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A2C4-2840-4A32-8DD8-C372506DB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406B2-075E-4B45-BED8-3C63F897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7278A-5BE7-4CC8-B300-ABB1A1C8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830A-20AE-4BA3-9308-7A585DB93DE3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D54B-A593-4F4B-B2FA-DE062D42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8E79-8056-4169-B164-B9423CD4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A77-888B-4A1E-BF1C-729CAF951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39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5CA4-E731-47F2-A6A7-A931E146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76BCA-8157-496E-A6AF-BB0726AE9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618D-70CE-435D-9E1F-39B45449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830A-20AE-4BA3-9308-7A585DB93DE3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06B6F-D989-4AF9-80F7-65F1B888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ABDDF-572F-428D-9F47-62306551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A77-888B-4A1E-BF1C-729CAF951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9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13D8B-F9C8-485A-99D2-8D297295D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4E049-96BB-44AE-B0C6-D5274C389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950AB-9A57-46FF-878D-30B6C2AC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830A-20AE-4BA3-9308-7A585DB93DE3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E309-5CE0-422A-BF3A-7C9932FB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51BC-C615-4ABE-9785-FF007D39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A77-888B-4A1E-BF1C-729CAF951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80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3783-1845-43FE-AE8F-83AAC5F9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15E3-AF82-47F8-8275-6782D256C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035FA-ACB4-404D-9CB4-E94C53BF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830A-20AE-4BA3-9308-7A585DB93DE3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10A8-9AB7-412C-A346-D7C1794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7C4B4-F8FC-4886-93AF-3F342AD3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A77-888B-4A1E-BF1C-729CAF951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70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2568-1063-4B1B-A464-3B506EDE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D2A02-EB38-474B-A4C2-367B49024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5F552-5BB2-486F-A997-756B9443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830A-20AE-4BA3-9308-7A585DB93DE3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0610-D9D9-4779-8FF8-3F61D41C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2CA0F-2F02-4F05-911D-85A45F97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A77-888B-4A1E-BF1C-729CAF951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0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7416-E8BE-484C-9298-7DDC183C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0B89-FB24-4C3D-B35E-432E46FC0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A330A-D850-46CC-8550-0F22BB9B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0D6CE-A7E1-4367-A291-C15D0823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830A-20AE-4BA3-9308-7A585DB93DE3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6DEC-ED7B-4842-B7F7-373376B9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62FFA-6A09-4453-8F54-3AAF1609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A77-888B-4A1E-BF1C-729CAF951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4B71-E168-4A8E-ABAA-482E6C3C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23B2-1F98-4D5D-B72B-09C1FB5F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05971-E03E-4578-B408-0AB8C810A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C6CA0-CB19-4139-BFD5-67F881FC5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64385-67CA-4418-B6EE-96B843FEC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2F5A0-0130-40B0-91CA-DF28EA6A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830A-20AE-4BA3-9308-7A585DB93DE3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E7809-6D24-46C2-8EDE-DFAF6303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FC493-B30D-4640-87B3-E20C48D6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A77-888B-4A1E-BF1C-729CAF951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A978-CDA1-4717-B3C9-94F71CD7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35279-B7F2-42A5-932F-0EDF25EB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830A-20AE-4BA3-9308-7A585DB93DE3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8084C-0720-47B9-9BD4-815D8A39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D95E1-0973-4724-BB5F-1357E401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A77-888B-4A1E-BF1C-729CAF951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53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E58ED-70A0-414E-894D-255D1DD2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830A-20AE-4BA3-9308-7A585DB93DE3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5F122-B2ED-4FB2-8808-0BE6BF2D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80939-4C7F-4660-AA6C-72747376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A77-888B-4A1E-BF1C-729CAF951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9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5F8D-9412-4666-BEA6-58A655FB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D34D-E1EA-4E70-9296-2286215B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4B3F5-9F5D-4BCF-807E-31290CE7C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EF66C-9DC8-40B3-BE68-2BF12C20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830A-20AE-4BA3-9308-7A585DB93DE3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58DFB-7126-404D-971D-A70013E6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E3A7-5BE4-4305-AFCB-87FAD421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A77-888B-4A1E-BF1C-729CAF951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6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B0F2-72C9-4E08-B50A-82F1893A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EA9D4-88DC-4460-A9F4-AD726CCB1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933DA-3CE9-4EFF-B72D-B72F128B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5036C-5B22-4503-A7F5-3480C6B2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830A-20AE-4BA3-9308-7A585DB93DE3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82159-D311-4C9D-81D6-8C9A652C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C20C6-F058-45D3-83B6-2C77B067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A77-888B-4A1E-BF1C-729CAF951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81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70323-C364-4347-BFEB-7ADE3B87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16B3-9566-4B76-832F-A75091040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E5818-6E02-4047-986B-B7906F12B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830A-20AE-4BA3-9308-7A585DB93DE3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B958-7F7B-4368-AC24-E6B16A19E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CCB8-C934-4081-94F0-341445BF4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AA77-888B-4A1E-BF1C-729CAF951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9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316925-51B7-40EC-96E0-E42D08E0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/>
              <a:t>PROBLEM STATEMENT/REQUIREMENTS</a:t>
            </a:r>
            <a:br>
              <a:rPr lang="en-GB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BD5BBF-69D4-4E23-B12E-C96DA274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452"/>
            <a:ext cx="10515600" cy="543339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dirty="0"/>
              <a:t>Client wants to create Road Accident Dashboard for year 2021 and year 2022 so that they can have a  insights.</a:t>
            </a:r>
          </a:p>
          <a:p>
            <a:r>
              <a:rPr lang="en-GB" dirty="0"/>
              <a:t>Primary KPI – Total Casualties taken place after the Accident.</a:t>
            </a:r>
          </a:p>
          <a:p>
            <a:r>
              <a:rPr lang="en-GB" dirty="0"/>
              <a:t>Primary KPI- Total Casualties &amp; Percentage of Total with respect to Accident Severity and Maximum Casualties by type of Vehicle.</a:t>
            </a:r>
          </a:p>
          <a:p>
            <a:r>
              <a:rPr lang="en-GB" dirty="0"/>
              <a:t>Secondary KPI-Total Casualties with respect to Vehicle Type.</a:t>
            </a:r>
          </a:p>
          <a:p>
            <a:r>
              <a:rPr lang="en-GB" dirty="0"/>
              <a:t>Monthly Trend showing comparison of casualties for current and previous year.</a:t>
            </a:r>
          </a:p>
          <a:p>
            <a:r>
              <a:rPr lang="en-GB" dirty="0"/>
              <a:t>Maximum Casualties by Road Type.</a:t>
            </a:r>
          </a:p>
          <a:p>
            <a:r>
              <a:rPr lang="en-GB" dirty="0"/>
              <a:t>Distribution of Total Casualties by Road Surface.</a:t>
            </a:r>
          </a:p>
          <a:p>
            <a:r>
              <a:rPr lang="en-GB" dirty="0"/>
              <a:t>Relation between Casualties by Area/location and Day/Night.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59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265B-F081-4C98-9068-32C7A1A4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n-GB" b="1" dirty="0"/>
              <a:t>STAKEHOLDERS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2152-76F3-48AE-8270-1E0360E27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995379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Ministry of Transport</a:t>
            </a:r>
          </a:p>
          <a:p>
            <a:r>
              <a:rPr lang="en-GB" dirty="0"/>
              <a:t>Road Transport Department</a:t>
            </a:r>
          </a:p>
          <a:p>
            <a:r>
              <a:rPr lang="en-GB" dirty="0"/>
              <a:t>Police Force</a:t>
            </a:r>
          </a:p>
          <a:p>
            <a:r>
              <a:rPr lang="en-GB" dirty="0"/>
              <a:t>Emergency  Services Department</a:t>
            </a:r>
          </a:p>
          <a:p>
            <a:r>
              <a:rPr lang="en-GB" dirty="0"/>
              <a:t>Road Safety Corps</a:t>
            </a:r>
          </a:p>
          <a:p>
            <a:r>
              <a:rPr lang="en-GB" dirty="0"/>
              <a:t>Transport Operator</a:t>
            </a:r>
          </a:p>
          <a:p>
            <a:r>
              <a:rPr lang="en-GB" dirty="0"/>
              <a:t>Traffic Management Agencies</a:t>
            </a:r>
          </a:p>
          <a:p>
            <a:r>
              <a:rPr lang="en-GB" dirty="0"/>
              <a:t>Public</a:t>
            </a:r>
          </a:p>
          <a:p>
            <a:r>
              <a:rPr lang="en-GB" dirty="0"/>
              <a:t>Media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42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081B39-F6D2-4DD6-B3CF-E35012997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87022"/>
            <a:ext cx="11198578" cy="5580925"/>
          </a:xfrm>
        </p:spPr>
      </p:pic>
    </p:spTree>
    <p:extLst>
      <p:ext uri="{BB962C8B-B14F-4D97-AF65-F5344CB8AC3E}">
        <p14:creationId xmlns:p14="http://schemas.microsoft.com/office/powerpoint/2010/main" val="112324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DB1C-3A1F-4E36-A9AF-AEB5DE52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/>
              <a:t>INSIGHTS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6BC4-D26D-485A-B482-7A823904F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0"/>
            <a:ext cx="10515600" cy="5420139"/>
          </a:xfrm>
          <a:solidFill>
            <a:schemeClr val="bg1">
              <a:lumMod val="95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sz="5000" dirty="0"/>
              <a:t>Total Casualties:  </a:t>
            </a:r>
          </a:p>
          <a:p>
            <a:pPr marL="0" indent="0">
              <a:buNone/>
            </a:pPr>
            <a:r>
              <a:rPr lang="en-GB" sz="5000" i="1" dirty="0"/>
              <a:t>              </a:t>
            </a:r>
            <a:r>
              <a:rPr lang="en-GB" sz="5000" dirty="0"/>
              <a:t>In 2022, the total number of casualties was 417,883.</a:t>
            </a:r>
          </a:p>
          <a:p>
            <a:r>
              <a:rPr lang="en-GB" sz="5000" dirty="0"/>
              <a:t>Fatal Casualties:  </a:t>
            </a:r>
          </a:p>
          <a:p>
            <a:pPr marL="0" indent="0">
              <a:buNone/>
            </a:pPr>
            <a:r>
              <a:rPr lang="en-GB" sz="5000" dirty="0"/>
              <a:t>        Fatal casualties in 2022 decreased by 1.5% compared to 2021.</a:t>
            </a:r>
          </a:p>
          <a:p>
            <a:r>
              <a:rPr lang="en-GB" sz="5000" dirty="0"/>
              <a:t>Serious Casualties:  </a:t>
            </a:r>
          </a:p>
          <a:p>
            <a:pPr marL="0" indent="0">
              <a:buNone/>
            </a:pPr>
            <a:r>
              <a:rPr lang="en-GB" sz="5000" dirty="0"/>
              <a:t>        Serious casualties were 14.5% in 2021 and decreased to 13.9% in 2022.</a:t>
            </a:r>
          </a:p>
          <a:p>
            <a:r>
              <a:rPr lang="en-GB" sz="5000" dirty="0"/>
              <a:t> Slight Casualties:  </a:t>
            </a:r>
          </a:p>
          <a:p>
            <a:pPr marL="0" indent="0">
              <a:buNone/>
            </a:pPr>
            <a:r>
              <a:rPr lang="en-GB" sz="5000" dirty="0"/>
              <a:t>        Slight casualties accounted for 84.7% of the total casualties in 2022,         showing an increase  compared to 2021.</a:t>
            </a:r>
          </a:p>
          <a:p>
            <a:r>
              <a:rPr lang="en-GB" sz="5000" dirty="0"/>
              <a:t>Casualties by Vehicle Type:  </a:t>
            </a:r>
          </a:p>
          <a:p>
            <a:pPr marL="0" indent="0">
              <a:buNone/>
            </a:pPr>
            <a:r>
              <a:rPr lang="en-GB" sz="5000" dirty="0"/>
              <a:t>       Casualties involving cars were higher in 2022 compared to 2021.</a:t>
            </a:r>
          </a:p>
          <a:p>
            <a:pPr marL="0" indent="0">
              <a:buNone/>
            </a:pPr>
            <a:r>
              <a:rPr lang="en-GB" sz="5000" dirty="0"/>
              <a:t>        Casualties involving trucks were more prevalent in 2021 than in 2022.</a:t>
            </a:r>
          </a:p>
          <a:p>
            <a:endParaRPr lang="en-GB" dirty="0"/>
          </a:p>
          <a:p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62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9E37-B797-4561-BB9E-0815EF6A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/>
              <a:t>INSIGHTS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C528-66BE-4A1A-95C3-798477CF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3"/>
            <a:ext cx="10515600" cy="487825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GB" sz="2400" dirty="0"/>
              <a:t>Road Type:  </a:t>
            </a:r>
          </a:p>
          <a:p>
            <a:pPr marL="0" indent="0">
              <a:buNone/>
            </a:pPr>
            <a:r>
              <a:rPr lang="en-GB" sz="2400" dirty="0"/>
              <a:t>      The majority of casualties occurred on single carriageway roads.</a:t>
            </a:r>
          </a:p>
          <a:p>
            <a:endParaRPr lang="en-GB" sz="2400" dirty="0"/>
          </a:p>
          <a:p>
            <a:r>
              <a:rPr lang="en-GB" sz="2400" dirty="0"/>
              <a:t>Surface Conditions:  </a:t>
            </a:r>
          </a:p>
          <a:p>
            <a:pPr marL="0" indent="0">
              <a:buNone/>
            </a:pPr>
            <a:r>
              <a:rPr lang="en-GB" sz="2400" dirty="0"/>
              <a:t>      Dry road surfaces were more prone to causing casualties.</a:t>
            </a:r>
          </a:p>
          <a:p>
            <a:endParaRPr lang="en-GB" sz="2400" dirty="0"/>
          </a:p>
          <a:p>
            <a:r>
              <a:rPr lang="en-GB" sz="2400" dirty="0"/>
              <a:t>Time of Day:  </a:t>
            </a:r>
          </a:p>
          <a:p>
            <a:pPr marL="0" indent="0">
              <a:buNone/>
            </a:pPr>
            <a:r>
              <a:rPr lang="en-GB" sz="2400" dirty="0"/>
              <a:t>      The highest number of casualties occurred during the daytime.</a:t>
            </a:r>
          </a:p>
          <a:p>
            <a:endParaRPr lang="en-GB" sz="2400" dirty="0"/>
          </a:p>
          <a:p>
            <a:r>
              <a:rPr lang="en-GB" sz="2400" dirty="0"/>
              <a:t>Location:  </a:t>
            </a:r>
          </a:p>
          <a:p>
            <a:pPr marL="0" indent="0">
              <a:buNone/>
            </a:pPr>
            <a:r>
              <a:rPr lang="en-GB" sz="2400" dirty="0"/>
              <a:t>       Casualties were more frequent in urban areas than in rural settings.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592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294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PROBLEM STATEMENT/REQUIREMENTS </vt:lpstr>
      <vt:lpstr>STAKEHOLDERS</vt:lpstr>
      <vt:lpstr>PowerPoint Presentation</vt:lpstr>
      <vt:lpstr>INSIGHTS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PROBLEM STATEMENT/REQUIREMENTS </dc:title>
  <dc:creator>Madhavi</dc:creator>
  <cp:lastModifiedBy>Madhavi</cp:lastModifiedBy>
  <cp:revision>3</cp:revision>
  <dcterms:created xsi:type="dcterms:W3CDTF">2024-11-13T12:20:12Z</dcterms:created>
  <dcterms:modified xsi:type="dcterms:W3CDTF">2024-11-13T13:00:49Z</dcterms:modified>
</cp:coreProperties>
</file>