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88825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4030" orient="horz"/>
        <p:guide pos="1200" orient="horz"/>
        <p:guide pos="1008" orient="horz"/>
        <p:guide pos="3792" orient="horz"/>
        <p:guide orient="horz"/>
        <p:guide pos="3360" orient="horz"/>
        <p:guide pos="3312" orient="horz"/>
        <p:guide pos="240" orient="horz"/>
        <p:guide pos="432" orient="horz"/>
        <p:guide pos="2784" orient="horz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b8bbfc545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b8bbfc5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1b8bbfc54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b8bbfc545_0_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b8bbfc5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1b8bbfc545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7c6d47067_0_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7c6d470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27c6d47067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Gothic"/>
              <a:buNone/>
              <a:defRPr b="1" sz="6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032208" y="-604796"/>
            <a:ext cx="4114801" cy="913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085013" y="2438400"/>
            <a:ext cx="5638800" cy="1524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2398712" y="-495299"/>
            <a:ext cx="5638800" cy="739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522412" y="381000"/>
            <a:ext cx="914400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504781" y="1905001"/>
            <a:ext cx="4419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229183" y="1905001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Century Gothic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065213" y="5410200"/>
            <a:ext cx="8687333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522412" y="381000"/>
            <a:ext cx="914400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52241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52241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24986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24986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951414" y="6858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67" name="Google Shape;67;p10"/>
          <p:cNvSpPr/>
          <p:nvPr>
            <p:ph idx="2" type="pic"/>
          </p:nvPr>
        </p:nvSpPr>
        <p:spPr>
          <a:xfrm>
            <a:off x="4951414" y="685800"/>
            <a:ext cx="6400799" cy="53340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Century Gothic"/>
              <a:buNone/>
              <a:defRPr b="1" i="0" sz="36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2332275" y="580047"/>
            <a:ext cx="9550800" cy="26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9011"/>
              <a:buFont typeface="Arial"/>
              <a:buNone/>
            </a:pPr>
            <a:r>
              <a:rPr lang="en-US" sz="4044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Department of Mechanical Engineering</a:t>
            </a:r>
            <a:br>
              <a:rPr lang="en-US" sz="4044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44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lang="en-US" sz="4044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44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IIT Jodhpur</a:t>
            </a:r>
            <a:br>
              <a:rPr lang="en-US" sz="3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~</a:t>
            </a:r>
            <a:r>
              <a:rPr lang="en-US" sz="3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3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May, 2022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917948" cy="196979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 rot="-218">
            <a:off x="161952" y="3429282"/>
            <a:ext cx="94677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Credit Project Title:</a:t>
            </a:r>
            <a:endParaRPr b="1" sz="2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of significant joint motions of an upper body exoskeleton.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5673100" y="5784575"/>
            <a:ext cx="79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 u="sng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Submitted by:             ~Nilesh(B20ME050)</a:t>
            </a:r>
            <a:endParaRPr b="1" sz="2100" u="sng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 u="sng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 Supervision of: ~Dr. Jayant Kumar Mohanta</a:t>
            </a:r>
            <a:endParaRPr b="1" sz="2100" u="sng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0" y="21900"/>
            <a:ext cx="82296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Gothic"/>
              <a:buNone/>
            </a:pPr>
            <a:r>
              <a:rPr i="1" lang="en-US" sz="4300" u="sng">
                <a:solidFill>
                  <a:srgbClr val="00FFFF"/>
                </a:solidFill>
              </a:rPr>
              <a:t>Exoskeleton</a:t>
            </a:r>
            <a:endParaRPr i="1" sz="4300" u="sng">
              <a:solidFill>
                <a:srgbClr val="00FFFF"/>
              </a:solidFill>
            </a:endParaRPr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623975" y="1072800"/>
            <a:ext cx="11209500" cy="57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is rigid envelope that supports and protects the soft tissues of certain animals.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exoskeletons, an invention that first showed up in the 1960s, designed for various applications.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 u="sng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:</a:t>
            </a:r>
            <a:endParaRPr sz="2200" u="sng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replace kinematics and </a:t>
            </a:r>
            <a:endParaRPr b="0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dynamics of human bodies and </a:t>
            </a:r>
            <a:endParaRPr b="0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upper limb motion.</a:t>
            </a:r>
            <a:endParaRPr b="0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200" u="sng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200" u="sng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200" u="sng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 Applications:</a:t>
            </a:r>
            <a:endParaRPr sz="2200" u="sng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●"/>
            </a:pPr>
            <a:r>
              <a:rPr b="0"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R</a:t>
            </a:r>
            <a:r>
              <a:rPr b="0"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ehabilitation(Disabled peoples)</a:t>
            </a:r>
            <a:endParaRPr b="0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●"/>
            </a:pPr>
            <a:r>
              <a:rPr b="0"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Military(for heavy weapons)</a:t>
            </a:r>
            <a:endParaRPr b="0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●"/>
            </a:pPr>
            <a:r>
              <a:rPr b="0"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Manufacturing(for load lifting)</a:t>
            </a:r>
            <a:endParaRPr b="0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●"/>
            </a:pPr>
            <a:r>
              <a:rPr b="0"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road accidents(cranes)             </a:t>
            </a:r>
            <a:endParaRPr b="0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113" y="6090000"/>
            <a:ext cx="752485" cy="7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1750" y="1766300"/>
            <a:ext cx="4087075" cy="44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177575" y="1766300"/>
            <a:ext cx="2924175" cy="44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ctrTitle"/>
          </p:nvPr>
        </p:nvSpPr>
        <p:spPr>
          <a:xfrm>
            <a:off x="0" y="0"/>
            <a:ext cx="8229600" cy="115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u="sng">
                <a:solidFill>
                  <a:srgbClr val="FF00FF"/>
                </a:solidFill>
              </a:rPr>
              <a:t>Objective</a:t>
            </a:r>
            <a:endParaRPr i="1" u="sng">
              <a:solidFill>
                <a:srgbClr val="FF00FF"/>
              </a:solidFill>
            </a:endParaRPr>
          </a:p>
        </p:txBody>
      </p:sp>
      <p:sp>
        <p:nvSpPr>
          <p:cNvPr id="108" name="Google Shape;108;p15"/>
          <p:cNvSpPr txBox="1"/>
          <p:nvPr>
            <p:ph idx="1" type="subTitle"/>
          </p:nvPr>
        </p:nvSpPr>
        <p:spPr>
          <a:xfrm>
            <a:off x="64525" y="1600200"/>
            <a:ext cx="121242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of </a:t>
            </a: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to make such wearable machines </a:t>
            </a:r>
            <a:endParaRPr b="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can enhance human strength and endurance, thereby reducing </a:t>
            </a:r>
            <a:endParaRPr b="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risk of worker injury through the transference of weight and load</a:t>
            </a:r>
            <a:endParaRPr b="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forces from the body to a motorized, external frame. In short, a human </a:t>
            </a:r>
            <a:endParaRPr b="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exoskeleton makes lighter, easier work of heavy-duty </a:t>
            </a:r>
            <a:endParaRPr b="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tasks. </a:t>
            </a:r>
            <a:endParaRPr sz="2200"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100" y="3569900"/>
            <a:ext cx="35147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1436625" y="6248400"/>
            <a:ext cx="10752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           </a:t>
            </a:r>
            <a:r>
              <a:rPr lang="en-US" sz="2900">
                <a:solidFill>
                  <a:srgbClr val="00FFFF"/>
                </a:solidFill>
                <a:highlight>
                  <a:srgbClr val="0000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Industrial Worker </a:t>
            </a:r>
            <a:r>
              <a:rPr lang="en-US" sz="2900">
                <a:solidFill>
                  <a:srgbClr val="00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</a:t>
            </a:r>
            <a:endParaRPr sz="2900">
              <a:solidFill>
                <a:srgbClr val="00FFFF"/>
              </a:solidFill>
              <a:highlight>
                <a:srgbClr val="0000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ctrTitle"/>
          </p:nvPr>
        </p:nvSpPr>
        <p:spPr>
          <a:xfrm>
            <a:off x="0" y="0"/>
            <a:ext cx="8229600" cy="114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u="sng">
                <a:solidFill>
                  <a:srgbClr val="FF00FF"/>
                </a:solidFill>
              </a:rPr>
              <a:t>Motivation</a:t>
            </a:r>
            <a:endParaRPr i="1" u="sng">
              <a:solidFill>
                <a:srgbClr val="FF00FF"/>
              </a:solidFill>
            </a:endParaRPr>
          </a:p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0" y="1458125"/>
            <a:ext cx="11235300" cy="493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 is such wonderful thing which brings our imag-</a:t>
            </a:r>
            <a:endParaRPr b="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-ination into </a:t>
            </a: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reality, our morning dreams comes true which </a:t>
            </a:r>
            <a:endParaRPr b="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result of our passion</a:t>
            </a: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 lot of innovations have done and </a:t>
            </a:r>
            <a:endParaRPr b="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areas are </a:t>
            </a: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stabilized but still many are under progress,</a:t>
            </a:r>
            <a:endParaRPr b="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such field is improving our health condition using </a:t>
            </a:r>
            <a:endParaRPr b="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</a:t>
            </a: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Around the world we see many peoples are </a:t>
            </a:r>
            <a:endParaRPr b="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disabled, some are paralyzed, some can’t walk or can’t lift</a:t>
            </a:r>
            <a:endParaRPr b="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hands or weights. So to help them out, we can introduce</a:t>
            </a:r>
            <a:endParaRPr b="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engineering model known as exoskeleton which are </a:t>
            </a:r>
            <a:endParaRPr b="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wearable and have </a:t>
            </a: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capability, so that disabled people can </a:t>
            </a:r>
            <a:endParaRPr b="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walk, work, lift weights and many more things. </a:t>
            </a:r>
            <a:endParaRPr b="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0875" y="3527425"/>
            <a:ext cx="4437951" cy="33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3167" y="0"/>
            <a:ext cx="2025658" cy="308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-1935800" y="-273325"/>
            <a:ext cx="76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-2063400" y="-366725"/>
            <a:ext cx="76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3312975" y="5877575"/>
            <a:ext cx="4437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rgbClr val="00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900">
                <a:solidFill>
                  <a:srgbClr val="00FFFF"/>
                </a:solidFill>
                <a:highlight>
                  <a:srgbClr val="0000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Medical Rehabilitation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75" y="0"/>
            <a:ext cx="12188700" cy="36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entury Gothic"/>
              <a:buNone/>
            </a:pPr>
            <a:r>
              <a:rPr i="1" lang="en-US" u="sng">
                <a:solidFill>
                  <a:srgbClr val="00FFFF"/>
                </a:solidFill>
              </a:rPr>
              <a:t>MY Design Parts</a:t>
            </a:r>
            <a:endParaRPr i="1" u="sng">
              <a:solidFill>
                <a:srgbClr val="00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295"/>
              <a:buFont typeface="Arial"/>
              <a:buNone/>
            </a:pPr>
            <a:r>
              <a:rPr b="0" lang="en-US" sz="2144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with this project is to design and make different joints needed, which can be combined together to make a wearable Exoskeleton for the upper half (above the waist) of a human body. </a:t>
            </a:r>
            <a:r>
              <a:rPr b="0"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have  used two types of joints in the whole model of the exoskeleton, which is the combination of Pivot and Hinge joint.</a:t>
            </a:r>
            <a:endParaRPr b="0"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295"/>
              <a:buFont typeface="Arial"/>
              <a:buNone/>
            </a:pPr>
            <a:r>
              <a:t/>
            </a:r>
            <a:endParaRPr b="0" sz="2144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entury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entury Gothic"/>
              <a:buNone/>
            </a:pPr>
            <a:r>
              <a:t/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2254650"/>
            <a:ext cx="12188801" cy="384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425" y="2254650"/>
            <a:ext cx="4654875" cy="38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idx="2" type="body"/>
          </p:nvPr>
        </p:nvSpPr>
        <p:spPr>
          <a:xfrm>
            <a:off x="0" y="0"/>
            <a:ext cx="121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437" lvl="0" marL="22383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-US" sz="2700" u="sng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work was done in 3 parts:</a:t>
            </a:r>
            <a:endParaRPr b="1" i="1" sz="2700" u="sng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1437" lvl="0" marL="22383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i="1" sz="2700" u="sng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858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200" u="sng"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endParaRPr sz="2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858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Firstly, we have studied the joints in the human skeleton i.e.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858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degree of freedom in each joint in the upper half of the body.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858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858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·  </a:t>
            </a:r>
            <a:r>
              <a:rPr lang="en-US" sz="2200" u="sng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2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858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 this part, we have used the knowledge gained in the research part to design a mechanical model of the wearable exoskeleton with the help of a 3D modeling software ‘SolidWorks’.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858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·  </a:t>
            </a:r>
            <a:r>
              <a:rPr lang="en-US" sz="2200" u="sng">
                <a:latin typeface="Times New Roman"/>
                <a:ea typeface="Times New Roman"/>
                <a:cs typeface="Times New Roman"/>
                <a:sym typeface="Times New Roman"/>
              </a:rPr>
              <a:t>3D printing and joining</a:t>
            </a:r>
            <a:endParaRPr sz="2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858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After making the modal, all the joints are made by a 3D printer and are joined together to make the exoskeleton.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1438" lvl="0" marL="22383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599" y="0"/>
            <a:ext cx="3925225" cy="26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50" y="0"/>
            <a:ext cx="12188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FFFF"/>
                </a:solidFill>
              </a:rPr>
              <a:t>Joints And DOF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3327050"/>
            <a:ext cx="4827251" cy="35309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225675" y="1074250"/>
            <a:ext cx="118614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US" sz="2400">
                <a:solidFill>
                  <a:srgbClr val="FFFFFF"/>
                </a:solidFill>
              </a:rPr>
              <a:t>Elbow     - 2 DOF(Hinge + Pivot Joint)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US" sz="2400">
                <a:solidFill>
                  <a:srgbClr val="FFFFFF"/>
                </a:solidFill>
              </a:rPr>
              <a:t>Shoulder - 3 DOF(Ball + Socket Joint)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US" sz="2400">
                <a:solidFill>
                  <a:srgbClr val="FFFFFF"/>
                </a:solidFill>
              </a:rPr>
              <a:t>Wrist       - 2 DOF(Ellipsoid + Saddle + Plane Joint)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FF00FF"/>
                </a:solidFill>
              </a:rPr>
              <a:t>Complete Model                                                           </a:t>
            </a:r>
            <a:endParaRPr b="1" sz="2400" u="sng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5503" y="3053650"/>
            <a:ext cx="6363330" cy="38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7910875" y="2499550"/>
            <a:ext cx="242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Joints and DOF</a:t>
            </a:r>
            <a:endParaRPr b="1" sz="2400" u="sng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 rot="-719053">
            <a:off x="1936826" y="2113724"/>
            <a:ext cx="9144097" cy="1371475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900" u="sng">
                <a:solidFill>
                  <a:srgbClr val="00FFFF"/>
                </a:solidFill>
                <a:latin typeface="Algerian"/>
                <a:ea typeface="Algerian"/>
                <a:cs typeface="Algerian"/>
                <a:sym typeface="Algerian"/>
              </a:rPr>
              <a:t>Thank     You </a:t>
            </a:r>
            <a:endParaRPr i="1" sz="7900" u="sng">
              <a:solidFill>
                <a:srgbClr val="00FFFF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atom design template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