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rashedul-haque" TargetMode="External"/><Relationship Id="rId2" Type="http://schemas.openxmlformats.org/officeDocument/2006/relationships/hyperlink" Target="https://www.charitynavigator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Predicting Charity Fundraising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Abhijith Tammanagari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E1BA3-A03D-4622-9AB9-421D4B0A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C71214E-ACFD-4504-81C6-2C90B41AB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3063" b="51427"/>
          <a:stretch/>
        </p:blipFill>
        <p:spPr>
          <a:xfrm>
            <a:off x="2176121" y="1736436"/>
            <a:ext cx="3160226" cy="4617515"/>
          </a:xfrm>
        </p:spPr>
      </p:pic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4DD1533C-5681-4EE8-AFE3-7F26438C78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260" r="63063"/>
          <a:stretch/>
        </p:blipFill>
        <p:spPr>
          <a:xfrm>
            <a:off x="6855655" y="1735032"/>
            <a:ext cx="2858022" cy="462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48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6CF9-5762-42C6-82F3-8F143111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/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24A90-FB08-44C0-BCED-B538FB3C6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lot of the financial metrics were heavily co-correlated so only few were able to be used to minimize correlation between variables</a:t>
            </a:r>
          </a:p>
          <a:p>
            <a:r>
              <a:rPr lang="en-US" dirty="0"/>
              <a:t>VIF value is still high for some values especially with the presence of interaction terms</a:t>
            </a:r>
          </a:p>
          <a:p>
            <a:r>
              <a:rPr lang="en-US" dirty="0"/>
              <a:t>Fundraising expenses does have a large impact on total contributions gained</a:t>
            </a:r>
          </a:p>
          <a:p>
            <a:r>
              <a:rPr lang="en-US" dirty="0"/>
              <a:t>Orgs such as religion received way more contributions compared to community development</a:t>
            </a:r>
          </a:p>
          <a:p>
            <a:r>
              <a:rPr lang="en-US" dirty="0"/>
              <a:t>The interaction between religion org type and compensation for the leaders has the largest effect of the two predictors on fundraising amount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9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82698-BA76-419D-8BF6-8422EF78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10F56-218D-4161-8D5E-EFB8036C0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– Scraped From </a:t>
            </a:r>
            <a:r>
              <a:rPr lang="en-US" b="0" i="0" u="none" strike="noStrike" dirty="0">
                <a:solidFill>
                  <a:srgbClr val="6290C3"/>
                </a:solidFill>
                <a:effectLst/>
                <a:latin typeface="Lato" panose="020B0604020202020204" pitchFamily="34" charset="0"/>
                <a:hlinkClick r:id="rId2"/>
              </a:rPr>
              <a:t>https://www.charitynavigator.org/</a:t>
            </a:r>
            <a:r>
              <a:rPr lang="en-US" b="0" i="0" u="none" strike="noStrike" dirty="0">
                <a:solidFill>
                  <a:srgbClr val="6290C3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b="0" i="0" u="none" strike="noStrike" dirty="0">
                <a:effectLst/>
                <a:latin typeface="+mj-lt"/>
              </a:rPr>
              <a:t>by</a:t>
            </a:r>
            <a:r>
              <a:rPr lang="en-US" b="0" i="0" u="none" strike="noStrike" dirty="0">
                <a:solidFill>
                  <a:srgbClr val="6290C3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6290C3"/>
                </a:solidFill>
                <a:effectLst/>
                <a:latin typeface="Lato" panose="020F0502020204030203" pitchFamily="34" charset="0"/>
                <a:hlinkClick r:id="rId3"/>
              </a:rPr>
              <a:t>Rashedul</a:t>
            </a:r>
            <a:r>
              <a:rPr lang="en-US" b="0" i="0" u="none" strike="noStrike" dirty="0">
                <a:solidFill>
                  <a:srgbClr val="6290C3"/>
                </a:solidFill>
                <a:effectLst/>
                <a:latin typeface="Lato" panose="020F0502020204030203" pitchFamily="34" charset="0"/>
                <a:hlinkClick r:id="rId3"/>
              </a:rPr>
              <a:t> Haque</a:t>
            </a:r>
            <a:r>
              <a:rPr lang="en-US" b="0" i="0" u="none" strike="noStrike" dirty="0">
                <a:solidFill>
                  <a:srgbClr val="6290C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dirty="0">
                <a:latin typeface="+mj-lt"/>
              </a:rPr>
              <a:t>and published to data world</a:t>
            </a:r>
          </a:p>
          <a:p>
            <a:r>
              <a:rPr lang="en-US" dirty="0"/>
              <a:t>Data from 2019</a:t>
            </a:r>
          </a:p>
          <a:p>
            <a:r>
              <a:rPr lang="en-US" dirty="0"/>
              <a:t>Columns in Data</a:t>
            </a:r>
          </a:p>
          <a:p>
            <a:pPr lvl="1"/>
            <a:r>
              <a:rPr lang="en-US" dirty="0" err="1"/>
              <a:t>accountability_score</a:t>
            </a:r>
            <a:r>
              <a:rPr lang="en-US" dirty="0"/>
              <a:t>                </a:t>
            </a:r>
            <a:r>
              <a:rPr lang="en-US" dirty="0" err="1"/>
              <a:t>administrative_expenses</a:t>
            </a:r>
            <a:r>
              <a:rPr lang="en-US" dirty="0"/>
              <a:t>             </a:t>
            </a:r>
            <a:r>
              <a:rPr lang="en-US" dirty="0" err="1"/>
              <a:t>charity_name</a:t>
            </a:r>
            <a:r>
              <a:rPr lang="en-US" dirty="0"/>
              <a:t>                       </a:t>
            </a:r>
          </a:p>
          <a:p>
            <a:pPr lvl="1"/>
            <a:r>
              <a:rPr lang="en-US" dirty="0" err="1"/>
              <a:t>compensation_leader_compensation</a:t>
            </a:r>
            <a:r>
              <a:rPr lang="en-US" dirty="0"/>
              <a:t>    </a:t>
            </a:r>
            <a:r>
              <a:rPr lang="en-US" dirty="0" err="1"/>
              <a:t>compensation_leader_expense_percent</a:t>
            </a:r>
            <a:r>
              <a:rPr lang="en-US" dirty="0"/>
              <a:t> </a:t>
            </a:r>
            <a:r>
              <a:rPr lang="en-US" dirty="0" err="1"/>
              <a:t>compensation_leader_title</a:t>
            </a:r>
            <a:r>
              <a:rPr lang="en-US" dirty="0"/>
              <a:t>          </a:t>
            </a:r>
          </a:p>
          <a:p>
            <a:pPr lvl="1"/>
            <a:r>
              <a:rPr lang="en-US" dirty="0" err="1"/>
              <a:t>excess_or_deficit_for_year</a:t>
            </a:r>
            <a:r>
              <a:rPr lang="en-US" dirty="0"/>
              <a:t>          </a:t>
            </a:r>
            <a:r>
              <a:rPr lang="en-US" dirty="0" err="1"/>
              <a:t>financial_score</a:t>
            </a:r>
            <a:r>
              <a:rPr lang="en-US" dirty="0"/>
              <a:t>                     </a:t>
            </a:r>
            <a:r>
              <a:rPr lang="en-US" dirty="0" err="1"/>
              <a:t>fundraising_expenses</a:t>
            </a:r>
            <a:r>
              <a:rPr lang="en-US" dirty="0"/>
              <a:t>               </a:t>
            </a:r>
          </a:p>
          <a:p>
            <a:pPr lvl="1"/>
            <a:r>
              <a:rPr lang="en-US" dirty="0" err="1"/>
              <a:t>net_assets</a:t>
            </a:r>
            <a:r>
              <a:rPr lang="en-US" dirty="0"/>
              <a:t>                          </a:t>
            </a:r>
            <a:r>
              <a:rPr lang="en-US" dirty="0" err="1"/>
              <a:t>organization_type</a:t>
            </a:r>
            <a:r>
              <a:rPr lang="en-US" dirty="0"/>
              <a:t>                   </a:t>
            </a:r>
            <a:r>
              <a:rPr lang="en-US" dirty="0" err="1"/>
              <a:t>other_revenue</a:t>
            </a:r>
            <a:r>
              <a:rPr lang="en-US" dirty="0"/>
              <a:t>                      </a:t>
            </a:r>
          </a:p>
          <a:p>
            <a:pPr lvl="1"/>
            <a:r>
              <a:rPr lang="en-US" dirty="0" err="1"/>
              <a:t>overall_score</a:t>
            </a:r>
            <a:r>
              <a:rPr lang="en-US" dirty="0"/>
              <a:t>                       </a:t>
            </a:r>
            <a:r>
              <a:rPr lang="en-US" dirty="0" err="1"/>
              <a:t>payments_to_affiliates</a:t>
            </a:r>
            <a:r>
              <a:rPr lang="en-US" dirty="0"/>
              <a:t>              </a:t>
            </a:r>
            <a:r>
              <a:rPr lang="en-US" dirty="0" err="1"/>
              <a:t>program_expenses</a:t>
            </a:r>
            <a:r>
              <a:rPr lang="en-US" dirty="0"/>
              <a:t>                   </a:t>
            </a:r>
          </a:p>
          <a:p>
            <a:pPr lvl="1"/>
            <a:r>
              <a:rPr lang="en-US" dirty="0" err="1"/>
              <a:t>total_contributions</a:t>
            </a:r>
            <a:endParaRPr lang="en-US" dirty="0"/>
          </a:p>
          <a:p>
            <a:r>
              <a:rPr lang="en-US" dirty="0"/>
              <a:t>Questions of Interest</a:t>
            </a:r>
          </a:p>
          <a:p>
            <a:pPr lvl="1"/>
            <a:r>
              <a:rPr lang="en-US" dirty="0"/>
              <a:t>Is there a relationship between fundraising Expenses and total contributions</a:t>
            </a:r>
          </a:p>
          <a:p>
            <a:pPr lvl="1"/>
            <a:r>
              <a:rPr lang="en-US" dirty="0"/>
              <a:t>Does a leader who gets paid more result in more total contributions?</a:t>
            </a:r>
          </a:p>
        </p:txBody>
      </p:sp>
    </p:spTree>
    <p:extLst>
      <p:ext uri="{BB962C8B-B14F-4D97-AF65-F5344CB8AC3E}">
        <p14:creationId xmlns:p14="http://schemas.microsoft.com/office/powerpoint/2010/main" val="182430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8F148-D579-4DFE-8E84-E0B24C3B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Contributions</a:t>
            </a:r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747B2E93-648E-4574-AF20-C3EAE41D89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9975" y="2545425"/>
            <a:ext cx="4664075" cy="2878400"/>
          </a:xfrm>
        </p:spPr>
      </p:pic>
      <p:pic>
        <p:nvPicPr>
          <p:cNvPr id="12" name="Content Placeholder 11" descr="Chart, histogram&#10;&#10;Description automatically generated">
            <a:extLst>
              <a:ext uri="{FF2B5EF4-FFF2-40B4-BE49-F238E27FC236}">
                <a16:creationId xmlns:a16="http://schemas.microsoft.com/office/drawing/2014/main" id="{99F9800B-CC71-4345-9995-3F7AC23337A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57950" y="2546219"/>
            <a:ext cx="4664075" cy="2878400"/>
          </a:xfrm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D8912F5A-936E-451C-89EC-1C1CBF7396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6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49D13-3D14-4AD7-A242-2343ACC5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4F627-4B33-4ADA-96E3-95EAC85DB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financial metrics needed to be logged</a:t>
            </a:r>
          </a:p>
          <a:p>
            <a:endParaRPr 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58BBA84-C7D5-4C02-8EF7-665E3D95F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13" y="1894745"/>
            <a:ext cx="5161294" cy="3185255"/>
          </a:xfrm>
          <a:prstGeom prst="rect">
            <a:avLst/>
          </a:prstGeo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0143AF27-1498-4637-990A-75D2548AC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629" y="1894744"/>
            <a:ext cx="5161293" cy="318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2D63-8907-4146-985A-11422AB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5FE5F-E6EF-49E9-92B3-5DB8E0503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A8852DC-DE6C-44A7-9999-A43570686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455" y="2193995"/>
            <a:ext cx="5230153" cy="3227751"/>
          </a:xfrm>
          <a:prstGeom prst="rect">
            <a:avLst/>
          </a:prstGeom>
        </p:spPr>
      </p:pic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D51E2CB-5EEB-4F65-9612-F43102377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94" y="2193995"/>
            <a:ext cx="5305653" cy="327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8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41D8-2CB8-4826-8BA4-956D3F5C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 vs BIC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AC4BD-5A4E-44DF-B365-0483031BC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AIC:</a:t>
            </a:r>
          </a:p>
          <a:p>
            <a:pPr lvl="1"/>
            <a:r>
              <a:rPr lang="en-US" dirty="0" err="1"/>
              <a:t>lm</a:t>
            </a:r>
            <a:r>
              <a:rPr lang="en-US" dirty="0"/>
              <a:t>(formula = </a:t>
            </a:r>
            <a:r>
              <a:rPr lang="en-US" dirty="0" err="1"/>
              <a:t>log_total_contributions</a:t>
            </a:r>
            <a:r>
              <a:rPr lang="en-US" dirty="0"/>
              <a:t> ~ </a:t>
            </a:r>
            <a:r>
              <a:rPr lang="en-US" dirty="0" err="1"/>
              <a:t>fundraising_expenses</a:t>
            </a:r>
            <a:r>
              <a:rPr lang="en-US" dirty="0"/>
              <a:t> + 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financial_score</a:t>
            </a:r>
            <a:r>
              <a:rPr lang="en-US" dirty="0"/>
              <a:t> + </a:t>
            </a:r>
            <a:r>
              <a:rPr lang="en-US" dirty="0" err="1"/>
              <a:t>organization_type</a:t>
            </a:r>
            <a:r>
              <a:rPr lang="en-US" dirty="0"/>
              <a:t> + </a:t>
            </a:r>
            <a:r>
              <a:rPr lang="en-US" dirty="0" err="1"/>
              <a:t>compensation_leader_compensation</a:t>
            </a:r>
            <a:r>
              <a:rPr lang="en-US" dirty="0"/>
              <a:t> + 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accountability_score</a:t>
            </a:r>
            <a:r>
              <a:rPr lang="en-US" dirty="0"/>
              <a:t> + </a:t>
            </a:r>
            <a:r>
              <a:rPr lang="en-US" dirty="0" err="1"/>
              <a:t>organization_type:compensation_leader_compensation</a:t>
            </a:r>
            <a:r>
              <a:rPr lang="en-US" dirty="0"/>
              <a:t> + 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fundraising_expenses:organization_type</a:t>
            </a:r>
            <a:r>
              <a:rPr lang="en-US" dirty="0"/>
              <a:t> + </a:t>
            </a:r>
            <a:r>
              <a:rPr lang="en-US" dirty="0" err="1"/>
              <a:t>fundraising_expenses:accountability_score</a:t>
            </a:r>
            <a:r>
              <a:rPr lang="en-US" dirty="0"/>
              <a:t> + 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compensation_leader_compensation:accountability_score</a:t>
            </a:r>
            <a:r>
              <a:rPr lang="en-US" dirty="0"/>
              <a:t>, data = charity)</a:t>
            </a:r>
          </a:p>
          <a:p>
            <a:r>
              <a:rPr lang="en-US" dirty="0"/>
              <a:t>BIC:</a:t>
            </a:r>
          </a:p>
          <a:p>
            <a:pPr lvl="1"/>
            <a:r>
              <a:rPr lang="en-US" dirty="0" err="1"/>
              <a:t>lm</a:t>
            </a:r>
            <a:r>
              <a:rPr lang="en-US" dirty="0"/>
              <a:t>(formula = </a:t>
            </a:r>
            <a:r>
              <a:rPr lang="en-US" dirty="0" err="1"/>
              <a:t>log_total_contributions</a:t>
            </a:r>
            <a:r>
              <a:rPr lang="en-US" dirty="0"/>
              <a:t> ~ </a:t>
            </a:r>
            <a:r>
              <a:rPr lang="en-US" dirty="0" err="1"/>
              <a:t>fundraising_expenses</a:t>
            </a:r>
            <a:r>
              <a:rPr lang="en-US" dirty="0"/>
              <a:t> + 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financial_score</a:t>
            </a:r>
            <a:r>
              <a:rPr lang="en-US" dirty="0"/>
              <a:t> + </a:t>
            </a:r>
            <a:r>
              <a:rPr lang="en-US" dirty="0" err="1"/>
              <a:t>organization_type</a:t>
            </a:r>
            <a:r>
              <a:rPr lang="en-US" dirty="0"/>
              <a:t> + </a:t>
            </a:r>
            <a:r>
              <a:rPr lang="en-US" dirty="0" err="1"/>
              <a:t>compensation_leader_compensation</a:t>
            </a:r>
            <a:r>
              <a:rPr lang="en-US" dirty="0"/>
              <a:t> + 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organization_type:compensation_leader_compensation</a:t>
            </a:r>
            <a:r>
              <a:rPr lang="en-US" dirty="0"/>
              <a:t>, data = charity)</a:t>
            </a:r>
          </a:p>
        </p:txBody>
      </p:sp>
    </p:spTree>
    <p:extLst>
      <p:ext uri="{BB962C8B-B14F-4D97-AF65-F5344CB8AC3E}">
        <p14:creationId xmlns:p14="http://schemas.microsoft.com/office/powerpoint/2010/main" val="75812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1D12-905B-4B6E-853D-9AEE67FD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 Model Assumption Checking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1EA686AB-3BD0-442C-BE8B-DDADAD96D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661" y="1641709"/>
            <a:ext cx="3801765" cy="2346232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266B95B-8FED-4122-9299-6001C5E3F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231" y="3987940"/>
            <a:ext cx="4052934" cy="2501239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8ADFE97D-2960-4541-9F02-32E492544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971" y="1641709"/>
            <a:ext cx="3801764" cy="23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82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1C3C-8B8D-4ED0-A612-AEFB5062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Assumptions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E123C576-C101-44AB-935C-5E8F06D5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76" y="1897572"/>
            <a:ext cx="5244311" cy="3236489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6D12CDA-7839-4154-AF57-8956DEC41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456" y="1897572"/>
            <a:ext cx="5244313" cy="323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27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49551-A574-4804-917C-C82C1AAD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</a:t>
            </a:r>
          </a:p>
        </p:txBody>
      </p:sp>
      <p:pic>
        <p:nvPicPr>
          <p:cNvPr id="4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2C23340-5D55-4A77-B4F2-E6B86932C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566" y="1878112"/>
            <a:ext cx="6531379" cy="40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19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{30C0746A-1230-4C18-B6C8-A1BE4541748B}tf78438558_win32</Template>
  <TotalTime>90</TotalTime>
  <Words>357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Garamond</vt:lpstr>
      <vt:lpstr>Lato</vt:lpstr>
      <vt:lpstr>SavonVTI</vt:lpstr>
      <vt:lpstr>Predicting Charity Fundraising</vt:lpstr>
      <vt:lpstr>The Data</vt:lpstr>
      <vt:lpstr>Total Contributions</vt:lpstr>
      <vt:lpstr>EDA</vt:lpstr>
      <vt:lpstr>EDA (cont.)</vt:lpstr>
      <vt:lpstr>AIC vs BIC</vt:lpstr>
      <vt:lpstr>BIC Model Assumption Checking</vt:lpstr>
      <vt:lpstr>Other Assumptions</vt:lpstr>
      <vt:lpstr>Outliers</vt:lpstr>
      <vt:lpstr>Coefficients</vt:lpstr>
      <vt:lpstr>Limitations /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Charity Fundraising</dc:title>
  <dc:creator>Abhijith Tammanagari</dc:creator>
  <cp:lastModifiedBy>Abhijith Tammanagari</cp:lastModifiedBy>
  <cp:revision>2</cp:revision>
  <dcterms:created xsi:type="dcterms:W3CDTF">2021-11-23T02:40:47Z</dcterms:created>
  <dcterms:modified xsi:type="dcterms:W3CDTF">2021-11-23T04:10:55Z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