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9" r:id="rId6"/>
    <p:sldId id="270" r:id="rId7"/>
    <p:sldId id="271" r:id="rId8"/>
    <p:sldId id="260" r:id="rId9"/>
    <p:sldId id="272" r:id="rId10"/>
    <p:sldId id="261" r:id="rId11"/>
    <p:sldId id="262" r:id="rId12"/>
    <p:sldId id="268"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o hidalgo acuña" initials="aha" lastIdx="3" clrIdx="0">
    <p:extLst>
      <p:ext uri="{19B8F6BF-5375-455C-9EA6-DF929625EA0E}">
        <p15:presenceInfo xmlns:p15="http://schemas.microsoft.com/office/powerpoint/2012/main" userId="ece7acf838c90a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63455" autoAdjust="0"/>
  </p:normalViewPr>
  <p:slideViewPr>
    <p:cSldViewPr snapToGrid="0">
      <p:cViewPr varScale="1">
        <p:scale>
          <a:sx n="72" d="100"/>
          <a:sy n="72" d="100"/>
        </p:scale>
        <p:origin x="20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DD5FFB-4768-4F0A-BE21-13CF888A1233}"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5FEF1E82-CED9-49F2-B898-31CCF9B67399}">
      <dgm:prSet/>
      <dgm:spPr/>
      <dgm:t>
        <a:bodyPr/>
        <a:lstStyle/>
        <a:p>
          <a:r>
            <a:rPr lang="es-ES" dirty="0"/>
            <a:t>Solución de posibles problemas de ruido reales.</a:t>
          </a:r>
          <a:endParaRPr lang="en-US" dirty="0"/>
        </a:p>
      </dgm:t>
    </dgm:pt>
    <dgm:pt modelId="{BBDE2440-8089-4227-A584-FC112ED8E3F1}" type="parTrans" cxnId="{335DDB16-1269-4E80-A8DA-212321316BA1}">
      <dgm:prSet/>
      <dgm:spPr/>
      <dgm:t>
        <a:bodyPr/>
        <a:lstStyle/>
        <a:p>
          <a:endParaRPr lang="en-US"/>
        </a:p>
      </dgm:t>
    </dgm:pt>
    <dgm:pt modelId="{B5FCA51A-B471-481B-98E6-1300F312BA49}" type="sibTrans" cxnId="{335DDB16-1269-4E80-A8DA-212321316BA1}">
      <dgm:prSet/>
      <dgm:spPr/>
      <dgm:t>
        <a:bodyPr/>
        <a:lstStyle/>
        <a:p>
          <a:endParaRPr lang="en-US"/>
        </a:p>
      </dgm:t>
    </dgm:pt>
    <dgm:pt modelId="{0BD976EC-00EA-4D3B-8691-9432B8C339BB}">
      <dgm:prSet/>
      <dgm:spPr/>
      <dgm:t>
        <a:bodyPr/>
        <a:lstStyle/>
        <a:p>
          <a:r>
            <a:rPr lang="es-ES" dirty="0"/>
            <a:t>Ejecución lenta. Se comparan muchas plantillas.</a:t>
          </a:r>
          <a:endParaRPr lang="en-US" dirty="0"/>
        </a:p>
      </dgm:t>
    </dgm:pt>
    <dgm:pt modelId="{1A95BEAF-D4EB-4330-B79E-105A5B50C750}" type="parTrans" cxnId="{35AEE58C-5A89-4381-8599-7BBE5775D906}">
      <dgm:prSet/>
      <dgm:spPr/>
      <dgm:t>
        <a:bodyPr/>
        <a:lstStyle/>
        <a:p>
          <a:endParaRPr lang="en-US"/>
        </a:p>
      </dgm:t>
    </dgm:pt>
    <dgm:pt modelId="{63A60F14-E490-4A37-BF4D-6C16AC49C0F6}" type="sibTrans" cxnId="{35AEE58C-5A89-4381-8599-7BBE5775D906}">
      <dgm:prSet/>
      <dgm:spPr/>
      <dgm:t>
        <a:bodyPr/>
        <a:lstStyle/>
        <a:p>
          <a:endParaRPr lang="en-US"/>
        </a:p>
      </dgm:t>
    </dgm:pt>
    <dgm:pt modelId="{A94C0FA5-8158-4973-8D61-0555FBF542DC}">
      <dgm:prSet/>
      <dgm:spPr/>
      <dgm:t>
        <a:bodyPr/>
        <a:lstStyle/>
        <a:p>
          <a:r>
            <a:rPr lang="es-ES" dirty="0"/>
            <a:t>Posible mejora. Rotar los caracteres, menos ángulos posibles. </a:t>
          </a:r>
          <a:endParaRPr lang="en-US" dirty="0"/>
        </a:p>
      </dgm:t>
    </dgm:pt>
    <dgm:pt modelId="{13D8D91F-4759-4F3A-8371-EDCE478326A6}" type="parTrans" cxnId="{4F51B389-412A-4536-9542-3E022CCB9EAC}">
      <dgm:prSet/>
      <dgm:spPr/>
      <dgm:t>
        <a:bodyPr/>
        <a:lstStyle/>
        <a:p>
          <a:endParaRPr lang="en-US"/>
        </a:p>
      </dgm:t>
    </dgm:pt>
    <dgm:pt modelId="{B169C6A1-4CF1-4D8E-B473-1BC68262B273}" type="sibTrans" cxnId="{4F51B389-412A-4536-9542-3E022CCB9EAC}">
      <dgm:prSet/>
      <dgm:spPr/>
      <dgm:t>
        <a:bodyPr/>
        <a:lstStyle/>
        <a:p>
          <a:endParaRPr lang="en-US"/>
        </a:p>
      </dgm:t>
    </dgm:pt>
    <dgm:pt modelId="{3B6B62DF-9CE1-427D-818E-C72FCA9841C0}" type="pres">
      <dgm:prSet presAssocID="{9FDD5FFB-4768-4F0A-BE21-13CF888A1233}" presName="linear" presStyleCnt="0">
        <dgm:presLayoutVars>
          <dgm:animLvl val="lvl"/>
          <dgm:resizeHandles val="exact"/>
        </dgm:presLayoutVars>
      </dgm:prSet>
      <dgm:spPr/>
    </dgm:pt>
    <dgm:pt modelId="{9E28C556-7800-4FA4-9035-9DAFB57613FC}" type="pres">
      <dgm:prSet presAssocID="{5FEF1E82-CED9-49F2-B898-31CCF9B67399}" presName="parentText" presStyleLbl="node1" presStyleIdx="0" presStyleCnt="3">
        <dgm:presLayoutVars>
          <dgm:chMax val="0"/>
          <dgm:bulletEnabled val="1"/>
        </dgm:presLayoutVars>
      </dgm:prSet>
      <dgm:spPr/>
    </dgm:pt>
    <dgm:pt modelId="{32974849-FB22-4F52-9997-ADC20E33F9D3}" type="pres">
      <dgm:prSet presAssocID="{B5FCA51A-B471-481B-98E6-1300F312BA49}" presName="spacer" presStyleCnt="0"/>
      <dgm:spPr/>
    </dgm:pt>
    <dgm:pt modelId="{D8D023BC-5430-474B-B13D-39A351569433}" type="pres">
      <dgm:prSet presAssocID="{0BD976EC-00EA-4D3B-8691-9432B8C339BB}" presName="parentText" presStyleLbl="node1" presStyleIdx="1" presStyleCnt="3">
        <dgm:presLayoutVars>
          <dgm:chMax val="0"/>
          <dgm:bulletEnabled val="1"/>
        </dgm:presLayoutVars>
      </dgm:prSet>
      <dgm:spPr/>
    </dgm:pt>
    <dgm:pt modelId="{557A0F76-B6BC-4B16-8F25-A32F8D485C64}" type="pres">
      <dgm:prSet presAssocID="{63A60F14-E490-4A37-BF4D-6C16AC49C0F6}" presName="spacer" presStyleCnt="0"/>
      <dgm:spPr/>
    </dgm:pt>
    <dgm:pt modelId="{CCC19F1C-E7ED-4D17-B221-E38345D76992}" type="pres">
      <dgm:prSet presAssocID="{A94C0FA5-8158-4973-8D61-0555FBF542DC}" presName="parentText" presStyleLbl="node1" presStyleIdx="2" presStyleCnt="3">
        <dgm:presLayoutVars>
          <dgm:chMax val="0"/>
          <dgm:bulletEnabled val="1"/>
        </dgm:presLayoutVars>
      </dgm:prSet>
      <dgm:spPr/>
    </dgm:pt>
  </dgm:ptLst>
  <dgm:cxnLst>
    <dgm:cxn modelId="{64FC870A-7D7D-48F5-ADA0-0D6C1C230F02}" type="presOf" srcId="{A94C0FA5-8158-4973-8D61-0555FBF542DC}" destId="{CCC19F1C-E7ED-4D17-B221-E38345D76992}" srcOrd="0" destOrd="0" presId="urn:microsoft.com/office/officeart/2005/8/layout/vList2"/>
    <dgm:cxn modelId="{335DDB16-1269-4E80-A8DA-212321316BA1}" srcId="{9FDD5FFB-4768-4F0A-BE21-13CF888A1233}" destId="{5FEF1E82-CED9-49F2-B898-31CCF9B67399}" srcOrd="0" destOrd="0" parTransId="{BBDE2440-8089-4227-A584-FC112ED8E3F1}" sibTransId="{B5FCA51A-B471-481B-98E6-1300F312BA49}"/>
    <dgm:cxn modelId="{C0073517-DEA6-4920-90A1-54741F69F091}" type="presOf" srcId="{9FDD5FFB-4768-4F0A-BE21-13CF888A1233}" destId="{3B6B62DF-9CE1-427D-818E-C72FCA9841C0}" srcOrd="0" destOrd="0" presId="urn:microsoft.com/office/officeart/2005/8/layout/vList2"/>
    <dgm:cxn modelId="{F2EA593C-9FAF-4099-AA95-709C737C3177}" type="presOf" srcId="{5FEF1E82-CED9-49F2-B898-31CCF9B67399}" destId="{9E28C556-7800-4FA4-9035-9DAFB57613FC}" srcOrd="0" destOrd="0" presId="urn:microsoft.com/office/officeart/2005/8/layout/vList2"/>
    <dgm:cxn modelId="{4F51B389-412A-4536-9542-3E022CCB9EAC}" srcId="{9FDD5FFB-4768-4F0A-BE21-13CF888A1233}" destId="{A94C0FA5-8158-4973-8D61-0555FBF542DC}" srcOrd="2" destOrd="0" parTransId="{13D8D91F-4759-4F3A-8371-EDCE478326A6}" sibTransId="{B169C6A1-4CF1-4D8E-B473-1BC68262B273}"/>
    <dgm:cxn modelId="{35AEE58C-5A89-4381-8599-7BBE5775D906}" srcId="{9FDD5FFB-4768-4F0A-BE21-13CF888A1233}" destId="{0BD976EC-00EA-4D3B-8691-9432B8C339BB}" srcOrd="1" destOrd="0" parTransId="{1A95BEAF-D4EB-4330-B79E-105A5B50C750}" sibTransId="{63A60F14-E490-4A37-BF4D-6C16AC49C0F6}"/>
    <dgm:cxn modelId="{D177E0B1-83CC-4FDB-B16A-2B6E7D33D2B9}" type="presOf" srcId="{0BD976EC-00EA-4D3B-8691-9432B8C339BB}" destId="{D8D023BC-5430-474B-B13D-39A351569433}" srcOrd="0" destOrd="0" presId="urn:microsoft.com/office/officeart/2005/8/layout/vList2"/>
    <dgm:cxn modelId="{A87DFA51-11ED-475A-A6B4-1B360BD68337}" type="presParOf" srcId="{3B6B62DF-9CE1-427D-818E-C72FCA9841C0}" destId="{9E28C556-7800-4FA4-9035-9DAFB57613FC}" srcOrd="0" destOrd="0" presId="urn:microsoft.com/office/officeart/2005/8/layout/vList2"/>
    <dgm:cxn modelId="{0342A30A-F255-4ADD-A64C-48D15AFF3E3B}" type="presParOf" srcId="{3B6B62DF-9CE1-427D-818E-C72FCA9841C0}" destId="{32974849-FB22-4F52-9997-ADC20E33F9D3}" srcOrd="1" destOrd="0" presId="urn:microsoft.com/office/officeart/2005/8/layout/vList2"/>
    <dgm:cxn modelId="{87CC1CCB-D341-41C8-9E84-ADBB50C24B60}" type="presParOf" srcId="{3B6B62DF-9CE1-427D-818E-C72FCA9841C0}" destId="{D8D023BC-5430-474B-B13D-39A351569433}" srcOrd="2" destOrd="0" presId="urn:microsoft.com/office/officeart/2005/8/layout/vList2"/>
    <dgm:cxn modelId="{D800DFED-410B-4A24-855F-9E6048425CC9}" type="presParOf" srcId="{3B6B62DF-9CE1-427D-818E-C72FCA9841C0}" destId="{557A0F76-B6BC-4B16-8F25-A32F8D485C64}" srcOrd="3" destOrd="0" presId="urn:microsoft.com/office/officeart/2005/8/layout/vList2"/>
    <dgm:cxn modelId="{BC3473B1-F2FE-4696-B36F-3E7C925EAFA2}" type="presParOf" srcId="{3B6B62DF-9CE1-427D-818E-C72FCA9841C0}" destId="{CCC19F1C-E7ED-4D17-B221-E38345D7699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DD5FFB-4768-4F0A-BE21-13CF888A1233}"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5FEF1E82-CED9-49F2-B898-31CCF9B67399}">
      <dgm:prSet/>
      <dgm:spPr/>
      <dgm:t>
        <a:bodyPr/>
        <a:lstStyle/>
        <a:p>
          <a:r>
            <a:rPr lang="es-ES" dirty="0"/>
            <a:t>Problema real aunque muy controlado.</a:t>
          </a:r>
          <a:endParaRPr lang="en-US" dirty="0"/>
        </a:p>
      </dgm:t>
    </dgm:pt>
    <dgm:pt modelId="{BBDE2440-8089-4227-A584-FC112ED8E3F1}" type="parTrans" cxnId="{335DDB16-1269-4E80-A8DA-212321316BA1}">
      <dgm:prSet/>
      <dgm:spPr/>
      <dgm:t>
        <a:bodyPr/>
        <a:lstStyle/>
        <a:p>
          <a:endParaRPr lang="en-US"/>
        </a:p>
      </dgm:t>
    </dgm:pt>
    <dgm:pt modelId="{B5FCA51A-B471-481B-98E6-1300F312BA49}" type="sibTrans" cxnId="{335DDB16-1269-4E80-A8DA-212321316BA1}">
      <dgm:prSet/>
      <dgm:spPr/>
      <dgm:t>
        <a:bodyPr/>
        <a:lstStyle/>
        <a:p>
          <a:endParaRPr lang="en-US"/>
        </a:p>
      </dgm:t>
    </dgm:pt>
    <dgm:pt modelId="{0BD976EC-00EA-4D3B-8691-9432B8C339BB}">
      <dgm:prSet/>
      <dgm:spPr/>
      <dgm:t>
        <a:bodyPr/>
        <a:lstStyle/>
        <a:p>
          <a:r>
            <a:rPr lang="es-ES" dirty="0"/>
            <a:t>Da libertad para elegir metodología.</a:t>
          </a:r>
          <a:endParaRPr lang="en-US" dirty="0"/>
        </a:p>
      </dgm:t>
    </dgm:pt>
    <dgm:pt modelId="{1A95BEAF-D4EB-4330-B79E-105A5B50C750}" type="parTrans" cxnId="{35AEE58C-5A89-4381-8599-7BBE5775D906}">
      <dgm:prSet/>
      <dgm:spPr/>
      <dgm:t>
        <a:bodyPr/>
        <a:lstStyle/>
        <a:p>
          <a:endParaRPr lang="en-US"/>
        </a:p>
      </dgm:t>
    </dgm:pt>
    <dgm:pt modelId="{63A60F14-E490-4A37-BF4D-6C16AC49C0F6}" type="sibTrans" cxnId="{35AEE58C-5A89-4381-8599-7BBE5775D906}">
      <dgm:prSet/>
      <dgm:spPr/>
      <dgm:t>
        <a:bodyPr/>
        <a:lstStyle/>
        <a:p>
          <a:endParaRPr lang="en-US"/>
        </a:p>
      </dgm:t>
    </dgm:pt>
    <dgm:pt modelId="{A94C0FA5-8158-4973-8D61-0555FBF542DC}">
      <dgm:prSet/>
      <dgm:spPr/>
      <dgm:t>
        <a:bodyPr/>
        <a:lstStyle/>
        <a:p>
          <a:r>
            <a:rPr lang="es-ES" dirty="0"/>
            <a:t>Permite poner en práctica todo lo aprendido.</a:t>
          </a:r>
          <a:endParaRPr lang="en-US" dirty="0"/>
        </a:p>
      </dgm:t>
    </dgm:pt>
    <dgm:pt modelId="{13D8D91F-4759-4F3A-8371-EDCE478326A6}" type="parTrans" cxnId="{4F51B389-412A-4536-9542-3E022CCB9EAC}">
      <dgm:prSet/>
      <dgm:spPr/>
      <dgm:t>
        <a:bodyPr/>
        <a:lstStyle/>
        <a:p>
          <a:endParaRPr lang="en-US"/>
        </a:p>
      </dgm:t>
    </dgm:pt>
    <dgm:pt modelId="{B169C6A1-4CF1-4D8E-B473-1BC68262B273}" type="sibTrans" cxnId="{4F51B389-412A-4536-9542-3E022CCB9EAC}">
      <dgm:prSet/>
      <dgm:spPr/>
      <dgm:t>
        <a:bodyPr/>
        <a:lstStyle/>
        <a:p>
          <a:endParaRPr lang="en-US"/>
        </a:p>
      </dgm:t>
    </dgm:pt>
    <dgm:pt modelId="{3B6B62DF-9CE1-427D-818E-C72FCA9841C0}" type="pres">
      <dgm:prSet presAssocID="{9FDD5FFB-4768-4F0A-BE21-13CF888A1233}" presName="linear" presStyleCnt="0">
        <dgm:presLayoutVars>
          <dgm:animLvl val="lvl"/>
          <dgm:resizeHandles val="exact"/>
        </dgm:presLayoutVars>
      </dgm:prSet>
      <dgm:spPr/>
    </dgm:pt>
    <dgm:pt modelId="{9E28C556-7800-4FA4-9035-9DAFB57613FC}" type="pres">
      <dgm:prSet presAssocID="{5FEF1E82-CED9-49F2-B898-31CCF9B67399}" presName="parentText" presStyleLbl="node1" presStyleIdx="0" presStyleCnt="3">
        <dgm:presLayoutVars>
          <dgm:chMax val="0"/>
          <dgm:bulletEnabled val="1"/>
        </dgm:presLayoutVars>
      </dgm:prSet>
      <dgm:spPr/>
    </dgm:pt>
    <dgm:pt modelId="{32974849-FB22-4F52-9997-ADC20E33F9D3}" type="pres">
      <dgm:prSet presAssocID="{B5FCA51A-B471-481B-98E6-1300F312BA49}" presName="spacer" presStyleCnt="0"/>
      <dgm:spPr/>
    </dgm:pt>
    <dgm:pt modelId="{D8D023BC-5430-474B-B13D-39A351569433}" type="pres">
      <dgm:prSet presAssocID="{0BD976EC-00EA-4D3B-8691-9432B8C339BB}" presName="parentText" presStyleLbl="node1" presStyleIdx="1" presStyleCnt="3">
        <dgm:presLayoutVars>
          <dgm:chMax val="0"/>
          <dgm:bulletEnabled val="1"/>
        </dgm:presLayoutVars>
      </dgm:prSet>
      <dgm:spPr/>
    </dgm:pt>
    <dgm:pt modelId="{557A0F76-B6BC-4B16-8F25-A32F8D485C64}" type="pres">
      <dgm:prSet presAssocID="{63A60F14-E490-4A37-BF4D-6C16AC49C0F6}" presName="spacer" presStyleCnt="0"/>
      <dgm:spPr/>
    </dgm:pt>
    <dgm:pt modelId="{CCC19F1C-E7ED-4D17-B221-E38345D76992}" type="pres">
      <dgm:prSet presAssocID="{A94C0FA5-8158-4973-8D61-0555FBF542DC}" presName="parentText" presStyleLbl="node1" presStyleIdx="2" presStyleCnt="3">
        <dgm:presLayoutVars>
          <dgm:chMax val="0"/>
          <dgm:bulletEnabled val="1"/>
        </dgm:presLayoutVars>
      </dgm:prSet>
      <dgm:spPr/>
    </dgm:pt>
  </dgm:ptLst>
  <dgm:cxnLst>
    <dgm:cxn modelId="{64FC870A-7D7D-48F5-ADA0-0D6C1C230F02}" type="presOf" srcId="{A94C0FA5-8158-4973-8D61-0555FBF542DC}" destId="{CCC19F1C-E7ED-4D17-B221-E38345D76992}" srcOrd="0" destOrd="0" presId="urn:microsoft.com/office/officeart/2005/8/layout/vList2"/>
    <dgm:cxn modelId="{335DDB16-1269-4E80-A8DA-212321316BA1}" srcId="{9FDD5FFB-4768-4F0A-BE21-13CF888A1233}" destId="{5FEF1E82-CED9-49F2-B898-31CCF9B67399}" srcOrd="0" destOrd="0" parTransId="{BBDE2440-8089-4227-A584-FC112ED8E3F1}" sibTransId="{B5FCA51A-B471-481B-98E6-1300F312BA49}"/>
    <dgm:cxn modelId="{C0073517-DEA6-4920-90A1-54741F69F091}" type="presOf" srcId="{9FDD5FFB-4768-4F0A-BE21-13CF888A1233}" destId="{3B6B62DF-9CE1-427D-818E-C72FCA9841C0}" srcOrd="0" destOrd="0" presId="urn:microsoft.com/office/officeart/2005/8/layout/vList2"/>
    <dgm:cxn modelId="{F2EA593C-9FAF-4099-AA95-709C737C3177}" type="presOf" srcId="{5FEF1E82-CED9-49F2-B898-31CCF9B67399}" destId="{9E28C556-7800-4FA4-9035-9DAFB57613FC}" srcOrd="0" destOrd="0" presId="urn:microsoft.com/office/officeart/2005/8/layout/vList2"/>
    <dgm:cxn modelId="{4F51B389-412A-4536-9542-3E022CCB9EAC}" srcId="{9FDD5FFB-4768-4F0A-BE21-13CF888A1233}" destId="{A94C0FA5-8158-4973-8D61-0555FBF542DC}" srcOrd="2" destOrd="0" parTransId="{13D8D91F-4759-4F3A-8371-EDCE478326A6}" sibTransId="{B169C6A1-4CF1-4D8E-B473-1BC68262B273}"/>
    <dgm:cxn modelId="{35AEE58C-5A89-4381-8599-7BBE5775D906}" srcId="{9FDD5FFB-4768-4F0A-BE21-13CF888A1233}" destId="{0BD976EC-00EA-4D3B-8691-9432B8C339BB}" srcOrd="1" destOrd="0" parTransId="{1A95BEAF-D4EB-4330-B79E-105A5B50C750}" sibTransId="{63A60F14-E490-4A37-BF4D-6C16AC49C0F6}"/>
    <dgm:cxn modelId="{D177E0B1-83CC-4FDB-B16A-2B6E7D33D2B9}" type="presOf" srcId="{0BD976EC-00EA-4D3B-8691-9432B8C339BB}" destId="{D8D023BC-5430-474B-B13D-39A351569433}" srcOrd="0" destOrd="0" presId="urn:microsoft.com/office/officeart/2005/8/layout/vList2"/>
    <dgm:cxn modelId="{A87DFA51-11ED-475A-A6B4-1B360BD68337}" type="presParOf" srcId="{3B6B62DF-9CE1-427D-818E-C72FCA9841C0}" destId="{9E28C556-7800-4FA4-9035-9DAFB57613FC}" srcOrd="0" destOrd="0" presId="urn:microsoft.com/office/officeart/2005/8/layout/vList2"/>
    <dgm:cxn modelId="{0342A30A-F255-4ADD-A64C-48D15AFF3E3B}" type="presParOf" srcId="{3B6B62DF-9CE1-427D-818E-C72FCA9841C0}" destId="{32974849-FB22-4F52-9997-ADC20E33F9D3}" srcOrd="1" destOrd="0" presId="urn:microsoft.com/office/officeart/2005/8/layout/vList2"/>
    <dgm:cxn modelId="{87CC1CCB-D341-41C8-9E84-ADBB50C24B60}" type="presParOf" srcId="{3B6B62DF-9CE1-427D-818E-C72FCA9841C0}" destId="{D8D023BC-5430-474B-B13D-39A351569433}" srcOrd="2" destOrd="0" presId="urn:microsoft.com/office/officeart/2005/8/layout/vList2"/>
    <dgm:cxn modelId="{D800DFED-410B-4A24-855F-9E6048425CC9}" type="presParOf" srcId="{3B6B62DF-9CE1-427D-818E-C72FCA9841C0}" destId="{557A0F76-B6BC-4B16-8F25-A32F8D485C64}" srcOrd="3" destOrd="0" presId="urn:microsoft.com/office/officeart/2005/8/layout/vList2"/>
    <dgm:cxn modelId="{BC3473B1-F2FE-4696-B36F-3E7C925EAFA2}" type="presParOf" srcId="{3B6B62DF-9CE1-427D-818E-C72FCA9841C0}" destId="{CCC19F1C-E7ED-4D17-B221-E38345D7699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DD5FFB-4768-4F0A-BE21-13CF888A1233}"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5FEF1E82-CED9-49F2-B898-31CCF9B67399}">
      <dgm:prSet/>
      <dgm:spPr/>
      <dgm:t>
        <a:bodyPr/>
        <a:lstStyle/>
        <a:p>
          <a:r>
            <a:rPr lang="es-ES"/>
            <a:t>Asignatura muy practica y actual.</a:t>
          </a:r>
          <a:endParaRPr lang="en-US"/>
        </a:p>
      </dgm:t>
    </dgm:pt>
    <dgm:pt modelId="{BBDE2440-8089-4227-A584-FC112ED8E3F1}" type="parTrans" cxnId="{335DDB16-1269-4E80-A8DA-212321316BA1}">
      <dgm:prSet/>
      <dgm:spPr/>
      <dgm:t>
        <a:bodyPr/>
        <a:lstStyle/>
        <a:p>
          <a:endParaRPr lang="en-US"/>
        </a:p>
      </dgm:t>
    </dgm:pt>
    <dgm:pt modelId="{B5FCA51A-B471-481B-98E6-1300F312BA49}" type="sibTrans" cxnId="{335DDB16-1269-4E80-A8DA-212321316BA1}">
      <dgm:prSet/>
      <dgm:spPr/>
      <dgm:t>
        <a:bodyPr/>
        <a:lstStyle/>
        <a:p>
          <a:endParaRPr lang="en-US"/>
        </a:p>
      </dgm:t>
    </dgm:pt>
    <dgm:pt modelId="{0BD976EC-00EA-4D3B-8691-9432B8C339BB}">
      <dgm:prSet/>
      <dgm:spPr/>
      <dgm:t>
        <a:bodyPr/>
        <a:lstStyle/>
        <a:p>
          <a:r>
            <a:rPr lang="es-ES"/>
            <a:t>Ritmo de entregas algo exigente al principio pero bastante asequible.</a:t>
          </a:r>
          <a:endParaRPr lang="en-US"/>
        </a:p>
      </dgm:t>
    </dgm:pt>
    <dgm:pt modelId="{1A95BEAF-D4EB-4330-B79E-105A5B50C750}" type="parTrans" cxnId="{35AEE58C-5A89-4381-8599-7BBE5775D906}">
      <dgm:prSet/>
      <dgm:spPr/>
      <dgm:t>
        <a:bodyPr/>
        <a:lstStyle/>
        <a:p>
          <a:endParaRPr lang="en-US"/>
        </a:p>
      </dgm:t>
    </dgm:pt>
    <dgm:pt modelId="{63A60F14-E490-4A37-BF4D-6C16AC49C0F6}" type="sibTrans" cxnId="{35AEE58C-5A89-4381-8599-7BBE5775D906}">
      <dgm:prSet/>
      <dgm:spPr/>
      <dgm:t>
        <a:bodyPr/>
        <a:lstStyle/>
        <a:p>
          <a:endParaRPr lang="en-US"/>
        </a:p>
      </dgm:t>
    </dgm:pt>
    <dgm:pt modelId="{A94C0FA5-8158-4973-8D61-0555FBF542DC}">
      <dgm:prSet/>
      <dgm:spPr/>
      <dgm:t>
        <a:bodyPr/>
        <a:lstStyle/>
        <a:p>
          <a:r>
            <a:rPr lang="es-ES" dirty="0"/>
            <a:t>Si es posible, sería interesante implementar las prácticas en Python.</a:t>
          </a:r>
          <a:endParaRPr lang="en-US" dirty="0"/>
        </a:p>
      </dgm:t>
    </dgm:pt>
    <dgm:pt modelId="{13D8D91F-4759-4F3A-8371-EDCE478326A6}" type="parTrans" cxnId="{4F51B389-412A-4536-9542-3E022CCB9EAC}">
      <dgm:prSet/>
      <dgm:spPr/>
      <dgm:t>
        <a:bodyPr/>
        <a:lstStyle/>
        <a:p>
          <a:endParaRPr lang="en-US"/>
        </a:p>
      </dgm:t>
    </dgm:pt>
    <dgm:pt modelId="{B169C6A1-4CF1-4D8E-B473-1BC68262B273}" type="sibTrans" cxnId="{4F51B389-412A-4536-9542-3E022CCB9EAC}">
      <dgm:prSet/>
      <dgm:spPr/>
      <dgm:t>
        <a:bodyPr/>
        <a:lstStyle/>
        <a:p>
          <a:endParaRPr lang="en-US"/>
        </a:p>
      </dgm:t>
    </dgm:pt>
    <dgm:pt modelId="{3B6B62DF-9CE1-427D-818E-C72FCA9841C0}" type="pres">
      <dgm:prSet presAssocID="{9FDD5FFB-4768-4F0A-BE21-13CF888A1233}" presName="linear" presStyleCnt="0">
        <dgm:presLayoutVars>
          <dgm:animLvl val="lvl"/>
          <dgm:resizeHandles val="exact"/>
        </dgm:presLayoutVars>
      </dgm:prSet>
      <dgm:spPr/>
    </dgm:pt>
    <dgm:pt modelId="{9E28C556-7800-4FA4-9035-9DAFB57613FC}" type="pres">
      <dgm:prSet presAssocID="{5FEF1E82-CED9-49F2-B898-31CCF9B67399}" presName="parentText" presStyleLbl="node1" presStyleIdx="0" presStyleCnt="3">
        <dgm:presLayoutVars>
          <dgm:chMax val="0"/>
          <dgm:bulletEnabled val="1"/>
        </dgm:presLayoutVars>
      </dgm:prSet>
      <dgm:spPr/>
    </dgm:pt>
    <dgm:pt modelId="{32974849-FB22-4F52-9997-ADC20E33F9D3}" type="pres">
      <dgm:prSet presAssocID="{B5FCA51A-B471-481B-98E6-1300F312BA49}" presName="spacer" presStyleCnt="0"/>
      <dgm:spPr/>
    </dgm:pt>
    <dgm:pt modelId="{D8D023BC-5430-474B-B13D-39A351569433}" type="pres">
      <dgm:prSet presAssocID="{0BD976EC-00EA-4D3B-8691-9432B8C339BB}" presName="parentText" presStyleLbl="node1" presStyleIdx="1" presStyleCnt="3">
        <dgm:presLayoutVars>
          <dgm:chMax val="0"/>
          <dgm:bulletEnabled val="1"/>
        </dgm:presLayoutVars>
      </dgm:prSet>
      <dgm:spPr/>
    </dgm:pt>
    <dgm:pt modelId="{557A0F76-B6BC-4B16-8F25-A32F8D485C64}" type="pres">
      <dgm:prSet presAssocID="{63A60F14-E490-4A37-BF4D-6C16AC49C0F6}" presName="spacer" presStyleCnt="0"/>
      <dgm:spPr/>
    </dgm:pt>
    <dgm:pt modelId="{CCC19F1C-E7ED-4D17-B221-E38345D76992}" type="pres">
      <dgm:prSet presAssocID="{A94C0FA5-8158-4973-8D61-0555FBF542DC}" presName="parentText" presStyleLbl="node1" presStyleIdx="2" presStyleCnt="3">
        <dgm:presLayoutVars>
          <dgm:chMax val="0"/>
          <dgm:bulletEnabled val="1"/>
        </dgm:presLayoutVars>
      </dgm:prSet>
      <dgm:spPr/>
    </dgm:pt>
  </dgm:ptLst>
  <dgm:cxnLst>
    <dgm:cxn modelId="{64FC870A-7D7D-48F5-ADA0-0D6C1C230F02}" type="presOf" srcId="{A94C0FA5-8158-4973-8D61-0555FBF542DC}" destId="{CCC19F1C-E7ED-4D17-B221-E38345D76992}" srcOrd="0" destOrd="0" presId="urn:microsoft.com/office/officeart/2005/8/layout/vList2"/>
    <dgm:cxn modelId="{335DDB16-1269-4E80-A8DA-212321316BA1}" srcId="{9FDD5FFB-4768-4F0A-BE21-13CF888A1233}" destId="{5FEF1E82-CED9-49F2-B898-31CCF9B67399}" srcOrd="0" destOrd="0" parTransId="{BBDE2440-8089-4227-A584-FC112ED8E3F1}" sibTransId="{B5FCA51A-B471-481B-98E6-1300F312BA49}"/>
    <dgm:cxn modelId="{C0073517-DEA6-4920-90A1-54741F69F091}" type="presOf" srcId="{9FDD5FFB-4768-4F0A-BE21-13CF888A1233}" destId="{3B6B62DF-9CE1-427D-818E-C72FCA9841C0}" srcOrd="0" destOrd="0" presId="urn:microsoft.com/office/officeart/2005/8/layout/vList2"/>
    <dgm:cxn modelId="{F2EA593C-9FAF-4099-AA95-709C737C3177}" type="presOf" srcId="{5FEF1E82-CED9-49F2-B898-31CCF9B67399}" destId="{9E28C556-7800-4FA4-9035-9DAFB57613FC}" srcOrd="0" destOrd="0" presId="urn:microsoft.com/office/officeart/2005/8/layout/vList2"/>
    <dgm:cxn modelId="{4F51B389-412A-4536-9542-3E022CCB9EAC}" srcId="{9FDD5FFB-4768-4F0A-BE21-13CF888A1233}" destId="{A94C0FA5-8158-4973-8D61-0555FBF542DC}" srcOrd="2" destOrd="0" parTransId="{13D8D91F-4759-4F3A-8371-EDCE478326A6}" sibTransId="{B169C6A1-4CF1-4D8E-B473-1BC68262B273}"/>
    <dgm:cxn modelId="{35AEE58C-5A89-4381-8599-7BBE5775D906}" srcId="{9FDD5FFB-4768-4F0A-BE21-13CF888A1233}" destId="{0BD976EC-00EA-4D3B-8691-9432B8C339BB}" srcOrd="1" destOrd="0" parTransId="{1A95BEAF-D4EB-4330-B79E-105A5B50C750}" sibTransId="{63A60F14-E490-4A37-BF4D-6C16AC49C0F6}"/>
    <dgm:cxn modelId="{D177E0B1-83CC-4FDB-B16A-2B6E7D33D2B9}" type="presOf" srcId="{0BD976EC-00EA-4D3B-8691-9432B8C339BB}" destId="{D8D023BC-5430-474B-B13D-39A351569433}" srcOrd="0" destOrd="0" presId="urn:microsoft.com/office/officeart/2005/8/layout/vList2"/>
    <dgm:cxn modelId="{A87DFA51-11ED-475A-A6B4-1B360BD68337}" type="presParOf" srcId="{3B6B62DF-9CE1-427D-818E-C72FCA9841C0}" destId="{9E28C556-7800-4FA4-9035-9DAFB57613FC}" srcOrd="0" destOrd="0" presId="urn:microsoft.com/office/officeart/2005/8/layout/vList2"/>
    <dgm:cxn modelId="{0342A30A-F255-4ADD-A64C-48D15AFF3E3B}" type="presParOf" srcId="{3B6B62DF-9CE1-427D-818E-C72FCA9841C0}" destId="{32974849-FB22-4F52-9997-ADC20E33F9D3}" srcOrd="1" destOrd="0" presId="urn:microsoft.com/office/officeart/2005/8/layout/vList2"/>
    <dgm:cxn modelId="{87CC1CCB-D341-41C8-9E84-ADBB50C24B60}" type="presParOf" srcId="{3B6B62DF-9CE1-427D-818E-C72FCA9841C0}" destId="{D8D023BC-5430-474B-B13D-39A351569433}" srcOrd="2" destOrd="0" presId="urn:microsoft.com/office/officeart/2005/8/layout/vList2"/>
    <dgm:cxn modelId="{D800DFED-410B-4A24-855F-9E6048425CC9}" type="presParOf" srcId="{3B6B62DF-9CE1-427D-818E-C72FCA9841C0}" destId="{557A0F76-B6BC-4B16-8F25-A32F8D485C64}" srcOrd="3" destOrd="0" presId="urn:microsoft.com/office/officeart/2005/8/layout/vList2"/>
    <dgm:cxn modelId="{BC3473B1-F2FE-4696-B36F-3E7C925EAFA2}" type="presParOf" srcId="{3B6B62DF-9CE1-427D-818E-C72FCA9841C0}" destId="{CCC19F1C-E7ED-4D17-B221-E38345D7699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8C556-7800-4FA4-9035-9DAFB57613FC}">
      <dsp:nvSpPr>
        <dsp:cNvPr id="0" name=""/>
        <dsp:cNvSpPr/>
      </dsp:nvSpPr>
      <dsp:spPr>
        <a:xfrm>
          <a:off x="0" y="66304"/>
          <a:ext cx="6261100" cy="1751928"/>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dirty="0"/>
            <a:t>Solución de posibles problemas de ruido reales.</a:t>
          </a:r>
          <a:endParaRPr lang="en-US" sz="3300" kern="1200" dirty="0"/>
        </a:p>
      </dsp:txBody>
      <dsp:txXfrm>
        <a:off x="85522" y="151826"/>
        <a:ext cx="6090056" cy="1580884"/>
      </dsp:txXfrm>
    </dsp:sp>
    <dsp:sp modelId="{D8D023BC-5430-474B-B13D-39A351569433}">
      <dsp:nvSpPr>
        <dsp:cNvPr id="0" name=""/>
        <dsp:cNvSpPr/>
      </dsp:nvSpPr>
      <dsp:spPr>
        <a:xfrm>
          <a:off x="0" y="1913273"/>
          <a:ext cx="6261100" cy="1751928"/>
        </a:xfrm>
        <a:prstGeom prst="roundRect">
          <a:avLst/>
        </a:prstGeom>
        <a:gradFill rotWithShape="0">
          <a:gsLst>
            <a:gs pos="0">
              <a:schemeClr val="accent2">
                <a:hueOff val="-2310045"/>
                <a:satOff val="-802"/>
                <a:lumOff val="294"/>
                <a:alphaOff val="0"/>
                <a:tint val="94000"/>
                <a:satMod val="103000"/>
                <a:lumMod val="102000"/>
              </a:schemeClr>
            </a:gs>
            <a:gs pos="50000">
              <a:schemeClr val="accent2">
                <a:hueOff val="-2310045"/>
                <a:satOff val="-802"/>
                <a:lumOff val="294"/>
                <a:alphaOff val="0"/>
                <a:shade val="100000"/>
                <a:satMod val="110000"/>
                <a:lumMod val="100000"/>
              </a:schemeClr>
            </a:gs>
            <a:gs pos="100000">
              <a:schemeClr val="accent2">
                <a:hueOff val="-2310045"/>
                <a:satOff val="-802"/>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dirty="0"/>
            <a:t>Ejecución lenta. Se comparan muchas plantillas.</a:t>
          </a:r>
          <a:endParaRPr lang="en-US" sz="3300" kern="1200" dirty="0"/>
        </a:p>
      </dsp:txBody>
      <dsp:txXfrm>
        <a:off x="85522" y="1998795"/>
        <a:ext cx="6090056" cy="1580884"/>
      </dsp:txXfrm>
    </dsp:sp>
    <dsp:sp modelId="{CCC19F1C-E7ED-4D17-B221-E38345D76992}">
      <dsp:nvSpPr>
        <dsp:cNvPr id="0" name=""/>
        <dsp:cNvSpPr/>
      </dsp:nvSpPr>
      <dsp:spPr>
        <a:xfrm>
          <a:off x="0" y="3760241"/>
          <a:ext cx="6261100" cy="1751928"/>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dirty="0"/>
            <a:t>Posible mejora. Rotar los caracteres, menos ángulos posibles. </a:t>
          </a:r>
          <a:endParaRPr lang="en-US" sz="3300" kern="1200" dirty="0"/>
        </a:p>
      </dsp:txBody>
      <dsp:txXfrm>
        <a:off x="85522" y="3845763"/>
        <a:ext cx="6090056" cy="1580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8C556-7800-4FA4-9035-9DAFB57613FC}">
      <dsp:nvSpPr>
        <dsp:cNvPr id="0" name=""/>
        <dsp:cNvSpPr/>
      </dsp:nvSpPr>
      <dsp:spPr>
        <a:xfrm>
          <a:off x="0" y="418232"/>
          <a:ext cx="6261100" cy="150579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s-ES" sz="3900" kern="1200" dirty="0"/>
            <a:t>Problema real aunque muy controlado.</a:t>
          </a:r>
          <a:endParaRPr lang="en-US" sz="3900" kern="1200" dirty="0"/>
        </a:p>
      </dsp:txBody>
      <dsp:txXfrm>
        <a:off x="73507" y="491739"/>
        <a:ext cx="6114086" cy="1358776"/>
      </dsp:txXfrm>
    </dsp:sp>
    <dsp:sp modelId="{D8D023BC-5430-474B-B13D-39A351569433}">
      <dsp:nvSpPr>
        <dsp:cNvPr id="0" name=""/>
        <dsp:cNvSpPr/>
      </dsp:nvSpPr>
      <dsp:spPr>
        <a:xfrm>
          <a:off x="0" y="2036342"/>
          <a:ext cx="6261100" cy="1505790"/>
        </a:xfrm>
        <a:prstGeom prst="roundRect">
          <a:avLst/>
        </a:prstGeom>
        <a:gradFill rotWithShape="0">
          <a:gsLst>
            <a:gs pos="0">
              <a:schemeClr val="accent2">
                <a:hueOff val="-2310045"/>
                <a:satOff val="-802"/>
                <a:lumOff val="294"/>
                <a:alphaOff val="0"/>
                <a:tint val="94000"/>
                <a:satMod val="103000"/>
                <a:lumMod val="102000"/>
              </a:schemeClr>
            </a:gs>
            <a:gs pos="50000">
              <a:schemeClr val="accent2">
                <a:hueOff val="-2310045"/>
                <a:satOff val="-802"/>
                <a:lumOff val="294"/>
                <a:alphaOff val="0"/>
                <a:shade val="100000"/>
                <a:satMod val="110000"/>
                <a:lumMod val="100000"/>
              </a:schemeClr>
            </a:gs>
            <a:gs pos="100000">
              <a:schemeClr val="accent2">
                <a:hueOff val="-2310045"/>
                <a:satOff val="-802"/>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s-ES" sz="3900" kern="1200" dirty="0"/>
            <a:t>Da libertad para elegir metodología.</a:t>
          </a:r>
          <a:endParaRPr lang="en-US" sz="3900" kern="1200" dirty="0"/>
        </a:p>
      </dsp:txBody>
      <dsp:txXfrm>
        <a:off x="73507" y="2109849"/>
        <a:ext cx="6114086" cy="1358776"/>
      </dsp:txXfrm>
    </dsp:sp>
    <dsp:sp modelId="{CCC19F1C-E7ED-4D17-B221-E38345D76992}">
      <dsp:nvSpPr>
        <dsp:cNvPr id="0" name=""/>
        <dsp:cNvSpPr/>
      </dsp:nvSpPr>
      <dsp:spPr>
        <a:xfrm>
          <a:off x="0" y="3654452"/>
          <a:ext cx="6261100" cy="1505790"/>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s-ES" sz="3900" kern="1200" dirty="0"/>
            <a:t>Permite poner en práctica todo lo aprendido.</a:t>
          </a:r>
          <a:endParaRPr lang="en-US" sz="3900" kern="1200" dirty="0"/>
        </a:p>
      </dsp:txBody>
      <dsp:txXfrm>
        <a:off x="73507" y="3727959"/>
        <a:ext cx="6114086" cy="1358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8C556-7800-4FA4-9035-9DAFB57613FC}">
      <dsp:nvSpPr>
        <dsp:cNvPr id="0" name=""/>
        <dsp:cNvSpPr/>
      </dsp:nvSpPr>
      <dsp:spPr>
        <a:xfrm>
          <a:off x="0" y="66304"/>
          <a:ext cx="6261100" cy="1751928"/>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a:t>Asignatura muy practica y actual.</a:t>
          </a:r>
          <a:endParaRPr lang="en-US" sz="3300" kern="1200"/>
        </a:p>
      </dsp:txBody>
      <dsp:txXfrm>
        <a:off x="85522" y="151826"/>
        <a:ext cx="6090056" cy="1580884"/>
      </dsp:txXfrm>
    </dsp:sp>
    <dsp:sp modelId="{D8D023BC-5430-474B-B13D-39A351569433}">
      <dsp:nvSpPr>
        <dsp:cNvPr id="0" name=""/>
        <dsp:cNvSpPr/>
      </dsp:nvSpPr>
      <dsp:spPr>
        <a:xfrm>
          <a:off x="0" y="1913273"/>
          <a:ext cx="6261100" cy="1751928"/>
        </a:xfrm>
        <a:prstGeom prst="roundRect">
          <a:avLst/>
        </a:prstGeom>
        <a:gradFill rotWithShape="0">
          <a:gsLst>
            <a:gs pos="0">
              <a:schemeClr val="accent2">
                <a:hueOff val="-2310045"/>
                <a:satOff val="-802"/>
                <a:lumOff val="294"/>
                <a:alphaOff val="0"/>
                <a:tint val="94000"/>
                <a:satMod val="103000"/>
                <a:lumMod val="102000"/>
              </a:schemeClr>
            </a:gs>
            <a:gs pos="50000">
              <a:schemeClr val="accent2">
                <a:hueOff val="-2310045"/>
                <a:satOff val="-802"/>
                <a:lumOff val="294"/>
                <a:alphaOff val="0"/>
                <a:shade val="100000"/>
                <a:satMod val="110000"/>
                <a:lumMod val="100000"/>
              </a:schemeClr>
            </a:gs>
            <a:gs pos="100000">
              <a:schemeClr val="accent2">
                <a:hueOff val="-2310045"/>
                <a:satOff val="-802"/>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a:t>Ritmo de entregas algo exigente al principio pero bastante asequible.</a:t>
          </a:r>
          <a:endParaRPr lang="en-US" sz="3300" kern="1200"/>
        </a:p>
      </dsp:txBody>
      <dsp:txXfrm>
        <a:off x="85522" y="1998795"/>
        <a:ext cx="6090056" cy="1580884"/>
      </dsp:txXfrm>
    </dsp:sp>
    <dsp:sp modelId="{CCC19F1C-E7ED-4D17-B221-E38345D76992}">
      <dsp:nvSpPr>
        <dsp:cNvPr id="0" name=""/>
        <dsp:cNvSpPr/>
      </dsp:nvSpPr>
      <dsp:spPr>
        <a:xfrm>
          <a:off x="0" y="3760241"/>
          <a:ext cx="6261100" cy="1751928"/>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dirty="0"/>
            <a:t>Si es posible, sería interesante implementar las prácticas en Python.</a:t>
          </a:r>
          <a:endParaRPr lang="en-US" sz="3300" kern="1200" dirty="0"/>
        </a:p>
      </dsp:txBody>
      <dsp:txXfrm>
        <a:off x="85522" y="3845763"/>
        <a:ext cx="6090056" cy="15808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9C05D-010C-4193-8A4F-4DDB987A57D2}" type="datetimeFigureOut">
              <a:rPr lang="es-ES" smtClean="0"/>
              <a:t>28/01/2021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E0DC7-2DEA-4C8A-8151-F01B23D55759}" type="slidenum">
              <a:rPr lang="es-ES" smtClean="0"/>
              <a:t>‹Nº›</a:t>
            </a:fld>
            <a:endParaRPr lang="es-ES"/>
          </a:p>
        </p:txBody>
      </p:sp>
    </p:spTree>
    <p:extLst>
      <p:ext uri="{BB962C8B-B14F-4D97-AF65-F5344CB8AC3E}">
        <p14:creationId xmlns:p14="http://schemas.microsoft.com/office/powerpoint/2010/main" val="107339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de este trabajo es implementar un algoritmo con el que, </a:t>
            </a:r>
            <a:r>
              <a:rPr lang="es-ES" dirty="0" err="1"/>
              <a:t>pasandoles</a:t>
            </a:r>
            <a:r>
              <a:rPr lang="es-ES" dirty="0"/>
              <a:t> una matricula, obtengamos los caracteres de la misma. Las dos etapas de este algoritmo serán segmentar los caracteres y de esta manera obtener regiones de interés y la segunda etapa será reconocer, etapa en la cual ya obtendremos los valores de cada carácter.</a:t>
            </a:r>
          </a:p>
        </p:txBody>
      </p:sp>
      <p:sp>
        <p:nvSpPr>
          <p:cNvPr id="4" name="Marcador de número de diapositiva 3"/>
          <p:cNvSpPr>
            <a:spLocks noGrp="1"/>
          </p:cNvSpPr>
          <p:nvPr>
            <p:ph type="sldNum" sz="quarter" idx="5"/>
          </p:nvPr>
        </p:nvSpPr>
        <p:spPr/>
        <p:txBody>
          <a:bodyPr/>
          <a:lstStyle/>
          <a:p>
            <a:fld id="{C1AE0DC7-2DEA-4C8A-8151-F01B23D55759}" type="slidenum">
              <a:rPr lang="es-ES" smtClean="0"/>
              <a:t>3</a:t>
            </a:fld>
            <a:endParaRPr lang="es-ES"/>
          </a:p>
        </p:txBody>
      </p:sp>
    </p:spTree>
    <p:extLst>
      <p:ext uri="{BB962C8B-B14F-4D97-AF65-F5344CB8AC3E}">
        <p14:creationId xmlns:p14="http://schemas.microsoft.com/office/powerpoint/2010/main" val="334876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esta etapa lo que nos interesa obtener las regiones de interés, estas regiones serán los caracteres que queremos reconocer. Para este proceso disponemos de un conjunto de imágenes de Training y un conjunto de imágenes de Test. En el primer conjunto tenemos cuatro imágenes que abarcan toda la </a:t>
            </a:r>
            <a:r>
              <a:rPr lang="es-ES" dirty="0" err="1"/>
              <a:t>casuistica</a:t>
            </a:r>
            <a:r>
              <a:rPr lang="es-ES" dirty="0"/>
              <a:t> que nos podemos encontrar en las imágenes de Test, nos encontramos con caracteres que están rayados, bichos estampados en la matricula, fallos de iluminación, etc.</a:t>
            </a:r>
          </a:p>
          <a:p>
            <a:endParaRPr lang="es-ES" dirty="0"/>
          </a:p>
          <a:p>
            <a:r>
              <a:rPr lang="es-ES" dirty="0"/>
              <a:t>Metodología: </a:t>
            </a:r>
          </a:p>
          <a:p>
            <a:r>
              <a:rPr lang="es-ES" dirty="0"/>
              <a:t>Lo primero que hago es obtener la componente roja de la imagen original. Al usar esta componente se cumple que tenemos todos los objetos de interés están en la línea horizontal central y que además nos permite tener localizado el símbolo de la unión europea.</a:t>
            </a:r>
          </a:p>
          <a:p>
            <a:r>
              <a:rPr lang="es-ES" dirty="0"/>
              <a:t>Lo siguiente es aplicar algún tipo de filtro, en mi caso he elegido el filtro de la mediana, es un filtro que preserva bien los bordes porque lo que no se van a desformar los caracteres de la matricula y que además es un filtro que elimina muy bien ruido sal y pimienta, esto nos conviene ya que los bichos que hay en la matricula son bastante oscuros y las machitas que puede haber en las letras son bastante claras.</a:t>
            </a:r>
          </a:p>
          <a:p>
            <a:endParaRPr lang="es-ES" dirty="0"/>
          </a:p>
          <a:p>
            <a:r>
              <a:rPr lang="es-ES" dirty="0"/>
              <a:t>Lo siguiente que hago es </a:t>
            </a:r>
            <a:r>
              <a:rPr lang="es-ES" dirty="0" err="1"/>
              <a:t>umbralizar</a:t>
            </a:r>
            <a:r>
              <a:rPr lang="es-ES" dirty="0"/>
              <a:t> la imagen para así detectar las zonas de interés, para esto implemento una función que </a:t>
            </a:r>
            <a:r>
              <a:rPr lang="es-ES" dirty="0" err="1"/>
              <a:t>umbraliza</a:t>
            </a:r>
            <a:r>
              <a:rPr lang="es-ES" dirty="0"/>
              <a:t> de manera local, así nos aseguramos de que si hay algún fallo de iluminación, este no va a afectar en la detección de los caracteres.</a:t>
            </a:r>
          </a:p>
          <a:p>
            <a:endParaRPr lang="es-ES" dirty="0"/>
          </a:p>
          <a:p>
            <a:r>
              <a:rPr lang="es-ES" dirty="0"/>
              <a:t>Después de este proceso, hay algunas regiones que no son de nuestro interés pero que aun así han sido detectadas. Entonces, a la imagen binaria le aplico un filtro de mínimos para después aplicarle uno de máximos y así eliminar las regiones mas pequeñas sin que este proceso afecte en exceso a los caracteres.</a:t>
            </a:r>
          </a:p>
          <a:p>
            <a:endParaRPr lang="es-ES" dirty="0"/>
          </a:p>
          <a:p>
            <a:r>
              <a:rPr lang="es-ES" dirty="0"/>
              <a:t>Una vez hecho esto, etiqueto la imagen y obtengo la etiqueta de los objetos que se encuentran en la línea horizontal central. Como el objeto de mas a la izquierda no nos interesa lo podemos suprimir. Nos podemos encontrar con el problema de que en la línea central haya algún objeto que no sea de nuestro interés como por ejemplo los tornillos de la placa, para evitar esto, usando el numero de caracteres que hay en la placa podemos filtrar y quedarnos con las áreas mas grandes. Así nos quedaríamos ya solo con los caracteres de la placa.</a:t>
            </a:r>
          </a:p>
          <a:p>
            <a:endParaRPr lang="es-ES" dirty="0"/>
          </a:p>
          <a:p>
            <a:r>
              <a:rPr lang="es-ES" dirty="0"/>
              <a:t>Ya solo nos quedaría ir carácter a carácter, obteniendo una imagen en la que solo tengamos el carácter que corresponda con el tamaño de su </a:t>
            </a:r>
            <a:r>
              <a:rPr lang="es-ES" dirty="0" err="1"/>
              <a:t>Bounding</a:t>
            </a:r>
            <a:r>
              <a:rPr lang="es-ES" dirty="0"/>
              <a:t> Box. </a:t>
            </a:r>
          </a:p>
          <a:p>
            <a:endParaRPr lang="es-ES" dirty="0"/>
          </a:p>
          <a:p>
            <a:r>
              <a:rPr lang="es-ES" dirty="0"/>
              <a:t>Puede darse el caso de que en algunos caracteres tengamos alguna muesca que aun no se ha filtrado. Para solucionar esto, pasamos las imágenes de carácter (imágenes de un solo </a:t>
            </a:r>
            <a:r>
              <a:rPr lang="es-ES" dirty="0" err="1"/>
              <a:t>caracter</a:t>
            </a:r>
            <a:r>
              <a:rPr lang="es-ES" dirty="0"/>
              <a:t>) por un filtro de máximos y luego uno de mínimos de esta manera al igual que hicimos para eliminar zonas pequeñas que tenían valor 1 binario sin que afectara en exceso a los caracteres, ahora vamos a eliminar zonas con 0 binario que no nos interesa y de la misma manera que afecte lo mínimo posible al carácter.</a:t>
            </a:r>
          </a:p>
        </p:txBody>
      </p:sp>
      <p:sp>
        <p:nvSpPr>
          <p:cNvPr id="4" name="Marcador de número de diapositiva 3"/>
          <p:cNvSpPr>
            <a:spLocks noGrp="1"/>
          </p:cNvSpPr>
          <p:nvPr>
            <p:ph type="sldNum" sz="quarter" idx="5"/>
          </p:nvPr>
        </p:nvSpPr>
        <p:spPr/>
        <p:txBody>
          <a:bodyPr/>
          <a:lstStyle/>
          <a:p>
            <a:fld id="{C1AE0DC7-2DEA-4C8A-8151-F01B23D55759}" type="slidenum">
              <a:rPr lang="es-ES" smtClean="0"/>
              <a:t>4</a:t>
            </a:fld>
            <a:endParaRPr lang="es-ES"/>
          </a:p>
        </p:txBody>
      </p:sp>
    </p:spTree>
    <p:extLst>
      <p:ext uri="{BB962C8B-B14F-4D97-AF65-F5344CB8AC3E}">
        <p14:creationId xmlns:p14="http://schemas.microsoft.com/office/powerpoint/2010/main" val="3838609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esta ultima etapa, la de reconocimiento, queremos obtener como resultado el valor de cada uno de los caracteres de la matricula. Para ello disponemos de las imágenes de que hemos obtenido en la etapa anterior, imágenes en las que solo aparece un carácter y que tienen el tamaño de su </a:t>
            </a:r>
            <a:r>
              <a:rPr lang="es-ES" dirty="0" err="1"/>
              <a:t>Bounding</a:t>
            </a:r>
            <a:r>
              <a:rPr lang="es-ES" dirty="0"/>
              <a:t> Box.</a:t>
            </a:r>
          </a:p>
          <a:p>
            <a:endParaRPr lang="es-ES" dirty="0"/>
          </a:p>
          <a:p>
            <a:r>
              <a:rPr lang="es-ES" dirty="0"/>
              <a:t>Una vez ya hemos obtenido el material que necesitamos para esta etapa, empezamos con el proceso de reconocimiento, este proceso se realizara para cada uno de los caracteres de la matricula. Para poder reconocer el carácter debemos calcular el índice de correlación que tiene dicho carácter con cada una de las platillas de las que disponemos. Para poder hacer esto, debemos redimensionar la imagen al tamaño de la plantilla y una vez se ha hecho esto calculamos el índice de correlación con cada una de las plantillas.</a:t>
            </a:r>
          </a:p>
          <a:p>
            <a:endParaRPr lang="es-ES" dirty="0"/>
          </a:p>
          <a:p>
            <a:r>
              <a:rPr lang="es-ES" dirty="0"/>
              <a:t>Para organizar los datos que vamos obteniendo, </a:t>
            </a:r>
            <a:r>
              <a:rPr lang="es-ES" dirty="0" err="1"/>
              <a:t>dispondermos</a:t>
            </a:r>
            <a:r>
              <a:rPr lang="es-ES" dirty="0"/>
              <a:t> de una matriz de 26 x 7 donde las 26 filas representaran cada uno de los caracteres posibles y las 7 columnas cada uno de los ángulos posibles. En esta matriz se </a:t>
            </a:r>
            <a:r>
              <a:rPr lang="es-ES" dirty="0" err="1"/>
              <a:t>gurdara</a:t>
            </a:r>
            <a:r>
              <a:rPr lang="es-ES" dirty="0"/>
              <a:t> el índice de correlación de la imagen del carácter con cada una de las plantillas. Para obtener el resultado final, simplemente tendremos que extraer el máximo de esta matriz y la fila en la que se encuentre será el carácter que le corresponde y la columna será el </a:t>
            </a:r>
            <a:r>
              <a:rPr lang="es-ES" dirty="0" err="1"/>
              <a:t>angulo</a:t>
            </a:r>
            <a:r>
              <a:rPr lang="es-ES" dirty="0"/>
              <a:t> que tiene nuestro carácter de entrada. </a:t>
            </a:r>
          </a:p>
          <a:p>
            <a:endParaRPr lang="es-ES" dirty="0"/>
          </a:p>
          <a:p>
            <a:r>
              <a:rPr lang="es-ES" dirty="0"/>
              <a:t>Ya por ultimo a la hora de representar el resultado final, mostramos la </a:t>
            </a:r>
            <a:r>
              <a:rPr lang="es-ES" dirty="0" err="1"/>
              <a:t>Bounding</a:t>
            </a:r>
            <a:r>
              <a:rPr lang="es-ES" dirty="0"/>
              <a:t> Box de cada uno de los caracteres junto con su centroide correspondiente.</a:t>
            </a:r>
          </a:p>
        </p:txBody>
      </p:sp>
      <p:sp>
        <p:nvSpPr>
          <p:cNvPr id="4" name="Marcador de número de diapositiva 3"/>
          <p:cNvSpPr>
            <a:spLocks noGrp="1"/>
          </p:cNvSpPr>
          <p:nvPr>
            <p:ph type="sldNum" sz="quarter" idx="5"/>
          </p:nvPr>
        </p:nvSpPr>
        <p:spPr/>
        <p:txBody>
          <a:bodyPr/>
          <a:lstStyle/>
          <a:p>
            <a:fld id="{C1AE0DC7-2DEA-4C8A-8151-F01B23D55759}" type="slidenum">
              <a:rPr lang="es-ES" smtClean="0"/>
              <a:t>10</a:t>
            </a:fld>
            <a:endParaRPr lang="es-ES"/>
          </a:p>
        </p:txBody>
      </p:sp>
    </p:spTree>
    <p:extLst>
      <p:ext uri="{BB962C8B-B14F-4D97-AF65-F5344CB8AC3E}">
        <p14:creationId xmlns:p14="http://schemas.microsoft.com/office/powerpoint/2010/main" val="337190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1/28/2021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1/28/2021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BBE6B44-8F61-4AA7-A76C-B1DE2488B7D4}"/>
              </a:ext>
            </a:extLst>
          </p:cNvPr>
          <p:cNvSpPr>
            <a:spLocks noGrp="1"/>
          </p:cNvSpPr>
          <p:nvPr>
            <p:ph type="ctrTitle"/>
          </p:nvPr>
        </p:nvSpPr>
        <p:spPr>
          <a:xfrm>
            <a:off x="840510" y="2733709"/>
            <a:ext cx="7657792" cy="1373070"/>
          </a:xfrm>
        </p:spPr>
        <p:txBody>
          <a:bodyPr>
            <a:normAutofit/>
          </a:bodyPr>
          <a:lstStyle/>
          <a:p>
            <a:r>
              <a:rPr lang="es-ES">
                <a:solidFill>
                  <a:srgbClr val="FFFFFF"/>
                </a:solidFill>
              </a:rPr>
              <a:t>Trabajo Final</a:t>
            </a:r>
          </a:p>
        </p:txBody>
      </p:sp>
      <p:sp>
        <p:nvSpPr>
          <p:cNvPr id="3" name="Subtítulo 2">
            <a:extLst>
              <a:ext uri="{FF2B5EF4-FFF2-40B4-BE49-F238E27FC236}">
                <a16:creationId xmlns:a16="http://schemas.microsoft.com/office/drawing/2014/main" id="{37770186-BACB-40F8-86F4-C7F249D389A2}"/>
              </a:ext>
            </a:extLst>
          </p:cNvPr>
          <p:cNvSpPr>
            <a:spLocks noGrp="1"/>
          </p:cNvSpPr>
          <p:nvPr>
            <p:ph type="subTitle" idx="1"/>
          </p:nvPr>
        </p:nvSpPr>
        <p:spPr>
          <a:xfrm>
            <a:off x="1194149" y="4394039"/>
            <a:ext cx="7304152" cy="1117687"/>
          </a:xfrm>
        </p:spPr>
        <p:txBody>
          <a:bodyPr>
            <a:normAutofit/>
          </a:bodyPr>
          <a:lstStyle/>
          <a:p>
            <a:r>
              <a:rPr lang="es-ES"/>
              <a:t>ALEJANDRO HIDALGO ACUÑA</a:t>
            </a:r>
            <a:endParaRPr lang="es-ES" dirty="0"/>
          </a:p>
        </p:txBody>
      </p:sp>
    </p:spTree>
    <p:extLst>
      <p:ext uri="{BB962C8B-B14F-4D97-AF65-F5344CB8AC3E}">
        <p14:creationId xmlns:p14="http://schemas.microsoft.com/office/powerpoint/2010/main" val="191545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EB48C4-D9A3-4AD8-BE6B-2D4C9CD31D32}"/>
              </a:ext>
            </a:extLst>
          </p:cNvPr>
          <p:cNvSpPr>
            <a:spLocks noGrp="1"/>
          </p:cNvSpPr>
          <p:nvPr>
            <p:ph type="title"/>
          </p:nvPr>
        </p:nvSpPr>
        <p:spPr/>
        <p:txBody>
          <a:bodyPr/>
          <a:lstStyle/>
          <a:p>
            <a:r>
              <a:rPr lang="es-ES" dirty="0"/>
              <a:t>Reconocimiento de Caracteres</a:t>
            </a:r>
          </a:p>
        </p:txBody>
      </p:sp>
      <p:sp>
        <p:nvSpPr>
          <p:cNvPr id="3" name="Marcador de contenido 2">
            <a:extLst>
              <a:ext uri="{FF2B5EF4-FFF2-40B4-BE49-F238E27FC236}">
                <a16:creationId xmlns:a16="http://schemas.microsoft.com/office/drawing/2014/main" id="{1A17233B-0221-4A8B-8683-ACD94FA85536}"/>
              </a:ext>
            </a:extLst>
          </p:cNvPr>
          <p:cNvSpPr>
            <a:spLocks noGrp="1"/>
          </p:cNvSpPr>
          <p:nvPr>
            <p:ph idx="1"/>
          </p:nvPr>
        </p:nvSpPr>
        <p:spPr/>
        <p:txBody>
          <a:bodyPr/>
          <a:lstStyle/>
          <a:p>
            <a:r>
              <a:rPr lang="es-ES" dirty="0"/>
              <a:t>Objetivo: Reconocer cada uno de los caracteres de la matricula.</a:t>
            </a:r>
          </a:p>
          <a:p>
            <a:r>
              <a:rPr lang="es-ES" dirty="0"/>
              <a:t>Material: Imágenes con un solo carácter obtenidas previamente.</a:t>
            </a:r>
          </a:p>
          <a:p>
            <a:r>
              <a:rPr lang="es-ES" dirty="0"/>
              <a:t>Metodología:</a:t>
            </a:r>
          </a:p>
          <a:p>
            <a:pPr lvl="1"/>
            <a:r>
              <a:rPr lang="es-ES" dirty="0"/>
              <a:t>Redimensionar las imágenes para que tengan el tamaño de la plantilla.</a:t>
            </a:r>
          </a:p>
          <a:p>
            <a:pPr lvl="1"/>
            <a:r>
              <a:rPr lang="es-ES" dirty="0"/>
              <a:t>Calcular el índice de correlación con cada una de las plantillas.</a:t>
            </a:r>
          </a:p>
          <a:p>
            <a:pPr lvl="1"/>
            <a:r>
              <a:rPr lang="es-ES" dirty="0"/>
              <a:t>Con el valor máximo de estos índices obtendremos la letra correspondiente.</a:t>
            </a:r>
          </a:p>
          <a:p>
            <a:r>
              <a:rPr lang="es-ES" dirty="0"/>
              <a:t>Matriz de 26 x 7 con los índices de correlación</a:t>
            </a:r>
          </a:p>
          <a:p>
            <a:endParaRPr lang="es-ES" dirty="0"/>
          </a:p>
        </p:txBody>
      </p:sp>
    </p:spTree>
    <p:extLst>
      <p:ext uri="{BB962C8B-B14F-4D97-AF65-F5344CB8AC3E}">
        <p14:creationId xmlns:p14="http://schemas.microsoft.com/office/powerpoint/2010/main" val="117523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60E70-2BDE-48EC-AE80-E3A1A0E6821A}"/>
              </a:ext>
            </a:extLst>
          </p:cNvPr>
          <p:cNvSpPr>
            <a:spLocks noGrp="1"/>
          </p:cNvSpPr>
          <p:nvPr>
            <p:ph type="title"/>
          </p:nvPr>
        </p:nvSpPr>
        <p:spPr/>
        <p:txBody>
          <a:bodyPr/>
          <a:lstStyle/>
          <a:p>
            <a:r>
              <a:rPr lang="es-ES" dirty="0"/>
              <a:t>Reconocimiento de Caracteres</a:t>
            </a:r>
          </a:p>
        </p:txBody>
      </p:sp>
      <p:pic>
        <p:nvPicPr>
          <p:cNvPr id="4" name="Marcador de contenido 3">
            <a:extLst>
              <a:ext uri="{FF2B5EF4-FFF2-40B4-BE49-F238E27FC236}">
                <a16:creationId xmlns:a16="http://schemas.microsoft.com/office/drawing/2014/main" id="{0B1E7538-AEA2-4AFC-9A50-3C785EC8E7E7}"/>
              </a:ext>
            </a:extLst>
          </p:cNvPr>
          <p:cNvPicPr>
            <a:picLocks noGrp="1" noChangeAspect="1"/>
          </p:cNvPicPr>
          <p:nvPr>
            <p:ph idx="1"/>
          </p:nvPr>
        </p:nvPicPr>
        <p:blipFill>
          <a:blip r:embed="rId2"/>
          <a:stretch>
            <a:fillRect/>
          </a:stretch>
        </p:blipFill>
        <p:spPr>
          <a:xfrm>
            <a:off x="681038" y="3094797"/>
            <a:ext cx="9613900" cy="2082868"/>
          </a:xfrm>
          <a:prstGeom prst="rect">
            <a:avLst/>
          </a:prstGeom>
        </p:spPr>
      </p:pic>
    </p:spTree>
    <p:extLst>
      <p:ext uri="{BB962C8B-B14F-4D97-AF65-F5344CB8AC3E}">
        <p14:creationId xmlns:p14="http://schemas.microsoft.com/office/powerpoint/2010/main" val="351091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880C6276-56E5-4A8A-B980-B1392B938DEC}"/>
              </a:ext>
            </a:extLst>
          </p:cNvPr>
          <p:cNvSpPr>
            <a:spLocks noGrp="1"/>
          </p:cNvSpPr>
          <p:nvPr>
            <p:ph type="title"/>
          </p:nvPr>
        </p:nvSpPr>
        <p:spPr>
          <a:xfrm>
            <a:off x="680321" y="2063262"/>
            <a:ext cx="3739279" cy="2661052"/>
          </a:xfrm>
        </p:spPr>
        <p:txBody>
          <a:bodyPr>
            <a:normAutofit/>
          </a:bodyPr>
          <a:lstStyle/>
          <a:p>
            <a:pPr algn="ctr"/>
            <a:r>
              <a:rPr lang="es-ES" sz="4400" dirty="0"/>
              <a:t>Conclusión</a:t>
            </a:r>
          </a:p>
        </p:txBody>
      </p:sp>
      <p:graphicFrame>
        <p:nvGraphicFramePr>
          <p:cNvPr id="5" name="Marcador de contenido 2">
            <a:extLst>
              <a:ext uri="{FF2B5EF4-FFF2-40B4-BE49-F238E27FC236}">
                <a16:creationId xmlns:a16="http://schemas.microsoft.com/office/drawing/2014/main" id="{2D5FCF90-B5C1-4D8F-B432-77FA73E9D6CB}"/>
              </a:ext>
            </a:extLst>
          </p:cNvPr>
          <p:cNvGraphicFramePr>
            <a:graphicFrameLocks noGrp="1"/>
          </p:cNvGraphicFramePr>
          <p:nvPr>
            <p:ph idx="1"/>
            <p:extLst>
              <p:ext uri="{D42A27DB-BD31-4B8C-83A1-F6EECF244321}">
                <p14:modId xmlns:p14="http://schemas.microsoft.com/office/powerpoint/2010/main" val="1672261499"/>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6879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880C6276-56E5-4A8A-B980-B1392B938DEC}"/>
              </a:ext>
            </a:extLst>
          </p:cNvPr>
          <p:cNvSpPr>
            <a:spLocks noGrp="1"/>
          </p:cNvSpPr>
          <p:nvPr>
            <p:ph type="title"/>
          </p:nvPr>
        </p:nvSpPr>
        <p:spPr>
          <a:xfrm>
            <a:off x="680321" y="2063262"/>
            <a:ext cx="3739279" cy="2661052"/>
          </a:xfrm>
        </p:spPr>
        <p:txBody>
          <a:bodyPr>
            <a:normAutofit/>
          </a:bodyPr>
          <a:lstStyle/>
          <a:p>
            <a:pPr algn="ctr"/>
            <a:r>
              <a:rPr lang="es-ES" sz="4400" dirty="0"/>
              <a:t>Valoración del Trabajo</a:t>
            </a:r>
          </a:p>
        </p:txBody>
      </p:sp>
      <p:graphicFrame>
        <p:nvGraphicFramePr>
          <p:cNvPr id="5" name="Marcador de contenido 2">
            <a:extLst>
              <a:ext uri="{FF2B5EF4-FFF2-40B4-BE49-F238E27FC236}">
                <a16:creationId xmlns:a16="http://schemas.microsoft.com/office/drawing/2014/main" id="{2D5FCF90-B5C1-4D8F-B432-77FA73E9D6CB}"/>
              </a:ext>
            </a:extLst>
          </p:cNvPr>
          <p:cNvGraphicFramePr>
            <a:graphicFrameLocks noGrp="1"/>
          </p:cNvGraphicFramePr>
          <p:nvPr>
            <p:ph idx="1"/>
            <p:extLst>
              <p:ext uri="{D42A27DB-BD31-4B8C-83A1-F6EECF244321}">
                <p14:modId xmlns:p14="http://schemas.microsoft.com/office/powerpoint/2010/main" val="2977966540"/>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819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880C6276-56E5-4A8A-B980-B1392B938DEC}"/>
              </a:ext>
            </a:extLst>
          </p:cNvPr>
          <p:cNvSpPr>
            <a:spLocks noGrp="1"/>
          </p:cNvSpPr>
          <p:nvPr>
            <p:ph type="title"/>
          </p:nvPr>
        </p:nvSpPr>
        <p:spPr>
          <a:xfrm>
            <a:off x="680321" y="2063262"/>
            <a:ext cx="3739279" cy="2661052"/>
          </a:xfrm>
        </p:spPr>
        <p:txBody>
          <a:bodyPr>
            <a:normAutofit/>
          </a:bodyPr>
          <a:lstStyle/>
          <a:p>
            <a:pPr algn="r"/>
            <a:r>
              <a:rPr lang="es-ES" sz="4400"/>
              <a:t>Valoración de la Asignatura</a:t>
            </a:r>
          </a:p>
        </p:txBody>
      </p:sp>
      <p:graphicFrame>
        <p:nvGraphicFramePr>
          <p:cNvPr id="5" name="Marcador de contenido 2">
            <a:extLst>
              <a:ext uri="{FF2B5EF4-FFF2-40B4-BE49-F238E27FC236}">
                <a16:creationId xmlns:a16="http://schemas.microsoft.com/office/drawing/2014/main" id="{2D5FCF90-B5C1-4D8F-B432-77FA73E9D6CB}"/>
              </a:ext>
            </a:extLst>
          </p:cNvPr>
          <p:cNvGraphicFramePr>
            <a:graphicFrameLocks noGrp="1"/>
          </p:cNvGraphicFramePr>
          <p:nvPr>
            <p:ph idx="1"/>
            <p:extLst>
              <p:ext uri="{D42A27DB-BD31-4B8C-83A1-F6EECF244321}">
                <p14:modId xmlns:p14="http://schemas.microsoft.com/office/powerpoint/2010/main" val="416792976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177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F294D57-27CC-49A4-BFAA-005DFBC1A7D5}"/>
              </a:ext>
            </a:extLst>
          </p:cNvPr>
          <p:cNvSpPr>
            <a:spLocks noGrp="1"/>
          </p:cNvSpPr>
          <p:nvPr>
            <p:ph type="title"/>
          </p:nvPr>
        </p:nvSpPr>
        <p:spPr>
          <a:xfrm>
            <a:off x="680321" y="2063262"/>
            <a:ext cx="3739279" cy="2661052"/>
          </a:xfrm>
        </p:spPr>
        <p:txBody>
          <a:bodyPr>
            <a:normAutofit/>
          </a:bodyPr>
          <a:lstStyle/>
          <a:p>
            <a:pPr algn="r"/>
            <a:r>
              <a:rPr lang="es-ES" sz="4400">
                <a:solidFill>
                  <a:srgbClr val="FFFFFF"/>
                </a:solidFill>
              </a:rPr>
              <a:t>Indice</a:t>
            </a:r>
          </a:p>
        </p:txBody>
      </p:sp>
      <p:sp>
        <p:nvSpPr>
          <p:cNvPr id="3" name="Marcador de contenido 2">
            <a:extLst>
              <a:ext uri="{FF2B5EF4-FFF2-40B4-BE49-F238E27FC236}">
                <a16:creationId xmlns:a16="http://schemas.microsoft.com/office/drawing/2014/main" id="{7E0CDCAF-9FEF-4E06-9BCA-744C8B26C001}"/>
              </a:ext>
            </a:extLst>
          </p:cNvPr>
          <p:cNvSpPr>
            <a:spLocks noGrp="1"/>
          </p:cNvSpPr>
          <p:nvPr>
            <p:ph idx="1"/>
          </p:nvPr>
        </p:nvSpPr>
        <p:spPr>
          <a:xfrm>
            <a:off x="5287995" y="661106"/>
            <a:ext cx="6257362" cy="5503101"/>
          </a:xfrm>
        </p:spPr>
        <p:txBody>
          <a:bodyPr anchor="ctr">
            <a:normAutofit/>
          </a:bodyPr>
          <a:lstStyle/>
          <a:p>
            <a:r>
              <a:rPr lang="es-ES" sz="2000" dirty="0">
                <a:solidFill>
                  <a:srgbClr val="FFFFFF"/>
                </a:solidFill>
              </a:rPr>
              <a:t>Objetivo</a:t>
            </a:r>
          </a:p>
          <a:p>
            <a:r>
              <a:rPr lang="es-ES" sz="2000" dirty="0">
                <a:solidFill>
                  <a:srgbClr val="FFFFFF"/>
                </a:solidFill>
              </a:rPr>
              <a:t>Segmentación de Caracteres</a:t>
            </a:r>
          </a:p>
          <a:p>
            <a:r>
              <a:rPr lang="es-ES" sz="2000" dirty="0">
                <a:solidFill>
                  <a:srgbClr val="FFFFFF"/>
                </a:solidFill>
              </a:rPr>
              <a:t>Reconocimiento de caracteres</a:t>
            </a:r>
          </a:p>
          <a:p>
            <a:r>
              <a:rPr lang="es-ES" sz="2000" dirty="0">
                <a:solidFill>
                  <a:srgbClr val="FFFFFF"/>
                </a:solidFill>
              </a:rPr>
              <a:t>Conclusión</a:t>
            </a:r>
          </a:p>
          <a:p>
            <a:r>
              <a:rPr lang="es-ES" sz="2000" dirty="0">
                <a:solidFill>
                  <a:srgbClr val="FFFFFF"/>
                </a:solidFill>
              </a:rPr>
              <a:t>Valoración del Trabajo</a:t>
            </a:r>
          </a:p>
          <a:p>
            <a:r>
              <a:rPr lang="es-ES" sz="2000" dirty="0">
                <a:solidFill>
                  <a:srgbClr val="FFFFFF"/>
                </a:solidFill>
              </a:rPr>
              <a:t>Valoración de la Asignatura</a:t>
            </a:r>
          </a:p>
        </p:txBody>
      </p:sp>
    </p:spTree>
    <p:extLst>
      <p:ext uri="{BB962C8B-B14F-4D97-AF65-F5344CB8AC3E}">
        <p14:creationId xmlns:p14="http://schemas.microsoft.com/office/powerpoint/2010/main" val="386030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6138D-10F8-4D51-A5F6-CEA963FB4E2D}"/>
              </a:ext>
            </a:extLst>
          </p:cNvPr>
          <p:cNvSpPr>
            <a:spLocks noGrp="1"/>
          </p:cNvSpPr>
          <p:nvPr>
            <p:ph type="title"/>
          </p:nvPr>
        </p:nvSpPr>
        <p:spPr/>
        <p:txBody>
          <a:bodyPr/>
          <a:lstStyle/>
          <a:p>
            <a:r>
              <a:rPr lang="es-ES" dirty="0"/>
              <a:t>Objetivo</a:t>
            </a:r>
          </a:p>
        </p:txBody>
      </p:sp>
      <p:sp>
        <p:nvSpPr>
          <p:cNvPr id="3" name="Marcador de contenido 2">
            <a:extLst>
              <a:ext uri="{FF2B5EF4-FFF2-40B4-BE49-F238E27FC236}">
                <a16:creationId xmlns:a16="http://schemas.microsoft.com/office/drawing/2014/main" id="{E286D2FA-EAAC-48F8-828A-7F596A9A4082}"/>
              </a:ext>
            </a:extLst>
          </p:cNvPr>
          <p:cNvSpPr>
            <a:spLocks noGrp="1"/>
          </p:cNvSpPr>
          <p:nvPr>
            <p:ph idx="1"/>
          </p:nvPr>
        </p:nvSpPr>
        <p:spPr/>
        <p:txBody>
          <a:bodyPr/>
          <a:lstStyle/>
          <a:p>
            <a:r>
              <a:rPr lang="es-ES" dirty="0"/>
              <a:t>Segmentar los caracteres de la placa.</a:t>
            </a:r>
          </a:p>
          <a:p>
            <a:r>
              <a:rPr lang="es-ES" dirty="0"/>
              <a:t>Reconocer los caracteres de la placa.</a:t>
            </a:r>
          </a:p>
          <a:p>
            <a:endParaRPr lang="es-ES" dirty="0"/>
          </a:p>
        </p:txBody>
      </p:sp>
      <p:pic>
        <p:nvPicPr>
          <p:cNvPr id="4" name="Imagen 3">
            <a:extLst>
              <a:ext uri="{FF2B5EF4-FFF2-40B4-BE49-F238E27FC236}">
                <a16:creationId xmlns:a16="http://schemas.microsoft.com/office/drawing/2014/main" id="{3CE77232-7551-4D47-BF29-1248F9362422}"/>
              </a:ext>
            </a:extLst>
          </p:cNvPr>
          <p:cNvPicPr>
            <a:picLocks noChangeAspect="1"/>
          </p:cNvPicPr>
          <p:nvPr/>
        </p:nvPicPr>
        <p:blipFill>
          <a:blip r:embed="rId3"/>
          <a:stretch>
            <a:fillRect/>
          </a:stretch>
        </p:blipFill>
        <p:spPr>
          <a:xfrm>
            <a:off x="800012" y="3429000"/>
            <a:ext cx="9374477" cy="2005819"/>
          </a:xfrm>
          <a:prstGeom prst="rect">
            <a:avLst/>
          </a:prstGeom>
        </p:spPr>
      </p:pic>
    </p:spTree>
    <p:extLst>
      <p:ext uri="{BB962C8B-B14F-4D97-AF65-F5344CB8AC3E}">
        <p14:creationId xmlns:p14="http://schemas.microsoft.com/office/powerpoint/2010/main" val="95640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BADF8-A93F-4DC3-885A-C803507FEE65}"/>
              </a:ext>
            </a:extLst>
          </p:cNvPr>
          <p:cNvSpPr>
            <a:spLocks noGrp="1"/>
          </p:cNvSpPr>
          <p:nvPr>
            <p:ph type="title"/>
          </p:nvPr>
        </p:nvSpPr>
        <p:spPr/>
        <p:txBody>
          <a:bodyPr/>
          <a:lstStyle/>
          <a:p>
            <a:r>
              <a:rPr lang="es-ES" dirty="0"/>
              <a:t>Segmentación de Caracteres</a:t>
            </a:r>
          </a:p>
        </p:txBody>
      </p:sp>
      <p:sp>
        <p:nvSpPr>
          <p:cNvPr id="3" name="Marcador de contenido 2">
            <a:extLst>
              <a:ext uri="{FF2B5EF4-FFF2-40B4-BE49-F238E27FC236}">
                <a16:creationId xmlns:a16="http://schemas.microsoft.com/office/drawing/2014/main" id="{F241F356-BB64-4D64-AFE6-0769F9768968}"/>
              </a:ext>
            </a:extLst>
          </p:cNvPr>
          <p:cNvSpPr>
            <a:spLocks noGrp="1"/>
          </p:cNvSpPr>
          <p:nvPr>
            <p:ph idx="1"/>
          </p:nvPr>
        </p:nvSpPr>
        <p:spPr/>
        <p:txBody>
          <a:bodyPr>
            <a:normAutofit fontScale="92500" lnSpcReduction="20000"/>
          </a:bodyPr>
          <a:lstStyle/>
          <a:p>
            <a:r>
              <a:rPr lang="es-ES" dirty="0"/>
              <a:t>Objetivo: Obtener el región de interés de cada carácter.</a:t>
            </a:r>
          </a:p>
          <a:p>
            <a:r>
              <a:rPr lang="es-ES" dirty="0"/>
              <a:t>Material: Imágenes de Training e Imágenes de Test.</a:t>
            </a:r>
          </a:p>
          <a:p>
            <a:r>
              <a:rPr lang="es-ES" dirty="0"/>
              <a:t>Metodología: </a:t>
            </a:r>
          </a:p>
          <a:p>
            <a:pPr lvl="1"/>
            <a:r>
              <a:rPr lang="es-ES" dirty="0"/>
              <a:t>Obtención de la componente roja</a:t>
            </a:r>
          </a:p>
          <a:p>
            <a:pPr lvl="1"/>
            <a:r>
              <a:rPr lang="es-ES" dirty="0"/>
              <a:t>Filtrado de la imagen (Filtro de la mediana).</a:t>
            </a:r>
          </a:p>
          <a:p>
            <a:pPr lvl="1"/>
            <a:r>
              <a:rPr lang="es-ES" dirty="0" err="1"/>
              <a:t>Umbralización</a:t>
            </a:r>
            <a:r>
              <a:rPr lang="es-ES" dirty="0"/>
              <a:t> (</a:t>
            </a:r>
            <a:r>
              <a:rPr lang="es-ES" dirty="0" err="1"/>
              <a:t>Umbralización</a:t>
            </a:r>
            <a:r>
              <a:rPr lang="es-ES" dirty="0"/>
              <a:t> local).</a:t>
            </a:r>
          </a:p>
          <a:p>
            <a:pPr lvl="1"/>
            <a:r>
              <a:rPr lang="es-ES" dirty="0"/>
              <a:t>Filtro de Mínimo y Filtro de Máximos y viceversa.</a:t>
            </a:r>
          </a:p>
          <a:p>
            <a:pPr lvl="1"/>
            <a:r>
              <a:rPr lang="es-ES" dirty="0"/>
              <a:t>Etiquetado y Obtención de Imagen con un Carácter.</a:t>
            </a:r>
          </a:p>
          <a:p>
            <a:r>
              <a:rPr lang="es-ES" dirty="0"/>
              <a:t>Posibles problemas:</a:t>
            </a:r>
          </a:p>
          <a:p>
            <a:pPr lvl="1"/>
            <a:r>
              <a:rPr lang="es-ES" dirty="0"/>
              <a:t>Letras con desperfectos.</a:t>
            </a:r>
          </a:p>
          <a:p>
            <a:pPr lvl="1"/>
            <a:r>
              <a:rPr lang="es-ES" dirty="0"/>
              <a:t>Bichos en la matricula.</a:t>
            </a:r>
          </a:p>
          <a:p>
            <a:pPr lvl="1"/>
            <a:r>
              <a:rPr lang="es-ES" dirty="0"/>
              <a:t>Fallos de iluminación.	</a:t>
            </a:r>
          </a:p>
          <a:p>
            <a:pPr lvl="1"/>
            <a:endParaRPr lang="es-ES" dirty="0"/>
          </a:p>
        </p:txBody>
      </p:sp>
    </p:spTree>
    <p:extLst>
      <p:ext uri="{BB962C8B-B14F-4D97-AF65-F5344CB8AC3E}">
        <p14:creationId xmlns:p14="http://schemas.microsoft.com/office/powerpoint/2010/main" val="84605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B6D00-B391-4352-BBDB-F00232160E24}"/>
              </a:ext>
            </a:extLst>
          </p:cNvPr>
          <p:cNvSpPr>
            <a:spLocks noGrp="1"/>
          </p:cNvSpPr>
          <p:nvPr>
            <p:ph type="title"/>
          </p:nvPr>
        </p:nvSpPr>
        <p:spPr/>
        <p:txBody>
          <a:bodyPr/>
          <a:lstStyle/>
          <a:p>
            <a:r>
              <a:rPr lang="es-ES" dirty="0"/>
              <a:t>Segmentación de Caracteres. Filtrado 1</a:t>
            </a:r>
          </a:p>
        </p:txBody>
      </p:sp>
      <p:pic>
        <p:nvPicPr>
          <p:cNvPr id="4" name="Marcador de contenido 3">
            <a:extLst>
              <a:ext uri="{FF2B5EF4-FFF2-40B4-BE49-F238E27FC236}">
                <a16:creationId xmlns:a16="http://schemas.microsoft.com/office/drawing/2014/main" id="{169FD46C-30FE-4F06-99FB-BDD3A7DBC525}"/>
              </a:ext>
            </a:extLst>
          </p:cNvPr>
          <p:cNvPicPr>
            <a:picLocks noGrp="1" noChangeAspect="1"/>
          </p:cNvPicPr>
          <p:nvPr>
            <p:ph idx="1"/>
          </p:nvPr>
        </p:nvPicPr>
        <p:blipFill>
          <a:blip r:embed="rId2"/>
          <a:stretch>
            <a:fillRect/>
          </a:stretch>
        </p:blipFill>
        <p:spPr>
          <a:xfrm>
            <a:off x="681038" y="3176468"/>
            <a:ext cx="5413852" cy="1080938"/>
          </a:xfrm>
          <a:prstGeom prst="rect">
            <a:avLst/>
          </a:prstGeom>
        </p:spPr>
      </p:pic>
      <p:pic>
        <p:nvPicPr>
          <p:cNvPr id="5" name="Imagen 4">
            <a:extLst>
              <a:ext uri="{FF2B5EF4-FFF2-40B4-BE49-F238E27FC236}">
                <a16:creationId xmlns:a16="http://schemas.microsoft.com/office/drawing/2014/main" id="{FD29F96C-D500-49FA-90D8-C86F1942647B}"/>
              </a:ext>
            </a:extLst>
          </p:cNvPr>
          <p:cNvPicPr>
            <a:picLocks noChangeAspect="1"/>
          </p:cNvPicPr>
          <p:nvPr/>
        </p:nvPicPr>
        <p:blipFill>
          <a:blip r:embed="rId3"/>
          <a:stretch>
            <a:fillRect/>
          </a:stretch>
        </p:blipFill>
        <p:spPr>
          <a:xfrm>
            <a:off x="6094890" y="4598869"/>
            <a:ext cx="5413852" cy="1073594"/>
          </a:xfrm>
          <a:prstGeom prst="rect">
            <a:avLst/>
          </a:prstGeom>
        </p:spPr>
      </p:pic>
      <p:sp>
        <p:nvSpPr>
          <p:cNvPr id="6" name="Flecha: doblada 5">
            <a:extLst>
              <a:ext uri="{FF2B5EF4-FFF2-40B4-BE49-F238E27FC236}">
                <a16:creationId xmlns:a16="http://schemas.microsoft.com/office/drawing/2014/main" id="{74A00E6C-0AD1-474F-9EB0-9CFB9A2F4A31}"/>
              </a:ext>
            </a:extLst>
          </p:cNvPr>
          <p:cNvSpPr/>
          <p:nvPr/>
        </p:nvSpPr>
        <p:spPr>
          <a:xfrm flipV="1">
            <a:off x="3387964" y="4598869"/>
            <a:ext cx="2382982" cy="68471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9650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5BE86-AFD7-444C-8F4A-F34542D11335}"/>
              </a:ext>
            </a:extLst>
          </p:cNvPr>
          <p:cNvSpPr>
            <a:spLocks noGrp="1"/>
          </p:cNvSpPr>
          <p:nvPr>
            <p:ph type="title"/>
          </p:nvPr>
        </p:nvSpPr>
        <p:spPr/>
        <p:txBody>
          <a:bodyPr/>
          <a:lstStyle/>
          <a:p>
            <a:r>
              <a:rPr lang="es-ES" dirty="0"/>
              <a:t>Segmentación de Caracteres. </a:t>
            </a:r>
            <a:r>
              <a:rPr lang="es-ES" dirty="0" err="1"/>
              <a:t>Umbralización</a:t>
            </a:r>
            <a:endParaRPr lang="es-ES" dirty="0"/>
          </a:p>
        </p:txBody>
      </p:sp>
      <p:pic>
        <p:nvPicPr>
          <p:cNvPr id="5" name="Marcador de contenido 3">
            <a:extLst>
              <a:ext uri="{FF2B5EF4-FFF2-40B4-BE49-F238E27FC236}">
                <a16:creationId xmlns:a16="http://schemas.microsoft.com/office/drawing/2014/main" id="{1A2BB547-E947-4447-A272-5EC1349ACE62}"/>
              </a:ext>
            </a:extLst>
          </p:cNvPr>
          <p:cNvPicPr>
            <a:picLocks noGrp="1" noChangeAspect="1"/>
          </p:cNvPicPr>
          <p:nvPr>
            <p:ph idx="1"/>
          </p:nvPr>
        </p:nvPicPr>
        <p:blipFill>
          <a:blip r:embed="rId2"/>
          <a:stretch>
            <a:fillRect/>
          </a:stretch>
        </p:blipFill>
        <p:spPr>
          <a:xfrm>
            <a:off x="1216748" y="3206475"/>
            <a:ext cx="4805362" cy="938682"/>
          </a:xfrm>
          <a:prstGeom prst="rect">
            <a:avLst/>
          </a:prstGeom>
        </p:spPr>
      </p:pic>
      <p:pic>
        <p:nvPicPr>
          <p:cNvPr id="6" name="Imagen 5">
            <a:extLst>
              <a:ext uri="{FF2B5EF4-FFF2-40B4-BE49-F238E27FC236}">
                <a16:creationId xmlns:a16="http://schemas.microsoft.com/office/drawing/2014/main" id="{C2EE24C1-28F3-44DA-88E7-0EEFC3A48C22}"/>
              </a:ext>
            </a:extLst>
          </p:cNvPr>
          <p:cNvPicPr>
            <a:picLocks noChangeAspect="1"/>
          </p:cNvPicPr>
          <p:nvPr/>
        </p:nvPicPr>
        <p:blipFill>
          <a:blip r:embed="rId3"/>
          <a:stretch>
            <a:fillRect/>
          </a:stretch>
        </p:blipFill>
        <p:spPr>
          <a:xfrm>
            <a:off x="6096000" y="4550612"/>
            <a:ext cx="4805362" cy="946446"/>
          </a:xfrm>
          <a:prstGeom prst="rect">
            <a:avLst/>
          </a:prstGeom>
        </p:spPr>
      </p:pic>
      <p:sp>
        <p:nvSpPr>
          <p:cNvPr id="7" name="Flecha: doblada 6">
            <a:extLst>
              <a:ext uri="{FF2B5EF4-FFF2-40B4-BE49-F238E27FC236}">
                <a16:creationId xmlns:a16="http://schemas.microsoft.com/office/drawing/2014/main" id="{BE56664C-7601-4EDB-80B0-E283BA979BA2}"/>
              </a:ext>
            </a:extLst>
          </p:cNvPr>
          <p:cNvSpPr/>
          <p:nvPr/>
        </p:nvSpPr>
        <p:spPr>
          <a:xfrm flipV="1">
            <a:off x="3104269" y="4555663"/>
            <a:ext cx="2382982" cy="68471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1343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80294-086C-4656-BC35-28C06176ED9C}"/>
              </a:ext>
            </a:extLst>
          </p:cNvPr>
          <p:cNvSpPr>
            <a:spLocks noGrp="1"/>
          </p:cNvSpPr>
          <p:nvPr>
            <p:ph type="title"/>
          </p:nvPr>
        </p:nvSpPr>
        <p:spPr/>
        <p:txBody>
          <a:bodyPr/>
          <a:lstStyle/>
          <a:p>
            <a:r>
              <a:rPr lang="es-ES" dirty="0"/>
              <a:t>Segmentación de Caracteres. Filtrado 2</a:t>
            </a:r>
          </a:p>
        </p:txBody>
      </p:sp>
      <p:pic>
        <p:nvPicPr>
          <p:cNvPr id="5" name="Imagen 4">
            <a:extLst>
              <a:ext uri="{FF2B5EF4-FFF2-40B4-BE49-F238E27FC236}">
                <a16:creationId xmlns:a16="http://schemas.microsoft.com/office/drawing/2014/main" id="{4827A46C-5547-4B83-8EB9-81C44ED7AF8B}"/>
              </a:ext>
            </a:extLst>
          </p:cNvPr>
          <p:cNvPicPr>
            <a:picLocks noChangeAspect="1"/>
          </p:cNvPicPr>
          <p:nvPr/>
        </p:nvPicPr>
        <p:blipFill>
          <a:blip r:embed="rId2"/>
          <a:stretch>
            <a:fillRect/>
          </a:stretch>
        </p:blipFill>
        <p:spPr>
          <a:xfrm>
            <a:off x="5561142" y="4459665"/>
            <a:ext cx="5324472" cy="1042987"/>
          </a:xfrm>
          <a:prstGeom prst="rect">
            <a:avLst/>
          </a:prstGeom>
        </p:spPr>
      </p:pic>
      <p:sp>
        <p:nvSpPr>
          <p:cNvPr id="6" name="Flecha: doblada 5">
            <a:extLst>
              <a:ext uri="{FF2B5EF4-FFF2-40B4-BE49-F238E27FC236}">
                <a16:creationId xmlns:a16="http://schemas.microsoft.com/office/drawing/2014/main" id="{587A60C2-43AF-4FAC-9588-617F71FE224E}"/>
              </a:ext>
            </a:extLst>
          </p:cNvPr>
          <p:cNvSpPr/>
          <p:nvPr/>
        </p:nvSpPr>
        <p:spPr>
          <a:xfrm flipV="1">
            <a:off x="2910305" y="4459665"/>
            <a:ext cx="2382982" cy="68471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7" name="Marcador de contenido 6">
            <a:extLst>
              <a:ext uri="{FF2B5EF4-FFF2-40B4-BE49-F238E27FC236}">
                <a16:creationId xmlns:a16="http://schemas.microsoft.com/office/drawing/2014/main" id="{F375C6DE-5101-4161-AA56-DBC09751F9DB}"/>
              </a:ext>
            </a:extLst>
          </p:cNvPr>
          <p:cNvPicPr>
            <a:picLocks noGrp="1" noChangeAspect="1"/>
          </p:cNvPicPr>
          <p:nvPr>
            <p:ph idx="1"/>
          </p:nvPr>
        </p:nvPicPr>
        <p:blipFill>
          <a:blip r:embed="rId3"/>
          <a:stretch>
            <a:fillRect/>
          </a:stretch>
        </p:blipFill>
        <p:spPr>
          <a:xfrm>
            <a:off x="388780" y="2904656"/>
            <a:ext cx="5324472" cy="1048687"/>
          </a:xfrm>
          <a:prstGeom prst="rect">
            <a:avLst/>
          </a:prstGeom>
        </p:spPr>
      </p:pic>
    </p:spTree>
    <p:extLst>
      <p:ext uri="{BB962C8B-B14F-4D97-AF65-F5344CB8AC3E}">
        <p14:creationId xmlns:p14="http://schemas.microsoft.com/office/powerpoint/2010/main" val="307391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F2518-35E2-47EC-AD0D-1C532EB01A42}"/>
              </a:ext>
            </a:extLst>
          </p:cNvPr>
          <p:cNvSpPr>
            <a:spLocks noGrp="1"/>
          </p:cNvSpPr>
          <p:nvPr>
            <p:ph type="title"/>
          </p:nvPr>
        </p:nvSpPr>
        <p:spPr/>
        <p:txBody>
          <a:bodyPr/>
          <a:lstStyle/>
          <a:p>
            <a:r>
              <a:rPr lang="es-ES" dirty="0"/>
              <a:t>Segmentación de Caracteres. Etiquetado</a:t>
            </a:r>
          </a:p>
        </p:txBody>
      </p:sp>
      <p:pic>
        <p:nvPicPr>
          <p:cNvPr id="5" name="Imagen 4">
            <a:extLst>
              <a:ext uri="{FF2B5EF4-FFF2-40B4-BE49-F238E27FC236}">
                <a16:creationId xmlns:a16="http://schemas.microsoft.com/office/drawing/2014/main" id="{ECA5D8CF-7CED-4F1C-AD1B-BDD54699DCF5}"/>
              </a:ext>
            </a:extLst>
          </p:cNvPr>
          <p:cNvPicPr>
            <a:picLocks noChangeAspect="1"/>
          </p:cNvPicPr>
          <p:nvPr/>
        </p:nvPicPr>
        <p:blipFill>
          <a:blip r:embed="rId2"/>
          <a:stretch>
            <a:fillRect/>
          </a:stretch>
        </p:blipFill>
        <p:spPr>
          <a:xfrm>
            <a:off x="5487251" y="3308075"/>
            <a:ext cx="4768166" cy="932251"/>
          </a:xfrm>
          <a:prstGeom prst="rect">
            <a:avLst/>
          </a:prstGeom>
        </p:spPr>
      </p:pic>
      <p:pic>
        <p:nvPicPr>
          <p:cNvPr id="6" name="Imagen 5">
            <a:extLst>
              <a:ext uri="{FF2B5EF4-FFF2-40B4-BE49-F238E27FC236}">
                <a16:creationId xmlns:a16="http://schemas.microsoft.com/office/drawing/2014/main" id="{D4B65F5D-4683-40B6-A5B5-A8D7B0D7E119}"/>
              </a:ext>
            </a:extLst>
          </p:cNvPr>
          <p:cNvPicPr>
            <a:picLocks noChangeAspect="1"/>
          </p:cNvPicPr>
          <p:nvPr/>
        </p:nvPicPr>
        <p:blipFill>
          <a:blip r:embed="rId3"/>
          <a:stretch>
            <a:fillRect/>
          </a:stretch>
        </p:blipFill>
        <p:spPr>
          <a:xfrm>
            <a:off x="680282" y="4408055"/>
            <a:ext cx="4768166" cy="931416"/>
          </a:xfrm>
          <a:prstGeom prst="rect">
            <a:avLst/>
          </a:prstGeom>
        </p:spPr>
      </p:pic>
      <p:pic>
        <p:nvPicPr>
          <p:cNvPr id="7" name="Imagen 6">
            <a:extLst>
              <a:ext uri="{FF2B5EF4-FFF2-40B4-BE49-F238E27FC236}">
                <a16:creationId xmlns:a16="http://schemas.microsoft.com/office/drawing/2014/main" id="{19A52392-4B2E-4C46-9A63-18260D1C8D93}"/>
              </a:ext>
            </a:extLst>
          </p:cNvPr>
          <p:cNvPicPr>
            <a:picLocks noChangeAspect="1"/>
          </p:cNvPicPr>
          <p:nvPr/>
        </p:nvPicPr>
        <p:blipFill>
          <a:blip r:embed="rId4"/>
          <a:stretch>
            <a:fillRect/>
          </a:stretch>
        </p:blipFill>
        <p:spPr>
          <a:xfrm>
            <a:off x="7488603" y="5425512"/>
            <a:ext cx="547347" cy="929959"/>
          </a:xfrm>
          <a:prstGeom prst="rect">
            <a:avLst/>
          </a:prstGeom>
        </p:spPr>
      </p:pic>
      <p:sp>
        <p:nvSpPr>
          <p:cNvPr id="8" name="Flecha: doblada 7">
            <a:extLst>
              <a:ext uri="{FF2B5EF4-FFF2-40B4-BE49-F238E27FC236}">
                <a16:creationId xmlns:a16="http://schemas.microsoft.com/office/drawing/2014/main" id="{4CA8D533-A197-4067-B443-14F27418C27B}"/>
              </a:ext>
            </a:extLst>
          </p:cNvPr>
          <p:cNvSpPr/>
          <p:nvPr/>
        </p:nvSpPr>
        <p:spPr>
          <a:xfrm rot="5400000">
            <a:off x="6508324" y="1777357"/>
            <a:ext cx="601144" cy="2124874"/>
          </a:xfrm>
          <a:prstGeom prst="bentArrow">
            <a:avLst>
              <a:gd name="adj1" fmla="val 23253"/>
              <a:gd name="adj2" fmla="val 2587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Flecha: doblada 8">
            <a:extLst>
              <a:ext uri="{FF2B5EF4-FFF2-40B4-BE49-F238E27FC236}">
                <a16:creationId xmlns:a16="http://schemas.microsoft.com/office/drawing/2014/main" id="{DF19DCDB-F945-4314-812F-B8A1034188E1}"/>
              </a:ext>
            </a:extLst>
          </p:cNvPr>
          <p:cNvSpPr/>
          <p:nvPr/>
        </p:nvSpPr>
        <p:spPr>
          <a:xfrm rot="16200000" flipH="1">
            <a:off x="3851605" y="2902692"/>
            <a:ext cx="550395" cy="2124874"/>
          </a:xfrm>
          <a:prstGeom prst="bentArrow">
            <a:avLst>
              <a:gd name="adj1" fmla="val 23253"/>
              <a:gd name="adj2" fmla="val 2587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Flecha: doblada 9">
            <a:extLst>
              <a:ext uri="{FF2B5EF4-FFF2-40B4-BE49-F238E27FC236}">
                <a16:creationId xmlns:a16="http://schemas.microsoft.com/office/drawing/2014/main" id="{A348BA16-1A6E-460B-9F87-B32703AAA1B5}"/>
              </a:ext>
            </a:extLst>
          </p:cNvPr>
          <p:cNvSpPr/>
          <p:nvPr/>
        </p:nvSpPr>
        <p:spPr>
          <a:xfrm rot="5400000">
            <a:off x="6508324" y="3871025"/>
            <a:ext cx="601144" cy="2124874"/>
          </a:xfrm>
          <a:prstGeom prst="bentArrow">
            <a:avLst>
              <a:gd name="adj1" fmla="val 23253"/>
              <a:gd name="adj2" fmla="val 2587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Marcador de contenido 13">
            <a:extLst>
              <a:ext uri="{FF2B5EF4-FFF2-40B4-BE49-F238E27FC236}">
                <a16:creationId xmlns:a16="http://schemas.microsoft.com/office/drawing/2014/main" id="{33691FD4-794F-410D-A32B-E88999BA1D26}"/>
              </a:ext>
            </a:extLst>
          </p:cNvPr>
          <p:cNvSpPr>
            <a:spLocks noGrp="1"/>
          </p:cNvSpPr>
          <p:nvPr>
            <p:ph idx="1"/>
          </p:nvPr>
        </p:nvSpPr>
        <p:spPr/>
        <p:txBody>
          <a:bodyPr/>
          <a:lstStyle/>
          <a:p>
            <a:endParaRPr lang="es-ES" dirty="0"/>
          </a:p>
        </p:txBody>
      </p:sp>
      <p:pic>
        <p:nvPicPr>
          <p:cNvPr id="15" name="Imagen 14">
            <a:extLst>
              <a:ext uri="{FF2B5EF4-FFF2-40B4-BE49-F238E27FC236}">
                <a16:creationId xmlns:a16="http://schemas.microsoft.com/office/drawing/2014/main" id="{6E274362-C5C5-4D72-9D9B-F3C1CB06ED3A}"/>
              </a:ext>
            </a:extLst>
          </p:cNvPr>
          <p:cNvPicPr>
            <a:picLocks noChangeAspect="1"/>
          </p:cNvPicPr>
          <p:nvPr/>
        </p:nvPicPr>
        <p:blipFill>
          <a:blip r:embed="rId5"/>
          <a:stretch>
            <a:fillRect/>
          </a:stretch>
        </p:blipFill>
        <p:spPr>
          <a:xfrm>
            <a:off x="680282" y="2315984"/>
            <a:ext cx="4767041" cy="933794"/>
          </a:xfrm>
          <a:prstGeom prst="rect">
            <a:avLst/>
          </a:prstGeom>
        </p:spPr>
      </p:pic>
    </p:spTree>
    <p:extLst>
      <p:ext uri="{BB962C8B-B14F-4D97-AF65-F5344CB8AC3E}">
        <p14:creationId xmlns:p14="http://schemas.microsoft.com/office/powerpoint/2010/main" val="106008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3AB3C5A-DE99-488B-8A13-256CC407CB80}"/>
              </a:ext>
            </a:extLst>
          </p:cNvPr>
          <p:cNvPicPr>
            <a:picLocks noChangeAspect="1"/>
          </p:cNvPicPr>
          <p:nvPr/>
        </p:nvPicPr>
        <p:blipFill>
          <a:blip r:embed="rId2"/>
          <a:stretch>
            <a:fillRect/>
          </a:stretch>
        </p:blipFill>
        <p:spPr>
          <a:xfrm>
            <a:off x="2602740" y="2781465"/>
            <a:ext cx="1057275" cy="1800225"/>
          </a:xfrm>
          <a:prstGeom prst="rect">
            <a:avLst/>
          </a:prstGeom>
        </p:spPr>
      </p:pic>
      <p:sp>
        <p:nvSpPr>
          <p:cNvPr id="2" name="Título 1">
            <a:extLst>
              <a:ext uri="{FF2B5EF4-FFF2-40B4-BE49-F238E27FC236}">
                <a16:creationId xmlns:a16="http://schemas.microsoft.com/office/drawing/2014/main" id="{04190F88-F5DD-4467-BE7D-5FEB90753E0F}"/>
              </a:ext>
            </a:extLst>
          </p:cNvPr>
          <p:cNvSpPr>
            <a:spLocks noGrp="1"/>
          </p:cNvSpPr>
          <p:nvPr>
            <p:ph type="title"/>
          </p:nvPr>
        </p:nvSpPr>
        <p:spPr/>
        <p:txBody>
          <a:bodyPr/>
          <a:lstStyle/>
          <a:p>
            <a:r>
              <a:rPr lang="es-ES" dirty="0"/>
              <a:t>Segmentación de Caracteres. Filtrado 2</a:t>
            </a:r>
          </a:p>
        </p:txBody>
      </p:sp>
      <p:pic>
        <p:nvPicPr>
          <p:cNvPr id="5" name="Marcador de contenido 4">
            <a:extLst>
              <a:ext uri="{FF2B5EF4-FFF2-40B4-BE49-F238E27FC236}">
                <a16:creationId xmlns:a16="http://schemas.microsoft.com/office/drawing/2014/main" id="{DF2C9EB2-668F-4125-9051-78A0D823A9F1}"/>
              </a:ext>
            </a:extLst>
          </p:cNvPr>
          <p:cNvPicPr>
            <a:picLocks noGrp="1" noChangeAspect="1"/>
          </p:cNvPicPr>
          <p:nvPr>
            <p:ph idx="1"/>
          </p:nvPr>
        </p:nvPicPr>
        <p:blipFill>
          <a:blip r:embed="rId3"/>
          <a:stretch>
            <a:fillRect/>
          </a:stretch>
        </p:blipFill>
        <p:spPr>
          <a:xfrm>
            <a:off x="7034489" y="2781465"/>
            <a:ext cx="1066800" cy="1781175"/>
          </a:xfrm>
          <a:prstGeom prst="rect">
            <a:avLst/>
          </a:prstGeom>
        </p:spPr>
      </p:pic>
      <p:sp>
        <p:nvSpPr>
          <p:cNvPr id="6" name="Flecha: a la derecha 5">
            <a:extLst>
              <a:ext uri="{FF2B5EF4-FFF2-40B4-BE49-F238E27FC236}">
                <a16:creationId xmlns:a16="http://schemas.microsoft.com/office/drawing/2014/main" id="{907C4E8A-B8F1-4C05-BF4F-6E864B8B4B1E}"/>
              </a:ext>
            </a:extLst>
          </p:cNvPr>
          <p:cNvSpPr/>
          <p:nvPr/>
        </p:nvSpPr>
        <p:spPr>
          <a:xfrm>
            <a:off x="4134678" y="3429000"/>
            <a:ext cx="2425148" cy="480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24493549"/>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232</TotalTime>
  <Words>1204</Words>
  <Application>Microsoft Office PowerPoint</Application>
  <PresentationFormat>Panorámica</PresentationFormat>
  <Paragraphs>77</Paragraphs>
  <Slides>14</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Trebuchet MS</vt:lpstr>
      <vt:lpstr>Berlín</vt:lpstr>
      <vt:lpstr>Trabajo Final</vt:lpstr>
      <vt:lpstr>Indice</vt:lpstr>
      <vt:lpstr>Objetivo</vt:lpstr>
      <vt:lpstr>Segmentación de Caracteres</vt:lpstr>
      <vt:lpstr>Segmentación de Caracteres. Filtrado 1</vt:lpstr>
      <vt:lpstr>Segmentación de Caracteres. Umbralización</vt:lpstr>
      <vt:lpstr>Segmentación de Caracteres. Filtrado 2</vt:lpstr>
      <vt:lpstr>Segmentación de Caracteres. Etiquetado</vt:lpstr>
      <vt:lpstr>Segmentación de Caracteres. Filtrado 2</vt:lpstr>
      <vt:lpstr>Reconocimiento de Caracteres</vt:lpstr>
      <vt:lpstr>Reconocimiento de Caracteres</vt:lpstr>
      <vt:lpstr>Conclusión</vt:lpstr>
      <vt:lpstr>Valoración del Trabajo</vt:lpstr>
      <vt:lpstr>Valoración de la Asignatura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dc:title>
  <dc:creator>alejandro hidalgo acuña</dc:creator>
  <cp:lastModifiedBy>alejandro hidalgo acuña</cp:lastModifiedBy>
  <cp:revision>16</cp:revision>
  <dcterms:created xsi:type="dcterms:W3CDTF">2021-01-27T10:09:23Z</dcterms:created>
  <dcterms:modified xsi:type="dcterms:W3CDTF">2021-01-28T11:46:11Z</dcterms:modified>
</cp:coreProperties>
</file>