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6" r:id="rId6"/>
    <p:sldId id="289" r:id="rId7"/>
    <p:sldId id="282" r:id="rId8"/>
    <p:sldId id="301" r:id="rId9"/>
    <p:sldId id="302" r:id="rId10"/>
    <p:sldId id="303" r:id="rId11"/>
    <p:sldId id="304" r:id="rId12"/>
    <p:sldId id="305" r:id="rId13"/>
    <p:sldId id="306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316" y="101602"/>
            <a:ext cx="4986338" cy="389774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masis MT Pro Black" panose="02040A04050005020304" pitchFamily="18" charset="0"/>
              </a:rPr>
              <a:t>7C’S of </a:t>
            </a:r>
            <a:r>
              <a:rPr lang="en-US" sz="5400" dirty="0" smtClean="0">
                <a:latin typeface="Amasis MT Pro Black" panose="02040A04050005020304" pitchFamily="18" charset="0"/>
              </a:rPr>
              <a:t>DevOps </a:t>
            </a:r>
            <a:r>
              <a:rPr lang="en-US" sz="5400" dirty="0">
                <a:latin typeface="Amasis MT Pro Black" panose="02040A04050005020304" pitchFamily="18" charset="0"/>
              </a:rPr>
              <a:t>lifecycle for business Agility             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6208" y="4521201"/>
            <a:ext cx="4986338" cy="2110507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SE&amp;DevOps Presentation :-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Name   :    Katta.Poojitha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     :    CSM – B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Roll no  :    23B81A6699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 txBox="1">
            <a:spLocks/>
          </p:cNvSpPr>
          <p:nvPr/>
        </p:nvSpPr>
        <p:spPr>
          <a:xfrm>
            <a:off x="628073" y="445078"/>
            <a:ext cx="11520487" cy="792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anose="030F0702030302020204" pitchFamily="66" charset="0"/>
              </a:rPr>
              <a:t>Continuous Feedback :-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 txBox="1">
            <a:spLocks/>
          </p:cNvSpPr>
          <p:nvPr/>
        </p:nvSpPr>
        <p:spPr>
          <a:xfrm>
            <a:off x="323273" y="1930400"/>
            <a:ext cx="8478982" cy="41933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Continuous feedback provides input on application performance, user experience, and service quality.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Feedback is gathered from stakeholders such as customers, operations, and development teams.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Quick feedback loops help teams make improvements in the next release iteration.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Delayed feedback can lead to increased costs and operational risks.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Timely issue detection and resolution prevent potential financial losses</a:t>
            </a:r>
            <a:r>
              <a:rPr lang="en-US" sz="2200" dirty="0" smtClean="0">
                <a:latin typeface="Bahnschrift Light" panose="020B0502040204020203" pitchFamily="34" charset="0"/>
              </a:rPr>
              <a:t>.</a:t>
            </a:r>
            <a:endParaRPr lang="en-US" sz="2200" dirty="0">
              <a:latin typeface="Bahnschrift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56" y="1653308"/>
            <a:ext cx="3346304" cy="362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" y="594000"/>
            <a:ext cx="11471563" cy="56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361" y="437195"/>
            <a:ext cx="5272764" cy="1077570"/>
          </a:xfrm>
        </p:spPr>
        <p:txBody>
          <a:bodyPr/>
          <a:lstStyle/>
          <a:p>
            <a:r>
              <a:rPr lang="en-US" dirty="0" smtClean="0"/>
              <a:t>7C’s of DevOps :-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361" y="1838037"/>
            <a:ext cx="5272764" cy="41563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Agile focuses on faster software development through processes and tools. DevOps extends Agile </a:t>
            </a:r>
            <a:r>
              <a:rPr lang="en-US" sz="2400" dirty="0" smtClean="0"/>
              <a:t>adoption </a:t>
            </a:r>
            <a:r>
              <a:rPr lang="en-US" sz="2400" dirty="0"/>
              <a:t>for operations team to enable faster </a:t>
            </a:r>
            <a:r>
              <a:rPr lang="en-US" sz="2400" dirty="0" smtClean="0"/>
              <a:t>delivery.  </a:t>
            </a:r>
          </a:p>
          <a:p>
            <a:pPr marL="0" indent="0">
              <a:buNone/>
            </a:pPr>
            <a:r>
              <a:rPr lang="en-US" sz="2400" dirty="0" smtClean="0"/>
              <a:t>The 7C’s of DevOps are :</a:t>
            </a:r>
            <a:endParaRPr lang="en-US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Continuous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Business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Continuous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Development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Continuous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Continuous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Continuous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Testing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Continuous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Delivery and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Monitoring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Continuous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Feedback</a:t>
            </a:r>
            <a:endParaRPr lang="en-I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r="6216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35CFFC6A-1737-19B6-32F9-9E5FE8655205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 rotWithShape="1">
          <a:blip r:embed="rId2"/>
          <a:srcRect t="-51" r="4965" b="-125"/>
          <a:stretch/>
        </p:blipFill>
        <p:spPr>
          <a:xfrm rot="5400000">
            <a:off x="3048363" y="-2124003"/>
            <a:ext cx="6233826" cy="112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 txBox="1">
            <a:spLocks/>
          </p:cNvSpPr>
          <p:nvPr/>
        </p:nvSpPr>
        <p:spPr>
          <a:xfrm>
            <a:off x="814820" y="592860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anose="030F0702030302020204" pitchFamily="66" charset="0"/>
              </a:rPr>
              <a:t>Continuous Planning :-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 txBox="1">
            <a:spLocks/>
          </p:cNvSpPr>
          <p:nvPr/>
        </p:nvSpPr>
        <p:spPr>
          <a:xfrm>
            <a:off x="628073" y="1773382"/>
            <a:ext cx="8478982" cy="476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Enables businesses to plan and deliver new features continuously.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Includes new business requirements,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changes in existing functionality,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and prioritized 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defects etc...</a:t>
            </a:r>
            <a:endParaRPr lang="en-US" sz="2200" dirty="0">
              <a:solidFill>
                <a:schemeClr val="tx1">
                  <a:lumMod val="50000"/>
                </a:schemeClr>
              </a:solidFill>
              <a:latin typeface="Bahnschrift Light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Uses a prioritized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2200" b="1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“backlog”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as input for the implementation team.</a:t>
            </a:r>
          </a:p>
          <a:p>
            <a:pPr>
              <a:buFont typeface="+mj-lt"/>
              <a:buAutoNum type="arabicPeriod"/>
            </a:pP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This process is supported by Agile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methodologies and </a:t>
            </a:r>
            <a:r>
              <a:rPr lang="en-US" sz="220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DevOps </a:t>
            </a:r>
            <a:r>
              <a:rPr lang="en-US" sz="220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pipelines.</a:t>
            </a:r>
            <a:endParaRPr lang="en-US" sz="2200" dirty="0" smtClean="0">
              <a:solidFill>
                <a:schemeClr val="tx1">
                  <a:lumMod val="50000"/>
                </a:schemeClr>
              </a:solidFill>
              <a:latin typeface="Bahnschrift Light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Requirement management tools, communication models, and feedback loops help establish continuous planning.</a:t>
            </a:r>
          </a:p>
          <a:p>
            <a:pPr>
              <a:buFont typeface="+mj-lt"/>
              <a:buAutoNum type="arabicPeriod"/>
            </a:pP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Continuous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planning ensures better resource allocation and optimization for efficient project execution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.</a:t>
            </a:r>
            <a:endParaRPr lang="en-IN" sz="2200" dirty="0">
              <a:solidFill>
                <a:schemeClr val="tx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r="8881" b="7727"/>
          <a:stretch/>
        </p:blipFill>
        <p:spPr>
          <a:xfrm>
            <a:off x="9494981" y="1351684"/>
            <a:ext cx="2595419" cy="367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 txBox="1">
            <a:spLocks/>
          </p:cNvSpPr>
          <p:nvPr/>
        </p:nvSpPr>
        <p:spPr>
          <a:xfrm>
            <a:off x="814820" y="592860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anose="030F0702030302020204" pitchFamily="66" charset="0"/>
              </a:rPr>
              <a:t>Continuous </a:t>
            </a:r>
            <a:r>
              <a:rPr lang="en-US" sz="4000" dirty="0" smtClean="0">
                <a:latin typeface="Comic Sans MS" panose="030F0702030302020204" pitchFamily="66" charset="0"/>
              </a:rPr>
              <a:t>Development :-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 txBox="1">
            <a:spLocks/>
          </p:cNvSpPr>
          <p:nvPr/>
        </p:nvSpPr>
        <p:spPr>
          <a:xfrm>
            <a:off x="628073" y="1981200"/>
            <a:ext cx="8478982" cy="45581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Continuous development encompasses end-to-end software delivery, including continuous integration, continuous testing, continuous deployment, and continuous monitoring.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It ensures that planned requirements and features are seamlessly delivered to end users.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The process is repeatable for all features, irrespective of their type (requirement, configuration, etc.) and complexity level.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A development pipeline enables automation and streamlining of activities and processes.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Continuous development enhances efficiency by ensuring a structured and automated software delivery workflow</a:t>
            </a:r>
            <a:r>
              <a:rPr lang="en-US" sz="2200" dirty="0" smtClean="0">
                <a:latin typeface="Bahnschrift Light" panose="020B0502040204020203" pitchFamily="34" charset="0"/>
              </a:rPr>
              <a:t>.</a:t>
            </a:r>
            <a:endParaRPr lang="en-US" sz="2200" dirty="0">
              <a:latin typeface="Bahnschrift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419" y="1487055"/>
            <a:ext cx="2918692" cy="362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9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 txBox="1">
            <a:spLocks/>
          </p:cNvSpPr>
          <p:nvPr/>
        </p:nvSpPr>
        <p:spPr>
          <a:xfrm>
            <a:off x="814820" y="592860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anose="030F0702030302020204" pitchFamily="66" charset="0"/>
              </a:rPr>
              <a:t>Continuous </a:t>
            </a:r>
            <a:r>
              <a:rPr lang="en-US" sz="4000" dirty="0" smtClean="0">
                <a:latin typeface="Comic Sans MS" panose="030F0702030302020204" pitchFamily="66" charset="0"/>
              </a:rPr>
              <a:t>Integration :-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 txBox="1">
            <a:spLocks/>
          </p:cNvSpPr>
          <p:nvPr/>
        </p:nvSpPr>
        <p:spPr>
          <a:xfrm>
            <a:off x="628073" y="1981200"/>
            <a:ext cx="8478982" cy="45581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Integration of unit steps in the software coding stage is done through continuous integration.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It covers steps from feature assignment to delivering the implemented feature for testing.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When a developer checks in code to SCM, continuous integration performs automated code reviews, unit testing, compilation, and packaging.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Orchestration tools integrate code operations such as SCM retrieval, compilation, testing, and build.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Continuous integration schedules periodic code quality checks and notifies teams through dashboards and emails</a:t>
            </a:r>
            <a:r>
              <a:rPr lang="en-US" sz="2200" dirty="0" smtClean="0">
                <a:latin typeface="Bahnschrift Light" panose="020B0502040204020203" pitchFamily="34" charset="0"/>
              </a:rPr>
              <a:t>.</a:t>
            </a:r>
            <a:endParaRPr lang="en-US" sz="2200" dirty="0">
              <a:latin typeface="Bahnschrift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r="12074" b="46229"/>
          <a:stretch/>
        </p:blipFill>
        <p:spPr>
          <a:xfrm>
            <a:off x="9688947" y="2211964"/>
            <a:ext cx="2253672" cy="267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 txBox="1">
            <a:spLocks/>
          </p:cNvSpPr>
          <p:nvPr/>
        </p:nvSpPr>
        <p:spPr>
          <a:xfrm>
            <a:off x="814820" y="592860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anose="030F0702030302020204" pitchFamily="66" charset="0"/>
              </a:rPr>
              <a:t>Continuous </a:t>
            </a:r>
            <a:r>
              <a:rPr lang="en-US" sz="4000" dirty="0" smtClean="0">
                <a:latin typeface="Comic Sans MS" panose="030F0702030302020204" pitchFamily="66" charset="0"/>
              </a:rPr>
              <a:t>Deployment :-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 txBox="1">
            <a:spLocks/>
          </p:cNvSpPr>
          <p:nvPr/>
        </p:nvSpPr>
        <p:spPr>
          <a:xfrm>
            <a:off x="628073" y="1981200"/>
            <a:ext cx="8478982" cy="45581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Deployment of developed software artifacts on different environments is automated through continuous deployment.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It is also called release automation and requires automation of environment provisioning, build, packaging, and deployment.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Infrastructure as code enables configurability and programmability to build continuous deployment capability.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Continuous deployment tools help development and operations teams collaborate for seamless software transfer.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Development, Test (System Test, User Acceptance Test, Performance Test, etc.), Production, and Disaster Recovery environments are key candidates for continuous deployment</a:t>
            </a:r>
            <a:r>
              <a:rPr lang="en-US" sz="2200" dirty="0" smtClean="0">
                <a:latin typeface="Bahnschrift Light" panose="020B0502040204020203" pitchFamily="34" charset="0"/>
              </a:rPr>
              <a:t>.</a:t>
            </a:r>
            <a:endParaRPr lang="en-US" sz="2200" dirty="0">
              <a:latin typeface="Bahnschrift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82" y="1981200"/>
            <a:ext cx="2585997" cy="284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 txBox="1">
            <a:spLocks/>
          </p:cNvSpPr>
          <p:nvPr/>
        </p:nvSpPr>
        <p:spPr>
          <a:xfrm>
            <a:off x="814820" y="592860"/>
            <a:ext cx="11520487" cy="7588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mic Sans MS" panose="030F0702030302020204" pitchFamily="66" charset="0"/>
              </a:rPr>
              <a:t>Continuous </a:t>
            </a:r>
            <a:r>
              <a:rPr lang="en-US" sz="4000" dirty="0" smtClean="0">
                <a:latin typeface="Comic Sans MS" panose="030F0702030302020204" pitchFamily="66" charset="0"/>
              </a:rPr>
              <a:t>Testing :-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 txBox="1">
            <a:spLocks/>
          </p:cNvSpPr>
          <p:nvPr/>
        </p:nvSpPr>
        <p:spPr>
          <a:xfrm>
            <a:off x="628073" y="1708728"/>
            <a:ext cx="8478982" cy="483061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400" dirty="0">
                <a:latin typeface="Bahnschrift Light" panose="020B0502040204020203" pitchFamily="34" charset="0"/>
              </a:rPr>
              <a:t>Continuous testing executes automated test cases within the software delivery pipeline for immediate feedback.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Bahnschrift Light" panose="020B0502040204020203" pitchFamily="34" charset="0"/>
              </a:rPr>
              <a:t>Ensures quality at speed by providing high-quality code quickly and avoiding human errors through test automation.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Bahnschrift Light" panose="020B0502040204020203" pitchFamily="34" charset="0"/>
              </a:rPr>
              <a:t>Follows a Shift Left approach, enabling early testing such as unit, system, regression, and performance testing.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Bahnschrift Light" panose="020B0502040204020203" pitchFamily="34" charset="0"/>
              </a:rPr>
              <a:t>Enables faster release cycles, making it ideal for Agile and DevOps methodologies.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Bahnschrift Light" panose="020B0502040204020203" pitchFamily="34" charset="0"/>
              </a:rPr>
              <a:t>Enhances collaboration between development, testing teams, product owners, and customers.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Bahnschrift Light" panose="020B0502040204020203" pitchFamily="34" charset="0"/>
              </a:rPr>
              <a:t>Cost-efficient, as early defect detection reduces schedule impact and automation minimizes repetitive tasks.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Bahnschrift Light" panose="020B0502040204020203" pitchFamily="34" charset="0"/>
              </a:rPr>
              <a:t>Reduces risk and increases confidence by validating individual components and their integration within the system</a:t>
            </a:r>
            <a:r>
              <a:rPr lang="en-US" sz="2400" dirty="0" smtClean="0">
                <a:latin typeface="Bahnschrift Light" panose="020B0502040204020203" pitchFamily="34" charset="0"/>
              </a:rPr>
              <a:t>.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82" y="1951366"/>
            <a:ext cx="2613891" cy="2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 txBox="1">
            <a:spLocks/>
          </p:cNvSpPr>
          <p:nvPr/>
        </p:nvSpPr>
        <p:spPr>
          <a:xfrm>
            <a:off x="406402" y="546678"/>
            <a:ext cx="10871200" cy="1245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anose="030F0702030302020204" pitchFamily="66" charset="0"/>
              </a:rPr>
              <a:t>Continuous Delivery &amp; Monitoring </a:t>
            </a:r>
            <a:r>
              <a:rPr lang="en-US" sz="4000" dirty="0">
                <a:latin typeface="Comic Sans MS" panose="030F0702030302020204" pitchFamily="66" charset="0"/>
              </a:rPr>
              <a:t>:-</a:t>
            </a:r>
          </a:p>
          <a:p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 txBox="1">
            <a:spLocks/>
          </p:cNvSpPr>
          <p:nvPr/>
        </p:nvSpPr>
        <p:spPr>
          <a:xfrm>
            <a:off x="628073" y="1791854"/>
            <a:ext cx="8478982" cy="41933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Continuous delivery ensures rapid deployment of functional changes, configuration updates, and defect fixes.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All necessary processes are completed before deployment for a smooth and reliable release.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Continuous monitoring tracks application health, performance, and security in real time.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Monitoring tools analyze data to detect potential issues and take preventive actions.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Bahnschrift Light" panose="020B0502040204020203" pitchFamily="34" charset="0"/>
              </a:rPr>
              <a:t>Dashboards and reports help stakeholders assess the impact of changes and service quality</a:t>
            </a:r>
            <a:r>
              <a:rPr lang="en-US" sz="2200" dirty="0" smtClean="0">
                <a:latin typeface="Bahnschrift Light" panose="020B0502040204020203" pitchFamily="34" charset="0"/>
              </a:rPr>
              <a:t>.</a:t>
            </a:r>
            <a:endParaRPr lang="en-US" sz="2200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83" y="1644072"/>
            <a:ext cx="2595561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60C99C-4D9A-4DAB-AA53-E488AEBCAE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679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Amasis MT Pro Black</vt:lpstr>
      <vt:lpstr>Arial</vt:lpstr>
      <vt:lpstr>Bahnschrift Light</vt:lpstr>
      <vt:lpstr>Calibri</vt:lpstr>
      <vt:lpstr>Calibri Light</vt:lpstr>
      <vt:lpstr>Comic Sans MS</vt:lpstr>
      <vt:lpstr>Office Theme</vt:lpstr>
      <vt:lpstr>7C’S of DevOps lifecycle for business Agility              </vt:lpstr>
      <vt:lpstr>7C’s of DevOps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2025-03-23T13:13:27Z</dcterms:created>
  <dcterms:modified xsi:type="dcterms:W3CDTF">2025-03-25T16:02:16Z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