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09"/>
  </p:normalViewPr>
  <p:slideViewPr>
    <p:cSldViewPr>
      <p:cViewPr varScale="1">
        <p:scale>
          <a:sx n="70" d="100"/>
          <a:sy n="70" d="100"/>
        </p:scale>
        <p:origin x="188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969" y="881389"/>
            <a:ext cx="547306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%27mike@example.com" TargetMode="External"/><Relationship Id="rId2" Type="http://schemas.openxmlformats.org/officeDocument/2006/relationships/hyperlink" Target="mailto:%27jane@example.com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%27bob@example.com" TargetMode="External"/><Relationship Id="rId4" Type="http://schemas.openxmlformats.org/officeDocument/2006/relationships/hyperlink" Target="mailto:%27alice@example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%27john@example.c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922664"/>
            <a:ext cx="838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Symbol"/>
                <a:cs typeface="Symbol"/>
              </a:rPr>
              <a:t></a:t>
            </a:r>
            <a:endParaRPr sz="1000">
              <a:latin typeface="Symbol"/>
              <a:cs typeface="Symbo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A063B-A681-8538-09C5-C573A00C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080" y="7598987"/>
            <a:ext cx="3175000" cy="850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7B3B1-B2F5-02B8-CDFD-74396AC3A613}"/>
              </a:ext>
            </a:extLst>
          </p:cNvPr>
          <p:cNvSpPr txBox="1"/>
          <p:nvPr/>
        </p:nvSpPr>
        <p:spPr>
          <a:xfrm rot="10800000" flipH="1" flipV="1">
            <a:off x="1492250" y="1765300"/>
            <a:ext cx="552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CAR MANAGEMENT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79B6C-48DA-10B5-DFC1-5C9CD1FEC5D6}"/>
              </a:ext>
            </a:extLst>
          </p:cNvPr>
          <p:cNvSpPr txBox="1"/>
          <p:nvPr/>
        </p:nvSpPr>
        <p:spPr>
          <a:xfrm>
            <a:off x="2261870" y="1349367"/>
            <a:ext cx="303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REPORT 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11D8A-AE09-4FE1-E012-AC9E2BAB0F85}"/>
              </a:ext>
            </a:extLst>
          </p:cNvPr>
          <p:cNvSpPr txBox="1"/>
          <p:nvPr/>
        </p:nvSpPr>
        <p:spPr>
          <a:xfrm>
            <a:off x="3417697" y="2438400"/>
            <a:ext cx="721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D021E-5642-3601-C2AC-ABDB5F0DCB91}"/>
              </a:ext>
            </a:extLst>
          </p:cNvPr>
          <p:cNvSpPr txBox="1"/>
          <p:nvPr/>
        </p:nvSpPr>
        <p:spPr>
          <a:xfrm>
            <a:off x="1940115" y="3011301"/>
            <a:ext cx="356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SUJAL SINGH BISHT</a:t>
            </a:r>
          </a:p>
          <a:p>
            <a:r>
              <a:rPr lang="en-US" dirty="0"/>
              <a:t>UID: 23BCA10607</a:t>
            </a:r>
          </a:p>
          <a:p>
            <a:r>
              <a:rPr lang="en-US" dirty="0"/>
              <a:t>SECTION: 7-B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CE521-9964-0CBD-3617-C504AD1B5DCB}"/>
              </a:ext>
            </a:extLst>
          </p:cNvPr>
          <p:cNvSpPr txBox="1"/>
          <p:nvPr/>
        </p:nvSpPr>
        <p:spPr>
          <a:xfrm flipH="1">
            <a:off x="3303682" y="4100639"/>
            <a:ext cx="83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10972-6AD2-897F-EA7C-CD59D39E6F4C}"/>
              </a:ext>
            </a:extLst>
          </p:cNvPr>
          <p:cNvSpPr txBox="1"/>
          <p:nvPr/>
        </p:nvSpPr>
        <p:spPr>
          <a:xfrm>
            <a:off x="958850" y="4756310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COURSE: DATABASE MANAGEMANT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C178B-55F2-C209-6E29-C0479080D393}"/>
              </a:ext>
            </a:extLst>
          </p:cNvPr>
          <p:cNvSpPr txBox="1"/>
          <p:nvPr/>
        </p:nvSpPr>
        <p:spPr>
          <a:xfrm>
            <a:off x="2589461" y="536592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DEPARTMENT: BCA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9"/>
            <a:ext cx="4712335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Customer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(202,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'Jane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Smith',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'9123456789',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0" dirty="0">
                <a:latin typeface="Times New Roman"/>
                <a:cs typeface="Times New Roman"/>
                <a:hlinkClick r:id="rId2"/>
              </a:rPr>
              <a:t>'jane@example.com',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'456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Park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Ave');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Customer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(203,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'Mike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Johnson',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'9988776655',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0" dirty="0">
                <a:latin typeface="Times New Roman"/>
                <a:cs typeface="Times New Roman"/>
                <a:hlinkClick r:id="rId3"/>
              </a:rPr>
              <a:t>'mike@example.com',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'789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Oak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Rd');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2301249"/>
            <a:ext cx="5097780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Cars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(1,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'Toyota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Corolla',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'Sedan',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'Available',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2020); </a:t>
            </a: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(2,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'Ford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Mustang',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'Coupe',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'Booked',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2019); </a:t>
            </a: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(3,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'Honda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Civic',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'Sedan',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'Available',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2021);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4066549"/>
            <a:ext cx="5722620" cy="126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Employees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37211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Employee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(301,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'Alice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Brown',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'Manager',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'8899776655', </a:t>
            </a:r>
            <a:r>
              <a:rPr sz="1200" b="1" spc="-10" dirty="0">
                <a:latin typeface="Times New Roman"/>
                <a:cs typeface="Times New Roman"/>
                <a:hlinkClick r:id="rId4"/>
              </a:rPr>
              <a:t>'alice@example.com');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Employee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(302,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'Bob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Martin',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'Sales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Executive',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'7766554433', </a:t>
            </a:r>
            <a:r>
              <a:rPr sz="1200" b="1" spc="-10" dirty="0">
                <a:latin typeface="Times New Roman"/>
                <a:cs typeface="Times New Roman"/>
                <a:hlinkClick r:id="rId5"/>
              </a:rPr>
              <a:t>'bob@example.com');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5829309"/>
            <a:ext cx="4307840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Bookings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Booking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(101,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201,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301,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'2025-</a:t>
            </a:r>
            <a:r>
              <a:rPr sz="1200" b="1" spc="-20" dirty="0">
                <a:latin typeface="Times New Roman"/>
                <a:cs typeface="Times New Roman"/>
              </a:rPr>
              <a:t>04-</a:t>
            </a:r>
            <a:r>
              <a:rPr sz="1200" b="1" spc="-10" dirty="0">
                <a:latin typeface="Times New Roman"/>
                <a:cs typeface="Times New Roman"/>
              </a:rPr>
              <a:t>01');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Booking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(102,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202,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302,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'2025-</a:t>
            </a:r>
            <a:r>
              <a:rPr sz="1200" b="1" spc="-20" dirty="0">
                <a:latin typeface="Times New Roman"/>
                <a:cs typeface="Times New Roman"/>
              </a:rPr>
              <a:t>04-</a:t>
            </a:r>
            <a:r>
              <a:rPr sz="1200" b="1" spc="-10" dirty="0">
                <a:latin typeface="Times New Roman"/>
                <a:cs typeface="Times New Roman"/>
              </a:rPr>
              <a:t>05');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Booking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(103,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203,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1,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301,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'2025-</a:t>
            </a:r>
            <a:r>
              <a:rPr sz="1200" b="1" spc="-20" dirty="0">
                <a:latin typeface="Times New Roman"/>
                <a:cs typeface="Times New Roman"/>
              </a:rPr>
              <a:t>04-</a:t>
            </a:r>
            <a:r>
              <a:rPr sz="1200" b="1" spc="-10" dirty="0">
                <a:latin typeface="Times New Roman"/>
                <a:cs typeface="Times New Roman"/>
              </a:rPr>
              <a:t>07');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7594609"/>
            <a:ext cx="1344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4.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Sample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Queries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9" y="8300729"/>
            <a:ext cx="4278630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a)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Display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available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cars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SELECT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*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FROM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WHERE</a:t>
            </a:r>
            <a:r>
              <a:rPr sz="1200" b="1" spc="-10" dirty="0">
                <a:latin typeface="Times New Roman"/>
                <a:cs typeface="Times New Roman"/>
              </a:rPr>
              <a:t> AvailabilityStatus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10" dirty="0">
                <a:latin typeface="Times New Roman"/>
                <a:cs typeface="Times New Roman"/>
              </a:rPr>
              <a:t> 'Available';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969" y="9359910"/>
            <a:ext cx="2419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b)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Count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total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number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bookings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9"/>
            <a:ext cx="37452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SELECT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COUNT(*)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AS</a:t>
            </a:r>
            <a:r>
              <a:rPr sz="1200" b="1" spc="-10" dirty="0">
                <a:latin typeface="Times New Roman"/>
                <a:cs typeface="Times New Roman"/>
              </a:rPr>
              <a:t> TotalBookings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FROM</a:t>
            </a:r>
            <a:r>
              <a:rPr sz="1200" b="1" spc="-10" dirty="0">
                <a:latin typeface="Times New Roman"/>
                <a:cs typeface="Times New Roman"/>
              </a:rPr>
              <a:t> Booking;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1597669"/>
            <a:ext cx="4775200" cy="179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c)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List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bookings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with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customer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sz="1200" b="1" dirty="0">
                <a:latin typeface="Times New Roman"/>
                <a:cs typeface="Times New Roman"/>
              </a:rPr>
              <a:t>SELECT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Booking.BookingID,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Customer.CustomerName,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Car.CarName, Booking.BookingDate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200" b="1" dirty="0">
                <a:latin typeface="Times New Roman"/>
                <a:cs typeface="Times New Roman"/>
              </a:rPr>
              <a:t>FROM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Booking</a:t>
            </a:r>
            <a:endParaRPr sz="1200">
              <a:latin typeface="Times New Roman"/>
              <a:cs typeface="Times New Roman"/>
            </a:endParaRPr>
          </a:p>
          <a:p>
            <a:pPr marL="12700" marR="358140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JOIN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Customer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-10" dirty="0">
                <a:latin typeface="Times New Roman"/>
                <a:cs typeface="Times New Roman"/>
              </a:rPr>
              <a:t> Booking.CustomerID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10" dirty="0">
                <a:latin typeface="Times New Roman"/>
                <a:cs typeface="Times New Roman"/>
              </a:rPr>
              <a:t> Customer.CustomerID </a:t>
            </a:r>
            <a:r>
              <a:rPr sz="1200" b="1" dirty="0">
                <a:latin typeface="Times New Roman"/>
                <a:cs typeface="Times New Roman"/>
              </a:rPr>
              <a:t>JOIN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Booking.CarID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Car.CarID;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3891289"/>
            <a:ext cx="4585335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d)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Update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availability </a:t>
            </a:r>
            <a:r>
              <a:rPr sz="1200" b="1" dirty="0">
                <a:latin typeface="Times New Roman"/>
                <a:cs typeface="Times New Roman"/>
              </a:rPr>
              <a:t>after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booking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UPDATE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SET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AvailabilityStatus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'Booked'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WHERE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CarID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=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3;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4950469"/>
            <a:ext cx="4712335" cy="126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e)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Show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all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employees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handling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bookings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SELECT DISTINCT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Employee.EmployeeID,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Employee.EmployeeName </a:t>
            </a:r>
            <a:r>
              <a:rPr sz="1200" b="1" dirty="0">
                <a:latin typeface="Times New Roman"/>
                <a:cs typeface="Times New Roman"/>
              </a:rPr>
              <a:t>FROM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Booking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JOIN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Employee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ON</a:t>
            </a:r>
            <a:r>
              <a:rPr sz="1200" b="1" spc="-10" dirty="0">
                <a:latin typeface="Times New Roman"/>
                <a:cs typeface="Times New Roman"/>
              </a:rPr>
              <a:t> Booking.EmployeeID</a:t>
            </a:r>
            <a:r>
              <a:rPr sz="1200" b="1" dirty="0">
                <a:latin typeface="Times New Roman"/>
                <a:cs typeface="Times New Roman"/>
              </a:rPr>
              <a:t> =</a:t>
            </a:r>
            <a:r>
              <a:rPr sz="1200" b="1" spc="-10" dirty="0">
                <a:latin typeface="Times New Roman"/>
                <a:cs typeface="Times New Roman"/>
              </a:rPr>
              <a:t> Employee.EmployeeID;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6896744"/>
            <a:ext cx="573722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8. </a:t>
            </a:r>
            <a:r>
              <a:rPr sz="1800" b="1" spc="-10" dirty="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4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streamlines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car-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businesses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digitizing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inventory,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well-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retrieval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reducing </a:t>
            </a:r>
            <a:r>
              <a:rPr sz="1200" dirty="0">
                <a:latin typeface="Times New Roman"/>
                <a:cs typeface="Times New Roman"/>
              </a:rPr>
              <a:t>manual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delivery.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enhancements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dirty="0">
                <a:latin typeface="Times New Roman"/>
                <a:cs typeface="Times New Roman"/>
              </a:rPr>
              <a:t>payment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availability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feedback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modules.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6738629"/>
            <a:ext cx="5731510" cy="635"/>
          </a:xfrm>
          <a:custGeom>
            <a:avLst/>
            <a:gdLst/>
            <a:ahLst/>
            <a:cxnLst/>
            <a:rect l="l" t="t" r="r" b="b"/>
            <a:pathLst>
              <a:path w="5731509" h="634">
                <a:moveTo>
                  <a:pt x="5731509" y="0"/>
                </a:moveTo>
                <a:lnTo>
                  <a:pt x="0" y="0"/>
                </a:lnTo>
                <a:lnTo>
                  <a:pt x="0" y="635"/>
                </a:lnTo>
                <a:lnTo>
                  <a:pt x="2865754" y="635"/>
                </a:lnTo>
                <a:lnTo>
                  <a:pt x="5731509" y="635"/>
                </a:lnTo>
                <a:lnTo>
                  <a:pt x="5731509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Car</a:t>
            </a:r>
            <a:r>
              <a:rPr spc="-80" dirty="0"/>
              <a:t> </a:t>
            </a:r>
            <a:r>
              <a:rPr dirty="0"/>
              <a:t>Management</a:t>
            </a:r>
            <a:r>
              <a:rPr spc="-35" dirty="0"/>
              <a:t> </a:t>
            </a:r>
            <a:r>
              <a:rPr dirty="0"/>
              <a:t>System</a:t>
            </a:r>
            <a:r>
              <a:rPr spc="-4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DBMS</a:t>
            </a:r>
            <a:r>
              <a:rPr spc="-4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969" y="1778644"/>
            <a:ext cx="57067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1. </a:t>
            </a:r>
            <a:r>
              <a:rPr sz="1800" b="1" spc="-10" dirty="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144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 </a:t>
            </a:r>
            <a:r>
              <a:rPr sz="1200" spc="-10" dirty="0">
                <a:latin typeface="Times New Roman"/>
                <a:cs typeface="Times New Roman"/>
              </a:rPr>
              <a:t>organization,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dealership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cars,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employees,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smooth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transactions,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inventory management,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storing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car-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3637289"/>
            <a:ext cx="5082540" cy="153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2"/>
              <a:tabLst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Objective</a:t>
            </a:r>
            <a:endParaRPr sz="18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410"/>
              </a:lnSpc>
              <a:spcBef>
                <a:spcPts val="13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database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customers,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employees.</a:t>
            </a:r>
            <a:endParaRPr sz="1200">
              <a:latin typeface="Times New Roman"/>
              <a:cs typeface="Times New Roman"/>
            </a:endParaRPr>
          </a:p>
          <a:p>
            <a:pPr marL="469900" marR="5080" lvl="1" indent="-228600">
              <a:lnSpc>
                <a:spcPts val="138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booking,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availability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checking,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customer management.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315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queries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administration.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41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easy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5671194"/>
            <a:ext cx="4230370" cy="117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3"/>
              <a:tabLst>
                <a:tab pos="24130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Technologies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Used</a:t>
            </a:r>
            <a:endParaRPr sz="18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410"/>
              </a:lnSpc>
              <a:spcBef>
                <a:spcPts val="135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Database: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MySQL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PostgreSQL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Frontend: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(Optional)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HTML/CSS/PHP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Python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Flask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Backend: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SQL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Queries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41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Tool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Diagram: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Draw.io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Lucidchart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dbdiagram.io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969" y="7354579"/>
            <a:ext cx="3599815" cy="241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4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Entity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Relationship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(ER)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200" spc="-10" dirty="0">
                <a:latin typeface="Times New Roman"/>
                <a:cs typeface="Times New Roman"/>
              </a:rPr>
              <a:t>Entities: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410"/>
              </a:lnSpc>
              <a:spcBef>
                <a:spcPts val="134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spc="-25" dirty="0">
                <a:latin typeface="Times New Roman"/>
                <a:cs typeface="Times New Roman"/>
              </a:rPr>
              <a:t>Car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Customer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Booking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41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Employee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spc="-10" dirty="0">
                <a:latin typeface="Times New Roman"/>
                <a:cs typeface="Times New Roman"/>
              </a:rPr>
              <a:t>Relationships: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410"/>
              </a:lnSpc>
              <a:spcBef>
                <a:spcPts val="134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Customer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books</a:t>
            </a:r>
            <a:r>
              <a:rPr sz="1200" i="1" spc="-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Car</a:t>
            </a:r>
            <a:endParaRPr sz="1200">
              <a:latin typeface="Times New Roman"/>
              <a:cs typeface="Times New Roman"/>
            </a:endParaRPr>
          </a:p>
          <a:p>
            <a:pPr marL="469265" lvl="1" indent="-227965">
              <a:lnSpc>
                <a:spcPts val="141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Employee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manages</a:t>
            </a:r>
            <a:r>
              <a:rPr sz="1200" i="1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Booking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442729"/>
            <a:ext cx="5731510" cy="635"/>
          </a:xfrm>
          <a:custGeom>
            <a:avLst/>
            <a:gdLst/>
            <a:ahLst/>
            <a:cxnLst/>
            <a:rect l="l" t="t" r="r" b="b"/>
            <a:pathLst>
              <a:path w="5731509" h="634">
                <a:moveTo>
                  <a:pt x="5731509" y="0"/>
                </a:moveTo>
                <a:lnTo>
                  <a:pt x="0" y="0"/>
                </a:lnTo>
                <a:lnTo>
                  <a:pt x="0" y="634"/>
                </a:lnTo>
                <a:lnTo>
                  <a:pt x="2865754" y="634"/>
                </a:lnTo>
                <a:lnTo>
                  <a:pt x="5731509" y="634"/>
                </a:lnTo>
                <a:lnTo>
                  <a:pt x="5731509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301374"/>
            <a:ext cx="5731510" cy="635"/>
          </a:xfrm>
          <a:custGeom>
            <a:avLst/>
            <a:gdLst/>
            <a:ahLst/>
            <a:cxnLst/>
            <a:rect l="l" t="t" r="r" b="b"/>
            <a:pathLst>
              <a:path w="5731509" h="635">
                <a:moveTo>
                  <a:pt x="5731509" y="0"/>
                </a:moveTo>
                <a:lnTo>
                  <a:pt x="0" y="0"/>
                </a:lnTo>
                <a:lnTo>
                  <a:pt x="0" y="634"/>
                </a:lnTo>
                <a:lnTo>
                  <a:pt x="2865754" y="634"/>
                </a:lnTo>
                <a:lnTo>
                  <a:pt x="5731509" y="634"/>
                </a:lnTo>
                <a:lnTo>
                  <a:pt x="5731509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5335279"/>
            <a:ext cx="5731510" cy="635"/>
          </a:xfrm>
          <a:custGeom>
            <a:avLst/>
            <a:gdLst/>
            <a:ahLst/>
            <a:cxnLst/>
            <a:rect l="l" t="t" r="r" b="b"/>
            <a:pathLst>
              <a:path w="5731509" h="635">
                <a:moveTo>
                  <a:pt x="5731509" y="0"/>
                </a:moveTo>
                <a:lnTo>
                  <a:pt x="0" y="0"/>
                </a:lnTo>
                <a:lnTo>
                  <a:pt x="0" y="635"/>
                </a:lnTo>
                <a:lnTo>
                  <a:pt x="2865754" y="635"/>
                </a:lnTo>
                <a:lnTo>
                  <a:pt x="5731509" y="635"/>
                </a:lnTo>
                <a:lnTo>
                  <a:pt x="5731509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00" y="7018664"/>
            <a:ext cx="5731510" cy="635"/>
          </a:xfrm>
          <a:custGeom>
            <a:avLst/>
            <a:gdLst/>
            <a:ahLst/>
            <a:cxnLst/>
            <a:rect l="l" t="t" r="r" b="b"/>
            <a:pathLst>
              <a:path w="5731509" h="634">
                <a:moveTo>
                  <a:pt x="5731509" y="0"/>
                </a:moveTo>
                <a:lnTo>
                  <a:pt x="0" y="0"/>
                </a:lnTo>
                <a:lnTo>
                  <a:pt x="0" y="635"/>
                </a:lnTo>
                <a:lnTo>
                  <a:pt x="2865754" y="635"/>
                </a:lnTo>
                <a:lnTo>
                  <a:pt x="5731509" y="635"/>
                </a:lnTo>
                <a:lnTo>
                  <a:pt x="5731509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1569" y="890914"/>
            <a:ext cx="123952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74074"/>
              <a:tabLst>
                <a:tab pos="240665" algn="l"/>
              </a:tabLst>
            </a:pPr>
            <a:r>
              <a:rPr lang="en-US" sz="1350" b="1" dirty="0">
                <a:latin typeface="Times New Roman"/>
                <a:cs typeface="Times New Roman"/>
              </a:rPr>
              <a:t>* </a:t>
            </a:r>
            <a:r>
              <a:rPr sz="1350" b="1" dirty="0">
                <a:latin typeface="Times New Roman"/>
                <a:cs typeface="Times New Roman"/>
              </a:rPr>
              <a:t>ER</a:t>
            </a:r>
            <a:r>
              <a:rPr sz="1350" b="1" spc="-10" dirty="0">
                <a:latin typeface="Times New Roman"/>
                <a:cs typeface="Times New Roman"/>
              </a:rPr>
              <a:t> Diagram:</a:t>
            </a:r>
            <a:endParaRPr sz="1350" dirty="0">
              <a:latin typeface="Times New Roman"/>
              <a:cs typeface="Times New Roman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F71F54E-98F3-9172-0A62-556C2FA702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2495" y="1536700"/>
            <a:ext cx="5731509" cy="85959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1266835"/>
            <a:ext cx="5499100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I'll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textually: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410"/>
              </a:lnSpc>
              <a:spcBef>
                <a:spcPts val="134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Customer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(CustomerID,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Name,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Contact,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Email,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Address)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(CarID,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Model,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Brand,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Year,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PricePerDay,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AvailabilityStatus)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8600">
              <a:lnSpc>
                <a:spcPts val="1380"/>
              </a:lnSpc>
              <a:spcBef>
                <a:spcPts val="6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Times New Roman"/>
                <a:cs typeface="Times New Roman"/>
              </a:rPr>
              <a:t>Booking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(BookingID,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CustomerID,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CarID,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EmployeeID,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StartDate,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EndDate, TotalAmount)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ts val="1345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sz="1200" b="1" dirty="0">
                <a:latin typeface="Times New Roman"/>
                <a:cs typeface="Times New Roman"/>
              </a:rPr>
              <a:t>Employee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(EmployeeID,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Name,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Contact,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Position)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3032769"/>
            <a:ext cx="1972945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5.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Database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Schema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350" b="1" spc="-10" dirty="0">
                <a:latin typeface="Times New Roman"/>
                <a:cs typeface="Times New Roman"/>
              </a:rPr>
              <a:t>Customer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10668"/>
            <a:ext cx="5731509" cy="20259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7260" y="5920114"/>
            <a:ext cx="2774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CAR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355" y="6309382"/>
            <a:ext cx="5706554" cy="23317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5839" y="8624579"/>
            <a:ext cx="63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Employee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2696854"/>
            <a:ext cx="5731510" cy="635"/>
          </a:xfrm>
          <a:custGeom>
            <a:avLst/>
            <a:gdLst/>
            <a:ahLst/>
            <a:cxnLst/>
            <a:rect l="l" t="t" r="r" b="b"/>
            <a:pathLst>
              <a:path w="5731509" h="635">
                <a:moveTo>
                  <a:pt x="5731509" y="0"/>
                </a:moveTo>
                <a:lnTo>
                  <a:pt x="0" y="0"/>
                </a:lnTo>
                <a:lnTo>
                  <a:pt x="0" y="634"/>
                </a:lnTo>
                <a:lnTo>
                  <a:pt x="2865754" y="634"/>
                </a:lnTo>
                <a:lnTo>
                  <a:pt x="5731509" y="634"/>
                </a:lnTo>
                <a:lnTo>
                  <a:pt x="5731509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22"/>
            <a:ext cx="5731509" cy="16960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2593985"/>
            <a:ext cx="524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Booking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797832"/>
            <a:ext cx="5731509" cy="2648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969" y="5596899"/>
            <a:ext cx="1795145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6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Sample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Queries</a:t>
            </a:r>
            <a:endParaRPr sz="1800">
              <a:latin typeface="Times New Roman"/>
              <a:cs typeface="Times New Roman"/>
            </a:endParaRPr>
          </a:p>
          <a:p>
            <a:pPr marL="197485" lvl="1" indent="-184785">
              <a:lnSpc>
                <a:spcPct val="100000"/>
              </a:lnSpc>
              <a:spcBef>
                <a:spcPts val="1345"/>
              </a:spcBef>
              <a:buFont typeface="Times New Roman"/>
              <a:buAutoNum type="alphaLcParenR"/>
              <a:tabLst>
                <a:tab pos="197485" algn="l"/>
              </a:tabLst>
            </a:pPr>
            <a:r>
              <a:rPr sz="1350" b="1" dirty="0">
                <a:latin typeface="Times New Roman"/>
                <a:cs typeface="Times New Roman"/>
              </a:rPr>
              <a:t>Insert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Data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441449"/>
            <a:ext cx="5731509" cy="24441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969" y="9415789"/>
            <a:ext cx="20434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Times New Roman"/>
                <a:cs typeface="Times New Roman"/>
              </a:rPr>
              <a:t>b)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Display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all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available</a:t>
            </a:r>
            <a:r>
              <a:rPr sz="1350" b="1" spc="-1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cars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9"/>
            <a:ext cx="5694244" cy="6927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1762135"/>
            <a:ext cx="36137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Times New Roman"/>
                <a:cs typeface="Times New Roman"/>
              </a:rPr>
              <a:t>c)</a:t>
            </a:r>
            <a:r>
              <a:rPr sz="1350" b="1" spc="-3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List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all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bookings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with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customer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and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car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details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161562"/>
            <a:ext cx="5724017" cy="11975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969" y="3514099"/>
            <a:ext cx="292354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Times New Roman"/>
                <a:cs typeface="Times New Roman"/>
              </a:rPr>
              <a:t>d)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Update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car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availability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after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booking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3912879"/>
            <a:ext cx="5731509" cy="63626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2969" y="4704089"/>
            <a:ext cx="254254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Times New Roman"/>
                <a:cs typeface="Times New Roman"/>
              </a:rPr>
              <a:t>e)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Count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total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number</a:t>
            </a:r>
            <a:r>
              <a:rPr sz="1350" b="1" spc="-2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of</a:t>
            </a:r>
            <a:r>
              <a:rPr sz="1350" b="1" spc="-2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bookings</a:t>
            </a:r>
            <a:endParaRPr sz="13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5102869"/>
            <a:ext cx="5731509" cy="6864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02969" y="6303654"/>
            <a:ext cx="309562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7.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Code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</a:t>
            </a:r>
            <a:r>
              <a:rPr sz="1800" b="1" spc="-10" dirty="0">
                <a:latin typeface="Times New Roman"/>
                <a:cs typeface="Times New Roman"/>
              </a:rPr>
              <a:t> Outputs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200" dirty="0">
                <a:latin typeface="Times New Roman"/>
                <a:cs typeface="Times New Roman"/>
              </a:rPr>
              <a:t>Here’s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example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code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MySQL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+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Python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5967739"/>
            <a:ext cx="5731510" cy="635"/>
          </a:xfrm>
          <a:custGeom>
            <a:avLst/>
            <a:gdLst/>
            <a:ahLst/>
            <a:cxnLst/>
            <a:rect l="l" t="t" r="r" b="b"/>
            <a:pathLst>
              <a:path w="5731509" h="635">
                <a:moveTo>
                  <a:pt x="5731509" y="0"/>
                </a:moveTo>
                <a:lnTo>
                  <a:pt x="0" y="0"/>
                </a:lnTo>
                <a:lnTo>
                  <a:pt x="0" y="634"/>
                </a:lnTo>
                <a:lnTo>
                  <a:pt x="2865754" y="634"/>
                </a:lnTo>
                <a:lnTo>
                  <a:pt x="5731509" y="634"/>
                </a:lnTo>
                <a:lnTo>
                  <a:pt x="5731509" y="0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9"/>
            <a:ext cx="5731509" cy="43510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5421004"/>
            <a:ext cx="456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0utput: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782" y="5830863"/>
            <a:ext cx="5614965" cy="36217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131" y="972220"/>
            <a:ext cx="5579729" cy="16183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2969" y="2811154"/>
            <a:ext cx="2741930" cy="338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SQL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IMPLETATION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CREATE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DATABASE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car_management; </a:t>
            </a:r>
            <a:r>
              <a:rPr sz="1200" b="1" dirty="0">
                <a:latin typeface="Times New Roman"/>
                <a:cs typeface="Times New Roman"/>
              </a:rPr>
              <a:t>USE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car_management;</a:t>
            </a:r>
            <a:endParaRPr sz="1200">
              <a:latin typeface="Times New Roman"/>
              <a:cs typeface="Times New Roman"/>
            </a:endParaRPr>
          </a:p>
          <a:p>
            <a:pPr marL="165100" marR="267335" indent="-152400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CREATE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Customer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( </a:t>
            </a:r>
            <a:r>
              <a:rPr sz="1200" b="1" dirty="0">
                <a:latin typeface="Times New Roman"/>
                <a:cs typeface="Times New Roman"/>
              </a:rPr>
              <a:t>CustomerID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PRIMARY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KEY,</a:t>
            </a:r>
            <a:endParaRPr sz="1200">
              <a:latin typeface="Times New Roman"/>
              <a:cs typeface="Times New Roman"/>
            </a:endParaRPr>
          </a:p>
          <a:p>
            <a:pPr marL="165100" marR="360680">
              <a:lnSpc>
                <a:spcPct val="193100"/>
              </a:lnSpc>
            </a:pPr>
            <a:r>
              <a:rPr sz="1200" b="1" spc="-10" dirty="0">
                <a:latin typeface="Times New Roman"/>
                <a:cs typeface="Times New Roman"/>
              </a:rPr>
              <a:t>CustomerName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VARCHAR(100), </a:t>
            </a:r>
            <a:r>
              <a:rPr sz="1200" b="1" dirty="0">
                <a:latin typeface="Times New Roman"/>
                <a:cs typeface="Times New Roman"/>
              </a:rPr>
              <a:t>Phone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VARCHAR(15),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335"/>
              </a:spcBef>
            </a:pPr>
            <a:r>
              <a:rPr sz="1200" b="1" dirty="0">
                <a:latin typeface="Times New Roman"/>
                <a:cs typeface="Times New Roman"/>
              </a:rPr>
              <a:t>Email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VARCHAR(100),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Address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VARCHAR(255)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spc="-25" dirty="0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6694814"/>
            <a:ext cx="2453640" cy="267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Table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CREATE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165100" marR="368300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CarID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PRIMARY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KEY, </a:t>
            </a:r>
            <a:r>
              <a:rPr sz="1200" b="1" dirty="0">
                <a:latin typeface="Times New Roman"/>
                <a:cs typeface="Times New Roman"/>
              </a:rPr>
              <a:t>CarName</a:t>
            </a:r>
            <a:r>
              <a:rPr sz="1200" b="1" spc="-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VARCHAR(100), </a:t>
            </a:r>
            <a:r>
              <a:rPr sz="1200" b="1" dirty="0">
                <a:latin typeface="Times New Roman"/>
                <a:cs typeface="Times New Roman"/>
              </a:rPr>
              <a:t>CarType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VARCHAR(50),</a:t>
            </a:r>
            <a:endParaRPr sz="1200">
              <a:latin typeface="Times New Roman"/>
              <a:cs typeface="Times New Roman"/>
            </a:endParaRPr>
          </a:p>
          <a:p>
            <a:pPr marL="165100" marR="5080">
              <a:lnSpc>
                <a:spcPct val="193100"/>
              </a:lnSpc>
            </a:pPr>
            <a:r>
              <a:rPr sz="1200" b="1" spc="-10" dirty="0">
                <a:latin typeface="Times New Roman"/>
                <a:cs typeface="Times New Roman"/>
              </a:rPr>
              <a:t>AvailabilityStatus</a:t>
            </a:r>
            <a:r>
              <a:rPr sz="1200" b="1" spc="7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VARCHAR(20), </a:t>
            </a:r>
            <a:r>
              <a:rPr sz="1200" b="1" dirty="0">
                <a:latin typeface="Times New Roman"/>
                <a:cs typeface="Times New Roman"/>
              </a:rPr>
              <a:t>Year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INT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b="1" spc="-25" dirty="0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969" y="891549"/>
            <a:ext cx="2479675" cy="267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Employee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Table</a:t>
            </a:r>
            <a:endParaRPr sz="1200">
              <a:latin typeface="Times New Roman"/>
              <a:cs typeface="Times New Roman"/>
            </a:endParaRPr>
          </a:p>
          <a:p>
            <a:pPr marL="165100" marR="5080" indent="-152400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CREATE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Employee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( </a:t>
            </a:r>
            <a:r>
              <a:rPr sz="1200" b="1" dirty="0">
                <a:latin typeface="Times New Roman"/>
                <a:cs typeface="Times New Roman"/>
              </a:rPr>
              <a:t>EmployeeID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PRIMARY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KEY,</a:t>
            </a:r>
            <a:endParaRPr sz="1200">
              <a:latin typeface="Times New Roman"/>
              <a:cs typeface="Times New Roman"/>
            </a:endParaRPr>
          </a:p>
          <a:p>
            <a:pPr marL="165100" marR="98425">
              <a:lnSpc>
                <a:spcPct val="193100"/>
              </a:lnSpc>
            </a:pPr>
            <a:r>
              <a:rPr sz="1200" b="1" spc="-10" dirty="0">
                <a:latin typeface="Times New Roman"/>
                <a:cs typeface="Times New Roman"/>
              </a:rPr>
              <a:t>EmployeeName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VARCHAR(100), </a:t>
            </a:r>
            <a:r>
              <a:rPr sz="1200" b="1" dirty="0">
                <a:latin typeface="Times New Roman"/>
                <a:cs typeface="Times New Roman"/>
              </a:rPr>
              <a:t>Position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VARCHAR(50),</a:t>
            </a:r>
            <a:endParaRPr sz="1200">
              <a:latin typeface="Times New Roman"/>
              <a:cs typeface="Times New Roman"/>
            </a:endParaRPr>
          </a:p>
          <a:p>
            <a:pPr marL="165100" marR="770890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Phone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VARCHAR(15), </a:t>
            </a:r>
            <a:r>
              <a:rPr sz="1200" b="1" dirty="0">
                <a:latin typeface="Times New Roman"/>
                <a:cs typeface="Times New Roman"/>
              </a:rPr>
              <a:t>Email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VARCHAR(100)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200" b="1" spc="-25" dirty="0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969" y="4069089"/>
            <a:ext cx="4902200" cy="3738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Booking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Table</a:t>
            </a:r>
            <a:endParaRPr sz="1200">
              <a:latin typeface="Times New Roman"/>
              <a:cs typeface="Times New Roman"/>
            </a:endParaRPr>
          </a:p>
          <a:p>
            <a:pPr marL="165100" marR="2528570" indent="-152400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CREATE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TABLE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Booking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50" dirty="0">
                <a:latin typeface="Times New Roman"/>
                <a:cs typeface="Times New Roman"/>
              </a:rPr>
              <a:t>( </a:t>
            </a:r>
            <a:r>
              <a:rPr sz="1200" b="1" dirty="0">
                <a:latin typeface="Times New Roman"/>
                <a:cs typeface="Times New Roman"/>
              </a:rPr>
              <a:t>BookingID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PRIMARY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KEY,</a:t>
            </a:r>
            <a:endParaRPr sz="1200">
              <a:latin typeface="Times New Roman"/>
              <a:cs typeface="Times New Roman"/>
            </a:endParaRPr>
          </a:p>
          <a:p>
            <a:pPr marL="165100" marR="3570604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CustomerID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INT, </a:t>
            </a:r>
            <a:r>
              <a:rPr sz="1200" b="1" dirty="0">
                <a:latin typeface="Times New Roman"/>
                <a:cs typeface="Times New Roman"/>
              </a:rPr>
              <a:t>CarID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INT,</a:t>
            </a:r>
            <a:endParaRPr sz="1200">
              <a:latin typeface="Times New Roman"/>
              <a:cs typeface="Times New Roman"/>
            </a:endParaRPr>
          </a:p>
          <a:p>
            <a:pPr marL="165100" marR="3383279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EmployeeID</a:t>
            </a:r>
            <a:r>
              <a:rPr sz="1200" b="1" spc="-7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INT, </a:t>
            </a:r>
            <a:r>
              <a:rPr sz="1200" b="1" dirty="0">
                <a:latin typeface="Times New Roman"/>
                <a:cs typeface="Times New Roman"/>
              </a:rPr>
              <a:t>BookingDate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DATE,</a:t>
            </a:r>
            <a:endParaRPr sz="1200">
              <a:latin typeface="Times New Roman"/>
              <a:cs typeface="Times New Roman"/>
            </a:endParaRPr>
          </a:p>
          <a:p>
            <a:pPr marL="165100" marR="5080">
              <a:lnSpc>
                <a:spcPct val="193100"/>
              </a:lnSpc>
            </a:pPr>
            <a:r>
              <a:rPr sz="1200" b="1" dirty="0">
                <a:latin typeface="Times New Roman"/>
                <a:cs typeface="Times New Roman"/>
              </a:rPr>
              <a:t>FOREIGN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KEY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(CustomerID)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REFERENCES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Customer(CustomerID), </a:t>
            </a:r>
            <a:r>
              <a:rPr sz="1200" b="1" dirty="0">
                <a:latin typeface="Times New Roman"/>
                <a:cs typeface="Times New Roman"/>
              </a:rPr>
              <a:t>FOREIGN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KEY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(CarID)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REFERENCES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Car(CarID),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335"/>
              </a:spcBef>
            </a:pPr>
            <a:r>
              <a:rPr sz="1200" b="1" dirty="0">
                <a:latin typeface="Times New Roman"/>
                <a:cs typeface="Times New Roman"/>
              </a:rPr>
              <a:t>FOREIGN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KEY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(EmployeeID)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REFERENCES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Employee(EmployeeID)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200" b="1" spc="-25" dirty="0">
                <a:latin typeface="Times New Roman"/>
                <a:cs typeface="Times New Roman"/>
              </a:rPr>
              <a:t>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969" y="8305809"/>
            <a:ext cx="1577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3.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Sample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969" y="9011929"/>
            <a:ext cx="4408170" cy="73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-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Customers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1340"/>
              </a:spcBef>
            </a:pPr>
            <a:r>
              <a:rPr sz="1200" b="1" dirty="0">
                <a:latin typeface="Times New Roman"/>
                <a:cs typeface="Times New Roman"/>
              </a:rPr>
              <a:t>INSERT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Customer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VALUES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(201,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'John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Doe',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'9876543210',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sz="1200" b="1" spc="-10" dirty="0">
                <a:latin typeface="Times New Roman"/>
                <a:cs typeface="Times New Roman"/>
                <a:hlinkClick r:id="rId2"/>
              </a:rPr>
              <a:t>'john@example.com',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'123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Main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St');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925</Words>
  <Application>Microsoft Macintosh PowerPoint</Application>
  <PresentationFormat>Custom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Symbol</vt:lpstr>
      <vt:lpstr>Times New Roman</vt:lpstr>
      <vt:lpstr>Office Theme</vt:lpstr>
      <vt:lpstr>PowerPoint Presentation</vt:lpstr>
      <vt:lpstr>Car Management System - DBMS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Sujal Singh Bisht</dc:creator>
  <cp:lastModifiedBy>Sujal Singh Bisht</cp:lastModifiedBy>
  <cp:revision>1</cp:revision>
  <dcterms:created xsi:type="dcterms:W3CDTF">2025-04-10T18:59:33Z</dcterms:created>
  <dcterms:modified xsi:type="dcterms:W3CDTF">2025-04-10T19:27:17Z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2025-04-10T00:00:00Z</vt:filetime>
  </property>
  <property fmtid="{D5CDD505-2E9C-101B-9397-08002B2CF9AE}" pid="3" name="Creator">
    <vt:lpwstr>Writer</vt:lpwstr>
  </property>
  <property fmtid="{D5CDD505-2E9C-101B-9397-08002B2CF9AE}" pid="4" name="LastSaved">
    <vt:filetime>2025-04-10T00:00:00Z</vt:filetime>
  </property>
  <property fmtid="{D5CDD505-2E9C-101B-9397-08002B2CF9AE}" pid="5" name="Producer">
    <vt:lpwstr>ConvertAPI</vt:lpwstr>
  </property>
</Properties>
</file>