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7" r:id="rId7"/>
    <p:sldId id="272" r:id="rId8"/>
    <p:sldId id="270" r:id="rId9"/>
    <p:sldId id="271" r:id="rId10"/>
    <p:sldId id="27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5" d="100"/>
          <a:sy n="65" d="100"/>
        </p:scale>
        <p:origin x="60" y="11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06-09-2018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06-09-2018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06-09-2018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06-09-2018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06-09-2018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699" y="2848229"/>
            <a:ext cx="6654486" cy="1161540"/>
          </a:xfrm>
        </p:spPr>
        <p:txBody>
          <a:bodyPr>
            <a:normAutofit/>
          </a:bodyPr>
          <a:lstStyle/>
          <a:p>
            <a:r>
              <a:rPr lang="en-IN" sz="3600" dirty="0">
                <a:latin typeface="Cambria" panose="02040503050406030204" pitchFamily="18" charset="0"/>
                <a:ea typeface="Cambria" panose="02040503050406030204" pitchFamily="18" charset="0"/>
              </a:rPr>
              <a:t>UBER </a:t>
            </a:r>
            <a:br>
              <a:rPr lang="en-IN" sz="3600" dirty="0">
                <a:latin typeface="Cambria" panose="02040503050406030204" pitchFamily="18" charset="0"/>
                <a:ea typeface="Cambria" panose="02040503050406030204" pitchFamily="18" charset="0"/>
              </a:rPr>
            </a:br>
            <a:r>
              <a:rPr lang="en-IN" sz="3600" dirty="0">
                <a:latin typeface="Cambria" panose="02040503050406030204" pitchFamily="18" charset="0"/>
                <a:ea typeface="Cambria" panose="02040503050406030204" pitchFamily="18" charset="0"/>
              </a:rPr>
              <a:t>SUPPLY- DEMAND GAP </a:t>
            </a:r>
          </a:p>
        </p:txBody>
      </p:sp>
      <p:sp>
        <p:nvSpPr>
          <p:cNvPr id="3" name="Subtitle 2"/>
          <p:cNvSpPr>
            <a:spLocks noGrp="1"/>
          </p:cNvSpPr>
          <p:nvPr>
            <p:ph type="subTitle" idx="1"/>
          </p:nvPr>
        </p:nvSpPr>
        <p:spPr>
          <a:xfrm>
            <a:off x="369588" y="5708245"/>
            <a:ext cx="6138856" cy="522873"/>
          </a:xfrm>
        </p:spPr>
        <p:txBody>
          <a:bodyPr>
            <a:normAutofit/>
          </a:bodyPr>
          <a:lstStyle/>
          <a:p>
            <a:pPr algn="l"/>
            <a:r>
              <a:rPr lang="en-IN" sz="1800" b="1" dirty="0">
                <a:latin typeface="Cambria" panose="02040503050406030204" pitchFamily="18" charset="0"/>
                <a:ea typeface="Cambria" panose="02040503050406030204" pitchFamily="18" charset="0"/>
              </a:rPr>
              <a:t> Devanshi Kulshreshtha</a:t>
            </a:r>
            <a:endParaRPr lang="en-IN" sz="2800"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F8A6348-D306-439D-8816-5CC4F61A0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987" y="2000050"/>
            <a:ext cx="2857899" cy="2857899"/>
          </a:xfrm>
          <a:prstGeom prst="rect">
            <a:avLst/>
          </a:prstGeom>
        </p:spPr>
      </p:pic>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525" y="398823"/>
            <a:ext cx="9313817" cy="856138"/>
          </a:xfrm>
        </p:spPr>
        <p:txBody>
          <a:bodyPr>
            <a:normAutofit/>
          </a:bodyPr>
          <a:lstStyle/>
          <a:p>
            <a:r>
              <a:rPr lang="en-IN" sz="3600" b="1" dirty="0">
                <a:latin typeface="Cambria" panose="02040503050406030204" pitchFamily="18" charset="0"/>
                <a:ea typeface="Cambria" panose="02040503050406030204" pitchFamily="18" charset="0"/>
              </a:rPr>
              <a:t>Demand and Supply Gap </a:t>
            </a:r>
          </a:p>
        </p:txBody>
      </p:sp>
      <p:pic>
        <p:nvPicPr>
          <p:cNvPr id="7" name="Content Placeholder 4">
            <a:extLst>
              <a:ext uri="{FF2B5EF4-FFF2-40B4-BE49-F238E27FC236}">
                <a16:creationId xmlns:a16="http://schemas.microsoft.com/office/drawing/2014/main" id="{C9835FB0-BB5A-498D-A0BC-B489CA04B68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7654" t="6818" b="22988"/>
          <a:stretch/>
        </p:blipFill>
        <p:spPr>
          <a:xfrm>
            <a:off x="4807670" y="3530339"/>
            <a:ext cx="7290094" cy="3327661"/>
          </a:xfrm>
          <a:prstGeom prst="rect">
            <a:avLst/>
          </a:prstGeom>
        </p:spPr>
      </p:pic>
      <p:sp>
        <p:nvSpPr>
          <p:cNvPr id="5" name="Content Placeholder 4">
            <a:extLst>
              <a:ext uri="{FF2B5EF4-FFF2-40B4-BE49-F238E27FC236}">
                <a16:creationId xmlns:a16="http://schemas.microsoft.com/office/drawing/2014/main" id="{329A8EAE-CB48-4350-8BE2-87D2810B3CDB}"/>
              </a:ext>
            </a:extLst>
          </p:cNvPr>
          <p:cNvSpPr>
            <a:spLocks noGrp="1"/>
          </p:cNvSpPr>
          <p:nvPr>
            <p:ph idx="1"/>
          </p:nvPr>
        </p:nvSpPr>
        <p:spPr>
          <a:xfrm>
            <a:off x="518474" y="1423448"/>
            <a:ext cx="11085921" cy="2205872"/>
          </a:xfrm>
        </p:spPr>
        <p:txBody>
          <a:bodyPr>
            <a:normAutofit/>
          </a:bodyPr>
          <a:lstStyle/>
          <a:p>
            <a:pPr algn="just"/>
            <a:r>
              <a:rPr lang="en-US" sz="2000" dirty="0">
                <a:latin typeface="Cambria" panose="02040503050406030204" pitchFamily="18" charset="0"/>
                <a:ea typeface="Cambria" panose="02040503050406030204" pitchFamily="18" charset="0"/>
                <a:cs typeface="Calibri" panose="020F0502020204030204" pitchFamily="34" charset="0"/>
              </a:rPr>
              <a:t>Flight frequency would be an important factor leading up to the demand-supply mismatch.  More flights take off in early morning hours- contributing to a higher demand. </a:t>
            </a:r>
          </a:p>
          <a:p>
            <a:pPr marL="0" indent="0" algn="just">
              <a:buNone/>
            </a:pPr>
            <a:endParaRPr lang="en-US" sz="2000" dirty="0">
              <a:latin typeface="Cambria" panose="02040503050406030204" pitchFamily="18" charset="0"/>
              <a:ea typeface="Cambria" panose="02040503050406030204" pitchFamily="18" charset="0"/>
              <a:cs typeface="Calibri" panose="020F0502020204030204" pitchFamily="34" charset="0"/>
            </a:endParaRPr>
          </a:p>
          <a:p>
            <a:pPr algn="just"/>
            <a:r>
              <a:rPr lang="en-US" sz="2000" dirty="0">
                <a:latin typeface="Cambria" panose="02040503050406030204" pitchFamily="18" charset="0"/>
                <a:ea typeface="Cambria" panose="02040503050406030204" pitchFamily="18" charset="0"/>
                <a:cs typeface="Calibri" panose="020F0502020204030204" pitchFamily="34" charset="0"/>
              </a:rPr>
              <a:t>On the other hand, late evening is when a lot of flights (international ones typically) land. This contributes to a huge demand for cars from the airport to the city. But there is not much supply at the airport, as a not a lot of cars travel. </a:t>
            </a:r>
          </a:p>
          <a:p>
            <a:pPr algn="just"/>
            <a:endParaRPr lang="en-US" sz="2000" dirty="0">
              <a:latin typeface="Cambria" panose="02040503050406030204" pitchFamily="18" charset="0"/>
              <a:ea typeface="Cambria" panose="02040503050406030204" pitchFamily="18" charset="0"/>
              <a:cs typeface="Calibri" panose="020F0502020204030204" pitchFamily="34" charset="0"/>
            </a:endParaRPr>
          </a:p>
        </p:txBody>
      </p:sp>
      <p:sp>
        <p:nvSpPr>
          <p:cNvPr id="6" name="TextBox 5">
            <a:extLst>
              <a:ext uri="{FF2B5EF4-FFF2-40B4-BE49-F238E27FC236}">
                <a16:creationId xmlns:a16="http://schemas.microsoft.com/office/drawing/2014/main" id="{4E01A8A9-4D72-4D0E-A47F-C80EE4A5896D}"/>
              </a:ext>
            </a:extLst>
          </p:cNvPr>
          <p:cNvSpPr txBox="1"/>
          <p:nvPr/>
        </p:nvSpPr>
        <p:spPr>
          <a:xfrm>
            <a:off x="518474" y="3797807"/>
            <a:ext cx="408809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Waiting is not ideal for driver partners. Driver Idle time eats away at the revenue they could be generating by being in higher demand </a:t>
            </a: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86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6853690" cy="4344261"/>
          </a:xfrm>
        </p:spPr>
        <p:txBody>
          <a:bodyPr>
            <a:normAutofit lnSpcReduction="10000"/>
          </a:bodyPr>
          <a:lstStyle/>
          <a:p>
            <a:pPr marL="0" indent="0">
              <a:buNone/>
            </a:pPr>
            <a:r>
              <a:rPr lang="en-US" sz="2000" dirty="0">
                <a:latin typeface="Cambria" panose="02040503050406030204" pitchFamily="18" charset="0"/>
                <a:ea typeface="Cambria" panose="02040503050406030204" pitchFamily="18" charset="0"/>
              </a:rPr>
              <a:t>The assumption that “If a driver has switched on his device and he is logged on, he should be willing to take a rider anywhere in the city” needs to be relaxed. The incentive structure has to be conducive to the needs of Uber’s driver partners as well. </a:t>
            </a:r>
            <a:r>
              <a:rPr lang="en-IN" sz="2000" dirty="0">
                <a:latin typeface="Cambria" panose="02040503050406030204" pitchFamily="18" charset="0"/>
                <a:ea typeface="Cambria" panose="02040503050406030204" pitchFamily="18" charset="0"/>
              </a:rPr>
              <a:t> </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Waiting around  the airport is not feasible for driver partners. </a:t>
            </a:r>
          </a:p>
          <a:p>
            <a:r>
              <a:rPr lang="en-IN" sz="2000" dirty="0">
                <a:latin typeface="Cambria" panose="02040503050406030204" pitchFamily="18" charset="0"/>
                <a:ea typeface="Cambria" panose="02040503050406030204" pitchFamily="18" charset="0"/>
              </a:rPr>
              <a:t>Demand patterns the same trend over several days. This information can be shared with the drivers before hand. </a:t>
            </a:r>
          </a:p>
          <a:p>
            <a:r>
              <a:rPr lang="en-IN" sz="2000" dirty="0">
                <a:latin typeface="Cambria" panose="02040503050406030204" pitchFamily="18" charset="0"/>
                <a:ea typeface="Cambria" panose="02040503050406030204" pitchFamily="18" charset="0"/>
              </a:rPr>
              <a:t>Drivers can be incentivised to take trips to the airport around “peak” hours</a:t>
            </a:r>
          </a:p>
          <a:p>
            <a:r>
              <a:rPr lang="en-IN" sz="2000" dirty="0">
                <a:latin typeface="Cambria" panose="02040503050406030204" pitchFamily="18" charset="0"/>
                <a:ea typeface="Cambria" panose="02040503050406030204" pitchFamily="18" charset="0"/>
              </a:rPr>
              <a:t>Ride sharing could be encouraged for trips to and from the airport.</a:t>
            </a:r>
          </a:p>
        </p:txBody>
      </p:sp>
      <p:sp>
        <p:nvSpPr>
          <p:cNvPr id="6" name="Title 1"/>
          <p:cNvSpPr>
            <a:spLocks noGrp="1"/>
          </p:cNvSpPr>
          <p:nvPr>
            <p:ph type="title"/>
          </p:nvPr>
        </p:nvSpPr>
        <p:spPr>
          <a:xfrm>
            <a:off x="1136469" y="640080"/>
            <a:ext cx="9313817" cy="856138"/>
          </a:xfrm>
        </p:spPr>
        <p:txBody>
          <a:bodyPr>
            <a:normAutofit/>
          </a:bodyPr>
          <a:lstStyle/>
          <a:p>
            <a:r>
              <a:rPr lang="en-IN" sz="3600" b="1" dirty="0">
                <a:latin typeface="Cambria" panose="02040503050406030204" pitchFamily="18" charset="0"/>
                <a:ea typeface="Cambria" panose="02040503050406030204" pitchFamily="18" charset="0"/>
              </a:rPr>
              <a:t> Recommendations</a:t>
            </a:r>
          </a:p>
        </p:txBody>
      </p:sp>
      <p:pic>
        <p:nvPicPr>
          <p:cNvPr id="4" name="Content Placeholder 3">
            <a:extLst>
              <a:ext uri="{FF2B5EF4-FFF2-40B4-BE49-F238E27FC236}">
                <a16:creationId xmlns:a16="http://schemas.microsoft.com/office/drawing/2014/main" id="{E2C5685D-F335-43F0-B5B2-3F9728FC52E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409468" y="1454576"/>
            <a:ext cx="4427930" cy="2324663"/>
          </a:xfrm>
          <a:prstGeom prst="rect">
            <a:avLst/>
          </a:prstGeom>
        </p:spPr>
      </p:pic>
      <p:pic>
        <p:nvPicPr>
          <p:cNvPr id="5" name="Picture 4">
            <a:extLst>
              <a:ext uri="{FF2B5EF4-FFF2-40B4-BE49-F238E27FC236}">
                <a16:creationId xmlns:a16="http://schemas.microsoft.com/office/drawing/2014/main" id="{1620C33A-483E-4B1D-B055-A2202AA3889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409468" y="4248586"/>
            <a:ext cx="4427930" cy="2213965"/>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9ECC0B-9C8F-45E3-9B01-8598786798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6407" y="1221970"/>
            <a:ext cx="4870991" cy="2557270"/>
          </a:xfrm>
        </p:spPr>
      </p:pic>
      <p:sp>
        <p:nvSpPr>
          <p:cNvPr id="5" name="Title 1"/>
          <p:cNvSpPr>
            <a:spLocks noGrp="1"/>
          </p:cNvSpPr>
          <p:nvPr>
            <p:ph type="title"/>
          </p:nvPr>
        </p:nvSpPr>
        <p:spPr>
          <a:xfrm>
            <a:off x="1136469" y="640080"/>
            <a:ext cx="9313817" cy="581890"/>
          </a:xfrm>
        </p:spPr>
        <p:txBody>
          <a:bodyPr>
            <a:normAutofit fontScale="90000"/>
          </a:bodyPr>
          <a:lstStyle/>
          <a:p>
            <a:r>
              <a:rPr lang="en-IN" sz="3200" b="1"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Abstract</a:t>
            </a:r>
          </a:p>
        </p:txBody>
      </p:sp>
      <p:pic>
        <p:nvPicPr>
          <p:cNvPr id="7" name="Picture 6">
            <a:extLst>
              <a:ext uri="{FF2B5EF4-FFF2-40B4-BE49-F238E27FC236}">
                <a16:creationId xmlns:a16="http://schemas.microsoft.com/office/drawing/2014/main" id="{3FBCE1CD-A041-4AC0-A2C8-1B89070EC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406" y="4121788"/>
            <a:ext cx="4870992" cy="2435496"/>
          </a:xfrm>
          <a:prstGeom prst="rect">
            <a:avLst/>
          </a:prstGeom>
        </p:spPr>
      </p:pic>
      <p:sp>
        <p:nvSpPr>
          <p:cNvPr id="6" name="TextBox 5">
            <a:extLst>
              <a:ext uri="{FF2B5EF4-FFF2-40B4-BE49-F238E27FC236}">
                <a16:creationId xmlns:a16="http://schemas.microsoft.com/office/drawing/2014/main" id="{5B318F0C-5E41-499C-B715-2CF92DF91C1B}"/>
              </a:ext>
            </a:extLst>
          </p:cNvPr>
          <p:cNvSpPr txBox="1"/>
          <p:nvPr/>
        </p:nvSpPr>
        <p:spPr>
          <a:xfrm>
            <a:off x="472544" y="1720840"/>
            <a:ext cx="6181573"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availability of cars for travel to and from the airport is a problem many a potential customers face. The lack of reliability of getting a ride could spurn away many potential customers, leading to loss of potential revenue.</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This is remedied by looking at demand of cars to an from the airport. The data corresponds to over 6700 requests made over 5 days in 2017 at various times of the day. </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 this study, we will identify the root cause of the problem (i.e. cancellation and non-availability of cars) and recommend ways to improve the situation.</a:t>
            </a:r>
          </a:p>
        </p:txBody>
      </p:sp>
      <p:sp>
        <p:nvSpPr>
          <p:cNvPr id="2" name="TextBox 1">
            <a:extLst>
              <a:ext uri="{FF2B5EF4-FFF2-40B4-BE49-F238E27FC236}">
                <a16:creationId xmlns:a16="http://schemas.microsoft.com/office/drawing/2014/main" id="{206AA3A6-D589-4B82-BADD-4A807A6077F5}"/>
              </a:ext>
            </a:extLst>
          </p:cNvPr>
          <p:cNvSpPr txBox="1"/>
          <p:nvPr/>
        </p:nvSpPr>
        <p:spPr>
          <a:xfrm>
            <a:off x="472544" y="5874215"/>
            <a:ext cx="6493862" cy="584775"/>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Sources:</a:t>
            </a:r>
          </a:p>
          <a:p>
            <a:r>
              <a:rPr lang="en-US" sz="1600" dirty="0">
                <a:latin typeface="Cambria" panose="02040503050406030204" pitchFamily="18" charset="0"/>
                <a:ea typeface="Cambria" panose="02040503050406030204" pitchFamily="18" charset="0"/>
              </a:rPr>
              <a:t>https://www.techinasia.com/count-uber-home-midnight-india-heres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AFEFE3F-AE81-4926-A174-15E4FD2BD014}"/>
              </a:ext>
            </a:extLst>
          </p:cNvPr>
          <p:cNvGrpSpPr/>
          <p:nvPr/>
        </p:nvGrpSpPr>
        <p:grpSpPr>
          <a:xfrm>
            <a:off x="345293" y="1172789"/>
            <a:ext cx="2956602" cy="967941"/>
            <a:chOff x="1812" y="55115"/>
            <a:chExt cx="2419853" cy="967941"/>
          </a:xfrm>
        </p:grpSpPr>
        <p:sp>
          <p:nvSpPr>
            <p:cNvPr id="20" name="Arrow: Chevron 19">
              <a:extLst>
                <a:ext uri="{FF2B5EF4-FFF2-40B4-BE49-F238E27FC236}">
                  <a16:creationId xmlns:a16="http://schemas.microsoft.com/office/drawing/2014/main" id="{0E3A0D17-9FA9-4A72-8A88-F14DB35D35BB}"/>
                </a:ext>
              </a:extLst>
            </p:cNvPr>
            <p:cNvSpPr/>
            <p:nvPr/>
          </p:nvSpPr>
          <p:spPr>
            <a:xfrm>
              <a:off x="1812" y="55115"/>
              <a:ext cx="2419853" cy="967941"/>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Arrow: Chevron 4">
              <a:extLst>
                <a:ext uri="{FF2B5EF4-FFF2-40B4-BE49-F238E27FC236}">
                  <a16:creationId xmlns:a16="http://schemas.microsoft.com/office/drawing/2014/main" id="{CD5C7E53-0F85-47F1-9DB6-AC592C2A8EED}"/>
                </a:ext>
              </a:extLst>
            </p:cNvPr>
            <p:cNvSpPr txBox="1"/>
            <p:nvPr/>
          </p:nvSpPr>
          <p:spPr>
            <a:xfrm>
              <a:off x="485783" y="55115"/>
              <a:ext cx="1451912" cy="9679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Cambria" panose="02040503050406030204" pitchFamily="18" charset="0"/>
                  <a:ea typeface="Cambria" panose="02040503050406030204" pitchFamily="18" charset="0"/>
                </a:rPr>
                <a:t>Business</a:t>
              </a:r>
              <a:r>
                <a:rPr lang="en-US" sz="1300" b="1" kern="1200" dirty="0"/>
                <a:t> &amp; Data Understanding</a:t>
              </a:r>
              <a:endParaRPr lang="en-IN" sz="1300" b="1" kern="1200" dirty="0"/>
            </a:p>
          </p:txBody>
        </p:sp>
      </p:grpSp>
      <p:grpSp>
        <p:nvGrpSpPr>
          <p:cNvPr id="22" name="Group 21">
            <a:extLst>
              <a:ext uri="{FF2B5EF4-FFF2-40B4-BE49-F238E27FC236}">
                <a16:creationId xmlns:a16="http://schemas.microsoft.com/office/drawing/2014/main" id="{8CC9610D-B379-45E0-8B98-4826271A78C0}"/>
              </a:ext>
            </a:extLst>
          </p:cNvPr>
          <p:cNvGrpSpPr/>
          <p:nvPr/>
        </p:nvGrpSpPr>
        <p:grpSpPr>
          <a:xfrm>
            <a:off x="2950590" y="1172789"/>
            <a:ext cx="3044856" cy="967941"/>
            <a:chOff x="2179680" y="55115"/>
            <a:chExt cx="2573877" cy="967941"/>
          </a:xfrm>
        </p:grpSpPr>
        <p:sp>
          <p:nvSpPr>
            <p:cNvPr id="23" name="Arrow: Chevron 22">
              <a:extLst>
                <a:ext uri="{FF2B5EF4-FFF2-40B4-BE49-F238E27FC236}">
                  <a16:creationId xmlns:a16="http://schemas.microsoft.com/office/drawing/2014/main" id="{4DD76FD1-6863-4C2D-8C9E-16A45E3DB39E}"/>
                </a:ext>
              </a:extLst>
            </p:cNvPr>
            <p:cNvSpPr/>
            <p:nvPr/>
          </p:nvSpPr>
          <p:spPr>
            <a:xfrm>
              <a:off x="2179680" y="55115"/>
              <a:ext cx="2573877" cy="967941"/>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Arrow: Chevron 4">
              <a:extLst>
                <a:ext uri="{FF2B5EF4-FFF2-40B4-BE49-F238E27FC236}">
                  <a16:creationId xmlns:a16="http://schemas.microsoft.com/office/drawing/2014/main" id="{F245813D-5F4E-41F8-8F49-C96988EF024E}"/>
                </a:ext>
              </a:extLst>
            </p:cNvPr>
            <p:cNvSpPr txBox="1"/>
            <p:nvPr/>
          </p:nvSpPr>
          <p:spPr>
            <a:xfrm>
              <a:off x="2663651" y="55115"/>
              <a:ext cx="1605936" cy="9679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Cambria" panose="02040503050406030204" pitchFamily="18" charset="0"/>
                  <a:ea typeface="Cambria" panose="02040503050406030204" pitchFamily="18" charset="0"/>
                </a:rPr>
                <a:t>Data</a:t>
              </a:r>
            </a:p>
            <a:p>
              <a:pPr marL="0" lvl="0" indent="0" algn="ctr" defTabSz="577850">
                <a:lnSpc>
                  <a:spcPct val="90000"/>
                </a:lnSpc>
                <a:spcBef>
                  <a:spcPct val="0"/>
                </a:spcBef>
                <a:spcAft>
                  <a:spcPct val="35000"/>
                </a:spcAft>
                <a:buNone/>
              </a:pPr>
              <a:r>
                <a:rPr lang="en-US" sz="1300" b="1" kern="1200" dirty="0">
                  <a:latin typeface="Cambria" panose="02040503050406030204" pitchFamily="18" charset="0"/>
                  <a:ea typeface="Cambria" panose="02040503050406030204" pitchFamily="18" charset="0"/>
                </a:rPr>
                <a:t>Preprocessing</a:t>
              </a:r>
              <a:endParaRPr lang="en-IN" sz="1300" b="1" kern="1200" dirty="0">
                <a:latin typeface="Cambria" panose="02040503050406030204" pitchFamily="18" charset="0"/>
                <a:ea typeface="Cambria" panose="02040503050406030204" pitchFamily="18" charset="0"/>
              </a:endParaRPr>
            </a:p>
          </p:txBody>
        </p:sp>
      </p:grpSp>
      <p:grpSp>
        <p:nvGrpSpPr>
          <p:cNvPr id="25" name="Group 24">
            <a:extLst>
              <a:ext uri="{FF2B5EF4-FFF2-40B4-BE49-F238E27FC236}">
                <a16:creationId xmlns:a16="http://schemas.microsoft.com/office/drawing/2014/main" id="{D9FCCFA9-6027-4CF9-BE0B-10154AEC546D}"/>
              </a:ext>
            </a:extLst>
          </p:cNvPr>
          <p:cNvGrpSpPr/>
          <p:nvPr/>
        </p:nvGrpSpPr>
        <p:grpSpPr>
          <a:xfrm>
            <a:off x="5644142" y="1172788"/>
            <a:ext cx="3160852" cy="967941"/>
            <a:chOff x="4511572" y="55115"/>
            <a:chExt cx="2419853" cy="967941"/>
          </a:xfrm>
        </p:grpSpPr>
        <p:sp>
          <p:nvSpPr>
            <p:cNvPr id="26" name="Arrow: Chevron 25">
              <a:extLst>
                <a:ext uri="{FF2B5EF4-FFF2-40B4-BE49-F238E27FC236}">
                  <a16:creationId xmlns:a16="http://schemas.microsoft.com/office/drawing/2014/main" id="{50C12757-4153-4020-95BC-38C5EFFD7C4E}"/>
                </a:ext>
              </a:extLst>
            </p:cNvPr>
            <p:cNvSpPr/>
            <p:nvPr/>
          </p:nvSpPr>
          <p:spPr>
            <a:xfrm>
              <a:off x="4511572" y="55115"/>
              <a:ext cx="2419853" cy="967941"/>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7" name="Arrow: Chevron 4">
              <a:extLst>
                <a:ext uri="{FF2B5EF4-FFF2-40B4-BE49-F238E27FC236}">
                  <a16:creationId xmlns:a16="http://schemas.microsoft.com/office/drawing/2014/main" id="{238C5B1B-47C6-43DC-BBC0-36E0C03B17BB}"/>
                </a:ext>
              </a:extLst>
            </p:cNvPr>
            <p:cNvSpPr txBox="1"/>
            <p:nvPr/>
          </p:nvSpPr>
          <p:spPr>
            <a:xfrm>
              <a:off x="4995543" y="55115"/>
              <a:ext cx="1451912" cy="9679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latin typeface="Cambria" panose="02040503050406030204" pitchFamily="18" charset="0"/>
                  <a:ea typeface="Cambria" panose="02040503050406030204" pitchFamily="18" charset="0"/>
                </a:rPr>
                <a:t>Visual Plots &amp; Insights</a:t>
              </a:r>
            </a:p>
          </p:txBody>
        </p:sp>
      </p:grpSp>
      <p:grpSp>
        <p:nvGrpSpPr>
          <p:cNvPr id="28" name="Group 27">
            <a:extLst>
              <a:ext uri="{FF2B5EF4-FFF2-40B4-BE49-F238E27FC236}">
                <a16:creationId xmlns:a16="http://schemas.microsoft.com/office/drawing/2014/main" id="{A33DC370-EE94-4FEE-9EAB-D8ED123AB16B}"/>
              </a:ext>
            </a:extLst>
          </p:cNvPr>
          <p:cNvGrpSpPr/>
          <p:nvPr/>
        </p:nvGrpSpPr>
        <p:grpSpPr>
          <a:xfrm>
            <a:off x="8453691" y="1161003"/>
            <a:ext cx="2981181" cy="967941"/>
            <a:chOff x="6689441" y="55115"/>
            <a:chExt cx="2419853" cy="967941"/>
          </a:xfrm>
        </p:grpSpPr>
        <p:sp>
          <p:nvSpPr>
            <p:cNvPr id="29" name="Arrow: Chevron 28">
              <a:extLst>
                <a:ext uri="{FF2B5EF4-FFF2-40B4-BE49-F238E27FC236}">
                  <a16:creationId xmlns:a16="http://schemas.microsoft.com/office/drawing/2014/main" id="{775FF512-DFBA-4948-8C03-D21D10099269}"/>
                </a:ext>
              </a:extLst>
            </p:cNvPr>
            <p:cNvSpPr/>
            <p:nvPr/>
          </p:nvSpPr>
          <p:spPr>
            <a:xfrm>
              <a:off x="6689441" y="55115"/>
              <a:ext cx="2419853" cy="967941"/>
            </a:xfrm>
            <a:prstGeom prst="chevron">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0" name="Arrow: Chevron 4">
              <a:extLst>
                <a:ext uri="{FF2B5EF4-FFF2-40B4-BE49-F238E27FC236}">
                  <a16:creationId xmlns:a16="http://schemas.microsoft.com/office/drawing/2014/main" id="{954A9C89-021A-4811-89A3-11C5E81B764F}"/>
                </a:ext>
              </a:extLst>
            </p:cNvPr>
            <p:cNvSpPr txBox="1"/>
            <p:nvPr/>
          </p:nvSpPr>
          <p:spPr>
            <a:xfrm>
              <a:off x="7173412" y="55115"/>
              <a:ext cx="1451912" cy="9679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b="1" kern="1200" dirty="0">
                  <a:latin typeface="Cambria" panose="02040503050406030204" pitchFamily="18" charset="0"/>
                  <a:ea typeface="Cambria" panose="02040503050406030204" pitchFamily="18" charset="0"/>
                </a:rPr>
                <a:t>Recommendations</a:t>
              </a:r>
            </a:p>
          </p:txBody>
        </p:sp>
      </p:grpSp>
      <p:sp>
        <p:nvSpPr>
          <p:cNvPr id="31" name="Rounded Rectangle 8">
            <a:extLst>
              <a:ext uri="{FF2B5EF4-FFF2-40B4-BE49-F238E27FC236}">
                <a16:creationId xmlns:a16="http://schemas.microsoft.com/office/drawing/2014/main" id="{53102569-9A90-4677-B863-EC233DC781A8}"/>
              </a:ext>
            </a:extLst>
          </p:cNvPr>
          <p:cNvSpPr/>
          <p:nvPr/>
        </p:nvSpPr>
        <p:spPr>
          <a:xfrm>
            <a:off x="295880" y="2363910"/>
            <a:ext cx="11573311" cy="4376243"/>
          </a:xfrm>
          <a:prstGeom prst="roundRect">
            <a:avLst/>
          </a:prstGeom>
          <a:solidFill>
            <a:schemeClr val="accent1">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TextBox 31">
            <a:extLst>
              <a:ext uri="{FF2B5EF4-FFF2-40B4-BE49-F238E27FC236}">
                <a16:creationId xmlns:a16="http://schemas.microsoft.com/office/drawing/2014/main" id="{32F0A1D5-9F45-45BE-A45F-27B317D367BF}"/>
              </a:ext>
            </a:extLst>
          </p:cNvPr>
          <p:cNvSpPr txBox="1"/>
          <p:nvPr/>
        </p:nvSpPr>
        <p:spPr>
          <a:xfrm>
            <a:off x="615502" y="2471583"/>
            <a:ext cx="2168740" cy="36933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lvl="0" indent="-285750" algn="just">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Calibri" panose="020F0502020204030204" pitchFamily="34" charset="0"/>
              </a:rPr>
              <a:t>Specifying the objective</a:t>
            </a:r>
            <a:r>
              <a:rPr lang="en-US" sz="1600" dirty="0">
                <a:latin typeface="Cambria" panose="02040503050406030204" pitchFamily="18" charset="0"/>
                <a:ea typeface="Cambria" panose="02040503050406030204" pitchFamily="18" charset="0"/>
                <a:cs typeface="Calibri" panose="020F0502020204030204" pitchFamily="34" charset="0"/>
              </a:rPr>
              <a:t>-Problems faced by customers in booking rides to the airport leads to a huge revenue impact on Uber</a:t>
            </a:r>
          </a:p>
          <a:p>
            <a:pPr marL="285750" lvl="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cs typeface="Calibri" panose="020F0502020204030204" pitchFamily="34" charset="0"/>
            </a:endParaRPr>
          </a:p>
          <a:p>
            <a:pPr marL="285750" lvl="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Calibri" panose="020F0502020204030204" pitchFamily="34" charset="0"/>
              </a:rPr>
              <a:t>Data</a:t>
            </a:r>
            <a:r>
              <a:rPr lang="en-US" sz="1600" dirty="0">
                <a:latin typeface="Cambria" panose="02040503050406030204" pitchFamily="18" charset="0"/>
                <a:ea typeface="Cambria" panose="02040503050406030204" pitchFamily="18" charset="0"/>
                <a:cs typeface="Calibri" panose="020F0502020204030204" pitchFamily="34" charset="0"/>
              </a:rPr>
              <a:t> </a:t>
            </a:r>
          </a:p>
          <a:p>
            <a:pPr marL="285750" indent="-285750" algn="just">
              <a:buFont typeface="Courier New" panose="02070309020205020404" pitchFamily="49" charset="0"/>
              <a:buChar char="o"/>
            </a:pPr>
            <a:r>
              <a:rPr lang="en-US" sz="1600" dirty="0">
                <a:latin typeface="Cambria" panose="02040503050406030204" pitchFamily="18" charset="0"/>
                <a:ea typeface="Cambria" panose="02040503050406030204" pitchFamily="18" charset="0"/>
                <a:cs typeface="Calibri" panose="020F0502020204030204" pitchFamily="34" charset="0"/>
              </a:rPr>
              <a:t>Information of over 6000 requests raised for trips to and from the airport for 6 days was used for the analysis</a:t>
            </a:r>
          </a:p>
        </p:txBody>
      </p:sp>
      <p:sp>
        <p:nvSpPr>
          <p:cNvPr id="33" name="TextBox 32">
            <a:extLst>
              <a:ext uri="{FF2B5EF4-FFF2-40B4-BE49-F238E27FC236}">
                <a16:creationId xmlns:a16="http://schemas.microsoft.com/office/drawing/2014/main" id="{4D906A64-5F64-4EA0-847C-DABD9F581E68}"/>
              </a:ext>
            </a:extLst>
          </p:cNvPr>
          <p:cNvSpPr txBox="1"/>
          <p:nvPr/>
        </p:nvSpPr>
        <p:spPr>
          <a:xfrm>
            <a:off x="3026004" y="2471583"/>
            <a:ext cx="2488676" cy="36933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lvl="0" indent="-171450" algn="just">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Calibri" panose="020F0502020204030204" pitchFamily="34" charset="0"/>
              </a:rPr>
              <a:t>Understanding the datasets </a:t>
            </a:r>
            <a:r>
              <a:rPr lang="en-US" sz="1600" dirty="0">
                <a:latin typeface="Cambria" panose="02040503050406030204" pitchFamily="18" charset="0"/>
                <a:ea typeface="Cambria" panose="02040503050406030204" pitchFamily="18" charset="0"/>
                <a:cs typeface="Calibri" panose="020F0502020204030204" pitchFamily="34" charset="0"/>
              </a:rPr>
              <a:t>– Details of over 6000 datasets was available. 48% of the data was of requests raised from the airport, and were the remaining from the city. The status of the trips was recorded as completed, cancelled, or no cars available. </a:t>
            </a:r>
          </a:p>
          <a:p>
            <a:pPr marL="171450" lvl="0" indent="-171450" algn="just">
              <a:buFont typeface="Arial" panose="020B0604020202020204" pitchFamily="34" charset="0"/>
              <a:buChar char="•"/>
            </a:pPr>
            <a:endParaRPr lang="en-US" sz="1600" dirty="0">
              <a:latin typeface="Cambria" panose="02040503050406030204" pitchFamily="18" charset="0"/>
              <a:ea typeface="Cambria" panose="02040503050406030204" pitchFamily="18" charset="0"/>
              <a:cs typeface="Calibri" panose="020F0502020204030204" pitchFamily="34" charset="0"/>
            </a:endParaRPr>
          </a:p>
          <a:p>
            <a:pPr marL="171450" lvl="0" indent="-171450" algn="just">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Calibri" panose="020F0502020204030204" pitchFamily="34" charset="0"/>
              </a:rPr>
              <a:t>Cleaning the data- </a:t>
            </a:r>
            <a:r>
              <a:rPr lang="en-US" sz="1600" dirty="0">
                <a:latin typeface="Cambria" panose="02040503050406030204" pitchFamily="18" charset="0"/>
                <a:ea typeface="Cambria" panose="02040503050406030204" pitchFamily="18" charset="0"/>
                <a:cs typeface="Calibri" panose="020F0502020204030204" pitchFamily="34" charset="0"/>
              </a:rPr>
              <a:t> Data quality issues were identified and dealt with.  </a:t>
            </a:r>
          </a:p>
        </p:txBody>
      </p:sp>
      <p:sp>
        <p:nvSpPr>
          <p:cNvPr id="34" name="TextBox 33">
            <a:extLst>
              <a:ext uri="{FF2B5EF4-FFF2-40B4-BE49-F238E27FC236}">
                <a16:creationId xmlns:a16="http://schemas.microsoft.com/office/drawing/2014/main" id="{88AF7765-E18E-4A5E-A445-A5A6A4E31CEF}"/>
              </a:ext>
            </a:extLst>
          </p:cNvPr>
          <p:cNvSpPr txBox="1"/>
          <p:nvPr/>
        </p:nvSpPr>
        <p:spPr>
          <a:xfrm>
            <a:off x="5806912" y="2473343"/>
            <a:ext cx="2488676" cy="36933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Trip status was assessed against various metrics- pickup point and time of day. </a:t>
            </a:r>
          </a:p>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The gap in demand and supply was assessed as differences in requests raised in the city versus at the airport- the supply of cars at the airport comes from cars going to the airport. </a:t>
            </a:r>
          </a:p>
          <a:p>
            <a:pPr lvl="0" algn="just"/>
            <a:endParaRPr lang="en-US" sz="1600" dirty="0">
              <a:latin typeface="Cambria" panose="02040503050406030204" pitchFamily="18" charset="0"/>
              <a:ea typeface="Cambria" panose="02040503050406030204" pitchFamily="18" charset="0"/>
              <a:cs typeface="Calibri" panose="020F0502020204030204" pitchFamily="34" charset="0"/>
            </a:endParaRPr>
          </a:p>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R (ggplot2) was used for creating the plots</a:t>
            </a:r>
            <a:endParaRPr lang="en-IN" sz="1600" dirty="0">
              <a:latin typeface="Cambria" panose="02040503050406030204" pitchFamily="18" charset="0"/>
              <a:ea typeface="Cambria" panose="02040503050406030204" pitchFamily="18" charset="0"/>
              <a:cs typeface="Calibri" panose="020F0502020204030204" pitchFamily="34" charset="0"/>
            </a:endParaRPr>
          </a:p>
        </p:txBody>
      </p:sp>
      <p:sp>
        <p:nvSpPr>
          <p:cNvPr id="35" name="TextBox 34">
            <a:extLst>
              <a:ext uri="{FF2B5EF4-FFF2-40B4-BE49-F238E27FC236}">
                <a16:creationId xmlns:a16="http://schemas.microsoft.com/office/drawing/2014/main" id="{0B8470D3-F60B-4551-80E8-CBF42593096D}"/>
              </a:ext>
            </a:extLst>
          </p:cNvPr>
          <p:cNvSpPr txBox="1"/>
          <p:nvPr/>
        </p:nvSpPr>
        <p:spPr>
          <a:xfrm>
            <a:off x="8537350" y="2471583"/>
            <a:ext cx="2897522" cy="393954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Based on take-off and landing time of flights, there seems to be a lot of gaps in supply and demand at various hours of the day. </a:t>
            </a:r>
          </a:p>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Demand-supply shows similar patterns by hour of day on all days in question- this information could be passed along to driver partners. </a:t>
            </a:r>
          </a:p>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Uber could incentivize drivers to show up at the airport at peak hours.</a:t>
            </a:r>
          </a:p>
          <a:p>
            <a:pPr marL="171450" lvl="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cs typeface="Calibri" panose="020F0502020204030204" pitchFamily="34" charset="0"/>
              </a:rPr>
              <a:t>Cab sharing can be introduced to meet the low supply of cars. </a:t>
            </a:r>
          </a:p>
          <a:p>
            <a:pPr marL="171450" lvl="0" indent="-171450" algn="just">
              <a:buFont typeface="Arial" panose="020B0604020202020204" pitchFamily="34" charset="0"/>
              <a:buChar char="•"/>
            </a:pPr>
            <a:endParaRPr lang="en-US" sz="1600" dirty="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Cambria" panose="02040503050406030204" pitchFamily="18" charset="0"/>
                <a:ea typeface="Cambria" panose="02040503050406030204" pitchFamily="18" charset="0"/>
                <a:cs typeface="TH SarabunPSK" panose="020B0502040204020203" pitchFamily="34" charset="-34"/>
              </a:rPr>
              <a:t>How severe is the problem?</a:t>
            </a:r>
            <a:endParaRPr lang="en-IN" sz="3600" dirty="0">
              <a:latin typeface="Cambria" panose="02040503050406030204" pitchFamily="18" charset="0"/>
              <a:ea typeface="Cambria" panose="02040503050406030204" pitchFamily="18" charset="0"/>
              <a:cs typeface="TH SarabunPSK" panose="020B0502040204020203" pitchFamily="34" charset="-34"/>
            </a:endParaRPr>
          </a:p>
        </p:txBody>
      </p:sp>
      <p:pic>
        <p:nvPicPr>
          <p:cNvPr id="5" name="Content Placeholder 4">
            <a:extLst>
              <a:ext uri="{FF2B5EF4-FFF2-40B4-BE49-F238E27FC236}">
                <a16:creationId xmlns:a16="http://schemas.microsoft.com/office/drawing/2014/main" id="{D2BA83FE-4B3F-4A29-A021-22A82B3978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2754" y="1939486"/>
            <a:ext cx="6700910" cy="4278434"/>
          </a:xfrm>
        </p:spPr>
      </p:pic>
      <p:sp>
        <p:nvSpPr>
          <p:cNvPr id="6" name="TextBox 5">
            <a:extLst>
              <a:ext uri="{FF2B5EF4-FFF2-40B4-BE49-F238E27FC236}">
                <a16:creationId xmlns:a16="http://schemas.microsoft.com/office/drawing/2014/main" id="{07C85B24-A3DE-4051-B8BD-050A96365AFA}"/>
              </a:ext>
            </a:extLst>
          </p:cNvPr>
          <p:cNvSpPr txBox="1"/>
          <p:nvPr/>
        </p:nvSpPr>
        <p:spPr>
          <a:xfrm>
            <a:off x="398336" y="2133600"/>
            <a:ext cx="469441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Less than 50% of the requests generated are completed. </a:t>
            </a: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Close to 40% of the requests generated are met by unavailability of cars. </a:t>
            </a: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This could mean substantial losses in potential revenue. </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 </a:t>
            </a:r>
            <a:r>
              <a:rPr lang="en-IN" sz="3600" b="1" dirty="0">
                <a:latin typeface="Cambria" panose="02040503050406030204" pitchFamily="18" charset="0"/>
                <a:ea typeface="Cambria" panose="02040503050406030204" pitchFamily="18" charset="0"/>
              </a:rPr>
              <a:t>Does it matter where the trips are generated?</a:t>
            </a:r>
          </a:p>
        </p:txBody>
      </p:sp>
      <p:pic>
        <p:nvPicPr>
          <p:cNvPr id="5" name="Content Placeholder 4">
            <a:extLst>
              <a:ext uri="{FF2B5EF4-FFF2-40B4-BE49-F238E27FC236}">
                <a16:creationId xmlns:a16="http://schemas.microsoft.com/office/drawing/2014/main" id="{A35E48CF-7CF5-4C14-AD7B-349F261F4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4425" y="1756306"/>
            <a:ext cx="6639612" cy="4239296"/>
          </a:xfrm>
        </p:spPr>
      </p:pic>
      <p:sp>
        <p:nvSpPr>
          <p:cNvPr id="6" name="TextBox 5">
            <a:extLst>
              <a:ext uri="{FF2B5EF4-FFF2-40B4-BE49-F238E27FC236}">
                <a16:creationId xmlns:a16="http://schemas.microsoft.com/office/drawing/2014/main" id="{C26C471B-AE01-4093-988A-17F00D60497B}"/>
              </a:ext>
            </a:extLst>
          </p:cNvPr>
          <p:cNvSpPr txBox="1"/>
          <p:nvPr/>
        </p:nvSpPr>
        <p:spPr>
          <a:xfrm>
            <a:off x="467162" y="2290904"/>
            <a:ext cx="469441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origin of the request does not matter- the statistics on trip completion look bad irrespective of the pickup point. Only about 40% of the requests generated are completed.</a:t>
            </a: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Requests generated at the airport are more likely to be met by lack of availability of cars. </a:t>
            </a: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445" y="270748"/>
            <a:ext cx="9313817" cy="856138"/>
          </a:xfrm>
        </p:spPr>
        <p:txBody>
          <a:bodyPr>
            <a:normAutofit fontScale="90000"/>
          </a:bodyPr>
          <a:lstStyle/>
          <a:p>
            <a:r>
              <a:rPr lang="en-IN" sz="3600" b="1" dirty="0">
                <a:latin typeface="Cambria" panose="02040503050406030204" pitchFamily="18" charset="0"/>
                <a:ea typeface="Cambria" panose="02040503050406030204" pitchFamily="18" charset="0"/>
              </a:rPr>
              <a:t>Are certain times of the day more vulnerable?</a:t>
            </a:r>
          </a:p>
        </p:txBody>
      </p:sp>
      <p:sp>
        <p:nvSpPr>
          <p:cNvPr id="6" name="TextBox 5">
            <a:extLst>
              <a:ext uri="{FF2B5EF4-FFF2-40B4-BE49-F238E27FC236}">
                <a16:creationId xmlns:a16="http://schemas.microsoft.com/office/drawing/2014/main" id="{F11467C4-6A49-44BE-BB60-6C5C83EC44C6}"/>
              </a:ext>
            </a:extLst>
          </p:cNvPr>
          <p:cNvSpPr txBox="1"/>
          <p:nvPr/>
        </p:nvSpPr>
        <p:spPr>
          <a:xfrm>
            <a:off x="398336" y="1822761"/>
            <a:ext cx="418309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There is variability in how well a demand is met through the day. </a:t>
            </a:r>
          </a:p>
          <a:p>
            <a:pPr algn="just"/>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12 pm is the best chance of having a complete trip available to the customer. </a:t>
            </a:r>
          </a:p>
          <a:p>
            <a:pPr algn="just"/>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The “best” hour of the day sees a completion of just below 75% of requests generated. </a:t>
            </a:r>
          </a:p>
          <a:p>
            <a:pPr algn="just"/>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The gap is much worse is early morning hours (between 12-4 am) and in the evening (5-9 pm)</a:t>
            </a:r>
          </a:p>
        </p:txBody>
      </p:sp>
      <p:sp>
        <p:nvSpPr>
          <p:cNvPr id="3" name="TextBox 2">
            <a:extLst>
              <a:ext uri="{FF2B5EF4-FFF2-40B4-BE49-F238E27FC236}">
                <a16:creationId xmlns:a16="http://schemas.microsoft.com/office/drawing/2014/main" id="{D8C9DE3E-D84C-43A5-BD9C-8745D8AADE3E}"/>
              </a:ext>
            </a:extLst>
          </p:cNvPr>
          <p:cNvSpPr txBox="1"/>
          <p:nvPr/>
        </p:nvSpPr>
        <p:spPr>
          <a:xfrm>
            <a:off x="619026" y="1230133"/>
            <a:ext cx="10953947"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Certain times of the day have a higher completion to request ratio. </a:t>
            </a:r>
          </a:p>
        </p:txBody>
      </p:sp>
      <p:pic>
        <p:nvPicPr>
          <p:cNvPr id="13" name="Content Placeholder 12">
            <a:extLst>
              <a:ext uri="{FF2B5EF4-FFF2-40B4-BE49-F238E27FC236}">
                <a16:creationId xmlns:a16="http://schemas.microsoft.com/office/drawing/2014/main" id="{F52F6C80-CCE0-4EBA-9D0D-8B8A226DF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730" y="2320413"/>
            <a:ext cx="6979934" cy="3779528"/>
          </a:xfr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283153"/>
            <a:ext cx="9313817" cy="856138"/>
          </a:xfrm>
        </p:spPr>
        <p:txBody>
          <a:bodyPr>
            <a:normAutofit/>
          </a:bodyPr>
          <a:lstStyle/>
          <a:p>
            <a:r>
              <a:rPr lang="en-IN" sz="3600" b="1" dirty="0">
                <a:latin typeface="Cambria" panose="02040503050406030204" pitchFamily="18" charset="0"/>
                <a:ea typeface="Cambria" panose="02040503050406030204" pitchFamily="18" charset="0"/>
              </a:rPr>
              <a:t>Does pick-up point matter?</a:t>
            </a:r>
          </a:p>
        </p:txBody>
      </p:sp>
      <p:sp>
        <p:nvSpPr>
          <p:cNvPr id="6" name="TextBox 5">
            <a:extLst>
              <a:ext uri="{FF2B5EF4-FFF2-40B4-BE49-F238E27FC236}">
                <a16:creationId xmlns:a16="http://schemas.microsoft.com/office/drawing/2014/main" id="{F11467C4-6A49-44BE-BB60-6C5C83EC44C6}"/>
              </a:ext>
            </a:extLst>
          </p:cNvPr>
          <p:cNvSpPr txBox="1"/>
          <p:nvPr/>
        </p:nvSpPr>
        <p:spPr>
          <a:xfrm>
            <a:off x="388908" y="1318022"/>
            <a:ext cx="3956848" cy="5078313"/>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Different times of the day have different success rates for customers. It further depends on the pickup point:</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Getting rides from the airport is easier at early hours of the morning (5 am to 8 am). </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Leaving the airport during early morning or late evening hours is tricky at best. </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Getting to the airport is relatively easier if one has a flight in late evening: (6 pm to 9 pm).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pic>
        <p:nvPicPr>
          <p:cNvPr id="12" name="Content Placeholder 11">
            <a:extLst>
              <a:ext uri="{FF2B5EF4-FFF2-40B4-BE49-F238E27FC236}">
                <a16:creationId xmlns:a16="http://schemas.microsoft.com/office/drawing/2014/main" id="{3ACD68AD-BB7B-45C9-BF97-C4FB9C630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9300" y="1496218"/>
            <a:ext cx="7536666" cy="4080990"/>
          </a:xfrm>
        </p:spPr>
      </p:pic>
      <p:sp>
        <p:nvSpPr>
          <p:cNvPr id="14" name="TextBox 13">
            <a:extLst>
              <a:ext uri="{FF2B5EF4-FFF2-40B4-BE49-F238E27FC236}">
                <a16:creationId xmlns:a16="http://schemas.microsoft.com/office/drawing/2014/main" id="{0EC9EBEF-19D2-4F77-A57C-742B40FC5985}"/>
              </a:ext>
            </a:extLst>
          </p:cNvPr>
          <p:cNvSpPr txBox="1"/>
          <p:nvPr/>
        </p:nvSpPr>
        <p:spPr>
          <a:xfrm>
            <a:off x="388908" y="5934670"/>
            <a:ext cx="1132860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Going to the airport is met by higher cancellation to requests ratio- specially in early morning hours (4 am to 9 am).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2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456" y="322775"/>
            <a:ext cx="9313817" cy="856138"/>
          </a:xfrm>
        </p:spPr>
        <p:txBody>
          <a:bodyPr>
            <a:normAutofit/>
          </a:bodyPr>
          <a:lstStyle/>
          <a:p>
            <a:r>
              <a:rPr lang="en-IN" sz="3600" b="1" dirty="0">
                <a:latin typeface="Cambria" panose="02040503050406030204" pitchFamily="18" charset="0"/>
                <a:ea typeface="Cambria" panose="02040503050406030204" pitchFamily="18" charset="0"/>
              </a:rPr>
              <a:t> Demand and Supply Gap</a:t>
            </a:r>
            <a:endParaRPr lang="en-IN" sz="3600" dirty="0">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D97D40AF-ABBF-46DD-ADD0-F2A8ADEBE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905" y="1794624"/>
            <a:ext cx="7424759" cy="4740601"/>
          </a:xfrm>
        </p:spPr>
      </p:pic>
      <p:sp>
        <p:nvSpPr>
          <p:cNvPr id="4" name="TextBox 3">
            <a:extLst>
              <a:ext uri="{FF2B5EF4-FFF2-40B4-BE49-F238E27FC236}">
                <a16:creationId xmlns:a16="http://schemas.microsoft.com/office/drawing/2014/main" id="{3C027598-B93C-4590-8D10-9FD7B1AAD066}"/>
              </a:ext>
            </a:extLst>
          </p:cNvPr>
          <p:cNvSpPr txBox="1"/>
          <p:nvPr/>
        </p:nvSpPr>
        <p:spPr>
          <a:xfrm>
            <a:off x="398336" y="1578315"/>
            <a:ext cx="3881433"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Due to travel time and fuel charges, drivers would be unlikely to travel to the airport alone (without a rider).</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Trips from the city to the airport contribute to the supply of cars at the airport, and cars going from the airport to the city contribute to the supply in the city. </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 demand and supply disequilibrium is created because of these differences- there is greater demand in the city in early morning hours and greater demand at the airport during evening.</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851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435334"/>
            <a:ext cx="9313817" cy="856138"/>
          </a:xfrm>
        </p:spPr>
        <p:txBody>
          <a:bodyPr>
            <a:normAutofit/>
          </a:bodyPr>
          <a:lstStyle/>
          <a:p>
            <a:r>
              <a:rPr lang="en-IN" sz="3600" b="1" dirty="0">
                <a:latin typeface="Cambria" panose="02040503050406030204" pitchFamily="18" charset="0"/>
                <a:ea typeface="Cambria" panose="02040503050406030204" pitchFamily="18" charset="0"/>
              </a:rPr>
              <a:t>Demand and Supply Gap </a:t>
            </a:r>
          </a:p>
        </p:txBody>
      </p:sp>
      <p:pic>
        <p:nvPicPr>
          <p:cNvPr id="9" name="Content Placeholder 8">
            <a:extLst>
              <a:ext uri="{FF2B5EF4-FFF2-40B4-BE49-F238E27FC236}">
                <a16:creationId xmlns:a16="http://schemas.microsoft.com/office/drawing/2014/main" id="{A4A22EA8-A0EB-4504-82E8-97CD5EB99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2968" y="1363754"/>
            <a:ext cx="8686471" cy="5546186"/>
          </a:xfrm>
        </p:spPr>
      </p:pic>
      <p:sp>
        <p:nvSpPr>
          <p:cNvPr id="3" name="TextBox 2">
            <a:extLst>
              <a:ext uri="{FF2B5EF4-FFF2-40B4-BE49-F238E27FC236}">
                <a16:creationId xmlns:a16="http://schemas.microsoft.com/office/drawing/2014/main" id="{F07C0092-722F-4A32-8A9D-A3CBC2C20ED9}"/>
              </a:ext>
            </a:extLst>
          </p:cNvPr>
          <p:cNvSpPr txBox="1"/>
          <p:nvPr/>
        </p:nvSpPr>
        <p:spPr>
          <a:xfrm>
            <a:off x="528307" y="1592327"/>
            <a:ext cx="2498103" cy="5016758"/>
          </a:xfrm>
          <a:prstGeom prst="rect">
            <a:avLst/>
          </a:prstGeom>
          <a:noFill/>
        </p:spPr>
        <p:txBody>
          <a:bodyPr wrap="square" rtlCol="0">
            <a:spAutoFit/>
          </a:bodyPr>
          <a:lstStyle/>
          <a:p>
            <a:pPr algn="just"/>
            <a:r>
              <a:rPr lang="en-US" sz="2000" dirty="0">
                <a:latin typeface="Cambria" panose="02040503050406030204" pitchFamily="18" charset="0"/>
                <a:ea typeface="Cambria" panose="02040503050406030204" pitchFamily="18" charset="0"/>
              </a:rPr>
              <a:t>The peak demand at the airport/city is a pattern that is seen across all days. </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This could be because more domestic flights take off in the morning. International flights tend to arrive late at night, thus contributing to greater demand at the airport during these hours.</a:t>
            </a:r>
          </a:p>
        </p:txBody>
      </p:sp>
    </p:spTree>
    <p:extLst>
      <p:ext uri="{BB962C8B-B14F-4D97-AF65-F5344CB8AC3E}">
        <p14:creationId xmlns:p14="http://schemas.microsoft.com/office/powerpoint/2010/main" val="20168755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TotalTime>
  <Words>1054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Courier New</vt:lpstr>
      <vt:lpstr>TH SarabunPSK</vt:lpstr>
      <vt:lpstr>Times New Roman</vt:lpstr>
      <vt:lpstr>Office Theme</vt:lpstr>
      <vt:lpstr>UBER  SUPPLY- DEMAND GAP </vt:lpstr>
      <vt:lpstr> Abstract</vt:lpstr>
      <vt:lpstr>PowerPoint Presentation</vt:lpstr>
      <vt:lpstr>How severe is the problem?</vt:lpstr>
      <vt:lpstr> Does it matter where the trips are generated?</vt:lpstr>
      <vt:lpstr>Are certain times of the day more vulnerable?</vt:lpstr>
      <vt:lpstr>Does pick-up point matter?</vt:lpstr>
      <vt:lpstr> Demand and Supply Gap</vt:lpstr>
      <vt:lpstr>Demand and Supply Gap </vt:lpstr>
      <vt:lpstr>Demand and Supply Gap </vt:lpstr>
      <vt:lpstr>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Devanshi Kulshreshtha</cp:lastModifiedBy>
  <cp:revision>72</cp:revision>
  <dcterms:created xsi:type="dcterms:W3CDTF">2016-06-09T08:16:28Z</dcterms:created>
  <dcterms:modified xsi:type="dcterms:W3CDTF">2018-09-06T07:20:45Z</dcterms:modified>
</cp:coreProperties>
</file>