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258" r:id="rId4"/>
    <p:sldId id="261" r:id="rId5"/>
    <p:sldId id="266" r:id="rId6"/>
    <p:sldId id="267" r:id="rId7"/>
    <p:sldId id="268" r:id="rId8"/>
    <p:sldId id="289" r:id="rId9"/>
    <p:sldId id="290" r:id="rId10"/>
    <p:sldId id="291" r:id="rId11"/>
    <p:sldId id="292" r:id="rId12"/>
    <p:sldId id="293" r:id="rId13"/>
    <p:sldId id="276" r:id="rId14"/>
    <p:sldId id="278" r:id="rId15"/>
    <p:sldId id="279" r:id="rId16"/>
    <p:sldId id="288" r:id="rId17"/>
    <p:sldId id="281" r:id="rId18"/>
    <p:sldId id="282" r:id="rId19"/>
    <p:sldId id="283" r:id="rId20"/>
    <p:sldId id="284" r:id="rId21"/>
    <p:sldId id="285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28" r:id="rId33"/>
    <p:sldId id="312" r:id="rId34"/>
    <p:sldId id="313" r:id="rId35"/>
    <p:sldId id="318" r:id="rId36"/>
    <p:sldId id="319" r:id="rId37"/>
    <p:sldId id="326" r:id="rId38"/>
    <p:sldId id="327" r:id="rId39"/>
    <p:sldId id="314" r:id="rId40"/>
    <p:sldId id="344" r:id="rId41"/>
    <p:sldId id="341" r:id="rId42"/>
    <p:sldId id="342" r:id="rId43"/>
    <p:sldId id="330" r:id="rId44"/>
    <p:sldId id="334" r:id="rId45"/>
    <p:sldId id="332" r:id="rId46"/>
    <p:sldId id="337" r:id="rId47"/>
    <p:sldId id="335" r:id="rId48"/>
    <p:sldId id="336" r:id="rId49"/>
    <p:sldId id="338" r:id="rId50"/>
    <p:sldId id="339" r:id="rId51"/>
    <p:sldId id="340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6140" autoAdjust="0"/>
  </p:normalViewPr>
  <p:slideViewPr>
    <p:cSldViewPr snapToGrid="0">
      <p:cViewPr varScale="1">
        <p:scale>
          <a:sx n="95" d="100"/>
          <a:sy n="95" d="100"/>
        </p:scale>
        <p:origin x="11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82EB13-D92A-4F19-B9EB-0581C0C6A179}" type="datetimeFigureOut">
              <a:rPr lang="en-US" smtClean="0"/>
              <a:t>11/21/2023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97009-6CC0-4946-829E-5CAEE3FF39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5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97009-6CC0-4946-829E-5CAEE3FF39F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4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a typeface="ＭＳ Ｐゴシック" pitchFamily="34" charset="-128"/>
              </a:rPr>
              <a:t>d/100</a:t>
            </a:r>
            <a:r>
              <a:rPr lang="en-US" baseline="0" dirty="0">
                <a:ea typeface="ＭＳ Ｐゴシック" pitchFamily="34" charset="-128"/>
              </a:rPr>
              <a:t> appear </a:t>
            </a:r>
            <a:r>
              <a:rPr lang="en-US" baseline="0" dirty="0" err="1">
                <a:ea typeface="ＭＳ Ｐゴシック" pitchFamily="34" charset="-128"/>
              </a:rPr>
              <a:t>twitece</a:t>
            </a:r>
            <a:r>
              <a:rPr lang="en-US" dirty="0">
                <a:ea typeface="ＭＳ Ｐゴシック" pitchFamily="34" charset="-128"/>
              </a:rPr>
              <a:t>:</a:t>
            </a:r>
            <a:r>
              <a:rPr lang="en-US" baseline="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1</a:t>
            </a:r>
            <a:r>
              <a:rPr lang="en-US" baseline="30000" dirty="0">
                <a:ea typeface="ＭＳ Ｐゴシック" pitchFamily="34" charset="-128"/>
              </a:rPr>
              <a:t>st</a:t>
            </a:r>
            <a:r>
              <a:rPr lang="en-US" dirty="0">
                <a:ea typeface="ＭＳ Ｐゴシック" pitchFamily="34" charset="-128"/>
              </a:rPr>
              <a:t> query gets sampled with prob. </a:t>
            </a:r>
            <a:r>
              <a:rPr lang="en-US" i="1" dirty="0">
                <a:ea typeface="ＭＳ Ｐゴシック" pitchFamily="34" charset="-128"/>
              </a:rPr>
              <a:t>1/10</a:t>
            </a:r>
            <a:r>
              <a:rPr lang="en-US" dirty="0">
                <a:ea typeface="ＭＳ Ｐゴシック" pitchFamily="34" charset="-128"/>
              </a:rPr>
              <a:t>, </a:t>
            </a:r>
            <a:r>
              <a:rPr lang="en-US" baseline="0" dirty="0"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2</a:t>
            </a:r>
            <a:r>
              <a:rPr lang="en-US" baseline="30000" dirty="0">
                <a:ea typeface="ＭＳ Ｐゴシック" pitchFamily="34" charset="-128"/>
              </a:rPr>
              <a:t>nd</a:t>
            </a:r>
            <a:r>
              <a:rPr lang="en-US" dirty="0">
                <a:ea typeface="ＭＳ Ｐゴシック" pitchFamily="34" charset="-128"/>
              </a:rPr>
              <a:t> also with </a:t>
            </a:r>
            <a:r>
              <a:rPr lang="en-US" i="1" dirty="0">
                <a:ea typeface="ＭＳ Ｐゴシック" pitchFamily="34" charset="-128"/>
              </a:rPr>
              <a:t>1/10</a:t>
            </a:r>
            <a:r>
              <a:rPr lang="en-US" dirty="0">
                <a:ea typeface="ＭＳ Ｐゴシック" pitchFamily="34" charset="-128"/>
              </a:rPr>
              <a:t>, there are d such queries:  </a:t>
            </a:r>
            <a:r>
              <a:rPr lang="en-US" i="1" dirty="0">
                <a:ea typeface="ＭＳ Ｐゴシック" pitchFamily="34" charset="-128"/>
              </a:rPr>
              <a:t>d/100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0" dirty="0">
                <a:ea typeface="ＭＳ Ｐゴシック" pitchFamily="34" charset="-128"/>
              </a:rPr>
              <a:t>18d/100</a:t>
            </a:r>
            <a:r>
              <a:rPr lang="en-US" i="0" baseline="0" dirty="0">
                <a:ea typeface="ＭＳ Ｐゴシック" pitchFamily="34" charset="-128"/>
              </a:rPr>
              <a:t> appear once. 1/10 for first to get selection and 9/10 for the second to not get selected. And the other way around so 18d/100</a:t>
            </a:r>
            <a:endParaRPr lang="en-US" i="0" dirty="0">
              <a:ea typeface="ＭＳ Ｐゴシック" pitchFamily="34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95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97009-6CC0-4946-829E-5CAEE3FF39F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73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97009-6CC0-4946-829E-5CAEE3FF39F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8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2^r approaches infinity, then we have (1/e)^(m/2^r). if m&lt;&lt;2^r then (1/e)^0=1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m&gt;&gt;2^r and 2^r is not approaching infinity, then we have (1-1/2^r)^(2^r*m/2^r)=k^(m/2^r), where k&lt;1/e&lt;1.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 m&gt;&gt;2^r, k^(m/2^r)=0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97009-6CC0-4946-829E-5CAEE3FF39F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34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7B2E3F-4A5B-4534-8817-43A22ABFFEA0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66713" y="674688"/>
            <a:ext cx="6132512" cy="344963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5350" y="4349750"/>
            <a:ext cx="5073650" cy="41259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89794" tIns="44897" rIns="89794" bIns="44897"/>
          <a:lstStyle/>
          <a:p>
            <a:pPr algn="just"/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9874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F5533F-2A90-4C47-B49D-76C552ABD224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Property 2 is important to guarantee the correctness and order of top-</a:t>
            </a:r>
            <a:r>
              <a:rPr lang="en-US" altLang="en-US" i="1"/>
              <a:t>k.</a:t>
            </a:r>
          </a:p>
        </p:txBody>
      </p:sp>
    </p:spTree>
    <p:extLst>
      <p:ext uri="{BB962C8B-B14F-4D97-AF65-F5344CB8AC3E}">
        <p14:creationId xmlns:p14="http://schemas.microsoft.com/office/powerpoint/2010/main" val="1862890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97009-6CC0-4946-829E-5CAEE3FF39F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64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F52B5-C617-4D25-9B79-1C5FEF26B0E9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82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CB07-C523-4EB6-B210-C76FD8F392BA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34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5FFDC-55F2-4D0D-94CE-976AA4E7213C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001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131A91-6D49-4109-B974-51A0599489A0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6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0FCF0-60F4-4CF6-9D4B-40D8E48FE203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527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0EBBE-CECA-4314-9170-D1702A045E81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028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0EAE3-05F6-49D0-A43B-E619CFE8D26D}" type="datetime1">
              <a:rPr lang="en-US" smtClean="0"/>
              <a:t>11/21/2023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4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985CF-406E-40FE-9B74-BF19A079AB2C}" type="datetime1">
              <a:rPr lang="en-US" smtClean="0"/>
              <a:t>11/21/2023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1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B1A88-F4FF-4256-B933-FDBA66E9F439}" type="datetime1">
              <a:rPr lang="en-US" smtClean="0"/>
              <a:t>11/21/2023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87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ABD08-8F6D-4958-B485-732AA64360F7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188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8E5E7-1825-4FAF-9E58-0209F58B8D1F}" type="datetime1">
              <a:rPr lang="en-US" smtClean="0"/>
              <a:t>11/21/2023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74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B21BF-35FF-4AAC-8CA1-F0DAC92D8706}" type="datetime1">
              <a:rPr lang="en-US" smtClean="0"/>
              <a:t>11/21/2023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CF9CC-5825-4C8B-BC6B-C8B965230D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Streams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144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62200" y="1758696"/>
            <a:ext cx="7732776" cy="220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Solution: Fixed Size Sample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Algorithm </a:t>
            </a:r>
            <a:r>
              <a:rPr lang="en-US" b="1" dirty="0">
                <a:solidFill>
                  <a:srgbClr val="0000FF"/>
                </a:solidFill>
              </a:rPr>
              <a:t>(a.k.a. Reservoir Sampling)</a:t>
            </a:r>
            <a:endParaRPr lang="en-US" b="1" dirty="0">
              <a:solidFill>
                <a:srgbClr val="D60093"/>
              </a:solidFill>
            </a:endParaRPr>
          </a:p>
          <a:p>
            <a:pPr lvl="1"/>
            <a:r>
              <a:rPr lang="en-US" dirty="0"/>
              <a:t>Store all the first </a:t>
            </a:r>
            <a:r>
              <a:rPr lang="en-US" b="1" i="1" dirty="0"/>
              <a:t>s</a:t>
            </a:r>
            <a:r>
              <a:rPr lang="en-US" dirty="0"/>
              <a:t> elements of the stream to </a:t>
            </a:r>
            <a:r>
              <a:rPr lang="en-US" b="1" i="1" dirty="0"/>
              <a:t>S</a:t>
            </a:r>
          </a:p>
          <a:p>
            <a:pPr lvl="1"/>
            <a:r>
              <a:rPr lang="en-US" dirty="0"/>
              <a:t>Suppose we have seen </a:t>
            </a:r>
            <a:r>
              <a:rPr lang="en-US" b="1" i="1" dirty="0"/>
              <a:t>n-1</a:t>
            </a:r>
            <a:r>
              <a:rPr lang="en-US" dirty="0"/>
              <a:t> elements, and now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i="1" dirty="0"/>
              <a:t>n</a:t>
            </a:r>
            <a:r>
              <a:rPr lang="en-US" b="1" i="1" baseline="30000" dirty="0"/>
              <a:t>th</a:t>
            </a:r>
            <a:r>
              <a:rPr lang="en-US" dirty="0"/>
              <a:t> element arrives (</a:t>
            </a:r>
            <a:r>
              <a:rPr lang="en-US" b="1" i="1" dirty="0"/>
              <a:t>n</a:t>
            </a:r>
            <a:r>
              <a:rPr lang="en-US" b="1" dirty="0"/>
              <a:t> &gt; </a:t>
            </a:r>
            <a:r>
              <a:rPr lang="en-US" b="1" i="1" dirty="0"/>
              <a:t>s</a:t>
            </a:r>
            <a:r>
              <a:rPr lang="en-US" dirty="0"/>
              <a:t>)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With probability </a:t>
            </a:r>
            <a:r>
              <a:rPr lang="en-US" b="1" i="1" dirty="0">
                <a:ea typeface="ＭＳ Ｐゴシック" pitchFamily="34" charset="-128"/>
              </a:rPr>
              <a:t>s/n</a:t>
            </a:r>
            <a:r>
              <a:rPr lang="en-US" dirty="0">
                <a:ea typeface="ＭＳ Ｐゴシック" pitchFamily="34" charset="-128"/>
              </a:rPr>
              <a:t>, keep the </a:t>
            </a:r>
            <a:r>
              <a:rPr lang="en-US" b="1" i="1" dirty="0">
                <a:ea typeface="ＭＳ Ｐゴシック" pitchFamily="34" charset="-128"/>
              </a:rPr>
              <a:t>n</a:t>
            </a:r>
            <a:r>
              <a:rPr lang="en-US" b="1" i="1" baseline="30000" dirty="0">
                <a:ea typeface="ＭＳ Ｐゴシック" pitchFamily="34" charset="-128"/>
              </a:rPr>
              <a:t>th</a:t>
            </a:r>
            <a:r>
              <a:rPr lang="en-US" dirty="0">
                <a:ea typeface="ＭＳ Ｐゴシック" pitchFamily="34" charset="-128"/>
              </a:rPr>
              <a:t> element, else discard it</a:t>
            </a:r>
          </a:p>
          <a:p>
            <a:pPr lvl="2"/>
            <a:r>
              <a:rPr lang="en-US" dirty="0">
                <a:ea typeface="ＭＳ Ｐゴシック" pitchFamily="34" charset="-128"/>
              </a:rPr>
              <a:t>If we picked the </a:t>
            </a:r>
            <a:r>
              <a:rPr lang="en-US" b="1" i="1" dirty="0">
                <a:ea typeface="ＭＳ Ｐゴシック" pitchFamily="34" charset="-128"/>
              </a:rPr>
              <a:t>n</a:t>
            </a:r>
            <a:r>
              <a:rPr lang="en-US" b="1" i="1" baseline="30000" dirty="0">
                <a:ea typeface="ＭＳ Ｐゴシック" pitchFamily="34" charset="-128"/>
              </a:rPr>
              <a:t>th</a:t>
            </a:r>
            <a:r>
              <a:rPr lang="en-US" dirty="0">
                <a:ea typeface="ＭＳ Ｐゴシック" pitchFamily="34" charset="-128"/>
              </a:rPr>
              <a:t> element, then it replaces one of the </a:t>
            </a:r>
            <a:br>
              <a:rPr lang="en-US" dirty="0">
                <a:ea typeface="ＭＳ Ｐゴシック" pitchFamily="34" charset="-128"/>
              </a:rPr>
            </a:br>
            <a:r>
              <a:rPr lang="en-US" b="1" i="1" dirty="0">
                <a:ea typeface="ＭＳ Ｐゴシック" pitchFamily="34" charset="-128"/>
              </a:rPr>
              <a:t>s</a:t>
            </a:r>
            <a:r>
              <a:rPr lang="en-US" dirty="0">
                <a:ea typeface="ＭＳ Ｐゴシック" pitchFamily="34" charset="-128"/>
              </a:rPr>
              <a:t> elements in the sample </a:t>
            </a:r>
            <a:r>
              <a:rPr lang="en-US" b="1" i="1" dirty="0">
                <a:ea typeface="ＭＳ Ｐゴシック" pitchFamily="34" charset="-128"/>
              </a:rPr>
              <a:t>S</a:t>
            </a:r>
            <a:r>
              <a:rPr lang="en-US" dirty="0">
                <a:ea typeface="ＭＳ Ｐゴシック" pitchFamily="34" charset="-128"/>
              </a:rPr>
              <a:t>, picked uniformly at random</a:t>
            </a:r>
          </a:p>
          <a:p>
            <a:pPr lvl="8"/>
            <a:endParaRPr lang="en-US" dirty="0">
              <a:ea typeface="ＭＳ Ｐゴシック" pitchFamily="34" charset="-128"/>
            </a:endParaRPr>
          </a:p>
          <a:p>
            <a:r>
              <a:rPr lang="en-US" b="1" dirty="0">
                <a:solidFill>
                  <a:srgbClr val="0000FF"/>
                </a:solidFill>
              </a:rPr>
              <a:t>Claim: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dirty="0"/>
              <a:t>This algorithm maintains a sample </a:t>
            </a:r>
            <a:r>
              <a:rPr lang="en-US" b="1" i="1" dirty="0"/>
              <a:t>S</a:t>
            </a:r>
            <a:br>
              <a:rPr lang="en-US" dirty="0"/>
            </a:br>
            <a:r>
              <a:rPr lang="en-US" dirty="0"/>
              <a:t>with the desired property:</a:t>
            </a:r>
          </a:p>
          <a:p>
            <a:pPr lvl="1"/>
            <a:r>
              <a:rPr lang="en-US" dirty="0"/>
              <a:t>After </a:t>
            </a:r>
            <a:r>
              <a:rPr lang="en-US" b="1" i="1" dirty="0"/>
              <a:t>n</a:t>
            </a:r>
            <a:r>
              <a:rPr lang="en-US" dirty="0"/>
              <a:t> elements, the sample contains each element seen so far with probability </a:t>
            </a:r>
            <a:r>
              <a:rPr lang="en-US" b="1" i="1" dirty="0"/>
              <a:t>s/n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76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Proof: By Induction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We prove this by induction:</a:t>
            </a:r>
          </a:p>
          <a:p>
            <a:pPr lvl="1"/>
            <a:r>
              <a:rPr lang="en-US" dirty="0"/>
              <a:t>Assume that after </a:t>
            </a:r>
            <a:r>
              <a:rPr lang="en-US" b="1" i="1" dirty="0"/>
              <a:t>n</a:t>
            </a:r>
            <a:r>
              <a:rPr lang="en-US" dirty="0"/>
              <a:t> elements, the sample contains each element seen so far with probability </a:t>
            </a:r>
            <a:r>
              <a:rPr lang="en-US" b="1" i="1" dirty="0"/>
              <a:t>s/n</a:t>
            </a:r>
          </a:p>
          <a:p>
            <a:pPr lvl="1"/>
            <a:r>
              <a:rPr lang="en-US" dirty="0"/>
              <a:t>We need to show that after seeing element </a:t>
            </a:r>
            <a:r>
              <a:rPr lang="en-US" b="1" i="1" dirty="0"/>
              <a:t>n+1 </a:t>
            </a:r>
            <a:r>
              <a:rPr lang="en-US" dirty="0"/>
              <a:t>the sample maintains the property</a:t>
            </a:r>
          </a:p>
          <a:p>
            <a:pPr lvl="2"/>
            <a:r>
              <a:rPr lang="en-US" dirty="0"/>
              <a:t>Sample contains each element seen so far with probability </a:t>
            </a:r>
            <a:r>
              <a:rPr lang="en-US" b="1" i="1" dirty="0"/>
              <a:t>s/(n+1)</a:t>
            </a:r>
            <a:endParaRPr lang="en-US" b="1" dirty="0"/>
          </a:p>
          <a:p>
            <a:r>
              <a:rPr lang="en-US" b="1" dirty="0">
                <a:solidFill>
                  <a:srgbClr val="D60093"/>
                </a:solidFill>
              </a:rPr>
              <a:t>Base case:</a:t>
            </a:r>
          </a:p>
          <a:p>
            <a:pPr lvl="1"/>
            <a:r>
              <a:rPr lang="en-US" dirty="0"/>
              <a:t>After we see </a:t>
            </a:r>
            <a:r>
              <a:rPr lang="en-US" b="1" dirty="0"/>
              <a:t>n=s</a:t>
            </a:r>
            <a:r>
              <a:rPr lang="en-US" dirty="0"/>
              <a:t> elements the sample </a:t>
            </a:r>
            <a:r>
              <a:rPr lang="en-US" b="1" dirty="0"/>
              <a:t>S</a:t>
            </a:r>
            <a:r>
              <a:rPr lang="en-US" dirty="0"/>
              <a:t> has the desired property</a:t>
            </a:r>
          </a:p>
          <a:p>
            <a:pPr lvl="2"/>
            <a:r>
              <a:rPr lang="en-US" dirty="0"/>
              <a:t>Each out of </a:t>
            </a:r>
            <a:r>
              <a:rPr lang="en-US" b="1" dirty="0"/>
              <a:t>n=s</a:t>
            </a:r>
            <a:r>
              <a:rPr lang="en-US" dirty="0"/>
              <a:t> elements is in the sample with probability </a:t>
            </a:r>
            <a:r>
              <a:rPr lang="en-US" b="1" i="1" dirty="0"/>
              <a:t>s/s = 1</a:t>
            </a:r>
          </a:p>
        </p:txBody>
      </p:sp>
    </p:spTree>
    <p:extLst>
      <p:ext uri="{BB962C8B-B14F-4D97-AF65-F5344CB8AC3E}">
        <p14:creationId xmlns:p14="http://schemas.microsoft.com/office/powerpoint/2010/main" val="30854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Proof: By Induction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610600" cy="5410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Inductive hypothesis:</a:t>
                </a:r>
                <a:r>
                  <a:rPr lang="en-US" dirty="0"/>
                  <a:t> After </a:t>
                </a:r>
                <a:r>
                  <a:rPr lang="en-US" b="1" i="1" dirty="0"/>
                  <a:t>n</a:t>
                </a:r>
                <a:r>
                  <a:rPr lang="en-US" dirty="0"/>
                  <a:t> elements, the sample </a:t>
                </a:r>
                <a:r>
                  <a:rPr lang="en-US" b="1" i="1" dirty="0"/>
                  <a:t>S</a:t>
                </a:r>
                <a:r>
                  <a:rPr lang="en-US" dirty="0"/>
                  <a:t> contains each element seen so far with prob. </a:t>
                </a:r>
                <a:r>
                  <a:rPr lang="en-US" b="1" i="1" dirty="0"/>
                  <a:t>s/n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Now element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n+1</a:t>
                </a:r>
                <a:r>
                  <a:rPr lang="en-US" b="1" dirty="0">
                    <a:solidFill>
                      <a:srgbClr val="008000"/>
                    </a:solidFill>
                  </a:rPr>
                  <a:t> arrives</a:t>
                </a: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Inductive step:</a:t>
                </a:r>
                <a:r>
                  <a:rPr lang="en-US" dirty="0"/>
                  <a:t> For elements already in </a:t>
                </a:r>
                <a:r>
                  <a:rPr lang="en-US" b="1" i="1" dirty="0"/>
                  <a:t>S</a:t>
                </a:r>
                <a:r>
                  <a:rPr lang="en-US" dirty="0"/>
                  <a:t>, probability that the algorithm keeps it in </a:t>
                </a:r>
                <a:r>
                  <a:rPr lang="en-US" b="1" i="1" dirty="0"/>
                  <a:t>S</a:t>
                </a:r>
                <a:r>
                  <a:rPr lang="en-US" dirty="0"/>
                  <a:t> is:</a:t>
                </a:r>
              </a:p>
              <a:p>
                <a:pPr lvl="3"/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So, at time </a:t>
                </a:r>
                <a:r>
                  <a:rPr lang="en-US" b="1" i="1" dirty="0"/>
                  <a:t>n</a:t>
                </a:r>
                <a:r>
                  <a:rPr lang="en-US" i="1" dirty="0"/>
                  <a:t>,</a:t>
                </a:r>
                <a:r>
                  <a:rPr lang="en-US" dirty="0"/>
                  <a:t> tuples in </a:t>
                </a:r>
                <a:r>
                  <a:rPr lang="en-US" b="1" i="1" dirty="0"/>
                  <a:t>S</a:t>
                </a:r>
                <a:r>
                  <a:rPr lang="en-US" dirty="0"/>
                  <a:t> were there with prob. </a:t>
                </a:r>
                <a:r>
                  <a:rPr lang="en-US" b="1" dirty="0"/>
                  <a:t>s/n</a:t>
                </a:r>
              </a:p>
              <a:p>
                <a:r>
                  <a:rPr lang="en-US" dirty="0"/>
                  <a:t>Time </a:t>
                </a:r>
                <a:r>
                  <a:rPr lang="en-US" b="1" i="1" dirty="0"/>
                  <a:t>n</a:t>
                </a:r>
                <a:r>
                  <a:rPr lang="en-US" b="1" dirty="0">
                    <a:sym typeface="Symbol"/>
                  </a:rPr>
                  <a:t></a:t>
                </a:r>
                <a:r>
                  <a:rPr lang="en-US" b="1" i="1" dirty="0"/>
                  <a:t>n+1</a:t>
                </a:r>
                <a:r>
                  <a:rPr lang="en-US" i="1" dirty="0"/>
                  <a:t>, </a:t>
                </a:r>
                <a:r>
                  <a:rPr lang="en-US" dirty="0"/>
                  <a:t>tuple stayed in </a:t>
                </a:r>
                <a:r>
                  <a:rPr lang="en-US" b="1" i="1" dirty="0"/>
                  <a:t>S</a:t>
                </a:r>
                <a:r>
                  <a:rPr lang="en-US" dirty="0"/>
                  <a:t> with prob. </a:t>
                </a:r>
                <a:r>
                  <a:rPr lang="en-US" b="1" dirty="0"/>
                  <a:t>n/(n+1)</a:t>
                </a:r>
              </a:p>
              <a:p>
                <a:r>
                  <a:rPr lang="en-US" dirty="0"/>
                  <a:t>So prob. tuple is in </a:t>
                </a:r>
                <a:r>
                  <a:rPr lang="en-US" b="1" i="1" dirty="0"/>
                  <a:t>S</a:t>
                </a:r>
                <a:r>
                  <a:rPr lang="en-US" dirty="0"/>
                  <a:t> at time </a:t>
                </a:r>
                <a:r>
                  <a:rPr lang="en-US" b="1" i="1" dirty="0"/>
                  <a:t>n+1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0000FF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den>
                    </m:f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  <m:r>
                      <a:rPr lang="en-US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𝒔</m:t>
                        </m:r>
                      </m:num>
                      <m:den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𝒏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𝟏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610600" cy="5410200"/>
              </a:xfrm>
              <a:blipFill rotWithShape="0">
                <a:blip r:embed="rId3"/>
                <a:stretch>
                  <a:fillRect l="-1062" t="-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0466" name="Content Placeholder 6"/>
          <p:cNvGraphicFramePr>
            <a:graphicFrameLocks noChangeAspect="1"/>
          </p:cNvGraphicFramePr>
          <p:nvPr/>
        </p:nvGraphicFramePr>
        <p:xfrm>
          <a:off x="2743200" y="3547254"/>
          <a:ext cx="5715000" cy="1185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431640" progId="Equation.3">
                  <p:embed/>
                </p:oleObj>
              </mc:Choice>
              <mc:Fallback>
                <p:oleObj name="Equation" r:id="rId4" imgW="2082600" imgH="431640" progId="Equation.3">
                  <p:embed/>
                  <p:pic>
                    <p:nvPicPr>
                      <p:cNvPr id="190466" name="Content Placeholder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47254"/>
                        <a:ext cx="5715000" cy="118508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705101" y="4645224"/>
            <a:ext cx="2020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n+1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discarded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24400" y="458218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</a:t>
            </a:r>
            <a:r>
              <a:rPr lang="en-US" sz="14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n+1</a:t>
            </a: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b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 discarded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50526" y="4572000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 in the </a:t>
            </a:r>
            <a:b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sz="14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sample not picked</a:t>
            </a:r>
          </a:p>
        </p:txBody>
      </p:sp>
    </p:spTree>
    <p:extLst>
      <p:ext uri="{BB962C8B-B14F-4D97-AF65-F5344CB8AC3E}">
        <p14:creationId xmlns:p14="http://schemas.microsoft.com/office/powerpoint/2010/main" val="155192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 bwMode="auto"/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Filtering Data Streams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1811517" y="1945851"/>
            <a:ext cx="8382000" cy="5257801"/>
          </a:xfrm>
        </p:spPr>
        <p:txBody>
          <a:bodyPr/>
          <a:lstStyle/>
          <a:p>
            <a:r>
              <a:rPr lang="en-US" b="1" dirty="0"/>
              <a:t>Each element of data stream is a tuple</a:t>
            </a:r>
          </a:p>
          <a:p>
            <a:r>
              <a:rPr lang="en-US" dirty="0"/>
              <a:t>Given a list of keys</a:t>
            </a:r>
            <a:r>
              <a:rPr lang="en-US" b="1" dirty="0"/>
              <a:t> S</a:t>
            </a:r>
          </a:p>
          <a:p>
            <a:r>
              <a:rPr lang="en-US" b="1" dirty="0">
                <a:solidFill>
                  <a:srgbClr val="0000FF"/>
                </a:solidFill>
              </a:rPr>
              <a:t>Determine which tuples of stream are in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dirty="0"/>
              <a:t>S is really large and cannot be stored in memory</a:t>
            </a:r>
          </a:p>
          <a:p>
            <a:r>
              <a:rPr lang="en-US" b="1" dirty="0">
                <a:solidFill>
                  <a:srgbClr val="0000FF"/>
                </a:solidFill>
              </a:rPr>
              <a:t>Example: </a:t>
            </a:r>
            <a:r>
              <a:rPr lang="en-US" b="1" dirty="0">
                <a:solidFill>
                  <a:srgbClr val="D60093"/>
                </a:solidFill>
              </a:rPr>
              <a:t>Email spam filtering</a:t>
            </a:r>
          </a:p>
          <a:p>
            <a:pPr lvl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We know 1 billion “good” email addresses</a:t>
            </a:r>
          </a:p>
          <a:p>
            <a:pPr lvl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an email comes from one of these, it is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NOT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spam</a:t>
            </a:r>
          </a:p>
          <a:p>
            <a:pPr lvl="8"/>
            <a:endParaRPr 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43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 Cut Solution (1)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Given a set of keys </a:t>
            </a:r>
            <a:r>
              <a:rPr lang="en-US" b="1" i="1" dirty="0">
                <a:solidFill>
                  <a:srgbClr val="D60093"/>
                </a:solidFill>
              </a:rPr>
              <a:t>S</a:t>
            </a:r>
            <a:r>
              <a:rPr lang="en-US" b="1" dirty="0">
                <a:solidFill>
                  <a:srgbClr val="D60093"/>
                </a:solidFill>
              </a:rPr>
              <a:t> that we want to filter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0000FF"/>
                </a:solidFill>
              </a:rPr>
              <a:t>bit array </a:t>
            </a:r>
            <a:r>
              <a:rPr lang="en-US" b="1" i="1" dirty="0">
                <a:solidFill>
                  <a:srgbClr val="0000FF"/>
                </a:solidFill>
              </a:rPr>
              <a:t>B</a:t>
            </a:r>
            <a:r>
              <a:rPr lang="en-US" dirty="0"/>
              <a:t> of </a:t>
            </a:r>
            <a:r>
              <a:rPr lang="en-US" b="1" i="1" dirty="0"/>
              <a:t>n</a:t>
            </a:r>
            <a:r>
              <a:rPr lang="en-US" dirty="0"/>
              <a:t> bits, initially all </a:t>
            </a:r>
            <a:r>
              <a:rPr lang="en-US" b="1" i="1" dirty="0">
                <a:solidFill>
                  <a:srgbClr val="0000FF"/>
                </a:solidFill>
              </a:rPr>
              <a:t>0</a:t>
            </a:r>
            <a:r>
              <a:rPr lang="en-US" b="1" dirty="0">
                <a:solidFill>
                  <a:srgbClr val="0000FF"/>
                </a:solidFill>
              </a:rPr>
              <a:t>s</a:t>
            </a:r>
          </a:p>
          <a:p>
            <a:pPr lvl="1"/>
            <a:r>
              <a:rPr lang="en-US" dirty="0"/>
              <a:t>Based on main-memory budget</a:t>
            </a:r>
          </a:p>
          <a:p>
            <a:pPr lvl="1"/>
            <a:r>
              <a:rPr lang="en-US" dirty="0"/>
              <a:t>Example: 8 billion bits=1GB</a:t>
            </a:r>
          </a:p>
          <a:p>
            <a:r>
              <a:rPr lang="en-US" dirty="0"/>
              <a:t>Choose a </a:t>
            </a:r>
            <a:r>
              <a:rPr lang="en-US" b="1" dirty="0">
                <a:solidFill>
                  <a:srgbClr val="008000"/>
                </a:solidFill>
              </a:rPr>
              <a:t>hash function </a:t>
            </a:r>
            <a:r>
              <a:rPr lang="en-US" b="1" i="1" dirty="0">
                <a:solidFill>
                  <a:srgbClr val="008000"/>
                </a:solidFill>
              </a:rPr>
              <a:t>h</a:t>
            </a:r>
            <a:r>
              <a:rPr lang="en-US" dirty="0"/>
              <a:t> with range </a:t>
            </a:r>
            <a:r>
              <a:rPr lang="en-US" b="1" dirty="0">
                <a:solidFill>
                  <a:srgbClr val="008000"/>
                </a:solidFill>
              </a:rPr>
              <a:t>[</a:t>
            </a:r>
            <a:r>
              <a:rPr lang="en-US" b="1" i="1" dirty="0">
                <a:solidFill>
                  <a:srgbClr val="008000"/>
                </a:solidFill>
              </a:rPr>
              <a:t>0,n</a:t>
            </a:r>
            <a:r>
              <a:rPr lang="en-US" b="1" dirty="0">
                <a:solidFill>
                  <a:srgbClr val="008000"/>
                </a:solidFill>
              </a:rPr>
              <a:t>)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r>
              <a:rPr lang="en-US" dirty="0"/>
              <a:t>Hash each member of </a:t>
            </a:r>
            <a:r>
              <a:rPr lang="en-US" b="1" i="1" dirty="0">
                <a:solidFill>
                  <a:srgbClr val="D60093"/>
                </a:solidFill>
              </a:rPr>
              <a:t>s</a:t>
            </a:r>
            <a:r>
              <a:rPr lang="en-US" b="1" i="1" dirty="0">
                <a:solidFill>
                  <a:srgbClr val="D60093"/>
                </a:solidFill>
                <a:sym typeface="Symbol"/>
              </a:rPr>
              <a:t> </a:t>
            </a:r>
            <a:r>
              <a:rPr lang="en-US" b="1" i="1" dirty="0">
                <a:solidFill>
                  <a:srgbClr val="D60093"/>
                </a:solidFill>
              </a:rPr>
              <a:t>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to one of </a:t>
            </a:r>
            <a:br>
              <a:rPr lang="en-US" dirty="0"/>
            </a:br>
            <a:r>
              <a:rPr lang="en-US" b="1" i="1" dirty="0">
                <a:solidFill>
                  <a:srgbClr val="008000"/>
                </a:solidFill>
              </a:rPr>
              <a:t>n</a:t>
            </a:r>
            <a:r>
              <a:rPr lang="en-US" dirty="0"/>
              <a:t> buckets, and set that bit to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  <a:r>
              <a:rPr lang="en-US" dirty="0"/>
              <a:t>, i.e., </a:t>
            </a:r>
            <a:r>
              <a:rPr lang="en-US" b="1" i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8000"/>
                </a:solidFill>
              </a:rPr>
              <a:t>h(s)</a:t>
            </a:r>
            <a:r>
              <a:rPr lang="en-US" b="1" i="1" dirty="0">
                <a:solidFill>
                  <a:srgbClr val="0000FF"/>
                </a:solidFill>
              </a:rPr>
              <a:t>]=1</a:t>
            </a:r>
          </a:p>
          <a:p>
            <a:r>
              <a:rPr lang="en-US" dirty="0"/>
              <a:t>Hash each element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 of the stream and output only those that hash to bit that was set to </a:t>
            </a:r>
            <a:r>
              <a:rPr lang="en-US" b="1" dirty="0">
                <a:solidFill>
                  <a:srgbClr val="008000"/>
                </a:solidFill>
              </a:rPr>
              <a:t>1</a:t>
            </a:r>
          </a:p>
          <a:p>
            <a:pPr lvl="1"/>
            <a:r>
              <a:rPr lang="en-US" b="1" dirty="0">
                <a:solidFill>
                  <a:srgbClr val="FF0066"/>
                </a:solidFill>
              </a:rPr>
              <a:t>Output </a:t>
            </a:r>
            <a:r>
              <a:rPr lang="en-US" b="1" i="1" dirty="0"/>
              <a:t>a</a:t>
            </a:r>
            <a:r>
              <a:rPr lang="en-US" b="1" dirty="0">
                <a:solidFill>
                  <a:srgbClr val="FF0066"/>
                </a:solidFill>
              </a:rPr>
              <a:t> if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dirty="0">
                <a:solidFill>
                  <a:srgbClr val="008000"/>
                </a:solidFill>
              </a:rPr>
              <a:t>h(a)</a:t>
            </a:r>
            <a:r>
              <a:rPr lang="en-US" b="1" dirty="0">
                <a:solidFill>
                  <a:srgbClr val="0000FF"/>
                </a:solidFill>
              </a:rPr>
              <a:t>] ==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168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First Cut Solution (2)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idx="1"/>
          </p:nvPr>
        </p:nvSpPr>
        <p:spPr>
          <a:xfrm>
            <a:off x="2035461" y="5115474"/>
            <a:ext cx="8378547" cy="159012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Creates false positives but no false negatives</a:t>
            </a:r>
          </a:p>
          <a:p>
            <a:pPr lvl="1"/>
            <a:r>
              <a:rPr lang="en-US" dirty="0"/>
              <a:t>If the item is in </a:t>
            </a:r>
            <a:r>
              <a:rPr lang="en-US" b="1" i="1" dirty="0"/>
              <a:t>S</a:t>
            </a:r>
            <a:r>
              <a:rPr lang="en-US" dirty="0"/>
              <a:t> we surely output it, if not we may still output it</a:t>
            </a:r>
          </a:p>
        </p:txBody>
      </p:sp>
      <p:sp>
        <p:nvSpPr>
          <p:cNvPr id="15364" name="AutoShape 3"/>
          <p:cNvSpPr>
            <a:spLocks noChangeArrowheads="1"/>
          </p:cNvSpPr>
          <p:nvPr/>
        </p:nvSpPr>
        <p:spPr bwMode="auto">
          <a:xfrm rot="-5403089">
            <a:off x="3543300" y="1638848"/>
            <a:ext cx="1752600" cy="1219200"/>
          </a:xfrm>
          <a:custGeom>
            <a:avLst/>
            <a:gdLst>
              <a:gd name="T0" fmla="*/ 1575555 w 21600"/>
              <a:gd name="T1" fmla="*/ 609600 h 21600"/>
              <a:gd name="T2" fmla="*/ 876300 w 21600"/>
              <a:gd name="T3" fmla="*/ 1219200 h 21600"/>
              <a:gd name="T4" fmla="*/ 177045 w 21600"/>
              <a:gd name="T5" fmla="*/ 609600 h 21600"/>
              <a:gd name="T6" fmla="*/ 87630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982 w 21600"/>
              <a:gd name="T13" fmla="*/ 3982 h 21600"/>
              <a:gd name="T14" fmla="*/ 17618 w 21600"/>
              <a:gd name="T15" fmla="*/ 1761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4363" y="21600"/>
                </a:lnTo>
                <a:lnTo>
                  <a:pt x="17237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CC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/>
          <a:p>
            <a:pPr algn="ctr"/>
            <a:r>
              <a:rPr lang="en-US" dirty="0"/>
              <a:t>Filter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2590800" y="2134148"/>
            <a:ext cx="70243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D60093"/>
                </a:solidFill>
              </a:rPr>
              <a:t>Item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3314385" y="3658148"/>
            <a:ext cx="2209800" cy="457200"/>
          </a:xfrm>
          <a:prstGeom prst="rect">
            <a:avLst/>
          </a:prstGeom>
          <a:solidFill>
            <a:srgbClr val="FF99CC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0010001011000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3200400" y="1372149"/>
            <a:ext cx="7361246" cy="2405061"/>
            <a:chOff x="1056" y="1200"/>
            <a:chExt cx="4637" cy="1515"/>
          </a:xfrm>
        </p:grpSpPr>
        <p:sp>
          <p:nvSpPr>
            <p:cNvPr id="15372" name="Line 6"/>
            <p:cNvSpPr>
              <a:spLocks noChangeShapeType="1"/>
            </p:cNvSpPr>
            <p:nvPr/>
          </p:nvSpPr>
          <p:spPr bwMode="auto">
            <a:xfrm>
              <a:off x="1056" y="1824"/>
              <a:ext cx="995" cy="8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73" name="Line 7"/>
            <p:cNvSpPr>
              <a:spLocks noChangeShapeType="1"/>
            </p:cNvSpPr>
            <p:nvPr/>
          </p:nvSpPr>
          <p:spPr bwMode="auto">
            <a:xfrm flipV="1">
              <a:off x="2057" y="1491"/>
              <a:ext cx="1015" cy="1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74" name="Text Box 8"/>
            <p:cNvSpPr txBox="1">
              <a:spLocks noChangeArrowheads="1"/>
            </p:cNvSpPr>
            <p:nvPr/>
          </p:nvSpPr>
          <p:spPr bwMode="auto">
            <a:xfrm>
              <a:off x="3072" y="1200"/>
              <a:ext cx="2621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Output the item since it may be in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Item hashes to a bucket that at least </a:t>
              </a:r>
              <a:b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one of the items in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hashed to.</a:t>
              </a:r>
            </a:p>
          </p:txBody>
        </p:sp>
      </p:grpSp>
      <p:sp>
        <p:nvSpPr>
          <p:cNvPr id="15368" name="Text Box 10"/>
          <p:cNvSpPr txBox="1">
            <a:spLocks noChangeArrowheads="1"/>
          </p:cNvSpPr>
          <p:nvPr/>
        </p:nvSpPr>
        <p:spPr bwMode="auto">
          <a:xfrm>
            <a:off x="2656042" y="2819949"/>
            <a:ext cx="84915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Hash </a:t>
            </a:r>
            <a:br>
              <a:rPr lang="en-US" b="1" dirty="0"/>
            </a:br>
            <a:r>
              <a:rPr lang="en-US" b="1" dirty="0"/>
              <a:t>func </a:t>
            </a:r>
            <a:r>
              <a:rPr lang="en-US" b="1" i="1" dirty="0"/>
              <a:t>h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987677" y="2438948"/>
            <a:ext cx="3624269" cy="2676526"/>
            <a:chOff x="922" y="1872"/>
            <a:chExt cx="2283" cy="1686"/>
          </a:xfrm>
        </p:grpSpPr>
        <p:sp>
          <p:nvSpPr>
            <p:cNvPr id="15370" name="Line 9"/>
            <p:cNvSpPr>
              <a:spLocks noChangeShapeType="1"/>
            </p:cNvSpPr>
            <p:nvPr/>
          </p:nvSpPr>
          <p:spPr bwMode="auto">
            <a:xfrm>
              <a:off x="922" y="1872"/>
              <a:ext cx="72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5371" name="Text Box 11"/>
            <p:cNvSpPr txBox="1">
              <a:spLocks noChangeArrowheads="1"/>
            </p:cNvSpPr>
            <p:nvPr/>
          </p:nvSpPr>
          <p:spPr bwMode="auto">
            <a:xfrm>
              <a:off x="1392" y="2976"/>
              <a:ext cx="1813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Drop the item.</a:t>
              </a:r>
            </a:p>
            <a:p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It hashes to a bucket set </a:t>
              </a:r>
              <a:b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to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so it is surely not in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S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562600" y="3734348"/>
            <a:ext cx="117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Bit array </a:t>
            </a:r>
            <a:r>
              <a:rPr lang="en-US" b="1" dirty="0">
                <a:solidFill>
                  <a:srgbClr val="0000FF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35756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False Positive Rate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 2" pitchFamily="-107" charset="2"/>
              <a:buChar char=""/>
              <a:defRPr/>
            </a:pPr>
            <a:r>
              <a:rPr lang="en-US" b="1" dirty="0">
                <a:solidFill>
                  <a:srgbClr val="0000FF"/>
                </a:solidFill>
              </a:rPr>
              <a:t>|S| = 1 billion email addresses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|B|= 1GB = 8 billion bits</a:t>
            </a:r>
          </a:p>
          <a:p>
            <a:pPr lvl="8">
              <a:buFont typeface="Wingdings 2" pitchFamily="-107" charset="2"/>
              <a:buChar char=""/>
              <a:defRPr/>
            </a:pPr>
            <a:endParaRPr lang="en-US" dirty="0"/>
          </a:p>
          <a:p>
            <a:pPr>
              <a:buFont typeface="Wingdings 2" pitchFamily="-107" charset="2"/>
              <a:buChar char=""/>
              <a:defRPr/>
            </a:pPr>
            <a:r>
              <a:rPr lang="en-US" dirty="0"/>
              <a:t>If the email address is in </a:t>
            </a:r>
            <a:r>
              <a:rPr lang="en-US" b="1" i="1" dirty="0"/>
              <a:t>S</a:t>
            </a:r>
            <a:r>
              <a:rPr lang="en-US" dirty="0"/>
              <a:t>, then it surely hashes to a bucket that has the bit set to </a:t>
            </a:r>
            <a:r>
              <a:rPr lang="en-US" b="1" dirty="0"/>
              <a:t>1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so it always gets through (</a:t>
            </a:r>
            <a:r>
              <a:rPr lang="en-US" b="1" i="1" dirty="0">
                <a:solidFill>
                  <a:srgbClr val="D60093"/>
                </a:solidFill>
              </a:rPr>
              <a:t>no false negatives</a:t>
            </a:r>
            <a:r>
              <a:rPr lang="en-US" dirty="0"/>
              <a:t>)</a:t>
            </a:r>
          </a:p>
          <a:p>
            <a:pPr>
              <a:buFont typeface="Wingdings 2" pitchFamily="-107" charset="2"/>
              <a:buChar char=""/>
              <a:defRPr/>
            </a:pPr>
            <a:r>
              <a:rPr lang="en-US" dirty="0"/>
              <a:t>What is the false positive rate?</a:t>
            </a:r>
          </a:p>
        </p:txBody>
      </p:sp>
    </p:spTree>
    <p:extLst>
      <p:ext uri="{BB962C8B-B14F-4D97-AF65-F5344CB8AC3E}">
        <p14:creationId xmlns:p14="http://schemas.microsoft.com/office/powerpoint/2010/main" val="2941748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Analysis</a:t>
            </a:r>
            <a:r>
              <a:rPr lang="en-US" u="sng"/>
              <a:t>:</a:t>
            </a:r>
            <a:r>
              <a:rPr lang="en-US"/>
              <a:t> False Positive rate</a:t>
            </a:r>
            <a:endParaRPr lang="en-US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Consider: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If we throw </a:t>
            </a:r>
            <a:r>
              <a:rPr lang="en-US" b="1" i="1" dirty="0"/>
              <a:t>m </a:t>
            </a:r>
            <a:r>
              <a:rPr lang="en-US" dirty="0"/>
              <a:t>darts into </a:t>
            </a:r>
            <a:r>
              <a:rPr lang="en-US" b="1" i="1" dirty="0"/>
              <a:t>n</a:t>
            </a:r>
            <a:r>
              <a:rPr lang="en-US" b="1" dirty="0"/>
              <a:t> </a:t>
            </a:r>
            <a:r>
              <a:rPr lang="en-US" dirty="0"/>
              <a:t>equally likely targets, </a:t>
            </a:r>
            <a:r>
              <a:rPr lang="en-US" b="1" dirty="0">
                <a:solidFill>
                  <a:srgbClr val="008000"/>
                </a:solidFill>
              </a:rPr>
              <a:t>what is the probability that a target gets at least one dart?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In our case:</a:t>
            </a:r>
          </a:p>
          <a:p>
            <a:pPr lvl="1"/>
            <a:r>
              <a:rPr lang="en-US" b="1" dirty="0"/>
              <a:t>Targets</a:t>
            </a:r>
            <a:r>
              <a:rPr lang="en-US" dirty="0"/>
              <a:t> = bits/buckets</a:t>
            </a:r>
          </a:p>
          <a:p>
            <a:pPr lvl="1"/>
            <a:r>
              <a:rPr lang="en-US" b="1" dirty="0"/>
              <a:t>Darts</a:t>
            </a:r>
            <a:r>
              <a:rPr lang="en-US" dirty="0"/>
              <a:t> = hash values of items</a:t>
            </a:r>
          </a:p>
        </p:txBody>
      </p:sp>
    </p:spTree>
    <p:extLst>
      <p:ext uri="{BB962C8B-B14F-4D97-AF65-F5344CB8AC3E}">
        <p14:creationId xmlns:p14="http://schemas.microsoft.com/office/powerpoint/2010/main" val="2517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Analysis:</a:t>
            </a:r>
            <a:r>
              <a:rPr lang="en-US" dirty="0"/>
              <a:t> Throwing Darts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7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371600"/>
                <a:ext cx="8229600" cy="50291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We have </a:t>
                </a:r>
                <a:r>
                  <a:rPr lang="en-US" b="1" i="1" dirty="0"/>
                  <a:t>m</a:t>
                </a:r>
                <a:r>
                  <a:rPr lang="en-US" dirty="0"/>
                  <a:t> darts,</a:t>
                </a:r>
                <a:r>
                  <a:rPr lang="en-US" b="1" dirty="0"/>
                  <a:t> </a:t>
                </a:r>
                <a:r>
                  <a:rPr lang="en-US" b="1" i="1" dirty="0"/>
                  <a:t>n</a:t>
                </a:r>
                <a:r>
                  <a:rPr lang="en-US" dirty="0"/>
                  <a:t> targets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What is the probability that a target gets at least one dart?</a:t>
                </a:r>
              </a:p>
              <a:p>
                <a:r>
                  <a:rPr lang="en-US" dirty="0"/>
                  <a:t>Probability of a target being hit=1/n</a:t>
                </a:r>
              </a:p>
              <a:p>
                <a:r>
                  <a:rPr lang="en-US" dirty="0"/>
                  <a:t>Probability of not being hit=1-1/n</a:t>
                </a:r>
              </a:p>
              <a:p>
                <a:r>
                  <a:rPr lang="en-US" dirty="0"/>
                  <a:t>Probability of not being hit across m darts=(1-1/n)</a:t>
                </a:r>
                <a:r>
                  <a:rPr lang="en-US" baseline="30000" dirty="0"/>
                  <a:t>m</a:t>
                </a:r>
                <a:endParaRPr lang="en-US" dirty="0"/>
              </a:p>
              <a:p>
                <a:r>
                  <a:rPr lang="en-US" dirty="0"/>
                  <a:t>Probability of being hit at least once= 1-(1-1/n)</a:t>
                </a:r>
                <a:r>
                  <a:rPr lang="en-US" baseline="30000" dirty="0"/>
                  <a:t>m</a:t>
                </a:r>
                <a:endParaRPr lang="en-US" dirty="0"/>
              </a:p>
              <a:p>
                <a:pPr lvl="1"/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b="0" dirty="0"/>
                  <a:t>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8" name="Content Placeholder 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371600"/>
                <a:ext cx="8229600" cy="5029199"/>
              </a:xfrm>
              <a:blipFill rotWithShape="0">
                <a:blip r:embed="rId2"/>
                <a:stretch>
                  <a:fillRect l="-1333" t="-2667" r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6271" y="5097852"/>
            <a:ext cx="1857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01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u="sng" dirty="0"/>
              <a:t>Analysis:</a:t>
            </a:r>
            <a:r>
              <a:rPr lang="en-US" dirty="0"/>
              <a:t> Throwing Darts (3)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Fraction of 1s in the array B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/>
              <a:t>=</a:t>
            </a:r>
            <a:br>
              <a:rPr lang="en-US" b="1" dirty="0"/>
            </a:br>
            <a:r>
              <a:rPr lang="en-US" b="1" dirty="0"/>
              <a:t>=</a:t>
            </a:r>
            <a:r>
              <a:rPr lang="sl-SI" b="1" dirty="0"/>
              <a:t> </a:t>
            </a:r>
            <a:r>
              <a:rPr lang="en-US" b="1" dirty="0">
                <a:solidFill>
                  <a:srgbClr val="D60093"/>
                </a:solidFill>
              </a:rPr>
              <a:t>probability of false positive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b="1" dirty="0"/>
              <a:t>1 – e</a:t>
            </a:r>
            <a:r>
              <a:rPr lang="en-US" b="1" baseline="30000" dirty="0"/>
              <a:t>-m/n</a:t>
            </a:r>
            <a:endParaRPr lang="en-US" b="1" dirty="0"/>
          </a:p>
          <a:p>
            <a:endParaRPr lang="en-US" dirty="0">
              <a:solidFill>
                <a:srgbClr val="33CC33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|S| = 1 billion email addresses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|B|= 1GB = 8 billion bits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Example:</a:t>
            </a:r>
            <a:r>
              <a:rPr lang="en-US" dirty="0"/>
              <a:t> </a:t>
            </a:r>
            <a:r>
              <a:rPr lang="en-US" b="1" dirty="0"/>
              <a:t>10</a:t>
            </a:r>
            <a:r>
              <a:rPr lang="en-US" b="1" baseline="30000" dirty="0"/>
              <a:t>9</a:t>
            </a:r>
            <a:r>
              <a:rPr lang="en-US" dirty="0"/>
              <a:t> darts, </a:t>
            </a:r>
            <a:r>
              <a:rPr lang="en-US" b="1" dirty="0"/>
              <a:t>8∙10</a:t>
            </a:r>
            <a:r>
              <a:rPr lang="en-US" b="1" baseline="30000" dirty="0"/>
              <a:t>9</a:t>
            </a:r>
            <a:r>
              <a:rPr lang="en-US" dirty="0"/>
              <a:t> targets</a:t>
            </a:r>
          </a:p>
          <a:p>
            <a:pPr lvl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Fraction of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1s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in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B = 1 – e</a:t>
            </a:r>
            <a:r>
              <a:rPr lang="en-US" b="1" baseline="30000" dirty="0">
                <a:ea typeface="ＭＳ Ｐゴシック" pitchFamily="34" charset="-128"/>
                <a:cs typeface="ＭＳ Ｐゴシック" pitchFamily="34" charset="-128"/>
              </a:rPr>
              <a:t>-1/8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= 0.1175</a:t>
            </a:r>
          </a:p>
          <a:p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10% is pretty high. Can we improve?</a:t>
            </a:r>
          </a:p>
        </p:txBody>
      </p:sp>
    </p:spTree>
    <p:extLst>
      <p:ext uri="{BB962C8B-B14F-4D97-AF65-F5344CB8AC3E}">
        <p14:creationId xmlns:p14="http://schemas.microsoft.com/office/powerpoint/2010/main" val="3838982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Data Streams</a:t>
            </a:r>
            <a:endParaRPr lang="en-US" dirty="0">
              <a:ea typeface="+mj-ea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In many data mining situations, we do not know the entire data set in advance</a:t>
            </a:r>
          </a:p>
          <a:p>
            <a:endParaRPr lang="en-US" dirty="0"/>
          </a:p>
          <a:p>
            <a:r>
              <a:rPr lang="en-US" dirty="0">
                <a:ea typeface="ＭＳ Ｐゴシック" pitchFamily="34" charset="-128"/>
              </a:rPr>
              <a:t>Examples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Traffic condition at roads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Twitter timeline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CCTV footage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Search queries in google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Who called whom (this is a stream of edges in a network)</a:t>
            </a:r>
          </a:p>
          <a:p>
            <a:pPr lvl="1"/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We can think of the </a:t>
            </a:r>
            <a:r>
              <a:rPr lang="en-US" b="1" dirty="0">
                <a:solidFill>
                  <a:srgbClr val="D60093"/>
                </a:solidFill>
                <a:ea typeface="ＭＳ Ｐゴシック" pitchFamily="34" charset="-128"/>
              </a:rPr>
              <a:t>data</a:t>
            </a:r>
            <a:r>
              <a:rPr lang="en-US" dirty="0">
                <a:solidFill>
                  <a:srgbClr val="D60093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as </a:t>
            </a:r>
            <a:r>
              <a:rPr lang="en-US" b="1" dirty="0">
                <a:solidFill>
                  <a:srgbClr val="D60093"/>
                </a:solidFill>
                <a:ea typeface="ＭＳ Ｐゴシック" pitchFamily="34" charset="-128"/>
              </a:rPr>
              <a:t>infinite</a:t>
            </a:r>
            <a:r>
              <a:rPr lang="en-US" dirty="0">
                <a:solidFill>
                  <a:srgbClr val="D60093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and </a:t>
            </a:r>
            <a:r>
              <a:rPr lang="en-US" b="1" dirty="0">
                <a:solidFill>
                  <a:srgbClr val="D60093"/>
                </a:solidFill>
                <a:ea typeface="ＭＳ Ｐゴシック" pitchFamily="34" charset="-128"/>
              </a:rPr>
              <a:t>non-stationary</a:t>
            </a:r>
            <a:endParaRPr lang="en-US" dirty="0">
              <a:ea typeface="ＭＳ Ｐゴシック" pitchFamily="34" charset="-128"/>
            </a:endParaRPr>
          </a:p>
          <a:p>
            <a:pPr lvl="1"/>
            <a:endParaRPr lang="en-US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68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Bloom Filter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534400" cy="5410200"/>
          </a:xfrm>
        </p:spPr>
        <p:txBody>
          <a:bodyPr>
            <a:normAutofit/>
          </a:bodyPr>
          <a:lstStyle/>
          <a:p>
            <a:r>
              <a:rPr lang="en-US" dirty="0"/>
              <a:t>Consider: </a:t>
            </a:r>
            <a:r>
              <a:rPr lang="en-US" b="1" dirty="0"/>
              <a:t>|S| = </a:t>
            </a:r>
            <a:r>
              <a:rPr lang="en-US" b="1" i="1" dirty="0"/>
              <a:t>m</a:t>
            </a:r>
            <a:r>
              <a:rPr lang="en-US" b="1" dirty="0"/>
              <a:t>, |B| = </a:t>
            </a:r>
            <a:r>
              <a:rPr lang="en-US" b="1" i="1" dirty="0"/>
              <a:t>n</a:t>
            </a:r>
            <a:endParaRPr lang="en-US" b="1" i="1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Use </a:t>
            </a:r>
            <a:r>
              <a:rPr lang="en-US" b="1" i="1" dirty="0">
                <a:solidFill>
                  <a:srgbClr val="0000FF"/>
                </a:solidFill>
              </a:rPr>
              <a:t>k</a:t>
            </a:r>
            <a:r>
              <a:rPr lang="en-US" dirty="0">
                <a:solidFill>
                  <a:srgbClr val="0000FF"/>
                </a:solidFill>
              </a:rPr>
              <a:t> independent hash functions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1 </a:t>
            </a:r>
            <a:r>
              <a:rPr lang="en-US" b="1" i="1" dirty="0">
                <a:solidFill>
                  <a:srgbClr val="0000FF"/>
                </a:solidFill>
              </a:rPr>
              <a:t>,…, </a:t>
            </a:r>
            <a:r>
              <a:rPr lang="en-US" b="1" i="1" dirty="0" err="1">
                <a:solidFill>
                  <a:srgbClr val="0000FF"/>
                </a:solidFill>
              </a:rPr>
              <a:t>h</a:t>
            </a:r>
            <a:r>
              <a:rPr lang="en-US" b="1" i="1" baseline="-25000" dirty="0" err="1">
                <a:solidFill>
                  <a:srgbClr val="0000FF"/>
                </a:solidFill>
              </a:rPr>
              <a:t>k</a:t>
            </a:r>
            <a:endParaRPr lang="en-US" b="1" i="1" baseline="-25000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Initialization:</a:t>
            </a:r>
          </a:p>
          <a:p>
            <a:pPr lvl="1"/>
            <a:r>
              <a:rPr lang="en-US" dirty="0"/>
              <a:t>Set </a:t>
            </a:r>
            <a:r>
              <a:rPr lang="en-US" b="1" dirty="0"/>
              <a:t>B </a:t>
            </a:r>
            <a:r>
              <a:rPr lang="en-US" dirty="0"/>
              <a:t>to all </a:t>
            </a:r>
            <a:r>
              <a:rPr lang="en-US" b="1" dirty="0"/>
              <a:t>0s</a:t>
            </a:r>
          </a:p>
          <a:p>
            <a:pPr lvl="1"/>
            <a:r>
              <a:rPr lang="en-US" dirty="0"/>
              <a:t>Hash each element </a:t>
            </a:r>
            <a:r>
              <a:rPr lang="en-US" b="1" i="1" dirty="0"/>
              <a:t>s</a:t>
            </a:r>
            <a:r>
              <a:rPr lang="en-US" b="1" i="1" dirty="0">
                <a:sym typeface="Symbol"/>
              </a:rPr>
              <a:t> </a:t>
            </a:r>
            <a:r>
              <a:rPr lang="en-US" b="1" i="1" dirty="0"/>
              <a:t>S</a:t>
            </a:r>
            <a:r>
              <a:rPr lang="en-US" dirty="0"/>
              <a:t> using each hash function </a:t>
            </a:r>
            <a:r>
              <a:rPr lang="en-US" b="1" i="1" dirty="0"/>
              <a:t>h</a:t>
            </a:r>
            <a:r>
              <a:rPr lang="en-US" b="1" i="1" baseline="-25000" dirty="0"/>
              <a:t>i</a:t>
            </a:r>
            <a:r>
              <a:rPr lang="en-US" dirty="0"/>
              <a:t>, set </a:t>
            </a:r>
            <a:r>
              <a:rPr lang="en-US" b="1" dirty="0">
                <a:solidFill>
                  <a:srgbClr val="0000FF"/>
                </a:solidFill>
              </a:rPr>
              <a:t>B[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</a:rPr>
              <a:t>i</a:t>
            </a:r>
            <a:r>
              <a:rPr lang="en-US" b="1" i="1" dirty="0">
                <a:solidFill>
                  <a:srgbClr val="0000FF"/>
                </a:solidFill>
              </a:rPr>
              <a:t>(s)</a:t>
            </a:r>
            <a:r>
              <a:rPr lang="en-US" b="1" dirty="0">
                <a:solidFill>
                  <a:srgbClr val="0000FF"/>
                </a:solidFill>
              </a:rPr>
              <a:t>] = 1</a:t>
            </a:r>
            <a:r>
              <a:rPr lang="en-US" dirty="0"/>
              <a:t>   (for each </a:t>
            </a:r>
            <a:r>
              <a:rPr lang="en-US" b="1" i="1" dirty="0"/>
              <a:t>i = 1,.., k</a:t>
            </a:r>
            <a:r>
              <a:rPr lang="en-US" dirty="0"/>
              <a:t>)</a:t>
            </a:r>
          </a:p>
          <a:p>
            <a:r>
              <a:rPr lang="en-US" b="1" dirty="0">
                <a:solidFill>
                  <a:srgbClr val="D60093"/>
                </a:solidFill>
              </a:rPr>
              <a:t>Run-time:</a:t>
            </a:r>
          </a:p>
          <a:p>
            <a:pPr lvl="1"/>
            <a:r>
              <a:rPr lang="en-US" dirty="0"/>
              <a:t>When a stream element with key </a:t>
            </a:r>
            <a:r>
              <a:rPr lang="en-US" b="1" i="1" dirty="0"/>
              <a:t>x</a:t>
            </a:r>
            <a:r>
              <a:rPr lang="en-US" dirty="0"/>
              <a:t> arrives</a:t>
            </a: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If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B[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(x)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] = 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u="sng" dirty="0">
                <a:solidFill>
                  <a:srgbClr val="D60093"/>
                </a:solidFill>
                <a:ea typeface="ＭＳ Ｐゴシック" pitchFamily="34" charset="-128"/>
                <a:cs typeface="ＭＳ Ｐゴシック" pitchFamily="34" charset="-128"/>
              </a:rPr>
              <a:t>for all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i </a:t>
            </a:r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= 1,...,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k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then declare that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is in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S</a:t>
            </a:r>
          </a:p>
          <a:p>
            <a:pPr lvl="3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That is,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hashes to a bucket set to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 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for every hash function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h</a:t>
            </a:r>
            <a:r>
              <a:rPr lang="en-US" b="1" i="1" baseline="-25000" dirty="0">
                <a:ea typeface="ＭＳ Ｐゴシック" pitchFamily="34" charset="-128"/>
                <a:cs typeface="ＭＳ Ｐゴシック" pitchFamily="34" charset="-128"/>
              </a:rPr>
              <a:t>i</a:t>
            </a:r>
            <a:r>
              <a:rPr lang="en-US" b="1" i="1" dirty="0"/>
              <a:t>(x)</a:t>
            </a:r>
            <a:endParaRPr lang="en-US" b="1" i="1" baseline="-25000" dirty="0">
              <a:ea typeface="ＭＳ Ｐゴシック" pitchFamily="34" charset="-128"/>
              <a:cs typeface="ＭＳ Ｐゴシック" pitchFamily="34" charset="-128"/>
            </a:endParaRPr>
          </a:p>
          <a:p>
            <a:pPr lvl="2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Otherwise discard the element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86124" y="3886201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note: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we have a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single array B!)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51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Bloom Filter --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What fraction of the bit vector B are 1s?</a:t>
            </a:r>
          </a:p>
          <a:p>
            <a:pPr lvl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Throwing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k∙m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darts at </a:t>
            </a:r>
            <a:r>
              <a:rPr lang="en-US" b="1" i="1" dirty="0">
                <a:ea typeface="ＭＳ Ｐゴシック" pitchFamily="34" charset="-128"/>
                <a:cs typeface="ＭＳ Ｐゴシック" pitchFamily="34" charset="-128"/>
              </a:rPr>
              <a:t>n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 targets</a:t>
            </a:r>
          </a:p>
          <a:p>
            <a:pPr lvl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So fraction of </a:t>
            </a:r>
            <a:r>
              <a:rPr lang="en-US" b="1" dirty="0">
                <a:ea typeface="ＭＳ Ｐゴシック" pitchFamily="34" charset="-128"/>
                <a:cs typeface="ＭＳ Ｐゴシック" pitchFamily="34" charset="-128"/>
              </a:rPr>
              <a:t>1</a:t>
            </a:r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s is 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(1 – e</a:t>
            </a:r>
            <a:r>
              <a:rPr lang="en-US" b="1" i="1" baseline="30000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-km/n</a:t>
            </a:r>
            <a:r>
              <a:rPr lang="en-US" b="1" i="1" dirty="0">
                <a:solidFill>
                  <a:srgbClr val="0000FF"/>
                </a:solidFill>
                <a:ea typeface="ＭＳ Ｐゴシック" pitchFamily="34" charset="-128"/>
                <a:cs typeface="ＭＳ Ｐゴシック" pitchFamily="34" charset="-128"/>
              </a:rPr>
              <a:t>)</a:t>
            </a:r>
          </a:p>
          <a:p>
            <a:pPr lvl="8"/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r>
              <a:rPr lang="en-US" dirty="0"/>
              <a:t>But we have</a:t>
            </a:r>
            <a:r>
              <a:rPr lang="en-US" b="1" dirty="0"/>
              <a:t> </a:t>
            </a:r>
            <a:r>
              <a:rPr lang="en-US" b="1" i="1" dirty="0"/>
              <a:t>k</a:t>
            </a:r>
            <a:r>
              <a:rPr lang="en-US" dirty="0"/>
              <a:t> independent hash functions</a:t>
            </a:r>
            <a:br>
              <a:rPr lang="en-US" dirty="0"/>
            </a:br>
            <a:r>
              <a:rPr lang="en-US" dirty="0"/>
              <a:t>and we only let the element </a:t>
            </a:r>
            <a:r>
              <a:rPr lang="en-US" b="1" i="1" dirty="0"/>
              <a:t>x</a:t>
            </a:r>
            <a:r>
              <a:rPr lang="en-US" dirty="0"/>
              <a:t> through </a:t>
            </a:r>
            <a:r>
              <a:rPr lang="en-US" b="1" dirty="0"/>
              <a:t>if all </a:t>
            </a:r>
            <a:r>
              <a:rPr lang="en-US" b="1" i="1" dirty="0"/>
              <a:t>k</a:t>
            </a:r>
            <a:r>
              <a:rPr lang="en-US" dirty="0"/>
              <a:t> hash element </a:t>
            </a:r>
            <a:r>
              <a:rPr lang="en-US" b="1" i="1" dirty="0"/>
              <a:t>x</a:t>
            </a:r>
            <a:r>
              <a:rPr lang="en-US" dirty="0"/>
              <a:t> to a bucket of value </a:t>
            </a:r>
            <a:r>
              <a:rPr lang="en-US" b="1" dirty="0"/>
              <a:t>1</a:t>
            </a:r>
          </a:p>
          <a:p>
            <a:pPr lvl="8"/>
            <a:endParaRPr lang="en-US" dirty="0"/>
          </a:p>
          <a:p>
            <a:r>
              <a:rPr lang="en-US" dirty="0"/>
              <a:t>So, false </a:t>
            </a:r>
            <a:r>
              <a:rPr lang="en-US" b="1" dirty="0">
                <a:solidFill>
                  <a:srgbClr val="D60093"/>
                </a:solidFill>
              </a:rPr>
              <a:t>positive probability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= </a:t>
            </a:r>
            <a:r>
              <a:rPr lang="en-US" b="1" i="1" dirty="0">
                <a:solidFill>
                  <a:srgbClr val="0000FF"/>
                </a:solidFill>
              </a:rPr>
              <a:t>(1 – e</a:t>
            </a:r>
            <a:r>
              <a:rPr lang="en-US" b="1" i="1" baseline="30000" dirty="0">
                <a:solidFill>
                  <a:srgbClr val="0000FF"/>
                </a:solidFill>
              </a:rPr>
              <a:t>-km/n</a:t>
            </a:r>
            <a:r>
              <a:rPr lang="en-US" b="1" i="1" dirty="0">
                <a:solidFill>
                  <a:srgbClr val="0000FF"/>
                </a:solidFill>
              </a:rPr>
              <a:t>)</a:t>
            </a:r>
            <a:r>
              <a:rPr lang="en-US" b="1" i="1" baseline="30000" dirty="0">
                <a:solidFill>
                  <a:srgbClr val="0000FF"/>
                </a:solidFill>
              </a:rPr>
              <a:t>k</a:t>
            </a:r>
          </a:p>
          <a:p>
            <a:pPr lvl="0"/>
            <a:r>
              <a:rPr lang="en-US" i="1" dirty="0"/>
              <a:t>m</a:t>
            </a:r>
            <a:r>
              <a:rPr lang="en-US" dirty="0"/>
              <a:t> = 1 billion, </a:t>
            </a:r>
            <a:r>
              <a:rPr lang="en-US" i="1" dirty="0"/>
              <a:t>n</a:t>
            </a:r>
            <a:r>
              <a:rPr lang="en-US" dirty="0"/>
              <a:t> = 8 billion</a:t>
            </a:r>
          </a:p>
          <a:p>
            <a:pPr lvl="1"/>
            <a:r>
              <a:rPr lang="en-US" dirty="0"/>
              <a:t>k = 1: (1 – e</a:t>
            </a:r>
            <a:r>
              <a:rPr lang="en-US" baseline="30000" dirty="0"/>
              <a:t>-1/8</a:t>
            </a:r>
            <a:r>
              <a:rPr lang="en-US" dirty="0"/>
              <a:t>) = 0.1175</a:t>
            </a:r>
          </a:p>
          <a:p>
            <a:pPr lvl="1"/>
            <a:r>
              <a:rPr lang="en-US" dirty="0"/>
              <a:t>k = 2: (1 – e</a:t>
            </a:r>
            <a:r>
              <a:rPr lang="en-US" baseline="30000" dirty="0"/>
              <a:t>-1/4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= 0.0493</a:t>
            </a:r>
          </a:p>
          <a:p>
            <a:endParaRPr lang="en-US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373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5448"/>
            <a:ext cx="8686800" cy="98755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Counting Distinct Elements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Problem:</a:t>
            </a:r>
          </a:p>
          <a:p>
            <a:pPr lvl="1"/>
            <a:r>
              <a:rPr lang="en-US" dirty="0"/>
              <a:t>Data stream consists of a universe of elements chosen from a set of size </a:t>
            </a:r>
            <a:r>
              <a:rPr lang="en-US" b="1" i="1" dirty="0"/>
              <a:t>N</a:t>
            </a:r>
            <a:endParaRPr lang="en-US" b="1" dirty="0"/>
          </a:p>
          <a:p>
            <a:pPr lvl="1"/>
            <a:r>
              <a:rPr lang="en-US" dirty="0"/>
              <a:t>Maintain a count of the number of distinct elements seen so far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Obvious approach: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dirty="0"/>
              <a:t>Maintain the set of elements seen so far</a:t>
            </a:r>
          </a:p>
          <a:p>
            <a:pPr lvl="1"/>
            <a:r>
              <a:rPr lang="en-US" dirty="0"/>
              <a:t>That is, keep a hash table of all the distinct elements seen so far</a:t>
            </a:r>
          </a:p>
        </p:txBody>
      </p:sp>
    </p:spTree>
    <p:extLst>
      <p:ext uri="{BB962C8B-B14F-4D97-AF65-F5344CB8AC3E}">
        <p14:creationId xmlns:p14="http://schemas.microsoft.com/office/powerpoint/2010/main" val="51461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Applications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How many different words are found among the Web pages being crawled at a site?</a:t>
            </a:r>
          </a:p>
          <a:p>
            <a:pPr lvl="1"/>
            <a:r>
              <a:rPr lang="en-US" dirty="0">
                <a:ea typeface="ＭＳ Ｐゴシック" pitchFamily="34" charset="-128"/>
                <a:cs typeface="ＭＳ Ｐゴシック" pitchFamily="34" charset="-128"/>
              </a:rPr>
              <a:t>Unusually low or high numbers could indicate artificial pages (spam?)</a:t>
            </a:r>
          </a:p>
          <a:p>
            <a:pPr lvl="8"/>
            <a:endParaRPr lang="en-US" dirty="0">
              <a:ea typeface="ＭＳ Ｐゴシック" pitchFamily="34" charset="-128"/>
              <a:cs typeface="ＭＳ Ｐゴシック" pitchFamily="34" charset="-128"/>
            </a:endParaRPr>
          </a:p>
          <a:p>
            <a:r>
              <a:rPr lang="en-US" b="1" dirty="0">
                <a:solidFill>
                  <a:srgbClr val="0000FF"/>
                </a:solidFill>
              </a:rPr>
              <a:t>How many users are not dormant in Facebook or Twitter?</a:t>
            </a:r>
          </a:p>
          <a:p>
            <a:pPr lvl="8"/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8000"/>
                </a:solidFill>
              </a:rPr>
              <a:t>How many distinct products have we sold in the last week?</a:t>
            </a:r>
          </a:p>
        </p:txBody>
      </p:sp>
    </p:spTree>
    <p:extLst>
      <p:ext uri="{BB962C8B-B14F-4D97-AF65-F5344CB8AC3E}">
        <p14:creationId xmlns:p14="http://schemas.microsoft.com/office/powerpoint/2010/main" val="85379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Small Storage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740664" y="1295401"/>
            <a:ext cx="11036808" cy="5257801"/>
          </a:xfrm>
        </p:spPr>
        <p:txBody>
          <a:bodyPr/>
          <a:lstStyle/>
          <a:p>
            <a:endParaRPr lang="en-US" b="1" dirty="0"/>
          </a:p>
          <a:p>
            <a:r>
              <a:rPr lang="en-US" b="1" dirty="0"/>
              <a:t>Real problem: </a:t>
            </a:r>
            <a:r>
              <a:rPr lang="en-US" b="1" dirty="0">
                <a:solidFill>
                  <a:srgbClr val="0000FF"/>
                </a:solidFill>
              </a:rPr>
              <a:t>What if we do not have space to maintain the set of elements seen so far?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Estimate the count in an unbiased way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Accept that the count may have a little error, but limit the probability that the error is large</a:t>
            </a:r>
          </a:p>
        </p:txBody>
      </p:sp>
    </p:spTree>
    <p:extLst>
      <p:ext uri="{BB962C8B-B14F-4D97-AF65-F5344CB8AC3E}">
        <p14:creationId xmlns:p14="http://schemas.microsoft.com/office/powerpoint/2010/main" val="443655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Flajolet-Martin Approach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FF"/>
                </a:solidFill>
              </a:rPr>
              <a:t>Pick a hash function </a:t>
            </a:r>
            <a:r>
              <a:rPr lang="en-US" b="1" i="1" dirty="0">
                <a:solidFill>
                  <a:srgbClr val="0000FF"/>
                </a:solidFill>
              </a:rPr>
              <a:t>h</a:t>
            </a:r>
            <a:r>
              <a:rPr lang="en-US" dirty="0">
                <a:solidFill>
                  <a:srgbClr val="0000FF"/>
                </a:solidFill>
              </a:rPr>
              <a:t> that maps each of the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elements to </a:t>
            </a:r>
            <a:r>
              <a:rPr lang="en-US" b="1" dirty="0">
                <a:solidFill>
                  <a:srgbClr val="0000FF"/>
                </a:solidFill>
              </a:rPr>
              <a:t>log</a:t>
            </a:r>
            <a:r>
              <a:rPr lang="en-US" b="1" baseline="-25000" dirty="0">
                <a:solidFill>
                  <a:srgbClr val="0000FF"/>
                </a:solidFill>
              </a:rPr>
              <a:t>2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i="1" dirty="0">
                <a:solidFill>
                  <a:srgbClr val="0000FF"/>
                </a:solidFill>
              </a:rPr>
              <a:t>  </a:t>
            </a:r>
            <a:r>
              <a:rPr lang="en-US" dirty="0">
                <a:solidFill>
                  <a:srgbClr val="0000FF"/>
                </a:solidFill>
              </a:rPr>
              <a:t>bits</a:t>
            </a:r>
          </a:p>
          <a:p>
            <a:pPr lvl="8"/>
            <a:endParaRPr lang="en-US" dirty="0"/>
          </a:p>
          <a:p>
            <a:r>
              <a:rPr lang="en-US" dirty="0"/>
              <a:t>For each stream element </a:t>
            </a:r>
            <a:r>
              <a:rPr lang="en-US" b="1" i="1" dirty="0"/>
              <a:t>a</a:t>
            </a:r>
            <a:r>
              <a:rPr lang="en-US" dirty="0"/>
              <a:t>, let </a:t>
            </a:r>
            <a:r>
              <a:rPr lang="en-US" b="1" i="1" dirty="0"/>
              <a:t>r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  <a:r>
              <a:rPr lang="en-US" dirty="0"/>
              <a:t> be the number of trailing </a:t>
            </a:r>
            <a:r>
              <a:rPr lang="en-US" b="1" dirty="0"/>
              <a:t>0s</a:t>
            </a:r>
            <a:r>
              <a:rPr lang="en-US" dirty="0"/>
              <a:t> in </a:t>
            </a:r>
            <a:r>
              <a:rPr lang="en-US" b="1" i="1" dirty="0"/>
              <a:t>h</a:t>
            </a:r>
            <a:r>
              <a:rPr lang="en-US" b="1" dirty="0"/>
              <a:t>(</a:t>
            </a:r>
            <a:r>
              <a:rPr lang="en-US" b="1" i="1" dirty="0"/>
              <a:t>a</a:t>
            </a:r>
            <a:r>
              <a:rPr lang="en-US" b="1" dirty="0"/>
              <a:t>)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r(a)</a:t>
            </a:r>
            <a:r>
              <a:rPr lang="en-US" dirty="0">
                <a:solidFill>
                  <a:srgbClr val="008000"/>
                </a:solidFill>
              </a:rPr>
              <a:t> = position of first 1 counting from the right</a:t>
            </a:r>
          </a:p>
          <a:p>
            <a:pPr lvl="2"/>
            <a:r>
              <a:rPr lang="en-US" dirty="0"/>
              <a:t>E.g., say </a:t>
            </a:r>
            <a:r>
              <a:rPr lang="en-US" b="1" i="1" dirty="0"/>
              <a:t>h(a) = 12</a:t>
            </a:r>
            <a:r>
              <a:rPr lang="en-US" dirty="0"/>
              <a:t>, then </a:t>
            </a:r>
            <a:r>
              <a:rPr lang="en-US" b="1" i="1" dirty="0"/>
              <a:t>12</a:t>
            </a:r>
            <a:r>
              <a:rPr lang="en-US" dirty="0"/>
              <a:t> is </a:t>
            </a:r>
            <a:r>
              <a:rPr lang="en-US" b="1" i="1" dirty="0"/>
              <a:t>1100</a:t>
            </a:r>
            <a:r>
              <a:rPr lang="en-US" dirty="0"/>
              <a:t> in binary, so</a:t>
            </a:r>
            <a:r>
              <a:rPr lang="en-US" i="1" dirty="0"/>
              <a:t> </a:t>
            </a:r>
            <a:r>
              <a:rPr lang="en-US" b="1" i="1" dirty="0"/>
              <a:t>r(a) = 2</a:t>
            </a:r>
          </a:p>
          <a:p>
            <a:r>
              <a:rPr lang="en-US" dirty="0"/>
              <a:t>Record </a:t>
            </a:r>
            <a:r>
              <a:rPr lang="en-US" b="1" i="1" dirty="0">
                <a:solidFill>
                  <a:srgbClr val="D60093"/>
                </a:solidFill>
              </a:rPr>
              <a:t>R </a:t>
            </a:r>
            <a:r>
              <a:rPr lang="en-US" b="1" dirty="0">
                <a:solidFill>
                  <a:srgbClr val="D60093"/>
                </a:solidFill>
              </a:rPr>
              <a:t>= the maximum </a:t>
            </a:r>
            <a:r>
              <a:rPr lang="en-US" b="1" i="1" dirty="0">
                <a:solidFill>
                  <a:srgbClr val="D60093"/>
                </a:solidFill>
              </a:rPr>
              <a:t>r</a:t>
            </a:r>
            <a:r>
              <a:rPr lang="en-US" b="1" dirty="0">
                <a:solidFill>
                  <a:srgbClr val="D60093"/>
                </a:solidFill>
              </a:rPr>
              <a:t>(</a:t>
            </a:r>
            <a:r>
              <a:rPr lang="en-US" b="1" i="1" dirty="0">
                <a:solidFill>
                  <a:srgbClr val="D60093"/>
                </a:solidFill>
              </a:rPr>
              <a:t>a</a:t>
            </a:r>
            <a:r>
              <a:rPr lang="en-US" b="1" dirty="0">
                <a:solidFill>
                  <a:srgbClr val="D60093"/>
                </a:solidFill>
              </a:rPr>
              <a:t>) seen</a:t>
            </a:r>
          </a:p>
          <a:p>
            <a:pPr lvl="1"/>
            <a:r>
              <a:rPr lang="en-US" b="1" dirty="0"/>
              <a:t>R = </a:t>
            </a:r>
            <a:r>
              <a:rPr lang="en-US" b="1" dirty="0" err="1"/>
              <a:t>max</a:t>
            </a:r>
            <a:r>
              <a:rPr lang="en-US" b="1" baseline="-25000" dirty="0" err="1"/>
              <a:t>a</a:t>
            </a:r>
            <a:r>
              <a:rPr lang="en-US" b="1" dirty="0"/>
              <a:t> r(a)</a:t>
            </a:r>
            <a:r>
              <a:rPr lang="en-US" dirty="0"/>
              <a:t>,  over all the items </a:t>
            </a:r>
            <a:r>
              <a:rPr lang="en-US" b="1" i="1" dirty="0"/>
              <a:t>a</a:t>
            </a:r>
            <a:r>
              <a:rPr lang="en-US" dirty="0"/>
              <a:t> seen so far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Estimated number of distinct elements = 2</a:t>
            </a:r>
            <a:r>
              <a:rPr lang="en-US" b="1" i="1" baseline="30000" dirty="0">
                <a:solidFill>
                  <a:srgbClr val="0000FF"/>
                </a:solidFill>
              </a:rPr>
              <a:t>R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8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Works: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928" y="1798321"/>
            <a:ext cx="11064240" cy="5257801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0000FF"/>
                </a:solidFill>
              </a:rPr>
              <a:t>Very </a:t>
            </a:r>
            <a:r>
              <a:rPr lang="en-US" b="1" u="sng" dirty="0" err="1">
                <a:solidFill>
                  <a:srgbClr val="0000FF"/>
                </a:solidFill>
              </a:rPr>
              <a:t>very</a:t>
            </a:r>
            <a:r>
              <a:rPr lang="en-US" b="1" u="sng" dirty="0">
                <a:solidFill>
                  <a:srgbClr val="0000FF"/>
                </a:solidFill>
              </a:rPr>
              <a:t> rough and heuristic</a:t>
            </a:r>
            <a:r>
              <a:rPr lang="en-US" b="1" dirty="0">
                <a:solidFill>
                  <a:srgbClr val="0000FF"/>
                </a:solidFill>
              </a:rPr>
              <a:t> intuition why </a:t>
            </a:r>
            <a:r>
              <a:rPr lang="en-US" b="1" dirty="0" err="1">
                <a:solidFill>
                  <a:srgbClr val="0000FF"/>
                </a:solidFill>
              </a:rPr>
              <a:t>Flajolet</a:t>
            </a:r>
            <a:r>
              <a:rPr lang="en-US" b="1" dirty="0">
                <a:solidFill>
                  <a:srgbClr val="0000FF"/>
                </a:solidFill>
              </a:rPr>
              <a:t>-Martin works:</a:t>
            </a:r>
          </a:p>
          <a:p>
            <a:pPr lvl="1"/>
            <a:r>
              <a:rPr lang="en-US" b="1" i="1" dirty="0">
                <a:solidFill>
                  <a:srgbClr val="D60093"/>
                </a:solidFill>
              </a:rPr>
              <a:t>h(a)</a:t>
            </a:r>
            <a:r>
              <a:rPr lang="en-US" dirty="0">
                <a:solidFill>
                  <a:srgbClr val="D60093"/>
                </a:solidFill>
              </a:rPr>
              <a:t> hashes</a:t>
            </a:r>
            <a:r>
              <a:rPr lang="en-US" b="1" dirty="0">
                <a:solidFill>
                  <a:srgbClr val="D60093"/>
                </a:solidFill>
              </a:rPr>
              <a:t> </a:t>
            </a:r>
            <a:r>
              <a:rPr lang="en-US" b="1" i="1" dirty="0">
                <a:solidFill>
                  <a:srgbClr val="D60093"/>
                </a:solidFill>
              </a:rPr>
              <a:t>a</a:t>
            </a:r>
            <a:r>
              <a:rPr lang="en-US" dirty="0">
                <a:solidFill>
                  <a:srgbClr val="D60093"/>
                </a:solidFill>
              </a:rPr>
              <a:t> with </a:t>
            </a:r>
            <a:r>
              <a:rPr lang="en-US" b="1" dirty="0">
                <a:solidFill>
                  <a:srgbClr val="D60093"/>
                </a:solidFill>
              </a:rPr>
              <a:t>equal prob.</a:t>
            </a:r>
            <a:r>
              <a:rPr lang="en-US" dirty="0">
                <a:solidFill>
                  <a:srgbClr val="D60093"/>
                </a:solidFill>
              </a:rPr>
              <a:t> to any of </a:t>
            </a:r>
            <a:r>
              <a:rPr lang="en-US" b="1" i="1" dirty="0">
                <a:solidFill>
                  <a:srgbClr val="D60093"/>
                </a:solidFill>
              </a:rPr>
              <a:t>N</a:t>
            </a:r>
            <a:r>
              <a:rPr lang="en-US" dirty="0">
                <a:solidFill>
                  <a:srgbClr val="D60093"/>
                </a:solidFill>
              </a:rPr>
              <a:t> values</a:t>
            </a:r>
          </a:p>
          <a:p>
            <a:pPr lvl="1"/>
            <a:r>
              <a:rPr lang="en-US" dirty="0"/>
              <a:t>Then </a:t>
            </a:r>
            <a:r>
              <a:rPr lang="en-US" b="1" i="1" dirty="0"/>
              <a:t>h(a)</a:t>
            </a:r>
            <a:r>
              <a:rPr lang="en-US" dirty="0"/>
              <a:t> is a sequence of </a:t>
            </a:r>
            <a:r>
              <a:rPr lang="en-US" b="1" dirty="0"/>
              <a:t>log</a:t>
            </a:r>
            <a:r>
              <a:rPr lang="en-US" b="1" baseline="-25000" dirty="0"/>
              <a:t>2 </a:t>
            </a:r>
            <a:r>
              <a:rPr lang="en-US" b="1" dirty="0"/>
              <a:t>N</a:t>
            </a:r>
            <a:r>
              <a:rPr lang="en-US" dirty="0"/>
              <a:t> bits, </a:t>
            </a:r>
            <a:br>
              <a:rPr lang="en-US" dirty="0"/>
            </a:br>
            <a:r>
              <a:rPr lang="en-US" dirty="0"/>
              <a:t>where </a:t>
            </a:r>
            <a:r>
              <a:rPr lang="en-US" b="1" i="1" dirty="0">
                <a:solidFill>
                  <a:srgbClr val="008000"/>
                </a:solidFill>
              </a:rPr>
              <a:t>2</a:t>
            </a:r>
            <a:r>
              <a:rPr lang="en-US" b="1" i="1" baseline="30000" dirty="0">
                <a:solidFill>
                  <a:srgbClr val="008000"/>
                </a:solidFill>
              </a:rPr>
              <a:t>-r</a:t>
            </a:r>
            <a:r>
              <a:rPr lang="en-US" i="1" dirty="0"/>
              <a:t> </a:t>
            </a:r>
            <a:r>
              <a:rPr lang="en-US" dirty="0"/>
              <a:t>fraction of all </a:t>
            </a:r>
            <a:r>
              <a:rPr lang="en-US" b="1" i="1" dirty="0">
                <a:solidFill>
                  <a:srgbClr val="008000"/>
                </a:solidFill>
              </a:rPr>
              <a:t>a</a:t>
            </a:r>
            <a:r>
              <a:rPr lang="en-US" dirty="0"/>
              <a:t>s have a tail of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/>
              <a:t> zeros </a:t>
            </a:r>
          </a:p>
          <a:p>
            <a:pPr lvl="2"/>
            <a:r>
              <a:rPr lang="en-US" dirty="0"/>
              <a:t>About 50% of</a:t>
            </a:r>
            <a:r>
              <a:rPr lang="en-US" i="1" dirty="0"/>
              <a:t> </a:t>
            </a:r>
            <a:r>
              <a:rPr lang="en-US" b="1" i="1" dirty="0"/>
              <a:t>a</a:t>
            </a:r>
            <a:r>
              <a:rPr lang="en-US" dirty="0"/>
              <a:t>s hash to </a:t>
            </a:r>
            <a:r>
              <a:rPr lang="en-US" b="1" dirty="0"/>
              <a:t>***0</a:t>
            </a:r>
          </a:p>
          <a:p>
            <a:pPr lvl="2"/>
            <a:r>
              <a:rPr lang="en-US" dirty="0"/>
              <a:t>About 25% of</a:t>
            </a:r>
            <a:r>
              <a:rPr lang="en-US" b="1" dirty="0"/>
              <a:t> </a:t>
            </a:r>
            <a:r>
              <a:rPr lang="en-US" b="1" i="1" dirty="0"/>
              <a:t>a</a:t>
            </a:r>
            <a:r>
              <a:rPr lang="en-US" dirty="0"/>
              <a:t>s hash to </a:t>
            </a:r>
            <a:r>
              <a:rPr lang="en-US" b="1" dirty="0"/>
              <a:t>**00</a:t>
            </a:r>
          </a:p>
          <a:p>
            <a:pPr lvl="2"/>
            <a:r>
              <a:rPr lang="en-US" dirty="0"/>
              <a:t>So, if we saw the longest tail of </a:t>
            </a:r>
            <a:r>
              <a:rPr lang="en-US" b="1" i="1" dirty="0"/>
              <a:t>r=2</a:t>
            </a:r>
            <a:r>
              <a:rPr lang="en-US" dirty="0"/>
              <a:t> (i.e., item hash ending </a:t>
            </a:r>
            <a:r>
              <a:rPr lang="en-US" b="1" dirty="0"/>
              <a:t>*100</a:t>
            </a:r>
            <a:r>
              <a:rPr lang="en-US" dirty="0"/>
              <a:t>) then we have probably seen </a:t>
            </a:r>
            <a:br>
              <a:rPr lang="en-US" dirty="0"/>
            </a:br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i="1" dirty="0"/>
              <a:t>4</a:t>
            </a:r>
            <a:r>
              <a:rPr lang="en-US" dirty="0"/>
              <a:t> distinct items so far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So, it takes to hash about </a:t>
            </a:r>
            <a:r>
              <a:rPr lang="en-US" b="1" i="1" dirty="0">
                <a:solidFill>
                  <a:srgbClr val="008000"/>
                </a:solidFill>
              </a:rPr>
              <a:t>2</a:t>
            </a:r>
            <a:r>
              <a:rPr lang="en-US" b="1" i="1" baseline="30000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 items before we see one with zero-suffix of length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325083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It Works: More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Now we show why </a:t>
                </a:r>
                <a:r>
                  <a:rPr lang="en-US" b="1" dirty="0" err="1">
                    <a:solidFill>
                      <a:srgbClr val="D60093"/>
                    </a:solidFill>
                  </a:rPr>
                  <a:t>Flajolet</a:t>
                </a:r>
                <a:r>
                  <a:rPr lang="en-US" b="1" dirty="0">
                    <a:solidFill>
                      <a:srgbClr val="D60093"/>
                    </a:solidFill>
                  </a:rPr>
                  <a:t>-Martin works</a:t>
                </a:r>
                <a:endParaRPr lang="en-US" sz="3600" b="1" baseline="30000" dirty="0">
                  <a:solidFill>
                    <a:srgbClr val="0000FF"/>
                  </a:solidFill>
                </a:endParaRPr>
              </a:p>
              <a:p>
                <a:pPr lvl="8"/>
                <a:endParaRPr lang="en-US" b="1" dirty="0"/>
              </a:p>
              <a:p>
                <a:r>
                  <a:rPr lang="en-US" b="1" dirty="0"/>
                  <a:t>Formally, we will show that </a:t>
                </a:r>
                <a:r>
                  <a:rPr lang="en-US" b="1" dirty="0">
                    <a:solidFill>
                      <a:srgbClr val="0000FF"/>
                    </a:solidFill>
                  </a:rPr>
                  <a:t>probability of finding a tail of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r</a:t>
                </a:r>
                <a:r>
                  <a:rPr lang="en-US" b="1" dirty="0">
                    <a:solidFill>
                      <a:srgbClr val="0000FF"/>
                    </a:solidFill>
                  </a:rPr>
                  <a:t> zeros:</a:t>
                </a:r>
              </a:p>
              <a:p>
                <a:pPr lvl="1"/>
                <a:r>
                  <a:rPr lang="en-US" b="1" dirty="0"/>
                  <a:t>Goes to</a:t>
                </a:r>
                <a:r>
                  <a:rPr lang="en-US" b="1" dirty="0">
                    <a:solidFill>
                      <a:srgbClr val="D60093"/>
                    </a:solidFill>
                  </a:rPr>
                  <a:t> 1 </a:t>
                </a:r>
                <a:r>
                  <a:rPr lang="en-US" b="1" dirty="0"/>
                  <a:t>if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60093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D60093"/>
                        </a:solidFill>
                        <a:latin typeface="Cambria Math"/>
                      </a:rPr>
                      <m:t>≫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lvl="1"/>
                <a:r>
                  <a:rPr lang="en-US" b="1" dirty="0"/>
                  <a:t>Goes to</a:t>
                </a:r>
                <a:r>
                  <a:rPr lang="en-US" b="1" dirty="0">
                    <a:solidFill>
                      <a:srgbClr val="D60093"/>
                    </a:solidFill>
                  </a:rPr>
                  <a:t> 0 </a:t>
                </a:r>
                <a:r>
                  <a:rPr lang="en-US" b="1" dirty="0"/>
                  <a:t>if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D60093"/>
                        </a:solidFill>
                        <a:latin typeface="Cambria Math"/>
                      </a:rPr>
                      <m:t>𝒎</m:t>
                    </m:r>
                    <m:r>
                      <a:rPr lang="en-US" b="1" i="1" smtClean="0">
                        <a:solidFill>
                          <a:srgbClr val="D60093"/>
                        </a:solidFill>
                        <a:latin typeface="Cambria Math"/>
                      </a:rPr>
                      <m:t>≪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D6009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𝟐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D60093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endParaRPr lang="en-US" b="1" dirty="0">
                  <a:solidFill>
                    <a:srgbClr val="D60093"/>
                  </a:solidFill>
                </a:endParaRPr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D60093"/>
                        </a:solidFill>
                        <a:latin typeface="Cambria Math"/>
                      </a:rPr>
                      <m:t>𝒎</m:t>
                    </m:r>
                  </m:oMath>
                </a14:m>
                <a:r>
                  <a:rPr lang="en-US" dirty="0"/>
                  <a:t> is the number of distinct elements </a:t>
                </a:r>
                <a:br>
                  <a:rPr lang="en-US" dirty="0"/>
                </a:br>
                <a:r>
                  <a:rPr lang="en-US" dirty="0"/>
                  <a:t>seen so far in the stream</a:t>
                </a: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Thus, 2</a:t>
                </a:r>
                <a:r>
                  <a:rPr lang="en-US" b="1" i="1" baseline="30000" dirty="0">
                    <a:solidFill>
                      <a:srgbClr val="D60093"/>
                    </a:solidFill>
                  </a:rPr>
                  <a:t>R</a:t>
                </a:r>
                <a:r>
                  <a:rPr lang="en-US" b="1" dirty="0">
                    <a:solidFill>
                      <a:srgbClr val="D60093"/>
                    </a:solidFill>
                  </a:rPr>
                  <a:t>  will almost always be </a:t>
                </a:r>
                <a:r>
                  <a:rPr lang="en-US" b="1" i="1" dirty="0">
                    <a:solidFill>
                      <a:srgbClr val="D60093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around</a:t>
                </a:r>
                <a:r>
                  <a:rPr lang="en-US" b="1" dirty="0">
                    <a:solidFill>
                      <a:srgbClr val="D60093"/>
                    </a:solidFill>
                  </a:rPr>
                  <a:t>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m!</a:t>
                </a:r>
              </a:p>
              <a:p>
                <a:endParaRPr lang="en-US" b="1" dirty="0">
                  <a:solidFill>
                    <a:srgbClr val="D60093"/>
                  </a:solidFill>
                </a:endParaRPr>
              </a:p>
              <a:p>
                <a:pPr lvl="2"/>
                <a:endParaRPr lang="en-US" b="1" baseline="30000" dirty="0">
                  <a:solidFill>
                    <a:srgbClr val="D60093"/>
                  </a:solidFill>
                </a:endParaRPr>
              </a:p>
            </p:txBody>
          </p:sp>
        </mc:Choice>
        <mc:Fallback xmlns=""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33314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It Works: More formally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981200" y="1716025"/>
                <a:ext cx="8177784" cy="4331495"/>
              </a:xfrm>
            </p:spPr>
            <p:txBody>
              <a:bodyPr/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Probability of a tail of length r: 2</a:t>
                </a:r>
                <a:r>
                  <a:rPr lang="en-US" b="1" baseline="30000" dirty="0">
                    <a:solidFill>
                      <a:srgbClr val="0000FF"/>
                    </a:solidFill>
                  </a:rPr>
                  <a:t>-</a:t>
                </a:r>
                <a:r>
                  <a:rPr lang="en-US" b="1" i="1" baseline="30000" dirty="0">
                    <a:solidFill>
                      <a:srgbClr val="0000FF"/>
                    </a:solidFill>
                  </a:rPr>
                  <a:t>r</a:t>
                </a:r>
              </a:p>
              <a:p>
                <a:r>
                  <a:rPr lang="en-US" dirty="0">
                    <a:solidFill>
                      <a:srgbClr val="D60093"/>
                    </a:solidFill>
                  </a:rPr>
                  <a:t>Then, the probability of </a:t>
                </a:r>
                <a:r>
                  <a:rPr lang="en-US" b="1" dirty="0">
                    <a:solidFill>
                      <a:srgbClr val="D60093"/>
                    </a:solidFill>
                  </a:rPr>
                  <a:t>NOT</a:t>
                </a:r>
                <a:r>
                  <a:rPr lang="en-US" dirty="0">
                    <a:solidFill>
                      <a:srgbClr val="D60093"/>
                    </a:solidFill>
                  </a:rPr>
                  <a:t> seeing a tail </a:t>
                </a:r>
                <a:br>
                  <a:rPr lang="en-US" dirty="0">
                    <a:solidFill>
                      <a:srgbClr val="D60093"/>
                    </a:solidFill>
                  </a:rPr>
                </a:br>
                <a:r>
                  <a:rPr lang="en-US" dirty="0">
                    <a:solidFill>
                      <a:srgbClr val="D60093"/>
                    </a:solidFill>
                  </a:rPr>
                  <a:t>of length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r</a:t>
                </a:r>
                <a:r>
                  <a:rPr lang="en-US" dirty="0">
                    <a:solidFill>
                      <a:srgbClr val="D60093"/>
                    </a:solidFill>
                  </a:rPr>
                  <a:t> among </a:t>
                </a:r>
                <a:r>
                  <a:rPr lang="en-US" b="1" i="1" dirty="0">
                    <a:solidFill>
                      <a:srgbClr val="D60093"/>
                    </a:solidFill>
                  </a:rPr>
                  <a:t>m</a:t>
                </a:r>
                <a:r>
                  <a:rPr lang="en-US" dirty="0">
                    <a:solidFill>
                      <a:srgbClr val="D60093"/>
                    </a:solidFill>
                  </a:rPr>
                  <a:t> elements: </a:t>
                </a:r>
                <a:endParaRPr lang="en-US" b="0" i="1" dirty="0">
                  <a:solidFill>
                    <a:srgbClr val="D60093"/>
                  </a:solidFill>
                  <a:latin typeface="Cambria Math"/>
                </a:endParaRPr>
              </a:p>
              <a:p>
                <a:pPr marL="11887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600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𝟏</m:t>
                              </m:r>
                              <m:r>
                                <a:rPr lang="en-US" sz="36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3600" b="1" i="1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e>
                                <m:sup>
                                  <m:r>
                                    <a:rPr lang="en-US" sz="36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sz="3600" b="1" i="1">
                                      <a:solidFill>
                                        <a:srgbClr val="0000FF"/>
                                      </a:solidFill>
                                      <a:latin typeface="Cambria Math"/>
                                    </a:rPr>
                                    <m:t>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3600" b="1" i="1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𝒎</m:t>
                          </m:r>
                        </m:sup>
                      </m:sSup>
                    </m:oMath>
                  </m:oMathPara>
                </a14:m>
                <a:endParaRPr lang="en-US" sz="3600" b="1" baseline="30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867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716025"/>
                <a:ext cx="8177784" cy="4331495"/>
              </a:xfrm>
              <a:blipFill rotWithShape="0">
                <a:blip r:embed="rId3"/>
                <a:stretch>
                  <a:fillRect l="-1341" t="-23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059582" y="3025673"/>
            <a:ext cx="2920998" cy="1503365"/>
            <a:chOff x="3598" y="2218"/>
            <a:chExt cx="1840" cy="947"/>
          </a:xfrm>
        </p:grpSpPr>
        <p:sp>
          <p:nvSpPr>
            <p:cNvPr id="28682" name="Text Box 4"/>
            <p:cNvSpPr txBox="1">
              <a:spLocks noChangeArrowheads="1"/>
            </p:cNvSpPr>
            <p:nvPr/>
          </p:nvSpPr>
          <p:spPr bwMode="auto">
            <a:xfrm>
              <a:off x="3655" y="2758"/>
              <a:ext cx="1783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Prob. that given </a:t>
              </a:r>
              <a:r>
                <a:rPr lang="en-US" b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h(a)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ends in fewer than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zeros</a:t>
              </a:r>
            </a:p>
          </p:txBody>
        </p:sp>
        <p:sp>
          <p:nvSpPr>
            <p:cNvPr id="28683" name="Rectangle 5"/>
            <p:cNvSpPr>
              <a:spLocks noChangeArrowheads="1"/>
            </p:cNvSpPr>
            <p:nvPr/>
          </p:nvSpPr>
          <p:spPr bwMode="auto">
            <a:xfrm>
              <a:off x="3598" y="2218"/>
              <a:ext cx="976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684" name="Line 6"/>
            <p:cNvSpPr>
              <a:spLocks noChangeShapeType="1"/>
            </p:cNvSpPr>
            <p:nvPr/>
          </p:nvSpPr>
          <p:spPr bwMode="auto">
            <a:xfrm flipV="1">
              <a:off x="4151" y="2566"/>
              <a:ext cx="25" cy="2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2951441" y="3018379"/>
            <a:ext cx="4343400" cy="1547813"/>
            <a:chOff x="2054" y="2190"/>
            <a:chExt cx="2736" cy="975"/>
          </a:xfrm>
        </p:grpSpPr>
        <p:sp>
          <p:nvSpPr>
            <p:cNvPr id="28679" name="Rectangle 8"/>
            <p:cNvSpPr>
              <a:spLocks noChangeArrowheads="1"/>
            </p:cNvSpPr>
            <p:nvPr/>
          </p:nvSpPr>
          <p:spPr bwMode="auto">
            <a:xfrm>
              <a:off x="3254" y="2190"/>
              <a:ext cx="1536" cy="44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8680" name="Text Box 9"/>
            <p:cNvSpPr txBox="1">
              <a:spLocks noChangeArrowheads="1"/>
            </p:cNvSpPr>
            <p:nvPr/>
          </p:nvSpPr>
          <p:spPr bwMode="auto">
            <a:xfrm>
              <a:off x="2054" y="2758"/>
              <a:ext cx="1328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Prob. all end in </a:t>
              </a:r>
              <a:b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</a:b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fewer than 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 zeros.</a:t>
              </a:r>
            </a:p>
          </p:txBody>
        </p:sp>
        <p:sp>
          <p:nvSpPr>
            <p:cNvPr id="28681" name="Line 10"/>
            <p:cNvSpPr>
              <a:spLocks noChangeShapeType="1"/>
            </p:cNvSpPr>
            <p:nvPr/>
          </p:nvSpPr>
          <p:spPr bwMode="auto">
            <a:xfrm flipV="1">
              <a:off x="2583" y="2529"/>
              <a:ext cx="672" cy="2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0618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Why It Works: More formally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>
          <a:xfrm>
            <a:off x="431922" y="2014904"/>
            <a:ext cx="10515600" cy="435133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Prob. of NOT finding a tail of length </a:t>
            </a:r>
            <a:r>
              <a:rPr lang="en-US" b="1" i="1" dirty="0">
                <a:solidFill>
                  <a:srgbClr val="D60093"/>
                </a:solidFill>
              </a:rPr>
              <a:t>r</a:t>
            </a:r>
            <a:r>
              <a:rPr lang="en-US" b="1" dirty="0">
                <a:solidFill>
                  <a:srgbClr val="D60093"/>
                </a:solidFill>
              </a:rPr>
              <a:t> is: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</a:t>
            </a:r>
            <a:r>
              <a:rPr lang="en-US" b="1" i="1" dirty="0">
                <a:solidFill>
                  <a:srgbClr val="0000FF"/>
                </a:solidFill>
              </a:rPr>
              <a:t>m &lt;&lt; 2</a:t>
            </a:r>
            <a:r>
              <a:rPr lang="en-US" b="1" i="1" baseline="30000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, then prob. tends to </a:t>
            </a:r>
            <a:r>
              <a:rPr lang="en-US" b="1" dirty="0">
                <a:solidFill>
                  <a:srgbClr val="0000FF"/>
                </a:solidFill>
              </a:rPr>
              <a:t>1</a:t>
            </a:r>
          </a:p>
          <a:p>
            <a:pPr lvl="2"/>
            <a:r>
              <a:rPr lang="en-US" dirty="0"/>
              <a:t>                                                      as  </a:t>
            </a:r>
            <a:r>
              <a:rPr lang="en-US" b="1" dirty="0"/>
              <a:t>m/2</a:t>
            </a:r>
            <a:r>
              <a:rPr lang="en-US" b="1" baseline="30000" dirty="0"/>
              <a:t>r</a:t>
            </a:r>
            <a:r>
              <a:rPr lang="en-US" b="1" dirty="0">
                <a:sym typeface="Symbol"/>
              </a:rPr>
              <a:t> 0</a:t>
            </a:r>
            <a:endParaRPr lang="en-US" b="1" dirty="0"/>
          </a:p>
          <a:p>
            <a:pPr lvl="2"/>
            <a:r>
              <a:rPr lang="en-US" dirty="0">
                <a:solidFill>
                  <a:srgbClr val="008000"/>
                </a:solidFill>
              </a:rPr>
              <a:t>So, the probability of finding a tail of length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 tends to </a:t>
            </a:r>
            <a:r>
              <a:rPr lang="en-US" b="1" dirty="0">
                <a:solidFill>
                  <a:srgbClr val="008000"/>
                </a:solidFill>
              </a:rPr>
              <a:t>0</a:t>
            </a:r>
            <a:r>
              <a:rPr lang="en-US" dirty="0">
                <a:solidFill>
                  <a:srgbClr val="008000"/>
                </a:solidFill>
              </a:rPr>
              <a:t> 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If </a:t>
            </a:r>
            <a:r>
              <a:rPr lang="en-US" b="1" i="1" dirty="0">
                <a:solidFill>
                  <a:srgbClr val="0000FF"/>
                </a:solidFill>
              </a:rPr>
              <a:t>m &gt;&gt; 2</a:t>
            </a:r>
            <a:r>
              <a:rPr lang="en-US" b="1" i="1" baseline="30000" dirty="0">
                <a:solidFill>
                  <a:srgbClr val="0000FF"/>
                </a:solidFill>
              </a:rPr>
              <a:t>r</a:t>
            </a:r>
            <a:r>
              <a:rPr lang="en-US" dirty="0">
                <a:solidFill>
                  <a:srgbClr val="0000FF"/>
                </a:solidFill>
              </a:rPr>
              <a:t>, then prob. tends to </a:t>
            </a:r>
            <a:r>
              <a:rPr lang="en-US" b="1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 </a:t>
            </a:r>
          </a:p>
          <a:p>
            <a:pPr lvl="2"/>
            <a:r>
              <a:rPr lang="en-US" dirty="0"/>
              <a:t>                                                            as  </a:t>
            </a:r>
            <a:r>
              <a:rPr lang="en-US" b="1" dirty="0"/>
              <a:t>m/2</a:t>
            </a:r>
            <a:r>
              <a:rPr lang="en-US" b="1" baseline="30000" dirty="0"/>
              <a:t>r </a:t>
            </a:r>
            <a:r>
              <a:rPr lang="en-US" b="1" dirty="0">
                <a:sym typeface="Symbol"/>
              </a:rPr>
              <a:t> </a:t>
            </a:r>
            <a:r>
              <a:rPr lang="en-US" b="1" dirty="0"/>
              <a:t> </a:t>
            </a:r>
            <a:r>
              <a:rPr lang="en-US" dirty="0"/>
              <a:t> </a:t>
            </a:r>
          </a:p>
          <a:p>
            <a:pPr lvl="2"/>
            <a:r>
              <a:rPr lang="en-US" dirty="0">
                <a:solidFill>
                  <a:srgbClr val="008000"/>
                </a:solidFill>
              </a:rPr>
              <a:t>So, the probability of finding a tail of length</a:t>
            </a:r>
            <a:r>
              <a:rPr lang="en-US" b="1" dirty="0">
                <a:solidFill>
                  <a:srgbClr val="008000"/>
                </a:solidFill>
              </a:rPr>
              <a:t> 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 tends to </a:t>
            </a:r>
            <a:r>
              <a:rPr lang="en-US" b="1" dirty="0">
                <a:solidFill>
                  <a:srgbClr val="008000"/>
                </a:solidFill>
              </a:rPr>
              <a:t>1</a:t>
            </a:r>
          </a:p>
          <a:p>
            <a:pPr lvl="8"/>
            <a:endParaRPr lang="en-US" b="1" dirty="0">
              <a:solidFill>
                <a:srgbClr val="D60093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Thus, 2</a:t>
            </a:r>
            <a:r>
              <a:rPr lang="en-US" b="1" i="1" baseline="30000" dirty="0">
                <a:solidFill>
                  <a:srgbClr val="D60093"/>
                </a:solidFill>
              </a:rPr>
              <a:t>R</a:t>
            </a:r>
            <a:r>
              <a:rPr lang="en-US" b="1" dirty="0">
                <a:solidFill>
                  <a:srgbClr val="D60093"/>
                </a:solidFill>
              </a:rPr>
              <a:t>  will almost always be around </a:t>
            </a:r>
            <a:r>
              <a:rPr lang="en-US" b="1" i="1" dirty="0">
                <a:solidFill>
                  <a:srgbClr val="D60093"/>
                </a:solidFill>
              </a:rPr>
              <a:t>m!</a:t>
            </a:r>
          </a:p>
          <a:p>
            <a:pPr lvl="8"/>
            <a:endParaRPr lang="en-US" dirty="0"/>
          </a:p>
        </p:txBody>
      </p:sp>
      <p:graphicFrame>
        <p:nvGraphicFramePr>
          <p:cNvPr id="1026" name="AutoShape 2"/>
          <p:cNvGraphicFramePr>
            <a:graphicFrameLocks noChangeAspect="1"/>
          </p:cNvGraphicFramePr>
          <p:nvPr/>
        </p:nvGraphicFramePr>
        <p:xfrm>
          <a:off x="-1" y="-1"/>
          <a:ext cx="0" cy="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95200" imgH="253800" progId="Equation.3">
                  <p:embed/>
                </p:oleObj>
              </mc:Choice>
              <mc:Fallback>
                <p:oleObj name="Equation" r:id="rId3" imgW="2095200" imgH="253800" progId="Equation.3">
                  <p:embed/>
                  <p:pic>
                    <p:nvPicPr>
                      <p:cNvPr id="1026" name="AutoShape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" y="-1"/>
                        <a:ext cx="0" cy="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940640"/>
              </p:ext>
            </p:extLst>
          </p:nvPr>
        </p:nvGraphicFramePr>
        <p:xfrm>
          <a:off x="1733037" y="2725899"/>
          <a:ext cx="14335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96880" imgH="228600" progId="Equation.3">
                  <p:embed/>
                </p:oleObj>
              </mc:Choice>
              <mc:Fallback>
                <p:oleObj name="Equation" r:id="rId5" imgW="596880" imgH="228600" progId="Equation.3">
                  <p:embed/>
                  <p:pic>
                    <p:nvPicPr>
                      <p:cNvPr id="13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037" y="2725899"/>
                        <a:ext cx="14335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49174"/>
              </p:ext>
            </p:extLst>
          </p:nvPr>
        </p:nvGraphicFramePr>
        <p:xfrm>
          <a:off x="6604305" y="1937544"/>
          <a:ext cx="5243513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95200" imgH="253800" progId="Equation.3">
                  <p:embed/>
                </p:oleObj>
              </mc:Choice>
              <mc:Fallback>
                <p:oleObj name="Equation" r:id="rId7" imgW="2095200" imgH="253800" progId="Equation.3">
                  <p:embed/>
                  <p:pic>
                    <p:nvPicPr>
                      <p:cNvPr id="103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305" y="1937544"/>
                        <a:ext cx="5243513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AutoShape 2"/>
          <p:cNvPicPr preferRelativeResize="0"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7483648" y="-2147483648"/>
            <a:ext cx="0" cy="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3CF7F4E-5BC4-43F4-9A9E-8877A0751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267626"/>
              </p:ext>
            </p:extLst>
          </p:nvPr>
        </p:nvGraphicFramePr>
        <p:xfrm>
          <a:off x="1844675" y="3781425"/>
          <a:ext cx="149542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22080" imgH="228600" progId="Equation.3">
                  <p:embed/>
                </p:oleObj>
              </mc:Choice>
              <mc:Fallback>
                <p:oleObj name="Equation" r:id="rId9" imgW="622080" imgH="228600" progId="Equation.3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3CF7F4E-5BC4-43F4-9A9E-8877A0751A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675" y="3781425"/>
                        <a:ext cx="1495425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2490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Stream Model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Input </a:t>
            </a:r>
            <a:r>
              <a:rPr lang="en-US" b="1" dirty="0">
                <a:solidFill>
                  <a:srgbClr val="0000FF"/>
                </a:solidFill>
              </a:rPr>
              <a:t>elements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enter at a rapid rate, </a:t>
            </a:r>
            <a:br>
              <a:rPr lang="en-US" dirty="0"/>
            </a:br>
            <a:r>
              <a:rPr lang="en-US" dirty="0"/>
              <a:t>at one or more input ports (i.e., </a:t>
            </a:r>
            <a:r>
              <a:rPr lang="en-US" b="1" dirty="0"/>
              <a:t>streams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rgbClr val="0000FF"/>
                </a:solidFill>
              </a:rPr>
              <a:t>We call elements of the stream tuples</a:t>
            </a:r>
          </a:p>
          <a:p>
            <a:pPr lvl="8"/>
            <a:endParaRPr lang="en-US" dirty="0"/>
          </a:p>
          <a:p>
            <a:r>
              <a:rPr lang="en-US" b="1" dirty="0"/>
              <a:t>The system cannot store the entire stream accessibly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Q:</a:t>
            </a:r>
            <a:r>
              <a:rPr lang="en-US" b="1" dirty="0">
                <a:solidFill>
                  <a:srgbClr val="D60093"/>
                </a:solidFill>
              </a:rPr>
              <a:t> How do you make critical calculations about the stream using a limited amount of (secondary) memory?</a:t>
            </a:r>
          </a:p>
        </p:txBody>
      </p:sp>
    </p:spTree>
    <p:extLst>
      <p:ext uri="{BB962C8B-B14F-4D97-AF65-F5344CB8AC3E}">
        <p14:creationId xmlns:p14="http://schemas.microsoft.com/office/powerpoint/2010/main" val="1751087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81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 dirty="0"/>
              <a:t>Why It Doesn’t 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700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54810" y="1690688"/>
                <a:ext cx="11645661" cy="556260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D60093"/>
                    </a:solidFill>
                  </a:rPr>
                  <a:t>E[2</a:t>
                </a:r>
                <a:r>
                  <a:rPr lang="en-US" b="1" i="1" baseline="30000" dirty="0">
                    <a:solidFill>
                      <a:srgbClr val="D60093"/>
                    </a:solidFill>
                  </a:rPr>
                  <a:t>R</a:t>
                </a:r>
                <a:r>
                  <a:rPr lang="en-US" b="1" dirty="0">
                    <a:solidFill>
                      <a:srgbClr val="D60093"/>
                    </a:solidFill>
                  </a:rPr>
                  <a:t>]  quickly approaches infinite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Probability halves when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R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 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  <a:sym typeface="Symbol"/>
                  </a:rPr>
                  <a:t> </a:t>
                </a:r>
                <a:r>
                  <a:rPr lang="en-US" b="1" i="1" dirty="0">
                    <a:ea typeface="ＭＳ Ｐゴシック" pitchFamily="34" charset="-128"/>
                    <a:cs typeface="ＭＳ Ｐゴシック" pitchFamily="34" charset="-128"/>
                  </a:rPr>
                  <a:t>R+1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, but value doubles </a:t>
                </a: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Workaround involves using many hash functions </a:t>
                </a:r>
                <a:r>
                  <a:rPr lang="en-US" b="1" i="1" dirty="0">
                    <a:solidFill>
                      <a:srgbClr val="008000"/>
                    </a:solidFill>
                  </a:rPr>
                  <a:t>h</a:t>
                </a:r>
                <a:r>
                  <a:rPr lang="en-US" b="1" i="1" baseline="-25000" dirty="0">
                    <a:solidFill>
                      <a:srgbClr val="008000"/>
                    </a:solidFill>
                  </a:rPr>
                  <a:t>i</a:t>
                </a:r>
                <a:r>
                  <a:rPr lang="en-US" b="1" baseline="-25000" dirty="0">
                    <a:solidFill>
                      <a:srgbClr val="008000"/>
                    </a:solidFill>
                  </a:rPr>
                  <a:t> </a:t>
                </a:r>
                <a:r>
                  <a:rPr lang="en-US" b="1" dirty="0">
                    <a:solidFill>
                      <a:srgbClr val="008000"/>
                    </a:solidFill>
                  </a:rPr>
                  <a:t>and getting many samples of </a:t>
                </a:r>
                <a:r>
                  <a:rPr lang="en-US" b="1" i="1" dirty="0" err="1">
                    <a:solidFill>
                      <a:srgbClr val="008000"/>
                    </a:solidFill>
                  </a:rPr>
                  <a:t>R</a:t>
                </a:r>
                <a:r>
                  <a:rPr lang="en-US" b="1" i="1" baseline="-25000" dirty="0" err="1">
                    <a:solidFill>
                      <a:srgbClr val="008000"/>
                    </a:solidFill>
                  </a:rPr>
                  <a:t>i</a:t>
                </a:r>
                <a:endParaRPr lang="en-US" b="1" dirty="0">
                  <a:solidFill>
                    <a:srgbClr val="008000"/>
                  </a:solidFill>
                </a:endParaRP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How are samples </a:t>
                </a:r>
                <a:r>
                  <a:rPr lang="en-US" b="1" i="1" dirty="0" err="1">
                    <a:solidFill>
                      <a:srgbClr val="0000FF"/>
                    </a:solidFill>
                  </a:rPr>
                  <a:t>R</a:t>
                </a:r>
                <a:r>
                  <a:rPr lang="en-US" b="1" i="1" baseline="-25000" dirty="0" err="1">
                    <a:solidFill>
                      <a:srgbClr val="0000FF"/>
                    </a:solidFill>
                  </a:rPr>
                  <a:t>i</a:t>
                </a:r>
                <a:r>
                  <a:rPr lang="en-US" b="1" dirty="0">
                    <a:solidFill>
                      <a:srgbClr val="0000FF"/>
                    </a:solidFill>
                  </a:rPr>
                  <a:t> combined?</a:t>
                </a:r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  <a:ea typeface="ＭＳ Ｐゴシック" pitchFamily="34" charset="-128"/>
                    <a:cs typeface="ＭＳ Ｐゴシック" pitchFamily="34" charset="-128"/>
                  </a:rPr>
                  <a:t>Average?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What if one very large value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  <a:cs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  <a:cs typeface="ＭＳ Ｐゴシック" pitchFamily="34" charset="-128"/>
                          </a:rPr>
                          <m:t>𝟐</m:t>
                        </m:r>
                      </m:e>
                      <m:sup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𝑹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  <a:cs typeface="ＭＳ Ｐゴシック" pitchFamily="34" charset="-128"/>
                              </a:rPr>
                              <m:t>𝒊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?</a:t>
                </a:r>
              </a:p>
              <a:p>
                <a:pPr lvl="1"/>
                <a:r>
                  <a:rPr lang="en-US" b="1" dirty="0">
                    <a:solidFill>
                      <a:srgbClr val="008000"/>
                    </a:solidFill>
                    <a:ea typeface="ＭＳ Ｐゴシック" pitchFamily="34" charset="-128"/>
                    <a:cs typeface="ＭＳ Ｐゴシック" pitchFamily="34" charset="-128"/>
                  </a:rPr>
                  <a:t>Median?</a:t>
                </a:r>
                <a:r>
                  <a:rPr lang="en-US" dirty="0">
                    <a:ea typeface="ＭＳ Ｐゴシック" pitchFamily="34" charset="-128"/>
                    <a:cs typeface="ＭＳ Ｐゴシック" pitchFamily="34" charset="-128"/>
                  </a:rPr>
                  <a:t> All estimates are powers of </a:t>
                </a:r>
                <a:r>
                  <a:rPr lang="en-US" b="1" dirty="0">
                    <a:ea typeface="ＭＳ Ｐゴシック" pitchFamily="34" charset="-128"/>
                    <a:cs typeface="ＭＳ Ｐゴシック" pitchFamily="34" charset="-128"/>
                  </a:rPr>
                  <a:t>2</a:t>
                </a:r>
              </a:p>
              <a:p>
                <a:pPr lvl="1"/>
                <a:r>
                  <a:rPr lang="en-US" b="1" dirty="0">
                    <a:solidFill>
                      <a:srgbClr val="0000FF"/>
                    </a:solidFill>
                    <a:ea typeface="ＭＳ Ｐゴシック" pitchFamily="34" charset="-128"/>
                    <a:cs typeface="ＭＳ Ｐゴシック" pitchFamily="34" charset="-128"/>
                  </a:rPr>
                  <a:t>Solution:</a:t>
                </a:r>
              </a:p>
              <a:p>
                <a:pPr lvl="2"/>
                <a:r>
                  <a:rPr lang="en-US" dirty="0"/>
                  <a:t>Partition your samples into small groups</a:t>
                </a:r>
              </a:p>
              <a:p>
                <a:pPr lvl="2"/>
                <a:r>
                  <a:rPr lang="en-US" dirty="0"/>
                  <a:t>Take the median of groups</a:t>
                </a:r>
              </a:p>
              <a:p>
                <a:pPr lvl="2"/>
                <a:r>
                  <a:rPr lang="en-US" dirty="0"/>
                  <a:t>Then take the average of the medians</a:t>
                </a:r>
                <a:endParaRPr lang="en-US" dirty="0">
                  <a:ea typeface="ＭＳ Ｐゴシック" pitchFamily="34" charset="-128"/>
                  <a:cs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2970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810" y="1690688"/>
                <a:ext cx="11645661" cy="5562600"/>
              </a:xfrm>
              <a:blipFill>
                <a:blip r:embed="rId2"/>
                <a:stretch>
                  <a:fillRect l="-942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7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Top-k/Range query on frequent elements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1288" y="1981200"/>
            <a:ext cx="9308275" cy="3505200"/>
          </a:xfrm>
        </p:spPr>
        <p:txBody>
          <a:bodyPr/>
          <a:lstStyle/>
          <a:p>
            <a:pPr algn="just"/>
            <a:r>
              <a:rPr lang="en-US" altLang="en-US" sz="2400" dirty="0"/>
              <a:t>Given alphabet </a:t>
            </a:r>
            <a:r>
              <a:rPr lang="en-US" altLang="en-US" sz="2400" i="1" dirty="0">
                <a:solidFill>
                  <a:schemeClr val="accent2"/>
                </a:solidFill>
              </a:rPr>
              <a:t>A</a:t>
            </a:r>
            <a:r>
              <a:rPr lang="en-US" altLang="en-US" sz="2400" dirty="0"/>
              <a:t>, stream </a:t>
            </a:r>
            <a:r>
              <a:rPr lang="en-US" altLang="en-US" sz="2400" i="1" dirty="0">
                <a:solidFill>
                  <a:schemeClr val="accent2"/>
                </a:solidFill>
              </a:rPr>
              <a:t>S</a:t>
            </a:r>
            <a:r>
              <a:rPr lang="en-US" altLang="en-US" sz="2400" dirty="0"/>
              <a:t> of size </a:t>
            </a:r>
            <a:r>
              <a:rPr lang="en-US" altLang="en-US" sz="2400" i="1" dirty="0">
                <a:solidFill>
                  <a:schemeClr val="accent2"/>
                </a:solidFill>
              </a:rPr>
              <a:t>N</a:t>
            </a:r>
            <a:r>
              <a:rPr lang="en-US" altLang="en-US" sz="2400" dirty="0"/>
              <a:t>, a </a:t>
            </a:r>
            <a:r>
              <a:rPr lang="en-US" altLang="en-US" sz="2400" b="1" i="1" dirty="0">
                <a:solidFill>
                  <a:srgbClr val="800000"/>
                </a:solidFill>
              </a:rPr>
              <a:t>frequent element</a:t>
            </a:r>
            <a:r>
              <a:rPr lang="en-US" altLang="en-US" sz="2400" dirty="0"/>
              <a:t>, </a:t>
            </a:r>
            <a:r>
              <a:rPr lang="en-US" altLang="en-US" sz="2400" i="1" dirty="0">
                <a:solidFill>
                  <a:schemeClr val="accent2"/>
                </a:solidFill>
              </a:rPr>
              <a:t>E</a:t>
            </a:r>
            <a:r>
              <a:rPr lang="en-US" altLang="en-US" sz="2400" dirty="0"/>
              <a:t>, is an element whose frequency, </a:t>
            </a:r>
            <a:r>
              <a:rPr lang="en-US" altLang="en-US" sz="2400" i="1" dirty="0">
                <a:solidFill>
                  <a:schemeClr val="accent2"/>
                </a:solidFill>
              </a:rPr>
              <a:t>F</a:t>
            </a:r>
            <a:r>
              <a:rPr lang="en-US" altLang="en-US" sz="2400" dirty="0"/>
              <a:t>, exceeds a user specified support, </a:t>
            </a:r>
            <a:r>
              <a:rPr lang="en-US" altLang="en-US" sz="2400" i="1" dirty="0" err="1">
                <a:solidFill>
                  <a:schemeClr val="accent2"/>
                </a:solidFill>
              </a:rPr>
              <a:t>φN</a:t>
            </a:r>
            <a:endParaRPr lang="en-US" altLang="en-US" sz="2400" i="1" dirty="0">
              <a:solidFill>
                <a:schemeClr val="accent2"/>
              </a:solidFill>
            </a:endParaRPr>
          </a:p>
          <a:p>
            <a:pPr algn="just"/>
            <a:r>
              <a:rPr lang="en-US" altLang="en-US" sz="2400" b="1" i="1" dirty="0">
                <a:solidFill>
                  <a:srgbClr val="800000"/>
                </a:solidFill>
              </a:rPr>
              <a:t>Top-k elements</a:t>
            </a:r>
            <a:r>
              <a:rPr lang="en-US" altLang="en-US" sz="2400" dirty="0"/>
              <a:t> are the </a:t>
            </a:r>
            <a:r>
              <a:rPr lang="en-US" altLang="en-US" sz="2400" i="1" dirty="0">
                <a:solidFill>
                  <a:schemeClr val="accent2"/>
                </a:solidFill>
              </a:rPr>
              <a:t>k</a:t>
            </a:r>
            <a:r>
              <a:rPr lang="en-US" altLang="en-US" sz="2400" dirty="0"/>
              <a:t> elements with highest frequency</a:t>
            </a:r>
          </a:p>
          <a:p>
            <a:pPr algn="just"/>
            <a:r>
              <a:rPr lang="en-US" altLang="en-US" dirty="0"/>
              <a:t>Exact solution space complexity?</a:t>
            </a:r>
          </a:p>
          <a:p>
            <a:pPr lvl="1" algn="just"/>
            <a:r>
              <a:rPr lang="en-US" altLang="en-US" dirty="0"/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O</a:t>
            </a:r>
            <a:r>
              <a:rPr lang="en-US" altLang="en-US" dirty="0">
                <a:solidFill>
                  <a:schemeClr val="accent2"/>
                </a:solidFill>
              </a:rPr>
              <a:t>(min(</a:t>
            </a:r>
            <a:r>
              <a:rPr lang="en-US" altLang="en-US" i="1" dirty="0">
                <a:solidFill>
                  <a:schemeClr val="accent2"/>
                </a:solidFill>
              </a:rPr>
              <a:t>N,A)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  <a:r>
              <a:rPr lang="en-US" altLang="en-US" dirty="0"/>
              <a:t> space 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4529173"/>
            <a:ext cx="106497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“Efficient Computation of Frequent and Top-k Elements in Data Streams” by Ahmed </a:t>
            </a:r>
            <a:r>
              <a:rPr lang="en-US" sz="2000" dirty="0" err="1"/>
              <a:t>Metwally</a:t>
            </a:r>
            <a:r>
              <a:rPr lang="en-US" sz="2000" dirty="0"/>
              <a:t>, </a:t>
            </a:r>
            <a:r>
              <a:rPr lang="en-US" sz="2000" dirty="0" err="1"/>
              <a:t>Divyakant</a:t>
            </a:r>
            <a:r>
              <a:rPr lang="en-US" sz="2000" dirty="0"/>
              <a:t> Agrawal, and Amr El </a:t>
            </a:r>
            <a:r>
              <a:rPr lang="en-US" sz="2000" dirty="0" err="1"/>
              <a:t>Abbadi</a:t>
            </a:r>
            <a:r>
              <a:rPr lang="en-US" sz="2000" dirty="0"/>
              <a:t>, ICDT 2005.</a:t>
            </a:r>
          </a:p>
        </p:txBody>
      </p:sp>
    </p:spTree>
    <p:extLst>
      <p:ext uri="{BB962C8B-B14F-4D97-AF65-F5344CB8AC3E}">
        <p14:creationId xmlns:p14="http://schemas.microsoft.com/office/powerpoint/2010/main" val="405967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Space-Saving</a:t>
            </a:r>
            <a:r>
              <a:rPr lang="en-US" altLang="en-US"/>
              <a:t> By Example</a:t>
            </a:r>
          </a:p>
        </p:txBody>
      </p:sp>
      <p:graphicFrame>
        <p:nvGraphicFramePr>
          <p:cNvPr id="23611" name="Group 59"/>
          <p:cNvGraphicFramePr>
            <a:graphicFrameLocks noGrp="1"/>
          </p:cNvGraphicFramePr>
          <p:nvPr/>
        </p:nvGraphicFramePr>
        <p:xfrm>
          <a:off x="3124200" y="1447801"/>
          <a:ext cx="7010400" cy="1554480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(max 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GB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597" name="Rectangle 45"/>
          <p:cNvSpPr>
            <a:spLocks noChangeArrowheads="1"/>
          </p:cNvSpPr>
          <p:nvPr/>
        </p:nvSpPr>
        <p:spPr bwMode="auto">
          <a:xfrm>
            <a:off x="55626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dirty="0"/>
              <a:t>A</a:t>
            </a:r>
          </a:p>
        </p:txBody>
      </p:sp>
      <p:sp>
        <p:nvSpPr>
          <p:cNvPr id="23598" name="Rectangle 46"/>
          <p:cNvSpPr>
            <a:spLocks noChangeArrowheads="1"/>
          </p:cNvSpPr>
          <p:nvPr/>
        </p:nvSpPr>
        <p:spPr bwMode="auto">
          <a:xfrm>
            <a:off x="58674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3599" name="Rectangle 47"/>
          <p:cNvSpPr>
            <a:spLocks noChangeArrowheads="1"/>
          </p:cNvSpPr>
          <p:nvPr/>
        </p:nvSpPr>
        <p:spPr bwMode="auto">
          <a:xfrm>
            <a:off x="61722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3600" name="Rectangle 48"/>
          <p:cNvSpPr>
            <a:spLocks noChangeArrowheads="1"/>
          </p:cNvSpPr>
          <p:nvPr/>
        </p:nvSpPr>
        <p:spPr bwMode="auto">
          <a:xfrm>
            <a:off x="64770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3601" name="Rectangle 49"/>
          <p:cNvSpPr>
            <a:spLocks noChangeArrowheads="1"/>
          </p:cNvSpPr>
          <p:nvPr/>
        </p:nvSpPr>
        <p:spPr bwMode="auto">
          <a:xfrm>
            <a:off x="67818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sp>
        <p:nvSpPr>
          <p:cNvPr id="23602" name="Rectangle 50"/>
          <p:cNvSpPr>
            <a:spLocks noChangeArrowheads="1"/>
          </p:cNvSpPr>
          <p:nvPr/>
        </p:nvSpPr>
        <p:spPr bwMode="auto">
          <a:xfrm>
            <a:off x="70866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A</a:t>
            </a:r>
          </a:p>
        </p:txBody>
      </p:sp>
      <p:sp>
        <p:nvSpPr>
          <p:cNvPr id="23603" name="Rectangle 51"/>
          <p:cNvSpPr>
            <a:spLocks noChangeArrowheads="1"/>
          </p:cNvSpPr>
          <p:nvPr/>
        </p:nvSpPr>
        <p:spPr bwMode="auto">
          <a:xfrm>
            <a:off x="73914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3604" name="Rectangle 52"/>
          <p:cNvSpPr>
            <a:spLocks noChangeArrowheads="1"/>
          </p:cNvSpPr>
          <p:nvPr/>
        </p:nvSpPr>
        <p:spPr bwMode="auto">
          <a:xfrm>
            <a:off x="76962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  <p:sp>
        <p:nvSpPr>
          <p:cNvPr id="23606" name="Rectangle 54"/>
          <p:cNvSpPr>
            <a:spLocks noChangeArrowheads="1"/>
          </p:cNvSpPr>
          <p:nvPr/>
        </p:nvSpPr>
        <p:spPr bwMode="auto">
          <a:xfrm>
            <a:off x="80010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3607" name="Rectangle 55"/>
          <p:cNvSpPr>
            <a:spLocks noChangeArrowheads="1"/>
          </p:cNvSpPr>
          <p:nvPr/>
        </p:nvSpPr>
        <p:spPr bwMode="auto">
          <a:xfrm>
            <a:off x="83058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D</a:t>
            </a:r>
          </a:p>
        </p:txBody>
      </p:sp>
      <p:sp>
        <p:nvSpPr>
          <p:cNvPr id="23744" name="Rectangle 192"/>
          <p:cNvSpPr>
            <a:spLocks noChangeArrowheads="1"/>
          </p:cNvSpPr>
          <p:nvPr/>
        </p:nvSpPr>
        <p:spPr bwMode="auto">
          <a:xfrm>
            <a:off x="89154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E</a:t>
            </a:r>
          </a:p>
        </p:txBody>
      </p:sp>
      <p:sp>
        <p:nvSpPr>
          <p:cNvPr id="23767" name="Rectangle 215"/>
          <p:cNvSpPr>
            <a:spLocks noChangeArrowheads="1"/>
          </p:cNvSpPr>
          <p:nvPr/>
        </p:nvSpPr>
        <p:spPr bwMode="auto">
          <a:xfrm>
            <a:off x="2438400" y="3429000"/>
            <a:ext cx="76200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600" i="1">
                <a:latin typeface="Arial" panose="020B0604020202020204" pitchFamily="34" charset="0"/>
              </a:rPr>
              <a:t>	Space-Saving</a:t>
            </a:r>
            <a:r>
              <a:rPr lang="en-US" altLang="en-US" sz="2600">
                <a:latin typeface="Arial" panose="020B0604020202020204" pitchFamily="34" charset="0"/>
              </a:rPr>
              <a:t> Algorithm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For every element in the stream </a:t>
            </a:r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monitored element is observed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Increment its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non-monitored element is observed</a:t>
            </a:r>
            <a:r>
              <a:rPr lang="en-US" altLang="en-US">
                <a:latin typeface="Arial" panose="020B0604020202020204" pitchFamily="34" charset="0"/>
              </a:rPr>
              <a:t>, 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Replace the element with minimum hits,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Increment the minimum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000">
                <a:latin typeface="Arial" panose="020B0604020202020204" pitchFamily="34" charset="0"/>
              </a:rPr>
              <a:t> to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+ 1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maximum possible over-estimation is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3774" name="Rectangle 222"/>
          <p:cNvSpPr>
            <a:spLocks noChangeArrowheads="1"/>
          </p:cNvSpPr>
          <p:nvPr/>
        </p:nvSpPr>
        <p:spPr bwMode="auto">
          <a:xfrm>
            <a:off x="2438400" y="3429000"/>
            <a:ext cx="76200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600" i="1">
                <a:latin typeface="Arial" panose="020B0604020202020204" pitchFamily="34" charset="0"/>
              </a:rPr>
              <a:t>	Space-Saving</a:t>
            </a:r>
            <a:r>
              <a:rPr lang="en-US" altLang="en-US" sz="2600">
                <a:latin typeface="Arial" panose="020B0604020202020204" pitchFamily="34" charset="0"/>
              </a:rPr>
              <a:t> Algorithm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For every element in the stream </a:t>
            </a:r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monitored element is observed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Increment its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non-monitored element is observed</a:t>
            </a:r>
            <a:r>
              <a:rPr lang="en-US" altLang="en-US">
                <a:latin typeface="Arial" panose="020B0604020202020204" pitchFamily="34" charset="0"/>
              </a:rPr>
              <a:t>, 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Replace the element with minimum hits,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Increment the minimum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000">
                <a:latin typeface="Arial" panose="020B0604020202020204" pitchFamily="34" charset="0"/>
              </a:rPr>
              <a:t> to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+ 1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maximum possible over-estimation is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3775" name="Rectangle 223"/>
          <p:cNvSpPr>
            <a:spLocks noChangeArrowheads="1"/>
          </p:cNvSpPr>
          <p:nvPr/>
        </p:nvSpPr>
        <p:spPr bwMode="auto">
          <a:xfrm>
            <a:off x="2438400" y="3429000"/>
            <a:ext cx="76200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600" i="1">
                <a:latin typeface="Arial" panose="020B0604020202020204" pitchFamily="34" charset="0"/>
              </a:rPr>
              <a:t>	Space-Saving</a:t>
            </a:r>
            <a:r>
              <a:rPr lang="en-US" altLang="en-US" sz="2600">
                <a:latin typeface="Arial" panose="020B0604020202020204" pitchFamily="34" charset="0"/>
              </a:rPr>
              <a:t> Algorithm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For every element in the stream </a:t>
            </a:r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monitored element is observed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Increment its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non-monitored element is observed</a:t>
            </a:r>
            <a:r>
              <a:rPr lang="en-US" altLang="en-US">
                <a:latin typeface="Arial" panose="020B0604020202020204" pitchFamily="34" charset="0"/>
              </a:rPr>
              <a:t>, 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Replace the element with minimum hits,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Increment the minimum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+ 1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maximum possible over-estimation is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3776" name="Rectangle 224"/>
          <p:cNvSpPr>
            <a:spLocks noChangeArrowheads="1"/>
          </p:cNvSpPr>
          <p:nvPr/>
        </p:nvSpPr>
        <p:spPr bwMode="auto">
          <a:xfrm>
            <a:off x="2438400" y="3429000"/>
            <a:ext cx="76200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600" i="1">
                <a:latin typeface="Arial" panose="020B0604020202020204" pitchFamily="34" charset="0"/>
              </a:rPr>
              <a:t>	Space-Saving</a:t>
            </a:r>
            <a:r>
              <a:rPr lang="en-US" altLang="en-US" sz="2600">
                <a:latin typeface="Arial" panose="020B0604020202020204" pitchFamily="34" charset="0"/>
              </a:rPr>
              <a:t> Algorithm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For every element in the stream </a:t>
            </a:r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monitored element is observed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Increment its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non-monitored element is observed</a:t>
            </a:r>
            <a:r>
              <a:rPr lang="en-US" altLang="en-US">
                <a:latin typeface="Arial" panose="020B0604020202020204" pitchFamily="34" charset="0"/>
              </a:rPr>
              <a:t>, 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Replace the element with minimum hits,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Increment the minimum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000">
                <a:latin typeface="Arial" panose="020B0604020202020204" pitchFamily="34" charset="0"/>
              </a:rPr>
              <a:t> to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+ 1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maximum possible over-estimation is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3777" name="Rectangle 225"/>
          <p:cNvSpPr>
            <a:spLocks noChangeArrowheads="1"/>
          </p:cNvSpPr>
          <p:nvPr/>
        </p:nvSpPr>
        <p:spPr bwMode="auto">
          <a:xfrm>
            <a:off x="2438400" y="3429000"/>
            <a:ext cx="7620000" cy="3124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en-US" sz="2600" i="1">
                <a:latin typeface="Arial" panose="020B0604020202020204" pitchFamily="34" charset="0"/>
              </a:rPr>
              <a:t>	Space-Saving</a:t>
            </a:r>
            <a:r>
              <a:rPr lang="en-US" altLang="en-US" sz="2600">
                <a:latin typeface="Arial" panose="020B0604020202020204" pitchFamily="34" charset="0"/>
              </a:rPr>
              <a:t> Algorithm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For every element in the stream </a:t>
            </a:r>
            <a:r>
              <a:rPr lang="en-US" altLang="en-US" i="1">
                <a:latin typeface="Arial" panose="020B0604020202020204" pitchFamily="34" charset="0"/>
              </a:rPr>
              <a:t>S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monitored element is observed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Increment its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sz="2200">
                <a:latin typeface="Arial" panose="020B0604020202020204" pitchFamily="34" charset="0"/>
              </a:rPr>
              <a:t>If a non-monitored element is observed</a:t>
            </a:r>
            <a:r>
              <a:rPr lang="en-US" altLang="en-US">
                <a:latin typeface="Arial" panose="020B0604020202020204" pitchFamily="34" charset="0"/>
              </a:rPr>
              <a:t>, 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Replace the element with minimum hits,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Increment the minimum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 to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 sz="2000">
                <a:solidFill>
                  <a:schemeClr val="accent2"/>
                </a:solidFill>
                <a:latin typeface="Arial" panose="020B0604020202020204" pitchFamily="34" charset="0"/>
              </a:rPr>
              <a:t> + 1</a:t>
            </a:r>
          </a:p>
          <a:p>
            <a:pPr lvl="3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 sz="2000">
                <a:solidFill>
                  <a:srgbClr val="800000"/>
                </a:solidFill>
                <a:latin typeface="Arial" panose="020B0604020202020204" pitchFamily="34" charset="0"/>
              </a:rPr>
              <a:t>maximum possible over-estimation is </a:t>
            </a:r>
            <a:r>
              <a:rPr lang="en-US" altLang="en-US" sz="2000" i="1">
                <a:solidFill>
                  <a:schemeClr val="accent2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23868" name="Rectangle 316"/>
          <p:cNvSpPr>
            <a:spLocks noChangeArrowheads="1"/>
          </p:cNvSpPr>
          <p:nvPr/>
        </p:nvSpPr>
        <p:spPr bwMode="auto">
          <a:xfrm>
            <a:off x="92202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C</a:t>
            </a:r>
          </a:p>
        </p:txBody>
      </p:sp>
      <p:graphicFrame>
        <p:nvGraphicFramePr>
          <p:cNvPr id="23870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626129"/>
              </p:ext>
            </p:extLst>
          </p:nvPr>
        </p:nvGraphicFramePr>
        <p:xfrm>
          <a:off x="3124200" y="1453261"/>
          <a:ext cx="7010400" cy="1554480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(max 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3895" name="Rectangle 343"/>
          <p:cNvSpPr>
            <a:spLocks noChangeArrowheads="1"/>
          </p:cNvSpPr>
          <p:nvPr/>
        </p:nvSpPr>
        <p:spPr bwMode="auto">
          <a:xfrm>
            <a:off x="8610600" y="3124200"/>
            <a:ext cx="152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3374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5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with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withGroup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3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3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withGroup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withGroup">
                            <p:stCondLst>
                              <p:cond delay="55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6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3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3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withGroup">
                            <p:stCondLst>
                              <p:cond delay="7000"/>
                            </p:stCondLst>
                            <p:childTnLst>
                              <p:par>
                                <p:cTn id="7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3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7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23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withGroup">
                            <p:stCondLst>
                              <p:cond delay="8000"/>
                            </p:stCondLst>
                            <p:childTnLst>
                              <p:par>
                                <p:cTn id="8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3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3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7" grpId="0" autoUpdateAnimBg="0"/>
      <p:bldP spid="23598" grpId="0" autoUpdateAnimBg="0"/>
      <p:bldP spid="23599" grpId="0" autoUpdateAnimBg="0"/>
      <p:bldP spid="23600" grpId="0" autoUpdateAnimBg="0"/>
      <p:bldP spid="23601" grpId="0" autoUpdateAnimBg="0"/>
      <p:bldP spid="23602" grpId="0" autoUpdateAnimBg="0"/>
      <p:bldP spid="23603" grpId="0" autoUpdateAnimBg="0"/>
      <p:bldP spid="23604" grpId="0" autoUpdateAnimBg="0"/>
      <p:bldP spid="23606" grpId="0" autoUpdateAnimBg="0"/>
      <p:bldP spid="23607" grpId="0" autoUpdateAnimBg="0"/>
      <p:bldP spid="23744" grpId="0" autoUpdateAnimBg="0"/>
      <p:bldP spid="23774" grpId="0" animBg="1" autoUpdateAnimBg="0"/>
      <p:bldP spid="23775" grpId="0" animBg="1" autoUpdateAnimBg="0"/>
      <p:bldP spid="23776" grpId="0" animBg="1" autoUpdateAnimBg="0"/>
      <p:bldP spid="23777" grpId="0" animBg="1" autoUpdateAnimBg="0"/>
      <p:bldP spid="23868" grpId="0" autoUpdateAnimBg="0"/>
      <p:bldP spid="2389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Space-Saving</a:t>
            </a:r>
            <a:r>
              <a:rPr lang="en-US" altLang="en-US"/>
              <a:t> Observations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1828800"/>
            <a:ext cx="7772400" cy="990600"/>
          </a:xfrm>
        </p:spPr>
        <p:txBody>
          <a:bodyPr/>
          <a:lstStyle/>
          <a:p>
            <a:pPr marL="533400" indent="-533400"/>
            <a:r>
              <a:rPr lang="en-US" altLang="en-US"/>
              <a:t>Observations:</a:t>
            </a:r>
          </a:p>
          <a:p>
            <a:pPr marL="914400" lvl="1" indent="-457200"/>
            <a:r>
              <a:rPr lang="en-US" altLang="en-US"/>
              <a:t>The summation of the </a:t>
            </a:r>
            <a:r>
              <a:rPr lang="en-US" altLang="en-US" i="1">
                <a:solidFill>
                  <a:schemeClr val="accent2"/>
                </a:solidFill>
              </a:rPr>
              <a:t>Count</a:t>
            </a:r>
            <a:r>
              <a:rPr lang="en-US" altLang="en-US"/>
              <a:t>s is 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</a:p>
        </p:txBody>
      </p:sp>
      <p:graphicFrame>
        <p:nvGraphicFramePr>
          <p:cNvPr id="60420" name="Group 4"/>
          <p:cNvGraphicFramePr>
            <a:graphicFrameLocks noGrp="1"/>
          </p:cNvGraphicFramePr>
          <p:nvPr/>
        </p:nvGraphicFramePr>
        <p:xfrm>
          <a:off x="2895600" y="4695826"/>
          <a:ext cx="7010400" cy="1554480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(max 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44" name="Rectangle 28"/>
          <p:cNvSpPr>
            <a:spLocks noChangeArrowheads="1"/>
          </p:cNvSpPr>
          <p:nvPr/>
        </p:nvSpPr>
        <p:spPr bwMode="auto">
          <a:xfrm>
            <a:off x="3657600" y="1600200"/>
            <a:ext cx="4419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i="1">
                <a:solidFill>
                  <a:schemeClr val="accent2"/>
                </a:solidFill>
              </a:rPr>
              <a:t>S</a:t>
            </a:r>
            <a:r>
              <a:rPr lang="en-US" altLang="en-US"/>
              <a:t> = ABBACABBDDBEC	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/>
              <a:t> = 13</a:t>
            </a:r>
          </a:p>
        </p:txBody>
      </p:sp>
      <p:sp>
        <p:nvSpPr>
          <p:cNvPr id="60463" name="Text Box 47"/>
          <p:cNvSpPr txBox="1">
            <a:spLocks noChangeArrowheads="1"/>
          </p:cNvSpPr>
          <p:nvPr/>
        </p:nvSpPr>
        <p:spPr bwMode="auto">
          <a:xfrm>
            <a:off x="2693988" y="2971801"/>
            <a:ext cx="751681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Minimum number of hits,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min 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≤ 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N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/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m</a:t>
            </a:r>
          </a:p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In this example,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 = 4</a:t>
            </a:r>
            <a:endParaRPr lang="en-US" altLang="en-US" i="1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60469" name="AutoShape 53"/>
          <p:cNvSpPr>
            <a:spLocks noChangeArrowheads="1"/>
          </p:cNvSpPr>
          <p:nvPr/>
        </p:nvSpPr>
        <p:spPr bwMode="auto">
          <a:xfrm>
            <a:off x="5638800" y="2743200"/>
            <a:ext cx="457200" cy="304800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8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0470" name="Group 54"/>
          <p:cNvGraphicFramePr>
            <a:graphicFrameLocks noGrp="1"/>
          </p:cNvGraphicFramePr>
          <p:nvPr/>
        </p:nvGraphicFramePr>
        <p:xfrm>
          <a:off x="2895600" y="4695826"/>
          <a:ext cx="7010400" cy="1554480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(max 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0464" name="Text Box 48"/>
          <p:cNvSpPr txBox="1">
            <a:spLocks noChangeArrowheads="1"/>
          </p:cNvSpPr>
          <p:nvPr/>
        </p:nvSpPr>
        <p:spPr bwMode="auto">
          <a:xfrm>
            <a:off x="2693988" y="3746500"/>
            <a:ext cx="7516812" cy="7571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0287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The minimum number of hits,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min</a:t>
            </a:r>
            <a:r>
              <a:rPr lang="en-US" altLang="en-US">
                <a:latin typeface="Arial" panose="020B0604020202020204" pitchFamily="34" charset="0"/>
              </a:rPr>
              <a:t>, is an upper bound on the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error</a:t>
            </a:r>
            <a:r>
              <a:rPr lang="en-US" altLang="en-US">
                <a:latin typeface="Arial" panose="020B0604020202020204" pitchFamily="34" charset="0"/>
              </a:rPr>
              <a:t> of any element</a:t>
            </a:r>
            <a:endParaRPr lang="en-US" altLang="en-US"/>
          </a:p>
        </p:txBody>
      </p:sp>
      <p:graphicFrame>
        <p:nvGraphicFramePr>
          <p:cNvPr id="60492" name="Group 76"/>
          <p:cNvGraphicFramePr>
            <a:graphicFrameLocks noGrp="1"/>
          </p:cNvGraphicFramePr>
          <p:nvPr/>
        </p:nvGraphicFramePr>
        <p:xfrm>
          <a:off x="2895600" y="4695826"/>
          <a:ext cx="7010400" cy="1554480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(max 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60468" name="Group 52"/>
          <p:cNvGrpSpPr>
            <a:grpSpLocks/>
          </p:cNvGrpSpPr>
          <p:nvPr/>
        </p:nvGrpSpPr>
        <p:grpSpPr bwMode="auto">
          <a:xfrm>
            <a:off x="6934200" y="2971800"/>
            <a:ext cx="1905000" cy="2362200"/>
            <a:chOff x="3408" y="1824"/>
            <a:chExt cx="1200" cy="1488"/>
          </a:xfrm>
        </p:grpSpPr>
        <p:sp>
          <p:nvSpPr>
            <p:cNvPr id="60466" name="Line 50"/>
            <p:cNvSpPr>
              <a:spLocks noChangeShapeType="1"/>
            </p:cNvSpPr>
            <p:nvPr/>
          </p:nvSpPr>
          <p:spPr bwMode="auto">
            <a:xfrm>
              <a:off x="3696" y="2064"/>
              <a:ext cx="912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67" name="Oval 51"/>
            <p:cNvSpPr>
              <a:spLocks noChangeArrowheads="1"/>
            </p:cNvSpPr>
            <p:nvPr/>
          </p:nvSpPr>
          <p:spPr bwMode="auto">
            <a:xfrm>
              <a:off x="3408" y="1824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61" name="Group 45"/>
          <p:cNvGrpSpPr>
            <a:grpSpLocks/>
          </p:cNvGrpSpPr>
          <p:nvPr/>
        </p:nvGrpSpPr>
        <p:grpSpPr bwMode="auto">
          <a:xfrm>
            <a:off x="7543800" y="3810000"/>
            <a:ext cx="1371600" cy="1600200"/>
            <a:chOff x="3840" y="2304"/>
            <a:chExt cx="864" cy="1008"/>
          </a:xfrm>
        </p:grpSpPr>
        <p:sp>
          <p:nvSpPr>
            <p:cNvPr id="60442" name="Line 26"/>
            <p:cNvSpPr>
              <a:spLocks noChangeShapeType="1"/>
            </p:cNvSpPr>
            <p:nvPr/>
          </p:nvSpPr>
          <p:spPr bwMode="auto">
            <a:xfrm>
              <a:off x="4128" y="2544"/>
              <a:ext cx="57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43" name="Oval 27"/>
            <p:cNvSpPr>
              <a:spLocks noChangeArrowheads="1"/>
            </p:cNvSpPr>
            <p:nvPr/>
          </p:nvSpPr>
          <p:spPr bwMode="auto">
            <a:xfrm>
              <a:off x="3840" y="2304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0462" name="Group 46"/>
          <p:cNvGrpSpPr>
            <a:grpSpLocks/>
          </p:cNvGrpSpPr>
          <p:nvPr/>
        </p:nvGrpSpPr>
        <p:grpSpPr bwMode="auto">
          <a:xfrm>
            <a:off x="5410200" y="4114800"/>
            <a:ext cx="3581400" cy="1828800"/>
            <a:chOff x="2448" y="2496"/>
            <a:chExt cx="2256" cy="1152"/>
          </a:xfrm>
        </p:grpSpPr>
        <p:sp>
          <p:nvSpPr>
            <p:cNvPr id="60455" name="Line 39"/>
            <p:cNvSpPr>
              <a:spLocks noChangeShapeType="1"/>
            </p:cNvSpPr>
            <p:nvPr/>
          </p:nvSpPr>
          <p:spPr bwMode="auto">
            <a:xfrm>
              <a:off x="2736" y="2736"/>
              <a:ext cx="144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56" name="Oval 40"/>
            <p:cNvSpPr>
              <a:spLocks noChangeArrowheads="1"/>
            </p:cNvSpPr>
            <p:nvPr/>
          </p:nvSpPr>
          <p:spPr bwMode="auto">
            <a:xfrm>
              <a:off x="2448" y="2496"/>
              <a:ext cx="576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457" name="Line 41"/>
            <p:cNvSpPr>
              <a:spLocks noChangeShapeType="1"/>
            </p:cNvSpPr>
            <p:nvPr/>
          </p:nvSpPr>
          <p:spPr bwMode="auto">
            <a:xfrm>
              <a:off x="2736" y="2736"/>
              <a:ext cx="1008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0458" name="Line 42"/>
            <p:cNvSpPr>
              <a:spLocks noChangeShapeType="1"/>
            </p:cNvSpPr>
            <p:nvPr/>
          </p:nvSpPr>
          <p:spPr bwMode="auto">
            <a:xfrm>
              <a:off x="2736" y="2736"/>
              <a:ext cx="1968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81509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0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0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60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0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63" grpId="0" autoUpdateAnimBg="0"/>
      <p:bldP spid="60469" grpId="0" animBg="1"/>
      <p:bldP spid="6046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/>
              <a:t>Space-Saving</a:t>
            </a:r>
            <a:r>
              <a:rPr lang="en-US" altLang="en-US"/>
              <a:t> Proved Properties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0120" y="2018903"/>
            <a:ext cx="9253411" cy="1066800"/>
          </a:xfrm>
        </p:spPr>
        <p:txBody>
          <a:bodyPr>
            <a:noAutofit/>
          </a:bodyPr>
          <a:lstStyle/>
          <a:p>
            <a:r>
              <a:rPr lang="en-US" altLang="en-US" dirty="0"/>
              <a:t>What can we say about the accuracy of top-k items?</a:t>
            </a:r>
          </a:p>
          <a:p>
            <a:pPr lvl="1"/>
            <a:r>
              <a:rPr lang="en-US" altLang="en-US" dirty="0"/>
              <a:t>If Element </a:t>
            </a:r>
            <a:r>
              <a:rPr lang="en-US" altLang="en-US" i="1" dirty="0">
                <a:solidFill>
                  <a:schemeClr val="accent2"/>
                </a:solidFill>
              </a:rPr>
              <a:t>E</a:t>
            </a:r>
            <a:r>
              <a:rPr lang="en-US" altLang="en-US" dirty="0"/>
              <a:t> has frequency </a:t>
            </a:r>
            <a:r>
              <a:rPr lang="en-US" altLang="en-US" i="1" dirty="0">
                <a:solidFill>
                  <a:schemeClr val="accent2"/>
                </a:solidFill>
              </a:rPr>
              <a:t>F</a:t>
            </a:r>
            <a:r>
              <a:rPr lang="en-US" altLang="en-US" dirty="0">
                <a:solidFill>
                  <a:schemeClr val="accent2"/>
                </a:solidFill>
              </a:rPr>
              <a:t> &gt; </a:t>
            </a:r>
            <a:r>
              <a:rPr lang="en-US" altLang="en-US" i="1" dirty="0">
                <a:solidFill>
                  <a:schemeClr val="accent2"/>
                </a:solidFill>
              </a:rPr>
              <a:t>min</a:t>
            </a:r>
            <a:r>
              <a:rPr lang="en-US" altLang="en-US" dirty="0"/>
              <a:t> ?</a:t>
            </a:r>
          </a:p>
          <a:p>
            <a:pPr lvl="2"/>
            <a:r>
              <a:rPr lang="en-US" altLang="en-US" sz="1800" dirty="0"/>
              <a:t>then </a:t>
            </a:r>
            <a:r>
              <a:rPr lang="en-US" altLang="en-US" sz="1800" i="1" dirty="0">
                <a:solidFill>
                  <a:schemeClr val="accent2"/>
                </a:solidFill>
              </a:rPr>
              <a:t>E</a:t>
            </a:r>
            <a:r>
              <a:rPr lang="en-US" altLang="en-US" sz="1800" dirty="0"/>
              <a:t> must be in </a:t>
            </a:r>
            <a:r>
              <a:rPr lang="en-US" altLang="en-US" sz="1800" i="1" dirty="0"/>
              <a:t>Stream-Summary</a:t>
            </a:r>
            <a:r>
              <a:rPr lang="en-US" altLang="en-US" sz="1800" dirty="0"/>
              <a:t>. </a:t>
            </a:r>
            <a:r>
              <a:rPr lang="en-US" altLang="en-US" sz="1800" i="1" dirty="0">
                <a:solidFill>
                  <a:schemeClr val="accent2"/>
                </a:solidFill>
              </a:rPr>
              <a:t>F(B) = F</a:t>
            </a:r>
            <a:r>
              <a:rPr lang="en-US" altLang="en-US" sz="1800" i="1" baseline="-25000" dirty="0">
                <a:solidFill>
                  <a:schemeClr val="accent2"/>
                </a:solidFill>
              </a:rPr>
              <a:t>1</a:t>
            </a:r>
            <a:r>
              <a:rPr lang="en-US" altLang="en-US" sz="1800" dirty="0">
                <a:solidFill>
                  <a:schemeClr val="accent2"/>
                </a:solidFill>
              </a:rPr>
              <a:t> = 5</a:t>
            </a:r>
            <a:r>
              <a:rPr lang="en-US" altLang="en-US" sz="1800" dirty="0"/>
              <a:t>, </a:t>
            </a:r>
            <a:r>
              <a:rPr lang="en-US" altLang="en-US" sz="1800" i="1" dirty="0">
                <a:solidFill>
                  <a:schemeClr val="accent2"/>
                </a:solidFill>
              </a:rPr>
              <a:t>min</a:t>
            </a:r>
            <a:r>
              <a:rPr lang="en-US" altLang="en-US" sz="1800" dirty="0">
                <a:solidFill>
                  <a:schemeClr val="accent2"/>
                </a:solidFill>
              </a:rPr>
              <a:t> = 4</a:t>
            </a:r>
            <a:r>
              <a:rPr lang="en-US" altLang="en-US" sz="1800" i="1" dirty="0"/>
              <a:t>.</a:t>
            </a:r>
            <a:endParaRPr lang="en-US" altLang="en-US" sz="1800" dirty="0"/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603504" y="3413919"/>
            <a:ext cx="9378696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609600" indent="-609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990600" indent="-5334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How about the accuracy of the counts?</a:t>
            </a:r>
          </a:p>
          <a:p>
            <a:pPr lvl="1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</a:t>
            </a:r>
            <a:r>
              <a:rPr lang="en-US" altLang="en-US" i="1" dirty="0">
                <a:solidFill>
                  <a:schemeClr val="accent2"/>
                </a:solidFill>
                <a:latin typeface="Arial" panose="020B0604020202020204" pitchFamily="34" charset="0"/>
              </a:rPr>
              <a:t>Count</a:t>
            </a:r>
            <a:r>
              <a:rPr lang="en-US" altLang="en-US" dirty="0">
                <a:latin typeface="Arial" panose="020B0604020202020204" pitchFamily="34" charset="0"/>
              </a:rPr>
              <a:t> at position </a:t>
            </a:r>
            <a:r>
              <a:rPr lang="en-US" altLang="en-US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</a:rPr>
              <a:t> in </a:t>
            </a:r>
            <a:r>
              <a:rPr lang="en-US" altLang="en-US" i="1" dirty="0">
                <a:latin typeface="Arial" panose="020B0604020202020204" pitchFamily="34" charset="0"/>
              </a:rPr>
              <a:t>Stream-Summary</a:t>
            </a:r>
            <a:r>
              <a:rPr lang="en-US" altLang="en-US" dirty="0">
                <a:latin typeface="Arial" panose="020B0604020202020204" pitchFamily="34" charset="0"/>
              </a:rPr>
              <a:t> is no less than </a:t>
            </a:r>
            <a:r>
              <a:rPr lang="en-US" altLang="en-US" i="1" dirty="0">
                <a:solidFill>
                  <a:schemeClr val="accent2"/>
                </a:solidFill>
                <a:latin typeface="Arial" panose="020B0604020202020204" pitchFamily="34" charset="0"/>
              </a:rPr>
              <a:t>F</a:t>
            </a:r>
            <a:r>
              <a:rPr lang="en-US" altLang="en-US" i="1" baseline="-25000" dirty="0">
                <a:solidFill>
                  <a:schemeClr val="accent2"/>
                </a:solidFill>
                <a:latin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</a:rPr>
              <a:t>, the frequency of the </a:t>
            </a:r>
            <a:r>
              <a:rPr lang="en-US" altLang="en-US" i="1" dirty="0" err="1">
                <a:solidFill>
                  <a:schemeClr val="accent2"/>
                </a:solidFill>
                <a:latin typeface="Arial" panose="020B0604020202020204" pitchFamily="34" charset="0"/>
              </a:rPr>
              <a:t>i</a:t>
            </a:r>
            <a:r>
              <a:rPr lang="en-US" altLang="en-US" i="1" baseline="30000" dirty="0" err="1">
                <a:solidFill>
                  <a:schemeClr val="accent2"/>
                </a:solidFill>
                <a:latin typeface="Arial" panose="020B0604020202020204" pitchFamily="34" charset="0"/>
              </a:rPr>
              <a:t>th</a:t>
            </a:r>
            <a:r>
              <a:rPr lang="en-US" altLang="en-US" dirty="0">
                <a:latin typeface="Arial" panose="020B0604020202020204" pitchFamily="34" charset="0"/>
              </a:rPr>
              <a:t> ranked element. </a:t>
            </a:r>
          </a:p>
          <a:p>
            <a:pPr lvl="2">
              <a:spcBef>
                <a:spcPct val="20000"/>
              </a:spcBef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 counts are upper bounds</a:t>
            </a:r>
          </a:p>
        </p:txBody>
      </p:sp>
      <p:graphicFrame>
        <p:nvGraphicFramePr>
          <p:cNvPr id="25649" name="Group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2854920"/>
              </p:ext>
            </p:extLst>
          </p:nvPr>
        </p:nvGraphicFramePr>
        <p:xfrm>
          <a:off x="4922520" y="5166995"/>
          <a:ext cx="7010400" cy="1554480"/>
        </p:xfrm>
        <a:graphic>
          <a:graphicData uri="http://schemas.openxmlformats.org/drawingml/2006/table">
            <a:tbl>
              <a:tblPr/>
              <a:tblGrid>
                <a:gridCol w="2803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1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(max possible)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342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Elements Queries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Traverse </a:t>
            </a:r>
            <a:r>
              <a:rPr lang="en-US" altLang="en-US" i="1" dirty="0"/>
              <a:t>Stream-Summary</a:t>
            </a:r>
            <a:r>
              <a:rPr lang="en-US" altLang="en-US" dirty="0"/>
              <a:t>, and report all elements that satisfy the user support</a:t>
            </a:r>
          </a:p>
          <a:p>
            <a:r>
              <a:rPr lang="en-US" altLang="en-US" dirty="0"/>
              <a:t>Any element whose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chemeClr val="accent2"/>
                </a:solidFill>
              </a:rPr>
              <a:t>	guaranteed hits</a:t>
            </a:r>
            <a:r>
              <a:rPr lang="en-US" altLang="en-US" dirty="0">
                <a:solidFill>
                  <a:schemeClr val="accent2"/>
                </a:solidFill>
              </a:rPr>
              <a:t> = (</a:t>
            </a:r>
            <a:r>
              <a:rPr lang="en-US" altLang="en-US" i="1" dirty="0">
                <a:solidFill>
                  <a:schemeClr val="accent2"/>
                </a:solidFill>
              </a:rPr>
              <a:t>Count</a:t>
            </a:r>
            <a:r>
              <a:rPr lang="en-US" altLang="en-US" dirty="0">
                <a:solidFill>
                  <a:schemeClr val="accent2"/>
                </a:solidFill>
              </a:rPr>
              <a:t> – </a:t>
            </a:r>
            <a:r>
              <a:rPr lang="en-US" altLang="en-US" i="1" dirty="0">
                <a:solidFill>
                  <a:schemeClr val="accent2"/>
                </a:solidFill>
              </a:rPr>
              <a:t>error</a:t>
            </a:r>
            <a:r>
              <a:rPr lang="en-US" altLang="en-US" dirty="0">
                <a:solidFill>
                  <a:schemeClr val="accent2"/>
                </a:solidFill>
              </a:rPr>
              <a:t>) &gt; </a:t>
            </a:r>
            <a:r>
              <a:rPr lang="en-US" altLang="en-US" i="1" dirty="0" err="1">
                <a:solidFill>
                  <a:schemeClr val="accent2"/>
                </a:solidFill>
              </a:rPr>
              <a:t>φN</a:t>
            </a:r>
            <a:endParaRPr lang="en-US" altLang="en-US" i="1" dirty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is guaranteed to be a frequent element</a:t>
            </a:r>
          </a:p>
        </p:txBody>
      </p:sp>
    </p:spTree>
    <p:extLst>
      <p:ext uri="{BB962C8B-B14F-4D97-AF65-F5344CB8AC3E}">
        <p14:creationId xmlns:p14="http://schemas.microsoft.com/office/powerpoint/2010/main" val="2691122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Frequent Elements Example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3200400"/>
            <a:ext cx="7772400" cy="2133600"/>
          </a:xfrm>
        </p:spPr>
        <p:txBody>
          <a:bodyPr/>
          <a:lstStyle/>
          <a:p>
            <a:r>
              <a:rPr lang="en-US" altLang="en-US"/>
              <a:t>For </a:t>
            </a:r>
            <a:r>
              <a:rPr lang="en-US" altLang="en-US" i="1">
                <a:solidFill>
                  <a:schemeClr val="accent2"/>
                </a:solidFill>
              </a:rPr>
              <a:t>N</a:t>
            </a:r>
            <a:r>
              <a:rPr lang="en-US" altLang="en-US">
                <a:solidFill>
                  <a:schemeClr val="accent2"/>
                </a:solidFill>
              </a:rPr>
              <a:t> = 73</a:t>
            </a:r>
            <a:r>
              <a:rPr lang="en-US" altLang="en-US"/>
              <a:t>,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m</a:t>
            </a:r>
            <a:r>
              <a:rPr lang="en-US" altLang="en-US">
                <a:solidFill>
                  <a:schemeClr val="accent2"/>
                </a:solidFill>
              </a:rPr>
              <a:t> = 8</a:t>
            </a:r>
            <a:r>
              <a:rPr lang="en-US" altLang="en-US"/>
              <a:t>,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 i="1">
                <a:solidFill>
                  <a:schemeClr val="accent2"/>
                </a:solidFill>
              </a:rPr>
              <a:t>φ</a:t>
            </a:r>
            <a:r>
              <a:rPr lang="en-US" altLang="en-US">
                <a:solidFill>
                  <a:schemeClr val="accent2"/>
                </a:solidFill>
              </a:rPr>
              <a:t> = 0.15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Frequent Elements should have support of </a:t>
            </a:r>
            <a:r>
              <a:rPr lang="en-US" altLang="en-US">
                <a:solidFill>
                  <a:schemeClr val="accent2"/>
                </a:solidFill>
              </a:rPr>
              <a:t>11</a:t>
            </a:r>
            <a:r>
              <a:rPr lang="en-US" altLang="en-US"/>
              <a:t> hits.</a:t>
            </a:r>
          </a:p>
          <a:p>
            <a:pPr lvl="1"/>
            <a:r>
              <a:rPr lang="en-US" altLang="en-US">
                <a:solidFill>
                  <a:srgbClr val="800000"/>
                </a:solidFill>
              </a:rPr>
              <a:t>Candidate</a:t>
            </a:r>
            <a:r>
              <a:rPr lang="en-US" altLang="en-US"/>
              <a:t> Frequent Elements are B, D, and G.</a:t>
            </a:r>
          </a:p>
        </p:txBody>
      </p:sp>
      <p:graphicFrame>
        <p:nvGraphicFramePr>
          <p:cNvPr id="61444" name="Group 4"/>
          <p:cNvGraphicFramePr>
            <a:graphicFrameLocks noGrp="1"/>
          </p:cNvGraphicFramePr>
          <p:nvPr/>
        </p:nvGraphicFramePr>
        <p:xfrm>
          <a:off x="2743200" y="1495426"/>
          <a:ext cx="7696200" cy="14782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Guaranteed Hits = Count -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1503" name="Rectangle 63"/>
          <p:cNvSpPr>
            <a:spLocks noChangeArrowheads="1"/>
          </p:cNvSpPr>
          <p:nvPr/>
        </p:nvSpPr>
        <p:spPr bwMode="auto">
          <a:xfrm>
            <a:off x="2693988" y="4648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spcBef>
                <a:spcPct val="20000"/>
              </a:spcBef>
              <a:buFontTx/>
              <a:buChar char="–"/>
            </a:pP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Guaranteed</a:t>
            </a:r>
            <a:r>
              <a:rPr lang="en-US" altLang="en-US">
                <a:latin typeface="Arial" panose="020B0604020202020204" pitchFamily="34" charset="0"/>
              </a:rPr>
              <a:t> Frequent Elements are B, and D, since their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guaranteed hits &gt; 11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61504" name="Group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189594"/>
              </p:ext>
            </p:extLst>
          </p:nvPr>
        </p:nvGraphicFramePr>
        <p:xfrm>
          <a:off x="2743200" y="1495426"/>
          <a:ext cx="7696200" cy="14782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Guaranteed Hits = Count -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81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3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</a:t>
            </a:r>
            <a:r>
              <a:rPr lang="en-US" altLang="en-US" i="1"/>
              <a:t>k</a:t>
            </a:r>
            <a:r>
              <a:rPr lang="en-US" altLang="en-US"/>
              <a:t> Elements Queries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Traverse the </a:t>
            </a:r>
            <a:r>
              <a:rPr lang="en-US" altLang="en-US" i="1" dirty="0"/>
              <a:t>Stream-Summary</a:t>
            </a:r>
            <a:r>
              <a:rPr lang="en-US" altLang="en-US" dirty="0"/>
              <a:t>, and report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/>
              <a:t> elements.</a:t>
            </a:r>
          </a:p>
          <a:p>
            <a:r>
              <a:rPr lang="en-US" altLang="en-US" dirty="0"/>
              <a:t>Guaranteed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/>
              <a:t> elements:</a:t>
            </a:r>
          </a:p>
          <a:p>
            <a:pPr lvl="1"/>
            <a:r>
              <a:rPr lang="en-US" altLang="en-US" dirty="0"/>
              <a:t>Any element whose </a:t>
            </a:r>
            <a:r>
              <a:rPr lang="en-US" altLang="en-US" i="1" dirty="0">
                <a:solidFill>
                  <a:schemeClr val="accent2"/>
                </a:solidFill>
              </a:rPr>
              <a:t>guaranteed hits</a:t>
            </a:r>
            <a:r>
              <a:rPr lang="en-US" altLang="en-US" dirty="0">
                <a:solidFill>
                  <a:schemeClr val="accent2"/>
                </a:solidFill>
              </a:rPr>
              <a:t> = (</a:t>
            </a:r>
            <a:r>
              <a:rPr lang="en-US" altLang="en-US" i="1" dirty="0">
                <a:solidFill>
                  <a:schemeClr val="accent2"/>
                </a:solidFill>
              </a:rPr>
              <a:t>Count</a:t>
            </a:r>
            <a:r>
              <a:rPr lang="en-US" altLang="en-US" dirty="0">
                <a:solidFill>
                  <a:schemeClr val="accent2"/>
                </a:solidFill>
              </a:rPr>
              <a:t> – </a:t>
            </a:r>
            <a:r>
              <a:rPr lang="en-US" altLang="en-US" i="1" dirty="0">
                <a:solidFill>
                  <a:schemeClr val="accent2"/>
                </a:solidFill>
              </a:rPr>
              <a:t>error</a:t>
            </a:r>
            <a:r>
              <a:rPr lang="en-US" altLang="en-US" dirty="0">
                <a:solidFill>
                  <a:schemeClr val="accent2"/>
                </a:solidFill>
              </a:rPr>
              <a:t>) ≥ </a:t>
            </a:r>
            <a:r>
              <a:rPr lang="en-US" altLang="en-US" i="1" dirty="0">
                <a:solidFill>
                  <a:schemeClr val="accent2"/>
                </a:solidFill>
              </a:rPr>
              <a:t>Count</a:t>
            </a:r>
            <a:r>
              <a:rPr lang="en-US" altLang="en-US" i="1" baseline="-25000" dirty="0">
                <a:solidFill>
                  <a:schemeClr val="accent2"/>
                </a:solidFill>
              </a:rPr>
              <a:t>k</a:t>
            </a:r>
            <a:r>
              <a:rPr lang="en-US" altLang="en-US" baseline="-25000" dirty="0">
                <a:solidFill>
                  <a:schemeClr val="accent2"/>
                </a:solidFill>
              </a:rPr>
              <a:t>+1</a:t>
            </a:r>
            <a:r>
              <a:rPr lang="en-US" altLang="en-US" dirty="0"/>
              <a:t>, is guaranteed to be in the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Guaranteed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>
                <a:solidFill>
                  <a:schemeClr val="accent2"/>
                </a:solidFill>
              </a:rPr>
              <a:t>’</a:t>
            </a:r>
            <a:r>
              <a:rPr lang="en-US" altLang="en-US" dirty="0"/>
              <a:t> (where </a:t>
            </a:r>
            <a:r>
              <a:rPr lang="en-US" altLang="en-US" i="1" dirty="0" err="1">
                <a:solidFill>
                  <a:schemeClr val="accent2"/>
                </a:solidFill>
              </a:rPr>
              <a:t>k</a:t>
            </a:r>
            <a:r>
              <a:rPr lang="en-US" altLang="en-US" dirty="0" err="1">
                <a:solidFill>
                  <a:schemeClr val="accent2"/>
                </a:solidFill>
              </a:rPr>
              <a:t>’≈</a:t>
            </a:r>
            <a:r>
              <a:rPr lang="en-US" altLang="en-US" i="1" dirty="0" err="1">
                <a:solidFill>
                  <a:schemeClr val="accent2"/>
                </a:solidFill>
              </a:rPr>
              <a:t>k</a:t>
            </a:r>
            <a:r>
              <a:rPr lang="en-US" altLang="en-US" dirty="0"/>
              <a:t>):</a:t>
            </a:r>
          </a:p>
          <a:p>
            <a:pPr lvl="1"/>
            <a:r>
              <a:rPr lang="en-US" altLang="en-US" dirty="0"/>
              <a:t>The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>
                <a:solidFill>
                  <a:schemeClr val="accent2"/>
                </a:solidFill>
              </a:rPr>
              <a:t>’</a:t>
            </a:r>
            <a:r>
              <a:rPr lang="en-US" altLang="en-US" dirty="0"/>
              <a:t> elements reported are guaranteed to be the correct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>
                <a:solidFill>
                  <a:schemeClr val="accent2"/>
                </a:solidFill>
              </a:rPr>
              <a:t>’</a:t>
            </a:r>
            <a:r>
              <a:rPr lang="en-US" altLang="en-US" dirty="0"/>
              <a:t> </a:t>
            </a:r>
            <a:r>
              <a:rPr lang="en-US" altLang="en-US" dirty="0" err="1"/>
              <a:t>iff</a:t>
            </a:r>
            <a:r>
              <a:rPr lang="en-US" altLang="en-US" dirty="0"/>
              <a:t> for every element in the top-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>
                <a:solidFill>
                  <a:schemeClr val="accent2"/>
                </a:solidFill>
              </a:rPr>
              <a:t>’</a:t>
            </a:r>
            <a:r>
              <a:rPr lang="en-US" altLang="en-US" dirty="0"/>
              <a:t>, </a:t>
            </a:r>
            <a:r>
              <a:rPr lang="en-US" altLang="en-US" i="1" dirty="0">
                <a:solidFill>
                  <a:schemeClr val="accent2"/>
                </a:solidFill>
              </a:rPr>
              <a:t>guaranteed hits</a:t>
            </a:r>
            <a:r>
              <a:rPr lang="en-US" altLang="en-US" dirty="0">
                <a:solidFill>
                  <a:schemeClr val="accent2"/>
                </a:solidFill>
              </a:rPr>
              <a:t> = (</a:t>
            </a:r>
            <a:r>
              <a:rPr lang="en-US" altLang="en-US" i="1" dirty="0">
                <a:solidFill>
                  <a:schemeClr val="accent2"/>
                </a:solidFill>
              </a:rPr>
              <a:t>Count</a:t>
            </a:r>
            <a:r>
              <a:rPr lang="en-US" altLang="en-US" dirty="0">
                <a:solidFill>
                  <a:schemeClr val="accent2"/>
                </a:solidFill>
              </a:rPr>
              <a:t> – </a:t>
            </a:r>
            <a:r>
              <a:rPr lang="en-US" altLang="en-US" i="1" dirty="0">
                <a:solidFill>
                  <a:schemeClr val="accent2"/>
                </a:solidFill>
              </a:rPr>
              <a:t>error</a:t>
            </a:r>
            <a:r>
              <a:rPr lang="en-US" altLang="en-US" dirty="0">
                <a:solidFill>
                  <a:schemeClr val="accent2"/>
                </a:solidFill>
              </a:rPr>
              <a:t>) ≥ </a:t>
            </a:r>
            <a:r>
              <a:rPr lang="en-US" altLang="en-US" i="1" dirty="0">
                <a:solidFill>
                  <a:schemeClr val="accent2"/>
                </a:solidFill>
              </a:rPr>
              <a:t>Count</a:t>
            </a:r>
            <a:r>
              <a:rPr lang="en-US" altLang="en-US" i="1" baseline="-25000" dirty="0">
                <a:solidFill>
                  <a:schemeClr val="accent2"/>
                </a:solidFill>
              </a:rPr>
              <a:t>k</a:t>
            </a:r>
            <a:r>
              <a:rPr lang="en-US" altLang="en-US" baseline="-25000" dirty="0">
                <a:solidFill>
                  <a:schemeClr val="accent2"/>
                </a:solidFill>
              </a:rPr>
              <a:t>’+1</a:t>
            </a:r>
            <a:r>
              <a:rPr lang="en-US" alt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8878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Top-</a:t>
            </a:r>
            <a:r>
              <a:rPr lang="en-US" altLang="en-US" i="1"/>
              <a:t>k</a:t>
            </a:r>
            <a:r>
              <a:rPr lang="en-US" altLang="en-US"/>
              <a:t> Elements Example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97163" y="3124200"/>
            <a:ext cx="7772400" cy="106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>
                <a:solidFill>
                  <a:schemeClr val="accent2"/>
                </a:solidFill>
              </a:rPr>
              <a:t>k</a:t>
            </a:r>
            <a:r>
              <a:rPr lang="en-US" altLang="en-US" dirty="0">
                <a:solidFill>
                  <a:schemeClr val="accent2"/>
                </a:solidFill>
              </a:rPr>
              <a:t> = 3</a:t>
            </a:r>
            <a:r>
              <a:rPr lang="en-US" altLang="en-US" dirty="0"/>
              <a:t>,</a:t>
            </a:r>
            <a:r>
              <a:rPr lang="en-US" altLang="en-US" dirty="0">
                <a:solidFill>
                  <a:schemeClr val="accent2"/>
                </a:solidFill>
              </a:rPr>
              <a:t> </a:t>
            </a:r>
            <a:r>
              <a:rPr lang="en-US" altLang="en-US" i="1" dirty="0">
                <a:solidFill>
                  <a:schemeClr val="accent2"/>
                </a:solidFill>
              </a:rPr>
              <a:t>m</a:t>
            </a:r>
            <a:r>
              <a:rPr lang="en-US" altLang="en-US" dirty="0">
                <a:solidFill>
                  <a:schemeClr val="accent2"/>
                </a:solidFill>
              </a:rPr>
              <a:t> = 8</a:t>
            </a:r>
            <a:r>
              <a:rPr lang="en-US" altLang="en-US" dirty="0"/>
              <a:t>:</a:t>
            </a:r>
          </a:p>
        </p:txBody>
      </p:sp>
      <p:graphicFrame>
        <p:nvGraphicFramePr>
          <p:cNvPr id="38103" name="Group 215"/>
          <p:cNvGraphicFramePr>
            <a:graphicFrameLocks noGrp="1"/>
          </p:cNvGraphicFramePr>
          <p:nvPr/>
        </p:nvGraphicFramePr>
        <p:xfrm>
          <a:off x="2743200" y="1495426"/>
          <a:ext cx="7696200" cy="14782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Guaranteed Hits = Count -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031" name="Rectangle 143"/>
          <p:cNvSpPr>
            <a:spLocks noChangeArrowheads="1"/>
          </p:cNvSpPr>
          <p:nvPr/>
        </p:nvSpPr>
        <p:spPr bwMode="auto">
          <a:xfrm>
            <a:off x="2693988" y="41910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 dirty="0">
                <a:latin typeface="Arial" panose="020B0604020202020204" pitchFamily="34" charset="0"/>
              </a:rPr>
              <a:t>B, and D are </a:t>
            </a:r>
            <a:r>
              <a:rPr lang="en-US" altLang="en-US" dirty="0">
                <a:solidFill>
                  <a:srgbClr val="800000"/>
                </a:solidFill>
                <a:latin typeface="Arial" panose="020B0604020202020204" pitchFamily="34" charset="0"/>
              </a:rPr>
              <a:t>guaranteed</a:t>
            </a:r>
            <a:r>
              <a:rPr lang="en-US" altLang="en-US" dirty="0">
                <a:latin typeface="Arial" panose="020B0604020202020204" pitchFamily="34" charset="0"/>
              </a:rPr>
              <a:t> to be in the top-</a:t>
            </a:r>
            <a:r>
              <a:rPr lang="en-US" altLang="en-US" dirty="0">
                <a:solidFill>
                  <a:schemeClr val="accent2"/>
                </a:solidFill>
                <a:latin typeface="Arial" panose="020B0604020202020204" pitchFamily="34" charset="0"/>
              </a:rPr>
              <a:t>3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38104" name="Group 216"/>
          <p:cNvGraphicFramePr>
            <a:graphicFrameLocks noGrp="1"/>
          </p:cNvGraphicFramePr>
          <p:nvPr/>
        </p:nvGraphicFramePr>
        <p:xfrm>
          <a:off x="2743200" y="1495426"/>
          <a:ext cx="7696200" cy="14782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Guaranteed Hits = Count -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105" name="Rectangle 217"/>
          <p:cNvSpPr>
            <a:spLocks noChangeArrowheads="1"/>
          </p:cNvSpPr>
          <p:nvPr/>
        </p:nvSpPr>
        <p:spPr bwMode="auto">
          <a:xfrm>
            <a:off x="2693988" y="46482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B , D, G and A are 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guaranteed</a:t>
            </a:r>
            <a:r>
              <a:rPr lang="en-US" altLang="en-US">
                <a:latin typeface="Arial" panose="020B0604020202020204" pitchFamily="34" charset="0"/>
              </a:rPr>
              <a:t> to be the top-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4</a:t>
            </a:r>
            <a:r>
              <a:rPr lang="en-US" altLang="en-US">
                <a:latin typeface="Arial" panose="020B0604020202020204" pitchFamily="34" charset="0"/>
              </a:rPr>
              <a:t>. Here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’ = 4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38116" name="Group 228"/>
          <p:cNvGraphicFramePr>
            <a:graphicFrameLocks noGrp="1"/>
          </p:cNvGraphicFramePr>
          <p:nvPr/>
        </p:nvGraphicFramePr>
        <p:xfrm>
          <a:off x="2743200" y="1495426"/>
          <a:ext cx="7696200" cy="14782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Guaranteed Hits = Count -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8173" name="Rectangle 285"/>
          <p:cNvSpPr>
            <a:spLocks noChangeArrowheads="1"/>
          </p:cNvSpPr>
          <p:nvPr/>
        </p:nvSpPr>
        <p:spPr bwMode="auto">
          <a:xfrm>
            <a:off x="2693988" y="5410200"/>
            <a:ext cx="77724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lvl="1">
              <a:lnSpc>
                <a:spcPct val="90000"/>
              </a:lnSpc>
              <a:spcBef>
                <a:spcPct val="20000"/>
              </a:spcBef>
              <a:buFontTx/>
              <a:buChar char="–"/>
            </a:pPr>
            <a:r>
              <a:rPr lang="en-US" altLang="en-US">
                <a:latin typeface="Arial" panose="020B0604020202020204" pitchFamily="34" charset="0"/>
              </a:rPr>
              <a:t>B , and D are </a:t>
            </a:r>
            <a:r>
              <a:rPr lang="en-US" altLang="en-US">
                <a:solidFill>
                  <a:srgbClr val="800000"/>
                </a:solidFill>
                <a:latin typeface="Arial" panose="020B0604020202020204" pitchFamily="34" charset="0"/>
              </a:rPr>
              <a:t>guaranteed</a:t>
            </a:r>
            <a:r>
              <a:rPr lang="en-US" altLang="en-US">
                <a:latin typeface="Arial" panose="020B0604020202020204" pitchFamily="34" charset="0"/>
              </a:rPr>
              <a:t> to be the top-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2</a:t>
            </a:r>
            <a:r>
              <a:rPr lang="en-US" altLang="en-US">
                <a:latin typeface="Arial" panose="020B0604020202020204" pitchFamily="34" charset="0"/>
              </a:rPr>
              <a:t>. Another </a:t>
            </a:r>
            <a:r>
              <a:rPr lang="en-US" altLang="en-US" i="1">
                <a:solidFill>
                  <a:schemeClr val="accent2"/>
                </a:solidFill>
                <a:latin typeface="Arial" panose="020B0604020202020204" pitchFamily="34" charset="0"/>
              </a:rPr>
              <a:t>k</a:t>
            </a:r>
            <a:r>
              <a:rPr lang="en-US" altLang="en-US">
                <a:solidFill>
                  <a:schemeClr val="accent2"/>
                </a:solidFill>
                <a:latin typeface="Arial" panose="020B0604020202020204" pitchFamily="34" charset="0"/>
              </a:rPr>
              <a:t>’ = 2</a:t>
            </a:r>
            <a:r>
              <a:rPr lang="en-US" altLang="en-US">
                <a:latin typeface="Arial" panose="020B0604020202020204" pitchFamily="34" charset="0"/>
              </a:rPr>
              <a:t>.</a:t>
            </a:r>
          </a:p>
        </p:txBody>
      </p:sp>
      <p:graphicFrame>
        <p:nvGraphicFramePr>
          <p:cNvPr id="38174" name="Group 286"/>
          <p:cNvGraphicFramePr>
            <a:graphicFrameLocks noGrp="1"/>
          </p:cNvGraphicFramePr>
          <p:nvPr/>
        </p:nvGraphicFramePr>
        <p:xfrm>
          <a:off x="2743200" y="1495426"/>
          <a:ext cx="7696200" cy="1478280"/>
        </p:xfrm>
        <a:graphic>
          <a:graphicData uri="http://schemas.openxmlformats.org/drawingml/2006/table">
            <a:tbl>
              <a:tblPr/>
              <a:tblGrid>
                <a:gridCol w="342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45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45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Element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Count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Guaranteed Hits = Count - error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25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8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31" grpId="0" autoUpdateAnimBg="0"/>
      <p:bldP spid="38105" grpId="0" autoUpdateAnimBg="0"/>
      <p:bldP spid="38173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When would it work or not work?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Works: Power law</a:t>
            </a:r>
          </a:p>
          <a:p>
            <a:pPr lvl="1"/>
            <a:r>
              <a:rPr lang="en-US" altLang="en-US"/>
              <a:t>Makes </a:t>
            </a:r>
            <a:r>
              <a:rPr lang="en-US" altLang="en-US" dirty="0"/>
              <a:t>use of the skewed property of the data</a:t>
            </a:r>
          </a:p>
          <a:p>
            <a:pPr lvl="1"/>
            <a:r>
              <a:rPr lang="en-US" altLang="en-US" dirty="0"/>
              <a:t>A minority of the elements, the more frequent ones, gets the majority of the hits.</a:t>
            </a:r>
          </a:p>
          <a:p>
            <a:pPr lvl="1"/>
            <a:r>
              <a:rPr lang="en-US" altLang="en-US" dirty="0"/>
              <a:t>Frequent elements will reside in the counters of bigger values.</a:t>
            </a:r>
          </a:p>
          <a:p>
            <a:pPr lvl="1"/>
            <a:r>
              <a:rPr lang="en-US" altLang="en-US" dirty="0"/>
              <a:t>They will not be distorted by the ineffective hits of the infrequent elements.</a:t>
            </a:r>
          </a:p>
          <a:p>
            <a:pPr lvl="1"/>
            <a:r>
              <a:rPr lang="en-US" altLang="en-US" dirty="0"/>
              <a:t>Numerous infrequent elements reside on the smaller counters.</a:t>
            </a:r>
          </a:p>
          <a:p>
            <a:r>
              <a:rPr lang="en-US" altLang="en-US" dirty="0"/>
              <a:t>Worst Case:</a:t>
            </a:r>
          </a:p>
          <a:p>
            <a:pPr lvl="1"/>
            <a:r>
              <a:rPr lang="en-US" altLang="en-US" dirty="0"/>
              <a:t>Relatively uniform</a:t>
            </a:r>
          </a:p>
          <a:p>
            <a:pPr lvl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66660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Problems on </a:t>
            </a:r>
            <a:r>
              <a:rPr lang="en-US" dirty="0"/>
              <a:t>Data Streams</a:t>
            </a:r>
            <a:endParaRPr lang="en-US" dirty="0">
              <a:ea typeface="+mj-ea"/>
            </a:endParaRP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Sampling data from a stream</a:t>
            </a:r>
          </a:p>
          <a:p>
            <a:pPr lvl="1"/>
            <a:r>
              <a:rPr lang="en-US" dirty="0"/>
              <a:t>Construct a random sample</a:t>
            </a:r>
          </a:p>
          <a:p>
            <a:r>
              <a:rPr lang="en-US" b="1" dirty="0">
                <a:solidFill>
                  <a:srgbClr val="0000FF"/>
                </a:solidFill>
              </a:rPr>
              <a:t>Filtering a data stream</a:t>
            </a:r>
          </a:p>
          <a:p>
            <a:pPr lvl="1"/>
            <a:r>
              <a:rPr lang="en-US" dirty="0"/>
              <a:t>Select elements with property </a:t>
            </a:r>
            <a:r>
              <a:rPr lang="en-US" b="1" i="1" dirty="0"/>
              <a:t>x</a:t>
            </a:r>
            <a:r>
              <a:rPr lang="en-US" dirty="0"/>
              <a:t> from the stream</a:t>
            </a:r>
          </a:p>
          <a:p>
            <a:r>
              <a:rPr lang="en-US" b="1" dirty="0">
                <a:solidFill>
                  <a:srgbClr val="0000FF"/>
                </a:solidFill>
              </a:rPr>
              <a:t>Counting distinct elements</a:t>
            </a:r>
          </a:p>
          <a:p>
            <a:pPr lvl="1"/>
            <a:r>
              <a:rPr lang="en-US" dirty="0"/>
              <a:t>Number of distinct elements in the last </a:t>
            </a:r>
            <a:r>
              <a:rPr lang="en-US" b="1" i="1" dirty="0"/>
              <a:t>k</a:t>
            </a:r>
            <a:r>
              <a:rPr lang="en-US" dirty="0"/>
              <a:t> elements </a:t>
            </a:r>
            <a:br>
              <a:rPr lang="en-US" dirty="0"/>
            </a:br>
            <a:r>
              <a:rPr lang="en-US" dirty="0"/>
              <a:t>of the stream</a:t>
            </a:r>
          </a:p>
          <a:p>
            <a:r>
              <a:rPr lang="en-US" b="1" dirty="0">
                <a:solidFill>
                  <a:srgbClr val="0000FF"/>
                </a:solidFill>
              </a:rPr>
              <a:t>Estimating moments</a:t>
            </a:r>
          </a:p>
          <a:p>
            <a:pPr lvl="1"/>
            <a:r>
              <a:rPr lang="en-US" dirty="0"/>
              <a:t>Estimate avg./std. dev. of last </a:t>
            </a:r>
            <a:r>
              <a:rPr lang="en-US" b="1" i="1" dirty="0"/>
              <a:t>k</a:t>
            </a:r>
            <a:r>
              <a:rPr lang="en-US" b="1" dirty="0"/>
              <a:t> </a:t>
            </a:r>
            <a:r>
              <a:rPr lang="en-US" dirty="0"/>
              <a:t>elements</a:t>
            </a:r>
          </a:p>
          <a:p>
            <a:r>
              <a:rPr lang="en-US" b="1" dirty="0">
                <a:solidFill>
                  <a:srgbClr val="0000FF"/>
                </a:solidFill>
              </a:rPr>
              <a:t>Finding frequent elements</a:t>
            </a:r>
          </a:p>
          <a:p>
            <a:pPr marL="685800" lvl="2">
              <a:spcBef>
                <a:spcPts val="1000"/>
              </a:spcBef>
            </a:pPr>
            <a:r>
              <a:rPr lang="en-US" dirty="0">
                <a:ea typeface="ＭＳ Ｐゴシック" pitchFamily="34" charset="-128"/>
              </a:rPr>
              <a:t>Google wants to know what queries are more frequent today than yesterday</a:t>
            </a:r>
            <a:endParaRPr lang="en-US" b="1" dirty="0">
              <a:solidFill>
                <a:srgbClr val="0000FF"/>
              </a:solidFill>
            </a:endParaRPr>
          </a:p>
          <a:p>
            <a:pPr marL="457200" lvl="1" indent="0">
              <a:buNone/>
            </a:pPr>
            <a:endParaRPr lang="en-US" b="1" dirty="0">
              <a:solidFill>
                <a:srgbClr val="0000FF"/>
              </a:solidFill>
            </a:endParaRPr>
          </a:p>
          <a:p>
            <a:pPr lvl="1"/>
            <a:endParaRPr lang="en-US" b="1" dirty="0">
              <a:solidFill>
                <a:srgbClr val="0000FF"/>
              </a:solidFill>
            </a:endParaRP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41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Counting Bits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Problem:</a:t>
            </a:r>
            <a:r>
              <a:rPr lang="en-US" b="1" dirty="0"/>
              <a:t> </a:t>
            </a:r>
          </a:p>
          <a:p>
            <a:pPr lvl="1"/>
            <a:r>
              <a:rPr lang="en-US" dirty="0"/>
              <a:t>Given a stream of </a:t>
            </a:r>
            <a:r>
              <a:rPr lang="en-US" b="1" dirty="0"/>
              <a:t>0</a:t>
            </a:r>
            <a:r>
              <a:rPr lang="en-US" dirty="0"/>
              <a:t>s and </a:t>
            </a:r>
            <a:r>
              <a:rPr lang="en-US" b="1" dirty="0"/>
              <a:t>1</a:t>
            </a:r>
            <a:r>
              <a:rPr lang="en-US" dirty="0"/>
              <a:t>s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How many 1s are in the last </a:t>
            </a:r>
            <a:r>
              <a:rPr lang="en-US" b="1" i="1" dirty="0">
                <a:solidFill>
                  <a:srgbClr val="D60093"/>
                </a:solidFill>
              </a:rPr>
              <a:t>N </a:t>
            </a:r>
            <a:r>
              <a:rPr lang="en-US" b="1" dirty="0">
                <a:solidFill>
                  <a:srgbClr val="D60093"/>
                </a:solidFill>
              </a:rPr>
              <a:t>bits?</a:t>
            </a:r>
            <a:r>
              <a:rPr lang="en-US" dirty="0"/>
              <a:t> </a:t>
            </a:r>
            <a:endParaRPr lang="en-US" dirty="0">
              <a:solidFill>
                <a:srgbClr val="60B5CC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Obvious solution: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dirty="0"/>
              <a:t>Store the most recent </a:t>
            </a:r>
            <a:r>
              <a:rPr lang="en-US" b="1" i="1" dirty="0"/>
              <a:t>N</a:t>
            </a:r>
            <a:r>
              <a:rPr lang="en-US" dirty="0"/>
              <a:t> bits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When new bit comes in, discard the </a:t>
            </a:r>
            <a:r>
              <a:rPr lang="en-US" b="1" i="1" dirty="0">
                <a:ea typeface="ＭＳ Ｐゴシック" pitchFamily="34" charset="-128"/>
              </a:rPr>
              <a:t>N</a:t>
            </a:r>
            <a:r>
              <a:rPr lang="en-US" b="1" dirty="0">
                <a:ea typeface="ＭＳ Ｐゴシック" pitchFamily="34" charset="-128"/>
              </a:rPr>
              <a:t>+1</a:t>
            </a:r>
            <a:r>
              <a:rPr lang="en-US" b="1" baseline="30000" dirty="0">
                <a:ea typeface="ＭＳ Ｐゴシック" pitchFamily="34" charset="-128"/>
              </a:rPr>
              <a:t>st</a:t>
            </a:r>
            <a:r>
              <a:rPr lang="en-US" dirty="0">
                <a:ea typeface="ＭＳ Ｐゴシック" pitchFamily="34" charset="-128"/>
              </a:rPr>
              <a:t>  bit</a:t>
            </a:r>
          </a:p>
        </p:txBody>
      </p:sp>
      <p:sp>
        <p:nvSpPr>
          <p:cNvPr id="5" name="Text Box 1026"/>
          <p:cNvSpPr txBox="1">
            <a:spLocks noChangeArrowheads="1"/>
          </p:cNvSpPr>
          <p:nvPr/>
        </p:nvSpPr>
        <p:spPr bwMode="auto">
          <a:xfrm>
            <a:off x="3048000" y="5410200"/>
            <a:ext cx="4883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0 1 0 0 1 1 0 1 1 1 0 1 0 1 0 1 1 0 1 1 0 1 1 0</a:t>
            </a:r>
          </a:p>
        </p:txBody>
      </p:sp>
      <p:sp>
        <p:nvSpPr>
          <p:cNvPr id="6" name="Text Box 1034"/>
          <p:cNvSpPr txBox="1">
            <a:spLocks noChangeArrowheads="1"/>
          </p:cNvSpPr>
          <p:nvPr/>
        </p:nvSpPr>
        <p:spPr bwMode="auto">
          <a:xfrm>
            <a:off x="3946525" y="5805487"/>
            <a:ext cx="32367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                     Future</a:t>
            </a:r>
          </a:p>
        </p:txBody>
      </p:sp>
      <p:sp>
        <p:nvSpPr>
          <p:cNvPr id="7" name="Line 1035"/>
          <p:cNvSpPr>
            <a:spLocks noChangeShapeType="1"/>
          </p:cNvSpPr>
          <p:nvPr/>
        </p:nvSpPr>
        <p:spPr bwMode="auto">
          <a:xfrm flipH="1">
            <a:off x="3200400" y="6002337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Line 1036"/>
          <p:cNvSpPr>
            <a:spLocks noChangeShapeType="1"/>
          </p:cNvSpPr>
          <p:nvPr/>
        </p:nvSpPr>
        <p:spPr bwMode="auto">
          <a:xfrm>
            <a:off x="7239000" y="6002337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1027"/>
          <p:cNvSpPr>
            <a:spLocks noChangeArrowheads="1"/>
          </p:cNvSpPr>
          <p:nvPr/>
        </p:nvSpPr>
        <p:spPr bwMode="auto">
          <a:xfrm>
            <a:off x="6651044" y="5404366"/>
            <a:ext cx="1197556" cy="38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610601" y="5404366"/>
            <a:ext cx="1588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Suppose N=6</a:t>
            </a:r>
          </a:p>
        </p:txBody>
      </p:sp>
    </p:spTree>
    <p:extLst>
      <p:ext uri="{BB962C8B-B14F-4D97-AF65-F5344CB8AC3E}">
        <p14:creationId xmlns:p14="http://schemas.microsoft.com/office/powerpoint/2010/main" val="8088459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Counting Bits (2)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can not get an exact answer without storing the entire window</a:t>
            </a:r>
          </a:p>
          <a:p>
            <a:pPr lvl="8"/>
            <a:endParaRPr lang="en-US" dirty="0">
              <a:solidFill>
                <a:srgbClr val="CC3300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Real Problem:</a:t>
            </a:r>
            <a:r>
              <a:rPr lang="en-US" dirty="0">
                <a:solidFill>
                  <a:srgbClr val="0000FF"/>
                </a:solidFill>
              </a:rPr>
              <a:t> </a:t>
            </a:r>
            <a:br>
              <a:rPr lang="en-US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D60093"/>
                </a:solidFill>
              </a:rPr>
              <a:t>What if we cannot afford to store </a:t>
            </a:r>
            <a:r>
              <a:rPr lang="en-US" b="1" i="1" dirty="0">
                <a:solidFill>
                  <a:srgbClr val="D60093"/>
                </a:solidFill>
              </a:rPr>
              <a:t>N</a:t>
            </a:r>
            <a:r>
              <a:rPr lang="en-US" b="1" dirty="0">
                <a:solidFill>
                  <a:srgbClr val="D60093"/>
                </a:solidFill>
              </a:rPr>
              <a:t> bits?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E.g.</a:t>
            </a:r>
            <a:r>
              <a:rPr lang="en-US" dirty="0">
                <a:ea typeface="ＭＳ Ｐゴシック" pitchFamily="34" charset="-128"/>
              </a:rPr>
              <a:t>, we’re processing 1 billion streams and </a:t>
            </a:r>
            <a:br>
              <a:rPr lang="en-US" dirty="0">
                <a:ea typeface="ＭＳ Ｐゴシック" pitchFamily="34" charset="-128"/>
              </a:rPr>
            </a:br>
            <a:r>
              <a:rPr lang="en-US" b="1" i="1" dirty="0">
                <a:ea typeface="ＭＳ Ｐゴシック" pitchFamily="34" charset="-128"/>
              </a:rPr>
              <a:t>N </a:t>
            </a:r>
            <a:r>
              <a:rPr lang="en-US" b="1" dirty="0">
                <a:ea typeface="ＭＳ Ｐゴシック" pitchFamily="34" charset="-128"/>
              </a:rPr>
              <a:t> = 1 trillion</a:t>
            </a:r>
          </a:p>
          <a:p>
            <a:pPr lvl="8"/>
            <a:endParaRPr lang="en-US" dirty="0">
              <a:ea typeface="ＭＳ Ｐゴシック" pitchFamily="34" charset="-128"/>
            </a:endParaRPr>
          </a:p>
          <a:p>
            <a:pPr lvl="8"/>
            <a:endParaRPr lang="en-US" dirty="0">
              <a:ea typeface="ＭＳ Ｐゴシック" pitchFamily="34" charset="-128"/>
            </a:endParaRPr>
          </a:p>
          <a:p>
            <a:r>
              <a:rPr lang="en-US" b="1" dirty="0">
                <a:solidFill>
                  <a:srgbClr val="008000"/>
                </a:solidFill>
              </a:rPr>
              <a:t>But we are happy with an approximate answer</a:t>
            </a:r>
          </a:p>
        </p:txBody>
      </p:sp>
      <p:sp>
        <p:nvSpPr>
          <p:cNvPr id="7" name="Text Box 1026"/>
          <p:cNvSpPr txBox="1">
            <a:spLocks noChangeArrowheads="1"/>
          </p:cNvSpPr>
          <p:nvPr/>
        </p:nvSpPr>
        <p:spPr bwMode="auto">
          <a:xfrm>
            <a:off x="5029200" y="4267200"/>
            <a:ext cx="48830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0 1 0 0 1 1 0 1 1 1 0 1 0 1 0 1 1 0 1 1 0 1 1 0</a:t>
            </a:r>
          </a:p>
        </p:txBody>
      </p:sp>
      <p:sp>
        <p:nvSpPr>
          <p:cNvPr id="8" name="Text Box 1034"/>
          <p:cNvSpPr txBox="1">
            <a:spLocks noChangeArrowheads="1"/>
          </p:cNvSpPr>
          <p:nvPr/>
        </p:nvSpPr>
        <p:spPr bwMode="auto">
          <a:xfrm>
            <a:off x="5927725" y="4662487"/>
            <a:ext cx="2284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Past                  Future</a:t>
            </a:r>
          </a:p>
        </p:txBody>
      </p:sp>
      <p:sp>
        <p:nvSpPr>
          <p:cNvPr id="9" name="Line 1035"/>
          <p:cNvSpPr>
            <a:spLocks noChangeShapeType="1"/>
          </p:cNvSpPr>
          <p:nvPr/>
        </p:nvSpPr>
        <p:spPr bwMode="auto">
          <a:xfrm flipH="1">
            <a:off x="5334000" y="4843104"/>
            <a:ext cx="6858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1600"/>
          </a:p>
        </p:txBody>
      </p:sp>
      <p:sp>
        <p:nvSpPr>
          <p:cNvPr id="10" name="Line 1036"/>
          <p:cNvSpPr>
            <a:spLocks noChangeShapeType="1"/>
          </p:cNvSpPr>
          <p:nvPr/>
        </p:nvSpPr>
        <p:spPr bwMode="auto">
          <a:xfrm>
            <a:off x="8077200" y="4843104"/>
            <a:ext cx="609600" cy="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Rectangle 1027"/>
          <p:cNvSpPr>
            <a:spLocks noChangeArrowheads="1"/>
          </p:cNvSpPr>
          <p:nvPr/>
        </p:nvSpPr>
        <p:spPr bwMode="auto">
          <a:xfrm>
            <a:off x="8629888" y="4267200"/>
            <a:ext cx="1187118" cy="381000"/>
          </a:xfrm>
          <a:prstGeom prst="rect">
            <a:avLst/>
          </a:prstGeom>
          <a:solidFill>
            <a:srgbClr val="CC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8560377" y="4223083"/>
            <a:ext cx="1295400" cy="43940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8560378" y="4223082"/>
            <a:ext cx="1345623" cy="457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5031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attempt: Simple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229600" cy="5486400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0000FF"/>
                    </a:solidFill>
                  </a:rPr>
                  <a:t>Q:</a:t>
                </a:r>
                <a:r>
                  <a:rPr lang="en-US" b="1" dirty="0">
                    <a:solidFill>
                      <a:srgbClr val="0000FF"/>
                    </a:solidFill>
                  </a:rPr>
                  <a:t> How many 1s are in the last 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N</a:t>
                </a:r>
                <a:r>
                  <a:rPr lang="en-US" b="1" dirty="0">
                    <a:solidFill>
                      <a:srgbClr val="0000FF"/>
                    </a:solidFill>
                  </a:rPr>
                  <a:t> bits?</a:t>
                </a:r>
              </a:p>
              <a:p>
                <a:r>
                  <a:rPr lang="en-US" dirty="0"/>
                  <a:t>A simple solution that does not really solve our problem: </a:t>
                </a:r>
                <a:r>
                  <a:rPr lang="en-US" b="1" dirty="0">
                    <a:solidFill>
                      <a:srgbClr val="D60093"/>
                    </a:solidFill>
                  </a:rPr>
                  <a:t>Uniformity assumption</a:t>
                </a:r>
              </a:p>
              <a:p>
                <a:endParaRPr lang="en-US" dirty="0">
                  <a:solidFill>
                    <a:schemeClr val="accent2"/>
                  </a:solidFill>
                </a:endParaRPr>
              </a:p>
              <a:p>
                <a:endParaRPr lang="en-US" dirty="0">
                  <a:solidFill>
                    <a:schemeClr val="accent2"/>
                  </a:solidFill>
                </a:endParaRPr>
              </a:p>
              <a:p>
                <a:r>
                  <a:rPr lang="en-US" b="1" dirty="0">
                    <a:solidFill>
                      <a:srgbClr val="008000"/>
                    </a:solidFill>
                  </a:rPr>
                  <a:t>Maintain 2 counters: </a:t>
                </a:r>
              </a:p>
              <a:p>
                <a:pPr lvl="1"/>
                <a:r>
                  <a:rPr lang="en-US" b="1" i="1" dirty="0"/>
                  <a:t>S</a:t>
                </a:r>
                <a:r>
                  <a:rPr lang="en-US" dirty="0"/>
                  <a:t>: number of 1s from the beginning of the stream</a:t>
                </a:r>
              </a:p>
              <a:p>
                <a:pPr lvl="1"/>
                <a:r>
                  <a:rPr lang="en-US" b="1" i="1" dirty="0"/>
                  <a:t>Z</a:t>
                </a:r>
                <a:r>
                  <a:rPr lang="en-US" dirty="0"/>
                  <a:t>: number of 0s from the beginning of the stream</a:t>
                </a:r>
              </a:p>
              <a:p>
                <a:r>
                  <a:rPr lang="en-US" b="1" dirty="0"/>
                  <a:t>How many 1s are in the last N bits?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𝑵</m:t>
                    </m:r>
                    <m:r>
                      <a:rPr lang="en-US" b="1" i="1" dirty="0" smtClean="0">
                        <a:solidFill>
                          <a:srgbClr val="0000FF"/>
                        </a:solidFill>
                        <a:latin typeface="Cambria Math"/>
                      </a:rPr>
                      <m:t>∙</m:t>
                    </m:r>
                    <m:f>
                      <m:fPr>
                        <m:ctrlP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𝑺</m:t>
                        </m:r>
                      </m:num>
                      <m:den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𝑺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b="1" i="1" dirty="0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𝒁</m:t>
                        </m:r>
                      </m:den>
                    </m:f>
                  </m:oMath>
                </a14:m>
                <a:endParaRPr lang="en-US" b="1" dirty="0">
                  <a:solidFill>
                    <a:srgbClr val="0000FF"/>
                  </a:solidFill>
                </a:endParaRPr>
              </a:p>
              <a:p>
                <a:r>
                  <a:rPr lang="en-US" b="1" dirty="0">
                    <a:solidFill>
                      <a:srgbClr val="D60093"/>
                    </a:solidFill>
                  </a:rPr>
                  <a:t>But, what if stream is non-uniform?</a:t>
                </a:r>
              </a:p>
              <a:p>
                <a:pPr lvl="1"/>
                <a:r>
                  <a:rPr lang="en-US" dirty="0">
                    <a:solidFill>
                      <a:srgbClr val="D60093"/>
                    </a:solidFill>
                  </a:rPr>
                  <a:t>What if distribution changes over time?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229600" cy="5486400"/>
              </a:xfrm>
              <a:blipFill rotWithShape="0">
                <a:blip r:embed="rId2"/>
                <a:stretch>
                  <a:fillRect l="-1333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524001" y="2996784"/>
            <a:ext cx="8970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0 1 0 0 1 1 1 0 0 0 1 0 1 0 0 1 0 0 0 1 0 1 1 0 1 1 0 1 1 1 0 0 1 0 1 0 1 1 0 0 1 1 0 1 0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74388" y="2723733"/>
            <a:ext cx="5410200" cy="369332"/>
            <a:chOff x="3429000" y="3443287"/>
            <a:chExt cx="5410200" cy="369332"/>
          </a:xfrm>
        </p:grpSpPr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5622925" y="3443287"/>
              <a:ext cx="351378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N</a:t>
              </a:r>
            </a:p>
          </p:txBody>
        </p:sp>
        <p:sp>
          <p:nvSpPr>
            <p:cNvPr id="9" name="Line 17"/>
            <p:cNvSpPr>
              <a:spLocks noChangeShapeType="1"/>
            </p:cNvSpPr>
            <p:nvPr/>
          </p:nvSpPr>
          <p:spPr bwMode="auto">
            <a:xfrm flipH="1">
              <a:off x="3429000" y="3640137"/>
              <a:ext cx="22098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>
              <a:off x="6019800" y="3640137"/>
              <a:ext cx="2819400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967624" y="3242846"/>
            <a:ext cx="3395576" cy="338554"/>
            <a:chOff x="125499" y="3505200"/>
            <a:chExt cx="3395576" cy="338554"/>
          </a:xfrm>
        </p:grpSpPr>
        <p:sp>
          <p:nvSpPr>
            <p:cNvPr id="12" name="Text Box 1034"/>
            <p:cNvSpPr txBox="1">
              <a:spLocks noChangeArrowheads="1"/>
            </p:cNvSpPr>
            <p:nvPr/>
          </p:nvSpPr>
          <p:spPr bwMode="auto">
            <a:xfrm>
              <a:off x="762000" y="3505200"/>
              <a:ext cx="228460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Past                  Future</a:t>
              </a:r>
            </a:p>
          </p:txBody>
        </p:sp>
        <p:sp>
          <p:nvSpPr>
            <p:cNvPr id="13" name="Line 1035"/>
            <p:cNvSpPr>
              <a:spLocks noChangeShapeType="1"/>
            </p:cNvSpPr>
            <p:nvPr/>
          </p:nvSpPr>
          <p:spPr bwMode="auto">
            <a:xfrm flipH="1">
              <a:off x="125499" y="3678988"/>
              <a:ext cx="6858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14" name="Line 1036"/>
            <p:cNvSpPr>
              <a:spLocks noChangeShapeType="1"/>
            </p:cNvSpPr>
            <p:nvPr/>
          </p:nvSpPr>
          <p:spPr bwMode="auto">
            <a:xfrm>
              <a:off x="2911475" y="3702050"/>
              <a:ext cx="609600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0214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DGIM method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Idea:</a:t>
            </a:r>
            <a:r>
              <a:rPr lang="en-US" dirty="0"/>
              <a:t> Instead of summarizing fixed-length blocks, summarize blocks with specific number of </a:t>
            </a:r>
            <a:r>
              <a:rPr lang="en-US" b="1" dirty="0"/>
              <a:t>1s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Let the block </a:t>
            </a:r>
            <a:r>
              <a:rPr lang="en-US" b="1" i="1" dirty="0">
                <a:solidFill>
                  <a:srgbClr val="FF0066"/>
                </a:solidFill>
              </a:rPr>
              <a:t>sizes</a:t>
            </a:r>
            <a:r>
              <a:rPr lang="en-US" dirty="0"/>
              <a:t> (number of </a:t>
            </a:r>
            <a:r>
              <a:rPr lang="en-US" b="1" dirty="0"/>
              <a:t>1s</a:t>
            </a:r>
            <a:r>
              <a:rPr lang="en-US" dirty="0"/>
              <a:t>) increase exponentially</a:t>
            </a:r>
          </a:p>
          <a:p>
            <a:r>
              <a:rPr lang="en-US" dirty="0"/>
              <a:t>Each bit in the stream has a </a:t>
            </a:r>
            <a:r>
              <a:rPr lang="en-US" b="1" i="1" dirty="0">
                <a:solidFill>
                  <a:srgbClr val="FF0066"/>
                </a:solidFill>
              </a:rPr>
              <a:t>timestamp</a:t>
            </a:r>
            <a:r>
              <a:rPr lang="en-US" dirty="0"/>
              <a:t>, starting </a:t>
            </a:r>
            <a:r>
              <a:rPr lang="en-US" b="1" dirty="0"/>
              <a:t>1</a:t>
            </a:r>
            <a:r>
              <a:rPr lang="en-US" dirty="0"/>
              <a:t>, </a:t>
            </a:r>
            <a:r>
              <a:rPr lang="en-US" b="1" dirty="0"/>
              <a:t>2,</a:t>
            </a:r>
            <a:r>
              <a:rPr lang="en-US" dirty="0"/>
              <a:t> …</a:t>
            </a:r>
          </a:p>
          <a:p>
            <a:endParaRPr lang="en-US" dirty="0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600201" y="5345112"/>
            <a:ext cx="9112255" cy="369888"/>
            <a:chOff x="-6" y="2400"/>
            <a:chExt cx="5740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34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17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1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08651" y="5702414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447926" y="5867400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105526" y="5867400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2527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</a:t>
            </a:r>
            <a:r>
              <a:rPr lang="en-US" dirty="0" err="1">
                <a:ea typeface="+mj-ea"/>
              </a:rPr>
              <a:t>Bucketized</a:t>
            </a:r>
            <a:r>
              <a:rPr lang="en-US" dirty="0">
                <a:ea typeface="+mj-ea"/>
              </a:rPr>
              <a:t> Stream</a:t>
            </a:r>
          </a:p>
        </p:txBody>
      </p: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5622925" y="443388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9942" name="Line 17"/>
          <p:cNvSpPr>
            <a:spLocks noChangeShapeType="1"/>
          </p:cNvSpPr>
          <p:nvPr/>
        </p:nvSpPr>
        <p:spPr bwMode="auto">
          <a:xfrm flipH="1">
            <a:off x="2362200" y="4648200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18"/>
          <p:cNvSpPr>
            <a:spLocks noChangeShapeType="1"/>
          </p:cNvSpPr>
          <p:nvPr/>
        </p:nvSpPr>
        <p:spPr bwMode="auto">
          <a:xfrm>
            <a:off x="6019800" y="4648200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 flipH="1">
            <a:off x="9829800" y="3124200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100584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89154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39947" name="Line 23"/>
          <p:cNvSpPr>
            <a:spLocks noChangeShapeType="1"/>
          </p:cNvSpPr>
          <p:nvPr/>
        </p:nvSpPr>
        <p:spPr bwMode="auto">
          <a:xfrm>
            <a:off x="93726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78486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39949" name="Line 25"/>
          <p:cNvSpPr>
            <a:spLocks noChangeShapeType="1"/>
          </p:cNvSpPr>
          <p:nvPr/>
        </p:nvSpPr>
        <p:spPr bwMode="auto">
          <a:xfrm flipH="1">
            <a:off x="7848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8229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 Box 27"/>
          <p:cNvSpPr txBox="1">
            <a:spLocks noChangeArrowheads="1"/>
          </p:cNvSpPr>
          <p:nvPr/>
        </p:nvSpPr>
        <p:spPr bwMode="auto">
          <a:xfrm>
            <a:off x="52578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 flipH="1">
            <a:off x="4495800" y="3124200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5638800" y="3124200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30"/>
          <p:cNvSpPr txBox="1">
            <a:spLocks noChangeArrowheads="1"/>
          </p:cNvSpPr>
          <p:nvPr/>
        </p:nvSpPr>
        <p:spPr bwMode="auto">
          <a:xfrm>
            <a:off x="2209801" y="2438400"/>
            <a:ext cx="19287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 of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16.  Partially</a:t>
            </a:r>
          </a:p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beyond window.</a:t>
            </a:r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>
            <a:off x="3124200" y="3429000"/>
            <a:ext cx="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32"/>
          <p:cNvSpPr txBox="1">
            <a:spLocks noChangeArrowheads="1"/>
          </p:cNvSpPr>
          <p:nvPr/>
        </p:nvSpPr>
        <p:spPr bwMode="auto">
          <a:xfrm>
            <a:off x="97536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524001" y="3804486"/>
            <a:ext cx="9129717" cy="369888"/>
            <a:chOff x="-6" y="2400"/>
            <a:chExt cx="5751" cy="233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45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448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5220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4987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275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730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2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43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764792" y="4798211"/>
            <a:ext cx="914590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Calibri" pitchFamily="34" charset="0"/>
                <a:cs typeface="Arial" pitchFamily="34" charset="0"/>
              </a:rPr>
              <a:t>Properties of buckets that are maintained: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Either </a:t>
            </a:r>
            <a: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one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or </a:t>
            </a:r>
            <a: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two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buckets with the same </a:t>
            </a:r>
            <a:r>
              <a:rPr lang="en-US" sz="2400" b="1" dirty="0">
                <a:latin typeface="Calibri" pitchFamily="34" charset="0"/>
                <a:cs typeface="Arial" pitchFamily="34" charset="0"/>
              </a:rPr>
              <a:t>power-of-2</a:t>
            </a:r>
            <a:r>
              <a:rPr lang="en-US" sz="2400" dirty="0">
                <a:latin typeface="Calibri" pitchFamily="34" charset="0"/>
                <a:cs typeface="Arial" pitchFamily="34" charset="0"/>
              </a:rPr>
              <a:t> number of </a:t>
            </a:r>
            <a:r>
              <a:rPr lang="en-US" sz="2400" b="1" dirty="0">
                <a:latin typeface="Calibri" pitchFamily="34" charset="0"/>
                <a:cs typeface="Arial" pitchFamily="34" charset="0"/>
              </a:rPr>
              <a:t>1s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Buckets do not overlap in timestamps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pitchFamily="34" charset="0"/>
                <a:cs typeface="Arial" pitchFamily="34" charset="0"/>
              </a:rPr>
              <a:t>Buckets are sorted by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Buckets disappear when their end-time is </a:t>
            </a:r>
            <a:r>
              <a:rPr lang="en-US" sz="2400" b="1" dirty="0"/>
              <a:t>&gt; </a:t>
            </a:r>
            <a:r>
              <a:rPr lang="en-US" sz="2400" b="1" i="1" dirty="0"/>
              <a:t>N</a:t>
            </a:r>
            <a:r>
              <a:rPr lang="en-US" sz="2400" dirty="0"/>
              <a:t>  time units in the past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Calibri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4144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DGIM: Buckets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dirty="0"/>
              <a:t>A </a:t>
            </a:r>
            <a:r>
              <a:rPr lang="en-US" b="1" i="1" dirty="0">
                <a:solidFill>
                  <a:srgbClr val="FF0066"/>
                </a:solidFill>
              </a:rPr>
              <a:t>bucket</a:t>
            </a:r>
            <a:r>
              <a:rPr lang="en-US" dirty="0"/>
              <a:t> in the DGIM method is a record consisting of:</a:t>
            </a:r>
          </a:p>
          <a:p>
            <a:pPr lvl="1"/>
            <a:r>
              <a:rPr lang="en-US" b="1" dirty="0">
                <a:solidFill>
                  <a:srgbClr val="D60093"/>
                </a:solidFill>
                <a:ea typeface="ＭＳ Ｐゴシック" pitchFamily="34" charset="-128"/>
              </a:rPr>
              <a:t>(A)</a:t>
            </a:r>
            <a:r>
              <a:rPr lang="en-US" b="1" dirty="0">
                <a:ea typeface="ＭＳ Ｐゴシック" pitchFamily="34" charset="-128"/>
              </a:rPr>
              <a:t> The timestamp of its end </a:t>
            </a:r>
          </a:p>
          <a:p>
            <a:pPr lvl="1"/>
            <a:r>
              <a:rPr lang="en-US" b="1" dirty="0">
                <a:solidFill>
                  <a:srgbClr val="D60093"/>
                </a:solidFill>
              </a:rPr>
              <a:t>(B)</a:t>
            </a:r>
            <a:r>
              <a:rPr lang="en-US" b="1" dirty="0"/>
              <a:t> </a:t>
            </a:r>
            <a:r>
              <a:rPr lang="en-US" b="1" dirty="0">
                <a:ea typeface="ＭＳ Ｐゴシック" pitchFamily="34" charset="-128"/>
              </a:rPr>
              <a:t>The number of 1s between its beginning and end</a:t>
            </a:r>
          </a:p>
          <a:p>
            <a:r>
              <a:rPr lang="en-US" b="1" dirty="0">
                <a:ea typeface="ＭＳ Ｐゴシック" pitchFamily="34" charset="-128"/>
              </a:rPr>
              <a:t>Storage</a:t>
            </a:r>
          </a:p>
          <a:p>
            <a:pPr lvl="1"/>
            <a:r>
              <a:rPr lang="en-US" b="1" dirty="0">
                <a:ea typeface="ＭＳ Ｐゴシック" pitchFamily="34" charset="-128"/>
              </a:rPr>
              <a:t>O(log</a:t>
            </a:r>
            <a:r>
              <a:rPr lang="en-US" b="1" baseline="30000" dirty="0">
                <a:ea typeface="ＭＳ Ｐゴシック" pitchFamily="34" charset="-128"/>
              </a:rPr>
              <a:t>2</a:t>
            </a:r>
            <a:r>
              <a:rPr lang="en-US" b="1" dirty="0">
                <a:ea typeface="ＭＳ Ｐゴシック" pitchFamily="34" charset="-128"/>
              </a:rPr>
              <a:t>N)</a:t>
            </a:r>
            <a:endParaRPr lang="en-US" dirty="0">
              <a:ea typeface="ＭＳ Ｐゴシック" pitchFamily="34" charset="-128"/>
            </a:endParaRPr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1628776" y="5902766"/>
            <a:ext cx="9102730" cy="369888"/>
            <a:chOff x="12" y="2400"/>
            <a:chExt cx="5734" cy="233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4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5212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979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263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3726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2635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1434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2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5708651" y="6260068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H="1">
            <a:off x="2447926" y="6425054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>
            <a:off x="6105526" y="6425054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9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Example: Updating Buckets</a:t>
            </a: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1511299" y="1905000"/>
            <a:ext cx="9093200" cy="369888"/>
            <a:chOff x="-8" y="1200"/>
            <a:chExt cx="5728" cy="233"/>
          </a:xfrm>
        </p:grpSpPr>
        <p:sp>
          <p:nvSpPr>
            <p:cNvPr id="46137" name="Text Box 4"/>
            <p:cNvSpPr txBox="1">
              <a:spLocks noChangeArrowheads="1"/>
            </p:cNvSpPr>
            <p:nvPr/>
          </p:nvSpPr>
          <p:spPr bwMode="auto">
            <a:xfrm>
              <a:off x="7" y="1200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46138" name="Rectangle 5"/>
            <p:cNvSpPr>
              <a:spLocks noChangeArrowheads="1"/>
            </p:cNvSpPr>
            <p:nvPr/>
          </p:nvSpPr>
          <p:spPr bwMode="auto">
            <a:xfrm>
              <a:off x="544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9" name="Rectangle 6"/>
            <p:cNvSpPr>
              <a:spLocks noChangeArrowheads="1"/>
            </p:cNvSpPr>
            <p:nvPr/>
          </p:nvSpPr>
          <p:spPr bwMode="auto">
            <a:xfrm>
              <a:off x="5204" y="121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0" name="Rectangle 7"/>
            <p:cNvSpPr>
              <a:spLocks noChangeArrowheads="1"/>
            </p:cNvSpPr>
            <p:nvPr/>
          </p:nvSpPr>
          <p:spPr bwMode="auto">
            <a:xfrm>
              <a:off x="4964" y="1212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1" name="Rectangle 8"/>
            <p:cNvSpPr>
              <a:spLocks noChangeArrowheads="1"/>
            </p:cNvSpPr>
            <p:nvPr/>
          </p:nvSpPr>
          <p:spPr bwMode="auto">
            <a:xfrm>
              <a:off x="4244" y="1212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2" name="Rectangle 9"/>
            <p:cNvSpPr>
              <a:spLocks noChangeArrowheads="1"/>
            </p:cNvSpPr>
            <p:nvPr/>
          </p:nvSpPr>
          <p:spPr bwMode="auto">
            <a:xfrm>
              <a:off x="3716" y="121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3" name="Rectangle 10"/>
            <p:cNvSpPr>
              <a:spLocks noChangeArrowheads="1"/>
            </p:cNvSpPr>
            <p:nvPr/>
          </p:nvSpPr>
          <p:spPr bwMode="auto">
            <a:xfrm>
              <a:off x="2612" y="1212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4" name="Rectangle 11"/>
            <p:cNvSpPr>
              <a:spLocks noChangeArrowheads="1"/>
            </p:cNvSpPr>
            <p:nvPr/>
          </p:nvSpPr>
          <p:spPr bwMode="auto">
            <a:xfrm>
              <a:off x="1412" y="1212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45" name="Rectangle 12"/>
            <p:cNvSpPr>
              <a:spLocks noChangeArrowheads="1"/>
            </p:cNvSpPr>
            <p:nvPr/>
          </p:nvSpPr>
          <p:spPr bwMode="auto">
            <a:xfrm>
              <a:off x="-8" y="1212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536699" y="2743200"/>
            <a:ext cx="9072563" cy="369888"/>
            <a:chOff x="8" y="1728"/>
            <a:chExt cx="5715" cy="233"/>
          </a:xfrm>
        </p:grpSpPr>
        <p:sp>
          <p:nvSpPr>
            <p:cNvPr id="46127" name="Text Box 14"/>
            <p:cNvSpPr txBox="1">
              <a:spLocks noChangeArrowheads="1"/>
            </p:cNvSpPr>
            <p:nvPr/>
          </p:nvSpPr>
          <p:spPr bwMode="auto">
            <a:xfrm>
              <a:off x="10" y="1728"/>
              <a:ext cx="571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</a:t>
              </a: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</a:t>
              </a:r>
            </a:p>
          </p:txBody>
        </p:sp>
        <p:sp>
          <p:nvSpPr>
            <p:cNvPr id="46128" name="Rectangle 15"/>
            <p:cNvSpPr>
              <a:spLocks noChangeArrowheads="1"/>
            </p:cNvSpPr>
            <p:nvPr/>
          </p:nvSpPr>
          <p:spPr bwMode="auto">
            <a:xfrm>
              <a:off x="5532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9" name="Rectangle 16"/>
            <p:cNvSpPr>
              <a:spLocks noChangeArrowheads="1"/>
            </p:cNvSpPr>
            <p:nvPr/>
          </p:nvSpPr>
          <p:spPr bwMode="auto">
            <a:xfrm>
              <a:off x="5139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0" name="Rectangle 17"/>
            <p:cNvSpPr>
              <a:spLocks noChangeArrowheads="1"/>
            </p:cNvSpPr>
            <p:nvPr/>
          </p:nvSpPr>
          <p:spPr bwMode="auto">
            <a:xfrm>
              <a:off x="4899" y="172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1" name="Rectangle 18"/>
            <p:cNvSpPr>
              <a:spLocks noChangeArrowheads="1"/>
            </p:cNvSpPr>
            <p:nvPr/>
          </p:nvSpPr>
          <p:spPr bwMode="auto">
            <a:xfrm>
              <a:off x="4176" y="172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2" name="Rectangle 19"/>
            <p:cNvSpPr>
              <a:spLocks noChangeArrowheads="1"/>
            </p:cNvSpPr>
            <p:nvPr/>
          </p:nvSpPr>
          <p:spPr bwMode="auto">
            <a:xfrm>
              <a:off x="3648" y="172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3" name="Rectangle 20"/>
            <p:cNvSpPr>
              <a:spLocks noChangeArrowheads="1"/>
            </p:cNvSpPr>
            <p:nvPr/>
          </p:nvSpPr>
          <p:spPr bwMode="auto">
            <a:xfrm>
              <a:off x="2544" y="172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4" name="Rectangle 21"/>
            <p:cNvSpPr>
              <a:spLocks noChangeArrowheads="1"/>
            </p:cNvSpPr>
            <p:nvPr/>
          </p:nvSpPr>
          <p:spPr bwMode="auto">
            <a:xfrm>
              <a:off x="1344" y="172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5" name="Rectangle 22"/>
            <p:cNvSpPr>
              <a:spLocks noChangeArrowheads="1"/>
            </p:cNvSpPr>
            <p:nvPr/>
          </p:nvSpPr>
          <p:spPr bwMode="auto">
            <a:xfrm>
              <a:off x="8" y="172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36" name="Rectangle 23"/>
            <p:cNvSpPr>
              <a:spLocks noChangeArrowheads="1"/>
            </p:cNvSpPr>
            <p:nvPr/>
          </p:nvSpPr>
          <p:spPr bwMode="auto">
            <a:xfrm>
              <a:off x="5363" y="172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1522412" y="3505201"/>
            <a:ext cx="8963026" cy="366713"/>
            <a:chOff x="-1" y="2208"/>
            <a:chExt cx="5646" cy="231"/>
          </a:xfrm>
        </p:grpSpPr>
        <p:sp>
          <p:nvSpPr>
            <p:cNvPr id="46118" name="Text Box 24"/>
            <p:cNvSpPr txBox="1">
              <a:spLocks noChangeArrowheads="1"/>
            </p:cNvSpPr>
            <p:nvPr/>
          </p:nvSpPr>
          <p:spPr bwMode="auto">
            <a:xfrm>
              <a:off x="-1" y="2208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0010101100010110101010101010110101010101011101010101110101000101100101</a:t>
              </a:r>
            </a:p>
          </p:txBody>
        </p:sp>
        <p:sp>
          <p:nvSpPr>
            <p:cNvPr id="46119" name="Rectangle 25"/>
            <p:cNvSpPr>
              <a:spLocks noChangeArrowheads="1"/>
            </p:cNvSpPr>
            <p:nvPr/>
          </p:nvSpPr>
          <p:spPr bwMode="auto">
            <a:xfrm>
              <a:off x="5524" y="22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0" name="Rectangle 26"/>
            <p:cNvSpPr>
              <a:spLocks noChangeArrowheads="1"/>
            </p:cNvSpPr>
            <p:nvPr/>
          </p:nvSpPr>
          <p:spPr bwMode="auto">
            <a:xfrm>
              <a:off x="5138" y="2208"/>
              <a:ext cx="288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1" name="Rectangle 27"/>
            <p:cNvSpPr>
              <a:spLocks noChangeArrowheads="1"/>
            </p:cNvSpPr>
            <p:nvPr/>
          </p:nvSpPr>
          <p:spPr bwMode="auto">
            <a:xfrm>
              <a:off x="4886" y="22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2" name="Rectangle 28"/>
            <p:cNvSpPr>
              <a:spLocks noChangeArrowheads="1"/>
            </p:cNvSpPr>
            <p:nvPr/>
          </p:nvSpPr>
          <p:spPr bwMode="auto">
            <a:xfrm>
              <a:off x="4177" y="22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23" name="Rectangle 29"/>
            <p:cNvSpPr>
              <a:spLocks noChangeArrowheads="1"/>
            </p:cNvSpPr>
            <p:nvPr/>
          </p:nvSpPr>
          <p:spPr bwMode="auto">
            <a:xfrm>
              <a:off x="3637" y="22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4" name="Rectangle 30"/>
            <p:cNvSpPr>
              <a:spLocks noChangeArrowheads="1"/>
            </p:cNvSpPr>
            <p:nvPr/>
          </p:nvSpPr>
          <p:spPr bwMode="auto">
            <a:xfrm>
              <a:off x="2528" y="2208"/>
              <a:ext cx="102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31"/>
            <p:cNvSpPr>
              <a:spLocks noChangeArrowheads="1"/>
            </p:cNvSpPr>
            <p:nvPr/>
          </p:nvSpPr>
          <p:spPr bwMode="auto">
            <a:xfrm>
              <a:off x="1336" y="220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6" name="Rectangle 32"/>
            <p:cNvSpPr>
              <a:spLocks noChangeArrowheads="1"/>
            </p:cNvSpPr>
            <p:nvPr/>
          </p:nvSpPr>
          <p:spPr bwMode="auto">
            <a:xfrm>
              <a:off x="0" y="2208"/>
              <a:ext cx="124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1543049" y="4343400"/>
            <a:ext cx="9132890" cy="369888"/>
            <a:chOff x="12" y="2736"/>
            <a:chExt cx="5753" cy="233"/>
          </a:xfrm>
        </p:grpSpPr>
        <p:sp>
          <p:nvSpPr>
            <p:cNvPr id="46107" name="Text Box 35"/>
            <p:cNvSpPr txBox="1">
              <a:spLocks noChangeArrowheads="1"/>
            </p:cNvSpPr>
            <p:nvPr/>
          </p:nvSpPr>
          <p:spPr bwMode="auto">
            <a:xfrm>
              <a:off x="25" y="2736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108" name="Rectangle 36"/>
            <p:cNvSpPr>
              <a:spLocks noChangeArrowheads="1"/>
            </p:cNvSpPr>
            <p:nvPr/>
          </p:nvSpPr>
          <p:spPr bwMode="auto">
            <a:xfrm>
              <a:off x="539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9" name="Rectangle 37"/>
            <p:cNvSpPr>
              <a:spLocks noChangeArrowheads="1"/>
            </p:cNvSpPr>
            <p:nvPr/>
          </p:nvSpPr>
          <p:spPr bwMode="auto">
            <a:xfrm>
              <a:off x="5564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0" name="Rectangle 38"/>
            <p:cNvSpPr>
              <a:spLocks noChangeArrowheads="1"/>
            </p:cNvSpPr>
            <p:nvPr/>
          </p:nvSpPr>
          <p:spPr bwMode="auto">
            <a:xfrm>
              <a:off x="5301" y="2740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Rectangle 39"/>
            <p:cNvSpPr>
              <a:spLocks noChangeArrowheads="1"/>
            </p:cNvSpPr>
            <p:nvPr/>
          </p:nvSpPr>
          <p:spPr bwMode="auto">
            <a:xfrm>
              <a:off x="4924" y="2740"/>
              <a:ext cx="309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Rectangle 40"/>
            <p:cNvSpPr>
              <a:spLocks noChangeArrowheads="1"/>
            </p:cNvSpPr>
            <p:nvPr/>
          </p:nvSpPr>
          <p:spPr bwMode="auto">
            <a:xfrm>
              <a:off x="4684" y="2740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3" name="Rectangle 41"/>
            <p:cNvSpPr>
              <a:spLocks noChangeArrowheads="1"/>
            </p:cNvSpPr>
            <p:nvPr/>
          </p:nvSpPr>
          <p:spPr bwMode="auto">
            <a:xfrm>
              <a:off x="3956" y="274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14" name="Rectangle 43"/>
            <p:cNvSpPr>
              <a:spLocks noChangeArrowheads="1"/>
            </p:cNvSpPr>
            <p:nvPr/>
          </p:nvSpPr>
          <p:spPr bwMode="auto">
            <a:xfrm>
              <a:off x="2296" y="2748"/>
              <a:ext cx="1032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Rectangle 44"/>
            <p:cNvSpPr>
              <a:spLocks noChangeArrowheads="1"/>
            </p:cNvSpPr>
            <p:nvPr/>
          </p:nvSpPr>
          <p:spPr bwMode="auto">
            <a:xfrm>
              <a:off x="1112" y="274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Rectangle 45"/>
            <p:cNvSpPr>
              <a:spLocks noChangeArrowheads="1"/>
            </p:cNvSpPr>
            <p:nvPr/>
          </p:nvSpPr>
          <p:spPr bwMode="auto">
            <a:xfrm>
              <a:off x="12" y="2748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7" name="Rectangle 63"/>
            <p:cNvSpPr>
              <a:spLocks noChangeArrowheads="1"/>
            </p:cNvSpPr>
            <p:nvPr/>
          </p:nvSpPr>
          <p:spPr bwMode="auto">
            <a:xfrm>
              <a:off x="3417" y="2744"/>
              <a:ext cx="539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524000" y="6019801"/>
            <a:ext cx="8978901" cy="366713"/>
            <a:chOff x="0" y="3792"/>
            <a:chExt cx="5656" cy="231"/>
          </a:xfrm>
        </p:grpSpPr>
        <p:sp>
          <p:nvSpPr>
            <p:cNvPr id="46100" name="Text Box 55"/>
            <p:cNvSpPr txBox="1">
              <a:spLocks noChangeArrowheads="1"/>
            </p:cNvSpPr>
            <p:nvPr/>
          </p:nvSpPr>
          <p:spPr bwMode="auto">
            <a:xfrm>
              <a:off x="10" y="3792"/>
              <a:ext cx="564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0101100010110101010101010110101010101011101010101110101000101100101101</a:t>
              </a:r>
            </a:p>
          </p:txBody>
        </p:sp>
        <p:sp>
          <p:nvSpPr>
            <p:cNvPr id="46101" name="Rectangle 56"/>
            <p:cNvSpPr>
              <a:spLocks noChangeArrowheads="1"/>
            </p:cNvSpPr>
            <p:nvPr/>
          </p:nvSpPr>
          <p:spPr bwMode="auto">
            <a:xfrm>
              <a:off x="5536" y="3792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Rectangle 57"/>
            <p:cNvSpPr>
              <a:spLocks noChangeArrowheads="1"/>
            </p:cNvSpPr>
            <p:nvPr/>
          </p:nvSpPr>
          <p:spPr bwMode="auto">
            <a:xfrm>
              <a:off x="5296" y="3792"/>
              <a:ext cx="144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3" name="Rectangle 58"/>
            <p:cNvSpPr>
              <a:spLocks noChangeArrowheads="1"/>
            </p:cNvSpPr>
            <p:nvPr/>
          </p:nvSpPr>
          <p:spPr bwMode="auto">
            <a:xfrm>
              <a:off x="4672" y="3792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104" name="Rectangle 59"/>
            <p:cNvSpPr>
              <a:spLocks noChangeArrowheads="1"/>
            </p:cNvSpPr>
            <p:nvPr/>
          </p:nvSpPr>
          <p:spPr bwMode="auto">
            <a:xfrm>
              <a:off x="3393" y="3792"/>
              <a:ext cx="1023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5" name="Rectangle 60"/>
            <p:cNvSpPr>
              <a:spLocks noChangeArrowheads="1"/>
            </p:cNvSpPr>
            <p:nvPr/>
          </p:nvSpPr>
          <p:spPr bwMode="auto">
            <a:xfrm>
              <a:off x="0" y="3792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6" name="Rectangle 61"/>
            <p:cNvSpPr>
              <a:spLocks noChangeArrowheads="1"/>
            </p:cNvSpPr>
            <p:nvPr/>
          </p:nvSpPr>
          <p:spPr bwMode="auto">
            <a:xfrm>
              <a:off x="1104" y="3792"/>
              <a:ext cx="22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67"/>
          <p:cNvGrpSpPr>
            <a:grpSpLocks/>
          </p:cNvGrpSpPr>
          <p:nvPr/>
        </p:nvGrpSpPr>
        <p:grpSpPr bwMode="auto">
          <a:xfrm>
            <a:off x="1543051" y="5181600"/>
            <a:ext cx="9118601" cy="369888"/>
            <a:chOff x="12" y="3264"/>
            <a:chExt cx="5744" cy="233"/>
          </a:xfrm>
        </p:grpSpPr>
        <p:sp>
          <p:nvSpPr>
            <p:cNvPr id="46090" name="Text Box 46"/>
            <p:cNvSpPr txBox="1">
              <a:spLocks noChangeArrowheads="1"/>
            </p:cNvSpPr>
            <p:nvPr/>
          </p:nvSpPr>
          <p:spPr bwMode="auto">
            <a:xfrm>
              <a:off x="16" y="3264"/>
              <a:ext cx="574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0101100010110101010101010110101010101011101010101110101000101100101</a:t>
              </a:r>
              <a:r>
                <a:rPr lang="en-US" b="1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101</a:t>
              </a:r>
            </a:p>
          </p:txBody>
        </p:sp>
        <p:sp>
          <p:nvSpPr>
            <p:cNvPr id="46091" name="Rectangle 47"/>
            <p:cNvSpPr>
              <a:spLocks noChangeArrowheads="1"/>
            </p:cNvSpPr>
            <p:nvPr/>
          </p:nvSpPr>
          <p:spPr bwMode="auto">
            <a:xfrm>
              <a:off x="5556" y="3264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Rectangle 48"/>
            <p:cNvSpPr>
              <a:spLocks noChangeArrowheads="1"/>
            </p:cNvSpPr>
            <p:nvPr/>
          </p:nvSpPr>
          <p:spPr bwMode="auto">
            <a:xfrm>
              <a:off x="5304" y="3264"/>
              <a:ext cx="17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Rectangle 49"/>
            <p:cNvSpPr>
              <a:spLocks noChangeArrowheads="1"/>
            </p:cNvSpPr>
            <p:nvPr/>
          </p:nvSpPr>
          <p:spPr bwMode="auto">
            <a:xfrm>
              <a:off x="4908" y="3264"/>
              <a:ext cx="305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0"/>
            <p:cNvSpPr>
              <a:spLocks noChangeArrowheads="1"/>
            </p:cNvSpPr>
            <p:nvPr/>
          </p:nvSpPr>
          <p:spPr bwMode="auto">
            <a:xfrm>
              <a:off x="4668" y="3264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2"/>
            <p:cNvSpPr>
              <a:spLocks noChangeArrowheads="1"/>
            </p:cNvSpPr>
            <p:nvPr/>
          </p:nvSpPr>
          <p:spPr bwMode="auto">
            <a:xfrm>
              <a:off x="2287" y="3268"/>
              <a:ext cx="1029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3"/>
            <p:cNvSpPr>
              <a:spLocks noChangeArrowheads="1"/>
            </p:cNvSpPr>
            <p:nvPr/>
          </p:nvSpPr>
          <p:spPr bwMode="auto">
            <a:xfrm>
              <a:off x="1108" y="326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Rectangle 54"/>
            <p:cNvSpPr>
              <a:spLocks noChangeArrowheads="1"/>
            </p:cNvSpPr>
            <p:nvPr/>
          </p:nvSpPr>
          <p:spPr bwMode="auto">
            <a:xfrm>
              <a:off x="12" y="3264"/>
              <a:ext cx="10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8" name="Rectangle 64"/>
            <p:cNvSpPr>
              <a:spLocks noChangeArrowheads="1"/>
            </p:cNvSpPr>
            <p:nvPr/>
          </p:nvSpPr>
          <p:spPr bwMode="auto">
            <a:xfrm>
              <a:off x="3405" y="3264"/>
              <a:ext cx="543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46099" name="Rectangle 65"/>
            <p:cNvSpPr>
              <a:spLocks noChangeArrowheads="1"/>
            </p:cNvSpPr>
            <p:nvPr/>
          </p:nvSpPr>
          <p:spPr bwMode="auto">
            <a:xfrm>
              <a:off x="3948" y="3264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6862" y="155471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Current state of the stream: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589465" y="2373868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Bit of value 1 arrives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596907" y="3135868"/>
            <a:ext cx="5669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Two blue buckets get merged into a yellow bucket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600200" y="3962400"/>
            <a:ext cx="7596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Next bit 1 arrives, new blue bucket is created, then 0 comes, then 1: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562105" y="4812268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Buckets get merged…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24001" y="5650468"/>
            <a:ext cx="3916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State of the buckets after merging</a:t>
            </a:r>
          </a:p>
        </p:txBody>
      </p:sp>
    </p:spTree>
    <p:extLst>
      <p:ext uri="{BB962C8B-B14F-4D97-AF65-F5344CB8AC3E}">
        <p14:creationId xmlns:p14="http://schemas.microsoft.com/office/powerpoint/2010/main" val="2667327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Updating Buckets (1)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new bit comes in, drop the last (oldest) bucket if its end-time is prior to </a:t>
            </a:r>
            <a:r>
              <a:rPr lang="en-US" b="1" i="1" dirty="0"/>
              <a:t>N</a:t>
            </a:r>
            <a:r>
              <a:rPr lang="en-US" dirty="0"/>
              <a:t>  time units before the current time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2 cases:</a:t>
            </a:r>
            <a:r>
              <a:rPr lang="en-US" b="1" dirty="0"/>
              <a:t> </a:t>
            </a:r>
            <a:r>
              <a:rPr lang="en-US" dirty="0"/>
              <a:t>Current bit is</a:t>
            </a:r>
            <a:r>
              <a:rPr lang="en-US" b="1" dirty="0"/>
              <a:t> 0</a:t>
            </a:r>
            <a:r>
              <a:rPr lang="en-US" dirty="0"/>
              <a:t> or </a:t>
            </a:r>
            <a:r>
              <a:rPr lang="en-US" b="1" dirty="0"/>
              <a:t>1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If the current bit is 0: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/>
              <a:t>no other changes are needed</a:t>
            </a:r>
          </a:p>
        </p:txBody>
      </p:sp>
    </p:spTree>
    <p:extLst>
      <p:ext uri="{BB962C8B-B14F-4D97-AF65-F5344CB8AC3E}">
        <p14:creationId xmlns:p14="http://schemas.microsoft.com/office/powerpoint/2010/main" val="914132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Updating Buckets (2)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/>
            <a:r>
              <a:rPr lang="en-US" b="1" dirty="0">
                <a:solidFill>
                  <a:srgbClr val="008000"/>
                </a:solidFill>
              </a:rPr>
              <a:t>If the current bit is 1:</a:t>
            </a:r>
          </a:p>
          <a:p>
            <a:pPr lvl="1"/>
            <a:r>
              <a:rPr lang="en-US" b="1" dirty="0"/>
              <a:t>(1)</a:t>
            </a:r>
            <a:r>
              <a:rPr lang="en-US" dirty="0"/>
              <a:t> Create a new bucket of size </a:t>
            </a:r>
            <a:r>
              <a:rPr lang="en-US" b="1" dirty="0"/>
              <a:t>1</a:t>
            </a:r>
            <a:r>
              <a:rPr lang="en-US" dirty="0"/>
              <a:t>, for just this bit</a:t>
            </a:r>
          </a:p>
          <a:p>
            <a:pPr marL="1255776" lvl="2" indent="-533400"/>
            <a:r>
              <a:rPr lang="en-US" b="1" dirty="0"/>
              <a:t>End timestamp = current time</a:t>
            </a:r>
          </a:p>
          <a:p>
            <a:pPr lvl="1"/>
            <a:r>
              <a:rPr lang="en-US" b="1" dirty="0"/>
              <a:t>(2)</a:t>
            </a:r>
            <a:r>
              <a:rPr lang="en-US" dirty="0"/>
              <a:t> If there are now </a:t>
            </a:r>
            <a:r>
              <a:rPr lang="en-US" b="1" dirty="0">
                <a:solidFill>
                  <a:srgbClr val="0000FF"/>
                </a:solidFill>
              </a:rPr>
              <a:t>three buckets of size 1</a:t>
            </a:r>
            <a:r>
              <a:rPr lang="en-US" dirty="0"/>
              <a:t>, </a:t>
            </a:r>
            <a:r>
              <a:rPr lang="en-US" b="1" dirty="0">
                <a:solidFill>
                  <a:srgbClr val="D60093"/>
                </a:solidFill>
              </a:rPr>
              <a:t>combine the oldest two into a bucket of size 2</a:t>
            </a:r>
          </a:p>
          <a:p>
            <a:pPr lvl="1"/>
            <a:r>
              <a:rPr lang="en-US" b="1" dirty="0"/>
              <a:t>(3)</a:t>
            </a:r>
            <a:r>
              <a:rPr lang="en-US" dirty="0"/>
              <a:t> If there are now </a:t>
            </a:r>
            <a:r>
              <a:rPr lang="en-US" b="1" dirty="0">
                <a:solidFill>
                  <a:srgbClr val="0000FF"/>
                </a:solidFill>
              </a:rPr>
              <a:t>three buckets of size 2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>
                <a:solidFill>
                  <a:srgbClr val="D60093"/>
                </a:solidFill>
              </a:rPr>
              <a:t>combine the oldest two into a bucket of size 4</a:t>
            </a:r>
          </a:p>
          <a:p>
            <a:pPr lvl="1"/>
            <a:r>
              <a:rPr lang="en-US" b="1" dirty="0"/>
              <a:t>(4) And so on …</a:t>
            </a:r>
          </a:p>
        </p:txBody>
      </p:sp>
    </p:spTree>
    <p:extLst>
      <p:ext uri="{BB962C8B-B14F-4D97-AF65-F5344CB8AC3E}">
        <p14:creationId xmlns:p14="http://schemas.microsoft.com/office/powerpoint/2010/main" val="42844695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How to Query?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/>
            <a:r>
              <a:rPr lang="en-US" b="1" dirty="0">
                <a:solidFill>
                  <a:srgbClr val="D60093"/>
                </a:solidFill>
              </a:rPr>
              <a:t>To estimate the number of 1s in the most recent </a:t>
            </a:r>
            <a:r>
              <a:rPr lang="en-US" b="1" i="1" dirty="0">
                <a:solidFill>
                  <a:srgbClr val="D60093"/>
                </a:solidFill>
              </a:rPr>
              <a:t>N</a:t>
            </a:r>
            <a:r>
              <a:rPr lang="en-US" b="1" dirty="0">
                <a:solidFill>
                  <a:srgbClr val="D60093"/>
                </a:solidFill>
              </a:rPr>
              <a:t> bits: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b="1" dirty="0">
                <a:ea typeface="ＭＳ Ｐゴシック" pitchFamily="34" charset="-128"/>
              </a:rPr>
              <a:t>Sum the sizes of all buckets but the last</a:t>
            </a:r>
          </a:p>
          <a:p>
            <a:pPr marL="1886712" lvl="5" indent="-533400">
              <a:buNone/>
            </a:pPr>
            <a:r>
              <a:rPr lang="en-US" b="1" dirty="0">
                <a:solidFill>
                  <a:schemeClr val="bg1">
                    <a:lumMod val="50000"/>
                  </a:schemeClr>
                </a:solidFill>
                <a:ea typeface="ＭＳ Ｐゴシック" pitchFamily="34" charset="-128"/>
              </a:rPr>
              <a:t>(note “size” means the number of 1s in the bucket)</a:t>
            </a:r>
          </a:p>
          <a:p>
            <a:pPr marL="990600" lvl="1" indent="-533400">
              <a:buFont typeface="Monotype Sorts" pitchFamily="-107" charset="2"/>
              <a:buAutoNum type="arabicPeriod"/>
            </a:pPr>
            <a:r>
              <a:rPr lang="en-US" b="1" dirty="0">
                <a:ea typeface="ＭＳ Ｐゴシック" pitchFamily="34" charset="-128"/>
              </a:rPr>
              <a:t>Add half the size of the last bucket</a:t>
            </a:r>
          </a:p>
          <a:p>
            <a:pPr marL="609600" indent="-609600"/>
            <a:endParaRPr lang="en-US" dirty="0">
              <a:solidFill>
                <a:schemeClr val="accent2"/>
              </a:solidFill>
            </a:endParaRPr>
          </a:p>
          <a:p>
            <a:pPr marL="609600" indent="-609600"/>
            <a:r>
              <a:rPr lang="en-US" b="1" dirty="0">
                <a:solidFill>
                  <a:srgbClr val="0000FF"/>
                </a:solidFill>
              </a:rPr>
              <a:t>Remember:</a:t>
            </a:r>
            <a:r>
              <a:rPr lang="en-US" b="1" dirty="0"/>
              <a:t> </a:t>
            </a:r>
            <a:r>
              <a:rPr lang="en-US" dirty="0"/>
              <a:t>We do not know how many </a:t>
            </a:r>
            <a:r>
              <a:rPr lang="en-US" b="1" dirty="0"/>
              <a:t>1s </a:t>
            </a:r>
            <a:br>
              <a:rPr lang="en-US" dirty="0"/>
            </a:br>
            <a:r>
              <a:rPr lang="en-US" dirty="0"/>
              <a:t>of the last bucket are still within the wanted window</a:t>
            </a:r>
          </a:p>
        </p:txBody>
      </p:sp>
    </p:spTree>
    <p:extLst>
      <p:ext uri="{BB962C8B-B14F-4D97-AF65-F5344CB8AC3E}">
        <p14:creationId xmlns:p14="http://schemas.microsoft.com/office/powerpoint/2010/main" val="4121362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Sampling from a Data Stream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1981200" y="1295400"/>
            <a:ext cx="8458200" cy="5410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D60093"/>
                </a:solidFill>
              </a:rPr>
              <a:t>Two different problems:</a:t>
            </a:r>
          </a:p>
          <a:p>
            <a:pPr lvl="1"/>
            <a:r>
              <a:rPr lang="en-US" sz="2800" b="1" dirty="0">
                <a:ea typeface="ＭＳ Ｐゴシック" pitchFamily="34" charset="-128"/>
              </a:rPr>
              <a:t>(1)</a:t>
            </a:r>
            <a:r>
              <a:rPr lang="en-US" sz="2800" dirty="0">
                <a:ea typeface="ＭＳ Ｐゴシック" pitchFamily="34" charset="-128"/>
              </a:rPr>
              <a:t> Sample a </a:t>
            </a:r>
            <a:r>
              <a:rPr lang="en-US" sz="2800" b="1" dirty="0">
                <a:solidFill>
                  <a:srgbClr val="008000"/>
                </a:solidFill>
                <a:ea typeface="ＭＳ Ｐゴシック" pitchFamily="34" charset="-128"/>
              </a:rPr>
              <a:t>fixed proportion</a:t>
            </a:r>
            <a:r>
              <a:rPr lang="en-US" sz="2800" dirty="0">
                <a:ea typeface="ＭＳ Ｐゴシック" pitchFamily="34" charset="-128"/>
              </a:rPr>
              <a:t> of elements </a:t>
            </a:r>
            <a:br>
              <a:rPr lang="en-US" sz="2800" dirty="0">
                <a:ea typeface="ＭＳ Ｐゴシック" pitchFamily="34" charset="-128"/>
              </a:rPr>
            </a:br>
            <a:r>
              <a:rPr lang="en-US" sz="2800" dirty="0">
                <a:ea typeface="ＭＳ Ｐゴシック" pitchFamily="34" charset="-128"/>
              </a:rPr>
              <a:t>in the stream (say 1 in 10)</a:t>
            </a:r>
          </a:p>
          <a:p>
            <a:pPr lvl="1"/>
            <a:r>
              <a:rPr lang="en-US" sz="2800" b="1" dirty="0"/>
              <a:t>(2)</a:t>
            </a:r>
            <a:r>
              <a:rPr lang="en-US" sz="2800" dirty="0"/>
              <a:t> Maintain a </a:t>
            </a:r>
            <a:r>
              <a:rPr lang="en-US" sz="2800" b="1" dirty="0">
                <a:solidFill>
                  <a:srgbClr val="008000"/>
                </a:solidFill>
              </a:rPr>
              <a:t>random sample of fixed size </a:t>
            </a:r>
            <a:br>
              <a:rPr lang="en-US" sz="2800" b="1" dirty="0">
                <a:solidFill>
                  <a:srgbClr val="008000"/>
                </a:solidFill>
              </a:rPr>
            </a:br>
            <a:r>
              <a:rPr lang="en-US" sz="2800" dirty="0"/>
              <a:t>over a potentially infinite stream</a:t>
            </a:r>
          </a:p>
          <a:p>
            <a:pPr lvl="2"/>
            <a:r>
              <a:rPr lang="en-US" sz="2400" dirty="0">
                <a:solidFill>
                  <a:srgbClr val="D60093"/>
                </a:solidFill>
              </a:rPr>
              <a:t>At any “time” </a:t>
            </a:r>
            <a:r>
              <a:rPr lang="en-US" sz="2400" b="1" i="1" dirty="0">
                <a:solidFill>
                  <a:srgbClr val="D60093"/>
                </a:solidFill>
              </a:rPr>
              <a:t>k</a:t>
            </a:r>
            <a:r>
              <a:rPr lang="en-US" sz="2400" dirty="0">
                <a:solidFill>
                  <a:srgbClr val="D60093"/>
                </a:solidFill>
              </a:rPr>
              <a:t> we would like a random sample </a:t>
            </a:r>
            <a:br>
              <a:rPr lang="en-US" sz="2400" dirty="0">
                <a:solidFill>
                  <a:srgbClr val="D60093"/>
                </a:solidFill>
              </a:rPr>
            </a:br>
            <a:r>
              <a:rPr lang="en-US" sz="2400" dirty="0">
                <a:solidFill>
                  <a:srgbClr val="D60093"/>
                </a:solidFill>
              </a:rPr>
              <a:t>of </a:t>
            </a:r>
            <a:r>
              <a:rPr lang="en-US" sz="2400" b="1" i="1" dirty="0">
                <a:solidFill>
                  <a:srgbClr val="D60093"/>
                </a:solidFill>
              </a:rPr>
              <a:t>s</a:t>
            </a:r>
            <a:r>
              <a:rPr lang="en-US" sz="2400" dirty="0">
                <a:solidFill>
                  <a:srgbClr val="D60093"/>
                </a:solidFill>
              </a:rPr>
              <a:t> elements</a:t>
            </a:r>
          </a:p>
          <a:p>
            <a:pPr lvl="3"/>
            <a:r>
              <a:rPr lang="en-US" sz="2000" b="1" dirty="0"/>
              <a:t>What is the property of the sample we want to maintain?</a:t>
            </a:r>
            <a:br>
              <a:rPr lang="en-US" sz="2000" b="1" dirty="0"/>
            </a:br>
            <a:r>
              <a:rPr lang="en-US" sz="2000" dirty="0"/>
              <a:t>For all time steps </a:t>
            </a:r>
            <a:r>
              <a:rPr lang="en-US" sz="2000" b="1" i="1" dirty="0"/>
              <a:t>k</a:t>
            </a:r>
            <a:r>
              <a:rPr lang="en-US" sz="2000" dirty="0"/>
              <a:t>, each of </a:t>
            </a:r>
            <a:r>
              <a:rPr lang="en-US" sz="2000" b="1" i="1" dirty="0"/>
              <a:t>k</a:t>
            </a:r>
            <a:r>
              <a:rPr lang="en-US" sz="2000" dirty="0"/>
              <a:t> elements seen so far has </a:t>
            </a:r>
            <a:br>
              <a:rPr lang="en-US" sz="2000" dirty="0"/>
            </a:br>
            <a:r>
              <a:rPr lang="en-US" sz="2000" dirty="0"/>
              <a:t>equal prob. of being sampled</a:t>
            </a:r>
          </a:p>
        </p:txBody>
      </p:sp>
    </p:spTree>
    <p:extLst>
      <p:ext uri="{BB962C8B-B14F-4D97-AF65-F5344CB8AC3E}">
        <p14:creationId xmlns:p14="http://schemas.microsoft.com/office/powerpoint/2010/main" val="328361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Example: </a:t>
            </a:r>
            <a:r>
              <a:rPr lang="en-US" dirty="0" err="1">
                <a:ea typeface="+mj-ea"/>
              </a:rPr>
              <a:t>Bucketized</a:t>
            </a:r>
            <a:r>
              <a:rPr lang="en-US" dirty="0">
                <a:ea typeface="+mj-ea"/>
              </a:rPr>
              <a:t> Stream</a:t>
            </a:r>
          </a:p>
        </p:txBody>
      </p:sp>
      <p:sp>
        <p:nvSpPr>
          <p:cNvPr id="39941" name="Text Box 16"/>
          <p:cNvSpPr txBox="1">
            <a:spLocks noChangeArrowheads="1"/>
          </p:cNvSpPr>
          <p:nvPr/>
        </p:nvSpPr>
        <p:spPr bwMode="auto">
          <a:xfrm>
            <a:off x="5622925" y="4433887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39942" name="Line 17"/>
          <p:cNvSpPr>
            <a:spLocks noChangeShapeType="1"/>
          </p:cNvSpPr>
          <p:nvPr/>
        </p:nvSpPr>
        <p:spPr bwMode="auto">
          <a:xfrm flipH="1">
            <a:off x="2362200" y="4648200"/>
            <a:ext cx="3276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3" name="Line 18"/>
          <p:cNvSpPr>
            <a:spLocks noChangeShapeType="1"/>
          </p:cNvSpPr>
          <p:nvPr/>
        </p:nvSpPr>
        <p:spPr bwMode="auto">
          <a:xfrm>
            <a:off x="6019800" y="4648200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20"/>
          <p:cNvSpPr>
            <a:spLocks noChangeShapeType="1"/>
          </p:cNvSpPr>
          <p:nvPr/>
        </p:nvSpPr>
        <p:spPr bwMode="auto">
          <a:xfrm flipH="1">
            <a:off x="9829800" y="3124200"/>
            <a:ext cx="2286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21"/>
          <p:cNvSpPr>
            <a:spLocks noChangeShapeType="1"/>
          </p:cNvSpPr>
          <p:nvPr/>
        </p:nvSpPr>
        <p:spPr bwMode="auto">
          <a:xfrm>
            <a:off x="100584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89154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2</a:t>
            </a:r>
          </a:p>
        </p:txBody>
      </p:sp>
      <p:sp>
        <p:nvSpPr>
          <p:cNvPr id="39947" name="Line 23"/>
          <p:cNvSpPr>
            <a:spLocks noChangeShapeType="1"/>
          </p:cNvSpPr>
          <p:nvPr/>
        </p:nvSpPr>
        <p:spPr bwMode="auto">
          <a:xfrm>
            <a:off x="9372600" y="3124200"/>
            <a:ext cx="1524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78486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4</a:t>
            </a:r>
          </a:p>
        </p:txBody>
      </p:sp>
      <p:sp>
        <p:nvSpPr>
          <p:cNvPr id="39949" name="Line 25"/>
          <p:cNvSpPr>
            <a:spLocks noChangeShapeType="1"/>
          </p:cNvSpPr>
          <p:nvPr/>
        </p:nvSpPr>
        <p:spPr bwMode="auto">
          <a:xfrm flipH="1">
            <a:off x="7848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8229600" y="3124200"/>
            <a:ext cx="381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1" name="Text Box 27"/>
          <p:cNvSpPr txBox="1">
            <a:spLocks noChangeArrowheads="1"/>
          </p:cNvSpPr>
          <p:nvPr/>
        </p:nvSpPr>
        <p:spPr bwMode="auto">
          <a:xfrm>
            <a:off x="52578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8</a:t>
            </a:r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 flipH="1">
            <a:off x="4495800" y="3124200"/>
            <a:ext cx="11430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5638800" y="3124200"/>
            <a:ext cx="838200" cy="6858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4" name="Text Box 30"/>
          <p:cNvSpPr txBox="1">
            <a:spLocks noChangeArrowheads="1"/>
          </p:cNvSpPr>
          <p:nvPr/>
        </p:nvSpPr>
        <p:spPr bwMode="auto">
          <a:xfrm>
            <a:off x="2209801" y="2438400"/>
            <a:ext cx="192873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16.  Partially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beyond window.</a:t>
            </a:r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>
            <a:off x="3124200" y="3429000"/>
            <a:ext cx="0" cy="3810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56" name="Text Box 32"/>
          <p:cNvSpPr txBox="1">
            <a:spLocks noChangeArrowheads="1"/>
          </p:cNvSpPr>
          <p:nvPr/>
        </p:nvSpPr>
        <p:spPr bwMode="auto">
          <a:xfrm>
            <a:off x="9753601" y="2438401"/>
            <a:ext cx="78739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2 of</a:t>
            </a:r>
          </a:p>
          <a:p>
            <a:r>
              <a:rPr lang="en-US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size 1</a:t>
            </a:r>
          </a:p>
        </p:txBody>
      </p:sp>
      <p:grpSp>
        <p:nvGrpSpPr>
          <p:cNvPr id="34" name="Group 33"/>
          <p:cNvGrpSpPr>
            <a:grpSpLocks/>
          </p:cNvGrpSpPr>
          <p:nvPr/>
        </p:nvGrpSpPr>
        <p:grpSpPr bwMode="auto">
          <a:xfrm>
            <a:off x="1524001" y="3804486"/>
            <a:ext cx="9083677" cy="369888"/>
            <a:chOff x="-6" y="2400"/>
            <a:chExt cx="5722" cy="233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16" y="2400"/>
              <a:ext cx="5700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1001010110001011010101010101011010101010101110101010111010100010110010</a:t>
              </a:r>
            </a:p>
          </p:txBody>
        </p:sp>
        <p:sp>
          <p:nvSpPr>
            <p:cNvPr id="36" name="Rectangle 5"/>
            <p:cNvSpPr>
              <a:spLocks noChangeArrowheads="1"/>
            </p:cNvSpPr>
            <p:nvPr/>
          </p:nvSpPr>
          <p:spPr bwMode="auto">
            <a:xfrm>
              <a:off x="5444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6"/>
            <p:cNvSpPr>
              <a:spLocks noChangeArrowheads="1"/>
            </p:cNvSpPr>
            <p:nvPr/>
          </p:nvSpPr>
          <p:spPr bwMode="auto">
            <a:xfrm>
              <a:off x="5216" y="241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8"/>
            <p:cNvSpPr>
              <a:spLocks noChangeArrowheads="1"/>
            </p:cNvSpPr>
            <p:nvPr/>
          </p:nvSpPr>
          <p:spPr bwMode="auto">
            <a:xfrm>
              <a:off x="4983" y="2418"/>
              <a:ext cx="227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4271" y="241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3734" y="241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2621" y="241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430" y="2418"/>
              <a:ext cx="110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-6" y="2418"/>
              <a:ext cx="1344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10724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0683" y="76200"/>
            <a:ext cx="8229600" cy="987552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Error Bound: Proof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66"/>
                </a:solidFill>
              </a:rPr>
              <a:t>Why is error 50%? </a:t>
            </a:r>
            <a:r>
              <a:rPr lang="en-US" b="1" dirty="0">
                <a:solidFill>
                  <a:srgbClr val="0000FF"/>
                </a:solidFill>
              </a:rPr>
              <a:t>Let’s prove it!</a:t>
            </a:r>
          </a:p>
          <a:p>
            <a:r>
              <a:rPr lang="en-US" dirty="0"/>
              <a:t>Suppose the last bucket has size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endParaRPr lang="en-US" b="1" dirty="0"/>
          </a:p>
          <a:p>
            <a:r>
              <a:rPr lang="en-US" dirty="0"/>
              <a:t>Then by assuming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r>
              <a:rPr lang="en-US" b="1" baseline="30000" dirty="0"/>
              <a:t>-1</a:t>
            </a:r>
            <a:r>
              <a:rPr lang="en-US" baseline="30000" dirty="0"/>
              <a:t> </a:t>
            </a:r>
            <a:r>
              <a:rPr lang="en-US" dirty="0"/>
              <a:t> (i.e., half) of its </a:t>
            </a:r>
            <a:r>
              <a:rPr lang="en-US" b="1" dirty="0"/>
              <a:t>1s</a:t>
            </a:r>
            <a:r>
              <a:rPr lang="en-US" dirty="0"/>
              <a:t> are still within the window, we make an error of at most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r>
              <a:rPr lang="en-US" b="1" baseline="30000" dirty="0"/>
              <a:t>-1</a:t>
            </a:r>
            <a:endParaRPr lang="en-US" b="1" dirty="0"/>
          </a:p>
          <a:p>
            <a:r>
              <a:rPr lang="en-US" dirty="0"/>
              <a:t>Since there is at least one bucket of each of the sizes less than </a:t>
            </a:r>
            <a:r>
              <a:rPr lang="en-US" b="1" dirty="0"/>
              <a:t>2</a:t>
            </a:r>
            <a:r>
              <a:rPr lang="en-US" b="1" i="1" baseline="30000" dirty="0"/>
              <a:t>r</a:t>
            </a:r>
            <a:r>
              <a:rPr lang="en-US" dirty="0"/>
              <a:t>, the true sum is at least </a:t>
            </a:r>
            <a:br>
              <a:rPr lang="en-US" dirty="0"/>
            </a:br>
            <a:r>
              <a:rPr lang="en-US" b="1" dirty="0"/>
              <a:t>1 + 2 + 4 + .. + 2</a:t>
            </a:r>
            <a:r>
              <a:rPr lang="en-US" b="1" baseline="30000" dirty="0"/>
              <a:t>r-1</a:t>
            </a:r>
            <a:r>
              <a:rPr lang="en-US" b="1" dirty="0"/>
              <a:t>  = 2</a:t>
            </a:r>
            <a:r>
              <a:rPr lang="en-US" b="1" i="1" baseline="30000" dirty="0"/>
              <a:t>r </a:t>
            </a:r>
            <a:r>
              <a:rPr lang="en-US" b="1" dirty="0"/>
              <a:t>-1</a:t>
            </a:r>
          </a:p>
          <a:p>
            <a:r>
              <a:rPr lang="en-US" dirty="0">
                <a:solidFill>
                  <a:srgbClr val="0000FF"/>
                </a:solidFill>
              </a:rPr>
              <a:t>Thus, error at most </a:t>
            </a:r>
            <a:r>
              <a:rPr lang="en-US" b="1" dirty="0">
                <a:solidFill>
                  <a:srgbClr val="0000FF"/>
                </a:solidFill>
              </a:rPr>
              <a:t>50%</a:t>
            </a:r>
          </a:p>
        </p:txBody>
      </p: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1524001" y="5881687"/>
            <a:ext cx="9264653" cy="369888"/>
            <a:chOff x="-96" y="2400"/>
            <a:chExt cx="5836" cy="233"/>
          </a:xfrm>
        </p:grpSpPr>
        <p:sp>
          <p:nvSpPr>
            <p:cNvPr id="9" name="Text Box 3"/>
            <p:cNvSpPr txBox="1">
              <a:spLocks noChangeArrowheads="1"/>
            </p:cNvSpPr>
            <p:nvPr/>
          </p:nvSpPr>
          <p:spPr bwMode="auto">
            <a:xfrm>
              <a:off x="13" y="2400"/>
              <a:ext cx="572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Tahoma" pitchFamily="34" charset="0"/>
                  <a:ea typeface="Tahoma" pitchFamily="34" charset="0"/>
                  <a:cs typeface="Tahoma" pitchFamily="34" charset="0"/>
                </a:rPr>
                <a:t>111111110000000011101010101011010101010101110101010111010100010110010</a:t>
              </a:r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5364" y="24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5124" y="2408"/>
              <a:ext cx="96" cy="192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4884" y="2408"/>
              <a:ext cx="240" cy="192"/>
            </a:xfrm>
            <a:prstGeom prst="rect">
              <a:avLst/>
            </a:prstGeom>
            <a:solidFill>
              <a:srgbClr val="FFFF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4168" y="2408"/>
              <a:ext cx="480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3628" y="2408"/>
              <a:ext cx="528" cy="192"/>
            </a:xfrm>
            <a:prstGeom prst="rect">
              <a:avLst/>
            </a:prstGeom>
            <a:solidFill>
              <a:srgbClr val="CC99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524" y="2408"/>
              <a:ext cx="1008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434" y="2408"/>
              <a:ext cx="994" cy="192"/>
            </a:xfrm>
            <a:prstGeom prst="rect">
              <a:avLst/>
            </a:prstGeom>
            <a:solidFill>
              <a:srgbClr val="FF99CC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-96" y="2408"/>
              <a:ext cx="1508" cy="192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5775325" y="6268760"/>
            <a:ext cx="344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008000"/>
                </a:solidFill>
              </a:rPr>
              <a:t>N</a:t>
            </a: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 flipH="1">
            <a:off x="2819400" y="6435120"/>
            <a:ext cx="295086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6151260" y="6435120"/>
            <a:ext cx="4419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" name="Left Brace 1"/>
          <p:cNvSpPr/>
          <p:nvPr/>
        </p:nvSpPr>
        <p:spPr>
          <a:xfrm rot="5400000">
            <a:off x="7089775" y="2544762"/>
            <a:ext cx="190500" cy="6508750"/>
          </a:xfrm>
          <a:prstGeom prst="leftBrace">
            <a:avLst>
              <a:gd name="adj1" fmla="val 41310"/>
              <a:gd name="adj2" fmla="val 50000"/>
            </a:avLst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8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47170" y="5383415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At least 16 1s</a:t>
            </a:r>
          </a:p>
        </p:txBody>
      </p:sp>
    </p:spTree>
    <p:extLst>
      <p:ext uri="{BB962C8B-B14F-4D97-AF65-F5344CB8AC3E}">
        <p14:creationId xmlns:p14="http://schemas.microsoft.com/office/powerpoint/2010/main" val="3127683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" grpId="0" animBg="1"/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Sampling a Fixed Proportion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Problem 1: Sampling fixed proportion</a:t>
            </a:r>
          </a:p>
          <a:p>
            <a:r>
              <a:rPr lang="en-US" b="1" dirty="0">
                <a:solidFill>
                  <a:srgbClr val="0000FF"/>
                </a:solidFill>
              </a:rPr>
              <a:t>Scenario:</a:t>
            </a:r>
            <a:r>
              <a:rPr lang="en-US" dirty="0"/>
              <a:t> Search engine query stream</a:t>
            </a:r>
          </a:p>
          <a:p>
            <a:pPr lvl="1"/>
            <a:r>
              <a:rPr lang="en-US" b="1" dirty="0">
                <a:solidFill>
                  <a:srgbClr val="008000"/>
                </a:solidFill>
                <a:ea typeface="ＭＳ Ｐゴシック" pitchFamily="34" charset="-128"/>
              </a:rPr>
              <a:t>Stream of </a:t>
            </a:r>
            <a:r>
              <a:rPr lang="en-US" b="1" dirty="0" err="1">
                <a:solidFill>
                  <a:srgbClr val="008000"/>
                </a:solidFill>
                <a:ea typeface="ＭＳ Ｐゴシック" pitchFamily="34" charset="-128"/>
              </a:rPr>
              <a:t>tuples</a:t>
            </a:r>
            <a:r>
              <a:rPr lang="en-US" b="1" dirty="0">
                <a:solidFill>
                  <a:srgbClr val="008000"/>
                </a:solidFill>
                <a:ea typeface="ＭＳ Ｐゴシック" pitchFamily="34" charset="-128"/>
              </a:rPr>
              <a:t>:</a:t>
            </a:r>
            <a:r>
              <a:rPr lang="en-US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US" dirty="0">
                <a:ea typeface="ＭＳ Ｐゴシック" pitchFamily="34" charset="-128"/>
              </a:rPr>
              <a:t>(user, query, time)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Have space to store </a:t>
            </a:r>
            <a:r>
              <a:rPr lang="en-US" b="1" dirty="0">
                <a:ea typeface="ＭＳ Ｐゴシック" pitchFamily="34" charset="-128"/>
              </a:rPr>
              <a:t>1/10</a:t>
            </a:r>
            <a:r>
              <a:rPr lang="en-US" b="1" baseline="30000" dirty="0">
                <a:ea typeface="ＭＳ Ｐゴシック" pitchFamily="34" charset="-128"/>
              </a:rPr>
              <a:t>th</a:t>
            </a:r>
            <a:r>
              <a:rPr lang="en-US" dirty="0">
                <a:ea typeface="ＭＳ Ｐゴシック" pitchFamily="34" charset="-128"/>
              </a:rPr>
              <a:t> of query stream</a:t>
            </a:r>
          </a:p>
          <a:p>
            <a:r>
              <a:rPr lang="en-US" b="1" dirty="0">
                <a:solidFill>
                  <a:srgbClr val="FF0066"/>
                </a:solidFill>
              </a:rPr>
              <a:t>Simple question: </a:t>
            </a:r>
            <a:r>
              <a:rPr lang="en-US" b="1" dirty="0">
                <a:solidFill>
                  <a:srgbClr val="0000FF"/>
                </a:solidFill>
              </a:rPr>
              <a:t>What fraction of queries by an average search engine user are duplicates?</a:t>
            </a:r>
          </a:p>
          <a:p>
            <a:pPr lvl="1"/>
            <a:r>
              <a:rPr lang="en-US" dirty="0">
                <a:solidFill>
                  <a:srgbClr val="008000"/>
                </a:solidFill>
              </a:rPr>
              <a:t>Suppose each user issues </a:t>
            </a:r>
            <a:r>
              <a:rPr lang="en-US" b="1" i="1" dirty="0">
                <a:solidFill>
                  <a:srgbClr val="008000"/>
                </a:solidFill>
              </a:rPr>
              <a:t>x</a:t>
            </a:r>
            <a:r>
              <a:rPr lang="en-US" dirty="0">
                <a:solidFill>
                  <a:srgbClr val="008000"/>
                </a:solidFill>
              </a:rPr>
              <a:t> queries once and </a:t>
            </a:r>
            <a:r>
              <a:rPr lang="en-US" b="1" i="1" dirty="0">
                <a:solidFill>
                  <a:srgbClr val="008000"/>
                </a:solidFill>
              </a:rPr>
              <a:t>d</a:t>
            </a:r>
            <a:r>
              <a:rPr lang="en-US" dirty="0">
                <a:solidFill>
                  <a:srgbClr val="008000"/>
                </a:solidFill>
              </a:rPr>
              <a:t> queries twice (total of </a:t>
            </a:r>
            <a:r>
              <a:rPr lang="en-US" b="1" i="1" dirty="0">
                <a:solidFill>
                  <a:srgbClr val="008000"/>
                </a:solidFill>
              </a:rPr>
              <a:t>x</a:t>
            </a:r>
            <a:r>
              <a:rPr lang="en-US" b="1" dirty="0">
                <a:solidFill>
                  <a:srgbClr val="008000"/>
                </a:solidFill>
              </a:rPr>
              <a:t>+2</a:t>
            </a:r>
            <a:r>
              <a:rPr lang="en-US" b="1" i="1" dirty="0">
                <a:solidFill>
                  <a:srgbClr val="008000"/>
                </a:solidFill>
              </a:rPr>
              <a:t>d</a:t>
            </a:r>
            <a:r>
              <a:rPr lang="en-US" dirty="0">
                <a:solidFill>
                  <a:srgbClr val="008000"/>
                </a:solidFill>
              </a:rPr>
              <a:t> queries)</a:t>
            </a:r>
          </a:p>
          <a:p>
            <a:pPr lvl="2"/>
            <a:r>
              <a:rPr lang="en-US" b="1" dirty="0">
                <a:solidFill>
                  <a:srgbClr val="0000FF"/>
                </a:solidFill>
                <a:ea typeface="ＭＳ Ｐゴシック" pitchFamily="34" charset="-128"/>
              </a:rPr>
              <a:t>Correct answer:</a:t>
            </a:r>
            <a:r>
              <a:rPr lang="en-US" dirty="0">
                <a:solidFill>
                  <a:srgbClr val="0000FF"/>
                </a:solidFill>
                <a:ea typeface="ＭＳ Ｐゴシック" pitchFamily="34" charset="-128"/>
              </a:rPr>
              <a:t> </a:t>
            </a:r>
            <a:r>
              <a:rPr lang="en-US" b="1" i="1" dirty="0">
                <a:ea typeface="ＭＳ Ｐゴシック" pitchFamily="34" charset="-128"/>
              </a:rPr>
              <a:t>d</a:t>
            </a:r>
            <a:r>
              <a:rPr lang="en-US" b="1" dirty="0">
                <a:ea typeface="ＭＳ Ｐゴシック" pitchFamily="34" charset="-128"/>
              </a:rPr>
              <a:t>/(</a:t>
            </a:r>
            <a:r>
              <a:rPr lang="en-US" b="1" i="1" dirty="0" err="1">
                <a:ea typeface="ＭＳ Ｐゴシック" pitchFamily="34" charset="-128"/>
              </a:rPr>
              <a:t>x</a:t>
            </a:r>
            <a:r>
              <a:rPr lang="en-US" b="1" dirty="0" err="1">
                <a:ea typeface="ＭＳ Ｐゴシック" pitchFamily="34" charset="-128"/>
              </a:rPr>
              <a:t>+</a:t>
            </a:r>
            <a:r>
              <a:rPr lang="en-US" b="1" i="1" dirty="0" err="1">
                <a:ea typeface="ＭＳ Ｐゴシック" pitchFamily="34" charset="-128"/>
              </a:rPr>
              <a:t>d</a:t>
            </a:r>
            <a:r>
              <a:rPr lang="en-US" b="1" dirty="0">
                <a:ea typeface="ＭＳ Ｐゴシック" pitchFamily="34" charset="-128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9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Naïve </a:t>
            </a:r>
            <a:r>
              <a:rPr lang="en-US" dirty="0"/>
              <a:t>A</a:t>
            </a:r>
            <a:r>
              <a:rPr lang="en-US" dirty="0">
                <a:ea typeface="+mj-ea"/>
              </a:rPr>
              <a:t>pproach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981200" y="1295400"/>
                <a:ext cx="8458200" cy="5562600"/>
              </a:xfrm>
            </p:spPr>
            <p:txBody>
              <a:bodyPr>
                <a:noAutofit/>
              </a:bodyPr>
              <a:lstStyle/>
              <a:p>
                <a:r>
                  <a:rPr lang="en-US" sz="3200" b="1" dirty="0">
                    <a:ea typeface="ＭＳ Ｐゴシック" pitchFamily="34" charset="-128"/>
                  </a:rPr>
                  <a:t>Proposed solution: </a:t>
                </a:r>
                <a:r>
                  <a:rPr lang="en-US" sz="3200" b="1" dirty="0">
                    <a:solidFill>
                      <a:srgbClr val="FF0066"/>
                    </a:solidFill>
                    <a:ea typeface="ＭＳ Ｐゴシック" pitchFamily="34" charset="-128"/>
                  </a:rPr>
                  <a:t>We keep 10% of the queries</a:t>
                </a:r>
              </a:p>
              <a:p>
                <a:pPr lvl="1"/>
                <a:r>
                  <a:rPr lang="en-US" sz="2800" dirty="0">
                    <a:ea typeface="ＭＳ Ｐゴシック" pitchFamily="34" charset="-128"/>
                  </a:rPr>
                  <a:t>Sample will contain </a:t>
                </a:r>
                <a:r>
                  <a:rPr lang="en-US" sz="2800" b="1" i="1" dirty="0">
                    <a:ea typeface="ＭＳ Ｐゴシック" pitchFamily="34" charset="-128"/>
                  </a:rPr>
                  <a:t>x</a:t>
                </a:r>
                <a:r>
                  <a:rPr lang="en-US" sz="2800" b="1" dirty="0">
                    <a:ea typeface="ＭＳ Ｐゴシック" pitchFamily="34" charset="-128"/>
                  </a:rPr>
                  <a:t>/10</a:t>
                </a:r>
                <a:r>
                  <a:rPr lang="en-US" sz="2800" dirty="0">
                    <a:ea typeface="ＭＳ Ｐゴシック" pitchFamily="34" charset="-128"/>
                  </a:rPr>
                  <a:t> of the singleton queries and </a:t>
                </a:r>
                <a:br>
                  <a:rPr lang="en-US" sz="2800" dirty="0">
                    <a:ea typeface="ＭＳ Ｐゴシック" pitchFamily="34" charset="-128"/>
                  </a:rPr>
                </a:br>
                <a:r>
                  <a:rPr lang="en-US" sz="2800" b="1" dirty="0">
                    <a:ea typeface="ＭＳ Ｐゴシック" pitchFamily="34" charset="-128"/>
                  </a:rPr>
                  <a:t>2</a:t>
                </a:r>
                <a:r>
                  <a:rPr lang="en-US" sz="2800" b="1" i="1" dirty="0">
                    <a:ea typeface="ＭＳ Ｐゴシック" pitchFamily="34" charset="-128"/>
                  </a:rPr>
                  <a:t>d</a:t>
                </a:r>
                <a:r>
                  <a:rPr lang="en-US" sz="2800" b="1" dirty="0">
                    <a:ea typeface="ＭＳ Ｐゴシック" pitchFamily="34" charset="-128"/>
                  </a:rPr>
                  <a:t>/10</a:t>
                </a:r>
                <a:r>
                  <a:rPr lang="en-US" sz="2800" dirty="0">
                    <a:ea typeface="ＭＳ Ｐゴシック" pitchFamily="34" charset="-128"/>
                  </a:rPr>
                  <a:t> of the duplicate queries at least once</a:t>
                </a:r>
              </a:p>
              <a:p>
                <a:pPr lvl="1"/>
                <a:r>
                  <a:rPr lang="en-US" sz="2800" dirty="0">
                    <a:ea typeface="ＭＳ Ｐゴシック" pitchFamily="34" charset="-128"/>
                  </a:rPr>
                  <a:t>But only </a:t>
                </a:r>
                <a:r>
                  <a:rPr lang="en-US" sz="2800" b="1" i="1" dirty="0">
                    <a:ea typeface="ＭＳ Ｐゴシック" pitchFamily="34" charset="-128"/>
                  </a:rPr>
                  <a:t>d</a:t>
                </a:r>
                <a:r>
                  <a:rPr lang="en-US" sz="2800" b="1" dirty="0">
                    <a:ea typeface="ＭＳ Ｐゴシック" pitchFamily="34" charset="-128"/>
                  </a:rPr>
                  <a:t>/100</a:t>
                </a:r>
                <a:r>
                  <a:rPr lang="en-US" sz="2800" dirty="0">
                    <a:ea typeface="ＭＳ Ｐゴシック" pitchFamily="34" charset="-128"/>
                  </a:rPr>
                  <a:t> pairs of duplicates</a:t>
                </a:r>
              </a:p>
              <a:p>
                <a:pPr lvl="2"/>
                <a:r>
                  <a:rPr lang="en-US" sz="2200" b="1" dirty="0">
                    <a:ea typeface="ＭＳ Ｐゴシック" pitchFamily="34" charset="-128"/>
                  </a:rPr>
                  <a:t>d/100</a:t>
                </a:r>
                <a:r>
                  <a:rPr lang="en-US" sz="2200" dirty="0">
                    <a:ea typeface="ＭＳ Ｐゴシック" pitchFamily="34" charset="-128"/>
                  </a:rPr>
                  <a:t> = </a:t>
                </a:r>
                <a:r>
                  <a:rPr lang="en-US" sz="2200" b="1" dirty="0">
                    <a:ea typeface="ＭＳ Ｐゴシック" pitchFamily="34" charset="-128"/>
                  </a:rPr>
                  <a:t>1/10 ∙ 1/10 ∙ d</a:t>
                </a:r>
              </a:p>
              <a:p>
                <a:pPr lvl="1"/>
                <a:r>
                  <a:rPr lang="en-US" sz="2800" dirty="0">
                    <a:ea typeface="ＭＳ Ｐゴシック" pitchFamily="34" charset="-128"/>
                  </a:rPr>
                  <a:t>Of </a:t>
                </a:r>
                <a:r>
                  <a:rPr lang="en-US" sz="2800" b="1" i="1" dirty="0">
                    <a:ea typeface="ＭＳ Ｐゴシック" pitchFamily="34" charset="-128"/>
                  </a:rPr>
                  <a:t>d</a:t>
                </a:r>
                <a:r>
                  <a:rPr lang="en-US" sz="2800" dirty="0">
                    <a:ea typeface="ＭＳ Ｐゴシック" pitchFamily="34" charset="-128"/>
                  </a:rPr>
                  <a:t> “duplicates” </a:t>
                </a:r>
                <a:r>
                  <a:rPr lang="en-US" sz="2800" b="1" i="1" dirty="0">
                    <a:ea typeface="ＭＳ Ｐゴシック" pitchFamily="34" charset="-128"/>
                  </a:rPr>
                  <a:t>18d/100</a:t>
                </a:r>
                <a:r>
                  <a:rPr lang="en-US" sz="2800" dirty="0">
                    <a:ea typeface="ＭＳ Ｐゴシック" pitchFamily="34" charset="-128"/>
                  </a:rPr>
                  <a:t> appear exactly once</a:t>
                </a:r>
              </a:p>
              <a:p>
                <a:pPr lvl="2"/>
                <a:r>
                  <a:rPr lang="en-US" sz="2200" b="1" dirty="0">
                    <a:ea typeface="ＭＳ Ｐゴシック" pitchFamily="34" charset="-128"/>
                  </a:rPr>
                  <a:t>18d/100 = ((1/10 ∙ 9/10)+(9/10 ∙ 1/10)) ∙ d</a:t>
                </a:r>
              </a:p>
              <a:p>
                <a:r>
                  <a:rPr lang="en-US" sz="3200" b="1" dirty="0">
                    <a:solidFill>
                      <a:srgbClr val="D60093"/>
                    </a:solidFill>
                    <a:ea typeface="ＭＳ Ｐゴシック" pitchFamily="34" charset="-128"/>
                  </a:rPr>
                  <a:t>So the sample-based answer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𝑥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  <m:r>
                          <a:rPr lang="en-US" sz="3200" b="0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18</m:t>
                            </m:r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𝑑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0000FF"/>
                                </a:solidFill>
                                <a:latin typeface="Cambria Math"/>
                                <a:ea typeface="ＭＳ Ｐゴシック" pitchFamily="34" charset="-128"/>
                              </a:rPr>
                              <m:t>100</m:t>
                            </m:r>
                          </m:den>
                        </m:f>
                      </m:den>
                    </m:f>
                    <m:r>
                      <a:rPr lang="en-US" sz="3200" b="0" i="0" dirty="0" smtClean="0">
                        <a:solidFill>
                          <a:srgbClr val="0000FF"/>
                        </a:solidFill>
                        <a:latin typeface="Cambria Math"/>
                        <a:ea typeface="ＭＳ Ｐゴシック" pitchFamily="34" charset="-128"/>
                      </a:rPr>
                      <m:t>=</m:t>
                    </m:r>
                    <m:f>
                      <m:fPr>
                        <m:ctrlP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fPr>
                      <m:num>
                        <m: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𝒅</m:t>
                        </m:r>
                      </m:num>
                      <m:den>
                        <m: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𝟏𝟎</m:t>
                        </m:r>
                        <m: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𝒙</m:t>
                        </m:r>
                        <m: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+</m:t>
                        </m:r>
                        <m: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𝟏𝟗</m:t>
                        </m:r>
                        <m:r>
                          <a:rPr lang="en-US" sz="3200" b="1" i="1" dirty="0" smtClean="0">
                            <a:solidFill>
                              <a:srgbClr val="0000FF"/>
                            </a:solidFill>
                            <a:latin typeface="Cambria Math"/>
                            <a:ea typeface="ＭＳ Ｐゴシック" pitchFamily="34" charset="-128"/>
                          </a:rPr>
                          <m:t>𝒅</m:t>
                        </m:r>
                      </m:den>
                    </m:f>
                  </m:oMath>
                </a14:m>
                <a:endParaRPr lang="en-US" sz="3200" b="1" dirty="0">
                  <a:solidFill>
                    <a:srgbClr val="0000FF"/>
                  </a:solidFill>
                  <a:ea typeface="ＭＳ Ｐゴシック" pitchFamily="34" charset="-128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1200" y="1295400"/>
                <a:ext cx="8458200" cy="5562600"/>
              </a:xfrm>
              <a:blipFill rotWithShape="0">
                <a:blip r:embed="rId3"/>
                <a:stretch>
                  <a:fillRect l="-1657" t="-2303" r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32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Solution: Sample Users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en-US" b="1" dirty="0">
                <a:solidFill>
                  <a:srgbClr val="008000"/>
                </a:solidFill>
              </a:rPr>
              <a:t>Solution:</a:t>
            </a:r>
          </a:p>
          <a:p>
            <a:r>
              <a:rPr lang="en-US" dirty="0"/>
              <a:t>Pick </a:t>
            </a:r>
            <a:r>
              <a:rPr lang="en-US" b="1" dirty="0"/>
              <a:t>1/10</a:t>
            </a:r>
            <a:r>
              <a:rPr lang="en-US" b="1" baseline="30000" dirty="0"/>
              <a:t>th</a:t>
            </a:r>
            <a:r>
              <a:rPr lang="en-US" dirty="0"/>
              <a:t> of </a:t>
            </a:r>
            <a:r>
              <a:rPr lang="en-US" b="1" dirty="0">
                <a:solidFill>
                  <a:srgbClr val="D60093"/>
                </a:solidFill>
              </a:rPr>
              <a:t>users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dirty="0"/>
              <a:t>and take all their </a:t>
            </a:r>
            <a:br>
              <a:rPr lang="en-US" dirty="0"/>
            </a:br>
            <a:r>
              <a:rPr lang="en-US" dirty="0"/>
              <a:t>searches in the sample</a:t>
            </a:r>
          </a:p>
          <a:p>
            <a:pPr lvl="8"/>
            <a:endParaRPr lang="en-US" dirty="0"/>
          </a:p>
          <a:p>
            <a:r>
              <a:rPr lang="en-US" dirty="0"/>
              <a:t>Use a hash function that hashes the </a:t>
            </a:r>
            <a:br>
              <a:rPr lang="en-US" dirty="0"/>
            </a:br>
            <a:r>
              <a:rPr lang="en-US" dirty="0"/>
              <a:t>user name or user id uniformly into 10 buckets</a:t>
            </a:r>
          </a:p>
          <a:p>
            <a:pPr>
              <a:buFont typeface="Wingdings 2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010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Maintaining a fixed-size sample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1981200" y="1295401"/>
            <a:ext cx="8686800" cy="3810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Problem: Fixed-size sample</a:t>
            </a:r>
          </a:p>
          <a:p>
            <a:r>
              <a:rPr lang="en-US" b="1" dirty="0">
                <a:solidFill>
                  <a:srgbClr val="0000FF"/>
                </a:solidFill>
              </a:rPr>
              <a:t>Suppose we need to maintain a random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sample </a:t>
            </a:r>
            <a:r>
              <a:rPr lang="en-US" b="1" i="1" dirty="0">
                <a:solidFill>
                  <a:srgbClr val="0000FF"/>
                </a:solidFill>
              </a:rPr>
              <a:t>S</a:t>
            </a:r>
            <a:r>
              <a:rPr lang="en-US" b="1" dirty="0">
                <a:solidFill>
                  <a:srgbClr val="0000FF"/>
                </a:solidFill>
              </a:rPr>
              <a:t> of size exactly </a:t>
            </a:r>
            <a:r>
              <a:rPr lang="en-US" b="1" i="1" dirty="0">
                <a:solidFill>
                  <a:srgbClr val="0000FF"/>
                </a:solidFill>
              </a:rPr>
              <a:t>s </a:t>
            </a:r>
            <a:r>
              <a:rPr lang="en-US" b="1" dirty="0">
                <a:solidFill>
                  <a:srgbClr val="0000FF"/>
                </a:solidFill>
              </a:rPr>
              <a:t>tuples</a:t>
            </a:r>
          </a:p>
          <a:p>
            <a:pPr lvl="1"/>
            <a:r>
              <a:rPr lang="en-US" dirty="0">
                <a:ea typeface="ＭＳ Ｐゴシック" pitchFamily="34" charset="-128"/>
              </a:rPr>
              <a:t>E.g., main memory size constraint</a:t>
            </a:r>
          </a:p>
          <a:p>
            <a:endParaRPr lang="en-US" b="1" dirty="0">
              <a:solidFill>
                <a:srgbClr val="D60093"/>
              </a:solidFill>
            </a:endParaRPr>
          </a:p>
          <a:p>
            <a:r>
              <a:rPr lang="en-US" b="1" dirty="0">
                <a:solidFill>
                  <a:srgbClr val="D60093"/>
                </a:solidFill>
              </a:rPr>
              <a:t>Suppose at time </a:t>
            </a:r>
            <a:r>
              <a:rPr lang="en-US" b="1" i="1" dirty="0">
                <a:solidFill>
                  <a:srgbClr val="D60093"/>
                </a:solidFill>
              </a:rPr>
              <a:t>n</a:t>
            </a:r>
            <a:r>
              <a:rPr lang="en-US" b="1" dirty="0">
                <a:solidFill>
                  <a:srgbClr val="D60093"/>
                </a:solidFill>
              </a:rPr>
              <a:t> we have seen </a:t>
            </a:r>
            <a:r>
              <a:rPr lang="en-US" b="1" i="1" dirty="0">
                <a:solidFill>
                  <a:srgbClr val="D60093"/>
                </a:solidFill>
              </a:rPr>
              <a:t>n</a:t>
            </a:r>
            <a:r>
              <a:rPr lang="en-US" b="1" dirty="0">
                <a:solidFill>
                  <a:srgbClr val="D60093"/>
                </a:solidFill>
              </a:rPr>
              <a:t> items</a:t>
            </a:r>
          </a:p>
          <a:p>
            <a:pPr lvl="1"/>
            <a:r>
              <a:rPr lang="en-US" b="1" dirty="0">
                <a:solidFill>
                  <a:srgbClr val="D60093"/>
                </a:solidFill>
                <a:ea typeface="ＭＳ Ｐゴシック" pitchFamily="34" charset="-128"/>
              </a:rPr>
              <a:t>Each item is in the sample </a:t>
            </a:r>
            <a:r>
              <a:rPr lang="en-US" b="1" i="1" dirty="0">
                <a:solidFill>
                  <a:srgbClr val="D60093"/>
                </a:solidFill>
                <a:ea typeface="ＭＳ Ｐゴシック" pitchFamily="34" charset="-128"/>
              </a:rPr>
              <a:t>S</a:t>
            </a:r>
            <a:r>
              <a:rPr lang="en-US" b="1" dirty="0">
                <a:solidFill>
                  <a:srgbClr val="D60093"/>
                </a:solidFill>
                <a:ea typeface="ＭＳ Ｐゴシック" pitchFamily="34" charset="-128"/>
              </a:rPr>
              <a:t> with equal prob. </a:t>
            </a:r>
            <a:r>
              <a:rPr lang="en-US" b="1" i="1" dirty="0">
                <a:solidFill>
                  <a:srgbClr val="D60093"/>
                </a:solidFill>
                <a:ea typeface="ＭＳ Ｐゴシック" pitchFamily="34" charset="-128"/>
              </a:rPr>
              <a:t>s/n</a:t>
            </a:r>
          </a:p>
          <a:p>
            <a:pPr lvl="1"/>
            <a:endParaRPr lang="en-US" dirty="0">
              <a:ea typeface="ＭＳ Ｐゴシック" pitchFamily="34" charset="-12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62200" y="4819471"/>
            <a:ext cx="801373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How to think about the problem: say s = 2</a:t>
            </a:r>
          </a:p>
          <a:p>
            <a:r>
              <a:rPr lang="en-US" b="1" dirty="0">
                <a:latin typeface="Arial" pitchFamily="34" charset="0"/>
                <a:cs typeface="Arial" pitchFamily="34" charset="0"/>
              </a:rPr>
              <a:t>Stream:</a:t>
            </a:r>
            <a:r>
              <a:rPr lang="en-US" dirty="0">
                <a:latin typeface="Arial" pitchFamily="34" charset="0"/>
                <a:cs typeface="Arial" pitchFamily="34" charset="0"/>
              </a:rPr>
              <a:t> a x c y z k c d e g…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At 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n= 5,</a:t>
            </a:r>
            <a:r>
              <a:rPr lang="en-US" dirty="0">
                <a:latin typeface="Arial" pitchFamily="34" charset="0"/>
                <a:cs typeface="Arial" pitchFamily="34" charset="0"/>
              </a:rPr>
              <a:t> each of the first 5 tuples is included in the sample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 with equal prob.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At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n= 7,</a:t>
            </a:r>
            <a:r>
              <a:rPr lang="en-US" dirty="0">
                <a:latin typeface="Arial" pitchFamily="34" charset="0"/>
                <a:cs typeface="Arial" pitchFamily="34" charset="0"/>
              </a:rPr>
              <a:t> each of the first 7 tuples is included in the sample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</a:t>
            </a:r>
            <a:r>
              <a:rPr lang="en-US" dirty="0">
                <a:latin typeface="Arial" pitchFamily="34" charset="0"/>
                <a:cs typeface="Arial" pitchFamily="34" charset="0"/>
              </a:rPr>
              <a:t> with equal prob.</a:t>
            </a:r>
          </a:p>
          <a:p>
            <a: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Impractical solution would be to store all the </a:t>
            </a:r>
            <a:r>
              <a:rPr lang="en-US" sz="2400" b="1" i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n</a:t>
            </a:r>
            <a: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 tuples seen </a:t>
            </a:r>
            <a:b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</a:br>
            <a: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so far and out of them pick </a:t>
            </a:r>
            <a:r>
              <a:rPr lang="en-US" sz="2400" b="1" i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s</a:t>
            </a:r>
            <a:r>
              <a:rPr lang="en-US" sz="2400" b="1" dirty="0">
                <a:solidFill>
                  <a:srgbClr val="D60093"/>
                </a:solidFill>
                <a:latin typeface="Calibri" pitchFamily="34" charset="0"/>
                <a:cs typeface="Arial" pitchFamily="34" charset="0"/>
              </a:rPr>
              <a:t> at random</a:t>
            </a:r>
          </a:p>
        </p:txBody>
      </p:sp>
      <p:sp>
        <p:nvSpPr>
          <p:cNvPr id="8" name="Right Bracket 7"/>
          <p:cNvSpPr/>
          <p:nvPr/>
        </p:nvSpPr>
        <p:spPr>
          <a:xfrm rot="5400000">
            <a:off x="3702843" y="4852698"/>
            <a:ext cx="185738" cy="914400"/>
          </a:xfrm>
          <a:prstGeom prst="rightBracket">
            <a:avLst/>
          </a:prstGeom>
          <a:ln w="28575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9" name="Right Bracket 8"/>
          <p:cNvSpPr/>
          <p:nvPr/>
        </p:nvSpPr>
        <p:spPr>
          <a:xfrm rot="5400000">
            <a:off x="3844527" y="4715886"/>
            <a:ext cx="185738" cy="1269208"/>
          </a:xfrm>
          <a:prstGeom prst="rightBracket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9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allAtOnce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16400</TotalTime>
  <Words>4569</Words>
  <Application>Microsoft Office PowerPoint</Application>
  <PresentationFormat>Widescreen</PresentationFormat>
  <Paragraphs>779</Paragraphs>
  <Slides>51</Slides>
  <Notes>9</Notes>
  <HiddenSlides>35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Data Streams</vt:lpstr>
      <vt:lpstr>Data Streams</vt:lpstr>
      <vt:lpstr>The Stream Model</vt:lpstr>
      <vt:lpstr>Problems on Data Streams</vt:lpstr>
      <vt:lpstr>Sampling from a Data Stream</vt:lpstr>
      <vt:lpstr>Sampling a Fixed Proportion</vt:lpstr>
      <vt:lpstr>Naïve Approach</vt:lpstr>
      <vt:lpstr>Solution: Sample Users</vt:lpstr>
      <vt:lpstr>Maintaining a fixed-size sample</vt:lpstr>
      <vt:lpstr>Solution: Fixed Size Sample</vt:lpstr>
      <vt:lpstr>Proof: By Induction</vt:lpstr>
      <vt:lpstr>Proof: By Induction</vt:lpstr>
      <vt:lpstr>Filtering Data Streams</vt:lpstr>
      <vt:lpstr>First Cut Solution (1)</vt:lpstr>
      <vt:lpstr>First Cut Solution (2)</vt:lpstr>
      <vt:lpstr>False Positive Rate</vt:lpstr>
      <vt:lpstr>Analysis: False Positive rate</vt:lpstr>
      <vt:lpstr>Analysis: Throwing Darts (2)</vt:lpstr>
      <vt:lpstr>Analysis: Throwing Darts (3)</vt:lpstr>
      <vt:lpstr>Bloom Filter</vt:lpstr>
      <vt:lpstr>Bloom Filter -- Analysis</vt:lpstr>
      <vt:lpstr>Counting Distinct Elements</vt:lpstr>
      <vt:lpstr>Applications</vt:lpstr>
      <vt:lpstr>Using Small Storage</vt:lpstr>
      <vt:lpstr>Flajolet-Martin Approach</vt:lpstr>
      <vt:lpstr>Why It Works: Intuition</vt:lpstr>
      <vt:lpstr>Why It Works: More formally</vt:lpstr>
      <vt:lpstr>Why It Works: More formally</vt:lpstr>
      <vt:lpstr>Why It Works: More formally</vt:lpstr>
      <vt:lpstr>Why It Doesn’t Work</vt:lpstr>
      <vt:lpstr>Top-k/Range query on frequent elements</vt:lpstr>
      <vt:lpstr>Space-Saving By Example</vt:lpstr>
      <vt:lpstr>Space-Saving Observations</vt:lpstr>
      <vt:lpstr>Space-Saving Proved Properties</vt:lpstr>
      <vt:lpstr>Frequent Elements Queries</vt:lpstr>
      <vt:lpstr>Frequent Elements Example</vt:lpstr>
      <vt:lpstr>Top-k Elements Queries</vt:lpstr>
      <vt:lpstr>Top-k Elements Example</vt:lpstr>
      <vt:lpstr>When would it work or not work?</vt:lpstr>
      <vt:lpstr>Counting Bits </vt:lpstr>
      <vt:lpstr>Counting Bits (2)</vt:lpstr>
      <vt:lpstr>An attempt: Simple solution</vt:lpstr>
      <vt:lpstr>DGIM method</vt:lpstr>
      <vt:lpstr>Example: Bucketized Stream</vt:lpstr>
      <vt:lpstr>DGIM: Buckets</vt:lpstr>
      <vt:lpstr>Example: Updating Buckets</vt:lpstr>
      <vt:lpstr>Updating Buckets (1)</vt:lpstr>
      <vt:lpstr>Updating Buckets (2)</vt:lpstr>
      <vt:lpstr>How to Query?</vt:lpstr>
      <vt:lpstr>Example: Bucketized Stream</vt:lpstr>
      <vt:lpstr>Error Bound: Proof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Streams</dc:title>
  <dc:creator>Sayan Ranu</dc:creator>
  <cp:lastModifiedBy>Sayan Ranu</cp:lastModifiedBy>
  <cp:revision>81</cp:revision>
  <dcterms:created xsi:type="dcterms:W3CDTF">2015-03-10T15:07:35Z</dcterms:created>
  <dcterms:modified xsi:type="dcterms:W3CDTF">2023-11-21T14:19:18Z</dcterms:modified>
</cp:coreProperties>
</file>