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2"/>
  </p:notesMasterIdLst>
  <p:sldIdLst>
    <p:sldId id="256" r:id="rId2"/>
    <p:sldId id="257" r:id="rId3"/>
    <p:sldId id="260" r:id="rId4"/>
    <p:sldId id="259" r:id="rId5"/>
    <p:sldId id="261" r:id="rId6"/>
    <p:sldId id="267" r:id="rId7"/>
    <p:sldId id="263" r:id="rId8"/>
    <p:sldId id="266" r:id="rId9"/>
    <p:sldId id="264" r:id="rId10"/>
    <p:sldId id="265"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Vidalok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E7AEB0-DE2B-4580-83F0-92D70CF64114}">
  <a:tblStyle styleId="{97E7AEB0-DE2B-4580-83F0-92D70CF641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41" autoAdjust="0"/>
  </p:normalViewPr>
  <p:slideViewPr>
    <p:cSldViewPr snapToGrid="0">
      <p:cViewPr varScale="1">
        <p:scale>
          <a:sx n="109" d="100"/>
          <a:sy n="109" d="100"/>
        </p:scale>
        <p:origin x="7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10:57:21.998"/>
    </inkml:context>
    <inkml:brush xml:id="br0">
      <inkml:brushProperty name="width" value="0.35" units="cm"/>
      <inkml:brushProperty name="height" value="0.35" units="cm"/>
    </inkml:brush>
  </inkml:definitions>
  <inkml:trace contextRef="#ctx0" brushRef="#br0">4 1 292,'-1'8'1132,"-1"-1"-532,2 3-340,0 0-200,0 5-136,0 3-84,2 2-112,-1 3-152,3 4-300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cc7554a049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cc7554a049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45" name="Google Shape;145;p20"/>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6" name="Google Shape;146;p2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7" name="Google Shape;147;p2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8" name="Google Shape;148;p2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9" name="Google Shape;149;p2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0" name="Google Shape;150;p2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1" name="Google Shape;151;p2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845550" y="1482825"/>
            <a:ext cx="74529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7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40" name="Google Shape;140;p19"/>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41" name="Google Shape;141;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1" r:id="rId6"/>
    <p:sldLayoutId id="2147483662" r:id="rId7"/>
    <p:sldLayoutId id="2147483663" r:id="rId8"/>
    <p:sldLayoutId id="2147483665" r:id="rId9"/>
    <p:sldLayoutId id="2147483666" r:id="rId10"/>
    <p:sldLayoutId id="2147483697" r:id="rId11"/>
    <p:sldLayoutId id="2147483698" r:id="rId12"/>
    <p:sldLayoutId id="2147483699" r:id="rId13"/>
    <p:sldLayoutId id="2147483700" r:id="rId1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3" name="Subtitle 2">
            <a:extLst>
              <a:ext uri="{FF2B5EF4-FFF2-40B4-BE49-F238E27FC236}">
                <a16:creationId xmlns:a16="http://schemas.microsoft.com/office/drawing/2014/main" id="{B1EA33E1-59B1-1029-7C0B-9B99F75243CA}"/>
              </a:ext>
            </a:extLst>
          </p:cNvPr>
          <p:cNvSpPr>
            <a:spLocks noGrp="1"/>
          </p:cNvSpPr>
          <p:nvPr>
            <p:ph type="subTitle" idx="1"/>
          </p:nvPr>
        </p:nvSpPr>
        <p:spPr>
          <a:xfrm>
            <a:off x="1039950" y="1522956"/>
            <a:ext cx="7064100" cy="793303"/>
          </a:xfrm>
        </p:spPr>
        <p:txBody>
          <a:bodyPr/>
          <a:lstStyle/>
          <a:p>
            <a:endParaRPr lang="en-IN" dirty="0"/>
          </a:p>
          <a:p>
            <a:r>
              <a:rPr lang="en-US" dirty="0"/>
              <a:t> </a:t>
            </a:r>
            <a:r>
              <a:rPr lang="en-US" sz="1200" b="1" dirty="0">
                <a:latin typeface="+mj-lt"/>
              </a:rPr>
              <a:t>A Presentation for the BDM capstone Project</a:t>
            </a:r>
          </a:p>
          <a:p>
            <a:endParaRPr lang="en-US" sz="1200" dirty="0">
              <a:latin typeface="+mj-lt"/>
            </a:endParaRPr>
          </a:p>
          <a:p>
            <a:r>
              <a:rPr lang="en-IN" sz="1100" dirty="0">
                <a:latin typeface="+mn-lt"/>
              </a:rPr>
              <a:t>Presented by </a:t>
            </a:r>
          </a:p>
          <a:p>
            <a:r>
              <a:rPr lang="en-IN" sz="1100" dirty="0">
                <a:latin typeface="+mn-lt"/>
              </a:rPr>
              <a:t>Antareep Ghosh </a:t>
            </a:r>
          </a:p>
          <a:p>
            <a:r>
              <a:rPr lang="en-IN" sz="1100" dirty="0">
                <a:latin typeface="+mn-lt"/>
              </a:rPr>
              <a:t>Roll number: 23F2001127</a:t>
            </a:r>
          </a:p>
        </p:txBody>
      </p:sp>
      <p:pic>
        <p:nvPicPr>
          <p:cNvPr id="5" name="Picture 4">
            <a:extLst>
              <a:ext uri="{FF2B5EF4-FFF2-40B4-BE49-F238E27FC236}">
                <a16:creationId xmlns:a16="http://schemas.microsoft.com/office/drawing/2014/main" id="{289BC198-DB77-EA7B-AE65-C7AA23209C95}"/>
              </a:ext>
            </a:extLst>
          </p:cNvPr>
          <p:cNvPicPr>
            <a:picLocks noChangeAspect="1"/>
          </p:cNvPicPr>
          <p:nvPr/>
        </p:nvPicPr>
        <p:blipFill>
          <a:blip r:embed="rId3"/>
          <a:stretch>
            <a:fillRect/>
          </a:stretch>
        </p:blipFill>
        <p:spPr>
          <a:xfrm>
            <a:off x="3947269" y="2316259"/>
            <a:ext cx="1368407" cy="1374615"/>
          </a:xfrm>
          <a:prstGeom prst="rect">
            <a:avLst/>
          </a:prstGeom>
        </p:spPr>
      </p:pic>
      <p:sp>
        <p:nvSpPr>
          <p:cNvPr id="6" name="TextBox 5">
            <a:extLst>
              <a:ext uri="{FF2B5EF4-FFF2-40B4-BE49-F238E27FC236}">
                <a16:creationId xmlns:a16="http://schemas.microsoft.com/office/drawing/2014/main" id="{FDE08483-B118-4F48-B125-EFF7E75AC628}"/>
              </a:ext>
            </a:extLst>
          </p:cNvPr>
          <p:cNvSpPr txBox="1"/>
          <p:nvPr/>
        </p:nvSpPr>
        <p:spPr>
          <a:xfrm>
            <a:off x="3062867" y="3446591"/>
            <a:ext cx="3137209" cy="846386"/>
          </a:xfrm>
          <a:prstGeom prst="rect">
            <a:avLst/>
          </a:prstGeom>
          <a:noFill/>
        </p:spPr>
        <p:txBody>
          <a:bodyPr wrap="square" rtlCol="0">
            <a:spAutoFit/>
          </a:bodyPr>
          <a:lstStyle/>
          <a:p>
            <a:endParaRPr lang="en-IN" dirty="0"/>
          </a:p>
          <a:p>
            <a:pPr algn="ctr"/>
            <a:r>
              <a:rPr lang="en-US" dirty="0"/>
              <a:t> </a:t>
            </a:r>
            <a:r>
              <a:rPr lang="en-US" sz="1050" dirty="0">
                <a:latin typeface="+mn-lt"/>
              </a:rPr>
              <a:t>IITM Online BS Degree Program, </a:t>
            </a:r>
          </a:p>
          <a:p>
            <a:pPr algn="ctr"/>
            <a:r>
              <a:rPr lang="en-US" sz="1050" dirty="0">
                <a:latin typeface="+mn-lt"/>
              </a:rPr>
              <a:t>Indian Institute of Technology, Madras, Chennai </a:t>
            </a:r>
          </a:p>
          <a:p>
            <a:pPr algn="ctr"/>
            <a:r>
              <a:rPr lang="en-IN" sz="1050" dirty="0">
                <a:latin typeface="+mn-lt"/>
              </a:rPr>
              <a:t>Tamil Nadu, India, 600036</a:t>
            </a:r>
          </a:p>
        </p:txBody>
      </p:sp>
      <p:sp>
        <p:nvSpPr>
          <p:cNvPr id="11" name="TextBox 10">
            <a:extLst>
              <a:ext uri="{FF2B5EF4-FFF2-40B4-BE49-F238E27FC236}">
                <a16:creationId xmlns:a16="http://schemas.microsoft.com/office/drawing/2014/main" id="{6EF959A2-F28C-A018-0258-35B322ACAD17}"/>
              </a:ext>
            </a:extLst>
          </p:cNvPr>
          <p:cNvSpPr txBox="1"/>
          <p:nvPr/>
        </p:nvSpPr>
        <p:spPr>
          <a:xfrm>
            <a:off x="1144856" y="479973"/>
            <a:ext cx="6973230" cy="646331"/>
          </a:xfrm>
          <a:prstGeom prst="rect">
            <a:avLst/>
          </a:prstGeom>
          <a:noFill/>
        </p:spPr>
        <p:txBody>
          <a:bodyPr wrap="square" rtlCol="0">
            <a:spAutoFit/>
          </a:bodyPr>
          <a:lstStyle/>
          <a:p>
            <a:pPr algn="ctr"/>
            <a:r>
              <a:rPr lang="en-US" sz="1800" b="1" dirty="0">
                <a:latin typeface="+mj-lt"/>
              </a:rPr>
              <a:t>Fluctuations, Foes &amp; Flows: Solving Business Challenges for an Electronics &amp; IT Solutions Provider </a:t>
            </a:r>
            <a:endParaRPr lang="en-IN" sz="1800" dirty="0">
              <a:latin typeface="+mj-lt"/>
            </a:endParaRPr>
          </a:p>
        </p:txBody>
      </p:sp>
      <p:sp>
        <p:nvSpPr>
          <p:cNvPr id="14" name="TextBox 13">
            <a:extLst>
              <a:ext uri="{FF2B5EF4-FFF2-40B4-BE49-F238E27FC236}">
                <a16:creationId xmlns:a16="http://schemas.microsoft.com/office/drawing/2014/main" id="{4CD2AC13-BC08-C60E-E449-74FD35944169}"/>
              </a:ext>
            </a:extLst>
          </p:cNvPr>
          <p:cNvSpPr txBox="1"/>
          <p:nvPr/>
        </p:nvSpPr>
        <p:spPr>
          <a:xfrm>
            <a:off x="8813408" y="4909625"/>
            <a:ext cx="330591" cy="307777"/>
          </a:xfrm>
          <a:prstGeom prst="rect">
            <a:avLst/>
          </a:prstGeom>
          <a:noFill/>
        </p:spPr>
        <p:txBody>
          <a:bodyPr wrap="square" rtlCol="0">
            <a:spAutoFit/>
          </a:bodyPr>
          <a:lstStyle/>
          <a:p>
            <a:r>
              <a:rPr lang="en-IN"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6" name="TextBox 5">
            <a:extLst>
              <a:ext uri="{FF2B5EF4-FFF2-40B4-BE49-F238E27FC236}">
                <a16:creationId xmlns:a16="http://schemas.microsoft.com/office/drawing/2014/main" id="{38514F4E-572E-937B-E6AB-2B0342B4EC6C}"/>
              </a:ext>
            </a:extLst>
          </p:cNvPr>
          <p:cNvSpPr txBox="1"/>
          <p:nvPr/>
        </p:nvSpPr>
        <p:spPr>
          <a:xfrm>
            <a:off x="2071468" y="1971585"/>
            <a:ext cx="5001064" cy="1200329"/>
          </a:xfrm>
          <a:prstGeom prst="rect">
            <a:avLst/>
          </a:prstGeom>
          <a:noFill/>
        </p:spPr>
        <p:txBody>
          <a:bodyPr wrap="square" rtlCol="0">
            <a:spAutoFit/>
          </a:bodyPr>
          <a:lstStyle/>
          <a:p>
            <a:pPr algn="ctr"/>
            <a:r>
              <a:rPr lang="en-IN" sz="7200" dirty="0">
                <a:latin typeface="+mj-lt"/>
              </a:rPr>
              <a:t>Thank You</a:t>
            </a:r>
          </a:p>
        </p:txBody>
      </p:sp>
      <p:sp>
        <p:nvSpPr>
          <p:cNvPr id="7" name="TextBox 6">
            <a:extLst>
              <a:ext uri="{FF2B5EF4-FFF2-40B4-BE49-F238E27FC236}">
                <a16:creationId xmlns:a16="http://schemas.microsoft.com/office/drawing/2014/main" id="{530FB6F7-7EE8-2AE5-2D49-DD3E89384995}"/>
              </a:ext>
            </a:extLst>
          </p:cNvPr>
          <p:cNvSpPr txBox="1"/>
          <p:nvPr/>
        </p:nvSpPr>
        <p:spPr>
          <a:xfrm>
            <a:off x="8813408" y="4909625"/>
            <a:ext cx="407964" cy="307777"/>
          </a:xfrm>
          <a:prstGeom prst="rect">
            <a:avLst/>
          </a:prstGeom>
          <a:noFill/>
        </p:spPr>
        <p:txBody>
          <a:bodyPr wrap="square" rtlCol="0">
            <a:spAutoFit/>
          </a:bodyPr>
          <a:lstStyle/>
          <a:p>
            <a:r>
              <a:rPr lang="en-IN" dirty="0"/>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9" name="TextBox 8">
            <a:extLst>
              <a:ext uri="{FF2B5EF4-FFF2-40B4-BE49-F238E27FC236}">
                <a16:creationId xmlns:a16="http://schemas.microsoft.com/office/drawing/2014/main" id="{87BE0662-5A10-E47F-0676-43D9D29B844C}"/>
              </a:ext>
            </a:extLst>
          </p:cNvPr>
          <p:cNvSpPr txBox="1"/>
          <p:nvPr/>
        </p:nvSpPr>
        <p:spPr>
          <a:xfrm>
            <a:off x="2778369" y="267284"/>
            <a:ext cx="3587262" cy="461665"/>
          </a:xfrm>
          <a:prstGeom prst="rect">
            <a:avLst/>
          </a:prstGeom>
          <a:noFill/>
        </p:spPr>
        <p:txBody>
          <a:bodyPr wrap="square" rtlCol="0">
            <a:spAutoFit/>
          </a:bodyPr>
          <a:lstStyle/>
          <a:p>
            <a:pPr algn="ctr"/>
            <a:r>
              <a:rPr lang="en-IN" sz="2400" b="1" dirty="0">
                <a:latin typeface="+mj-lt"/>
              </a:rPr>
              <a:t>Organisation Background</a:t>
            </a:r>
          </a:p>
        </p:txBody>
      </p:sp>
      <p:pic>
        <p:nvPicPr>
          <p:cNvPr id="11" name="Picture 10">
            <a:extLst>
              <a:ext uri="{FF2B5EF4-FFF2-40B4-BE49-F238E27FC236}">
                <a16:creationId xmlns:a16="http://schemas.microsoft.com/office/drawing/2014/main" id="{29247777-6A43-B4BC-36B0-0FCD8CE20CA9}"/>
              </a:ext>
            </a:extLst>
          </p:cNvPr>
          <p:cNvPicPr>
            <a:picLocks noChangeAspect="1"/>
          </p:cNvPicPr>
          <p:nvPr/>
        </p:nvPicPr>
        <p:blipFill>
          <a:blip r:embed="rId3"/>
          <a:stretch>
            <a:fillRect/>
          </a:stretch>
        </p:blipFill>
        <p:spPr>
          <a:xfrm>
            <a:off x="5423239" y="2571750"/>
            <a:ext cx="3587262" cy="2066126"/>
          </a:xfrm>
          <a:prstGeom prst="rect">
            <a:avLst/>
          </a:prstGeom>
        </p:spPr>
      </p:pic>
      <p:sp>
        <p:nvSpPr>
          <p:cNvPr id="12" name="TextBox 11">
            <a:extLst>
              <a:ext uri="{FF2B5EF4-FFF2-40B4-BE49-F238E27FC236}">
                <a16:creationId xmlns:a16="http://schemas.microsoft.com/office/drawing/2014/main" id="{0CC6BA46-3787-4309-DDC5-FD1E2AF2BCC4}"/>
              </a:ext>
            </a:extLst>
          </p:cNvPr>
          <p:cNvSpPr txBox="1"/>
          <p:nvPr/>
        </p:nvSpPr>
        <p:spPr>
          <a:xfrm>
            <a:off x="272177" y="728949"/>
            <a:ext cx="4719711" cy="3970318"/>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mn-lt"/>
              </a:rPr>
              <a:t>Silicon Systems is an ISO 9001:2015 certified company registered under MSME, West Bengal and located at Kolkata.</a:t>
            </a:r>
          </a:p>
          <a:p>
            <a:pPr marL="285750" indent="-285750" algn="just">
              <a:buFont typeface="Wingdings" panose="05000000000000000000" pitchFamily="2" charset="2"/>
              <a:buChar char="Ø"/>
            </a:pPr>
            <a:r>
              <a:rPr lang="en-IN" dirty="0">
                <a:latin typeface="+mn-lt"/>
              </a:rPr>
              <a:t>Mr. Atanu Chowdhury, the sole proprietor, operates the brand in Business-to-Business (B2B) mode.</a:t>
            </a:r>
          </a:p>
          <a:p>
            <a:pPr marL="285750" indent="-285750" algn="just">
              <a:buFont typeface="Wingdings" panose="05000000000000000000" pitchFamily="2" charset="2"/>
              <a:buChar char="Ø"/>
            </a:pPr>
            <a:r>
              <a:rPr lang="en-IN" dirty="0">
                <a:latin typeface="+mn-lt"/>
              </a:rPr>
              <a:t>Silicon Systems is an IT solutions, Electronics and Lab Equipment provider for colleges and other businesses across West Bengal.</a:t>
            </a:r>
          </a:p>
          <a:p>
            <a:pPr marL="285750" indent="-285750" algn="just">
              <a:buFont typeface="Wingdings" panose="05000000000000000000" pitchFamily="2" charset="2"/>
              <a:buChar char="Ø"/>
            </a:pPr>
            <a:r>
              <a:rPr lang="en-IN" dirty="0">
                <a:latin typeface="+mn-lt"/>
              </a:rPr>
              <a:t>Silicon Systems generates an average yearly revenue of around Rs. 5 Crores. </a:t>
            </a:r>
          </a:p>
          <a:p>
            <a:pPr marL="285750" indent="-285750" algn="just">
              <a:buFont typeface="Wingdings" panose="05000000000000000000" pitchFamily="2" charset="2"/>
              <a:buChar char="Ø"/>
            </a:pPr>
            <a:r>
              <a:rPr lang="en-IN" dirty="0">
                <a:latin typeface="+mn-lt"/>
              </a:rPr>
              <a:t>The business runs with 10 employees, besides the sole proprietor.</a:t>
            </a:r>
          </a:p>
          <a:p>
            <a:pPr marL="285750" indent="-285750" algn="just">
              <a:buFont typeface="Wingdings" panose="05000000000000000000" pitchFamily="2" charset="2"/>
              <a:buChar char="Ø"/>
            </a:pPr>
            <a:r>
              <a:rPr lang="en-IN" dirty="0">
                <a:latin typeface="+mn-lt"/>
              </a:rPr>
              <a:t>Atanu Chowdhury aims at becoming a one-stop solution for businesses across West Bengal, specifically for educational institutions.</a:t>
            </a:r>
          </a:p>
          <a:p>
            <a:pPr marL="285750" indent="-285750" algn="just">
              <a:buFont typeface="Wingdings" panose="05000000000000000000" pitchFamily="2" charset="2"/>
              <a:buChar char="Ø"/>
            </a:pPr>
            <a:r>
              <a:rPr lang="en-US" dirty="0">
                <a:latin typeface="+mn-lt"/>
              </a:rPr>
              <a:t>Recently, the business has struggled with scalability, losses due to market fluctuations, heavy competition and certain slow-moving items. </a:t>
            </a:r>
            <a:endParaRPr lang="en-IN" dirty="0">
              <a:latin typeface="+mn-lt"/>
            </a:endParaRPr>
          </a:p>
        </p:txBody>
      </p:sp>
      <p:sp>
        <p:nvSpPr>
          <p:cNvPr id="13" name="TextBox 12">
            <a:extLst>
              <a:ext uri="{FF2B5EF4-FFF2-40B4-BE49-F238E27FC236}">
                <a16:creationId xmlns:a16="http://schemas.microsoft.com/office/drawing/2014/main" id="{2041A97C-E4DF-3D8A-C757-747A4A0B82CE}"/>
              </a:ext>
            </a:extLst>
          </p:cNvPr>
          <p:cNvSpPr txBox="1"/>
          <p:nvPr/>
        </p:nvSpPr>
        <p:spPr>
          <a:xfrm>
            <a:off x="5761935" y="4633127"/>
            <a:ext cx="2909869" cy="215444"/>
          </a:xfrm>
          <a:prstGeom prst="rect">
            <a:avLst/>
          </a:prstGeom>
          <a:noFill/>
        </p:spPr>
        <p:txBody>
          <a:bodyPr wrap="square" rtlCol="0">
            <a:spAutoFit/>
          </a:bodyPr>
          <a:lstStyle/>
          <a:p>
            <a:pPr algn="ctr"/>
            <a:r>
              <a:rPr lang="en-IN" sz="800" dirty="0"/>
              <a:t>Fig. 2: Business Owner – Atanu Chowdhury at his store </a:t>
            </a:r>
          </a:p>
        </p:txBody>
      </p:sp>
      <p:pic>
        <p:nvPicPr>
          <p:cNvPr id="18" name="Picture 17">
            <a:extLst>
              <a:ext uri="{FF2B5EF4-FFF2-40B4-BE49-F238E27FC236}">
                <a16:creationId xmlns:a16="http://schemas.microsoft.com/office/drawing/2014/main" id="{5546E792-F043-EC69-D15D-B5C2F5517DCE}"/>
              </a:ext>
            </a:extLst>
          </p:cNvPr>
          <p:cNvPicPr>
            <a:picLocks noChangeAspect="1"/>
          </p:cNvPicPr>
          <p:nvPr/>
        </p:nvPicPr>
        <p:blipFill>
          <a:blip r:embed="rId4"/>
          <a:stretch>
            <a:fillRect/>
          </a:stretch>
        </p:blipFill>
        <p:spPr>
          <a:xfrm>
            <a:off x="5423239" y="728949"/>
            <a:ext cx="3587262" cy="1627644"/>
          </a:xfrm>
          <a:prstGeom prst="rect">
            <a:avLst/>
          </a:prstGeom>
        </p:spPr>
      </p:pic>
      <p:sp>
        <p:nvSpPr>
          <p:cNvPr id="19" name="TextBox 18">
            <a:extLst>
              <a:ext uri="{FF2B5EF4-FFF2-40B4-BE49-F238E27FC236}">
                <a16:creationId xmlns:a16="http://schemas.microsoft.com/office/drawing/2014/main" id="{CDDCD881-33DB-EB1B-7A37-CE61049B8E10}"/>
              </a:ext>
            </a:extLst>
          </p:cNvPr>
          <p:cNvSpPr txBox="1"/>
          <p:nvPr/>
        </p:nvSpPr>
        <p:spPr>
          <a:xfrm>
            <a:off x="5898024" y="2356306"/>
            <a:ext cx="2637692" cy="215444"/>
          </a:xfrm>
          <a:prstGeom prst="rect">
            <a:avLst/>
          </a:prstGeom>
          <a:noFill/>
        </p:spPr>
        <p:txBody>
          <a:bodyPr wrap="square" rtlCol="0">
            <a:spAutoFit/>
          </a:bodyPr>
          <a:lstStyle/>
          <a:p>
            <a:pPr algn="ctr"/>
            <a:r>
              <a:rPr lang="en-IN" sz="800" dirty="0"/>
              <a:t>Fig. 1: Silicon Systems’ Title Plate</a:t>
            </a:r>
          </a:p>
        </p:txBody>
      </p:sp>
      <p:sp>
        <p:nvSpPr>
          <p:cNvPr id="21" name="TextBox 20">
            <a:extLst>
              <a:ext uri="{FF2B5EF4-FFF2-40B4-BE49-F238E27FC236}">
                <a16:creationId xmlns:a16="http://schemas.microsoft.com/office/drawing/2014/main" id="{D9130F4B-1265-BB5B-6B1B-4631CFC2DF4F}"/>
              </a:ext>
            </a:extLst>
          </p:cNvPr>
          <p:cNvSpPr txBox="1"/>
          <p:nvPr/>
        </p:nvSpPr>
        <p:spPr>
          <a:xfrm>
            <a:off x="8813408" y="4909625"/>
            <a:ext cx="330591" cy="307777"/>
          </a:xfrm>
          <a:prstGeom prst="rect">
            <a:avLst/>
          </a:prstGeom>
          <a:noFill/>
        </p:spPr>
        <p:txBody>
          <a:bodyPr wrap="square" rtlCol="0">
            <a:spAutoFit/>
          </a:bodyPr>
          <a:lstStyle/>
          <a:p>
            <a:r>
              <a:rPr lang="en-IN" dirty="0"/>
              <a:t>2</a:t>
            </a:r>
          </a:p>
        </p:txBody>
      </p:sp>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F080D998-F195-B7CB-FB3C-7AA53D21961F}"/>
                  </a:ext>
                </a:extLst>
              </p14:cNvPr>
              <p14:cNvContentPartPr/>
              <p14:nvPr/>
            </p14:nvContentPartPr>
            <p14:xfrm>
              <a:off x="9470105" y="3242326"/>
              <a:ext cx="2880" cy="50040"/>
            </p14:xfrm>
          </p:contentPart>
        </mc:Choice>
        <mc:Fallback xmlns="">
          <p:pic>
            <p:nvPicPr>
              <p:cNvPr id="22" name="Ink 21">
                <a:extLst>
                  <a:ext uri="{FF2B5EF4-FFF2-40B4-BE49-F238E27FC236}">
                    <a16:creationId xmlns:a16="http://schemas.microsoft.com/office/drawing/2014/main" id="{F080D998-F195-B7CB-FB3C-7AA53D21961F}"/>
                  </a:ext>
                </a:extLst>
              </p:cNvPr>
              <p:cNvPicPr/>
              <p:nvPr/>
            </p:nvPicPr>
            <p:blipFill>
              <a:blip r:embed="rId6"/>
              <a:stretch>
                <a:fillRect/>
              </a:stretch>
            </p:blipFill>
            <p:spPr>
              <a:xfrm>
                <a:off x="9407465" y="3179686"/>
                <a:ext cx="128520" cy="1756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6" name="TextBox 5">
            <a:extLst>
              <a:ext uri="{FF2B5EF4-FFF2-40B4-BE49-F238E27FC236}">
                <a16:creationId xmlns:a16="http://schemas.microsoft.com/office/drawing/2014/main" id="{03C21603-110D-9E5C-B861-EF6BED81905D}"/>
              </a:ext>
            </a:extLst>
          </p:cNvPr>
          <p:cNvSpPr txBox="1"/>
          <p:nvPr/>
        </p:nvSpPr>
        <p:spPr>
          <a:xfrm>
            <a:off x="851095" y="295419"/>
            <a:ext cx="7441809" cy="461665"/>
          </a:xfrm>
          <a:prstGeom prst="rect">
            <a:avLst/>
          </a:prstGeom>
          <a:noFill/>
        </p:spPr>
        <p:txBody>
          <a:bodyPr wrap="square" rtlCol="0">
            <a:spAutoFit/>
          </a:bodyPr>
          <a:lstStyle/>
          <a:p>
            <a:pPr algn="ctr"/>
            <a:r>
              <a:rPr lang="en-IN" sz="2400" b="1" dirty="0">
                <a:latin typeface="+mj-lt"/>
              </a:rPr>
              <a:t>Problem Statements and Solving Methodologies</a:t>
            </a:r>
          </a:p>
        </p:txBody>
      </p:sp>
      <p:sp>
        <p:nvSpPr>
          <p:cNvPr id="9" name="Rectangle: Rounded Corners 8">
            <a:extLst>
              <a:ext uri="{FF2B5EF4-FFF2-40B4-BE49-F238E27FC236}">
                <a16:creationId xmlns:a16="http://schemas.microsoft.com/office/drawing/2014/main" id="{B28922E1-3F45-89E2-FA1C-FEF7E654BC5F}"/>
              </a:ext>
            </a:extLst>
          </p:cNvPr>
          <p:cNvSpPr/>
          <p:nvPr/>
        </p:nvSpPr>
        <p:spPr>
          <a:xfrm>
            <a:off x="3242603" y="893297"/>
            <a:ext cx="2187526" cy="461665"/>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b="1" dirty="0"/>
              <a:t>Problems</a:t>
            </a:r>
          </a:p>
        </p:txBody>
      </p:sp>
      <p:sp>
        <p:nvSpPr>
          <p:cNvPr id="12" name="Rectangle: Rounded Corners 11">
            <a:extLst>
              <a:ext uri="{FF2B5EF4-FFF2-40B4-BE49-F238E27FC236}">
                <a16:creationId xmlns:a16="http://schemas.microsoft.com/office/drawing/2014/main" id="{0D454011-618E-9E14-3F30-79955A7BD34C}"/>
              </a:ext>
            </a:extLst>
          </p:cNvPr>
          <p:cNvSpPr/>
          <p:nvPr/>
        </p:nvSpPr>
        <p:spPr>
          <a:xfrm>
            <a:off x="873956" y="1594337"/>
            <a:ext cx="2187526" cy="8220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b="1" dirty="0"/>
              <a:t>Market Fluctuations:</a:t>
            </a:r>
            <a:r>
              <a:rPr lang="en-IN" sz="1200" dirty="0"/>
              <a:t> Difficulty in efficient inventory management, causing financial losses </a:t>
            </a:r>
          </a:p>
        </p:txBody>
      </p:sp>
      <p:sp>
        <p:nvSpPr>
          <p:cNvPr id="13" name="Rectangle: Rounded Corners 12">
            <a:extLst>
              <a:ext uri="{FF2B5EF4-FFF2-40B4-BE49-F238E27FC236}">
                <a16:creationId xmlns:a16="http://schemas.microsoft.com/office/drawing/2014/main" id="{0FE5D646-8F38-1EE4-908D-031B47403DD8}"/>
              </a:ext>
            </a:extLst>
          </p:cNvPr>
          <p:cNvSpPr/>
          <p:nvPr/>
        </p:nvSpPr>
        <p:spPr>
          <a:xfrm>
            <a:off x="3242603" y="1594337"/>
            <a:ext cx="2187526" cy="82200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b="1" dirty="0"/>
              <a:t>Market Competition: </a:t>
            </a:r>
            <a:r>
              <a:rPr lang="en-IN" sz="1200" dirty="0"/>
              <a:t>Difficulty in fighting new competitors, causing loss of customers</a:t>
            </a:r>
          </a:p>
        </p:txBody>
      </p:sp>
      <p:sp>
        <p:nvSpPr>
          <p:cNvPr id="14" name="Rectangle: Rounded Corners 13">
            <a:extLst>
              <a:ext uri="{FF2B5EF4-FFF2-40B4-BE49-F238E27FC236}">
                <a16:creationId xmlns:a16="http://schemas.microsoft.com/office/drawing/2014/main" id="{0CA64E27-577A-FF11-2E46-6324051CA62E}"/>
              </a:ext>
            </a:extLst>
          </p:cNvPr>
          <p:cNvSpPr/>
          <p:nvPr/>
        </p:nvSpPr>
        <p:spPr>
          <a:xfrm>
            <a:off x="5611250" y="1594335"/>
            <a:ext cx="2187526" cy="82171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b="1" dirty="0"/>
              <a:t>Slow-Moving Goods: </a:t>
            </a:r>
            <a:r>
              <a:rPr lang="en-IN" sz="1200" dirty="0"/>
              <a:t>Difficulty finding order for certain products, causing scalability issues</a:t>
            </a:r>
          </a:p>
        </p:txBody>
      </p:sp>
      <p:cxnSp>
        <p:nvCxnSpPr>
          <p:cNvPr id="16" name="Connector: Elbow 15">
            <a:extLst>
              <a:ext uri="{FF2B5EF4-FFF2-40B4-BE49-F238E27FC236}">
                <a16:creationId xmlns:a16="http://schemas.microsoft.com/office/drawing/2014/main" id="{BBFB809C-C289-86C5-73C2-8A80FD9EF7A9}"/>
              </a:ext>
            </a:extLst>
          </p:cNvPr>
          <p:cNvCxnSpPr>
            <a:cxnSpLocks/>
            <a:stCxn id="9" idx="2"/>
            <a:endCxn id="12" idx="0"/>
          </p:cNvCxnSpPr>
          <p:nvPr/>
        </p:nvCxnSpPr>
        <p:spPr>
          <a:xfrm rot="5400000">
            <a:off x="3032356" y="290326"/>
            <a:ext cx="239375" cy="23686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86413B7-1F95-B15D-EE7E-D512CAC8CFAC}"/>
              </a:ext>
            </a:extLst>
          </p:cNvPr>
          <p:cNvCxnSpPr>
            <a:cxnSpLocks/>
            <a:stCxn id="9" idx="2"/>
            <a:endCxn id="13" idx="0"/>
          </p:cNvCxnSpPr>
          <p:nvPr/>
        </p:nvCxnSpPr>
        <p:spPr>
          <a:xfrm>
            <a:off x="4336366" y="1354962"/>
            <a:ext cx="0" cy="239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9F46DF8-8F78-BCD3-769A-F89FDC2F3F87}"/>
              </a:ext>
            </a:extLst>
          </p:cNvPr>
          <p:cNvCxnSpPr>
            <a:cxnSpLocks/>
            <a:stCxn id="9" idx="2"/>
            <a:endCxn id="14" idx="0"/>
          </p:cNvCxnSpPr>
          <p:nvPr/>
        </p:nvCxnSpPr>
        <p:spPr>
          <a:xfrm rot="16200000" flipH="1">
            <a:off x="5401003" y="290324"/>
            <a:ext cx="239373" cy="236864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0B05B38-EE0B-C7B8-ACD4-3110FACF11C1}"/>
              </a:ext>
            </a:extLst>
          </p:cNvPr>
          <p:cNvSpPr/>
          <p:nvPr/>
        </p:nvSpPr>
        <p:spPr>
          <a:xfrm>
            <a:off x="1185639" y="2573576"/>
            <a:ext cx="1900897" cy="398292"/>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Identify the problem through graphs</a:t>
            </a:r>
          </a:p>
        </p:txBody>
      </p:sp>
      <p:sp>
        <p:nvSpPr>
          <p:cNvPr id="25" name="Rectangle 24">
            <a:extLst>
              <a:ext uri="{FF2B5EF4-FFF2-40B4-BE49-F238E27FC236}">
                <a16:creationId xmlns:a16="http://schemas.microsoft.com/office/drawing/2014/main" id="{5AC26AD6-2A36-1406-1E23-AF4EB74399AE}"/>
              </a:ext>
            </a:extLst>
          </p:cNvPr>
          <p:cNvSpPr/>
          <p:nvPr/>
        </p:nvSpPr>
        <p:spPr>
          <a:xfrm>
            <a:off x="1183001" y="3058660"/>
            <a:ext cx="1900897" cy="555528"/>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Classify products into stable, moderate and volatile using statistical analysis</a:t>
            </a:r>
          </a:p>
        </p:txBody>
      </p:sp>
      <p:sp>
        <p:nvSpPr>
          <p:cNvPr id="26" name="Rectangle 25">
            <a:extLst>
              <a:ext uri="{FF2B5EF4-FFF2-40B4-BE49-F238E27FC236}">
                <a16:creationId xmlns:a16="http://schemas.microsoft.com/office/drawing/2014/main" id="{C724A606-0F6D-4C4C-E6DA-52FEB92FD026}"/>
              </a:ext>
            </a:extLst>
          </p:cNvPr>
          <p:cNvSpPr/>
          <p:nvPr/>
        </p:nvSpPr>
        <p:spPr>
          <a:xfrm>
            <a:off x="1175969" y="3713296"/>
            <a:ext cx="1900897" cy="555527"/>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Determine optimum benchmark stocks of items using statistical measures</a:t>
            </a:r>
          </a:p>
        </p:txBody>
      </p:sp>
      <p:cxnSp>
        <p:nvCxnSpPr>
          <p:cNvPr id="30" name="Connector: Elbow 29">
            <a:extLst>
              <a:ext uri="{FF2B5EF4-FFF2-40B4-BE49-F238E27FC236}">
                <a16:creationId xmlns:a16="http://schemas.microsoft.com/office/drawing/2014/main" id="{D8EF2580-526B-06D7-DDF2-96D6D497535E}"/>
              </a:ext>
            </a:extLst>
          </p:cNvPr>
          <p:cNvCxnSpPr>
            <a:endCxn id="24" idx="1"/>
          </p:cNvCxnSpPr>
          <p:nvPr/>
        </p:nvCxnSpPr>
        <p:spPr>
          <a:xfrm rot="16200000" flipH="1">
            <a:off x="937069" y="2524151"/>
            <a:ext cx="335361" cy="1617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70654B5F-80AA-A86B-0FD5-09701471EF9C}"/>
              </a:ext>
            </a:extLst>
          </p:cNvPr>
          <p:cNvCxnSpPr>
            <a:endCxn id="25" idx="1"/>
          </p:cNvCxnSpPr>
          <p:nvPr/>
        </p:nvCxnSpPr>
        <p:spPr>
          <a:xfrm rot="16200000" flipH="1">
            <a:off x="647692" y="2801114"/>
            <a:ext cx="915873" cy="1547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8A03B6D1-40FC-2039-E43D-84B7D9C53DE7}"/>
              </a:ext>
            </a:extLst>
          </p:cNvPr>
          <p:cNvCxnSpPr>
            <a:endCxn id="26" idx="1"/>
          </p:cNvCxnSpPr>
          <p:nvPr/>
        </p:nvCxnSpPr>
        <p:spPr>
          <a:xfrm rot="16200000" flipH="1">
            <a:off x="309188" y="3124279"/>
            <a:ext cx="1571782" cy="1617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7C673F78-A76C-E0C0-62EC-01B9E1072EE8}"/>
              </a:ext>
            </a:extLst>
          </p:cNvPr>
          <p:cNvSpPr/>
          <p:nvPr/>
        </p:nvSpPr>
        <p:spPr>
          <a:xfrm>
            <a:off x="3529232" y="2552268"/>
            <a:ext cx="1900897" cy="398292"/>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Identify the problem through graphs</a:t>
            </a:r>
          </a:p>
        </p:txBody>
      </p:sp>
      <p:sp>
        <p:nvSpPr>
          <p:cNvPr id="36" name="Rectangle 35">
            <a:extLst>
              <a:ext uri="{FF2B5EF4-FFF2-40B4-BE49-F238E27FC236}">
                <a16:creationId xmlns:a16="http://schemas.microsoft.com/office/drawing/2014/main" id="{409E27A5-B673-D5E7-20CF-9A656AF8F479}"/>
              </a:ext>
            </a:extLst>
          </p:cNvPr>
          <p:cNvSpPr/>
          <p:nvPr/>
        </p:nvSpPr>
        <p:spPr>
          <a:xfrm>
            <a:off x="3536263" y="3058661"/>
            <a:ext cx="1900897" cy="555527"/>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Determine customers who have decreased their purchases using slopes</a:t>
            </a:r>
          </a:p>
        </p:txBody>
      </p:sp>
      <p:sp>
        <p:nvSpPr>
          <p:cNvPr id="37" name="Rectangle 36">
            <a:extLst>
              <a:ext uri="{FF2B5EF4-FFF2-40B4-BE49-F238E27FC236}">
                <a16:creationId xmlns:a16="http://schemas.microsoft.com/office/drawing/2014/main" id="{E76FE221-AC97-77F1-B4C9-AB385F6EF43F}"/>
              </a:ext>
            </a:extLst>
          </p:cNvPr>
          <p:cNvSpPr/>
          <p:nvPr/>
        </p:nvSpPr>
        <p:spPr>
          <a:xfrm>
            <a:off x="3512530" y="3722289"/>
            <a:ext cx="1900897" cy="555527"/>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Segment customers into Loyal, Leverage and Losing using sparkline analysis</a:t>
            </a:r>
          </a:p>
        </p:txBody>
      </p:sp>
      <p:cxnSp>
        <p:nvCxnSpPr>
          <p:cNvPr id="38" name="Connector: Elbow 37">
            <a:extLst>
              <a:ext uri="{FF2B5EF4-FFF2-40B4-BE49-F238E27FC236}">
                <a16:creationId xmlns:a16="http://schemas.microsoft.com/office/drawing/2014/main" id="{2D744F8C-F7C0-B84D-4714-C10F32C208C7}"/>
              </a:ext>
            </a:extLst>
          </p:cNvPr>
          <p:cNvCxnSpPr/>
          <p:nvPr/>
        </p:nvCxnSpPr>
        <p:spPr>
          <a:xfrm rot="16200000" flipH="1">
            <a:off x="2645749" y="3259603"/>
            <a:ext cx="1571782" cy="1617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9" name="Connector: Elbow 38">
            <a:extLst>
              <a:ext uri="{FF2B5EF4-FFF2-40B4-BE49-F238E27FC236}">
                <a16:creationId xmlns:a16="http://schemas.microsoft.com/office/drawing/2014/main" id="{A244CDB9-C613-5292-5051-10F2C06A8186}"/>
              </a:ext>
            </a:extLst>
          </p:cNvPr>
          <p:cNvCxnSpPr>
            <a:cxnSpLocks/>
          </p:cNvCxnSpPr>
          <p:nvPr/>
        </p:nvCxnSpPr>
        <p:spPr>
          <a:xfrm rot="16200000" flipH="1">
            <a:off x="2993527" y="2816057"/>
            <a:ext cx="883258" cy="17145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2" name="Connector: Elbow 41">
            <a:extLst>
              <a:ext uri="{FF2B5EF4-FFF2-40B4-BE49-F238E27FC236}">
                <a16:creationId xmlns:a16="http://schemas.microsoft.com/office/drawing/2014/main" id="{37EE6E9D-B175-D391-D4D7-5E64249C1BD2}"/>
              </a:ext>
            </a:extLst>
          </p:cNvPr>
          <p:cNvCxnSpPr>
            <a:cxnSpLocks/>
            <a:endCxn id="35" idx="1"/>
          </p:cNvCxnSpPr>
          <p:nvPr/>
        </p:nvCxnSpPr>
        <p:spPr>
          <a:xfrm rot="16200000" flipH="1">
            <a:off x="3275824" y="2498005"/>
            <a:ext cx="335365" cy="171452"/>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5" name="Connector: Elbow 44">
            <a:extLst>
              <a:ext uri="{FF2B5EF4-FFF2-40B4-BE49-F238E27FC236}">
                <a16:creationId xmlns:a16="http://schemas.microsoft.com/office/drawing/2014/main" id="{099AD5F7-D4D7-94D6-2ADF-6FDA761B052A}"/>
              </a:ext>
            </a:extLst>
          </p:cNvPr>
          <p:cNvCxnSpPr>
            <a:cxnSpLocks/>
            <a:endCxn id="25" idx="1"/>
          </p:cNvCxnSpPr>
          <p:nvPr/>
        </p:nvCxnSpPr>
        <p:spPr>
          <a:xfrm rot="16200000" flipH="1">
            <a:off x="647689" y="2801112"/>
            <a:ext cx="915878" cy="15474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8" name="Connector: Elbow 47">
            <a:extLst>
              <a:ext uri="{FF2B5EF4-FFF2-40B4-BE49-F238E27FC236}">
                <a16:creationId xmlns:a16="http://schemas.microsoft.com/office/drawing/2014/main" id="{CEE62464-72CD-FCF3-1E0D-A8E71050CA18}"/>
              </a:ext>
            </a:extLst>
          </p:cNvPr>
          <p:cNvCxnSpPr>
            <a:cxnSpLocks/>
            <a:endCxn id="24" idx="1"/>
          </p:cNvCxnSpPr>
          <p:nvPr/>
        </p:nvCxnSpPr>
        <p:spPr>
          <a:xfrm rot="16200000" flipH="1">
            <a:off x="935747" y="2522829"/>
            <a:ext cx="335367" cy="16441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53" name="Rectangle 52">
            <a:extLst>
              <a:ext uri="{FF2B5EF4-FFF2-40B4-BE49-F238E27FC236}">
                <a16:creationId xmlns:a16="http://schemas.microsoft.com/office/drawing/2014/main" id="{57F5630C-F72D-8388-B5E4-8F9AC8AF253F}"/>
              </a:ext>
            </a:extLst>
          </p:cNvPr>
          <p:cNvSpPr/>
          <p:nvPr/>
        </p:nvSpPr>
        <p:spPr>
          <a:xfrm>
            <a:off x="5897877" y="2552268"/>
            <a:ext cx="1900897" cy="398292"/>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Calculate the quartiles of sale quantities of all items</a:t>
            </a:r>
          </a:p>
        </p:txBody>
      </p:sp>
      <p:sp>
        <p:nvSpPr>
          <p:cNvPr id="54" name="Rectangle 53">
            <a:extLst>
              <a:ext uri="{FF2B5EF4-FFF2-40B4-BE49-F238E27FC236}">
                <a16:creationId xmlns:a16="http://schemas.microsoft.com/office/drawing/2014/main" id="{FFAEE23B-AD8B-3905-5CB1-0F4B8A13DEBF}"/>
              </a:ext>
            </a:extLst>
          </p:cNvPr>
          <p:cNvSpPr/>
          <p:nvPr/>
        </p:nvSpPr>
        <p:spPr>
          <a:xfrm>
            <a:off x="5897875" y="3061924"/>
            <a:ext cx="1900897" cy="555526"/>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1050" dirty="0"/>
              <a:t>Segment products into Fast-Moving, Average and Slow-Moving using quartiles</a:t>
            </a:r>
          </a:p>
        </p:txBody>
      </p:sp>
      <p:sp>
        <p:nvSpPr>
          <p:cNvPr id="55" name="Rectangle 54">
            <a:extLst>
              <a:ext uri="{FF2B5EF4-FFF2-40B4-BE49-F238E27FC236}">
                <a16:creationId xmlns:a16="http://schemas.microsoft.com/office/drawing/2014/main" id="{2012594F-B0AF-45E4-6711-D6787E09D29D}"/>
              </a:ext>
            </a:extLst>
          </p:cNvPr>
          <p:cNvSpPr/>
          <p:nvPr/>
        </p:nvSpPr>
        <p:spPr>
          <a:xfrm>
            <a:off x="5897875" y="3713296"/>
            <a:ext cx="1900897" cy="555525"/>
          </a:xfrm>
          <a:prstGeom prst="rect">
            <a:avLst/>
          </a:prstGeom>
          <a:solidFill>
            <a:schemeClr val="bg1">
              <a:lumMod val="75000"/>
            </a:schemeClr>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r>
              <a:rPr lang="en-IN" sz="900" dirty="0"/>
              <a:t>Identify products market fits for slow-moving items and dominating sectors using pie-charts</a:t>
            </a:r>
          </a:p>
        </p:txBody>
      </p:sp>
      <p:cxnSp>
        <p:nvCxnSpPr>
          <p:cNvPr id="56" name="Connector: Elbow 55">
            <a:extLst>
              <a:ext uri="{FF2B5EF4-FFF2-40B4-BE49-F238E27FC236}">
                <a16:creationId xmlns:a16="http://schemas.microsoft.com/office/drawing/2014/main" id="{8F274329-C11F-CED5-8DF2-A3E5BC58B3A1}"/>
              </a:ext>
            </a:extLst>
          </p:cNvPr>
          <p:cNvCxnSpPr/>
          <p:nvPr/>
        </p:nvCxnSpPr>
        <p:spPr>
          <a:xfrm rot="16200000" flipH="1">
            <a:off x="5031094" y="3209950"/>
            <a:ext cx="1571782" cy="16177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7" name="Connector: Elbow 56">
            <a:extLst>
              <a:ext uri="{FF2B5EF4-FFF2-40B4-BE49-F238E27FC236}">
                <a16:creationId xmlns:a16="http://schemas.microsoft.com/office/drawing/2014/main" id="{83DD4082-BA36-1D24-F8D7-AEEFAA14E0BB}"/>
              </a:ext>
            </a:extLst>
          </p:cNvPr>
          <p:cNvCxnSpPr>
            <a:cxnSpLocks/>
            <a:endCxn id="54" idx="1"/>
          </p:cNvCxnSpPr>
          <p:nvPr/>
        </p:nvCxnSpPr>
        <p:spPr>
          <a:xfrm rot="16200000" flipH="1">
            <a:off x="5365759" y="2807570"/>
            <a:ext cx="902453" cy="161780"/>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1" name="Connector: Elbow 60">
            <a:extLst>
              <a:ext uri="{FF2B5EF4-FFF2-40B4-BE49-F238E27FC236}">
                <a16:creationId xmlns:a16="http://schemas.microsoft.com/office/drawing/2014/main" id="{7E97B066-C94F-BFD5-E79C-E8115BBBB7FD}"/>
              </a:ext>
            </a:extLst>
          </p:cNvPr>
          <p:cNvCxnSpPr>
            <a:cxnSpLocks/>
            <a:endCxn id="53" idx="1"/>
          </p:cNvCxnSpPr>
          <p:nvPr/>
        </p:nvCxnSpPr>
        <p:spPr>
          <a:xfrm rot="16200000" flipH="1">
            <a:off x="5714032" y="2567569"/>
            <a:ext cx="205906" cy="161783"/>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517" name="TextBox 516">
            <a:extLst>
              <a:ext uri="{FF2B5EF4-FFF2-40B4-BE49-F238E27FC236}">
                <a16:creationId xmlns:a16="http://schemas.microsoft.com/office/drawing/2014/main" id="{3C78CA2B-F770-B5D1-2F08-E49CE03E42E7}"/>
              </a:ext>
            </a:extLst>
          </p:cNvPr>
          <p:cNvSpPr txBox="1"/>
          <p:nvPr/>
        </p:nvSpPr>
        <p:spPr>
          <a:xfrm>
            <a:off x="8813408" y="4909625"/>
            <a:ext cx="330591" cy="307777"/>
          </a:xfrm>
          <a:prstGeom prst="rect">
            <a:avLst/>
          </a:prstGeom>
          <a:noFill/>
        </p:spPr>
        <p:txBody>
          <a:bodyPr wrap="square" rtlCol="0">
            <a:spAutoFit/>
          </a:bodyPr>
          <a:lstStyle/>
          <a:p>
            <a:r>
              <a:rPr lang="en-IN"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40" name="TextBox 39">
            <a:extLst>
              <a:ext uri="{FF2B5EF4-FFF2-40B4-BE49-F238E27FC236}">
                <a16:creationId xmlns:a16="http://schemas.microsoft.com/office/drawing/2014/main" id="{A83A2504-7DAC-1F4C-26A0-755F25856C9D}"/>
              </a:ext>
            </a:extLst>
          </p:cNvPr>
          <p:cNvSpPr txBox="1"/>
          <p:nvPr/>
        </p:nvSpPr>
        <p:spPr>
          <a:xfrm>
            <a:off x="851095" y="267283"/>
            <a:ext cx="7441809" cy="461665"/>
          </a:xfrm>
          <a:prstGeom prst="rect">
            <a:avLst/>
          </a:prstGeom>
          <a:noFill/>
        </p:spPr>
        <p:txBody>
          <a:bodyPr wrap="square" rtlCol="0">
            <a:spAutoFit/>
          </a:bodyPr>
          <a:lstStyle/>
          <a:p>
            <a:pPr algn="ctr"/>
            <a:r>
              <a:rPr lang="en-IN" sz="2400" b="1" dirty="0">
                <a:latin typeface="+mj-lt"/>
              </a:rPr>
              <a:t>Data Collection, Processing and Descriptive Statistics</a:t>
            </a:r>
          </a:p>
        </p:txBody>
      </p:sp>
      <p:sp>
        <p:nvSpPr>
          <p:cNvPr id="43" name="TextBox 42">
            <a:extLst>
              <a:ext uri="{FF2B5EF4-FFF2-40B4-BE49-F238E27FC236}">
                <a16:creationId xmlns:a16="http://schemas.microsoft.com/office/drawing/2014/main" id="{FD5C1E02-6100-FA94-807A-DF3353558CC7}"/>
              </a:ext>
            </a:extLst>
          </p:cNvPr>
          <p:cNvSpPr txBox="1"/>
          <p:nvPr/>
        </p:nvSpPr>
        <p:spPr>
          <a:xfrm>
            <a:off x="5853231" y="4414552"/>
            <a:ext cx="2909869" cy="215444"/>
          </a:xfrm>
          <a:prstGeom prst="rect">
            <a:avLst/>
          </a:prstGeom>
          <a:noFill/>
        </p:spPr>
        <p:txBody>
          <a:bodyPr wrap="square" rtlCol="0">
            <a:spAutoFit/>
          </a:bodyPr>
          <a:lstStyle/>
          <a:p>
            <a:pPr algn="ctr"/>
            <a:r>
              <a:rPr lang="en-IN" sz="800" dirty="0"/>
              <a:t>Table 1: Descriptive Statistics of Sales Data </a:t>
            </a:r>
          </a:p>
        </p:txBody>
      </p:sp>
      <p:graphicFrame>
        <p:nvGraphicFramePr>
          <p:cNvPr id="45" name="Table 44">
            <a:extLst>
              <a:ext uri="{FF2B5EF4-FFF2-40B4-BE49-F238E27FC236}">
                <a16:creationId xmlns:a16="http://schemas.microsoft.com/office/drawing/2014/main" id="{2796F1EA-D3A8-6B60-E8EB-ED280658695E}"/>
              </a:ext>
            </a:extLst>
          </p:cNvPr>
          <p:cNvGraphicFramePr>
            <a:graphicFrameLocks noGrp="1"/>
          </p:cNvGraphicFramePr>
          <p:nvPr>
            <p:extLst>
              <p:ext uri="{D42A27DB-BD31-4B8C-83A1-F6EECF244321}">
                <p14:modId xmlns:p14="http://schemas.microsoft.com/office/powerpoint/2010/main" val="466477219"/>
              </p:ext>
            </p:extLst>
          </p:nvPr>
        </p:nvGraphicFramePr>
        <p:xfrm>
          <a:off x="5656332" y="998254"/>
          <a:ext cx="3303668" cy="3416298"/>
        </p:xfrm>
        <a:graphic>
          <a:graphicData uri="http://schemas.openxmlformats.org/drawingml/2006/table">
            <a:tbl>
              <a:tblPr firstRow="1" firstCol="1" bandRow="1"/>
              <a:tblGrid>
                <a:gridCol w="764397">
                  <a:extLst>
                    <a:ext uri="{9D8B030D-6E8A-4147-A177-3AD203B41FA5}">
                      <a16:colId xmlns:a16="http://schemas.microsoft.com/office/drawing/2014/main" val="1659446868"/>
                    </a:ext>
                  </a:extLst>
                </a:gridCol>
                <a:gridCol w="862082">
                  <a:extLst>
                    <a:ext uri="{9D8B030D-6E8A-4147-A177-3AD203B41FA5}">
                      <a16:colId xmlns:a16="http://schemas.microsoft.com/office/drawing/2014/main" val="1727245116"/>
                    </a:ext>
                  </a:extLst>
                </a:gridCol>
                <a:gridCol w="822047">
                  <a:extLst>
                    <a:ext uri="{9D8B030D-6E8A-4147-A177-3AD203B41FA5}">
                      <a16:colId xmlns:a16="http://schemas.microsoft.com/office/drawing/2014/main" val="2999642207"/>
                    </a:ext>
                  </a:extLst>
                </a:gridCol>
                <a:gridCol w="855142">
                  <a:extLst>
                    <a:ext uri="{9D8B030D-6E8A-4147-A177-3AD203B41FA5}">
                      <a16:colId xmlns:a16="http://schemas.microsoft.com/office/drawing/2014/main" val="246594595"/>
                    </a:ext>
                  </a:extLst>
                </a:gridCol>
              </a:tblGrid>
              <a:tr h="422233">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Statistical Values</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Quantity (units)</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Price (in Rs.)</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Amount (in Rs.)</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4100883830"/>
                  </a:ext>
                </a:extLst>
              </a:tr>
              <a:tr h="422233">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Mean</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13</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5,881.51</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44,992.42</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708432075"/>
                  </a:ext>
                </a:extLst>
              </a:tr>
              <a:tr h="441450">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Std. Deviation</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15</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12,207.70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1,37,625.93</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3066608293"/>
                  </a:ext>
                </a:extLst>
              </a:tr>
              <a:tr h="422233">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Minimum</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5.00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5.00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2616277501"/>
                  </a:ext>
                </a:extLst>
              </a:tr>
              <a:tr h="422233">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25%</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4</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400.00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2,399.88</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1166538670"/>
                  </a:ext>
                </a:extLst>
              </a:tr>
              <a:tr h="422233">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50% (Median)</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8</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1,700.00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11,900.00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3155937777"/>
                  </a:ext>
                </a:extLst>
              </a:tr>
              <a:tr h="422233">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75%</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17</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4,300.00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39,000.00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1E4F5"/>
                    </a:solidFill>
                  </a:tcPr>
                </a:tc>
                <a:extLst>
                  <a:ext uri="{0D108BD9-81ED-4DB2-BD59-A6C34878D82A}">
                    <a16:rowId xmlns:a16="http://schemas.microsoft.com/office/drawing/2014/main" val="2597072460"/>
                  </a:ext>
                </a:extLst>
              </a:tr>
              <a:tr h="441450">
                <a:tc>
                  <a:txBody>
                    <a:bodyPr/>
                    <a:lstStyle/>
                    <a:p>
                      <a:pPr algn="ctr">
                        <a:lnSpc>
                          <a:spcPct val="107000"/>
                        </a:lnSpc>
                        <a:spcAft>
                          <a:spcPts val="800"/>
                        </a:spcAft>
                        <a:buNone/>
                      </a:pPr>
                      <a:r>
                        <a:rPr lang="en-IN" sz="9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rPr>
                        <a:t>Maximum</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156082"/>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152</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78,500.00</a:t>
                      </a:r>
                      <a:endParaRPr lang="en-IN" sz="900" kern="10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tc>
                  <a:txBody>
                    <a:bodyPr/>
                    <a:lstStyle/>
                    <a:p>
                      <a:pPr algn="ctr">
                        <a:lnSpc>
                          <a:spcPct val="107000"/>
                        </a:lnSpc>
                        <a:spcAft>
                          <a:spcPts val="800"/>
                        </a:spcAft>
                        <a:buNone/>
                      </a:pPr>
                      <a:r>
                        <a:rPr lang="en-IN" sz="9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22,76,500.00</a:t>
                      </a:r>
                      <a:endParaRPr lang="en-IN"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7650" marR="5765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83CAEB"/>
                    </a:solidFill>
                  </a:tcPr>
                </a:tc>
                <a:extLst>
                  <a:ext uri="{0D108BD9-81ED-4DB2-BD59-A6C34878D82A}">
                    <a16:rowId xmlns:a16="http://schemas.microsoft.com/office/drawing/2014/main" val="3845847524"/>
                  </a:ext>
                </a:extLst>
              </a:tr>
            </a:tbl>
          </a:graphicData>
        </a:graphic>
      </p:graphicFrame>
      <p:sp>
        <p:nvSpPr>
          <p:cNvPr id="46" name="TextBox 45">
            <a:extLst>
              <a:ext uri="{FF2B5EF4-FFF2-40B4-BE49-F238E27FC236}">
                <a16:creationId xmlns:a16="http://schemas.microsoft.com/office/drawing/2014/main" id="{784A6BDB-F0B5-1FC2-8DD9-9A157C5F02F8}"/>
              </a:ext>
            </a:extLst>
          </p:cNvPr>
          <p:cNvSpPr txBox="1"/>
          <p:nvPr/>
        </p:nvSpPr>
        <p:spPr>
          <a:xfrm>
            <a:off x="225083" y="900332"/>
            <a:ext cx="5234349" cy="3754874"/>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mn-lt"/>
              </a:rPr>
              <a:t>Primary data was collected directly from the business owner after several meetings and proper explanation of the purpose of the project.</a:t>
            </a:r>
          </a:p>
          <a:p>
            <a:pPr marL="285750" indent="-285750" algn="just">
              <a:buFont typeface="Wingdings" panose="05000000000000000000" pitchFamily="2" charset="2"/>
              <a:buChar char="Ø"/>
            </a:pPr>
            <a:r>
              <a:rPr lang="en-IN" dirty="0">
                <a:latin typeface="+mn-lt"/>
              </a:rPr>
              <a:t>The data collected from the business owner includes Sales Data (Bill Details of Each Sale) and Customer Data (Details of Customers).</a:t>
            </a:r>
          </a:p>
          <a:p>
            <a:pPr marL="285750" indent="-285750" algn="just">
              <a:buFont typeface="Wingdings" panose="05000000000000000000" pitchFamily="2" charset="2"/>
              <a:buChar char="Ø"/>
            </a:pPr>
            <a:r>
              <a:rPr lang="en-IN" dirty="0">
                <a:latin typeface="+mn-lt"/>
              </a:rPr>
              <a:t>The data was provided in spreadsheet format as it was maintained by the business owner.</a:t>
            </a:r>
          </a:p>
          <a:p>
            <a:pPr marL="285750" indent="-285750" algn="just">
              <a:buFont typeface="Wingdings" panose="05000000000000000000" pitchFamily="2" charset="2"/>
              <a:buChar char="Ø"/>
            </a:pPr>
            <a:r>
              <a:rPr lang="en-IN" dirty="0">
                <a:latin typeface="+mn-lt"/>
              </a:rPr>
              <a:t>The data was properly cleaned to remove any null values or anomalies found in it. </a:t>
            </a:r>
          </a:p>
          <a:p>
            <a:pPr marL="285750" indent="-285750" algn="just">
              <a:buFont typeface="Wingdings" panose="05000000000000000000" pitchFamily="2" charset="2"/>
              <a:buChar char="Ø"/>
            </a:pPr>
            <a:r>
              <a:rPr lang="en-IN" dirty="0">
                <a:latin typeface="+mn-lt"/>
              </a:rPr>
              <a:t>For proper time series analysis, month-on-month, months were extracted from bill dates and a new column of month was introduced in the data.</a:t>
            </a:r>
          </a:p>
          <a:p>
            <a:pPr marL="285750" indent="-285750" algn="just">
              <a:buFont typeface="Wingdings" panose="05000000000000000000" pitchFamily="2" charset="2"/>
              <a:buChar char="Ø"/>
            </a:pPr>
            <a:r>
              <a:rPr lang="en-IN" dirty="0">
                <a:latin typeface="+mn-lt"/>
              </a:rPr>
              <a:t>New rows like sector, industry, mobility, category of product were introduced in the sales data for efficient analysis.</a:t>
            </a:r>
          </a:p>
          <a:p>
            <a:pPr marL="285750" indent="-285750" algn="just">
              <a:buFont typeface="Wingdings" panose="05000000000000000000" pitchFamily="2" charset="2"/>
              <a:buChar char="Ø"/>
            </a:pPr>
            <a:r>
              <a:rPr lang="en-IN" dirty="0">
                <a:latin typeface="+mn-lt"/>
              </a:rPr>
              <a:t>Descriptive statistics table was constructed based on sales data as shown in Table 1.</a:t>
            </a:r>
          </a:p>
        </p:txBody>
      </p:sp>
      <p:sp>
        <p:nvSpPr>
          <p:cNvPr id="47" name="TextBox 46">
            <a:extLst>
              <a:ext uri="{FF2B5EF4-FFF2-40B4-BE49-F238E27FC236}">
                <a16:creationId xmlns:a16="http://schemas.microsoft.com/office/drawing/2014/main" id="{F978EC93-768C-2A08-428B-54EBED9C5B9B}"/>
              </a:ext>
            </a:extLst>
          </p:cNvPr>
          <p:cNvSpPr txBox="1"/>
          <p:nvPr/>
        </p:nvSpPr>
        <p:spPr>
          <a:xfrm>
            <a:off x="8813408" y="4909625"/>
            <a:ext cx="330591" cy="307777"/>
          </a:xfrm>
          <a:prstGeom prst="rect">
            <a:avLst/>
          </a:prstGeom>
          <a:noFill/>
        </p:spPr>
        <p:txBody>
          <a:bodyPr wrap="square" rtlCol="0">
            <a:spAutoFit/>
          </a:bodyPr>
          <a:lstStyle/>
          <a:p>
            <a:r>
              <a:rPr lang="en-IN" dirty="0"/>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6" name="TextBox 5">
            <a:extLst>
              <a:ext uri="{FF2B5EF4-FFF2-40B4-BE49-F238E27FC236}">
                <a16:creationId xmlns:a16="http://schemas.microsoft.com/office/drawing/2014/main" id="{58389CFA-9E5F-1A9E-161B-DE7E02EE721A}"/>
              </a:ext>
            </a:extLst>
          </p:cNvPr>
          <p:cNvSpPr txBox="1"/>
          <p:nvPr/>
        </p:nvSpPr>
        <p:spPr>
          <a:xfrm>
            <a:off x="2187526" y="274318"/>
            <a:ext cx="4768948" cy="461665"/>
          </a:xfrm>
          <a:prstGeom prst="rect">
            <a:avLst/>
          </a:prstGeom>
          <a:noFill/>
        </p:spPr>
        <p:txBody>
          <a:bodyPr wrap="square" rtlCol="0">
            <a:spAutoFit/>
          </a:bodyPr>
          <a:lstStyle/>
          <a:p>
            <a:pPr algn="ctr"/>
            <a:r>
              <a:rPr lang="en-IN" sz="2400" b="1" dirty="0">
                <a:latin typeface="+mj-lt"/>
              </a:rPr>
              <a:t>Analysing Market Fluctuations </a:t>
            </a:r>
          </a:p>
        </p:txBody>
      </p:sp>
      <p:pic>
        <p:nvPicPr>
          <p:cNvPr id="8" name="Picture 7">
            <a:extLst>
              <a:ext uri="{FF2B5EF4-FFF2-40B4-BE49-F238E27FC236}">
                <a16:creationId xmlns:a16="http://schemas.microsoft.com/office/drawing/2014/main" id="{80F63258-5C90-5496-8F0F-C5878A62DE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09502" y="1781389"/>
            <a:ext cx="3164098" cy="3087793"/>
          </a:xfrm>
          <a:prstGeom prst="rect">
            <a:avLst/>
          </a:prstGeom>
          <a:noFill/>
          <a:ln>
            <a:noFill/>
          </a:ln>
        </p:spPr>
      </p:pic>
      <p:pic>
        <p:nvPicPr>
          <p:cNvPr id="10" name="Picture 9">
            <a:extLst>
              <a:ext uri="{FF2B5EF4-FFF2-40B4-BE49-F238E27FC236}">
                <a16:creationId xmlns:a16="http://schemas.microsoft.com/office/drawing/2014/main" id="{0E1B8F53-2D19-F99D-E771-D2D27130F694}"/>
              </a:ext>
            </a:extLst>
          </p:cNvPr>
          <p:cNvPicPr>
            <a:picLocks noChangeAspect="1"/>
          </p:cNvPicPr>
          <p:nvPr/>
        </p:nvPicPr>
        <p:blipFill>
          <a:blip r:embed="rId4"/>
          <a:stretch>
            <a:fillRect/>
          </a:stretch>
        </p:blipFill>
        <p:spPr>
          <a:xfrm>
            <a:off x="121602" y="2415311"/>
            <a:ext cx="2585597" cy="1456707"/>
          </a:xfrm>
          <a:prstGeom prst="rect">
            <a:avLst/>
          </a:prstGeom>
        </p:spPr>
      </p:pic>
      <p:pic>
        <p:nvPicPr>
          <p:cNvPr id="11" name="Picture 10">
            <a:extLst>
              <a:ext uri="{FF2B5EF4-FFF2-40B4-BE49-F238E27FC236}">
                <a16:creationId xmlns:a16="http://schemas.microsoft.com/office/drawing/2014/main" id="{3C7F120D-3E5F-A2DF-8D8A-29E9F4736573}"/>
              </a:ext>
            </a:extLst>
          </p:cNvPr>
          <p:cNvPicPr>
            <a:picLocks noChangeAspect="1"/>
          </p:cNvPicPr>
          <p:nvPr/>
        </p:nvPicPr>
        <p:blipFill>
          <a:blip r:embed="rId5"/>
          <a:stretch>
            <a:fillRect/>
          </a:stretch>
        </p:blipFill>
        <p:spPr>
          <a:xfrm>
            <a:off x="2901861" y="847293"/>
            <a:ext cx="2585597" cy="1456706"/>
          </a:xfrm>
          <a:prstGeom prst="rect">
            <a:avLst/>
          </a:prstGeom>
        </p:spPr>
      </p:pic>
      <p:pic>
        <p:nvPicPr>
          <p:cNvPr id="13" name="Picture 12">
            <a:extLst>
              <a:ext uri="{FF2B5EF4-FFF2-40B4-BE49-F238E27FC236}">
                <a16:creationId xmlns:a16="http://schemas.microsoft.com/office/drawing/2014/main" id="{4FC11262-E770-91A1-2ED3-4C72AD501569}"/>
              </a:ext>
            </a:extLst>
          </p:cNvPr>
          <p:cNvPicPr>
            <a:picLocks noChangeAspect="1"/>
          </p:cNvPicPr>
          <p:nvPr/>
        </p:nvPicPr>
        <p:blipFill>
          <a:blip r:embed="rId6"/>
          <a:stretch>
            <a:fillRect/>
          </a:stretch>
        </p:blipFill>
        <p:spPr>
          <a:xfrm>
            <a:off x="121603" y="847294"/>
            <a:ext cx="2585597" cy="1456706"/>
          </a:xfrm>
          <a:prstGeom prst="rect">
            <a:avLst/>
          </a:prstGeom>
        </p:spPr>
      </p:pic>
      <p:pic>
        <p:nvPicPr>
          <p:cNvPr id="17" name="Picture 16">
            <a:extLst>
              <a:ext uri="{FF2B5EF4-FFF2-40B4-BE49-F238E27FC236}">
                <a16:creationId xmlns:a16="http://schemas.microsoft.com/office/drawing/2014/main" id="{DA9E1D0D-CC08-B3AB-A7AD-9B44442ECA13}"/>
              </a:ext>
            </a:extLst>
          </p:cNvPr>
          <p:cNvPicPr>
            <a:picLocks noChangeAspect="1"/>
          </p:cNvPicPr>
          <p:nvPr/>
        </p:nvPicPr>
        <p:blipFill>
          <a:blip r:embed="rId7"/>
          <a:stretch>
            <a:fillRect/>
          </a:stretch>
        </p:blipFill>
        <p:spPr>
          <a:xfrm>
            <a:off x="2901861" y="3983325"/>
            <a:ext cx="2585597" cy="1010702"/>
          </a:xfrm>
          <a:prstGeom prst="rect">
            <a:avLst/>
          </a:prstGeom>
        </p:spPr>
      </p:pic>
      <p:pic>
        <p:nvPicPr>
          <p:cNvPr id="19" name="Picture 18">
            <a:extLst>
              <a:ext uri="{FF2B5EF4-FFF2-40B4-BE49-F238E27FC236}">
                <a16:creationId xmlns:a16="http://schemas.microsoft.com/office/drawing/2014/main" id="{99F6ADC6-4F5E-C8B9-E6F2-C66B4E806FA1}"/>
              </a:ext>
            </a:extLst>
          </p:cNvPr>
          <p:cNvPicPr>
            <a:picLocks noChangeAspect="1"/>
          </p:cNvPicPr>
          <p:nvPr/>
        </p:nvPicPr>
        <p:blipFill>
          <a:blip r:embed="rId8"/>
          <a:stretch>
            <a:fillRect/>
          </a:stretch>
        </p:blipFill>
        <p:spPr>
          <a:xfrm>
            <a:off x="2901861" y="2415309"/>
            <a:ext cx="2585597" cy="1456706"/>
          </a:xfrm>
          <a:prstGeom prst="rect">
            <a:avLst/>
          </a:prstGeom>
        </p:spPr>
      </p:pic>
      <p:pic>
        <p:nvPicPr>
          <p:cNvPr id="22" name="Picture 21">
            <a:extLst>
              <a:ext uri="{FF2B5EF4-FFF2-40B4-BE49-F238E27FC236}">
                <a16:creationId xmlns:a16="http://schemas.microsoft.com/office/drawing/2014/main" id="{17BDE7BA-8200-11C6-D4F3-264886EC1FB3}"/>
              </a:ext>
            </a:extLst>
          </p:cNvPr>
          <p:cNvPicPr>
            <a:picLocks noChangeAspect="1"/>
          </p:cNvPicPr>
          <p:nvPr/>
        </p:nvPicPr>
        <p:blipFill>
          <a:blip r:embed="rId9"/>
          <a:stretch>
            <a:fillRect/>
          </a:stretch>
        </p:blipFill>
        <p:spPr>
          <a:xfrm>
            <a:off x="5853231" y="847293"/>
            <a:ext cx="3164098" cy="737680"/>
          </a:xfrm>
          <a:prstGeom prst="rect">
            <a:avLst/>
          </a:prstGeom>
        </p:spPr>
      </p:pic>
      <p:pic>
        <p:nvPicPr>
          <p:cNvPr id="23" name="Picture 22">
            <a:extLst>
              <a:ext uri="{FF2B5EF4-FFF2-40B4-BE49-F238E27FC236}">
                <a16:creationId xmlns:a16="http://schemas.microsoft.com/office/drawing/2014/main" id="{6D1084A0-615A-FA11-4010-BF2239E3EBE8}"/>
              </a:ext>
            </a:extLst>
          </p:cNvPr>
          <p:cNvPicPr>
            <a:picLocks noChangeAspect="1"/>
          </p:cNvPicPr>
          <p:nvPr/>
        </p:nvPicPr>
        <p:blipFill>
          <a:blip r:embed="rId10"/>
          <a:stretch>
            <a:fillRect/>
          </a:stretch>
        </p:blipFill>
        <p:spPr>
          <a:xfrm>
            <a:off x="121602" y="3983329"/>
            <a:ext cx="2585597" cy="1010702"/>
          </a:xfrm>
          <a:prstGeom prst="rect">
            <a:avLst/>
          </a:prstGeom>
        </p:spPr>
      </p:pic>
      <p:sp>
        <p:nvSpPr>
          <p:cNvPr id="24" name="TextBox 23">
            <a:extLst>
              <a:ext uri="{FF2B5EF4-FFF2-40B4-BE49-F238E27FC236}">
                <a16:creationId xmlns:a16="http://schemas.microsoft.com/office/drawing/2014/main" id="{8E56C954-7AE3-18D9-D048-57E9403C0538}"/>
              </a:ext>
            </a:extLst>
          </p:cNvPr>
          <p:cNvSpPr txBox="1"/>
          <p:nvPr/>
        </p:nvSpPr>
        <p:spPr>
          <a:xfrm>
            <a:off x="5853231" y="1575459"/>
            <a:ext cx="2909869" cy="215444"/>
          </a:xfrm>
          <a:prstGeom prst="rect">
            <a:avLst/>
          </a:prstGeom>
          <a:noFill/>
        </p:spPr>
        <p:txBody>
          <a:bodyPr wrap="square" rtlCol="0">
            <a:spAutoFit/>
          </a:bodyPr>
          <a:lstStyle/>
          <a:p>
            <a:pPr algn="ctr"/>
            <a:r>
              <a:rPr lang="en-IN" sz="800" dirty="0"/>
              <a:t>Table 2: Quartiles of Standard Deviation of Sales</a:t>
            </a:r>
          </a:p>
        </p:txBody>
      </p:sp>
      <p:sp>
        <p:nvSpPr>
          <p:cNvPr id="25" name="TextBox 24">
            <a:extLst>
              <a:ext uri="{FF2B5EF4-FFF2-40B4-BE49-F238E27FC236}">
                <a16:creationId xmlns:a16="http://schemas.microsoft.com/office/drawing/2014/main" id="{F33EBA32-E5AC-324D-0E33-81215FE03D24}"/>
              </a:ext>
            </a:extLst>
          </p:cNvPr>
          <p:cNvSpPr txBox="1"/>
          <p:nvPr/>
        </p:nvSpPr>
        <p:spPr>
          <a:xfrm>
            <a:off x="5980345" y="4886305"/>
            <a:ext cx="2909869" cy="215444"/>
          </a:xfrm>
          <a:prstGeom prst="rect">
            <a:avLst/>
          </a:prstGeom>
          <a:noFill/>
        </p:spPr>
        <p:txBody>
          <a:bodyPr wrap="square" rtlCol="0">
            <a:spAutoFit/>
          </a:bodyPr>
          <a:lstStyle/>
          <a:p>
            <a:pPr algn="ctr"/>
            <a:r>
              <a:rPr lang="en-IN" sz="800" dirty="0"/>
              <a:t>Table 3: Volatility in Products</a:t>
            </a:r>
          </a:p>
        </p:txBody>
      </p:sp>
      <p:sp>
        <p:nvSpPr>
          <p:cNvPr id="26" name="TextBox 25">
            <a:extLst>
              <a:ext uri="{FF2B5EF4-FFF2-40B4-BE49-F238E27FC236}">
                <a16:creationId xmlns:a16="http://schemas.microsoft.com/office/drawing/2014/main" id="{41D37FC8-5654-4EF5-5DFC-C4DBB4171319}"/>
              </a:ext>
            </a:extLst>
          </p:cNvPr>
          <p:cNvSpPr txBox="1"/>
          <p:nvPr/>
        </p:nvSpPr>
        <p:spPr>
          <a:xfrm>
            <a:off x="95554" y="2251932"/>
            <a:ext cx="2637692" cy="215444"/>
          </a:xfrm>
          <a:prstGeom prst="rect">
            <a:avLst/>
          </a:prstGeom>
          <a:noFill/>
        </p:spPr>
        <p:txBody>
          <a:bodyPr wrap="square" rtlCol="0">
            <a:spAutoFit/>
          </a:bodyPr>
          <a:lstStyle/>
          <a:p>
            <a:pPr algn="ctr"/>
            <a:r>
              <a:rPr lang="en-IN" sz="800" dirty="0"/>
              <a:t>Fig. 3: Monthly Volume Fluctuations in IT Products</a:t>
            </a:r>
          </a:p>
        </p:txBody>
      </p:sp>
      <p:sp>
        <p:nvSpPr>
          <p:cNvPr id="27" name="TextBox 26">
            <a:extLst>
              <a:ext uri="{FF2B5EF4-FFF2-40B4-BE49-F238E27FC236}">
                <a16:creationId xmlns:a16="http://schemas.microsoft.com/office/drawing/2014/main" id="{65DFFA88-8603-C6E2-9B9A-E9134338F747}"/>
              </a:ext>
            </a:extLst>
          </p:cNvPr>
          <p:cNvSpPr txBox="1"/>
          <p:nvPr/>
        </p:nvSpPr>
        <p:spPr>
          <a:xfrm>
            <a:off x="2853880" y="2251932"/>
            <a:ext cx="2637692" cy="215444"/>
          </a:xfrm>
          <a:prstGeom prst="rect">
            <a:avLst/>
          </a:prstGeom>
          <a:noFill/>
        </p:spPr>
        <p:txBody>
          <a:bodyPr wrap="square" rtlCol="0">
            <a:spAutoFit/>
          </a:bodyPr>
          <a:lstStyle/>
          <a:p>
            <a:pPr algn="ctr"/>
            <a:r>
              <a:rPr lang="en-IN" sz="800" dirty="0"/>
              <a:t>Fig. 4: Monthly Revenue Fluctuations in IT Products</a:t>
            </a:r>
          </a:p>
        </p:txBody>
      </p:sp>
      <p:sp>
        <p:nvSpPr>
          <p:cNvPr id="28" name="TextBox 27">
            <a:extLst>
              <a:ext uri="{FF2B5EF4-FFF2-40B4-BE49-F238E27FC236}">
                <a16:creationId xmlns:a16="http://schemas.microsoft.com/office/drawing/2014/main" id="{5AAECC5B-C4D1-7933-29A5-15B4867B427D}"/>
              </a:ext>
            </a:extLst>
          </p:cNvPr>
          <p:cNvSpPr txBox="1"/>
          <p:nvPr/>
        </p:nvSpPr>
        <p:spPr>
          <a:xfrm>
            <a:off x="166838" y="3819949"/>
            <a:ext cx="2637692" cy="215444"/>
          </a:xfrm>
          <a:prstGeom prst="rect">
            <a:avLst/>
          </a:prstGeom>
          <a:noFill/>
        </p:spPr>
        <p:txBody>
          <a:bodyPr wrap="square" rtlCol="0">
            <a:spAutoFit/>
          </a:bodyPr>
          <a:lstStyle/>
          <a:p>
            <a:pPr algn="ctr"/>
            <a:r>
              <a:rPr lang="en-IN" sz="800" dirty="0"/>
              <a:t>Fig. 5: Monthly Volume Fluctuations in Lab Equipment</a:t>
            </a:r>
          </a:p>
        </p:txBody>
      </p:sp>
      <p:sp>
        <p:nvSpPr>
          <p:cNvPr id="29" name="TextBox 28">
            <a:extLst>
              <a:ext uri="{FF2B5EF4-FFF2-40B4-BE49-F238E27FC236}">
                <a16:creationId xmlns:a16="http://schemas.microsoft.com/office/drawing/2014/main" id="{8E4548F9-C6A8-87FF-9BA9-0E814AAFB094}"/>
              </a:ext>
            </a:extLst>
          </p:cNvPr>
          <p:cNvSpPr txBox="1"/>
          <p:nvPr/>
        </p:nvSpPr>
        <p:spPr>
          <a:xfrm>
            <a:off x="2796882" y="3819948"/>
            <a:ext cx="2795554" cy="215444"/>
          </a:xfrm>
          <a:prstGeom prst="rect">
            <a:avLst/>
          </a:prstGeom>
          <a:noFill/>
        </p:spPr>
        <p:txBody>
          <a:bodyPr wrap="square" rtlCol="0">
            <a:spAutoFit/>
          </a:bodyPr>
          <a:lstStyle/>
          <a:p>
            <a:pPr algn="ctr"/>
            <a:r>
              <a:rPr lang="en-IN" sz="800" dirty="0"/>
              <a:t>Fig. 6: Monthly Revenue Fluctuations in Lab Equipment</a:t>
            </a:r>
          </a:p>
        </p:txBody>
      </p:sp>
      <p:sp>
        <p:nvSpPr>
          <p:cNvPr id="30" name="TextBox 29">
            <a:extLst>
              <a:ext uri="{FF2B5EF4-FFF2-40B4-BE49-F238E27FC236}">
                <a16:creationId xmlns:a16="http://schemas.microsoft.com/office/drawing/2014/main" id="{EB738C99-04E6-6237-8FF8-044699E7BC1D}"/>
              </a:ext>
            </a:extLst>
          </p:cNvPr>
          <p:cNvSpPr txBox="1"/>
          <p:nvPr/>
        </p:nvSpPr>
        <p:spPr>
          <a:xfrm>
            <a:off x="121602" y="4963254"/>
            <a:ext cx="2637692" cy="215444"/>
          </a:xfrm>
          <a:prstGeom prst="rect">
            <a:avLst/>
          </a:prstGeom>
          <a:noFill/>
        </p:spPr>
        <p:txBody>
          <a:bodyPr wrap="square" rtlCol="0">
            <a:spAutoFit/>
          </a:bodyPr>
          <a:lstStyle/>
          <a:p>
            <a:pPr algn="ctr"/>
            <a:r>
              <a:rPr lang="en-IN" sz="800" dirty="0"/>
              <a:t>Fig. 7: Monthly Volume Fluctuations in Electronics</a:t>
            </a:r>
          </a:p>
        </p:txBody>
      </p:sp>
      <p:sp>
        <p:nvSpPr>
          <p:cNvPr id="31" name="TextBox 30">
            <a:extLst>
              <a:ext uri="{FF2B5EF4-FFF2-40B4-BE49-F238E27FC236}">
                <a16:creationId xmlns:a16="http://schemas.microsoft.com/office/drawing/2014/main" id="{A7E8E17C-7F65-34DF-0A0E-EAB15B064011}"/>
              </a:ext>
            </a:extLst>
          </p:cNvPr>
          <p:cNvSpPr txBox="1"/>
          <p:nvPr/>
        </p:nvSpPr>
        <p:spPr>
          <a:xfrm>
            <a:off x="2901861" y="4963254"/>
            <a:ext cx="2637692" cy="215444"/>
          </a:xfrm>
          <a:prstGeom prst="rect">
            <a:avLst/>
          </a:prstGeom>
          <a:noFill/>
        </p:spPr>
        <p:txBody>
          <a:bodyPr wrap="square" rtlCol="0">
            <a:spAutoFit/>
          </a:bodyPr>
          <a:lstStyle/>
          <a:p>
            <a:pPr algn="ctr"/>
            <a:r>
              <a:rPr lang="en-IN" sz="800" dirty="0"/>
              <a:t>Fig. 8: Monthly Revenue Fluctuations Electronics</a:t>
            </a:r>
          </a:p>
        </p:txBody>
      </p:sp>
      <p:sp>
        <p:nvSpPr>
          <p:cNvPr id="32" name="TextBox 31">
            <a:extLst>
              <a:ext uri="{FF2B5EF4-FFF2-40B4-BE49-F238E27FC236}">
                <a16:creationId xmlns:a16="http://schemas.microsoft.com/office/drawing/2014/main" id="{1E97ACD4-630B-26E7-92CF-D33A9C7BEB15}"/>
              </a:ext>
            </a:extLst>
          </p:cNvPr>
          <p:cNvSpPr txBox="1"/>
          <p:nvPr/>
        </p:nvSpPr>
        <p:spPr>
          <a:xfrm>
            <a:off x="8813408" y="4909625"/>
            <a:ext cx="330591" cy="307777"/>
          </a:xfrm>
          <a:prstGeom prst="rect">
            <a:avLst/>
          </a:prstGeom>
          <a:noFill/>
        </p:spPr>
        <p:txBody>
          <a:bodyPr wrap="square" rtlCol="0">
            <a:spAutoFit/>
          </a:bodyPr>
          <a:lstStyle/>
          <a:p>
            <a:r>
              <a:rPr lang="en-IN"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3A6A49-6FCB-C4F9-1EC9-757410E5B081}"/>
              </a:ext>
            </a:extLst>
          </p:cNvPr>
          <p:cNvSpPr txBox="1"/>
          <p:nvPr/>
        </p:nvSpPr>
        <p:spPr>
          <a:xfrm>
            <a:off x="2187526" y="274318"/>
            <a:ext cx="4768948" cy="461665"/>
          </a:xfrm>
          <a:prstGeom prst="rect">
            <a:avLst/>
          </a:prstGeom>
          <a:noFill/>
        </p:spPr>
        <p:txBody>
          <a:bodyPr wrap="square" rtlCol="0">
            <a:spAutoFit/>
          </a:bodyPr>
          <a:lstStyle/>
          <a:p>
            <a:pPr algn="ctr"/>
            <a:r>
              <a:rPr lang="en-IN" sz="2400" b="1" dirty="0">
                <a:latin typeface="+mj-lt"/>
              </a:rPr>
              <a:t>Inspecting Market Competition </a:t>
            </a:r>
          </a:p>
        </p:txBody>
      </p:sp>
      <p:pic>
        <p:nvPicPr>
          <p:cNvPr id="5" name="Picture 4">
            <a:extLst>
              <a:ext uri="{FF2B5EF4-FFF2-40B4-BE49-F238E27FC236}">
                <a16:creationId xmlns:a16="http://schemas.microsoft.com/office/drawing/2014/main" id="{4DDF6739-DF16-977C-4EDA-A8EFCD6AD8DD}"/>
              </a:ext>
            </a:extLst>
          </p:cNvPr>
          <p:cNvPicPr>
            <a:picLocks noChangeAspect="1"/>
          </p:cNvPicPr>
          <p:nvPr/>
        </p:nvPicPr>
        <p:blipFill>
          <a:blip r:embed="rId2"/>
          <a:stretch>
            <a:fillRect/>
          </a:stretch>
        </p:blipFill>
        <p:spPr>
          <a:xfrm>
            <a:off x="106347" y="707155"/>
            <a:ext cx="2619322" cy="1325627"/>
          </a:xfrm>
          <a:prstGeom prst="rect">
            <a:avLst/>
          </a:prstGeom>
        </p:spPr>
      </p:pic>
      <p:pic>
        <p:nvPicPr>
          <p:cNvPr id="6" name="Picture 5">
            <a:extLst>
              <a:ext uri="{FF2B5EF4-FFF2-40B4-BE49-F238E27FC236}">
                <a16:creationId xmlns:a16="http://schemas.microsoft.com/office/drawing/2014/main" id="{9BF057E0-DE6F-4A4D-A436-6C7A4DCA9CB8}"/>
              </a:ext>
            </a:extLst>
          </p:cNvPr>
          <p:cNvPicPr>
            <a:picLocks noChangeAspect="1"/>
          </p:cNvPicPr>
          <p:nvPr/>
        </p:nvPicPr>
        <p:blipFill>
          <a:blip r:embed="rId3"/>
          <a:stretch>
            <a:fillRect/>
          </a:stretch>
        </p:blipFill>
        <p:spPr>
          <a:xfrm>
            <a:off x="2784464" y="723947"/>
            <a:ext cx="2508757" cy="1308835"/>
          </a:xfrm>
          <a:prstGeom prst="rect">
            <a:avLst/>
          </a:prstGeom>
        </p:spPr>
      </p:pic>
      <p:pic>
        <p:nvPicPr>
          <p:cNvPr id="7" name="Picture 6">
            <a:extLst>
              <a:ext uri="{FF2B5EF4-FFF2-40B4-BE49-F238E27FC236}">
                <a16:creationId xmlns:a16="http://schemas.microsoft.com/office/drawing/2014/main" id="{1392B89E-8FB9-3CDF-42E4-754E19E8ADF7}"/>
              </a:ext>
            </a:extLst>
          </p:cNvPr>
          <p:cNvPicPr>
            <a:picLocks noChangeAspect="1"/>
          </p:cNvPicPr>
          <p:nvPr/>
        </p:nvPicPr>
        <p:blipFill>
          <a:blip r:embed="rId4"/>
          <a:stretch>
            <a:fillRect/>
          </a:stretch>
        </p:blipFill>
        <p:spPr>
          <a:xfrm>
            <a:off x="106347" y="2180700"/>
            <a:ext cx="2619322" cy="1325627"/>
          </a:xfrm>
          <a:prstGeom prst="rect">
            <a:avLst/>
          </a:prstGeom>
        </p:spPr>
      </p:pic>
      <p:pic>
        <p:nvPicPr>
          <p:cNvPr id="8" name="Picture 7">
            <a:extLst>
              <a:ext uri="{FF2B5EF4-FFF2-40B4-BE49-F238E27FC236}">
                <a16:creationId xmlns:a16="http://schemas.microsoft.com/office/drawing/2014/main" id="{43999D45-D418-DC5F-554A-24EAC3322F47}"/>
              </a:ext>
            </a:extLst>
          </p:cNvPr>
          <p:cNvPicPr>
            <a:picLocks noChangeAspect="1"/>
          </p:cNvPicPr>
          <p:nvPr/>
        </p:nvPicPr>
        <p:blipFill>
          <a:blip r:embed="rId5"/>
          <a:stretch>
            <a:fillRect/>
          </a:stretch>
        </p:blipFill>
        <p:spPr>
          <a:xfrm>
            <a:off x="2784464" y="2180699"/>
            <a:ext cx="2508757" cy="1325627"/>
          </a:xfrm>
          <a:prstGeom prst="rect">
            <a:avLst/>
          </a:prstGeom>
        </p:spPr>
      </p:pic>
      <p:pic>
        <p:nvPicPr>
          <p:cNvPr id="9" name="Picture 8">
            <a:extLst>
              <a:ext uri="{FF2B5EF4-FFF2-40B4-BE49-F238E27FC236}">
                <a16:creationId xmlns:a16="http://schemas.microsoft.com/office/drawing/2014/main" id="{2FA22CC2-4A6C-FFB0-D5A1-F8C893EE8730}"/>
              </a:ext>
            </a:extLst>
          </p:cNvPr>
          <p:cNvPicPr>
            <a:picLocks noChangeAspect="1"/>
          </p:cNvPicPr>
          <p:nvPr/>
        </p:nvPicPr>
        <p:blipFill>
          <a:blip r:embed="rId6"/>
          <a:stretch>
            <a:fillRect/>
          </a:stretch>
        </p:blipFill>
        <p:spPr>
          <a:xfrm>
            <a:off x="915379" y="3588096"/>
            <a:ext cx="3480301" cy="1412969"/>
          </a:xfrm>
          <a:prstGeom prst="rect">
            <a:avLst/>
          </a:prstGeom>
        </p:spPr>
      </p:pic>
      <p:pic>
        <p:nvPicPr>
          <p:cNvPr id="10" name="Picture 9">
            <a:extLst>
              <a:ext uri="{FF2B5EF4-FFF2-40B4-BE49-F238E27FC236}">
                <a16:creationId xmlns:a16="http://schemas.microsoft.com/office/drawing/2014/main" id="{D3D4D414-6C1A-7DF2-2FB1-1D0CA59D19F4}"/>
              </a:ext>
            </a:extLst>
          </p:cNvPr>
          <p:cNvPicPr>
            <a:picLocks noChangeAspect="1"/>
          </p:cNvPicPr>
          <p:nvPr/>
        </p:nvPicPr>
        <p:blipFill>
          <a:blip r:embed="rId7"/>
          <a:stretch>
            <a:fillRect/>
          </a:stretch>
        </p:blipFill>
        <p:spPr>
          <a:xfrm>
            <a:off x="5380968" y="723947"/>
            <a:ext cx="3672361" cy="1997695"/>
          </a:xfrm>
          <a:prstGeom prst="rect">
            <a:avLst/>
          </a:prstGeom>
        </p:spPr>
      </p:pic>
      <p:pic>
        <p:nvPicPr>
          <p:cNvPr id="11" name="Picture 10">
            <a:extLst>
              <a:ext uri="{FF2B5EF4-FFF2-40B4-BE49-F238E27FC236}">
                <a16:creationId xmlns:a16="http://schemas.microsoft.com/office/drawing/2014/main" id="{C2DBF802-C9A4-B3F2-EB13-5B08422AE0D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96644" y="2904287"/>
            <a:ext cx="3656685" cy="1997695"/>
          </a:xfrm>
          <a:prstGeom prst="rect">
            <a:avLst/>
          </a:prstGeom>
          <a:noFill/>
          <a:ln>
            <a:noFill/>
          </a:ln>
        </p:spPr>
      </p:pic>
      <p:sp>
        <p:nvSpPr>
          <p:cNvPr id="12" name="TextBox 11">
            <a:extLst>
              <a:ext uri="{FF2B5EF4-FFF2-40B4-BE49-F238E27FC236}">
                <a16:creationId xmlns:a16="http://schemas.microsoft.com/office/drawing/2014/main" id="{4DE96B84-B495-9219-0C64-9247ADECF497}"/>
              </a:ext>
            </a:extLst>
          </p:cNvPr>
          <p:cNvSpPr txBox="1"/>
          <p:nvPr/>
        </p:nvSpPr>
        <p:spPr>
          <a:xfrm>
            <a:off x="5618288" y="2688843"/>
            <a:ext cx="3213396" cy="215444"/>
          </a:xfrm>
          <a:prstGeom prst="rect">
            <a:avLst/>
          </a:prstGeom>
          <a:noFill/>
        </p:spPr>
        <p:txBody>
          <a:bodyPr wrap="square" rtlCol="0">
            <a:spAutoFit/>
          </a:bodyPr>
          <a:lstStyle/>
          <a:p>
            <a:pPr algn="ctr"/>
            <a:r>
              <a:rPr lang="en-IN" sz="800" dirty="0"/>
              <a:t>Table 4:</a:t>
            </a:r>
            <a:r>
              <a:rPr lang="en-US" sz="800" dirty="0">
                <a:effectLst/>
                <a:latin typeface="Times New Roman" panose="02020603050405020304" pitchFamily="18" charset="0"/>
                <a:ea typeface="Calibri" panose="020F0502020204030204" pitchFamily="34" charset="0"/>
              </a:rPr>
              <a:t>Customer-wise Identification of Increase or Decrease in Sales</a:t>
            </a:r>
            <a:r>
              <a:rPr lang="en-IN" sz="800" dirty="0"/>
              <a:t>  </a:t>
            </a:r>
          </a:p>
        </p:txBody>
      </p:sp>
      <p:sp>
        <p:nvSpPr>
          <p:cNvPr id="13" name="TextBox 12">
            <a:extLst>
              <a:ext uri="{FF2B5EF4-FFF2-40B4-BE49-F238E27FC236}">
                <a16:creationId xmlns:a16="http://schemas.microsoft.com/office/drawing/2014/main" id="{204F1D8E-4DBF-82DE-DE28-AF7501BE1F11}"/>
              </a:ext>
            </a:extLst>
          </p:cNvPr>
          <p:cNvSpPr txBox="1"/>
          <p:nvPr/>
        </p:nvSpPr>
        <p:spPr>
          <a:xfrm>
            <a:off x="5618288" y="4893343"/>
            <a:ext cx="3213396" cy="215444"/>
          </a:xfrm>
          <a:prstGeom prst="rect">
            <a:avLst/>
          </a:prstGeom>
          <a:noFill/>
        </p:spPr>
        <p:txBody>
          <a:bodyPr wrap="square" rtlCol="0">
            <a:spAutoFit/>
          </a:bodyPr>
          <a:lstStyle/>
          <a:p>
            <a:pPr algn="ctr"/>
            <a:r>
              <a:rPr lang="en-IN" sz="800" dirty="0"/>
              <a:t>Table 5:</a:t>
            </a:r>
            <a:r>
              <a:rPr lang="en-US" sz="800" dirty="0">
                <a:effectLst/>
                <a:latin typeface="Times New Roman" panose="02020603050405020304" pitchFamily="18" charset="0"/>
                <a:ea typeface="Calibri" panose="020F0502020204030204" pitchFamily="34" charset="0"/>
              </a:rPr>
              <a:t>Customer-wise Identification of Increase or Decrease in Revenue</a:t>
            </a:r>
            <a:r>
              <a:rPr lang="en-IN" sz="800" dirty="0"/>
              <a:t>  </a:t>
            </a:r>
          </a:p>
        </p:txBody>
      </p:sp>
      <p:sp>
        <p:nvSpPr>
          <p:cNvPr id="14" name="TextBox 13">
            <a:extLst>
              <a:ext uri="{FF2B5EF4-FFF2-40B4-BE49-F238E27FC236}">
                <a16:creationId xmlns:a16="http://schemas.microsoft.com/office/drawing/2014/main" id="{61AA5FF4-4D15-96CA-DF80-D51DC3DED7E9}"/>
              </a:ext>
            </a:extLst>
          </p:cNvPr>
          <p:cNvSpPr txBox="1"/>
          <p:nvPr/>
        </p:nvSpPr>
        <p:spPr>
          <a:xfrm>
            <a:off x="146772" y="1991207"/>
            <a:ext cx="2637692" cy="215444"/>
          </a:xfrm>
          <a:prstGeom prst="rect">
            <a:avLst/>
          </a:prstGeom>
          <a:noFill/>
        </p:spPr>
        <p:txBody>
          <a:bodyPr wrap="square" rtlCol="0">
            <a:spAutoFit/>
          </a:bodyPr>
          <a:lstStyle/>
          <a:p>
            <a:pPr algn="ctr"/>
            <a:r>
              <a:rPr lang="en-IN" sz="800" dirty="0"/>
              <a:t>Fig. 9: Month-on-Month Sales Volume</a:t>
            </a:r>
          </a:p>
        </p:txBody>
      </p:sp>
      <p:sp>
        <p:nvSpPr>
          <p:cNvPr id="15" name="TextBox 14">
            <a:extLst>
              <a:ext uri="{FF2B5EF4-FFF2-40B4-BE49-F238E27FC236}">
                <a16:creationId xmlns:a16="http://schemas.microsoft.com/office/drawing/2014/main" id="{C9E2EFDE-257B-8C27-4687-7C0363D5179D}"/>
              </a:ext>
            </a:extLst>
          </p:cNvPr>
          <p:cNvSpPr txBox="1"/>
          <p:nvPr/>
        </p:nvSpPr>
        <p:spPr>
          <a:xfrm>
            <a:off x="2655529" y="1991207"/>
            <a:ext cx="2637692" cy="215444"/>
          </a:xfrm>
          <a:prstGeom prst="rect">
            <a:avLst/>
          </a:prstGeom>
          <a:noFill/>
        </p:spPr>
        <p:txBody>
          <a:bodyPr wrap="square" rtlCol="0">
            <a:spAutoFit/>
          </a:bodyPr>
          <a:lstStyle/>
          <a:p>
            <a:pPr algn="ctr"/>
            <a:r>
              <a:rPr lang="en-IN" sz="800" dirty="0"/>
              <a:t>Fig. 10: Month-on-Month Revenue</a:t>
            </a:r>
          </a:p>
        </p:txBody>
      </p:sp>
      <p:sp>
        <p:nvSpPr>
          <p:cNvPr id="16" name="TextBox 15">
            <a:extLst>
              <a:ext uri="{FF2B5EF4-FFF2-40B4-BE49-F238E27FC236}">
                <a16:creationId xmlns:a16="http://schemas.microsoft.com/office/drawing/2014/main" id="{F40934CD-76A0-F23C-47B9-01F894F485FF}"/>
              </a:ext>
            </a:extLst>
          </p:cNvPr>
          <p:cNvSpPr txBox="1"/>
          <p:nvPr/>
        </p:nvSpPr>
        <p:spPr>
          <a:xfrm>
            <a:off x="121260" y="3445077"/>
            <a:ext cx="2707832" cy="215444"/>
          </a:xfrm>
          <a:prstGeom prst="rect">
            <a:avLst/>
          </a:prstGeom>
          <a:noFill/>
        </p:spPr>
        <p:txBody>
          <a:bodyPr wrap="square" rtlCol="0">
            <a:spAutoFit/>
          </a:bodyPr>
          <a:lstStyle/>
          <a:p>
            <a:pPr algn="ctr"/>
            <a:r>
              <a:rPr lang="en-IN" sz="800" dirty="0"/>
              <a:t>Fig. 11: Month-on-Month Sales Volume (Industry wise)</a:t>
            </a:r>
          </a:p>
        </p:txBody>
      </p:sp>
      <p:sp>
        <p:nvSpPr>
          <p:cNvPr id="17" name="TextBox 16">
            <a:extLst>
              <a:ext uri="{FF2B5EF4-FFF2-40B4-BE49-F238E27FC236}">
                <a16:creationId xmlns:a16="http://schemas.microsoft.com/office/drawing/2014/main" id="{E9E1DC45-235D-AA8E-FA3F-D91D932B0EDF}"/>
              </a:ext>
            </a:extLst>
          </p:cNvPr>
          <p:cNvSpPr txBox="1"/>
          <p:nvPr/>
        </p:nvSpPr>
        <p:spPr>
          <a:xfrm>
            <a:off x="2743276" y="3431763"/>
            <a:ext cx="2637692" cy="215444"/>
          </a:xfrm>
          <a:prstGeom prst="rect">
            <a:avLst/>
          </a:prstGeom>
          <a:noFill/>
        </p:spPr>
        <p:txBody>
          <a:bodyPr wrap="square" rtlCol="0">
            <a:spAutoFit/>
          </a:bodyPr>
          <a:lstStyle/>
          <a:p>
            <a:pPr algn="ctr"/>
            <a:r>
              <a:rPr lang="en-IN" sz="800" dirty="0"/>
              <a:t>Fig. 12: Month-on-Month Revenue (Industry wise)</a:t>
            </a:r>
          </a:p>
        </p:txBody>
      </p:sp>
      <p:sp>
        <p:nvSpPr>
          <p:cNvPr id="18" name="TextBox 17">
            <a:extLst>
              <a:ext uri="{FF2B5EF4-FFF2-40B4-BE49-F238E27FC236}">
                <a16:creationId xmlns:a16="http://schemas.microsoft.com/office/drawing/2014/main" id="{D5D725B3-C232-FFB5-E890-5D100DCBB515}"/>
              </a:ext>
            </a:extLst>
          </p:cNvPr>
          <p:cNvSpPr txBox="1"/>
          <p:nvPr/>
        </p:nvSpPr>
        <p:spPr>
          <a:xfrm>
            <a:off x="785455" y="4953787"/>
            <a:ext cx="3610225" cy="215444"/>
          </a:xfrm>
          <a:prstGeom prst="rect">
            <a:avLst/>
          </a:prstGeom>
          <a:noFill/>
        </p:spPr>
        <p:txBody>
          <a:bodyPr wrap="square" rtlCol="0">
            <a:spAutoFit/>
          </a:bodyPr>
          <a:lstStyle/>
          <a:p>
            <a:pPr algn="ctr"/>
            <a:r>
              <a:rPr lang="en-IN" sz="800" dirty="0"/>
              <a:t>Fig. 13: Last six months vs All time purchase volume across customers</a:t>
            </a:r>
          </a:p>
        </p:txBody>
      </p:sp>
      <p:sp>
        <p:nvSpPr>
          <p:cNvPr id="19" name="TextBox 18">
            <a:extLst>
              <a:ext uri="{FF2B5EF4-FFF2-40B4-BE49-F238E27FC236}">
                <a16:creationId xmlns:a16="http://schemas.microsoft.com/office/drawing/2014/main" id="{C55A4B20-A201-8FDA-FA37-0EBBF0EF2046}"/>
              </a:ext>
            </a:extLst>
          </p:cNvPr>
          <p:cNvSpPr txBox="1"/>
          <p:nvPr/>
        </p:nvSpPr>
        <p:spPr>
          <a:xfrm>
            <a:off x="8813408" y="4909625"/>
            <a:ext cx="330591" cy="307777"/>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105201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6" name="TextBox 5">
            <a:extLst>
              <a:ext uri="{FF2B5EF4-FFF2-40B4-BE49-F238E27FC236}">
                <a16:creationId xmlns:a16="http://schemas.microsoft.com/office/drawing/2014/main" id="{79BB3BAA-214C-92DC-E00E-62A5881D007E}"/>
              </a:ext>
            </a:extLst>
          </p:cNvPr>
          <p:cNvSpPr txBox="1"/>
          <p:nvPr/>
        </p:nvSpPr>
        <p:spPr>
          <a:xfrm>
            <a:off x="2187526" y="274318"/>
            <a:ext cx="4768948" cy="461665"/>
          </a:xfrm>
          <a:prstGeom prst="rect">
            <a:avLst/>
          </a:prstGeom>
          <a:noFill/>
        </p:spPr>
        <p:txBody>
          <a:bodyPr wrap="square" rtlCol="0">
            <a:spAutoFit/>
          </a:bodyPr>
          <a:lstStyle/>
          <a:p>
            <a:pPr algn="ctr"/>
            <a:r>
              <a:rPr lang="en-IN" sz="2400" b="1" dirty="0">
                <a:latin typeface="+mj-lt"/>
              </a:rPr>
              <a:t>Investigating Slow-Moving Items</a:t>
            </a:r>
          </a:p>
        </p:txBody>
      </p:sp>
      <p:pic>
        <p:nvPicPr>
          <p:cNvPr id="8" name="Picture 7">
            <a:extLst>
              <a:ext uri="{FF2B5EF4-FFF2-40B4-BE49-F238E27FC236}">
                <a16:creationId xmlns:a16="http://schemas.microsoft.com/office/drawing/2014/main" id="{73D226C1-7693-74F8-05E2-CB5BA772B74A}"/>
              </a:ext>
            </a:extLst>
          </p:cNvPr>
          <p:cNvPicPr>
            <a:picLocks noChangeAspect="1"/>
          </p:cNvPicPr>
          <p:nvPr/>
        </p:nvPicPr>
        <p:blipFill>
          <a:blip r:embed="rId3"/>
          <a:stretch>
            <a:fillRect/>
          </a:stretch>
        </p:blipFill>
        <p:spPr>
          <a:xfrm>
            <a:off x="4522465" y="735983"/>
            <a:ext cx="3036511" cy="726073"/>
          </a:xfrm>
          <a:prstGeom prst="rect">
            <a:avLst/>
          </a:prstGeom>
        </p:spPr>
      </p:pic>
      <p:pic>
        <p:nvPicPr>
          <p:cNvPr id="10" name="Picture 9">
            <a:extLst>
              <a:ext uri="{FF2B5EF4-FFF2-40B4-BE49-F238E27FC236}">
                <a16:creationId xmlns:a16="http://schemas.microsoft.com/office/drawing/2014/main" id="{B503DD1D-57FB-61E6-1DF8-461374391FAE}"/>
              </a:ext>
            </a:extLst>
          </p:cNvPr>
          <p:cNvPicPr>
            <a:picLocks noChangeAspect="1"/>
          </p:cNvPicPr>
          <p:nvPr/>
        </p:nvPicPr>
        <p:blipFill>
          <a:blip r:embed="rId4"/>
          <a:stretch>
            <a:fillRect/>
          </a:stretch>
        </p:blipFill>
        <p:spPr>
          <a:xfrm>
            <a:off x="4522465" y="1643700"/>
            <a:ext cx="3036511" cy="3047876"/>
          </a:xfrm>
          <a:prstGeom prst="rect">
            <a:avLst/>
          </a:prstGeom>
        </p:spPr>
      </p:pic>
      <p:pic>
        <p:nvPicPr>
          <p:cNvPr id="14" name="Picture 13">
            <a:extLst>
              <a:ext uri="{FF2B5EF4-FFF2-40B4-BE49-F238E27FC236}">
                <a16:creationId xmlns:a16="http://schemas.microsoft.com/office/drawing/2014/main" id="{555101CB-6E6E-32FD-CE8B-442F668EEF1B}"/>
              </a:ext>
            </a:extLst>
          </p:cNvPr>
          <p:cNvPicPr>
            <a:picLocks noChangeAspect="1"/>
          </p:cNvPicPr>
          <p:nvPr/>
        </p:nvPicPr>
        <p:blipFill>
          <a:blip r:embed="rId5"/>
          <a:stretch>
            <a:fillRect/>
          </a:stretch>
        </p:blipFill>
        <p:spPr>
          <a:xfrm>
            <a:off x="506139" y="735983"/>
            <a:ext cx="3036512" cy="2057754"/>
          </a:xfrm>
          <a:prstGeom prst="rect">
            <a:avLst/>
          </a:prstGeom>
        </p:spPr>
      </p:pic>
      <p:pic>
        <p:nvPicPr>
          <p:cNvPr id="16" name="Picture 15">
            <a:extLst>
              <a:ext uri="{FF2B5EF4-FFF2-40B4-BE49-F238E27FC236}">
                <a16:creationId xmlns:a16="http://schemas.microsoft.com/office/drawing/2014/main" id="{C22201D8-F741-3ABA-061B-0EAACC828A1F}"/>
              </a:ext>
            </a:extLst>
          </p:cNvPr>
          <p:cNvPicPr>
            <a:picLocks noChangeAspect="1"/>
          </p:cNvPicPr>
          <p:nvPr/>
        </p:nvPicPr>
        <p:blipFill>
          <a:blip r:embed="rId6"/>
          <a:stretch>
            <a:fillRect/>
          </a:stretch>
        </p:blipFill>
        <p:spPr>
          <a:xfrm>
            <a:off x="506139" y="2895307"/>
            <a:ext cx="3036512" cy="2057755"/>
          </a:xfrm>
          <a:prstGeom prst="rect">
            <a:avLst/>
          </a:prstGeom>
        </p:spPr>
      </p:pic>
      <p:sp>
        <p:nvSpPr>
          <p:cNvPr id="18" name="TextBox 17">
            <a:extLst>
              <a:ext uri="{FF2B5EF4-FFF2-40B4-BE49-F238E27FC236}">
                <a16:creationId xmlns:a16="http://schemas.microsoft.com/office/drawing/2014/main" id="{039DA691-4F49-B41F-07C2-3C736D6775B6}"/>
              </a:ext>
            </a:extLst>
          </p:cNvPr>
          <p:cNvSpPr txBox="1"/>
          <p:nvPr/>
        </p:nvSpPr>
        <p:spPr>
          <a:xfrm>
            <a:off x="4345580" y="1441694"/>
            <a:ext cx="3213396" cy="215444"/>
          </a:xfrm>
          <a:prstGeom prst="rect">
            <a:avLst/>
          </a:prstGeom>
          <a:noFill/>
        </p:spPr>
        <p:txBody>
          <a:bodyPr wrap="square" rtlCol="0">
            <a:spAutoFit/>
          </a:bodyPr>
          <a:lstStyle/>
          <a:p>
            <a:pPr algn="ctr"/>
            <a:r>
              <a:rPr lang="en-IN" sz="800" dirty="0"/>
              <a:t>Table 6: </a:t>
            </a:r>
            <a:r>
              <a:rPr lang="en-IN" sz="800" dirty="0">
                <a:effectLst/>
                <a:latin typeface="Times New Roman" panose="02020603050405020304" pitchFamily="18" charset="0"/>
                <a:ea typeface="Calibri" panose="020F0502020204030204" pitchFamily="34" charset="0"/>
              </a:rPr>
              <a:t>Sales Quartiles of Products</a:t>
            </a:r>
            <a:endParaRPr lang="en-IN" sz="800" dirty="0"/>
          </a:p>
        </p:txBody>
      </p:sp>
      <p:sp>
        <p:nvSpPr>
          <p:cNvPr id="19" name="TextBox 18">
            <a:extLst>
              <a:ext uri="{FF2B5EF4-FFF2-40B4-BE49-F238E27FC236}">
                <a16:creationId xmlns:a16="http://schemas.microsoft.com/office/drawing/2014/main" id="{879915B9-8BC1-5E47-92C2-32EC75449D36}"/>
              </a:ext>
            </a:extLst>
          </p:cNvPr>
          <p:cNvSpPr txBox="1"/>
          <p:nvPr/>
        </p:nvSpPr>
        <p:spPr>
          <a:xfrm>
            <a:off x="4345580" y="4653738"/>
            <a:ext cx="3213396" cy="215444"/>
          </a:xfrm>
          <a:prstGeom prst="rect">
            <a:avLst/>
          </a:prstGeom>
          <a:noFill/>
        </p:spPr>
        <p:txBody>
          <a:bodyPr wrap="square" rtlCol="0">
            <a:spAutoFit/>
          </a:bodyPr>
          <a:lstStyle/>
          <a:p>
            <a:pPr algn="ctr"/>
            <a:r>
              <a:rPr lang="en-IN" sz="800" dirty="0"/>
              <a:t>Table 7: Mobility of Products</a:t>
            </a:r>
          </a:p>
        </p:txBody>
      </p:sp>
      <p:sp>
        <p:nvSpPr>
          <p:cNvPr id="20" name="TextBox 19">
            <a:extLst>
              <a:ext uri="{FF2B5EF4-FFF2-40B4-BE49-F238E27FC236}">
                <a16:creationId xmlns:a16="http://schemas.microsoft.com/office/drawing/2014/main" id="{93D275E0-19A6-34CF-BBDB-C3BE6C5B2F4D}"/>
              </a:ext>
            </a:extLst>
          </p:cNvPr>
          <p:cNvSpPr txBox="1"/>
          <p:nvPr/>
        </p:nvSpPr>
        <p:spPr>
          <a:xfrm>
            <a:off x="757794" y="2736800"/>
            <a:ext cx="2637692" cy="215444"/>
          </a:xfrm>
          <a:prstGeom prst="rect">
            <a:avLst/>
          </a:prstGeom>
          <a:noFill/>
        </p:spPr>
        <p:txBody>
          <a:bodyPr wrap="square" rtlCol="0">
            <a:spAutoFit/>
          </a:bodyPr>
          <a:lstStyle/>
          <a:p>
            <a:pPr algn="ctr"/>
            <a:r>
              <a:rPr lang="en-IN" sz="800" dirty="0"/>
              <a:t>Fig. 14: Volume Sales Share across Industries</a:t>
            </a:r>
          </a:p>
        </p:txBody>
      </p:sp>
      <p:sp>
        <p:nvSpPr>
          <p:cNvPr id="21" name="TextBox 20">
            <a:extLst>
              <a:ext uri="{FF2B5EF4-FFF2-40B4-BE49-F238E27FC236}">
                <a16:creationId xmlns:a16="http://schemas.microsoft.com/office/drawing/2014/main" id="{40679EAC-F30E-0413-5E94-689D7E4D99F5}"/>
              </a:ext>
            </a:extLst>
          </p:cNvPr>
          <p:cNvSpPr txBox="1"/>
          <p:nvPr/>
        </p:nvSpPr>
        <p:spPr>
          <a:xfrm>
            <a:off x="868680" y="4928056"/>
            <a:ext cx="2637692" cy="215444"/>
          </a:xfrm>
          <a:prstGeom prst="rect">
            <a:avLst/>
          </a:prstGeom>
          <a:noFill/>
        </p:spPr>
        <p:txBody>
          <a:bodyPr wrap="square" rtlCol="0">
            <a:spAutoFit/>
          </a:bodyPr>
          <a:lstStyle/>
          <a:p>
            <a:pPr algn="ctr"/>
            <a:r>
              <a:rPr lang="en-IN" sz="800" dirty="0"/>
              <a:t>Fig. 15: Revenue Share across Industries</a:t>
            </a:r>
          </a:p>
        </p:txBody>
      </p:sp>
      <p:sp>
        <p:nvSpPr>
          <p:cNvPr id="22" name="TextBox 21">
            <a:extLst>
              <a:ext uri="{FF2B5EF4-FFF2-40B4-BE49-F238E27FC236}">
                <a16:creationId xmlns:a16="http://schemas.microsoft.com/office/drawing/2014/main" id="{CD6C3799-D23C-54A2-DB57-DB26685D763D}"/>
              </a:ext>
            </a:extLst>
          </p:cNvPr>
          <p:cNvSpPr txBox="1"/>
          <p:nvPr/>
        </p:nvSpPr>
        <p:spPr>
          <a:xfrm>
            <a:off x="8813408" y="4909625"/>
            <a:ext cx="330591" cy="307777"/>
          </a:xfrm>
          <a:prstGeom prst="rect">
            <a:avLst/>
          </a:prstGeom>
          <a:noFill/>
        </p:spPr>
        <p:txBody>
          <a:bodyPr wrap="square" rtlCol="0">
            <a:spAutoFit/>
          </a:bodyPr>
          <a:lstStyle/>
          <a:p>
            <a:r>
              <a:rPr lang="en-IN"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3D4E30-157B-D575-4F5E-2760D9C87947}"/>
              </a:ext>
            </a:extLst>
          </p:cNvPr>
          <p:cNvSpPr txBox="1"/>
          <p:nvPr/>
        </p:nvSpPr>
        <p:spPr>
          <a:xfrm>
            <a:off x="2187526" y="274318"/>
            <a:ext cx="4768948" cy="461665"/>
          </a:xfrm>
          <a:prstGeom prst="rect">
            <a:avLst/>
          </a:prstGeom>
          <a:noFill/>
        </p:spPr>
        <p:txBody>
          <a:bodyPr wrap="square" rtlCol="0">
            <a:spAutoFit/>
          </a:bodyPr>
          <a:lstStyle/>
          <a:p>
            <a:pPr algn="ctr"/>
            <a:r>
              <a:rPr lang="en-IN" sz="2400" b="1" dirty="0">
                <a:latin typeface="+mj-lt"/>
              </a:rPr>
              <a:t>Data Tabulation</a:t>
            </a:r>
          </a:p>
        </p:txBody>
      </p:sp>
      <p:pic>
        <p:nvPicPr>
          <p:cNvPr id="7" name="Picture 6">
            <a:extLst>
              <a:ext uri="{FF2B5EF4-FFF2-40B4-BE49-F238E27FC236}">
                <a16:creationId xmlns:a16="http://schemas.microsoft.com/office/drawing/2014/main" id="{2D10FAEB-8995-D95A-2712-6C0895D275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250" y="807250"/>
            <a:ext cx="3988193" cy="3863224"/>
          </a:xfrm>
          <a:prstGeom prst="rect">
            <a:avLst/>
          </a:prstGeom>
          <a:noFill/>
          <a:ln>
            <a:noFill/>
          </a:ln>
        </p:spPr>
      </p:pic>
      <p:pic>
        <p:nvPicPr>
          <p:cNvPr id="17" name="Picture 16">
            <a:extLst>
              <a:ext uri="{FF2B5EF4-FFF2-40B4-BE49-F238E27FC236}">
                <a16:creationId xmlns:a16="http://schemas.microsoft.com/office/drawing/2014/main" id="{D19CF6E6-7BEF-AC83-002D-73F3A7E9D8ED}"/>
              </a:ext>
            </a:extLst>
          </p:cNvPr>
          <p:cNvPicPr>
            <a:picLocks noChangeAspect="1"/>
          </p:cNvPicPr>
          <p:nvPr/>
        </p:nvPicPr>
        <p:blipFill>
          <a:blip r:embed="rId3"/>
          <a:stretch>
            <a:fillRect/>
          </a:stretch>
        </p:blipFill>
        <p:spPr>
          <a:xfrm>
            <a:off x="4572000" y="807251"/>
            <a:ext cx="4396154" cy="2843316"/>
          </a:xfrm>
          <a:prstGeom prst="rect">
            <a:avLst/>
          </a:prstGeom>
        </p:spPr>
      </p:pic>
      <p:pic>
        <p:nvPicPr>
          <p:cNvPr id="5" name="Picture 4">
            <a:extLst>
              <a:ext uri="{FF2B5EF4-FFF2-40B4-BE49-F238E27FC236}">
                <a16:creationId xmlns:a16="http://schemas.microsoft.com/office/drawing/2014/main" id="{624855AB-CD6A-A24D-2E66-F2EFE8943A0E}"/>
              </a:ext>
            </a:extLst>
          </p:cNvPr>
          <p:cNvPicPr>
            <a:picLocks noChangeAspect="1"/>
          </p:cNvPicPr>
          <p:nvPr/>
        </p:nvPicPr>
        <p:blipFill>
          <a:blip r:embed="rId4"/>
          <a:stretch>
            <a:fillRect/>
          </a:stretch>
        </p:blipFill>
        <p:spPr>
          <a:xfrm>
            <a:off x="4572000" y="3650567"/>
            <a:ext cx="4121834" cy="1019907"/>
          </a:xfrm>
          <a:prstGeom prst="rect">
            <a:avLst/>
          </a:prstGeom>
        </p:spPr>
      </p:pic>
      <p:sp>
        <p:nvSpPr>
          <p:cNvPr id="6" name="TextBox 5">
            <a:extLst>
              <a:ext uri="{FF2B5EF4-FFF2-40B4-BE49-F238E27FC236}">
                <a16:creationId xmlns:a16="http://schemas.microsoft.com/office/drawing/2014/main" id="{EED86CCB-217E-A743-200E-AAEB98591149}"/>
              </a:ext>
            </a:extLst>
          </p:cNvPr>
          <p:cNvSpPr txBox="1"/>
          <p:nvPr/>
        </p:nvSpPr>
        <p:spPr>
          <a:xfrm>
            <a:off x="193430" y="4646704"/>
            <a:ext cx="3988192" cy="215444"/>
          </a:xfrm>
          <a:prstGeom prst="rect">
            <a:avLst/>
          </a:prstGeom>
          <a:noFill/>
        </p:spPr>
        <p:txBody>
          <a:bodyPr wrap="square" rtlCol="0">
            <a:spAutoFit/>
          </a:bodyPr>
          <a:lstStyle/>
          <a:p>
            <a:pPr algn="ctr"/>
            <a:r>
              <a:rPr lang="en-IN" sz="800" dirty="0"/>
              <a:t>Table 8: </a:t>
            </a:r>
            <a:r>
              <a:rPr lang="en-IN" sz="800" dirty="0">
                <a:latin typeface="Times New Roman" panose="02020603050405020304" pitchFamily="18" charset="0"/>
                <a:ea typeface="Calibri" panose="020F0502020204030204" pitchFamily="34" charset="0"/>
              </a:rPr>
              <a:t>Benchmark stock units of products obtained after analysing market fluctuation </a:t>
            </a:r>
            <a:endParaRPr lang="en-IN" sz="800" dirty="0"/>
          </a:p>
        </p:txBody>
      </p:sp>
      <p:sp>
        <p:nvSpPr>
          <p:cNvPr id="8" name="TextBox 7">
            <a:extLst>
              <a:ext uri="{FF2B5EF4-FFF2-40B4-BE49-F238E27FC236}">
                <a16:creationId xmlns:a16="http://schemas.microsoft.com/office/drawing/2014/main" id="{1C67E269-0FE0-6AAF-092B-3B2D0DAA1BC3}"/>
              </a:ext>
            </a:extLst>
          </p:cNvPr>
          <p:cNvSpPr txBox="1"/>
          <p:nvPr/>
        </p:nvSpPr>
        <p:spPr>
          <a:xfrm>
            <a:off x="4638821" y="3392466"/>
            <a:ext cx="3988192" cy="215444"/>
          </a:xfrm>
          <a:prstGeom prst="rect">
            <a:avLst/>
          </a:prstGeom>
          <a:noFill/>
        </p:spPr>
        <p:txBody>
          <a:bodyPr wrap="square" rtlCol="0">
            <a:spAutoFit/>
          </a:bodyPr>
          <a:lstStyle/>
          <a:p>
            <a:pPr algn="ctr"/>
            <a:r>
              <a:rPr lang="en-IN" sz="800" dirty="0"/>
              <a:t>Table 9: </a:t>
            </a:r>
            <a:r>
              <a:rPr lang="en-IN" sz="800" dirty="0">
                <a:latin typeface="Times New Roman" panose="02020603050405020304" pitchFamily="18" charset="0"/>
                <a:ea typeface="Calibri" panose="020F0502020204030204" pitchFamily="34" charset="0"/>
              </a:rPr>
              <a:t>Customer Segmentation after inspecting market competition</a:t>
            </a:r>
            <a:endParaRPr lang="en-IN" sz="800" dirty="0"/>
          </a:p>
        </p:txBody>
      </p:sp>
      <p:sp>
        <p:nvSpPr>
          <p:cNvPr id="9" name="TextBox 8">
            <a:extLst>
              <a:ext uri="{FF2B5EF4-FFF2-40B4-BE49-F238E27FC236}">
                <a16:creationId xmlns:a16="http://schemas.microsoft.com/office/drawing/2014/main" id="{AF7643E1-2061-5A46-FCAA-221739B570D8}"/>
              </a:ext>
            </a:extLst>
          </p:cNvPr>
          <p:cNvSpPr txBox="1"/>
          <p:nvPr/>
        </p:nvSpPr>
        <p:spPr>
          <a:xfrm>
            <a:off x="4547382" y="4646704"/>
            <a:ext cx="3988192" cy="215444"/>
          </a:xfrm>
          <a:prstGeom prst="rect">
            <a:avLst/>
          </a:prstGeom>
          <a:noFill/>
        </p:spPr>
        <p:txBody>
          <a:bodyPr wrap="square" rtlCol="0">
            <a:spAutoFit/>
          </a:bodyPr>
          <a:lstStyle/>
          <a:p>
            <a:pPr algn="ctr"/>
            <a:r>
              <a:rPr lang="en-IN" sz="800" dirty="0"/>
              <a:t>Table 10: </a:t>
            </a:r>
            <a:r>
              <a:rPr lang="en-IN" sz="800" dirty="0">
                <a:latin typeface="Times New Roman" panose="02020603050405020304" pitchFamily="18" charset="0"/>
                <a:ea typeface="Calibri" panose="020F0502020204030204" pitchFamily="34" charset="0"/>
              </a:rPr>
              <a:t>Product Market Fits for Slow-Moving Goods</a:t>
            </a:r>
            <a:endParaRPr lang="en-IN" sz="800" dirty="0"/>
          </a:p>
        </p:txBody>
      </p:sp>
      <p:sp>
        <p:nvSpPr>
          <p:cNvPr id="10" name="TextBox 9">
            <a:extLst>
              <a:ext uri="{FF2B5EF4-FFF2-40B4-BE49-F238E27FC236}">
                <a16:creationId xmlns:a16="http://schemas.microsoft.com/office/drawing/2014/main" id="{E0E48566-CA12-5AFF-8A01-D153F1EDE3A9}"/>
              </a:ext>
            </a:extLst>
          </p:cNvPr>
          <p:cNvSpPr txBox="1"/>
          <p:nvPr/>
        </p:nvSpPr>
        <p:spPr>
          <a:xfrm>
            <a:off x="8813408" y="4909625"/>
            <a:ext cx="330591" cy="307777"/>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289651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6" name="TextBox 5">
            <a:extLst>
              <a:ext uri="{FF2B5EF4-FFF2-40B4-BE49-F238E27FC236}">
                <a16:creationId xmlns:a16="http://schemas.microsoft.com/office/drawing/2014/main" id="{84F8F09C-6B77-1F88-6053-C84B9FB40D00}"/>
              </a:ext>
            </a:extLst>
          </p:cNvPr>
          <p:cNvSpPr txBox="1"/>
          <p:nvPr/>
        </p:nvSpPr>
        <p:spPr>
          <a:xfrm>
            <a:off x="2778369" y="267284"/>
            <a:ext cx="3587262" cy="461665"/>
          </a:xfrm>
          <a:prstGeom prst="rect">
            <a:avLst/>
          </a:prstGeom>
          <a:noFill/>
        </p:spPr>
        <p:txBody>
          <a:bodyPr wrap="square" rtlCol="0">
            <a:spAutoFit/>
          </a:bodyPr>
          <a:lstStyle/>
          <a:p>
            <a:pPr algn="ctr"/>
            <a:r>
              <a:rPr lang="en-IN" sz="2400" b="1" dirty="0">
                <a:latin typeface="+mj-lt"/>
              </a:rPr>
              <a:t>Recommendations</a:t>
            </a:r>
          </a:p>
        </p:txBody>
      </p:sp>
      <p:sp>
        <p:nvSpPr>
          <p:cNvPr id="7" name="Rectangle: Rounded Corners 6">
            <a:extLst>
              <a:ext uri="{FF2B5EF4-FFF2-40B4-BE49-F238E27FC236}">
                <a16:creationId xmlns:a16="http://schemas.microsoft.com/office/drawing/2014/main" id="{440A9167-181A-E756-2551-0A3BB73879DD}"/>
              </a:ext>
            </a:extLst>
          </p:cNvPr>
          <p:cNvSpPr/>
          <p:nvPr/>
        </p:nvSpPr>
        <p:spPr>
          <a:xfrm>
            <a:off x="145366" y="728950"/>
            <a:ext cx="2790094" cy="4047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200" b="1" u="sng" dirty="0"/>
              <a:t>Solutions for Market Fluctuations</a:t>
            </a:r>
          </a:p>
          <a:p>
            <a:pPr algn="ctr"/>
            <a:endParaRPr lang="en-US" sz="1200" b="1" u="sng" dirty="0"/>
          </a:p>
          <a:p>
            <a:pPr algn="l"/>
            <a:r>
              <a:rPr lang="en-US" sz="1000" b="1" i="0" strike="noStrike" baseline="0" dirty="0"/>
              <a:t>Short-Term (1-2 months): </a:t>
            </a:r>
            <a:r>
              <a:rPr lang="en-US" sz="1000" b="0" i="0" u="none" strike="noStrike" baseline="0" dirty="0"/>
              <a:t>Immediate classification of all products using the</a:t>
            </a:r>
          </a:p>
          <a:p>
            <a:pPr algn="l"/>
            <a:r>
              <a:rPr lang="en-US" sz="1000" b="0" i="0" u="none" strike="noStrike" baseline="0" dirty="0"/>
              <a:t>volatility segmentation provided and prioritization of tighter stock control for the</a:t>
            </a:r>
          </a:p>
          <a:p>
            <a:pPr algn="l"/>
            <a:r>
              <a:rPr lang="en-US" sz="1000" b="0" i="0" u="none" strike="noStrike" baseline="0" dirty="0"/>
              <a:t>highly volatile items mentioned is necessary. Predictive stocking using calculated</a:t>
            </a:r>
          </a:p>
          <a:p>
            <a:pPr algn="l"/>
            <a:r>
              <a:rPr lang="en-US" sz="1000" b="0" i="0" u="none" strike="noStrike" baseline="0" dirty="0"/>
              <a:t>benchmarks for faster delivery readiness needs to be begun.</a:t>
            </a:r>
          </a:p>
          <a:p>
            <a:pPr algn="l"/>
            <a:endParaRPr lang="en-US" sz="1000" b="0" i="0" u="none" strike="noStrike" baseline="0" dirty="0"/>
          </a:p>
          <a:p>
            <a:pPr algn="l"/>
            <a:r>
              <a:rPr lang="en-US" sz="1000" b="1" i="0" u="none" strike="noStrike" baseline="0" dirty="0"/>
              <a:t>Mid-Term (3-6 months): </a:t>
            </a:r>
            <a:r>
              <a:rPr lang="en-US" sz="1000" b="0" i="0" u="none" strike="noStrike" baseline="0" dirty="0"/>
              <a:t>Category-specific inventory strategy needs to be</a:t>
            </a:r>
          </a:p>
          <a:p>
            <a:pPr algn="l"/>
            <a:r>
              <a:rPr lang="en-US" sz="1000" b="0" i="0" u="none" strike="noStrike" baseline="0" dirty="0"/>
              <a:t>implemented. Introduction of minimum viable stocking buffers for volatile items</a:t>
            </a:r>
          </a:p>
          <a:p>
            <a:pPr algn="l"/>
            <a:r>
              <a:rPr lang="en-US" sz="1000" b="0" i="0" u="none" strike="noStrike" baseline="0" dirty="0"/>
              <a:t>as identified in the analyses is required while allowing automated replenishment</a:t>
            </a:r>
          </a:p>
          <a:p>
            <a:pPr algn="l"/>
            <a:r>
              <a:rPr lang="en-IN" sz="1000" b="0" i="0" u="none" strike="noStrike" baseline="0" dirty="0"/>
              <a:t>of stable products.</a:t>
            </a:r>
          </a:p>
          <a:p>
            <a:pPr algn="l"/>
            <a:endParaRPr lang="en-IN" sz="1000" b="0" i="0" u="none" strike="noStrike" baseline="0" dirty="0"/>
          </a:p>
          <a:p>
            <a:pPr algn="l"/>
            <a:r>
              <a:rPr lang="en-US" sz="1000" b="1" i="0" u="none" strike="noStrike" baseline="0" dirty="0"/>
              <a:t>Long-Term (&gt;6 months): </a:t>
            </a:r>
            <a:r>
              <a:rPr lang="en-US" sz="1000" b="0" i="0" u="none" strike="noStrike" baseline="0" dirty="0"/>
              <a:t>A dynamic inventory model using rolling median</a:t>
            </a:r>
          </a:p>
          <a:p>
            <a:pPr algn="l"/>
            <a:r>
              <a:rPr lang="en-US" sz="1000" b="0" i="0" u="none" strike="noStrike" baseline="0" dirty="0"/>
              <a:t>logic can be established and volatility classification using updated sales data of</a:t>
            </a:r>
          </a:p>
          <a:p>
            <a:pPr algn="l"/>
            <a:r>
              <a:rPr lang="en-US" sz="1000" b="0" i="0" u="none" strike="noStrike" baseline="0" dirty="0"/>
              <a:t>every quarter can be performed using automation.</a:t>
            </a:r>
            <a:endParaRPr lang="en-IN" sz="1000" dirty="0"/>
          </a:p>
        </p:txBody>
      </p:sp>
      <p:sp>
        <p:nvSpPr>
          <p:cNvPr id="8" name="Rectangle: Rounded Corners 7">
            <a:extLst>
              <a:ext uri="{FF2B5EF4-FFF2-40B4-BE49-F238E27FC236}">
                <a16:creationId xmlns:a16="http://schemas.microsoft.com/office/drawing/2014/main" id="{A174BE23-00F3-2C59-EFCE-C220AA0F40D9}"/>
              </a:ext>
            </a:extLst>
          </p:cNvPr>
          <p:cNvSpPr/>
          <p:nvPr/>
        </p:nvSpPr>
        <p:spPr>
          <a:xfrm>
            <a:off x="6154615" y="728950"/>
            <a:ext cx="2844019" cy="4047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1200" b="1" u="sng" dirty="0"/>
              <a:t>Remedies for Slow-Moving Goods</a:t>
            </a:r>
          </a:p>
          <a:p>
            <a:pPr algn="ctr"/>
            <a:endParaRPr lang="en-IN" sz="1200" b="1" u="sng" dirty="0"/>
          </a:p>
          <a:p>
            <a:r>
              <a:rPr lang="en-US" sz="1000" b="1" dirty="0"/>
              <a:t>Urgent (0-1 month): </a:t>
            </a:r>
            <a:r>
              <a:rPr lang="en-US" sz="1000" dirty="0"/>
              <a:t>Initiation of targeted outreach to promote bulk or repeat purchases of slow-moving products by the already existing top buyers is recommended. </a:t>
            </a:r>
          </a:p>
          <a:p>
            <a:endParaRPr lang="en-US" sz="1000" dirty="0"/>
          </a:p>
          <a:p>
            <a:r>
              <a:rPr lang="en-US" sz="1000" b="1" dirty="0"/>
              <a:t>Short-Term (1-3 months): </a:t>
            </a:r>
            <a:r>
              <a:rPr lang="en-US" sz="1000" dirty="0"/>
              <a:t>To move stagnant inventory, bundled deals or discounted pricing can be performed. Such campaigns should be focused on Education and Retail sectors. Moreover, the slow-moving items can be utilized in form of offers or freebies to attract the customers that were categorized as “Losing”. This solves two purposes at the same time. </a:t>
            </a:r>
          </a:p>
          <a:p>
            <a:endParaRPr lang="en-US" sz="1000" dirty="0"/>
          </a:p>
          <a:p>
            <a:r>
              <a:rPr lang="en-US" sz="1000" b="1" dirty="0"/>
              <a:t>Long-Term (&gt;3 months): </a:t>
            </a:r>
            <a:r>
              <a:rPr lang="en-US" sz="1000" dirty="0"/>
              <a:t>Evaluation of product-market fit, and re-analysis of the underperforming stocks is essential in regularity. If certain SKUs keep underperforming even after multiple strategies implementation, it is recommended to retire such SKUs to reallocate inventory space for better-selling items. </a:t>
            </a:r>
          </a:p>
          <a:p>
            <a:pPr algn="ctr"/>
            <a:endParaRPr lang="en-IN" sz="1000" dirty="0"/>
          </a:p>
        </p:txBody>
      </p:sp>
      <p:sp>
        <p:nvSpPr>
          <p:cNvPr id="9" name="Rectangle: Rounded Corners 8">
            <a:extLst>
              <a:ext uri="{FF2B5EF4-FFF2-40B4-BE49-F238E27FC236}">
                <a16:creationId xmlns:a16="http://schemas.microsoft.com/office/drawing/2014/main" id="{07014973-5946-2FC9-392C-F22E0DCF7B24}"/>
              </a:ext>
            </a:extLst>
          </p:cNvPr>
          <p:cNvSpPr/>
          <p:nvPr/>
        </p:nvSpPr>
        <p:spPr>
          <a:xfrm>
            <a:off x="3087858" y="728950"/>
            <a:ext cx="2904979" cy="4047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endParaRPr lang="en-IN" sz="1000" dirty="0"/>
          </a:p>
          <a:p>
            <a:pPr algn="ctr"/>
            <a:r>
              <a:rPr lang="en-IN" sz="1200" b="1" u="sng" dirty="0"/>
              <a:t>Combating Market Competition</a:t>
            </a:r>
          </a:p>
          <a:p>
            <a:pPr algn="ctr"/>
            <a:endParaRPr lang="en-IN" sz="1200" b="1" u="sng" dirty="0"/>
          </a:p>
          <a:p>
            <a:r>
              <a:rPr lang="en-US" sz="1000" b="1" dirty="0"/>
              <a:t>Urgent (0-1 month): </a:t>
            </a:r>
            <a:r>
              <a:rPr lang="en-US" sz="1000" dirty="0"/>
              <a:t>The customers identified as “Losing” needs to be reached out to immediately. Tailored deals or engagement offers can be provided to recapture interest. Slow-moving items could be provided to these customers as promotional offer items, strategically solving both the issues of losing customers and slow-moving items.</a:t>
            </a:r>
          </a:p>
          <a:p>
            <a:r>
              <a:rPr lang="en-US" sz="1000" dirty="0"/>
              <a:t> </a:t>
            </a:r>
          </a:p>
          <a:p>
            <a:r>
              <a:rPr lang="en-US" sz="1000" b="1" dirty="0"/>
              <a:t>Short-Term (1-3 months): </a:t>
            </a:r>
            <a:r>
              <a:rPr lang="en-US" sz="1000" dirty="0"/>
              <a:t>A competitive pricing strategy can be adopted, or value offers can be bundled in with orders in sections that were identified as vulnerable, like Finance, Retail and Wholesale, to regain market trust. </a:t>
            </a:r>
          </a:p>
          <a:p>
            <a:endParaRPr lang="en-US" sz="1000" dirty="0"/>
          </a:p>
          <a:p>
            <a:r>
              <a:rPr lang="en-US" sz="1000" b="1" dirty="0"/>
              <a:t>Long-Term (&gt; 3months): </a:t>
            </a:r>
            <a:r>
              <a:rPr lang="en-US" sz="1000" dirty="0"/>
              <a:t>Introduction of customer loyalty programs can be instrumental in holding on to existing customers and gaining new customers at the same time. Customer trends need to be analyzed quarterly for consistent maintenance of engagement. </a:t>
            </a:r>
          </a:p>
          <a:p>
            <a:pPr algn="ctr"/>
            <a:endParaRPr lang="en-IN" sz="1000" dirty="0"/>
          </a:p>
        </p:txBody>
      </p:sp>
      <p:sp>
        <p:nvSpPr>
          <p:cNvPr id="10" name="TextBox 9">
            <a:extLst>
              <a:ext uri="{FF2B5EF4-FFF2-40B4-BE49-F238E27FC236}">
                <a16:creationId xmlns:a16="http://schemas.microsoft.com/office/drawing/2014/main" id="{F0815C5C-169B-1778-1D7B-D889868865C9}"/>
              </a:ext>
            </a:extLst>
          </p:cNvPr>
          <p:cNvSpPr txBox="1"/>
          <p:nvPr/>
        </p:nvSpPr>
        <p:spPr>
          <a:xfrm>
            <a:off x="8813408" y="4909625"/>
            <a:ext cx="330591" cy="307777"/>
          </a:xfrm>
          <a:prstGeom prst="rect">
            <a:avLst/>
          </a:prstGeom>
          <a:noFill/>
        </p:spPr>
        <p:txBody>
          <a:bodyPr wrap="square" rtlCol="0">
            <a:spAutoFit/>
          </a:bodyPr>
          <a:lstStyle/>
          <a:p>
            <a:r>
              <a:rPr lang="en-IN" dirty="0"/>
              <a:t>9</a:t>
            </a: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1256</TotalTime>
  <Words>1165</Words>
  <Application>Microsoft Office PowerPoint</Application>
  <PresentationFormat>On-screen Show (16:9)</PresentationFormat>
  <Paragraphs>144</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Crimson Text</vt:lpstr>
      <vt:lpstr>Wingdings</vt:lpstr>
      <vt:lpstr>Times New Roman</vt:lpstr>
      <vt:lpstr>Vidaloka</vt:lpstr>
      <vt:lpstr>Montserrat</vt:lpstr>
      <vt:lpstr>Arial</vt:lpstr>
      <vt:lpstr>Lato</vt:lpstr>
      <vt:lpstr>Minimalist Business Slides XL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Antareep Ghosh</dc:creator>
  <cp:lastModifiedBy>Antareep Ghosh</cp:lastModifiedBy>
  <cp:revision>28</cp:revision>
  <dcterms:modified xsi:type="dcterms:W3CDTF">2025-07-31T17:02:01Z</dcterms:modified>
</cp:coreProperties>
</file>