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Bold" charset="0"/>
      <p:regular r:id="rId17"/>
    </p:embeddedFont>
    <p:embeddedFont>
      <p:font typeface="DM Sans Italics" panose="020B0604020202020204" charset="0"/>
      <p:regular r:id="rId18"/>
    </p:embeddedFont>
    <p:embeddedFont>
      <p:font typeface="Montserrat Classic Bold" panose="020B0604020202020204" charset="0"/>
      <p:regular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Bold" panose="000008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242" t="54526" r="30629"/>
          <a:stretch/>
        </p:blipFill>
        <p:spPr>
          <a:xfrm rot="7659121">
            <a:off x="15410985" y="7079039"/>
            <a:ext cx="3595629" cy="355997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345" t="54771" b="14345"/>
          <a:stretch/>
        </p:blipFill>
        <p:spPr>
          <a:xfrm>
            <a:off x="-1" y="-98646"/>
            <a:ext cx="4029045" cy="285927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2737166"/>
            <a:ext cx="18288000" cy="4812668"/>
            <a:chOff x="0" y="0"/>
            <a:chExt cx="3705023" cy="9294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05023" cy="929404"/>
            </a:xfrm>
            <a:custGeom>
              <a:avLst/>
              <a:gdLst/>
              <a:ahLst/>
              <a:cxnLst/>
              <a:rect l="l" t="t" r="r" b="b"/>
              <a:pathLst>
                <a:path w="3705023" h="929404">
                  <a:moveTo>
                    <a:pt x="0" y="0"/>
                  </a:moveTo>
                  <a:lnTo>
                    <a:pt x="3705023" y="0"/>
                  </a:lnTo>
                  <a:lnTo>
                    <a:pt x="3705023" y="929404"/>
                  </a:lnTo>
                  <a:lnTo>
                    <a:pt x="0" y="9294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289214" y="4196578"/>
            <a:ext cx="18288000" cy="250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9600" dirty="0"/>
              <a:t>Sri Sai Laundry Services</a:t>
            </a:r>
            <a:endParaRPr lang="en-US" sz="16437" spc="161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0200" y="3672379"/>
            <a:ext cx="14509173" cy="117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200" dirty="0"/>
              <a:t>A Strategic Enhancement Plan for</a:t>
            </a:r>
            <a:endParaRPr lang="en-US" sz="7063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19596" y="8141460"/>
            <a:ext cx="12848809" cy="137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PRESENTATION BY </a:t>
            </a:r>
          </a:p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SHAMANTHAK REDDY MALLU</a:t>
            </a:r>
          </a:p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ROLL NO. 23F2001942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109373" y="300971"/>
            <a:ext cx="1877656" cy="1877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609" t="19593" b="39386"/>
          <a:stretch/>
        </p:blipFill>
        <p:spPr>
          <a:xfrm rot="-10580377">
            <a:off x="9266419" y="-73437"/>
            <a:ext cx="9227785" cy="101172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91068" y="1122119"/>
            <a:ext cx="10078241" cy="6637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606"/>
              </a:lnSpc>
              <a:spcBef>
                <a:spcPct val="0"/>
              </a:spcBef>
            </a:pPr>
            <a:r>
              <a:rPr lang="en-US" sz="19279" spc="1889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35804" b="21140"/>
          <a:stretch/>
        </p:blipFill>
        <p:spPr>
          <a:xfrm flipH="1">
            <a:off x="-2" y="7476061"/>
            <a:ext cx="7627441" cy="2810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187155" y="12099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8905" y="6065849"/>
            <a:ext cx="9097431" cy="906949"/>
            <a:chOff x="0" y="0"/>
            <a:chExt cx="2303549" cy="2136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03549" cy="213633"/>
            </a:xfrm>
            <a:custGeom>
              <a:avLst/>
              <a:gdLst/>
              <a:ahLst/>
              <a:cxnLst/>
              <a:rect l="l" t="t" r="r" b="b"/>
              <a:pathLst>
                <a:path w="2303549" h="213633">
                  <a:moveTo>
                    <a:pt x="0" y="0"/>
                  </a:moveTo>
                  <a:lnTo>
                    <a:pt x="2303549" y="0"/>
                  </a:lnTo>
                  <a:lnTo>
                    <a:pt x="2303549" y="213633"/>
                  </a:lnTo>
                  <a:lnTo>
                    <a:pt x="0" y="213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42081" y="100905"/>
            <a:ext cx="9223689" cy="119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73"/>
              </a:lnSpc>
            </a:pPr>
            <a:r>
              <a:rPr lang="en-US" sz="7082" spc="694" dirty="0">
                <a:solidFill>
                  <a:srgbClr val="231F20"/>
                </a:solidFill>
                <a:latin typeface="Oswald Bold"/>
              </a:rPr>
              <a:t>ABOUT THE PROJECT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48905" y="1471353"/>
            <a:ext cx="9416866" cy="2533305"/>
            <a:chOff x="0" y="-66294"/>
            <a:chExt cx="13003953" cy="33777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 t="46379"/>
            <a:stretch>
              <a:fillRect/>
            </a:stretch>
          </p:blipFill>
          <p:spPr>
            <a:xfrm>
              <a:off x="0" y="1934315"/>
              <a:ext cx="13003953" cy="1377130"/>
            </a:xfrm>
            <a:prstGeom prst="rect">
              <a:avLst/>
            </a:prstGeom>
          </p:spPr>
        </p:pic>
        <p:grpSp>
          <p:nvGrpSpPr>
            <p:cNvPr id="14" name="Group 14"/>
            <p:cNvGrpSpPr/>
            <p:nvPr/>
          </p:nvGrpSpPr>
          <p:grpSpPr>
            <a:xfrm>
              <a:off x="0" y="-66294"/>
              <a:ext cx="12566239" cy="2894826"/>
              <a:chOff x="0" y="-19050"/>
              <a:chExt cx="3611003" cy="83185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611003" cy="746746"/>
              </a:xfrm>
              <a:custGeom>
                <a:avLst/>
                <a:gdLst/>
                <a:ahLst/>
                <a:cxnLst/>
                <a:rect l="l" t="t" r="r" b="b"/>
                <a:pathLst>
                  <a:path w="3682024" h="746746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6250" y="411393"/>
              <a:ext cx="1315672" cy="1335092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1923530" y="142503"/>
              <a:ext cx="10219003" cy="2150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50"/>
                </a:lnSpc>
                <a:spcBef>
                  <a:spcPct val="0"/>
                </a:spcBef>
              </a:pPr>
              <a:r>
                <a:rPr lang="en-US" sz="2400" dirty="0"/>
                <a:t>A campus-based laundry business, namely </a:t>
              </a:r>
              <a:r>
                <a:rPr lang="en-US" sz="2400" b="1" dirty="0"/>
                <a:t>Sri Sai Laundry Services</a:t>
              </a:r>
              <a:r>
                <a:rPr lang="en-US" sz="2400" dirty="0"/>
                <a:t>, was chosen for the data analysis project. </a:t>
              </a:r>
              <a:r>
                <a:rPr lang="en-US" sz="2400" b="1" dirty="0"/>
                <a:t>12-week primary data</a:t>
              </a:r>
              <a:r>
                <a:rPr lang="en-US" sz="2400" dirty="0"/>
                <a:t> was collected, cleaned, and analyzed to identify inefficiencies and suggest improvements.</a:t>
              </a:r>
              <a:endParaRPr lang="en-US" sz="2210" spc="216" dirty="0">
                <a:solidFill>
                  <a:srgbClr val="231F20"/>
                </a:solidFill>
                <a:latin typeface="DM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77443" y="3590879"/>
            <a:ext cx="9416867" cy="2515144"/>
            <a:chOff x="0" y="-66294"/>
            <a:chExt cx="13003953" cy="3353524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rcRect t="46379"/>
            <a:stretch>
              <a:fillRect/>
            </a:stretch>
          </p:blipFill>
          <p:spPr>
            <a:xfrm>
              <a:off x="0" y="1910100"/>
              <a:ext cx="13003953" cy="1377130"/>
            </a:xfrm>
            <a:prstGeom prst="rect">
              <a:avLst/>
            </a:prstGeom>
          </p:spPr>
        </p:pic>
        <p:grpSp>
          <p:nvGrpSpPr>
            <p:cNvPr id="21" name="Group 21"/>
            <p:cNvGrpSpPr/>
            <p:nvPr/>
          </p:nvGrpSpPr>
          <p:grpSpPr>
            <a:xfrm>
              <a:off x="95281" y="-66294"/>
              <a:ext cx="12566239" cy="2894826"/>
              <a:chOff x="0" y="-19050"/>
              <a:chExt cx="3611003" cy="83185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3611003" cy="746746"/>
              </a:xfrm>
              <a:custGeom>
                <a:avLst/>
                <a:gdLst/>
                <a:ahLst/>
                <a:cxnLst/>
                <a:rect l="l" t="t" r="r" b="b"/>
                <a:pathLst>
                  <a:path w="3682024" h="746746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84861" y="576059"/>
              <a:ext cx="1397563" cy="1420813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2013588" y="279847"/>
              <a:ext cx="10227627" cy="21028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50"/>
                </a:lnSpc>
                <a:spcBef>
                  <a:spcPct val="0"/>
                </a:spcBef>
              </a:pPr>
              <a:r>
                <a:rPr lang="en-US" sz="2400" dirty="0"/>
                <a:t>The </a:t>
              </a:r>
              <a:r>
                <a:rPr lang="en-US" sz="2400" b="1" dirty="0"/>
                <a:t>objective of the project</a:t>
              </a:r>
              <a:r>
                <a:rPr lang="en-US" sz="2400" dirty="0"/>
                <a:t> was to understand key operational and financial challenges and use data-driven techniques to suggest practical solutions that would help the owner run the business more efficiently.</a:t>
              </a:r>
              <a:endParaRPr lang="en-US" sz="2210" spc="216" dirty="0">
                <a:solidFill>
                  <a:srgbClr val="231F20"/>
                </a:solidFill>
                <a:latin typeface="DM Sans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83726" y="6116034"/>
            <a:ext cx="9416866" cy="73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3"/>
              </a:lnSpc>
            </a:pPr>
            <a:r>
              <a:rPr lang="en-US" sz="4299" spc="227" dirty="0">
                <a:solidFill>
                  <a:srgbClr val="231F20"/>
                </a:solidFill>
                <a:latin typeface="Oswald Bold"/>
              </a:rPr>
              <a:t>PROBLEM STATEMENTS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277443" y="7201397"/>
            <a:ext cx="2680674" cy="647719"/>
            <a:chOff x="0" y="0"/>
            <a:chExt cx="655724" cy="17059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5724" cy="170593"/>
            </a:xfrm>
            <a:custGeom>
              <a:avLst/>
              <a:gdLst/>
              <a:ahLst/>
              <a:cxnLst/>
              <a:rect l="l" t="t" r="r" b="b"/>
              <a:pathLst>
                <a:path w="655724" h="170593">
                  <a:moveTo>
                    <a:pt x="0" y="0"/>
                  </a:moveTo>
                  <a:lnTo>
                    <a:pt x="655724" y="0"/>
                  </a:lnTo>
                  <a:lnTo>
                    <a:pt x="65572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"/>
                </a:rPr>
                <a:t>1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33992" y="8040448"/>
            <a:ext cx="2624125" cy="1852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870"/>
              </a:lnSpc>
              <a:spcBef>
                <a:spcPct val="0"/>
              </a:spcBef>
            </a:pPr>
            <a:r>
              <a:rPr lang="en-US" sz="2400" dirty="0"/>
              <a:t>Limited space and disorganized storage resulting in delays and restricted order capacity.</a:t>
            </a:r>
            <a:endParaRPr lang="en-US" sz="2079" spc="203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3630367" y="7201397"/>
            <a:ext cx="2775109" cy="647719"/>
            <a:chOff x="0" y="0"/>
            <a:chExt cx="827000" cy="17059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27000" cy="170593"/>
            </a:xfrm>
            <a:custGeom>
              <a:avLst/>
              <a:gdLst/>
              <a:ahLst/>
              <a:cxnLst/>
              <a:rect l="l" t="t" r="r" b="b"/>
              <a:pathLst>
                <a:path w="827000" h="170593">
                  <a:moveTo>
                    <a:pt x="0" y="0"/>
                  </a:moveTo>
                  <a:lnTo>
                    <a:pt x="827000" y="0"/>
                  </a:lnTo>
                  <a:lnTo>
                    <a:pt x="82700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533112" y="8011042"/>
            <a:ext cx="2959722" cy="1852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868"/>
              </a:lnSpc>
              <a:spcBef>
                <a:spcPct val="0"/>
              </a:spcBef>
            </a:pPr>
            <a:r>
              <a:rPr lang="en-US" sz="2400" dirty="0"/>
              <a:t>Weather disruptions (rain, humidity) leading to increased utility costs and service delays.</a:t>
            </a:r>
            <a:endParaRPr lang="en-US" sz="2078" spc="203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35" name="Group 35"/>
          <p:cNvGrpSpPr/>
          <p:nvPr/>
        </p:nvGrpSpPr>
        <p:grpSpPr>
          <a:xfrm>
            <a:off x="6913980" y="7182763"/>
            <a:ext cx="2567655" cy="647719"/>
            <a:chOff x="0" y="0"/>
            <a:chExt cx="676255" cy="17059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76255" cy="170593"/>
            </a:xfrm>
            <a:custGeom>
              <a:avLst/>
              <a:gdLst/>
              <a:ahLst/>
              <a:cxnLst/>
              <a:rect l="l" t="t" r="r" b="b"/>
              <a:pathLst>
                <a:path w="676255" h="170593">
                  <a:moveTo>
                    <a:pt x="0" y="0"/>
                  </a:moveTo>
                  <a:lnTo>
                    <a:pt x="676255" y="0"/>
                  </a:lnTo>
                  <a:lnTo>
                    <a:pt x="676255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6970529" y="8011787"/>
            <a:ext cx="2511106" cy="14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870"/>
              </a:lnSpc>
              <a:spcBef>
                <a:spcPct val="0"/>
              </a:spcBef>
            </a:pPr>
            <a:r>
              <a:rPr lang="en-US" sz="2400" dirty="0"/>
              <a:t>High expenses due to outsourced dry-cleaning affecting profit margins.</a:t>
            </a:r>
            <a:endParaRPr lang="en-US" sz="2079" spc="203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02402E-9B51-0D99-5631-498E9ADD5C6E}"/>
              </a:ext>
            </a:extLst>
          </p:cNvPr>
          <p:cNvSpPr txBox="1"/>
          <p:nvPr/>
        </p:nvSpPr>
        <p:spPr>
          <a:xfrm flipH="1">
            <a:off x="470357" y="7174540"/>
            <a:ext cx="217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	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0C6059-CB51-3754-D635-4AE48CF8EFCB}"/>
              </a:ext>
            </a:extLst>
          </p:cNvPr>
          <p:cNvSpPr txBox="1"/>
          <p:nvPr/>
        </p:nvSpPr>
        <p:spPr>
          <a:xfrm flipH="1">
            <a:off x="3970979" y="7168754"/>
            <a:ext cx="217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	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B40C5C-6A87-BD72-2A03-2B57B8628C88}"/>
              </a:ext>
            </a:extLst>
          </p:cNvPr>
          <p:cNvSpPr txBox="1"/>
          <p:nvPr/>
        </p:nvSpPr>
        <p:spPr>
          <a:xfrm flipH="1">
            <a:off x="7083628" y="7183456"/>
            <a:ext cx="217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	3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4166BB-5714-C02D-E475-B0882E2A9A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46" y="1568360"/>
            <a:ext cx="7133769" cy="63843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30" grpId="0"/>
      <p:bldP spid="34" grpId="0"/>
      <p:bldP spid="38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5895" y="-134179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86917" y="-4863575"/>
            <a:ext cx="7616557" cy="781549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15473" y="-3576774"/>
            <a:ext cx="6709932" cy="688519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726874" y="3337373"/>
            <a:ext cx="13141572" cy="1700904"/>
            <a:chOff x="0" y="0"/>
            <a:chExt cx="2704703" cy="4006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4703" cy="400651"/>
            </a:xfrm>
            <a:custGeom>
              <a:avLst/>
              <a:gdLst/>
              <a:ahLst/>
              <a:cxnLst/>
              <a:rect l="l" t="t" r="r" b="b"/>
              <a:pathLst>
                <a:path w="2704703" h="400651">
                  <a:moveTo>
                    <a:pt x="0" y="0"/>
                  </a:moveTo>
                  <a:lnTo>
                    <a:pt x="2704703" y="0"/>
                  </a:lnTo>
                  <a:lnTo>
                    <a:pt x="2704703" y="400651"/>
                  </a:lnTo>
                  <a:lnTo>
                    <a:pt x="0" y="4006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2999" y="5393012"/>
            <a:ext cx="12115801" cy="1954626"/>
            <a:chOff x="0" y="0"/>
            <a:chExt cx="2668812" cy="5001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68812" cy="500149"/>
            </a:xfrm>
            <a:custGeom>
              <a:avLst/>
              <a:gdLst/>
              <a:ahLst/>
              <a:cxnLst/>
              <a:rect l="l" t="t" r="r" b="b"/>
              <a:pathLst>
                <a:path w="2668812" h="500149">
                  <a:moveTo>
                    <a:pt x="0" y="0"/>
                  </a:moveTo>
                  <a:lnTo>
                    <a:pt x="2668812" y="0"/>
                  </a:lnTo>
                  <a:lnTo>
                    <a:pt x="2668812" y="500149"/>
                  </a:lnTo>
                  <a:lnTo>
                    <a:pt x="0" y="5001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073512" y="7840496"/>
            <a:ext cx="12794934" cy="1878020"/>
            <a:chOff x="0" y="0"/>
            <a:chExt cx="2704703" cy="5258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04703" cy="525835"/>
            </a:xfrm>
            <a:custGeom>
              <a:avLst/>
              <a:gdLst/>
              <a:ahLst/>
              <a:cxnLst/>
              <a:rect l="l" t="t" r="r" b="b"/>
              <a:pathLst>
                <a:path w="2704703" h="525835">
                  <a:moveTo>
                    <a:pt x="0" y="0"/>
                  </a:moveTo>
                  <a:lnTo>
                    <a:pt x="2704703" y="0"/>
                  </a:lnTo>
                  <a:lnTo>
                    <a:pt x="2704703" y="525835"/>
                  </a:lnTo>
                  <a:lnTo>
                    <a:pt x="0" y="525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26875" y="244124"/>
            <a:ext cx="10906040" cy="221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4"/>
              </a:lnSpc>
            </a:pPr>
            <a:r>
              <a:rPr lang="en-US" sz="6430" spc="630" dirty="0">
                <a:solidFill>
                  <a:srgbClr val="FFFFFF"/>
                </a:solidFill>
                <a:latin typeface="Oswald Bold"/>
              </a:rPr>
              <a:t>PROBLEM SOLVING APPROACH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073512" y="3547990"/>
            <a:ext cx="12312822" cy="1399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0705" lvl="1" indent="-175352">
              <a:lnSpc>
                <a:spcPts val="2241"/>
              </a:lnSpc>
              <a:buFont typeface="Arial"/>
              <a:buChar char="•"/>
            </a:pPr>
            <a:r>
              <a:rPr lang="en-US" spc="159" dirty="0">
                <a:solidFill>
                  <a:srgbClr val="231F20"/>
                </a:solidFill>
                <a:latin typeface="DM Sans Bold"/>
              </a:rPr>
              <a:t>Space Optimization : </a:t>
            </a:r>
          </a:p>
          <a:p>
            <a:pPr marL="701409" lvl="2" indent="-233803">
              <a:lnSpc>
                <a:spcPts val="2241"/>
              </a:lnSpc>
              <a:buFont typeface="Arial"/>
              <a:buChar char="⚬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Uses K-Means clustering to analyze order density from different hostels and faculty blocks </a:t>
            </a:r>
          </a:p>
          <a:p>
            <a:pPr marL="701409" lvl="2" indent="-233803">
              <a:lnSpc>
                <a:spcPts val="2241"/>
              </a:lnSpc>
              <a:buFont typeface="Arial"/>
              <a:buChar char="⚬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Identity high, medium and low demand zones based on frequency and revenue</a:t>
            </a:r>
          </a:p>
          <a:p>
            <a:pPr marL="701409" lvl="2" indent="-233803">
              <a:lnSpc>
                <a:spcPts val="2241"/>
              </a:lnSpc>
              <a:buFont typeface="Arial"/>
              <a:buChar char="⚬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Reorganize storage and collection routes to prioritize high-demand clusters</a:t>
            </a:r>
          </a:p>
          <a:p>
            <a:pPr>
              <a:lnSpc>
                <a:spcPts val="2241"/>
              </a:lnSpc>
            </a:pPr>
            <a:endParaRPr lang="en-US" sz="1624" spc="159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57298" y="5611478"/>
            <a:ext cx="11887202" cy="1406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0705" lvl="1" indent="-175352">
              <a:lnSpc>
                <a:spcPts val="2241"/>
              </a:lnSpc>
              <a:buFont typeface="Arial"/>
              <a:buChar char="•"/>
            </a:pPr>
            <a:r>
              <a:rPr lang="en-US" spc="159" dirty="0">
                <a:solidFill>
                  <a:srgbClr val="231F20"/>
                </a:solidFill>
                <a:latin typeface="DM Sans Bold"/>
              </a:rPr>
              <a:t>Weather-Adaptive Strategy :</a:t>
            </a:r>
          </a:p>
          <a:p>
            <a:pPr marL="918303" lvl="2" indent="-285750">
              <a:lnSpc>
                <a:spcPts val="2241"/>
              </a:lnSpc>
              <a:buFont typeface="Courier New" panose="02070309020205020404" pitchFamily="49" charset="0"/>
              <a:buChar char="o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Use regression analysis to study correlation between rainfall/humidity and operational costs.</a:t>
            </a:r>
          </a:p>
          <a:p>
            <a:pPr marL="918303" lvl="2" indent="-285750">
              <a:lnSpc>
                <a:spcPts val="2241"/>
              </a:lnSpc>
              <a:buFont typeface="Courier New" panose="02070309020205020404" pitchFamily="49" charset="0"/>
              <a:buChar char="o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Identify peak cost periods linked to rainy days.</a:t>
            </a:r>
          </a:p>
          <a:p>
            <a:pPr marL="918303" lvl="2" indent="-285750">
              <a:lnSpc>
                <a:spcPts val="2241"/>
              </a:lnSpc>
              <a:buFont typeface="Courier New" panose="02070309020205020404" pitchFamily="49" charset="0"/>
              <a:buChar char="o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Recommend installation of dryers and semi-covered drying sheds.</a:t>
            </a:r>
            <a:endParaRPr lang="en-US" sz="1624" spc="15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419599" y="8142287"/>
            <a:ext cx="12448847" cy="1121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0705" lvl="1" indent="-175353">
              <a:lnSpc>
                <a:spcPts val="2241"/>
              </a:lnSpc>
              <a:buFont typeface="Arial"/>
              <a:buChar char="•"/>
            </a:pPr>
            <a:r>
              <a:rPr lang="en-US" spc="159" dirty="0">
                <a:solidFill>
                  <a:srgbClr val="231F20"/>
                </a:solidFill>
                <a:latin typeface="DM Sans Bold"/>
              </a:rPr>
              <a:t>Cost-Best Optimization</a:t>
            </a:r>
          </a:p>
          <a:p>
            <a:pPr marL="701411" lvl="2" indent="-233804">
              <a:lnSpc>
                <a:spcPts val="2241"/>
              </a:lnSpc>
              <a:buFont typeface="Arial"/>
              <a:buChar char="⚬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Conduct a CBA comparing in-house dry-cleaning vs outsourced services.</a:t>
            </a:r>
          </a:p>
          <a:p>
            <a:pPr marL="701411" lvl="2" indent="-233804">
              <a:lnSpc>
                <a:spcPts val="2241"/>
              </a:lnSpc>
              <a:buFont typeface="Arial"/>
              <a:buChar char="⚬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Analyze actual vs projected costs using NPV calculations.</a:t>
            </a:r>
          </a:p>
          <a:p>
            <a:pPr marL="701411" lvl="2" indent="-233804">
              <a:lnSpc>
                <a:spcPts val="2241"/>
              </a:lnSpc>
              <a:buFont typeface="Arial"/>
              <a:buChar char="⚬"/>
            </a:pPr>
            <a:r>
              <a:rPr lang="en-US" spc="159" dirty="0">
                <a:solidFill>
                  <a:srgbClr val="231F20"/>
                </a:solidFill>
                <a:latin typeface="DM Sans"/>
              </a:rPr>
              <a:t>Propose in-house setup with fixed monthly costs of ₹22,500 to improve profit margins.</a:t>
            </a:r>
          </a:p>
        </p:txBody>
      </p:sp>
      <p:pic>
        <p:nvPicPr>
          <p:cNvPr id="1026" name="Picture 2" descr="Premium Vector | Warehouse distribution optimization icon line vector">
            <a:extLst>
              <a:ext uri="{FF2B5EF4-FFF2-40B4-BE49-F238E27FC236}">
                <a16:creationId xmlns:a16="http://schemas.microsoft.com/office/drawing/2014/main" id="{D1CB9EF5-BE56-5342-E85B-424ED06F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5" y="3228741"/>
            <a:ext cx="2040378" cy="18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Dry Clothes in Rainy Season FAST! – Lifestyle Clotheslines">
            <a:extLst>
              <a:ext uri="{FF2B5EF4-FFF2-40B4-BE49-F238E27FC236}">
                <a16:creationId xmlns:a16="http://schemas.microsoft.com/office/drawing/2014/main" id="{0F0E4A63-7460-ACD7-2C7B-640CC67B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93" y="5258521"/>
            <a:ext cx="3181412" cy="22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Vector | Growth money investment business people passive income  concept investing flat vector illustration for banner">
            <a:extLst>
              <a:ext uri="{FF2B5EF4-FFF2-40B4-BE49-F238E27FC236}">
                <a16:creationId xmlns:a16="http://schemas.microsoft.com/office/drawing/2014/main" id="{AB64E5D3-ECD1-BBCF-073F-E3B1E143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49" y="7772459"/>
            <a:ext cx="2600325" cy="19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169367" y="-10264537"/>
            <a:ext cx="15841853" cy="162556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38600" y="1799666"/>
            <a:ext cx="10350841" cy="145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74"/>
              </a:lnSpc>
            </a:pPr>
            <a:r>
              <a:rPr lang="en-US" sz="8676" spc="850" dirty="0">
                <a:solidFill>
                  <a:srgbClr val="FFFFFF"/>
                </a:solidFill>
                <a:latin typeface="Oswald Bold"/>
              </a:rPr>
              <a:t>DATA COLLECTED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19420" y="674152"/>
            <a:ext cx="15841853" cy="1625563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590800" y="4763200"/>
            <a:ext cx="12028357" cy="4005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33"/>
              </a:lnSpc>
            </a:pPr>
            <a:r>
              <a:rPr lang="en-US" sz="2400" spc="187" dirty="0">
                <a:solidFill>
                  <a:srgbClr val="F5FFF5"/>
                </a:solidFill>
                <a:latin typeface="DM Sans Bold"/>
              </a:rPr>
              <a:t>Washing &amp; Ironing Sales Data (Daily) : </a:t>
            </a:r>
          </a:p>
          <a:p>
            <a:pPr>
              <a:lnSpc>
                <a:spcPts val="2633"/>
              </a:lnSpc>
            </a:pPr>
            <a:r>
              <a:rPr lang="en-US" sz="2400" dirty="0">
                <a:solidFill>
                  <a:schemeClr val="bg1"/>
                </a:solidFill>
                <a:latin typeface="DM Sans" pitchFamily="2" charset="0"/>
              </a:rPr>
              <a:t>This sheet holds daily records of customer transactions – includes Room No. (hostel/faculty block) and Amount charged per order.</a:t>
            </a:r>
          </a:p>
          <a:p>
            <a:pPr>
              <a:lnSpc>
                <a:spcPts val="2633"/>
              </a:lnSpc>
            </a:pPr>
            <a:endParaRPr lang="en-US" sz="2400" spc="187" dirty="0">
              <a:solidFill>
                <a:schemeClr val="bg1"/>
              </a:solidFill>
              <a:latin typeface="DM Sans" pitchFamily="2" charset="0"/>
            </a:endParaRPr>
          </a:p>
          <a:p>
            <a:pPr>
              <a:lnSpc>
                <a:spcPts val="2633"/>
              </a:lnSpc>
            </a:pPr>
            <a:r>
              <a:rPr lang="en-US" sz="2400" spc="187" dirty="0">
                <a:solidFill>
                  <a:srgbClr val="F5FFF5"/>
                </a:solidFill>
                <a:latin typeface="DM Sans Bold"/>
              </a:rPr>
              <a:t>Dry Cleaning Sales Data (Daily) : </a:t>
            </a:r>
          </a:p>
          <a:p>
            <a:pPr>
              <a:lnSpc>
                <a:spcPts val="2633"/>
              </a:lnSpc>
            </a:pPr>
            <a:r>
              <a:rPr lang="en-US" sz="2400" dirty="0">
                <a:solidFill>
                  <a:schemeClr val="bg1"/>
                </a:solidFill>
                <a:latin typeface="DM Sans" pitchFamily="2" charset="0"/>
              </a:rPr>
              <a:t>This sheet records daily dry cleaning transactions, the number of orders, and corresponding revenue earned.</a:t>
            </a:r>
          </a:p>
          <a:p>
            <a:pPr>
              <a:lnSpc>
                <a:spcPts val="2633"/>
              </a:lnSpc>
            </a:pPr>
            <a:endParaRPr lang="en-US" sz="2400" spc="187" dirty="0">
              <a:solidFill>
                <a:schemeClr val="bg1"/>
              </a:solidFill>
              <a:latin typeface="DM Sans" pitchFamily="2" charset="0"/>
            </a:endParaRPr>
          </a:p>
          <a:p>
            <a:pPr algn="l">
              <a:lnSpc>
                <a:spcPts val="2633"/>
              </a:lnSpc>
            </a:pPr>
            <a:r>
              <a:rPr lang="en-US" sz="2400" spc="187" dirty="0">
                <a:solidFill>
                  <a:srgbClr val="F5FFF5"/>
                </a:solidFill>
                <a:latin typeface="DM Sans Bold"/>
              </a:rPr>
              <a:t>Operational Costs Data (Monthly) :</a:t>
            </a:r>
            <a:r>
              <a:rPr lang="en-US" sz="2400" spc="187" dirty="0">
                <a:solidFill>
                  <a:srgbClr val="F5FFF5"/>
                </a:solidFill>
                <a:latin typeface="DM Sans"/>
              </a:rPr>
              <a:t> </a:t>
            </a:r>
          </a:p>
          <a:p>
            <a:pPr>
              <a:lnSpc>
                <a:spcPts val="2633"/>
              </a:lnSpc>
            </a:pPr>
            <a:r>
              <a:rPr lang="en-US" sz="2400" dirty="0">
                <a:solidFill>
                  <a:schemeClr val="bg1"/>
                </a:solidFill>
                <a:latin typeface="DM Sans" pitchFamily="2" charset="0"/>
              </a:rPr>
              <a:t>This sheet contains monthly expenses under categories like Salaries, Rent, Transportation, Electricity, Water, Detergents, etc.</a:t>
            </a:r>
            <a:endParaRPr lang="en-US" sz="2400" spc="187" dirty="0">
              <a:solidFill>
                <a:schemeClr val="bg1"/>
              </a:solidFill>
              <a:latin typeface="DM Sans" pitchFamily="2" charset="0"/>
            </a:endParaRPr>
          </a:p>
          <a:p>
            <a:pPr algn="l">
              <a:lnSpc>
                <a:spcPts val="2633"/>
              </a:lnSpc>
            </a:pPr>
            <a:endParaRPr lang="en-US" sz="2400" spc="187" dirty="0">
              <a:solidFill>
                <a:srgbClr val="F5FFF5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82712" y="3793907"/>
            <a:ext cx="12262678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FFFAEB"/>
                </a:solidFill>
                <a:latin typeface="Canva Sans"/>
              </a:rPr>
              <a:t>Time Period of Data Collected : 12-weeks (October 2024 to December 2024)</a:t>
            </a:r>
          </a:p>
        </p:txBody>
      </p:sp>
      <p:pic>
        <p:nvPicPr>
          <p:cNvPr id="2050" name="Picture 2" descr="Data collection - Free computer icons">
            <a:extLst>
              <a:ext uri="{FF2B5EF4-FFF2-40B4-BE49-F238E27FC236}">
                <a16:creationId xmlns:a16="http://schemas.microsoft.com/office/drawing/2014/main" id="{253302E4-1C9C-FFF6-AFAD-0F6B9F625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039" y="1518152"/>
            <a:ext cx="1764804" cy="17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895" y="-1184626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451022" y="-5097630"/>
            <a:ext cx="7616557" cy="781549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2480027" y="-4398423"/>
            <a:ext cx="6709932" cy="68851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 l="18090" t="2965" r="16378" b="432"/>
          <a:stretch>
            <a:fillRect/>
          </a:stretch>
        </p:blipFill>
        <p:spPr>
          <a:xfrm>
            <a:off x="12803733" y="2173685"/>
            <a:ext cx="5175638" cy="762970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480881" y="425928"/>
            <a:ext cx="10906040" cy="1091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4"/>
              </a:lnSpc>
            </a:pPr>
            <a:r>
              <a:rPr lang="en-US" sz="6430" spc="630" dirty="0">
                <a:solidFill>
                  <a:srgbClr val="FFFFFF"/>
                </a:solidFill>
                <a:latin typeface="Oswald Bold"/>
              </a:rPr>
              <a:t>ANALYSIS PROCESS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1914" y="2559098"/>
            <a:ext cx="12133190" cy="652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733" lvl="1" indent="-232366">
              <a:lnSpc>
                <a:spcPts val="3013"/>
              </a:lnSpc>
              <a:buFont typeface="Arial"/>
              <a:buChar char="•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Data Pre-processing :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Data from merchant copy bills manually entered into Excel. 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COUNTIFS formula used to identify and remove duplicate entries.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Missing/invalid entries were discarded.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Room numbers were normalized to identify student and faculty zones.</a:t>
            </a:r>
          </a:p>
          <a:p>
            <a:pPr>
              <a:lnSpc>
                <a:spcPts val="3013"/>
              </a:lnSpc>
            </a:pPr>
            <a:endParaRPr lang="en-US" sz="2152" dirty="0">
              <a:solidFill>
                <a:srgbClr val="000000"/>
              </a:solidFill>
              <a:latin typeface="DM Sans"/>
            </a:endParaRPr>
          </a:p>
          <a:p>
            <a:pPr marL="464733" lvl="1" indent="-232366">
              <a:lnSpc>
                <a:spcPts val="3013"/>
              </a:lnSpc>
              <a:buFont typeface="Arial"/>
              <a:buChar char="•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Descriptive and Statistical Analysis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With the help of Excel, got summary statistics (MAX, MIN, AVERAGE, SUM)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Monthly revenue and cost patterns extracted and visualized.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Created trend charts for daily orders and income across 12 weeks.</a:t>
            </a:r>
          </a:p>
          <a:p>
            <a:pPr>
              <a:lnSpc>
                <a:spcPts val="3013"/>
              </a:lnSpc>
            </a:pPr>
            <a:endParaRPr lang="en-US" sz="2152" dirty="0">
              <a:solidFill>
                <a:srgbClr val="000000"/>
              </a:solidFill>
              <a:latin typeface="DM Sans"/>
            </a:endParaRPr>
          </a:p>
          <a:p>
            <a:pPr marL="464733" lvl="1" indent="-232366">
              <a:lnSpc>
                <a:spcPts val="3013"/>
              </a:lnSpc>
              <a:buFont typeface="Arial"/>
              <a:buChar char="•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Diagnostic Analysis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Analyzed customer blocks using K-Means clustering to identify :</a:t>
            </a:r>
          </a:p>
          <a:p>
            <a:pPr marL="1419744" lvl="3" indent="-342900">
              <a:lnSpc>
                <a:spcPts val="3013"/>
              </a:lnSpc>
              <a:buFont typeface="Wingdings" panose="05000000000000000000" pitchFamily="2" charset="2"/>
              <a:buChar char="Ø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High-demand zones</a:t>
            </a:r>
          </a:p>
          <a:p>
            <a:pPr marL="1419744" lvl="3" indent="-342900">
              <a:lnSpc>
                <a:spcPts val="3013"/>
              </a:lnSpc>
              <a:buFont typeface="Wingdings" panose="05000000000000000000" pitchFamily="2" charset="2"/>
              <a:buChar char="Ø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Medium/Low-demand zones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Analyzed weather’s effect using linear regression (rainy days vs utility costs).</a:t>
            </a:r>
          </a:p>
          <a:p>
            <a:pPr marL="929466" lvl="2" indent="-309822">
              <a:lnSpc>
                <a:spcPts val="3013"/>
              </a:lnSpc>
              <a:buFont typeface="Arial"/>
              <a:buChar char="⚬"/>
            </a:pPr>
            <a:r>
              <a:rPr lang="en-US" sz="2152" dirty="0">
                <a:solidFill>
                  <a:srgbClr val="000000"/>
                </a:solidFill>
                <a:latin typeface="DM Sans"/>
              </a:rPr>
              <a:t>Compared outsourcing vs in-house costs using CBA and NPV in Excel and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50941" y="1782677"/>
            <a:ext cx="17302771" cy="58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dirty="0">
                <a:solidFill>
                  <a:srgbClr val="131211"/>
                </a:solidFill>
                <a:latin typeface="DM Sans"/>
              </a:rPr>
              <a:t>Segmented customer orders from student and faculty blocks.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5912" y="8824580"/>
            <a:ext cx="16687800" cy="1008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400" dirty="0">
                <a:latin typeface="DM Sans Italics" panose="020B0604020202020204" charset="0"/>
              </a:rPr>
              <a:t>These top 4 clusters alone generated nearly </a:t>
            </a:r>
            <a:r>
              <a:rPr lang="en-US" sz="2400" b="1" dirty="0">
                <a:latin typeface="DM Sans Italics" panose="020B0604020202020204" charset="0"/>
              </a:rPr>
              <a:t>40%+</a:t>
            </a:r>
            <a:r>
              <a:rPr lang="en-US" sz="2400" dirty="0">
                <a:latin typeface="DM Sans Italics" panose="020B0604020202020204" charset="0"/>
              </a:rPr>
              <a:t> of business — identified as priority zones for faster pickups and special storage.</a:t>
            </a:r>
            <a:endParaRPr lang="en-US" sz="2400" spc="29" dirty="0">
              <a:solidFill>
                <a:srgbClr val="131211"/>
              </a:solidFill>
              <a:latin typeface="DM Sans Italics" panose="020B0604020202020204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2480027" y="-5299819"/>
            <a:ext cx="23547605" cy="7815497"/>
            <a:chOff x="0" y="0"/>
            <a:chExt cx="31396807" cy="10420662"/>
          </a:xfrm>
        </p:grpSpPr>
        <p:grpSp>
          <p:nvGrpSpPr>
            <p:cNvPr id="7" name="Group 7"/>
            <p:cNvGrpSpPr/>
            <p:nvPr/>
          </p:nvGrpSpPr>
          <p:grpSpPr>
            <a:xfrm>
              <a:off x="3354562" y="5217339"/>
              <a:ext cx="24384000" cy="4114800"/>
              <a:chOff x="0" y="0"/>
              <a:chExt cx="4816593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81659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812800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241398" y="0"/>
              <a:ext cx="10155409" cy="1042066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932276"/>
              <a:ext cx="8946576" cy="9180255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7947876" y="7402843"/>
              <a:ext cx="14541387" cy="141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74"/>
                </a:lnSpc>
              </a:pPr>
              <a:r>
                <a:rPr lang="en-US" sz="6430" spc="630" dirty="0">
                  <a:solidFill>
                    <a:srgbClr val="FFFFFF"/>
                  </a:solidFill>
                  <a:latin typeface="Oswald Bold"/>
                </a:rPr>
                <a:t>RESULTS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1CBA365-0F1B-C39A-6C01-F2C16C03D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83660"/>
            <a:ext cx="6553200" cy="49953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44B696-6A61-A2A4-5911-F939BEDEB2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27" y="2834902"/>
            <a:ext cx="6258147" cy="4788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2EF9B5-DBA6-ED0D-CFC9-FD1B953A0C8B}"/>
              </a:ext>
            </a:extLst>
          </p:cNvPr>
          <p:cNvSpPr txBox="1"/>
          <p:nvPr/>
        </p:nvSpPr>
        <p:spPr>
          <a:xfrm>
            <a:off x="2312802" y="7839695"/>
            <a:ext cx="5257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Valmiki Bhavan (VM)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– 21.7% of all orders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Vishwakarma Bhavan (VK)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– 16.8%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BE8DA-3360-B19C-BB43-D1301D25A4D8}"/>
              </a:ext>
            </a:extLst>
          </p:cNvPr>
          <p:cNvSpPr txBox="1"/>
          <p:nvPr/>
        </p:nvSpPr>
        <p:spPr>
          <a:xfrm>
            <a:off x="11707998" y="780106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H Block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– 45.5% of faculty orders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Ph.D. Quarters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– 22.5%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2480027" y="-5299819"/>
            <a:ext cx="23547605" cy="7815497"/>
            <a:chOff x="0" y="0"/>
            <a:chExt cx="31396807" cy="10420662"/>
          </a:xfrm>
        </p:grpSpPr>
        <p:grpSp>
          <p:nvGrpSpPr>
            <p:cNvPr id="5" name="Group 5"/>
            <p:cNvGrpSpPr/>
            <p:nvPr/>
          </p:nvGrpSpPr>
          <p:grpSpPr>
            <a:xfrm>
              <a:off x="3354562" y="5217339"/>
              <a:ext cx="24384000" cy="4114800"/>
              <a:chOff x="0" y="0"/>
              <a:chExt cx="4816593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81659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812800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241398" y="0"/>
              <a:ext cx="10155409" cy="1042066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932276"/>
              <a:ext cx="8946576" cy="9180255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7947876" y="7402843"/>
              <a:ext cx="14541387" cy="141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74"/>
                </a:lnSpc>
              </a:pPr>
              <a:r>
                <a:rPr lang="en-US" sz="6430" spc="630" dirty="0">
                  <a:solidFill>
                    <a:srgbClr val="FFFFFF"/>
                  </a:solidFill>
                  <a:latin typeface="Oswald Bold"/>
                </a:rPr>
                <a:t>RESULTS</a:t>
              </a:r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48CFAA8C-82DA-5034-4E92-3702A55855B0}"/>
              </a:ext>
            </a:extLst>
          </p:cNvPr>
          <p:cNvSpPr txBox="1"/>
          <p:nvPr/>
        </p:nvSpPr>
        <p:spPr>
          <a:xfrm>
            <a:off x="350941" y="1782677"/>
            <a:ext cx="17302771" cy="58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dirty="0">
                <a:solidFill>
                  <a:srgbClr val="131211"/>
                </a:solidFill>
                <a:latin typeface="DM Sans"/>
              </a:rPr>
              <a:t>Regression Analysis: Rainfall vs Utility Costs.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AAEC22-A9C4-0F6C-3998-03C94F96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662299"/>
            <a:ext cx="7546115" cy="4680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E09F58-2C1A-5C38-7EBF-469910E76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6" y="2662299"/>
            <a:ext cx="7546115" cy="4680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6BAE96-A8C7-78F3-14EE-7AFF3FF558EA}"/>
              </a:ext>
            </a:extLst>
          </p:cNvPr>
          <p:cNvSpPr txBox="1"/>
          <p:nvPr/>
        </p:nvSpPr>
        <p:spPr>
          <a:xfrm>
            <a:off x="9241344" y="7624701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R² = 0.926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→ 92.6% of utility cost variance explained by rainy days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Every rainy day → ₹1,111.32 increase in utility cost (β₁)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53BE6-01F3-F0ED-5236-F68294F9B0D9}"/>
              </a:ext>
            </a:extLst>
          </p:cNvPr>
          <p:cNvSpPr txBox="1"/>
          <p:nvPr/>
        </p:nvSpPr>
        <p:spPr>
          <a:xfrm>
            <a:off x="579124" y="7624701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0" fontAlgn="base" latinLnBrk="0" hangingPunct="0">
              <a:buClrTx/>
              <a:buSzPts val="1800"/>
            </a:pP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DM Sans" pitchFamily="2" charset="0"/>
              </a:rPr>
              <a:t> Highest cost in </a:t>
            </a: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DM Sans" pitchFamily="2" charset="0"/>
              </a:rPr>
              <a:t>October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DM Sans" pitchFamily="2" charset="0"/>
              </a:rPr>
              <a:t> (16 rainy days → ₹41,924 total cost)</a:t>
            </a:r>
            <a:endParaRPr lang="en-US" sz="2000" dirty="0">
              <a:effectLst/>
              <a:latin typeface="DM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50F59-BB60-92BA-A9CC-51F02A1CB07C}"/>
              </a:ext>
            </a:extLst>
          </p:cNvPr>
          <p:cNvSpPr txBox="1"/>
          <p:nvPr/>
        </p:nvSpPr>
        <p:spPr>
          <a:xfrm>
            <a:off x="1531626" y="9105900"/>
            <a:ext cx="1632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M Sans Italics" panose="020B0604020202020204" charset="0"/>
              </a:rPr>
              <a:t> Strong correlation shows need for </a:t>
            </a:r>
            <a:r>
              <a:rPr lang="en-US" sz="2400" b="1" dirty="0">
                <a:latin typeface="DM Sans Italics" panose="020B0604020202020204" charset="0"/>
              </a:rPr>
              <a:t>weather-adaptive infrastructure</a:t>
            </a:r>
            <a:r>
              <a:rPr lang="en-US" sz="2400" dirty="0">
                <a:latin typeface="DM Sans Italics" panose="020B0604020202020204" charset="0"/>
              </a:rPr>
              <a:t> to reduce cost impact during monsoon.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2480027" y="-5299819"/>
            <a:ext cx="23547605" cy="7815497"/>
            <a:chOff x="0" y="0"/>
            <a:chExt cx="31396807" cy="10420662"/>
          </a:xfrm>
        </p:grpSpPr>
        <p:grpSp>
          <p:nvGrpSpPr>
            <p:cNvPr id="4" name="Group 4"/>
            <p:cNvGrpSpPr/>
            <p:nvPr/>
          </p:nvGrpSpPr>
          <p:grpSpPr>
            <a:xfrm>
              <a:off x="3354562" y="5217339"/>
              <a:ext cx="24384000" cy="4114800"/>
              <a:chOff x="0" y="0"/>
              <a:chExt cx="4816593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81659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812800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241398" y="0"/>
              <a:ext cx="10155409" cy="1042066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932276"/>
              <a:ext cx="8946576" cy="9180255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7947876" y="7402843"/>
              <a:ext cx="14541387" cy="141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74"/>
                </a:lnSpc>
              </a:pPr>
              <a:r>
                <a:rPr lang="en-US" sz="6430" spc="630" dirty="0">
                  <a:solidFill>
                    <a:srgbClr val="FFFFFF"/>
                  </a:solidFill>
                  <a:latin typeface="Oswald Bold"/>
                </a:rPr>
                <a:t>RESULTS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30E8A05-997B-F304-6A10-7FEB58D93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00" y="1848490"/>
            <a:ext cx="11181800" cy="31740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80812F-0EF1-C95B-2B72-CC02ABD8AC69}"/>
              </a:ext>
            </a:extLst>
          </p:cNvPr>
          <p:cNvSpPr txBox="1"/>
          <p:nvPr/>
        </p:nvSpPr>
        <p:spPr>
          <a:xfrm>
            <a:off x="2127046" y="4802828"/>
            <a:ext cx="1361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Outsourcing costs are inconsistent and higher, ranging from ₹30,000–₹39,000.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E9550B2-A438-6E22-C1CD-7DB69506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913AE-2934-B852-27FB-EF2D72AA5550}"/>
              </a:ext>
            </a:extLst>
          </p:cNvPr>
          <p:cNvSpPr txBox="1"/>
          <p:nvPr/>
        </p:nvSpPr>
        <p:spPr>
          <a:xfrm>
            <a:off x="2337146" y="6041708"/>
            <a:ext cx="1361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DM Sans" pitchFamily="2" charset="0"/>
                <a:ea typeface="+mn-ea"/>
                <a:cs typeface="+mn-cs"/>
              </a:rPr>
              <a:t>Monthly income from dry cleaning consistently exceeds ₹44,000, ensuring healthy margins</a:t>
            </a:r>
            <a:endParaRPr lang="en-US" sz="28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7D92A4-C4DA-0F00-4F98-5D8EBED590CE}"/>
              </a:ext>
            </a:extLst>
          </p:cNvPr>
          <p:cNvSpPr txBox="1"/>
          <p:nvPr/>
        </p:nvSpPr>
        <p:spPr>
          <a:xfrm>
            <a:off x="2161459" y="5424517"/>
            <a:ext cx="1361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DM Sans" pitchFamily="2" charset="0"/>
                <a:ea typeface="+mn-ea"/>
                <a:cs typeface="+mn-cs"/>
              </a:rPr>
              <a:t>In-house operations stay fixed at ₹22,500/month, offering cost stability.</a:t>
            </a:r>
            <a:endParaRPr lang="en-US" sz="280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091D4-4E19-0BC9-47E5-D64AD5E858E5}"/>
              </a:ext>
            </a:extLst>
          </p:cNvPr>
          <p:cNvSpPr txBox="1"/>
          <p:nvPr/>
        </p:nvSpPr>
        <p:spPr>
          <a:xfrm>
            <a:off x="914400" y="7976846"/>
            <a:ext cx="1653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M Sans Italics" panose="020B0604020202020204" charset="0"/>
              </a:rPr>
              <a:t> Transitioning to an in-house dry-cleaning setup is not just cost-effective but also strategically sound — offering </a:t>
            </a:r>
            <a:r>
              <a:rPr lang="en-US" sz="2400" b="1" dirty="0">
                <a:latin typeface="DM Sans Italics" panose="020B0604020202020204" charset="0"/>
              </a:rPr>
              <a:t>consistent monthly savings, operational control, and a fast return on investment</a:t>
            </a:r>
            <a:r>
              <a:rPr lang="en-US" sz="2400" dirty="0">
                <a:latin typeface="DM Sans Italics" panose="020B0604020202020204" charset="0"/>
              </a:rPr>
              <a:t> within just a few months.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0A9C3-5333-72EB-E0AC-4559616284BA}"/>
              </a:ext>
            </a:extLst>
          </p:cNvPr>
          <p:cNvSpPr txBox="1"/>
          <p:nvPr/>
        </p:nvSpPr>
        <p:spPr>
          <a:xfrm>
            <a:off x="2373038" y="6658899"/>
            <a:ext cx="1361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b="1" dirty="0">
                <a:latin typeface="DM Sans" pitchFamily="2" charset="0"/>
              </a:rPr>
              <a:t>Total Net Benefit</a:t>
            </a:r>
            <a:r>
              <a:rPr lang="en-US" sz="2000" dirty="0">
                <a:latin typeface="DM Sans" pitchFamily="2" charset="0"/>
              </a:rPr>
              <a:t> from in-house model: </a:t>
            </a:r>
            <a:r>
              <a:rPr lang="en-US" sz="2000" b="1" dirty="0">
                <a:latin typeface="DM Sans" pitchFamily="2" charset="0"/>
              </a:rPr>
              <a:t>₹73,401</a:t>
            </a:r>
            <a:endParaRPr lang="en-US" sz="2800" dirty="0">
              <a:effectLst/>
              <a:latin typeface="DM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57863">
            <a:off x="-571305" y="6150994"/>
            <a:ext cx="21273218" cy="912814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46379"/>
          <a:stretch>
            <a:fillRect/>
          </a:stretch>
        </p:blipFill>
        <p:spPr>
          <a:xfrm>
            <a:off x="12645945" y="8679647"/>
            <a:ext cx="5146286" cy="54499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664449" y="3583911"/>
            <a:ext cx="5127782" cy="5095735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t="46379"/>
          <a:stretch>
            <a:fillRect/>
          </a:stretch>
        </p:blipFill>
        <p:spPr>
          <a:xfrm>
            <a:off x="6655291" y="8679647"/>
            <a:ext cx="5146286" cy="54499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6673795" y="3583911"/>
            <a:ext cx="5127782" cy="5095735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 t="46379"/>
          <a:stretch>
            <a:fillRect/>
          </a:stretch>
        </p:blipFill>
        <p:spPr>
          <a:xfrm>
            <a:off x="610760" y="8749392"/>
            <a:ext cx="5202606" cy="55096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629466" y="3597890"/>
            <a:ext cx="5183900" cy="5151502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930118" y="2306592"/>
            <a:ext cx="2582597" cy="258259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951115" y="2306592"/>
            <a:ext cx="2554639" cy="255463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952704" y="2306592"/>
            <a:ext cx="2554639" cy="255463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335030" y="264781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RECOMMENDATIONS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9693" y="4657610"/>
            <a:ext cx="3853670" cy="276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800" dirty="0">
                <a:solidFill>
                  <a:schemeClr val="bg1"/>
                </a:solidFill>
                <a:latin typeface="DM Sans" pitchFamily="2" charset="0"/>
              </a:rPr>
              <a:t>Reorganize storage and pickup routes to prioritize high-demand clusters like VM, VK, and H Block for faster order processing.</a:t>
            </a:r>
            <a:endParaRPr lang="en-US" sz="2400" spc="217" dirty="0">
              <a:solidFill>
                <a:schemeClr val="bg1"/>
              </a:solidFill>
              <a:latin typeface="DM Sans" pitchFamily="2" charset="0"/>
            </a:endParaRPr>
          </a:p>
          <a:p>
            <a:pPr algn="ctr">
              <a:lnSpc>
                <a:spcPts val="3063"/>
              </a:lnSpc>
            </a:pPr>
            <a:endParaRPr lang="en-US" sz="2220" spc="217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012029" y="4969546"/>
            <a:ext cx="4453757" cy="1990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sz="2800" dirty="0">
                <a:solidFill>
                  <a:schemeClr val="bg1"/>
                </a:solidFill>
                <a:latin typeface="DM Sans" pitchFamily="2" charset="0"/>
              </a:rPr>
              <a:t>Install dryers or semi-covered drying areas before monsoon to reduce rewashing and utility costs caused by rainy weather.</a:t>
            </a:r>
            <a:endParaRPr lang="en-US" sz="2400" spc="217" dirty="0">
              <a:solidFill>
                <a:schemeClr val="bg1"/>
              </a:solidFill>
              <a:latin typeface="DM Sans" pitchFamily="2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026287" y="4984229"/>
            <a:ext cx="4416486" cy="1976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400" dirty="0">
                <a:solidFill>
                  <a:schemeClr val="bg1"/>
                </a:solidFill>
                <a:latin typeface="DM Sans" pitchFamily="2" charset="0"/>
              </a:rPr>
              <a:t>Shift dry-cleaning operations in-house to save up to ₹25,000 monthly and achieve faster, more controlled service delivery.</a:t>
            </a:r>
            <a:endParaRPr lang="en-US" sz="2220" spc="217" dirty="0">
              <a:solidFill>
                <a:schemeClr val="bg1"/>
              </a:solidFill>
              <a:latin typeface="DM Sans" pitchFamily="2" charset="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46765" y="8941487"/>
            <a:ext cx="3749301" cy="625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04"/>
              </a:lnSpc>
              <a:spcBef>
                <a:spcPct val="0"/>
              </a:spcBef>
            </a:pPr>
            <a:r>
              <a:rPr lang="en-US" sz="3843" spc="376" dirty="0">
                <a:solidFill>
                  <a:srgbClr val="000000"/>
                </a:solidFill>
                <a:latin typeface="Oswald"/>
              </a:rPr>
              <a:t>STRATEGY 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89643" y="8958197"/>
            <a:ext cx="3708714" cy="61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47"/>
              </a:lnSpc>
              <a:spcBef>
                <a:spcPct val="0"/>
              </a:spcBef>
            </a:pPr>
            <a:r>
              <a:rPr lang="en-US" sz="3802" spc="372" dirty="0">
                <a:solidFill>
                  <a:srgbClr val="000000"/>
                </a:solidFill>
                <a:latin typeface="Oswald"/>
              </a:rPr>
              <a:t>STRATEGY 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375667" y="8941487"/>
            <a:ext cx="3708714" cy="61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47"/>
              </a:lnSpc>
              <a:spcBef>
                <a:spcPct val="0"/>
              </a:spcBef>
            </a:pPr>
            <a:r>
              <a:rPr lang="en-US" sz="3802" spc="372" dirty="0">
                <a:solidFill>
                  <a:srgbClr val="000000"/>
                </a:solidFill>
                <a:latin typeface="Oswald"/>
              </a:rPr>
              <a:t>STRATEGY 3</a:t>
            </a:r>
          </a:p>
        </p:txBody>
      </p:sp>
      <p:pic>
        <p:nvPicPr>
          <p:cNvPr id="2050" name="Picture 2" descr="Segmentation - Free marketing icons">
            <a:extLst>
              <a:ext uri="{FF2B5EF4-FFF2-40B4-BE49-F238E27FC236}">
                <a16:creationId xmlns:a16="http://schemas.microsoft.com/office/drawing/2014/main" id="{EBDD1120-E514-4310-FA27-421733D7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75" y="2496648"/>
            <a:ext cx="1716532" cy="171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mate Change - Free weather icons">
            <a:extLst>
              <a:ext uri="{FF2B5EF4-FFF2-40B4-BE49-F238E27FC236}">
                <a16:creationId xmlns:a16="http://schemas.microsoft.com/office/drawing/2014/main" id="{6766CADC-8936-22AB-4914-3DB06BC3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377" y="2580381"/>
            <a:ext cx="1778063" cy="17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use - Free buildings icons">
            <a:extLst>
              <a:ext uri="{FF2B5EF4-FFF2-40B4-BE49-F238E27FC236}">
                <a16:creationId xmlns:a16="http://schemas.microsoft.com/office/drawing/2014/main" id="{42E2FFBF-48B9-530F-97D8-4D2567FD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907" y="2509517"/>
            <a:ext cx="1703663" cy="17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780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Oswald</vt:lpstr>
      <vt:lpstr>DM Sans</vt:lpstr>
      <vt:lpstr>Courier New</vt:lpstr>
      <vt:lpstr>Canva Sans</vt:lpstr>
      <vt:lpstr>Oswald Bold</vt:lpstr>
      <vt:lpstr>Arial</vt:lpstr>
      <vt:lpstr>Wingdings</vt:lpstr>
      <vt:lpstr>Montserrat Classic Bold</vt:lpstr>
      <vt:lpstr>Calibri</vt:lpstr>
      <vt:lpstr>DM Sans Italics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Gagneet Kaur Roll no. 21f1006856</dc:title>
  <cp:lastModifiedBy>Shamanthak Mallu</cp:lastModifiedBy>
  <cp:revision>9</cp:revision>
  <dcterms:created xsi:type="dcterms:W3CDTF">2006-08-16T00:00:00Z</dcterms:created>
  <dcterms:modified xsi:type="dcterms:W3CDTF">2025-04-20T04:44:36Z</dcterms:modified>
  <dc:identifier>DAFgy3KgCNM</dc:identifier>
</cp:coreProperties>
</file>