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7" r:id="rId13"/>
    <p:sldId id="282" r:id="rId14"/>
    <p:sldId id="283" r:id="rId15"/>
    <p:sldId id="268" r:id="rId16"/>
    <p:sldId id="269" r:id="rId17"/>
    <p:sldId id="27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39" r:id="rId54"/>
    <p:sldId id="319" r:id="rId55"/>
    <p:sldId id="320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MEASUREMENT OF PRESSURE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3. Electrical Pressure Transducers</a:t>
            </a:r>
          </a:p>
          <a:p>
            <a:pPr lvl="0">
              <a:buNone/>
            </a:pPr>
            <a:r>
              <a:rPr lang="en-US" dirty="0" smtClean="0"/>
              <a:t>		Strain Gauge Pressure Transducers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Potentiometric</a:t>
            </a:r>
            <a:r>
              <a:rPr lang="en-US" dirty="0" smtClean="0"/>
              <a:t> Pressure Transducers</a:t>
            </a:r>
          </a:p>
          <a:p>
            <a:pPr>
              <a:buNone/>
            </a:pPr>
            <a:r>
              <a:rPr lang="en-US" dirty="0" smtClean="0"/>
              <a:t>4.  McLeod vacuum gauge</a:t>
            </a:r>
          </a:p>
          <a:p>
            <a:pPr>
              <a:buNone/>
            </a:pPr>
            <a:r>
              <a:rPr lang="en-US" dirty="0" smtClean="0"/>
              <a:t>5.  Thermal conductivity gauges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Pirani</a:t>
            </a:r>
            <a:r>
              <a:rPr lang="en-US" dirty="0" smtClean="0"/>
              <a:t> gauge</a:t>
            </a:r>
          </a:p>
          <a:p>
            <a:pPr lvl="0">
              <a:buNone/>
            </a:pPr>
            <a:r>
              <a:rPr lang="en-US" dirty="0" smtClean="0"/>
              <a:t>		Thermocouple type conductivity gauge</a:t>
            </a:r>
          </a:p>
          <a:p>
            <a:pPr>
              <a:buNone/>
            </a:pPr>
            <a:r>
              <a:rPr lang="en-US" dirty="0" smtClean="0"/>
              <a:t>6. Ionization gauge.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Pressure measuring instruments and types of pressure to be measured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Manometer                                       Low pressure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Bourdon tube pressure gauge</a:t>
            </a:r>
          </a:p>
          <a:p>
            <a:r>
              <a:rPr lang="en-US" dirty="0" smtClean="0"/>
              <a:t>Diaphragm gauge                             High and medium pressure</a:t>
            </a:r>
          </a:p>
          <a:p>
            <a:r>
              <a:rPr lang="en-US" dirty="0" smtClean="0"/>
              <a:t>Bellows gauge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McLeod vacuum gauge</a:t>
            </a:r>
          </a:p>
          <a:p>
            <a:r>
              <a:rPr lang="en-US" dirty="0" smtClean="0"/>
              <a:t>Thermal conductivity gauge            Low vacuum and                                 </a:t>
            </a:r>
          </a:p>
          <a:p>
            <a:pPr>
              <a:buNone/>
            </a:pPr>
            <a:r>
              <a:rPr lang="en-US" dirty="0" smtClean="0"/>
              <a:t>     Ionization gauge                               ultra high vacuum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Liquid column manometers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66382" y="1600200"/>
            <a:ext cx="24112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Liquid column manometers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Liquid column consists of a column of liquid in a tube whose ends are exposed to different pressures</a:t>
            </a:r>
          </a:p>
          <a:p>
            <a:r>
              <a:rPr lang="en-US" dirty="0" smtClean="0"/>
              <a:t>The column will rise or fall until its weight is in equilibrium with the pressure differential between the ends of the tube</a:t>
            </a:r>
          </a:p>
          <a:p>
            <a:r>
              <a:rPr lang="en-US" dirty="0" smtClean="0"/>
              <a:t>A very simple version is a U – shaped tube half full of liquid, one side of which is connected to the region of interest while the reference pressure is applied to the other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difference in the liquid level represents the applied pressure</a:t>
            </a:r>
          </a:p>
          <a:p>
            <a:r>
              <a:rPr lang="en-US" dirty="0" smtClean="0"/>
              <a:t>The pressure exerted by a column of fluid of height ‘h’ and density ‘</a:t>
            </a:r>
            <a:r>
              <a:rPr lang="el-GR" dirty="0" smtClean="0"/>
              <a:t>ρ</a:t>
            </a:r>
            <a:r>
              <a:rPr lang="en-US" dirty="0" smtClean="0"/>
              <a:t>’ is given by the hydrostatic pressure equation </a:t>
            </a:r>
          </a:p>
          <a:p>
            <a:pPr>
              <a:buNone/>
            </a:pPr>
            <a:r>
              <a:rPr lang="en-US" dirty="0" smtClean="0"/>
              <a:t>		P = hg</a:t>
            </a:r>
            <a:r>
              <a:rPr lang="el-GR" dirty="0" smtClean="0"/>
              <a:t>ρ</a:t>
            </a:r>
            <a:r>
              <a:rPr lang="en-US" dirty="0" smtClean="0"/>
              <a:t>     (or)</a:t>
            </a:r>
          </a:p>
          <a:p>
            <a:pPr>
              <a:buNone/>
            </a:pPr>
            <a:r>
              <a:rPr lang="en-US" dirty="0" smtClean="0"/>
              <a:t>     P</a:t>
            </a:r>
            <a:r>
              <a:rPr lang="en-US" baseline="-25000" dirty="0" smtClean="0"/>
              <a:t>1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 = (g/</a:t>
            </a:r>
            <a:r>
              <a:rPr lang="en-US" dirty="0" err="1" smtClean="0"/>
              <a:t>g</a:t>
            </a:r>
            <a:r>
              <a:rPr lang="en-US" baseline="-25000" dirty="0" err="1" smtClean="0"/>
              <a:t>c</a:t>
            </a:r>
            <a:r>
              <a:rPr lang="en-US" dirty="0" smtClean="0"/>
              <a:t>) h (</a:t>
            </a:r>
            <a:r>
              <a:rPr lang="el-GR" dirty="0" smtClean="0"/>
              <a:t>ρ</a:t>
            </a:r>
            <a:r>
              <a:rPr lang="en-US" baseline="-25000" dirty="0" smtClean="0"/>
              <a:t>A</a:t>
            </a:r>
            <a:r>
              <a:rPr lang="en-US" dirty="0" smtClean="0"/>
              <a:t> -</a:t>
            </a:r>
            <a:r>
              <a:rPr lang="el-GR" dirty="0" smtClean="0"/>
              <a:t> ρ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l-GR" dirty="0" smtClean="0"/>
              <a:t>ρ</a:t>
            </a:r>
            <a:r>
              <a:rPr lang="en-US" baseline="-25000" dirty="0" smtClean="0"/>
              <a:t>A </a:t>
            </a:r>
            <a:r>
              <a:rPr lang="en-US" dirty="0" smtClean="0"/>
              <a:t> </a:t>
            </a:r>
            <a:r>
              <a:rPr lang="en-US" baseline="-25000" dirty="0" smtClean="0"/>
              <a:t> -  </a:t>
            </a:r>
            <a:r>
              <a:rPr lang="en-US" dirty="0" smtClean="0"/>
              <a:t>density of manometer fluid</a:t>
            </a:r>
          </a:p>
          <a:p>
            <a:pPr>
              <a:buNone/>
            </a:pPr>
            <a:r>
              <a:rPr lang="el-GR" dirty="0" smtClean="0"/>
              <a:t>ρ</a:t>
            </a:r>
            <a:r>
              <a:rPr lang="en-US" baseline="-25000" dirty="0" smtClean="0"/>
              <a:t>B </a:t>
            </a:r>
            <a:r>
              <a:rPr lang="en-US" dirty="0" smtClean="0"/>
              <a:t> </a:t>
            </a:r>
            <a:r>
              <a:rPr lang="en-US" baseline="-25000" dirty="0" smtClean="0"/>
              <a:t> -  </a:t>
            </a:r>
            <a:r>
              <a:rPr lang="en-US" dirty="0" smtClean="0"/>
              <a:t>density of fluid filled above the manometer 	fluid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manometric</a:t>
            </a:r>
            <a:r>
              <a:rPr lang="en-US" dirty="0" smtClean="0"/>
              <a:t> liquids are mercury, water or alcohol. </a:t>
            </a:r>
          </a:p>
          <a:p>
            <a:r>
              <a:rPr lang="en-US" dirty="0" smtClean="0"/>
              <a:t>Important and desirable properties of the </a:t>
            </a:r>
            <a:r>
              <a:rPr lang="en-US" dirty="0" err="1" smtClean="0"/>
              <a:t>manometric</a:t>
            </a:r>
            <a:r>
              <a:rPr lang="en-US" dirty="0" smtClean="0"/>
              <a:t> liquids are: </a:t>
            </a:r>
          </a:p>
          <a:p>
            <a:pPr>
              <a:buNone/>
            </a:pPr>
            <a:endParaRPr lang="en-US" dirty="0" smtClean="0"/>
          </a:p>
          <a:p>
            <a:pPr indent="692150">
              <a:buFont typeface="Wingdings" pitchFamily="2" charset="2"/>
              <a:buChar char="ü"/>
            </a:pPr>
            <a:r>
              <a:rPr lang="en-US" dirty="0" smtClean="0"/>
              <a:t>High chemical stability </a:t>
            </a:r>
          </a:p>
          <a:p>
            <a:pPr indent="692150">
              <a:buFont typeface="Wingdings" pitchFamily="2" charset="2"/>
              <a:buChar char="ü"/>
            </a:pPr>
            <a:r>
              <a:rPr lang="en-US" dirty="0" smtClean="0"/>
              <a:t>Low viscosity </a:t>
            </a:r>
          </a:p>
          <a:p>
            <a:pPr indent="692150">
              <a:buFont typeface="Wingdings" pitchFamily="2" charset="2"/>
              <a:buChar char="ü"/>
            </a:pPr>
            <a:r>
              <a:rPr lang="en-US" dirty="0" smtClean="0"/>
              <a:t>Low coefficient of thermal expansion </a:t>
            </a:r>
          </a:p>
          <a:p>
            <a:pPr indent="692150">
              <a:buFont typeface="Wingdings" pitchFamily="2" charset="2"/>
              <a:buChar char="ü"/>
            </a:pPr>
            <a:r>
              <a:rPr lang="en-US" dirty="0" smtClean="0"/>
              <a:t>Low volatility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Inclined manometer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975" y="2172494"/>
            <a:ext cx="64960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Here </a:t>
            </a:r>
            <a:r>
              <a:rPr lang="en-US" dirty="0" smtClean="0"/>
              <a:t>the pressure difference is given by</a:t>
            </a:r>
          </a:p>
          <a:p>
            <a:pPr>
              <a:buNone/>
            </a:pPr>
            <a:r>
              <a:rPr lang="en-US" dirty="0" smtClean="0"/>
              <a:t>		P</a:t>
            </a:r>
            <a:r>
              <a:rPr lang="en-US" baseline="-25000" dirty="0" smtClean="0"/>
              <a:t>1</a:t>
            </a:r>
            <a:r>
              <a:rPr lang="en-US" dirty="0" smtClean="0"/>
              <a:t>-P</a:t>
            </a:r>
            <a:r>
              <a:rPr lang="en-US" baseline="-25000" dirty="0" smtClean="0"/>
              <a:t>2</a:t>
            </a:r>
            <a:r>
              <a:rPr lang="en-US" dirty="0" smtClean="0"/>
              <a:t> = (g/</a:t>
            </a:r>
            <a:r>
              <a:rPr lang="en-US" dirty="0" err="1" smtClean="0"/>
              <a:t>g</a:t>
            </a:r>
            <a:r>
              <a:rPr lang="en-US" baseline="-25000" dirty="0" err="1" smtClean="0"/>
              <a:t>c</a:t>
            </a:r>
            <a:r>
              <a:rPr lang="en-US" dirty="0" smtClean="0"/>
              <a:t>) h (</a:t>
            </a:r>
            <a:r>
              <a:rPr lang="el-GR" dirty="0" smtClean="0"/>
              <a:t>ρ</a:t>
            </a:r>
            <a:r>
              <a:rPr lang="en-US" baseline="-25000" dirty="0" smtClean="0"/>
              <a:t>A</a:t>
            </a:r>
            <a:r>
              <a:rPr lang="en-US" dirty="0" smtClean="0"/>
              <a:t> -</a:t>
            </a:r>
            <a:r>
              <a:rPr lang="el-GR" dirty="0" smtClean="0"/>
              <a:t> ρ</a:t>
            </a:r>
            <a:r>
              <a:rPr lang="en-US" baseline="-25000" dirty="0" smtClean="0"/>
              <a:t>B</a:t>
            </a:r>
            <a:r>
              <a:rPr lang="en-US" dirty="0" smtClean="0"/>
              <a:t>) sin </a:t>
            </a:r>
            <a:r>
              <a:rPr lang="el-GR" dirty="0" smtClean="0"/>
              <a:t>θ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bourdon theory, a tube having internal cross-section that is not a perfect circle if bent or distorted, has the property of changing its shape with internal pressure variation. </a:t>
            </a:r>
          </a:p>
          <a:p>
            <a:r>
              <a:rPr lang="en-US" dirty="0" smtClean="0"/>
              <a:t>This causes the free end to deflection of the tube which can be taken as the measure of change in pressure inside it.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bourdon pressure gauge use different type of bourdon springs. </a:t>
            </a:r>
          </a:p>
          <a:p>
            <a:r>
              <a:rPr lang="en-US" dirty="0" smtClean="0"/>
              <a:t>They are </a:t>
            </a:r>
          </a:p>
          <a:p>
            <a:pPr marL="1319213" lvl="0" indent="-239713">
              <a:buFont typeface="Wingdings" pitchFamily="2" charset="2"/>
              <a:buChar char="ü"/>
            </a:pPr>
            <a:r>
              <a:rPr lang="en-US" dirty="0" smtClean="0"/>
              <a:t>		C-Type pressure gauge</a:t>
            </a:r>
          </a:p>
          <a:p>
            <a:pPr marL="1319213" lvl="0" indent="-239713">
              <a:buFont typeface="Wingdings" pitchFamily="2" charset="2"/>
              <a:buChar char="ü"/>
            </a:pPr>
            <a:r>
              <a:rPr lang="en-US" dirty="0" smtClean="0"/>
              <a:t>		Helical pressure gauge</a:t>
            </a:r>
          </a:p>
          <a:p>
            <a:pPr marL="1319213" lvl="0" indent="-239713">
              <a:buFont typeface="Wingdings" pitchFamily="2" charset="2"/>
              <a:buChar char="ü"/>
            </a:pPr>
            <a:r>
              <a:rPr lang="en-US" dirty="0" smtClean="0"/>
              <a:t>		Spiral pressure gauge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measurement of pressure and vacuum has always been important in continuous and most of the processing industries. </a:t>
            </a:r>
          </a:p>
          <a:p>
            <a:r>
              <a:rPr lang="en-US" sz="2800" dirty="0" smtClean="0"/>
              <a:t>In a surprising number of chemical applications, pressure measurement is more important and is easier to perform than temperature measurement. </a:t>
            </a:r>
          </a:p>
          <a:p>
            <a:r>
              <a:rPr lang="en-US" sz="2800" dirty="0" smtClean="0"/>
              <a:t>In many operations it is necessary to measure and control pressure of liquid or gas to avoid any hazards. </a:t>
            </a:r>
          </a:p>
          <a:p>
            <a:r>
              <a:rPr lang="en-US" sz="2800" dirty="0" smtClean="0"/>
              <a:t>Hence pressure measurement is one of the most important of all process measurements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 of construction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Brass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Alloy steel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Stainless steel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Bronze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Phosphor Bronze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Monel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When an elastic transducer (bourdon tube) is subjected to a pressure, it deflects. This deflection is proportional to the applied pressure when calibrated.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Construction</a:t>
            </a:r>
            <a:endParaRPr lang="en-US" dirty="0" smtClean="0"/>
          </a:p>
          <a:p>
            <a:r>
              <a:rPr lang="en-US" dirty="0" smtClean="0"/>
              <a:t>The bourdon tube is in a bent form to look like a circular arc, having arc length of about 270</a:t>
            </a:r>
            <a:r>
              <a:rPr lang="en-US" baseline="30000" dirty="0" smtClean="0"/>
              <a:t>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cross- section of the bourdon tube is elliptical.</a:t>
            </a:r>
          </a:p>
          <a:p>
            <a:r>
              <a:rPr lang="en-US" dirty="0" smtClean="0"/>
              <a:t>Diameter of dial ranges from 2 inch diameter to 14 inch diameter. </a:t>
            </a:r>
          </a:p>
          <a:p>
            <a:r>
              <a:rPr lang="en-US" dirty="0" smtClean="0"/>
              <a:t>Bourdon tube which is fixed at one end and open at other end to receive the pressure which is to be measured. </a:t>
            </a:r>
          </a:p>
          <a:p>
            <a:r>
              <a:rPr lang="en-US" dirty="0" smtClean="0"/>
              <a:t>The other end of the bourdon tube is free and closed.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free end of the bourdon tube is attached an adjustable link which is intern connected to a sector and pinion as shown in figure. </a:t>
            </a:r>
          </a:p>
          <a:p>
            <a:r>
              <a:rPr lang="en-US" dirty="0" smtClean="0"/>
              <a:t>To the shaft of the pinion is connected a pointer which sweeps over a pressure calibrated scale.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7620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Working</a:t>
            </a:r>
            <a:endParaRPr lang="en-US" dirty="0" smtClean="0"/>
          </a:p>
          <a:p>
            <a:r>
              <a:rPr lang="en-US" dirty="0" smtClean="0"/>
              <a:t>The pressure to be measured is connected to the fixed, open end of the bourdon tube.</a:t>
            </a:r>
          </a:p>
          <a:p>
            <a:r>
              <a:rPr lang="en-US" dirty="0" smtClean="0"/>
              <a:t>The applied pressure acts on the inner walls of the bourdon tube. </a:t>
            </a:r>
          </a:p>
          <a:p>
            <a:r>
              <a:rPr lang="en-US" dirty="0" smtClean="0"/>
              <a:t>Due to the applied pressure the bourdon tube tends to change in cross-section from elliptical to circular. </a:t>
            </a:r>
          </a:p>
          <a:p>
            <a:r>
              <a:rPr lang="en-US" dirty="0" smtClean="0"/>
              <a:t>This tends to straighten the bourdon tube causing a displacement of the free closed end of the bourdon tube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displacement of the free closed end of the bourdon tube is proportional to the applied pressure. </a:t>
            </a:r>
          </a:p>
          <a:p>
            <a:r>
              <a:rPr lang="en-US" dirty="0" smtClean="0"/>
              <a:t>As the free end of the bourdon tube is connected to a adjustable link- pinion arrangement, the displacement is amplified and connected to a rotary motion of the pinion. </a:t>
            </a:r>
          </a:p>
          <a:p>
            <a:r>
              <a:rPr lang="en-US" dirty="0" smtClean="0"/>
              <a:t>As the pinion rotates, it makes the pointer to assume a new position on a pressure calibrated scale to indicate the applied pressure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They are used to measure medium to very high pressure.</a:t>
            </a:r>
          </a:p>
          <a:p>
            <a:pPr lvl="0"/>
            <a:r>
              <a:rPr lang="en-US" dirty="0" smtClean="0"/>
              <a:t>For the measurement of pressure 20000 </a:t>
            </a:r>
            <a:r>
              <a:rPr lang="en-US" dirty="0" err="1" smtClean="0"/>
              <a:t>PSi</a:t>
            </a:r>
            <a:r>
              <a:rPr lang="en-US" dirty="0" smtClean="0"/>
              <a:t> or less.</a:t>
            </a:r>
          </a:p>
          <a:p>
            <a:pPr lvl="0"/>
            <a:r>
              <a:rPr lang="en-US" dirty="0" smtClean="0"/>
              <a:t>Used to measure gauge pressure or vacuum.</a:t>
            </a:r>
          </a:p>
          <a:p>
            <a:pPr lvl="0"/>
            <a:r>
              <a:rPr lang="en-US" dirty="0" smtClean="0"/>
              <a:t>This type is used literally by the thousands in all industries.</a:t>
            </a:r>
          </a:p>
          <a:p>
            <a:pPr lvl="0"/>
            <a:r>
              <a:rPr lang="en-US" dirty="0" smtClean="0"/>
              <a:t>Compressed gas regulators.</a:t>
            </a:r>
          </a:p>
          <a:p>
            <a:pPr lvl="0"/>
            <a:r>
              <a:rPr lang="en-US" dirty="0" smtClean="0"/>
              <a:t>Used in chemical, petrochemical industries, power stations, mining, environmental technology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C-Type Bourdon tube pressure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Low cost and simple in construction.</a:t>
            </a:r>
          </a:p>
          <a:p>
            <a:pPr lvl="0">
              <a:buNone/>
            </a:pPr>
            <a:r>
              <a:rPr lang="en-US" dirty="0" smtClean="0"/>
              <a:t>		They can be modified to give electrical outputs.</a:t>
            </a:r>
          </a:p>
          <a:p>
            <a:pPr lvl="0">
              <a:buNone/>
            </a:pPr>
            <a:r>
              <a:rPr lang="en-US" dirty="0" smtClean="0"/>
              <a:t>		High accuracy in relation to low cost.</a:t>
            </a:r>
          </a:p>
          <a:p>
            <a:pPr lvl="0">
              <a:buNone/>
            </a:pPr>
            <a:r>
              <a:rPr lang="en-US" dirty="0" smtClean="0"/>
              <a:t>		Wide pressure range.</a:t>
            </a:r>
          </a:p>
          <a:p>
            <a:pPr lvl="0">
              <a:buNone/>
            </a:pPr>
            <a:r>
              <a:rPr lang="en-US" dirty="0" smtClean="0"/>
              <a:t>		They are safe even for high pressure measurement.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They respond slowly to change in pressure.</a:t>
            </a:r>
          </a:p>
          <a:p>
            <a:pPr lvl="0">
              <a:buNone/>
            </a:pPr>
            <a:r>
              <a:rPr lang="en-US" dirty="0" smtClean="0"/>
              <a:t>		They are sensitive to shocks and vibrations.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Spiral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When an elastic transducer (bourdon tube) is subjected to a pressure, it deflects. This deflection is proportional to the applied pressure when calibrated.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and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Pressure is defined as the amount of force applied per unit surface area on which it acts normally</a:t>
            </a:r>
          </a:p>
          <a:p>
            <a:r>
              <a:rPr lang="en-US" sz="4000" dirty="0" smtClean="0"/>
              <a:t>Units of Pressure: From the definition of pressure, its units can be derived as-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Newton per square meter(N/m</a:t>
            </a:r>
            <a:r>
              <a:rPr lang="en-US" sz="4000" baseline="30000" dirty="0" smtClean="0"/>
              <a:t>2 </a:t>
            </a:r>
            <a:r>
              <a:rPr lang="en-US" sz="4000" dirty="0" smtClean="0"/>
              <a:t>)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Pascal(Pa)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Atmosphere or bar units (</a:t>
            </a:r>
            <a:r>
              <a:rPr lang="en-US" sz="4000" dirty="0" err="1" smtClean="0"/>
              <a:t>atm</a:t>
            </a:r>
            <a:r>
              <a:rPr lang="en-US" sz="4000" dirty="0" smtClean="0"/>
              <a:t> ,bar)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Pounds per square inch (psi)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Micron</a:t>
            </a:r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err="1" smtClean="0"/>
              <a:t>Torr</a:t>
            </a:r>
            <a:endParaRPr lang="en-US" sz="4000" dirty="0" smtClean="0"/>
          </a:p>
          <a:p>
            <a:pPr marL="792163" lvl="0" indent="450850">
              <a:buFont typeface="Wingdings" pitchFamily="2" charset="2"/>
              <a:buChar char="ü"/>
            </a:pPr>
            <a:r>
              <a:rPr lang="en-US" sz="4000" dirty="0" smtClean="0"/>
              <a:t>Head units- in mm of mercury or water or any</a:t>
            </a:r>
          </a:p>
          <a:p>
            <a:pPr marL="792163" lvl="0" indent="450850">
              <a:buNone/>
            </a:pPr>
            <a:r>
              <a:rPr lang="en-US" sz="4000" dirty="0" smtClean="0"/>
              <a:t>other liquid.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Spiral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Construction and Working</a:t>
            </a:r>
            <a:endParaRPr lang="en-US" dirty="0" smtClean="0"/>
          </a:p>
          <a:p>
            <a:r>
              <a:rPr lang="en-US" dirty="0" smtClean="0"/>
              <a:t>A spiral tubes are made by winding several turns of the tubes with its flattened cross-section in the form of a spiral. </a:t>
            </a:r>
          </a:p>
          <a:p>
            <a:r>
              <a:rPr lang="en-US" dirty="0" smtClean="0"/>
              <a:t>In spiral type bourdon tube, there is no need of geared sector and pinion arrangement.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419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Spiral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absence of geared sector and pinion arrangements eliminates the backlash which tends to occur when they are used continuously. </a:t>
            </a:r>
          </a:p>
          <a:p>
            <a:r>
              <a:rPr lang="en-US" dirty="0" smtClean="0"/>
              <a:t>When the pressure to be measured is applied to the spiral, it tends to uncoil, producing a relatively long movement of the tip whose displacement is used for indication. </a:t>
            </a:r>
          </a:p>
          <a:p>
            <a:r>
              <a:rPr lang="en-US" dirty="0" smtClean="0"/>
              <a:t>An increased displacement of the free end can be obtained by increasing the number of turns in the spiral or helix.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Spiral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Used in water pumps, air compressors, pump, medical oxygen equipment, fire extinguishers and other industries.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Spiral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marL="747713" lvl="0" indent="450850">
              <a:buFont typeface="Wingdings" pitchFamily="2" charset="2"/>
              <a:buChar char="§"/>
              <a:tabLst>
                <a:tab pos="1258888" algn="l"/>
              </a:tabLst>
            </a:pPr>
            <a:r>
              <a:rPr lang="en-US" dirty="0" smtClean="0"/>
              <a:t>Accuracy is higher than C-type bourdon 	tube pressure gauge.</a:t>
            </a:r>
          </a:p>
          <a:p>
            <a:pPr marL="747713" lvl="0" indent="450850">
              <a:buFont typeface="Wingdings" pitchFamily="2" charset="2"/>
              <a:buChar char="§"/>
              <a:tabLst>
                <a:tab pos="1258888" algn="l"/>
              </a:tabLst>
            </a:pPr>
            <a:r>
              <a:rPr lang="en-US" dirty="0" smtClean="0"/>
              <a:t>Low cost and simple in construction.</a:t>
            </a:r>
          </a:p>
          <a:p>
            <a:pPr marL="747713" lvl="0" indent="450850">
              <a:buFont typeface="Wingdings" pitchFamily="2" charset="2"/>
              <a:buChar char="§"/>
              <a:tabLst>
                <a:tab pos="1258888" algn="l"/>
              </a:tabLst>
            </a:pPr>
            <a:r>
              <a:rPr lang="en-US" dirty="0" smtClean="0"/>
              <a:t>Wide pressure range.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marL="747713" lvl="0" indent="406400">
              <a:buFont typeface="Wingdings" pitchFamily="2" charset="2"/>
              <a:buChar char="§"/>
            </a:pPr>
            <a:r>
              <a:rPr lang="en-US" dirty="0" smtClean="0"/>
              <a:t>They are sensitive to shocks and vibrations.</a:t>
            </a:r>
          </a:p>
          <a:p>
            <a:pPr marL="747713" lvl="0" indent="406400">
              <a:buFont typeface="Wingdings" pitchFamily="2" charset="2"/>
              <a:buChar char="§"/>
            </a:pPr>
            <a:r>
              <a:rPr lang="en-US" dirty="0" smtClean="0"/>
              <a:t>Low spring gradient.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Helical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When an elastic transducer (bourdon tube) is subjected to a pressure, it deflects. This deflection is proportional to the applied pressure when calibrated.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Helical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Construction and Working</a:t>
            </a:r>
            <a:endParaRPr lang="en-US" dirty="0" smtClean="0"/>
          </a:p>
          <a:p>
            <a:r>
              <a:rPr lang="en-US" dirty="0" smtClean="0"/>
              <a:t>In helical type, numbers of turns are wound in helix form as shown in figure. </a:t>
            </a:r>
          </a:p>
          <a:p>
            <a:r>
              <a:rPr lang="en-US" dirty="0" smtClean="0"/>
              <a:t>Usually a central shaft is installed within a helical element and the pointer is driven from the shaft by connecting links. </a:t>
            </a:r>
          </a:p>
          <a:p>
            <a:r>
              <a:rPr lang="en-US" dirty="0" smtClean="0"/>
              <a:t>The displacement at the tip of a helical element is larger than that of spiral element. </a:t>
            </a:r>
          </a:p>
          <a:p>
            <a:r>
              <a:rPr lang="en-US" dirty="0" smtClean="0"/>
              <a:t>The number of coils employed in helix element depends upon the pressure to be measured.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676400"/>
            <a:ext cx="4724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Helical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measuring low pressure three coils are used and for higher pressure more than sixteen coils are used. </a:t>
            </a:r>
          </a:p>
          <a:p>
            <a:r>
              <a:rPr lang="en-US" dirty="0" smtClean="0"/>
              <a:t>This system transmits only the circular motion of the tip of the pointer which is directly proportional to the change in pressure.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Helical type bourdon tube pressure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Used to measure fluctuating pressure.</a:t>
            </a:r>
          </a:p>
          <a:p>
            <a:pPr lvl="0">
              <a:buNone/>
            </a:pPr>
            <a:r>
              <a:rPr lang="en-US" dirty="0" smtClean="0"/>
              <a:t>		For measuring high pressure.</a:t>
            </a:r>
          </a:p>
          <a:p>
            <a:pPr lvl="0">
              <a:buNone/>
            </a:pPr>
            <a:r>
              <a:rPr lang="en-US" dirty="0" smtClean="0"/>
              <a:t>		Accuracy is high.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They are sensitive to shocks and vibrations.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1Pascal(1N/m</a:t>
            </a:r>
            <a:r>
              <a:rPr lang="en-US" baseline="30000" dirty="0" smtClean="0"/>
              <a:t>2</a:t>
            </a:r>
            <a:r>
              <a:rPr lang="en-US" dirty="0" smtClean="0"/>
              <a:t>) = 10 dyne/cm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1mmHg = 133.32 </a:t>
            </a:r>
            <a:r>
              <a:rPr lang="en-US" dirty="0" err="1" smtClean="0"/>
              <a:t>pascals</a:t>
            </a:r>
            <a:r>
              <a:rPr lang="en-US" dirty="0" smtClean="0"/>
              <a:t> = 13.595 mm Water </a:t>
            </a:r>
          </a:p>
          <a:p>
            <a:r>
              <a:rPr lang="en-US" dirty="0" smtClean="0"/>
              <a:t>Standard atmosphere = 1.013 * 10</a:t>
            </a:r>
            <a:r>
              <a:rPr lang="en-US" baseline="30000" dirty="0" smtClean="0"/>
              <a:t>5</a:t>
            </a:r>
            <a:r>
              <a:rPr lang="en-US" dirty="0" smtClean="0"/>
              <a:t>N/m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millibar</a:t>
            </a:r>
            <a:r>
              <a:rPr lang="en-US" dirty="0" smtClean="0"/>
              <a:t> = 1000 dyne/cm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1 micron = 10</a:t>
            </a:r>
            <a:r>
              <a:rPr lang="en-US" baseline="30000" dirty="0" smtClean="0"/>
              <a:t>-6</a:t>
            </a:r>
            <a:r>
              <a:rPr lang="en-US" dirty="0" smtClean="0"/>
              <a:t>mHg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torr</a:t>
            </a:r>
            <a:r>
              <a:rPr lang="en-US" dirty="0" smtClean="0"/>
              <a:t> = 1 mmHg = 1000micron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When a diaphragm is subjected to a pressure it deflects. This deflection is proportional to the applied pressure when calibrated.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Construction</a:t>
            </a:r>
            <a:endParaRPr lang="en-US" dirty="0" smtClean="0"/>
          </a:p>
          <a:p>
            <a:r>
              <a:rPr lang="en-US" dirty="0" smtClean="0"/>
              <a:t>A diaphragm is a thin circular plate (made of springy material) is fixed firmly around its edges. </a:t>
            </a:r>
          </a:p>
          <a:p>
            <a:r>
              <a:rPr lang="en-US" dirty="0" smtClean="0"/>
              <a:t>The diaphragm may be either flat or corrugated. </a:t>
            </a:r>
          </a:p>
          <a:p>
            <a:r>
              <a:rPr lang="en-US" dirty="0" smtClean="0"/>
              <a:t>A corrugated diaphragm has been shown in the diagram where the displacement of the diaphragm is magnified by means of mechanical means.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 portion of the diaphragm is fixed with a boss of negligible weight. </a:t>
            </a:r>
          </a:p>
          <a:p>
            <a:r>
              <a:rPr lang="en-US" dirty="0" smtClean="0"/>
              <a:t>This boss intern connected to a link-sector-pinion arrangement. </a:t>
            </a:r>
          </a:p>
          <a:p>
            <a:r>
              <a:rPr lang="en-US" dirty="0" smtClean="0"/>
              <a:t>A pointer is connected to the pinion which makes it sweep over a pressure calibrated scale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858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Working</a:t>
            </a:r>
            <a:endParaRPr lang="en-US" dirty="0" smtClean="0"/>
          </a:p>
          <a:p>
            <a:r>
              <a:rPr lang="en-US" dirty="0" smtClean="0"/>
              <a:t>The bottom side of the diaphragm is exposed to the pressure which is to be measured. </a:t>
            </a:r>
          </a:p>
          <a:p>
            <a:r>
              <a:rPr lang="en-US" dirty="0" smtClean="0"/>
              <a:t>Due to the applied pressure, the diaphragm deform i.e. the diaphragm tend to move upwards. </a:t>
            </a:r>
          </a:p>
          <a:p>
            <a:r>
              <a:rPr lang="en-US" dirty="0" smtClean="0"/>
              <a:t>This deformation is magnified by the link-sector –pinion arrangement i.e. the linear displacement from the diaphragm is converted to a magnified rotary motion of the pinion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pinion rotates it makes the pointer attached to it to assume to a new position on the pressure calibrated scale which becomes a measure of the applied pressure. </a:t>
            </a:r>
          </a:p>
          <a:p>
            <a:r>
              <a:rPr lang="en-US" dirty="0" smtClean="0"/>
              <a:t>At the top side of the diaphragm is usually subjected to the atmospheric pressure (generally less than the applied pressure), diaphragm gauges usually read gauge pressure.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Applications</a:t>
            </a:r>
            <a:endParaRPr lang="en-US" dirty="0" smtClean="0"/>
          </a:p>
          <a:p>
            <a:pPr marL="1258888" lvl="0" indent="-344488">
              <a:buFont typeface="Wingdings" pitchFamily="2" charset="2"/>
              <a:buChar char="§"/>
            </a:pPr>
            <a:r>
              <a:rPr lang="en-US" dirty="0" smtClean="0"/>
              <a:t>They are used to measure medium pressure.</a:t>
            </a:r>
          </a:p>
          <a:p>
            <a:pPr marL="1258888" lvl="0" indent="-344488">
              <a:buFont typeface="Wingdings" pitchFamily="2" charset="2"/>
              <a:buChar char="§"/>
            </a:pPr>
            <a:r>
              <a:rPr lang="en-US" dirty="0" smtClean="0"/>
              <a:t>They can also be used to measure pressure up to 5 </a:t>
            </a:r>
            <a:r>
              <a:rPr lang="en-US" dirty="0" err="1" smtClean="0"/>
              <a:t>PSi</a:t>
            </a:r>
            <a:r>
              <a:rPr lang="en-US" dirty="0" smtClean="0"/>
              <a:t>.</a:t>
            </a:r>
          </a:p>
          <a:p>
            <a:pPr marL="1258888" lvl="0" indent="-344488">
              <a:buFont typeface="Wingdings" pitchFamily="2" charset="2"/>
              <a:buChar char="§"/>
            </a:pPr>
            <a:r>
              <a:rPr lang="en-US" dirty="0" smtClean="0"/>
              <a:t>They are used to measure draft in chimneys of boilers. </a:t>
            </a:r>
          </a:p>
          <a:p>
            <a:pPr marL="1258888" lvl="0" indent="-344488">
              <a:buFont typeface="Wingdings" pitchFamily="2" charset="2"/>
              <a:buChar char="§"/>
            </a:pPr>
            <a:r>
              <a:rPr lang="en-US" dirty="0" smtClean="0"/>
              <a:t>Used in chemical and petrochemical industries, Pulp and Paper industry, Electrical 	power plants, Food processing, Water and 	sewage treatment plants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marL="1035050" lvl="0" indent="-404813">
              <a:buFont typeface="Wingdings" pitchFamily="2" charset="2"/>
              <a:buChar char="§"/>
            </a:pPr>
            <a:r>
              <a:rPr lang="en-US" dirty="0" smtClean="0"/>
              <a:t>They cost less.</a:t>
            </a:r>
          </a:p>
          <a:p>
            <a:pPr marL="793750" lvl="0" indent="-163513">
              <a:buFont typeface="Wingdings" pitchFamily="2" charset="2"/>
              <a:buChar char="§"/>
            </a:pPr>
            <a:r>
              <a:rPr lang="en-US" dirty="0" smtClean="0"/>
              <a:t>	  They can withstand over pressure and they are   </a:t>
            </a:r>
          </a:p>
          <a:p>
            <a:pPr marL="793750" lvl="0" indent="-163513">
              <a:buNone/>
            </a:pPr>
            <a:r>
              <a:rPr lang="en-US" dirty="0" smtClean="0"/>
              <a:t>      safe	to be used.</a:t>
            </a:r>
          </a:p>
          <a:p>
            <a:pPr marL="793750" lvl="0" indent="-163513">
              <a:buFont typeface="Wingdings" pitchFamily="2" charset="2"/>
              <a:buChar char="§"/>
            </a:pPr>
            <a:r>
              <a:rPr lang="en-US" dirty="0" smtClean="0"/>
              <a:t>	  No permanent zero shift.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marL="630238" lvl="0" indent="0" defTabSz="1035050">
              <a:buFont typeface="Wingdings" pitchFamily="2" charset="2"/>
              <a:buChar char="§"/>
            </a:pPr>
            <a:r>
              <a:rPr lang="en-US" dirty="0" smtClean="0"/>
              <a:t>	They are sensitive to shocks and vibrations and	hence they have to be protected.</a:t>
            </a:r>
          </a:p>
          <a:p>
            <a:pPr marL="630238" lvl="0" indent="0">
              <a:buFont typeface="Wingdings" pitchFamily="2" charset="2"/>
              <a:buChar char="§"/>
              <a:tabLst>
                <a:tab pos="1079500" algn="l"/>
              </a:tabLst>
            </a:pPr>
            <a:r>
              <a:rPr lang="en-US" dirty="0" smtClean="0"/>
              <a:t>	When used to higher pressure measurement the 	diaphragm gets damage.</a:t>
            </a:r>
          </a:p>
          <a:p>
            <a:pPr marL="630238" lvl="0" indent="0">
              <a:buFont typeface="Wingdings" pitchFamily="2" charset="2"/>
              <a:buChar char="§"/>
              <a:tabLst>
                <a:tab pos="1035050" algn="l"/>
              </a:tabLst>
            </a:pPr>
            <a:r>
              <a:rPr lang="en-US" dirty="0" smtClean="0"/>
              <a:t>	These gauges are difficult to repair.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Diaphragm gauge materials of construction</a:t>
            </a:r>
            <a:endParaRPr lang="en-US" dirty="0" smtClean="0"/>
          </a:p>
          <a:p>
            <a:r>
              <a:rPr lang="en-US" dirty="0" smtClean="0"/>
              <a:t>The following metals are used to make Diaphragm gauge. </a:t>
            </a:r>
          </a:p>
          <a:p>
            <a:pPr lvl="0">
              <a:buNone/>
            </a:pPr>
            <a:r>
              <a:rPr lang="en-US" dirty="0" smtClean="0"/>
              <a:t>		Brass</a:t>
            </a:r>
          </a:p>
          <a:p>
            <a:pPr lvl="0">
              <a:buNone/>
            </a:pPr>
            <a:r>
              <a:rPr lang="en-US" dirty="0" smtClean="0"/>
              <a:t>		Stainless steel</a:t>
            </a:r>
          </a:p>
          <a:p>
            <a:pPr lvl="0">
              <a:buNone/>
            </a:pPr>
            <a:r>
              <a:rPr lang="en-US" dirty="0" smtClean="0"/>
              <a:t>		Bronze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Monel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Inconel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Nickel</a:t>
            </a:r>
          </a:p>
          <a:p>
            <a:pPr lvl="0">
              <a:buNone/>
            </a:pPr>
            <a:r>
              <a:rPr lang="en-US" dirty="0" smtClean="0"/>
              <a:t>		Beryllium copper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Diaphragm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following non- metals are also used to make Diaphragm gauge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Nylon</a:t>
            </a:r>
          </a:p>
          <a:p>
            <a:pPr lvl="0">
              <a:buNone/>
            </a:pPr>
            <a:r>
              <a:rPr lang="en-US" dirty="0" smtClean="0"/>
              <a:t>		Teflon</a:t>
            </a:r>
          </a:p>
          <a:p>
            <a:pPr lvl="0">
              <a:buNone/>
            </a:pPr>
            <a:r>
              <a:rPr lang="en-US" dirty="0" smtClean="0"/>
              <a:t>		Buna N rubber</a:t>
            </a:r>
          </a:p>
          <a:p>
            <a:pPr lvl="0">
              <a:buNone/>
            </a:pPr>
            <a:r>
              <a:rPr lang="en-US" dirty="0" smtClean="0"/>
              <a:t>		Leather</a:t>
            </a:r>
          </a:p>
          <a:p>
            <a:pPr lvl="0">
              <a:buNone/>
            </a:pPr>
            <a:r>
              <a:rPr lang="en-US" dirty="0" smtClean="0"/>
              <a:t>		Thin Neoprene like material.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Atmospheric pressure (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atm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            The pressure due to the air surrounding the earth surface is called the atmospheric pressure. </a:t>
            </a:r>
          </a:p>
          <a:p>
            <a:r>
              <a:rPr lang="en-US" dirty="0" smtClean="0"/>
              <a:t>Units- Pa, Psi, </a:t>
            </a:r>
            <a:r>
              <a:rPr lang="en-US" dirty="0" err="1" smtClean="0"/>
              <a:t>mm.Hg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Absolute Pressure (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ab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           The pressure measured above absolute zero pressure is called absolute pressure. </a:t>
            </a:r>
          </a:p>
          <a:p>
            <a:pPr>
              <a:buNone/>
            </a:pPr>
            <a:r>
              <a:rPr lang="en-US" dirty="0" smtClean="0"/>
              <a:t>	Absolute pressure = Gauge pressure + </a:t>
            </a:r>
            <a:r>
              <a:rPr lang="en-US" dirty="0" err="1" smtClean="0"/>
              <a:t>Atm.Pressure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Units- Microns, </a:t>
            </a:r>
            <a:r>
              <a:rPr lang="en-US" dirty="0" err="1" smtClean="0"/>
              <a:t>mm.Hg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there are two types of Bellows gauges namely.</a:t>
            </a:r>
          </a:p>
          <a:p>
            <a:pPr lvl="0">
              <a:buNone/>
            </a:pPr>
            <a:r>
              <a:rPr lang="en-US" dirty="0" smtClean="0"/>
              <a:t>		Bellows gauges to measure gauge 	pressure.</a:t>
            </a:r>
          </a:p>
          <a:p>
            <a:pPr lvl="0">
              <a:buNone/>
            </a:pPr>
            <a:r>
              <a:rPr lang="en-US" dirty="0" smtClean="0"/>
              <a:t>		Bellows gauges to measure differential 	pressure.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Bellows gauges to measure gauge pressure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When bellows is subjected to a pressure it deflects. This deflection is proportional to the applied pressure when calibrated.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Construction</a:t>
            </a:r>
            <a:endParaRPr lang="en-US" dirty="0" smtClean="0"/>
          </a:p>
          <a:p>
            <a:r>
              <a:rPr lang="en-US" dirty="0" smtClean="0"/>
              <a:t>A Bellows whose one end is fixed and opened to receive the applied pressure. </a:t>
            </a:r>
          </a:p>
          <a:p>
            <a:r>
              <a:rPr lang="en-US" dirty="0" smtClean="0"/>
              <a:t>The other end of the Bellows is closed and attached to a rod externally. </a:t>
            </a:r>
          </a:p>
          <a:p>
            <a:r>
              <a:rPr lang="en-US" dirty="0" smtClean="0"/>
              <a:t>A spring is placed inside the bellows. </a:t>
            </a:r>
          </a:p>
          <a:p>
            <a:r>
              <a:rPr lang="en-US" dirty="0" smtClean="0"/>
              <a:t>To the rod is attached a link-sector-pinion arrangement as shown in figure. </a:t>
            </a:r>
          </a:p>
          <a:p>
            <a:r>
              <a:rPr lang="en-US" dirty="0" smtClean="0"/>
              <a:t>To the pinion is attached a pointer, which sweeps over a pressure calibrated scale.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2007" y="1600200"/>
            <a:ext cx="67599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Working</a:t>
            </a:r>
            <a:endParaRPr lang="en-US" dirty="0" smtClean="0"/>
          </a:p>
          <a:p>
            <a:r>
              <a:rPr lang="en-US" dirty="0" smtClean="0"/>
              <a:t>The pressure to be applied to the fixed open end of the bellows. </a:t>
            </a:r>
          </a:p>
          <a:p>
            <a:r>
              <a:rPr lang="en-US" dirty="0" smtClean="0"/>
              <a:t>Due to the applied pressure, the Bellows expands length wise causing a linear displacement of the rod fixed at its closed free end. </a:t>
            </a:r>
          </a:p>
          <a:p>
            <a:r>
              <a:rPr lang="en-US" dirty="0" smtClean="0"/>
              <a:t>This linear displacement is proportional to the applied pressure. </a:t>
            </a:r>
          </a:p>
          <a:p>
            <a:r>
              <a:rPr lang="en-US" dirty="0" smtClean="0"/>
              <a:t>As the rod is connected to a link-sector-pinion arrangement, the linear displacement of the rod is magnified and converted to the rotary motion of the pinion.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pinion rotates, it makes the pointer attached to it, to sweep over a scale calibrated, to read pressure directly. </a:t>
            </a:r>
          </a:p>
          <a:p>
            <a:r>
              <a:rPr lang="en-US" dirty="0" smtClean="0"/>
              <a:t>As the pressure outside the bellows is usually atmospheric pressure and less than the applied pressure the bellows gauges reads gauge pressure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They are generally used for measuring medium and low pressure.</a:t>
            </a:r>
          </a:p>
          <a:p>
            <a:pPr lvl="0"/>
            <a:r>
              <a:rPr lang="en-US" dirty="0" smtClean="0"/>
              <a:t>They have wide application in low pressure measurement.</a:t>
            </a:r>
          </a:p>
          <a:p>
            <a:pPr lvl="0"/>
            <a:r>
              <a:rPr lang="en-US" dirty="0" smtClean="0"/>
              <a:t>To measure gauge pressure up to 0 to 2000 </a:t>
            </a:r>
            <a:r>
              <a:rPr lang="en-US" dirty="0" err="1" smtClean="0"/>
              <a:t>PSi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To measure vacuum pressure up to 0 to 30 </a:t>
            </a:r>
            <a:r>
              <a:rPr lang="en-US" dirty="0" err="1" smtClean="0"/>
              <a:t>inch.Hg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Cost is less.</a:t>
            </a:r>
          </a:p>
          <a:p>
            <a:pPr lvl="0">
              <a:buNone/>
            </a:pPr>
            <a:r>
              <a:rPr lang="en-US" dirty="0" smtClean="0"/>
              <a:t>		Simple in construction.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Zero shift problems exist.</a:t>
            </a:r>
          </a:p>
          <a:p>
            <a:pPr lvl="0">
              <a:buNone/>
            </a:pPr>
            <a:r>
              <a:rPr lang="en-US" dirty="0" smtClean="0"/>
              <a:t>		Cannot be used for higher pressure 	measurement.</a:t>
            </a:r>
          </a:p>
          <a:p>
            <a:pPr lvl="0">
              <a:buNone/>
            </a:pPr>
            <a:r>
              <a:rPr lang="en-US" dirty="0" smtClean="0"/>
              <a:t>		Springs used in Bellows are difficult to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Bellows gauges to measure gauge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Bellows gauge materials of construction</a:t>
            </a:r>
            <a:endParaRPr lang="en-US" dirty="0" smtClean="0"/>
          </a:p>
          <a:p>
            <a:r>
              <a:rPr lang="en-US" dirty="0" smtClean="0"/>
              <a:t>The choice of material depends upon pressure range and resistance to corrosion. </a:t>
            </a:r>
          </a:p>
          <a:p>
            <a:r>
              <a:rPr lang="en-US" dirty="0" smtClean="0"/>
              <a:t>The following materials are used to make Bellows gauge. </a:t>
            </a:r>
          </a:p>
          <a:p>
            <a:pPr lvl="0">
              <a:buNone/>
            </a:pPr>
            <a:r>
              <a:rPr lang="en-US" dirty="0" smtClean="0"/>
              <a:t>		Brass</a:t>
            </a:r>
          </a:p>
          <a:p>
            <a:pPr lvl="0">
              <a:buNone/>
            </a:pPr>
            <a:r>
              <a:rPr lang="en-US" dirty="0" smtClean="0"/>
              <a:t>		Stainless steel</a:t>
            </a:r>
          </a:p>
          <a:p>
            <a:pPr lvl="0">
              <a:buNone/>
            </a:pPr>
            <a:r>
              <a:rPr lang="en-US" dirty="0" smtClean="0"/>
              <a:t>		Phosphor Bronze 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Monel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Beryllium copper.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Vacuum Measurement 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A conducting wire gets heated when electric current flows through it. </a:t>
            </a:r>
          </a:p>
          <a:p>
            <a:r>
              <a:rPr lang="en-US" dirty="0" smtClean="0"/>
              <a:t>The rate at which heat is dissipated from this wire depends on the conductivity of the surrounding media.</a:t>
            </a:r>
          </a:p>
          <a:p>
            <a:r>
              <a:rPr lang="en-US" dirty="0" smtClean="0"/>
              <a:t>The conductivity of the surrounding media intern depends on the density of the surrounding media, i.e. lower pressure of the surrounding media, lower will be its density. </a:t>
            </a:r>
          </a:p>
          <a:p>
            <a:r>
              <a:rPr lang="en-US" dirty="0" smtClean="0"/>
              <a:t>If the density of the surrounding media, is low, its conductivity also will be low causing the wire to become hotter for a given current flow, and vice-versa.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1" y="13716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pirani</a:t>
            </a:r>
            <a:r>
              <a:rPr lang="en-US" dirty="0" smtClean="0"/>
              <a:t> gauge chamber which encloses a platinum filament. </a:t>
            </a:r>
          </a:p>
          <a:p>
            <a:r>
              <a:rPr lang="en-US" dirty="0" smtClean="0"/>
              <a:t>A compensating cell to minimize variation caused due to ambient temperature changes.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pirani</a:t>
            </a:r>
            <a:r>
              <a:rPr lang="en-US" dirty="0" smtClean="0"/>
              <a:t> gauge chamber and the compensating cell are housed on a wheat stone bridge circuit as shown in Figure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206273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Working</a:t>
            </a:r>
            <a:endParaRPr lang="en-US" dirty="0" smtClean="0"/>
          </a:p>
          <a:p>
            <a:r>
              <a:rPr lang="en-US" dirty="0" smtClean="0"/>
              <a:t>A constant current is passed through the filament in the </a:t>
            </a:r>
            <a:r>
              <a:rPr lang="en-US" dirty="0" err="1" smtClean="0"/>
              <a:t>pirani</a:t>
            </a:r>
            <a:r>
              <a:rPr lang="en-US" dirty="0" smtClean="0"/>
              <a:t> gauge chamber. </a:t>
            </a:r>
          </a:p>
          <a:p>
            <a:r>
              <a:rPr lang="en-US" dirty="0" smtClean="0"/>
              <a:t>Due to this current, the filament gets heated and assumes a resistance which is measured using the bridge. </a:t>
            </a:r>
          </a:p>
          <a:p>
            <a:r>
              <a:rPr lang="en-US" dirty="0" smtClean="0"/>
              <a:t>Now the pressure to be measured (applied pressure) is connected to the </a:t>
            </a:r>
            <a:r>
              <a:rPr lang="en-US" dirty="0" err="1" smtClean="0"/>
              <a:t>pirani</a:t>
            </a:r>
            <a:r>
              <a:rPr lang="en-US" dirty="0" smtClean="0"/>
              <a:t> gauge chamber. </a:t>
            </a:r>
          </a:p>
          <a:p>
            <a:r>
              <a:rPr lang="en-US" dirty="0" smtClean="0"/>
              <a:t>Due the applied pressure, the density of the surrounding of the </a:t>
            </a:r>
            <a:r>
              <a:rPr lang="en-US" dirty="0" err="1" smtClean="0"/>
              <a:t>pirani</a:t>
            </a:r>
            <a:r>
              <a:rPr lang="en-US" dirty="0" smtClean="0"/>
              <a:t> gauge filament changes.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Due to this change in density of the surrounding of the filament, its conductivity changes causing the temperature of the filament to change.</a:t>
            </a:r>
          </a:p>
          <a:p>
            <a:r>
              <a:rPr lang="en-US" dirty="0" smtClean="0"/>
              <a:t>When the temperature of the filament changes, the resistance of the filament also changes. </a:t>
            </a:r>
          </a:p>
          <a:p>
            <a:r>
              <a:rPr lang="en-US" dirty="0" smtClean="0"/>
              <a:t>Now the change in resistance of the filament is determined using wheat stone bridge. </a:t>
            </a:r>
          </a:p>
          <a:p>
            <a:r>
              <a:rPr lang="en-US" dirty="0" smtClean="0"/>
              <a:t>This change in resistance of the </a:t>
            </a:r>
            <a:r>
              <a:rPr lang="en-US" dirty="0" err="1" smtClean="0"/>
              <a:t>pirani</a:t>
            </a:r>
            <a:r>
              <a:rPr lang="en-US" dirty="0" smtClean="0"/>
              <a:t> gauge filament becomes a measure of the applied pressure when calibrated.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Used to measure low vacuum and ultra high vacuum pressure.</a:t>
            </a:r>
          </a:p>
          <a:p>
            <a:pPr lvl="0"/>
            <a:r>
              <a:rPr lang="en-US" dirty="0" smtClean="0"/>
              <a:t>Used to measure gases as Argon, carbon-</a:t>
            </a:r>
            <a:r>
              <a:rPr lang="en-US" dirty="0" err="1" smtClean="0"/>
              <a:t>di</a:t>
            </a:r>
            <a:r>
              <a:rPr lang="en-US" dirty="0" smtClean="0"/>
              <a:t>-oxide, air, water </a:t>
            </a:r>
            <a:r>
              <a:rPr lang="en-US" dirty="0" err="1" smtClean="0"/>
              <a:t>vapour</a:t>
            </a:r>
            <a:r>
              <a:rPr lang="en-US" dirty="0" smtClean="0"/>
              <a:t>, helium, acetylene and hydrogen.</a:t>
            </a:r>
          </a:p>
          <a:p>
            <a:pPr lvl="0"/>
            <a:r>
              <a:rPr lang="en-US" dirty="0" smtClean="0"/>
              <a:t>Useful in range 20 to 200 microns.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Pirani</a:t>
            </a:r>
            <a:r>
              <a:rPr lang="en-US" b="1" dirty="0" smtClean="0"/>
              <a:t>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Simple and easy to use.</a:t>
            </a:r>
          </a:p>
          <a:p>
            <a:pPr lvl="0">
              <a:buNone/>
            </a:pPr>
            <a:r>
              <a:rPr lang="en-US" dirty="0" smtClean="0"/>
              <a:t>		It gives accurate result.</a:t>
            </a:r>
          </a:p>
          <a:p>
            <a:pPr lvl="0">
              <a:buNone/>
            </a:pPr>
            <a:r>
              <a:rPr lang="en-US" dirty="0" smtClean="0"/>
              <a:t>		Good response to pressure changes.</a:t>
            </a:r>
          </a:p>
          <a:p>
            <a:pPr lvl="0">
              <a:buNone/>
            </a:pPr>
            <a:r>
              <a:rPr lang="en-US" dirty="0" smtClean="0"/>
              <a:t>		They are inexpensive.</a:t>
            </a:r>
          </a:p>
          <a:p>
            <a:pPr lvl="0">
              <a:buNone/>
            </a:pPr>
            <a:r>
              <a:rPr lang="en-US" dirty="0" smtClean="0"/>
              <a:t>		Measurement can be taken from a distance.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They must be checked frequently.</a:t>
            </a:r>
          </a:p>
          <a:p>
            <a:pPr lvl="0">
              <a:buNone/>
            </a:pPr>
            <a:r>
              <a:rPr lang="en-US" dirty="0" smtClean="0"/>
              <a:t>		Electric power is must for its operation.</a:t>
            </a:r>
          </a:p>
          <a:p>
            <a:pPr lvl="0">
              <a:buNone/>
            </a:pPr>
            <a:r>
              <a:rPr lang="en-US" dirty="0" smtClean="0"/>
              <a:t>		It depends on the type of gas in which the pressure 	is measured.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Principle</a:t>
            </a:r>
            <a:endParaRPr lang="en-US" dirty="0" smtClean="0"/>
          </a:p>
          <a:p>
            <a:r>
              <a:rPr lang="en-US" dirty="0" smtClean="0"/>
              <a:t>	Electrons emitted at the hot cathode by </a:t>
            </a:r>
            <a:r>
              <a:rPr lang="en-US" dirty="0" err="1" smtClean="0"/>
              <a:t>thermonic</a:t>
            </a:r>
            <a:r>
              <a:rPr lang="en-US" dirty="0" smtClean="0"/>
              <a:t> emission are attracted toward the grid, pass through the grid, and start toward the plate. </a:t>
            </a:r>
          </a:p>
          <a:p>
            <a:r>
              <a:rPr lang="en-US" dirty="0" smtClean="0"/>
              <a:t>Ions are formed by the collision of the electrons with molecules of the gas present in the tube. </a:t>
            </a:r>
          </a:p>
          <a:p>
            <a:r>
              <a:rPr lang="en-US" dirty="0" smtClean="0"/>
              <a:t>These positive ions are collected on the plate, and, as a result, a positive ion current exists. </a:t>
            </a:r>
          </a:p>
          <a:p>
            <a:r>
              <a:rPr lang="en-US" dirty="0" smtClean="0"/>
              <a:t>The amount of ion current is proportional to the amount of gas present, provided the electron current is constant.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Construction and working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smtClean="0"/>
              <a:t>The ionization gauge (</a:t>
            </a:r>
            <a:r>
              <a:rPr lang="en-US" dirty="0" err="1" smtClean="0"/>
              <a:t>thermonic</a:t>
            </a:r>
            <a:r>
              <a:rPr lang="en-US" dirty="0" smtClean="0"/>
              <a:t> type) is shown in the figure. </a:t>
            </a:r>
          </a:p>
          <a:p>
            <a:r>
              <a:rPr lang="en-US" dirty="0" smtClean="0"/>
              <a:t>The tube is directly connected to the point of pressure measurement. </a:t>
            </a:r>
          </a:p>
          <a:p>
            <a:r>
              <a:rPr lang="en-US" dirty="0" smtClean="0"/>
              <a:t>The tube is in the form of a triode with cathode, grid and plate.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2954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grid is maintained at high positive potential with respect to the cathode while the plate is held at a negative potential with respect to the grid. </a:t>
            </a:r>
          </a:p>
          <a:p>
            <a:r>
              <a:rPr lang="en-US" dirty="0" smtClean="0"/>
              <a:t>The pressure to be measured is connected to the tube. </a:t>
            </a:r>
          </a:p>
          <a:p>
            <a:r>
              <a:rPr lang="en-US" dirty="0" smtClean="0"/>
              <a:t>The grid draw electrons from the cathode and these electrons collide with the gas molecules, thereby causing ionization of the gas molecules. </a:t>
            </a:r>
          </a:p>
          <a:p>
            <a:r>
              <a:rPr lang="en-US" dirty="0" smtClean="0"/>
              <a:t>These positive ions are collected on the plate, and, as a result, a positive ion current exists.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Gauge Pressure (P</a:t>
            </a:r>
            <a:r>
              <a:rPr lang="en-US" b="1" baseline="-25000" dirty="0" smtClean="0"/>
              <a:t>g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The pressure measured is greater than 	atmospheric pressure, is called gauge 	pressure.</a:t>
            </a:r>
          </a:p>
          <a:p>
            <a:r>
              <a:rPr lang="en-US" b="1" dirty="0" smtClean="0"/>
              <a:t>Vacuum Pressure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The pressure measured is less than the 	atm. Pressure at a point is called a vacuum 	pressure. Units- </a:t>
            </a:r>
            <a:r>
              <a:rPr lang="en-US" dirty="0" err="1" smtClean="0"/>
              <a:t>mm.Hg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electrons return to the grid and are collected, and the flow of electrons is maintained constant by a grid-current regulator. </a:t>
            </a:r>
          </a:p>
          <a:p>
            <a:r>
              <a:rPr lang="en-US" dirty="0" smtClean="0"/>
              <a:t>The ion current is measured by an instrument similar to the automatic-balance potentiometer. </a:t>
            </a:r>
          </a:p>
          <a:p>
            <a:r>
              <a:rPr lang="en-US" dirty="0" smtClean="0"/>
              <a:t>The amount of ion current is proportional to the amount of gas present, provided the electron current is constant. </a:t>
            </a:r>
          </a:p>
          <a:p>
            <a:r>
              <a:rPr lang="en-US" dirty="0" smtClean="0"/>
              <a:t>The measurement of this current becomes a measure of the applied gas pressure.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dirty="0" smtClean="0"/>
          </a:p>
          <a:p>
            <a:pPr lvl="0"/>
            <a:r>
              <a:rPr lang="en-US" dirty="0" smtClean="0"/>
              <a:t>It is used to measure absolute pressure above 2 microns.</a:t>
            </a:r>
          </a:p>
          <a:p>
            <a:pPr lvl="0"/>
            <a:r>
              <a:rPr lang="en-US" dirty="0" smtClean="0"/>
              <a:t>Used to measure low vacuum and ultra high vacuum pressure.</a:t>
            </a:r>
          </a:p>
          <a:p>
            <a:pPr lvl="0"/>
            <a:r>
              <a:rPr lang="en-US" dirty="0" smtClean="0"/>
              <a:t>Used to measure, low pressure continuously.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Ionisation</a:t>
            </a:r>
            <a:r>
              <a:rPr lang="en-US" b="1" dirty="0" smtClean="0"/>
              <a:t> Gauge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dirty="0" smtClean="0"/>
          </a:p>
          <a:p>
            <a:pPr lvl="0"/>
            <a:r>
              <a:rPr lang="en-US" dirty="0" smtClean="0"/>
              <a:t>Measurement can be taken from a distance</a:t>
            </a:r>
          </a:p>
          <a:p>
            <a:pPr lvl="0"/>
            <a:r>
              <a:rPr lang="en-US" dirty="0" smtClean="0"/>
              <a:t>Fast response.</a:t>
            </a:r>
          </a:p>
          <a:p>
            <a:pPr lvl="0"/>
            <a:r>
              <a:rPr lang="en-US" dirty="0" smtClean="0"/>
              <a:t>Have good sensitivity.</a:t>
            </a:r>
          </a:p>
          <a:p>
            <a:r>
              <a:rPr lang="en-US" b="1" dirty="0" smtClean="0"/>
              <a:t>Disadvantages</a:t>
            </a:r>
            <a:endParaRPr lang="en-US" dirty="0" smtClean="0"/>
          </a:p>
          <a:p>
            <a:pPr lvl="0"/>
            <a:r>
              <a:rPr lang="en-US" dirty="0" smtClean="0"/>
              <a:t>The grid burns out quickly.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Methods of Pressure Measurement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pressure instruments measure a difference between two pressures, one usually being that of the atmosphere. The different methods of pressure measurement are listed below.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Manometer method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Elastic pressure transducers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Pressure measurement by measuring vacuum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Pressure measurement by balancing the force produced on a known area by a measured force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Electrical pressure transducers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 of Instruments used to measure pressure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Gravitational Transducers</a:t>
            </a:r>
          </a:p>
          <a:p>
            <a:pPr>
              <a:buNone/>
            </a:pPr>
            <a:r>
              <a:rPr lang="en-US" dirty="0" smtClean="0"/>
              <a:t>         a. A dead weight tester</a:t>
            </a:r>
          </a:p>
          <a:p>
            <a:pPr>
              <a:buNone/>
            </a:pPr>
            <a:r>
              <a:rPr lang="en-US" dirty="0" smtClean="0"/>
              <a:t>         b. Manometer</a:t>
            </a:r>
          </a:p>
          <a:p>
            <a:pPr>
              <a:buNone/>
            </a:pPr>
            <a:r>
              <a:rPr lang="en-US" dirty="0" smtClean="0"/>
              <a:t>2. Elastic Pressure Transducers</a:t>
            </a:r>
          </a:p>
          <a:p>
            <a:pPr>
              <a:buNone/>
            </a:pPr>
            <a:r>
              <a:rPr lang="en-US" dirty="0" smtClean="0"/>
              <a:t>         a. Bourdon tube pressure gauge</a:t>
            </a:r>
          </a:p>
          <a:p>
            <a:pPr lvl="0">
              <a:buNone/>
            </a:pPr>
            <a:r>
              <a:rPr lang="en-US" dirty="0" smtClean="0"/>
              <a:t>		  	C-Type pressure gauge</a:t>
            </a:r>
          </a:p>
          <a:p>
            <a:pPr lvl="0">
              <a:buNone/>
            </a:pPr>
            <a:r>
              <a:rPr lang="en-US" dirty="0" smtClean="0"/>
              <a:t>		  	Helical pressure gauge</a:t>
            </a:r>
          </a:p>
          <a:p>
            <a:pPr lvl="0">
              <a:buNone/>
            </a:pPr>
            <a:r>
              <a:rPr lang="en-US" dirty="0" smtClean="0"/>
              <a:t>		  	Spiral pressure gauge</a:t>
            </a:r>
          </a:p>
          <a:p>
            <a:pPr>
              <a:buNone/>
            </a:pPr>
            <a:r>
              <a:rPr lang="en-US" dirty="0" smtClean="0"/>
              <a:t>	    b. Elastic Diaphragm gauge</a:t>
            </a:r>
          </a:p>
          <a:p>
            <a:pPr>
              <a:buNone/>
            </a:pPr>
            <a:r>
              <a:rPr lang="en-US" dirty="0" smtClean="0"/>
              <a:t>	    c. Bellows gauges</a:t>
            </a:r>
          </a:p>
          <a:p>
            <a:pPr lvl="0">
              <a:buNone/>
            </a:pPr>
            <a:r>
              <a:rPr lang="en-US" dirty="0" smtClean="0"/>
              <a:t>			Bellows gauge to measure gauge pressure</a:t>
            </a:r>
          </a:p>
          <a:p>
            <a:pPr lvl="0">
              <a:buNone/>
            </a:pPr>
            <a:r>
              <a:rPr lang="en-US" dirty="0" smtClean="0"/>
              <a:t>			Bellows gauge to measure differential pressure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2554</Words>
  <Application>Microsoft Office PowerPoint</Application>
  <PresentationFormat>On-screen Show (4:3)</PresentationFormat>
  <Paragraphs>369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MEASUREMENT OF PRESSURE </vt:lpstr>
      <vt:lpstr>Why to measure?</vt:lpstr>
      <vt:lpstr>Definition and Units</vt:lpstr>
      <vt:lpstr>Conversion </vt:lpstr>
      <vt:lpstr>Slide 5</vt:lpstr>
      <vt:lpstr>Slide 6</vt:lpstr>
      <vt:lpstr>Slide 7</vt:lpstr>
      <vt:lpstr>Methods of Pressure Measurement </vt:lpstr>
      <vt:lpstr>List of Instruments used to measure pressure </vt:lpstr>
      <vt:lpstr>Slide 10</vt:lpstr>
      <vt:lpstr>Pressure measuring instruments and types of pressure to be measured</vt:lpstr>
      <vt:lpstr>Liquid column manometers </vt:lpstr>
      <vt:lpstr>Liquid column manometers </vt:lpstr>
      <vt:lpstr>Slide 14</vt:lpstr>
      <vt:lpstr>Slide 15</vt:lpstr>
      <vt:lpstr>Inclined manometer </vt:lpstr>
      <vt:lpstr>Slide 17</vt:lpstr>
      <vt:lpstr>Bourdon tube pressure gauge </vt:lpstr>
      <vt:lpstr>Bourdon tube pressure gauge</vt:lpstr>
      <vt:lpstr>Bourdon tube pressure gauge</vt:lpstr>
      <vt:lpstr>C-Type Bourdon tube pressure gauge </vt:lpstr>
      <vt:lpstr>C-Type Bourdon tube pressure gauge</vt:lpstr>
      <vt:lpstr>C-Type Bourdon tube pressure gauge</vt:lpstr>
      <vt:lpstr>Slide 24</vt:lpstr>
      <vt:lpstr>C-Type Bourdon tube pressure gauge</vt:lpstr>
      <vt:lpstr>C-Type Bourdon tube pressure gauge</vt:lpstr>
      <vt:lpstr>C-Type Bourdon tube pressure gauge</vt:lpstr>
      <vt:lpstr>C-Type Bourdon tube pressure gauge</vt:lpstr>
      <vt:lpstr> Spiral type bourdon tube pressure gauge </vt:lpstr>
      <vt:lpstr> Spiral type bourdon tube pressure gauge </vt:lpstr>
      <vt:lpstr>Slide 31</vt:lpstr>
      <vt:lpstr> Spiral type bourdon tube pressure gauge </vt:lpstr>
      <vt:lpstr> Spiral type bourdon tube pressure gauge </vt:lpstr>
      <vt:lpstr> Spiral type bourdon tube pressure gauge </vt:lpstr>
      <vt:lpstr> Helical type bourdon tube pressure gauge </vt:lpstr>
      <vt:lpstr> Helical type bourdon tube pressure gauge </vt:lpstr>
      <vt:lpstr>Slide 37</vt:lpstr>
      <vt:lpstr> Helical type bourdon tube pressure gauge </vt:lpstr>
      <vt:lpstr> Helical type bourdon tube pressure gauge </vt:lpstr>
      <vt:lpstr>Diaphragm Gauges</vt:lpstr>
      <vt:lpstr>Diaphragm Gauges</vt:lpstr>
      <vt:lpstr>Diaphragm Gauges</vt:lpstr>
      <vt:lpstr>Slide 43</vt:lpstr>
      <vt:lpstr>Diaphragm Gauges</vt:lpstr>
      <vt:lpstr>Diaphragm Gauges</vt:lpstr>
      <vt:lpstr>Diaphragm Gauges</vt:lpstr>
      <vt:lpstr>Diaphragm Gauges</vt:lpstr>
      <vt:lpstr>Diaphragm Gauges</vt:lpstr>
      <vt:lpstr>Diaphragm Gauges</vt:lpstr>
      <vt:lpstr>Bellows Gauges </vt:lpstr>
      <vt:lpstr> Bellows gauges to measure gauge pressure </vt:lpstr>
      <vt:lpstr>Bellows gauges to measure gauge pressure</vt:lpstr>
      <vt:lpstr>Slide 53</vt:lpstr>
      <vt:lpstr>Bellows gauges to measure gauge pressure</vt:lpstr>
      <vt:lpstr>Bellows gauges to measure gauge pressure</vt:lpstr>
      <vt:lpstr>Bellows gauges to measure gauge pressure</vt:lpstr>
      <vt:lpstr>Bellows gauges to measure gauge pressure</vt:lpstr>
      <vt:lpstr>Bellows gauges to measure gauge pressure</vt:lpstr>
      <vt:lpstr> Vacuum Measurement -  Pirani Gauge </vt:lpstr>
      <vt:lpstr>Pirani Gauge</vt:lpstr>
      <vt:lpstr>Slide 61</vt:lpstr>
      <vt:lpstr>Pirani Gauge</vt:lpstr>
      <vt:lpstr>Pirani Gauge</vt:lpstr>
      <vt:lpstr>Pirani Gauge</vt:lpstr>
      <vt:lpstr>Pirani Gauge</vt:lpstr>
      <vt:lpstr> Ionisation Gauge </vt:lpstr>
      <vt:lpstr>Ionisation Gauge </vt:lpstr>
      <vt:lpstr>Slide 68</vt:lpstr>
      <vt:lpstr>Ionisation Gauge </vt:lpstr>
      <vt:lpstr>Ionisation Gauge </vt:lpstr>
      <vt:lpstr>Ionisation Gauge </vt:lpstr>
      <vt:lpstr>Ionisation Gauge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PRESSURE </dc:title>
  <dc:creator>admin</dc:creator>
  <cp:lastModifiedBy>admin</cp:lastModifiedBy>
  <cp:revision>127</cp:revision>
  <dcterms:created xsi:type="dcterms:W3CDTF">2006-08-16T00:00:00Z</dcterms:created>
  <dcterms:modified xsi:type="dcterms:W3CDTF">2017-09-16T05:26:07Z</dcterms:modified>
</cp:coreProperties>
</file>