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504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504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504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504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5040" cy="43840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504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04000" y="301320"/>
            <a:ext cx="906840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软件开发进展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504000" y="1769040"/>
            <a:ext cx="9068400" cy="43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12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项目组一直在进行高效易用有限元软件包的设计开发工作</a:t>
            </a:r>
            <a:r>
              <a:rPr b="0" lang="en-US" sz="16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目前已经完成初步的框架设计</a:t>
            </a:r>
            <a:r>
              <a:rPr b="0" lang="en-US" sz="16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开发工作也在持续进行中</a:t>
            </a:r>
            <a:r>
              <a:rPr b="0" lang="en-US" sz="16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. </a:t>
            </a:r>
            <a:r>
              <a:rPr b="0" lang="en-US" sz="16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项目以 </a:t>
            </a:r>
            <a:r>
              <a:rPr b="0" lang="en-US" sz="16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Python  </a:t>
            </a:r>
            <a:r>
              <a:rPr b="0" lang="en-US" sz="16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为主要开发语言，</a:t>
            </a:r>
            <a:r>
              <a:rPr b="0" lang="en-US" sz="16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C++</a:t>
            </a:r>
            <a:r>
              <a:rPr b="0" lang="en-US" sz="16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为辅助开发语言 。采用 </a:t>
            </a:r>
            <a:r>
              <a:rPr b="0" lang="en-US" sz="16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Python </a:t>
            </a:r>
            <a:r>
              <a:rPr b="0" lang="en-US" sz="16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的主要原因如下：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解释性语言，无需编译，易学易用。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支持面向对象软件开发模式，用面向对象的方式组织有限元软件包，易重用、维护和扩展。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有庞大的用户社群，包括 </a:t>
            </a:r>
            <a:r>
              <a:rPr b="0" lang="en-US" sz="16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NASA, ANL, Google </a:t>
            </a:r>
            <a:r>
              <a:rPr b="0" lang="en-US" sz="16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等国际知名的科研机构和公司都选择 </a:t>
            </a:r>
            <a:r>
              <a:rPr b="0" lang="en-US" sz="16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Python </a:t>
            </a:r>
            <a:r>
              <a:rPr b="0" lang="en-US" sz="16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做为高性能计算的开发语言。</a:t>
            </a:r>
            <a:r>
              <a:rPr b="0" lang="en-US" sz="16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Python </a:t>
            </a:r>
            <a:r>
              <a:rPr b="0" lang="en-US" sz="16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的初学者和开发者很容易从社群中获得帮助和开发文档。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有丰富的科学计算基础软件包， 如：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6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NumPy:  http://numpy.scipy.org - Numerical Python</a:t>
            </a:r>
            <a:r>
              <a:rPr b="0" lang="en-US" sz="16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，主要提供多维数组及相关运算功能。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6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SciPy:  http://www.scipy.org - Scientific Python</a:t>
            </a:r>
            <a:r>
              <a:rPr b="0" lang="en-US" sz="16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，提供高效的优化、</a:t>
            </a:r>
            <a:r>
              <a:rPr b="0" lang="en-US" sz="16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FFT,</a:t>
            </a:r>
            <a:r>
              <a:rPr b="0" lang="en-US" sz="16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、稀疏矩阵等科学计算模块。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6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Matplotlib: http://www.matplotlib.org - Graphics library</a:t>
            </a:r>
            <a:r>
              <a:rPr b="0" lang="en-US" sz="16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，提供成熟 </a:t>
            </a:r>
            <a:r>
              <a:rPr b="0" lang="en-US" sz="16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2D </a:t>
            </a:r>
            <a:r>
              <a:rPr b="0" lang="en-US" sz="16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和 </a:t>
            </a:r>
            <a:r>
              <a:rPr b="0" lang="en-US" sz="16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3D </a:t>
            </a:r>
            <a:r>
              <a:rPr b="0" lang="en-US" sz="16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画图软件功能。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对高性能计算有很好的支持，如</a:t>
            </a:r>
            <a:r>
              <a:rPr b="0" lang="en-US" sz="16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MPI</a:t>
            </a:r>
            <a:r>
              <a:rPr b="0" lang="en-US" sz="16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、</a:t>
            </a:r>
            <a:r>
              <a:rPr b="0" lang="en-US" sz="16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OpenMP</a:t>
            </a:r>
            <a:r>
              <a:rPr b="0" lang="en-US" sz="16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和</a:t>
            </a:r>
            <a:r>
              <a:rPr b="0" lang="en-US" sz="16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CUDA</a:t>
            </a:r>
            <a:r>
              <a:rPr b="0" lang="en-US" sz="16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等， 可直接在大型并行计算机上布署使用。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很容易用其它编译语言扩展</a:t>
            </a:r>
            <a:r>
              <a:rPr b="0" lang="en-US" sz="16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Python</a:t>
            </a:r>
            <a:r>
              <a:rPr b="0" lang="en-US" sz="16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，如 </a:t>
            </a:r>
            <a:r>
              <a:rPr b="0" lang="en-US" sz="16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C/C++</a:t>
            </a:r>
            <a:r>
              <a:rPr b="0" lang="en-US" sz="16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和</a:t>
            </a:r>
            <a:r>
              <a:rPr b="0" lang="en-US" sz="16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Fortran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开源免费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624240" y="365760"/>
            <a:ext cx="906840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面向数组编程（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Array-oriented programming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04000" y="1769040"/>
            <a:ext cx="9068400" cy="43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482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基于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NumPy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提供的多维数组和运算功能，对同类数据在矩阵向量运算的层面进行操作。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避免大量循环。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充分利用计算机的多线程运算，提高程序执行效率。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04000" y="301320"/>
            <a:ext cx="906840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276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面向对象编程（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Object-oriented programming)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504000" y="1769040"/>
            <a:ext cx="9068400" cy="43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24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   </a:t>
            </a:r>
            <a:r>
              <a:rPr b="0" lang="en-US" sz="24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面向有限元数学对象的方式组织程序模块</a:t>
            </a:r>
            <a:r>
              <a:rPr b="0" lang="en-US" sz="24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, </a:t>
            </a:r>
            <a:r>
              <a:rPr b="0" lang="en-US" sz="24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如网格</a:t>
            </a:r>
            <a:r>
              <a:rPr b="0" lang="en-US" sz="24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, </a:t>
            </a:r>
            <a:r>
              <a:rPr b="0" lang="en-US" sz="24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有限元空间</a:t>
            </a:r>
            <a:r>
              <a:rPr b="0" lang="en-US" sz="24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, </a:t>
            </a:r>
            <a:r>
              <a:rPr b="0" lang="en-US" sz="24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弱形式</a:t>
            </a:r>
            <a:r>
              <a:rPr b="0" lang="en-US" sz="24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, </a:t>
            </a:r>
            <a:r>
              <a:rPr b="0" lang="en-US" sz="24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边界条件等。下面是一个求解一致加密网格上</a:t>
            </a:r>
            <a:r>
              <a:rPr b="0" lang="en-US" sz="24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Poisson</a:t>
            </a:r>
            <a:r>
              <a:rPr b="0" lang="en-US" sz="24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问题的程序示例：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1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dobe Fangsong Std R"/>
                <a:ea typeface="Adobe Fangsong Std R"/>
              </a:rPr>
              <a:t>mesh = squaremesh(0, 1, 0, 1, refine=3) # </a:t>
            </a:r>
            <a:r>
              <a:rPr b="0" lang="en-US" sz="11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dobe Fangsong Std R"/>
                <a:ea typeface="Adobe Fangsong Std R"/>
              </a:rPr>
              <a:t>获得区域 </a:t>
            </a:r>
            <a:r>
              <a:rPr b="0" lang="en-US" sz="11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dobe Fangsong Std R"/>
                <a:ea typeface="Adobe Fangsong Std R"/>
              </a:rPr>
              <a:t>[0,1]^2 </a:t>
            </a:r>
            <a:r>
              <a:rPr b="0" lang="en-US" sz="11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dobe Fangsong Std R"/>
                <a:ea typeface="Adobe Fangsong Std R"/>
              </a:rPr>
              <a:t>的初始三角形网格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1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dobe Fangsong Std R"/>
                <a:ea typeface="Adobe Fangsong Std R"/>
              </a:rPr>
              <a:t>maxit = 6 # </a:t>
            </a:r>
            <a:r>
              <a:rPr b="0" lang="en-US" sz="11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dobe Fangsong Std R"/>
                <a:ea typeface="Adobe Fangsong Std R"/>
              </a:rPr>
              <a:t>网格加密 </a:t>
            </a:r>
            <a:r>
              <a:rPr b="0" lang="en-US" sz="11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dobe Fangsong Std R"/>
                <a:ea typeface="Adobe Fangsong Std R"/>
              </a:rPr>
              <a:t>6 </a:t>
            </a:r>
            <a:r>
              <a:rPr b="0" lang="en-US" sz="11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dobe Fangsong Std R"/>
                <a:ea typeface="Adobe Fangsong Std R"/>
              </a:rPr>
              <a:t>次</a:t>
            </a:r>
            <a:r>
              <a:rPr b="0" lang="en-US" sz="11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dobe Fangsong Std R"/>
                <a:ea typeface="Adobe Fangsong Std R"/>
              </a:rPr>
              <a:t>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1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dobe Fangsong Std R"/>
                <a:ea typeface="Adobe Fangsong Std R"/>
              </a:rPr>
              <a:t>error = np.zeros((maxit,), dtype=np.float) # </a:t>
            </a:r>
            <a:r>
              <a:rPr b="0" lang="en-US" sz="11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dobe Fangsong Std R"/>
                <a:ea typeface="Adobe Fangsong Std R"/>
              </a:rPr>
              <a:t>存储每层网格上的误差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1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dobe Fangsong Std R"/>
                <a:ea typeface="Adobe Fangsong Std R"/>
              </a:rPr>
              <a:t>Ndof = np.zeros((maxit,), dtype=np.int) # </a:t>
            </a:r>
            <a:r>
              <a:rPr b="0" lang="en-US" sz="11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dobe Fangsong Std R"/>
                <a:ea typeface="Adobe Fangsong Std R"/>
              </a:rPr>
              <a:t>存储每层网格上的自由度个数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1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dobe Fangsong Std R"/>
                <a:ea typeface="Adobe Fangsong Std R"/>
              </a:rPr>
              <a:t>for i in range(maxit):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1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dobe Fangsong Std R"/>
                <a:ea typeface="Adobe Fangsong Std R"/>
              </a:rPr>
              <a:t>     </a:t>
            </a:r>
            <a:r>
              <a:rPr b="0" lang="en-US" sz="11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dobe Fangsong Std R"/>
                <a:ea typeface="Adobe Fangsong Std R"/>
              </a:rPr>
              <a:t>V = FunctionSpace(mesh, 'Lagrange', 3) # </a:t>
            </a:r>
            <a:r>
              <a:rPr b="0" lang="en-US" sz="11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dobe Fangsong Std R"/>
                <a:ea typeface="Adobe Fangsong Std R"/>
              </a:rPr>
              <a:t>获得网格上的 </a:t>
            </a:r>
            <a:r>
              <a:rPr b="0" lang="en-US" sz="11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dobe Fangsong Std R"/>
                <a:ea typeface="Adobe Fangsong Std R"/>
              </a:rPr>
              <a:t>3 </a:t>
            </a:r>
            <a:r>
              <a:rPr b="0" lang="en-US" sz="11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dobe Fangsong Std R"/>
                <a:ea typeface="Adobe Fangsong Std R"/>
              </a:rPr>
              <a:t>次 </a:t>
            </a:r>
            <a:r>
              <a:rPr b="0" lang="en-US" sz="11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dobe Fangsong Std R"/>
                <a:ea typeface="Adobe Fangsong Std R"/>
              </a:rPr>
              <a:t>Lagrange </a:t>
            </a:r>
            <a:r>
              <a:rPr b="0" lang="en-US" sz="11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dobe Fangsong Std R"/>
                <a:ea typeface="Adobe Fangsong Std R"/>
              </a:rPr>
              <a:t>有限元空间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1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dobe Fangsong Std R"/>
                <a:ea typeface="Adobe Fangsong Std R"/>
              </a:rPr>
              <a:t>    </a:t>
            </a:r>
            <a:r>
              <a:rPr b="0" lang="en-US" sz="11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dobe Fangsong Std R"/>
                <a:ea typeface="Adobe Fangsong Std R"/>
              </a:rPr>
              <a:t>Ndof[i] = V.number_of_global_dofs() # </a:t>
            </a:r>
            <a:r>
              <a:rPr b="0" lang="en-US" sz="11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dobe Fangsong Std R"/>
                <a:ea typeface="Adobe Fangsong Std R"/>
              </a:rPr>
              <a:t>记录空间的自由度个数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1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dobe Fangsong Std R"/>
                <a:ea typeface="Adobe Fangsong Std R"/>
              </a:rPr>
              <a:t>    </a:t>
            </a:r>
            <a:r>
              <a:rPr b="0" lang="en-US" sz="11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dobe Fangsong Std R"/>
                <a:ea typeface="Adobe Fangsong Std R"/>
              </a:rPr>
              <a:t>a  = LaplaceSymetricForm(V, 6) # </a:t>
            </a:r>
            <a:r>
              <a:rPr b="0" lang="en-US" sz="11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dobe Fangsong Std R"/>
                <a:ea typeface="Adobe Fangsong Std R"/>
              </a:rPr>
              <a:t>获得 </a:t>
            </a:r>
            <a:r>
              <a:rPr b="0" lang="en-US" sz="11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dobe Fangsong Std R"/>
                <a:ea typeface="Adobe Fangsong Std R"/>
              </a:rPr>
              <a:t>Lapalce </a:t>
            </a:r>
            <a:r>
              <a:rPr b="0" lang="en-US" sz="11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dobe Fangsong Std R"/>
                <a:ea typeface="Adobe Fangsong Std R"/>
              </a:rPr>
              <a:t>算子的弱形式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1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dobe Fangsong Std R"/>
                <a:ea typeface="Adobe Fangsong Std R"/>
              </a:rPr>
              <a:t>    </a:t>
            </a:r>
            <a:r>
              <a:rPr b="0" lang="en-US" sz="11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dobe Fangsong Std R"/>
                <a:ea typeface="Adobe Fangsong Std R"/>
              </a:rPr>
              <a:t>L = SourceForm(V, f, 6) # </a:t>
            </a:r>
            <a:r>
              <a:rPr b="0" lang="en-US" sz="11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dobe Fangsong Std R"/>
                <a:ea typeface="Adobe Fangsong Std R"/>
              </a:rPr>
              <a:t>获得方程右端源项弱形式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1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dobe Fangsong Std R"/>
                <a:ea typeface="Adobe Fangsong Std R"/>
              </a:rPr>
              <a:t>    </a:t>
            </a:r>
            <a:r>
              <a:rPr b="0" lang="en-US" sz="11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dobe Fangsong Std R"/>
                <a:ea typeface="Adobe Fangsong Std R"/>
              </a:rPr>
              <a:t>BC = DirichletBC(V, gd, isBoundaryDof) # </a:t>
            </a:r>
            <a:r>
              <a:rPr b="0" lang="en-US" sz="11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dobe Fangsong Std R"/>
                <a:ea typeface="Adobe Fangsong Std R"/>
              </a:rPr>
              <a:t>生成 </a:t>
            </a:r>
            <a:r>
              <a:rPr b="0" lang="en-US" sz="11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dobe Fangsong Std R"/>
                <a:ea typeface="Adobe Fangsong Std R"/>
              </a:rPr>
              <a:t>Dirichlet </a:t>
            </a:r>
            <a:r>
              <a:rPr b="0" lang="en-US" sz="11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dobe Fangsong Std R"/>
                <a:ea typeface="Adobe Fangsong Std R"/>
              </a:rPr>
              <a:t>边界处理对象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1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dobe Fangsong Std R"/>
                <a:ea typeface="Adobe Fangsong Std R"/>
              </a:rPr>
              <a:t>    </a:t>
            </a:r>
            <a:r>
              <a:rPr b="0" lang="en-US" sz="11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dobe Fangsong Std R"/>
                <a:ea typeface="Adobe Fangsong Std R"/>
              </a:rPr>
              <a:t>uh = solve(a, L, BC, 'amg') # </a:t>
            </a:r>
            <a:r>
              <a:rPr b="0" lang="en-US" sz="11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dobe Fangsong Std R"/>
                <a:ea typeface="Adobe Fangsong Std R"/>
              </a:rPr>
              <a:t>用 </a:t>
            </a:r>
            <a:r>
              <a:rPr b="0" lang="en-US" sz="11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dobe Fangsong Std R"/>
                <a:ea typeface="Adobe Fangsong Std R"/>
              </a:rPr>
              <a:t>amg </a:t>
            </a:r>
            <a:r>
              <a:rPr b="0" lang="en-US" sz="11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dobe Fangsong Std R"/>
                <a:ea typeface="Adobe Fangsong Std R"/>
              </a:rPr>
              <a:t>方法求解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1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dobe Fangsong Std R"/>
                <a:ea typeface="Adobe Fangsong Std R"/>
              </a:rPr>
              <a:t>    </a:t>
            </a:r>
            <a:r>
              <a:rPr b="0" lang="en-US" sz="11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dobe Fangsong Std R"/>
                <a:ea typeface="Adobe Fangsong Std R"/>
              </a:rPr>
              <a:t>eu = V.interpolation(u) # </a:t>
            </a:r>
            <a:r>
              <a:rPr b="0" lang="en-US" sz="11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dobe Fangsong Std R"/>
                <a:ea typeface="Adobe Fangsong Std R"/>
              </a:rPr>
              <a:t>把真解插值到有限元空间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1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dobe Fangsong Std R"/>
                <a:ea typeface="Adobe Fangsong Std R"/>
              </a:rPr>
              <a:t>    </a:t>
            </a:r>
            <a:r>
              <a:rPr b="0" lang="en-US" sz="11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dobe Fangsong Std R"/>
                <a:ea typeface="Adobe Fangsong Std R"/>
              </a:rPr>
              <a:t>error[i] = np.sqrt(np.sum((eu - uh)**2)/Ndof[i]) # </a:t>
            </a:r>
            <a:r>
              <a:rPr b="0" lang="en-US" sz="11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dobe Fangsong Std R"/>
                <a:ea typeface="Adobe Fangsong Std R"/>
              </a:rPr>
              <a:t>计算 </a:t>
            </a:r>
            <a:r>
              <a:rPr b="0" lang="en-US" sz="11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dobe Fangsong Std R"/>
                <a:ea typeface="Adobe Fangsong Std R"/>
              </a:rPr>
              <a:t>l_2 </a:t>
            </a:r>
            <a:r>
              <a:rPr b="0" lang="en-US" sz="11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dobe Fangsong Std R"/>
                <a:ea typeface="Adobe Fangsong Std R"/>
              </a:rPr>
              <a:t>误差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1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dobe Fangsong Std R"/>
                <a:ea typeface="Adobe Fangsong Std R"/>
              </a:rPr>
              <a:t>    </a:t>
            </a:r>
            <a:r>
              <a:rPr b="0" lang="en-US" sz="11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dobe Fangsong Std R"/>
                <a:ea typeface="Adobe Fangsong Std R"/>
              </a:rPr>
              <a:t>if i &lt; maxit-1: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1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dobe Fangsong Std R"/>
                <a:ea typeface="Adobe Fangsong Std R"/>
              </a:rPr>
              <a:t>        </a:t>
            </a:r>
            <a:r>
              <a:rPr b="0" lang="en-US" sz="11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dobe Fangsong Std R"/>
                <a:ea typeface="Adobe Fangsong Std R"/>
              </a:rPr>
              <a:t>mesh.uniform_refine() # </a:t>
            </a:r>
            <a:r>
              <a:rPr b="0" lang="en-US" sz="11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dobe Fangsong Std R"/>
                <a:ea typeface="Adobe Fangsong Std R"/>
              </a:rPr>
              <a:t>加密网格为进行下一步计算准备网格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1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dobe Fangsong Std R"/>
                <a:ea typeface="Adobe Fangsong Std R"/>
              </a:rPr>
              <a:t>print(error)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000" y="301320"/>
            <a:ext cx="906840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软件包已经实现的功能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04000" y="1769040"/>
            <a:ext cx="9068400" cy="43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2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简单二维区域上的结构和非结构网格生成与一致加密。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2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三角形网格上任意次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Lagrangian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有限元空间。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2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Laplace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算子的和方程右端源项的弱形式。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2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四阶问题的恢复型弱形式。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2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Dirichlet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边界条件的处理。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2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与代数多重网格解法器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pyamg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的接口。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301320"/>
            <a:ext cx="906840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下一步工作设想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04000" y="1769040"/>
            <a:ext cx="9068400" cy="43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目前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我们的软件包的设计和实现还很初步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还有很多优化和改进的空间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下一步我们会为增加更多的功能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如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2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二维网格的二分法自适应加密算法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2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支持更多的网格类型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如四边形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多边形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四面体和多面体网格的网格类型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2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网格优化功能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2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实现更多的有限元空间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如混合有限元空间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虚单元法有限元空间等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并在此基础上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针对相场模型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设计相应的可重用的程序模块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更好支持本项目的研究工作的进行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920240" y="3108960"/>
            <a:ext cx="164376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2"/>
          <p:cNvSpPr/>
          <p:nvPr/>
        </p:nvSpPr>
        <p:spPr>
          <a:xfrm>
            <a:off x="3766680" y="3303360"/>
            <a:ext cx="717480" cy="3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3"/>
          <p:cNvSpPr/>
          <p:nvPr/>
        </p:nvSpPr>
        <p:spPr>
          <a:xfrm>
            <a:off x="1097280" y="4666320"/>
            <a:ext cx="5302440" cy="1004760"/>
          </a:xfrm>
          <a:prstGeom prst="rect">
            <a:avLst/>
          </a:prstGeom>
          <a:solidFill>
            <a:srgbClr val="99ffc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4"/>
          <p:cNvSpPr/>
          <p:nvPr/>
        </p:nvSpPr>
        <p:spPr>
          <a:xfrm>
            <a:off x="1172160" y="4846320"/>
            <a:ext cx="912600" cy="273240"/>
          </a:xfrm>
          <a:prstGeom prst="rect">
            <a:avLst/>
          </a:prstGeom>
          <a:solidFill>
            <a:srgbClr val="dd481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Numpy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5"/>
          <p:cNvSpPr/>
          <p:nvPr/>
        </p:nvSpPr>
        <p:spPr>
          <a:xfrm>
            <a:off x="2142000" y="4846320"/>
            <a:ext cx="912600" cy="275400"/>
          </a:xfrm>
          <a:prstGeom prst="rect">
            <a:avLst/>
          </a:prstGeom>
          <a:solidFill>
            <a:srgbClr val="dd481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SciPy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6"/>
          <p:cNvSpPr/>
          <p:nvPr/>
        </p:nvSpPr>
        <p:spPr>
          <a:xfrm>
            <a:off x="3147840" y="4846320"/>
            <a:ext cx="1095480" cy="285480"/>
          </a:xfrm>
          <a:prstGeom prst="rect">
            <a:avLst/>
          </a:prstGeom>
          <a:solidFill>
            <a:srgbClr val="dd481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Matplotlib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7"/>
          <p:cNvSpPr/>
          <p:nvPr/>
        </p:nvSpPr>
        <p:spPr>
          <a:xfrm>
            <a:off x="4368600" y="4835520"/>
            <a:ext cx="729720" cy="281160"/>
          </a:xfrm>
          <a:prstGeom prst="rect">
            <a:avLst/>
          </a:prstGeom>
          <a:solidFill>
            <a:srgbClr val="dd481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mpi4py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8"/>
          <p:cNvSpPr/>
          <p:nvPr/>
        </p:nvSpPr>
        <p:spPr>
          <a:xfrm>
            <a:off x="5214960" y="4835520"/>
            <a:ext cx="1095480" cy="286200"/>
          </a:xfrm>
          <a:prstGeom prst="rect">
            <a:avLst/>
          </a:prstGeom>
          <a:solidFill>
            <a:srgbClr val="dd481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PyCUDA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9"/>
          <p:cNvSpPr/>
          <p:nvPr/>
        </p:nvSpPr>
        <p:spPr>
          <a:xfrm>
            <a:off x="3307680" y="5303520"/>
            <a:ext cx="638280" cy="286200"/>
          </a:xfrm>
          <a:prstGeom prst="rect">
            <a:avLst/>
          </a:prstGeom>
          <a:solidFill>
            <a:srgbClr val="dd481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…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10"/>
          <p:cNvSpPr/>
          <p:nvPr/>
        </p:nvSpPr>
        <p:spPr>
          <a:xfrm>
            <a:off x="1098000" y="3292560"/>
            <a:ext cx="5301720" cy="821160"/>
          </a:xfrm>
          <a:prstGeom prst="rect">
            <a:avLst/>
          </a:prstGeom>
          <a:solidFill>
            <a:srgbClr val="ff99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11"/>
          <p:cNvSpPr/>
          <p:nvPr/>
        </p:nvSpPr>
        <p:spPr>
          <a:xfrm>
            <a:off x="3295080" y="3439440"/>
            <a:ext cx="912960" cy="275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弱形式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12"/>
          <p:cNvSpPr/>
          <p:nvPr/>
        </p:nvSpPr>
        <p:spPr>
          <a:xfrm>
            <a:off x="4425120" y="3441960"/>
            <a:ext cx="1152360" cy="2728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代数解法器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13"/>
          <p:cNvSpPr/>
          <p:nvPr/>
        </p:nvSpPr>
        <p:spPr>
          <a:xfrm>
            <a:off x="3293640" y="3765960"/>
            <a:ext cx="912960" cy="2728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时间积分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14"/>
          <p:cNvSpPr/>
          <p:nvPr/>
        </p:nvSpPr>
        <p:spPr>
          <a:xfrm>
            <a:off x="1171080" y="3765960"/>
            <a:ext cx="912960" cy="2728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超收敛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15"/>
          <p:cNvSpPr/>
          <p:nvPr/>
        </p:nvSpPr>
        <p:spPr>
          <a:xfrm>
            <a:off x="2251080" y="3765960"/>
            <a:ext cx="912960" cy="2728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最优化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16"/>
          <p:cNvSpPr/>
          <p:nvPr/>
        </p:nvSpPr>
        <p:spPr>
          <a:xfrm>
            <a:off x="1097280" y="1784520"/>
            <a:ext cx="5302440" cy="932400"/>
          </a:xfrm>
          <a:prstGeom prst="rect">
            <a:avLst/>
          </a:prstGeom>
          <a:solidFill>
            <a:srgbClr val="9933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17"/>
          <p:cNvSpPr/>
          <p:nvPr/>
        </p:nvSpPr>
        <p:spPr>
          <a:xfrm>
            <a:off x="1186200" y="1895040"/>
            <a:ext cx="1064520" cy="364320"/>
          </a:xfrm>
          <a:prstGeom prst="rect">
            <a:avLst/>
          </a:prstGeom>
          <a:solidFill>
            <a:srgbClr val="ff66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相场模型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18"/>
          <p:cNvSpPr/>
          <p:nvPr/>
        </p:nvSpPr>
        <p:spPr>
          <a:xfrm>
            <a:off x="2341080" y="1895040"/>
            <a:ext cx="1153080" cy="364320"/>
          </a:xfrm>
          <a:prstGeom prst="rect">
            <a:avLst/>
          </a:prstGeom>
          <a:solidFill>
            <a:srgbClr val="66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电磁场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19"/>
          <p:cNvSpPr/>
          <p:nvPr/>
        </p:nvSpPr>
        <p:spPr>
          <a:xfrm>
            <a:off x="3566160" y="1895040"/>
            <a:ext cx="1096560" cy="364320"/>
          </a:xfrm>
          <a:prstGeom prst="rect">
            <a:avLst/>
          </a:prstGeom>
          <a:solidFill>
            <a:srgbClr val="ff33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移动界面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0"/>
          <p:cNvSpPr/>
          <p:nvPr/>
        </p:nvSpPr>
        <p:spPr>
          <a:xfrm>
            <a:off x="4754880" y="1884240"/>
            <a:ext cx="1370880" cy="364320"/>
          </a:xfrm>
          <a:prstGeom prst="rect">
            <a:avLst/>
          </a:prstGeom>
          <a:solidFill>
            <a:srgbClr val="ffcc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高分子材料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1"/>
          <p:cNvSpPr/>
          <p:nvPr/>
        </p:nvSpPr>
        <p:spPr>
          <a:xfrm>
            <a:off x="2253600" y="3454920"/>
            <a:ext cx="912960" cy="2728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函数空间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22"/>
          <p:cNvSpPr/>
          <p:nvPr/>
        </p:nvSpPr>
        <p:spPr>
          <a:xfrm>
            <a:off x="1156680" y="3454920"/>
            <a:ext cx="912960" cy="2728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网格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6411600" y="4940640"/>
            <a:ext cx="993960" cy="513000"/>
          </a:xfrm>
          <a:prstGeom prst="rect">
            <a:avLst/>
          </a:prstGeom>
          <a:ln>
            <a:noFill/>
          </a:ln>
        </p:spPr>
      </p:pic>
      <p:sp>
        <p:nvSpPr>
          <p:cNvPr id="141" name="CustomShape 23"/>
          <p:cNvSpPr/>
          <p:nvPr/>
        </p:nvSpPr>
        <p:spPr>
          <a:xfrm>
            <a:off x="7406640" y="4739040"/>
            <a:ext cx="1806120" cy="9320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基础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Python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模块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24"/>
          <p:cNvSpPr/>
          <p:nvPr/>
        </p:nvSpPr>
        <p:spPr>
          <a:xfrm>
            <a:off x="7387200" y="3219840"/>
            <a:ext cx="1827720" cy="10047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有限元通用算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法模块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2"/>
          <a:stretch/>
        </p:blipFill>
        <p:spPr>
          <a:xfrm>
            <a:off x="6400800" y="2021040"/>
            <a:ext cx="993960" cy="513000"/>
          </a:xfrm>
          <a:prstGeom prst="rect">
            <a:avLst/>
          </a:prstGeom>
          <a:ln>
            <a:noFill/>
          </a:ln>
        </p:spPr>
      </p:pic>
      <p:pic>
        <p:nvPicPr>
          <p:cNvPr id="144" name="" descr=""/>
          <p:cNvPicPr/>
          <p:nvPr/>
        </p:nvPicPr>
        <p:blipFill>
          <a:blip r:embed="rId3"/>
          <a:stretch/>
        </p:blipFill>
        <p:spPr>
          <a:xfrm>
            <a:off x="6400800" y="3458160"/>
            <a:ext cx="993960" cy="513000"/>
          </a:xfrm>
          <a:prstGeom prst="rect">
            <a:avLst/>
          </a:prstGeom>
          <a:ln>
            <a:noFill/>
          </a:ln>
        </p:spPr>
      </p:pic>
      <p:sp>
        <p:nvSpPr>
          <p:cNvPr id="145" name="CustomShape 25"/>
          <p:cNvSpPr/>
          <p:nvPr/>
        </p:nvSpPr>
        <p:spPr>
          <a:xfrm>
            <a:off x="7390080" y="1784160"/>
            <a:ext cx="1827720" cy="10047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实际应用模块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6"/>
          <p:cNvSpPr/>
          <p:nvPr/>
        </p:nvSpPr>
        <p:spPr>
          <a:xfrm>
            <a:off x="4408560" y="3768480"/>
            <a:ext cx="1168920" cy="273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可视化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27"/>
          <p:cNvSpPr/>
          <p:nvPr/>
        </p:nvSpPr>
        <p:spPr>
          <a:xfrm>
            <a:off x="5670000" y="3438720"/>
            <a:ext cx="639000" cy="273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自适应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4"/>
          <a:stretch/>
        </p:blipFill>
        <p:spPr>
          <a:xfrm>
            <a:off x="4860000" y="2682720"/>
            <a:ext cx="808200" cy="693720"/>
          </a:xfrm>
          <a:prstGeom prst="rect">
            <a:avLst/>
          </a:prstGeom>
          <a:ln>
            <a:noFill/>
          </a:ln>
        </p:spPr>
      </p:pic>
      <p:pic>
        <p:nvPicPr>
          <p:cNvPr id="149" name="" descr=""/>
          <p:cNvPicPr/>
          <p:nvPr/>
        </p:nvPicPr>
        <p:blipFill>
          <a:blip r:embed="rId5"/>
          <a:stretch/>
        </p:blipFill>
        <p:spPr>
          <a:xfrm>
            <a:off x="2482560" y="2692440"/>
            <a:ext cx="808200" cy="693720"/>
          </a:xfrm>
          <a:prstGeom prst="rect">
            <a:avLst/>
          </a:prstGeom>
          <a:ln>
            <a:noFill/>
          </a:ln>
        </p:spPr>
      </p:pic>
      <p:pic>
        <p:nvPicPr>
          <p:cNvPr id="150" name="" descr=""/>
          <p:cNvPicPr/>
          <p:nvPr/>
        </p:nvPicPr>
        <p:blipFill>
          <a:blip r:embed="rId6"/>
          <a:stretch/>
        </p:blipFill>
        <p:spPr>
          <a:xfrm>
            <a:off x="2482560" y="4073040"/>
            <a:ext cx="808200" cy="693720"/>
          </a:xfrm>
          <a:prstGeom prst="rect">
            <a:avLst/>
          </a:prstGeom>
          <a:ln>
            <a:noFill/>
          </a:ln>
        </p:spPr>
      </p:pic>
      <p:pic>
        <p:nvPicPr>
          <p:cNvPr id="151" name="" descr=""/>
          <p:cNvPicPr/>
          <p:nvPr/>
        </p:nvPicPr>
        <p:blipFill>
          <a:blip r:embed="rId7"/>
          <a:stretch/>
        </p:blipFill>
        <p:spPr>
          <a:xfrm>
            <a:off x="4846320" y="4062960"/>
            <a:ext cx="808200" cy="693720"/>
          </a:xfrm>
          <a:prstGeom prst="rect">
            <a:avLst/>
          </a:prstGeom>
          <a:ln>
            <a:noFill/>
          </a:ln>
        </p:spPr>
      </p:pic>
      <p:sp>
        <p:nvSpPr>
          <p:cNvPr id="152" name="CustomShape 28"/>
          <p:cNvSpPr/>
          <p:nvPr/>
        </p:nvSpPr>
        <p:spPr>
          <a:xfrm>
            <a:off x="3250080" y="2377440"/>
            <a:ext cx="730440" cy="273240"/>
          </a:xfrm>
          <a:prstGeom prst="rect">
            <a:avLst/>
          </a:prstGeom>
          <a:solidFill>
            <a:srgbClr val="ffff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…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29"/>
          <p:cNvSpPr/>
          <p:nvPr/>
        </p:nvSpPr>
        <p:spPr>
          <a:xfrm>
            <a:off x="5654880" y="3749760"/>
            <a:ext cx="639000" cy="273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…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Application>LibreOffice/5.1.4.2$Linux_X86_64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2016-12-01T05:57:07Z</dcterms:created>
  <dc:creator/>
  <dc:description/>
  <dc:language>en-US</dc:language>
  <cp:lastModifiedBy/>
  <dcterms:modified xsi:type="dcterms:W3CDTF">2017-01-03T08:38:39Z</dcterms:modified>
  <cp:revision>13</cp:revision>
  <dc:subject/>
  <dc:title/>
</cp:coreProperties>
</file>