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9" r:id="rId3"/>
    <p:sldId id="358" r:id="rId4"/>
    <p:sldId id="438" r:id="rId5"/>
    <p:sldId id="361" r:id="rId6"/>
    <p:sldId id="439" r:id="rId7"/>
    <p:sldId id="440" r:id="rId8"/>
    <p:sldId id="360" r:id="rId9"/>
    <p:sldId id="359" r:id="rId10"/>
    <p:sldId id="441" r:id="rId11"/>
    <p:sldId id="442" r:id="rId12"/>
    <p:sldId id="443" r:id="rId13"/>
    <p:sldId id="444" r:id="rId14"/>
    <p:sldId id="445" r:id="rId15"/>
    <p:sldId id="446" r:id="rId16"/>
    <p:sldId id="447" r:id="rId17"/>
    <p:sldId id="391" r:id="rId18"/>
    <p:sldId id="352" r:id="rId19"/>
    <p:sldId id="436" r:id="rId20"/>
    <p:sldId id="448" r:id="rId21"/>
    <p:sldId id="449" r:id="rId22"/>
    <p:sldId id="450" r:id="rId23"/>
    <p:sldId id="451" r:id="rId24"/>
    <p:sldId id="415" r:id="rId25"/>
    <p:sldId id="452" r:id="rId26"/>
    <p:sldId id="455" r:id="rId27"/>
    <p:sldId id="468" r:id="rId28"/>
    <p:sldId id="469" r:id="rId29"/>
    <p:sldId id="454" r:id="rId30"/>
    <p:sldId id="470" r:id="rId31"/>
    <p:sldId id="423" r:id="rId32"/>
    <p:sldId id="453" r:id="rId33"/>
    <p:sldId id="456" r:id="rId34"/>
    <p:sldId id="457" r:id="rId35"/>
    <p:sldId id="458" r:id="rId36"/>
    <p:sldId id="459" r:id="rId37"/>
    <p:sldId id="460" r:id="rId38"/>
    <p:sldId id="461" r:id="rId39"/>
    <p:sldId id="462" r:id="rId40"/>
    <p:sldId id="463" r:id="rId41"/>
    <p:sldId id="471" r:id="rId42"/>
    <p:sldId id="464" r:id="rId43"/>
    <p:sldId id="465" r:id="rId44"/>
    <p:sldId id="466" r:id="rId45"/>
    <p:sldId id="467" r:id="rId46"/>
    <p:sldId id="363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B5141A"/>
    <a:srgbClr val="91181C"/>
    <a:srgbClr val="FFE3A5"/>
    <a:srgbClr val="D0DD27"/>
    <a:srgbClr val="5F6062"/>
    <a:srgbClr val="FFD03B"/>
    <a:srgbClr val="FFE389"/>
    <a:srgbClr val="3B3B3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662" autoAdjust="0"/>
    <p:restoredTop sz="67059" autoAdjust="0"/>
  </p:normalViewPr>
  <p:slideViewPr>
    <p:cSldViewPr>
      <p:cViewPr varScale="1">
        <p:scale>
          <a:sx n="51" d="100"/>
          <a:sy n="51" d="100"/>
        </p:scale>
        <p:origin x="-1770" y="-10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93633925" cy="9363392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DBBC2-4887-40C1-84B6-FEC36B50AB4A}" type="datetimeFigureOut">
              <a:rPr lang="en-US" smtClean="0"/>
              <a:pPr/>
              <a:t>7/11/2009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19E03-5C67-4AAB-9352-8A9C66E06F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33997-6596-4591-8A5E-BE98E3C22E1E}" type="datetimeFigureOut">
              <a:rPr lang="en-US" smtClean="0"/>
              <a:pPr/>
              <a:t>7/11/2009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B4B99-2225-4CDD-B77D-F8DCFA998F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Ok, so echo is a</a:t>
            </a:r>
            <a:r>
              <a:rPr lang="en-US" baseline="0" dirty="0" smtClean="0"/>
              <a:t> cute example, but let’s look at something slightly more interesting. We’re going to build an increment command in </a:t>
            </a:r>
            <a:r>
              <a:rPr lang="en-US" baseline="0" dirty="0" err="1" smtClean="0"/>
              <a:t>Lua</a:t>
            </a:r>
            <a:r>
              <a:rPr lang="en-US" baseline="0" dirty="0" smtClean="0"/>
              <a:t>. Now, TC already has this in it’s API, but we’re going to do this for the same of an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4B99-2225-4CDD-B77D-F8DCFA998F6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7126"/>
            <a:ext cx="8229600" cy="49990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D0DD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6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8625" y="206375"/>
            <a:ext cx="7826375" cy="484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6375401"/>
            <a:ext cx="9144000" cy="482599"/>
            <a:chOff x="0" y="6375400"/>
            <a:chExt cx="9144000" cy="482599"/>
          </a:xfrm>
        </p:grpSpPr>
        <p:sp>
          <p:nvSpPr>
            <p:cNvPr id="8" name="Rectangle 7"/>
            <p:cNvSpPr/>
            <p:nvPr/>
          </p:nvSpPr>
          <p:spPr>
            <a:xfrm>
              <a:off x="0" y="6375400"/>
              <a:ext cx="9144000" cy="4825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8070849" y="6526858"/>
              <a:ext cx="915167" cy="207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152399" y="6467474"/>
              <a:ext cx="35909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Lean &amp; Mean Tokyo Cabinet Recipes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76900" y="6513195"/>
              <a:ext cx="184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@</a:t>
              </a:r>
              <a:r>
                <a:rPr lang="en-US" sz="1000" b="1" dirty="0" err="1" smtClean="0">
                  <a:solidFill>
                    <a:schemeClr val="bg1"/>
                  </a:solidFill>
                </a:rPr>
                <a:t>igrigorik</a:t>
              </a:r>
              <a:r>
                <a:rPr lang="en-US" sz="1000" b="1" dirty="0" smtClean="0">
                  <a:solidFill>
                    <a:schemeClr val="bg1"/>
                  </a:solidFill>
                </a:rPr>
                <a:t> #</a:t>
              </a:r>
              <a:r>
                <a:rPr lang="en-US" sz="1000" b="1" dirty="0" err="1" smtClean="0">
                  <a:solidFill>
                    <a:schemeClr val="bg1"/>
                  </a:solidFill>
                </a:rPr>
                <a:t>futureruby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90874" y="6513195"/>
              <a:ext cx="21177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http://bit.ly/tc-recipes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b="1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github.com/igrigorik/tokyo-recip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14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2416175"/>
            <a:ext cx="8048625" cy="1470025"/>
          </a:xfrm>
        </p:spPr>
        <p:txBody>
          <a:bodyPr/>
          <a:lstStyle/>
          <a:p>
            <a:r>
              <a:rPr lang="en-US" i="1" dirty="0" smtClean="0">
                <a:solidFill>
                  <a:schemeClr val="bg1">
                    <a:lumMod val="95000"/>
                  </a:schemeClr>
                </a:solidFill>
              </a:rPr>
              <a:t>Lean &amp; Mean </a:t>
            </a:r>
            <a:r>
              <a:rPr lang="en-US" u="sng" dirty="0" smtClean="0">
                <a:solidFill>
                  <a:schemeClr val="bg1">
                    <a:lumMod val="95000"/>
                  </a:schemeClr>
                </a:solidFill>
              </a:rPr>
              <a:t>Tokyo Cabinet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Recipes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8350" y="4902200"/>
            <a:ext cx="6400800" cy="920749"/>
          </a:xfrm>
        </p:spPr>
        <p:txBody>
          <a:bodyPr>
            <a:normAutofit/>
          </a:bodyPr>
          <a:lstStyle/>
          <a:p>
            <a:pPr algn="r"/>
            <a:r>
              <a:rPr lang="en-US" sz="2400" b="1" dirty="0" smtClean="0">
                <a:solidFill>
                  <a:srgbClr val="FFE3A5"/>
                </a:solidFill>
              </a:rPr>
              <a:t>Ilya Grigorik</a:t>
            </a:r>
          </a:p>
          <a:p>
            <a:pPr algn="r"/>
            <a:r>
              <a:rPr lang="en-US" sz="2000" b="1" dirty="0" smtClean="0">
                <a:solidFill>
                  <a:srgbClr val="FFE3A5"/>
                </a:solidFill>
              </a:rPr>
              <a:t>@</a:t>
            </a:r>
            <a:r>
              <a:rPr lang="en-US" sz="2000" b="1" dirty="0" err="1" smtClean="0">
                <a:solidFill>
                  <a:srgbClr val="FFE3A5"/>
                </a:solidFill>
              </a:rPr>
              <a:t>igrigorik</a:t>
            </a:r>
            <a:endParaRPr 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0"/>
            <a:ext cx="57150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hot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3705225"/>
            <a:ext cx="3515288" cy="27966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3705225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TC: </a:t>
            </a:r>
            <a:r>
              <a:rPr lang="en-US" sz="3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Hashtable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8625" y="1035050"/>
            <a:ext cx="672147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require 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rubygems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require 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rufus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tokyo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db = Rufus::Tokyo::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Cabinet.new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'data.tch'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db[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'nada'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'surf'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db[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'nada'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n-US" b="1" dirty="0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  <a:t># =&gt; 'surf'</a:t>
            </a:r>
            <a:br>
              <a:rPr lang="en-US" b="1" dirty="0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db[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'lost'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n-US" b="1" dirty="0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  <a:t># =&gt; nil</a:t>
            </a:r>
            <a:br>
              <a:rPr lang="en-US" b="1" dirty="0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db.close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5492750" y="2692400"/>
            <a:ext cx="2117725" cy="758826"/>
          </a:xfrm>
          <a:prstGeom prst="wedgeRectCallout">
            <a:avLst>
              <a:gd name="adj1" fmla="val -66558"/>
              <a:gd name="adj2" fmla="val -29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~ Ruby Hash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3705225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TC: Table Engine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8625" y="390525"/>
            <a:ext cx="902335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require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700" b="1" dirty="0" err="1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rubygems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require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700" b="1" dirty="0" err="1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rufus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700" b="1" dirty="0" err="1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tokyo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 = Rufus::Tokyo::</a:t>
            </a:r>
            <a:r>
              <a:rPr lang="en-US" sz="17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Table.new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'table.tct'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t[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'pk0'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'name'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=&gt;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700" b="1" dirty="0" err="1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alfred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'age'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=&gt;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'22'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}</a:t>
            </a:r>
            <a:b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t[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'pk1'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'name'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=&gt;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'bob'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'age'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=&gt;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'18'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'sex' 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=&gt;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'male' 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t[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'pk2'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'name'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=&gt;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700" b="1" dirty="0" err="1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charly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'age'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=&gt;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'45'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}</a:t>
            </a:r>
            <a:b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t[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'pk4'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'name'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=&gt;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700" b="1" dirty="0" err="1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ephrem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'age'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=&gt;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'32'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}</a:t>
            </a:r>
            <a:b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p </a:t>
            </a:r>
            <a:r>
              <a:rPr lang="en-US" sz="1700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t.query</a:t>
            </a:r>
            <a:r>
              <a:rPr lang="en-US" sz="1700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{ |q|</a:t>
            </a:r>
            <a:br>
              <a:rPr lang="en-US" sz="1700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700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q.add_condition</a:t>
            </a:r>
            <a:r>
              <a:rPr lang="en-US" sz="1700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'age', :</a:t>
            </a:r>
            <a:r>
              <a:rPr lang="en-US" sz="1700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numge</a:t>
            </a:r>
            <a:r>
              <a:rPr lang="en-US" sz="1700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, '32'</a:t>
            </a:r>
            <a:br>
              <a:rPr lang="en-US" sz="1700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700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q.order_by</a:t>
            </a:r>
            <a:r>
              <a:rPr lang="en-US" sz="1700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'age'</a:t>
            </a:r>
            <a:br>
              <a:rPr lang="en-US" sz="1700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1700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# =&gt; [ {"name"=&gt;"</a:t>
            </a:r>
            <a:r>
              <a:rPr lang="en-US" sz="1700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ephrem</a:t>
            </a:r>
            <a:r>
              <a:rPr lang="en-US" sz="1700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", :</a:t>
            </a:r>
            <a:r>
              <a:rPr lang="en-US" sz="1700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pk</a:t>
            </a:r>
            <a:r>
              <a:rPr lang="en-US" sz="1700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=&gt;"pk4", age"=&gt;"32"},</a:t>
            </a:r>
            <a:br>
              <a:rPr lang="en-US" sz="1700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#      {"name"=&gt;"</a:t>
            </a:r>
            <a:r>
              <a:rPr lang="en-US" sz="1700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charly</a:t>
            </a:r>
            <a:r>
              <a:rPr lang="en-US" sz="1700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", :</a:t>
            </a:r>
            <a:r>
              <a:rPr lang="en-US" sz="1700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pk</a:t>
            </a:r>
            <a:r>
              <a:rPr lang="en-US" sz="1700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=&gt;"pk2", "age"=&gt;"45"} ]</a:t>
            </a:r>
            <a:r>
              <a:rPr lang="en-US" sz="1700" b="1" dirty="0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700" b="1" dirty="0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t.close</a:t>
            </a:r>
            <a:endParaRPr lang="en-US" sz="17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6413500" y="666750"/>
            <a:ext cx="2117725" cy="758826"/>
          </a:xfrm>
          <a:prstGeom prst="wedgeRectCallout">
            <a:avLst>
              <a:gd name="adj1" fmla="val -68983"/>
              <a:gd name="adj2" fmla="val 29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Table Engine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3705225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TC: Table Engine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8625" y="390525"/>
            <a:ext cx="871537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require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700" b="1" dirty="0" err="1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rubygems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require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700" b="1" dirty="0" err="1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rufus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700" b="1" dirty="0" err="1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tokyo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 = Rufus::Tokyo::</a:t>
            </a:r>
            <a:r>
              <a:rPr lang="en-US" sz="17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Table.new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'table.tct'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t[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'pk0'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'name'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=&gt;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700" b="1" dirty="0" err="1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alfred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'age'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=&gt;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'22'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}</a:t>
            </a:r>
            <a:b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t[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'pk1'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'name'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=&gt;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'bob'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'age'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=&gt;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'18'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'sex' 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=&gt;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'male'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}</a:t>
            </a:r>
            <a:b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t[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'pk2'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'name'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=&gt;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700" b="1" dirty="0" err="1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charly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'age'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=&gt;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'45'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}</a:t>
            </a:r>
            <a:b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t[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'pk4'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'name'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=&gt;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700" b="1" dirty="0" err="1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ephrem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'age'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=&gt;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'32'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}</a:t>
            </a:r>
            <a:b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</a:t>
            </a:r>
            <a:r>
              <a:rPr lang="en-US" sz="17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t.query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 |q|</a:t>
            </a:r>
            <a:b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7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q.add_condition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'age'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700" b="1" dirty="0" smtClean="0">
                <a:solidFill>
                  <a:srgbClr val="2E92C7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700" b="1" dirty="0" err="1" smtClean="0">
                <a:solidFill>
                  <a:srgbClr val="2E92C7"/>
                </a:solidFill>
                <a:latin typeface="Courier New" pitchFamily="49" charset="0"/>
                <a:cs typeface="Courier New" pitchFamily="49" charset="0"/>
              </a:rPr>
              <a:t>numge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'32'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7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q.order_by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'age'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b="1" dirty="0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  <a:t># =&gt; [ {"name"=&gt;"</a:t>
            </a:r>
            <a:r>
              <a:rPr lang="en-US" sz="1700" b="1" dirty="0" err="1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  <a:t>ephrem</a:t>
            </a:r>
            <a:r>
              <a:rPr lang="en-US" sz="1700" b="1" dirty="0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  <a:t>", :</a:t>
            </a:r>
            <a:r>
              <a:rPr lang="en-US" sz="1700" b="1" dirty="0" err="1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  <a:t>pk</a:t>
            </a:r>
            <a:r>
              <a:rPr lang="en-US" sz="1700" b="1" dirty="0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  <a:t>=&gt;"pk4", age"=&gt;"32"},</a:t>
            </a:r>
            <a:br>
              <a:rPr lang="en-US" sz="1700" b="1" dirty="0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b="1" dirty="0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  <a:t>#      {"name"=&gt;"</a:t>
            </a:r>
            <a:r>
              <a:rPr lang="en-US" sz="1700" b="1" dirty="0" err="1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  <a:t>charly</a:t>
            </a:r>
            <a:r>
              <a:rPr lang="en-US" sz="1700" b="1" dirty="0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  <a:t>", :</a:t>
            </a:r>
            <a:r>
              <a:rPr lang="en-US" sz="1700" b="1" dirty="0" err="1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  <a:t>pk</a:t>
            </a:r>
            <a:r>
              <a:rPr lang="en-US" sz="1700" b="1" dirty="0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  <a:t>=&gt;"pk2", "age"=&gt;"45"} ]</a:t>
            </a:r>
            <a:br>
              <a:rPr lang="en-US" sz="1700" b="1" dirty="0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t.close</a:t>
            </a:r>
            <a:endParaRPr lang="en-US" sz="17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6229350" y="3060700"/>
            <a:ext cx="2301875" cy="758826"/>
          </a:xfrm>
          <a:prstGeom prst="wedgeRectCallout">
            <a:avLst>
              <a:gd name="adj1" fmla="val -68983"/>
              <a:gd name="adj2" fmla="val 29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age &gt; 32 order by 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3705225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TC: Table Engine Transactions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8625" y="1219200"/>
            <a:ext cx="6721475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</a:t>
            </a:r>
            <a:r>
              <a:rPr lang="en-US" sz="17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t.size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b="1" dirty="0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  <a:t># =&gt; 0</a:t>
            </a:r>
            <a:br>
              <a:rPr lang="en-US" sz="1700" b="1" dirty="0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t.transaction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t[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'pk0'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'name'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=&gt;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700" b="1" dirty="0" err="1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alfred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'age'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=&gt;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'22'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}</a:t>
            </a:r>
            <a:b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t[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'pk1'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'name'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=&gt;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'bob'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'age'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=&gt; </a:t>
            </a:r>
            <a:r>
              <a:rPr lang="en-US" sz="1700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'18'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}</a:t>
            </a:r>
            <a:b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7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t.abort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b="1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</a:t>
            </a:r>
            <a:r>
              <a:rPr lang="en-US" sz="17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t.size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700" b="1" dirty="0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  <a:t># =&gt; 0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3190875" y="3060700"/>
            <a:ext cx="2301875" cy="758826"/>
          </a:xfrm>
          <a:prstGeom prst="wedgeRectCallout">
            <a:avLst>
              <a:gd name="adj1" fmla="val -102905"/>
              <a:gd name="adj2" fmla="val -540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Uh oh…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6725" y="2232025"/>
            <a:ext cx="5524500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>
          <a:xfrm>
            <a:off x="336550" y="3521075"/>
            <a:ext cx="2117725" cy="758826"/>
          </a:xfrm>
          <a:prstGeom prst="wedgeRectCallout">
            <a:avLst>
              <a:gd name="adj1" fmla="val 76523"/>
              <a:gd name="adj2" fmla="val 1771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Embedded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2178050" y="1403350"/>
            <a:ext cx="2117725" cy="758826"/>
          </a:xfrm>
          <a:prstGeom prst="wedgeRectCallout">
            <a:avLst>
              <a:gd name="adj1" fmla="val 77978"/>
              <a:gd name="adj2" fmla="val 18424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700" y="206375"/>
            <a:ext cx="8102600" cy="5931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3705225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RESTful</a:t>
            </a: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Tokyo Tyrant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0700" y="482600"/>
            <a:ext cx="76263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require 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err="1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rubygems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require 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err="1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rest_client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  <a:t># Interacting with </a:t>
            </a:r>
            <a:r>
              <a:rPr lang="en-US" b="1" dirty="0" err="1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  <a:t>TokyoTyrant</a:t>
            </a:r>
            <a:r>
              <a:rPr lang="en-US" b="1" dirty="0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  <a:t> via </a:t>
            </a:r>
            <a:r>
              <a:rPr lang="en-US" b="1" dirty="0" err="1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  <a:t>RESTful</a:t>
            </a:r>
            <a:r>
              <a:rPr lang="en-US" b="1" dirty="0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  <a:t> HTTP!</a:t>
            </a:r>
            <a:br>
              <a:rPr lang="en-US" b="1" dirty="0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db =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RestClient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Resource.new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"http://localhost:1978"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db["key"].put "value 1"  # insert via HTTP</a:t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db["key"].put "value 2"  # update via HTTP</a:t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puts db["key"].get       # get via HTTP</a:t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# =&gt; "value 2"</a:t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db["key"].delete         # delete via HTTP</a:t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puts db["key"].get rescue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RestClient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ResourceNotFound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3705225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RESTful</a:t>
            </a: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Tokyo Tyrant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0700" y="482600"/>
            <a:ext cx="76263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require 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err="1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rubygems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require 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err="1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rest_client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  <a:t># Interacting with </a:t>
            </a:r>
            <a:r>
              <a:rPr lang="en-US" b="1" dirty="0" err="1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  <a:t>TokyoTyrant</a:t>
            </a:r>
            <a:r>
              <a:rPr lang="en-US" b="1" dirty="0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  <a:t> via HTTP!</a:t>
            </a:r>
            <a:br>
              <a:rPr lang="en-US" b="1" dirty="0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db =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RestClient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Resource.new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"http://localhost:1978"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db[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"key"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].put 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"value 1"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  <a:t># insert via HTTP</a:t>
            </a:r>
            <a:br>
              <a:rPr lang="en-US" b="1" dirty="0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db[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"key"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].put 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"value 2"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  <a:t># update via HTTP</a:t>
            </a:r>
            <a:br>
              <a:rPr lang="en-US" b="1" dirty="0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puts db[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"key"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].get       </a:t>
            </a:r>
            <a:r>
              <a:rPr lang="en-US" b="1" dirty="0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  <a:t># get via HTTP</a:t>
            </a:r>
            <a:br>
              <a:rPr lang="en-US" b="1" dirty="0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  <a:t># =&gt; "value 2"</a:t>
            </a:r>
            <a:br>
              <a:rPr lang="en-US" b="1" dirty="0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db[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"key"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].delete         </a:t>
            </a:r>
            <a:r>
              <a:rPr lang="en-US" b="1" dirty="0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  <a:t># delete via HTTP</a:t>
            </a:r>
            <a:br>
              <a:rPr lang="en-US" b="1" dirty="0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puts db[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"key"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].get </a:t>
            </a:r>
            <a:r>
              <a:rPr lang="en-US" b="1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rescue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RestClient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ResourceNotFound</a:t>
            </a:r>
            <a:endParaRPr lang="en-US" sz="24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1073150" y="5086350"/>
            <a:ext cx="2117725" cy="758826"/>
          </a:xfrm>
          <a:prstGeom prst="wedgeRectCallout">
            <a:avLst>
              <a:gd name="adj1" fmla="val -20928"/>
              <a:gd name="adj2" fmla="val -933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Awesome.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 txBox="1">
            <a:spLocks/>
          </p:cNvSpPr>
          <p:nvPr/>
        </p:nvSpPr>
        <p:spPr>
          <a:xfrm>
            <a:off x="758825" y="1403350"/>
            <a:ext cx="7772400" cy="150018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lvl="0" indent="-342900" algn="r">
              <a:spcBef>
                <a:spcPct val="20000"/>
              </a:spcBef>
              <a:defRPr/>
            </a:pPr>
            <a:r>
              <a:rPr lang="en-U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“Recently, I sophisticated Hanami and the Sumida River in a houseboat, I was sad that day and not even a minute yet </a:t>
            </a:r>
            <a:r>
              <a:rPr lang="en-US" sz="28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mikio</a:t>
            </a:r>
            <a:r>
              <a:rPr lang="en-U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bloom …”</a:t>
            </a:r>
            <a:r>
              <a:rPr lang="en-US" sz="35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35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900" b="1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796925" y="666750"/>
            <a:ext cx="7772400" cy="15001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500" b="1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4825" y="4165600"/>
            <a:ext cx="30064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http://alpha.mixi.co.jp/blog/?p=236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981075" y="3705225"/>
            <a:ext cx="7772400" cy="15001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 algn="r">
              <a:spcBef>
                <a:spcPct val="20000"/>
              </a:spcBef>
              <a:defRPr/>
            </a:pPr>
            <a:r>
              <a:rPr lang="en-U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 so I added </a:t>
            </a:r>
            <a:r>
              <a:rPr lang="en-US" sz="28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Lua</a:t>
            </a:r>
            <a:r>
              <a:rPr lang="en-U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scripting to Tyrant.</a:t>
            </a:r>
            <a:endParaRPr lang="en-US" sz="1900" b="1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3705225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</a:t>
            </a:r>
            <a:r>
              <a:rPr lang="en-US" sz="3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Lua</a:t>
            </a: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algn="r"/>
            <a:r>
              <a:rPr lang="en-U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It’s like Ruby.. except it’s not.</a:t>
            </a:r>
          </a:p>
        </p:txBody>
      </p:sp>
      <p:pic>
        <p:nvPicPr>
          <p:cNvPr id="13721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37275" y="1127125"/>
            <a:ext cx="24384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336550" y="666750"/>
            <a:ext cx="65373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i="1" dirty="0" smtClean="0">
                <a:solidFill>
                  <a:srgbClr val="002060"/>
                </a:solidFill>
              </a:rPr>
              <a:t>“Powerful, fast, lightweight, embeddable scripting language”</a:t>
            </a:r>
            <a:endParaRPr lang="en-US" sz="1900" i="1" dirty="0">
              <a:solidFill>
                <a:srgbClr val="00206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8625" y="1679575"/>
            <a:ext cx="5984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Procedural syntax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Everything is an </a:t>
            </a:r>
            <a:r>
              <a:rPr lang="en-US" dirty="0" err="1" smtClean="0"/>
              <a:t>associatiave</a:t>
            </a:r>
            <a:r>
              <a:rPr lang="en-US" dirty="0" smtClean="0"/>
              <a:t> array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Dynamically typed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Interpreted </a:t>
            </a:r>
            <a:r>
              <a:rPr lang="en-US" dirty="0" err="1" smtClean="0"/>
              <a:t>bytecode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Garbage collection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2775" y="3613150"/>
            <a:ext cx="598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GZIP(Source + Docs + Examples) = 212 Kb</a:t>
            </a:r>
          </a:p>
        </p:txBody>
      </p:sp>
      <p:sp>
        <p:nvSpPr>
          <p:cNvPr id="33" name="Rectangular Callout 32"/>
          <p:cNvSpPr/>
          <p:nvPr/>
        </p:nvSpPr>
        <p:spPr>
          <a:xfrm>
            <a:off x="520700" y="4257675"/>
            <a:ext cx="4879975" cy="552450"/>
          </a:xfrm>
          <a:prstGeom prst="wedgeRectCallout">
            <a:avLst>
              <a:gd name="adj1" fmla="val -21871"/>
              <a:gd name="adj2" fmla="val -81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Fast + Lightweight = Great for embedded apps</a:t>
            </a:r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5" y="5324875"/>
            <a:ext cx="1858318" cy="591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19" name="Picture 3"/>
          <p:cNvPicPr>
            <a:picLocks noChangeAspect="1" noChangeArrowheads="1"/>
          </p:cNvPicPr>
          <p:nvPr/>
        </p:nvPicPr>
        <p:blipFill>
          <a:blip r:embed="rId5" cstate="print"/>
          <a:srcRect t="14796" b="11225"/>
          <a:stretch>
            <a:fillRect/>
          </a:stretch>
        </p:blipFill>
        <p:spPr bwMode="auto">
          <a:xfrm>
            <a:off x="2546350" y="5232800"/>
            <a:ext cx="1569961" cy="77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2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79925" y="5416950"/>
            <a:ext cx="1292279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ostrank-logo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41450" y="2416175"/>
            <a:ext cx="6076950" cy="1697971"/>
          </a:xfrm>
        </p:spPr>
      </p:pic>
      <p:sp>
        <p:nvSpPr>
          <p:cNvPr id="12" name="Cloud Callout 11"/>
          <p:cNvSpPr/>
          <p:nvPr/>
        </p:nvSpPr>
        <p:spPr>
          <a:xfrm>
            <a:off x="2454275" y="574675"/>
            <a:ext cx="5892800" cy="1473200"/>
          </a:xfrm>
          <a:prstGeom prst="cloudCallout">
            <a:avLst>
              <a:gd name="adj1" fmla="val -11031"/>
              <a:gd name="adj2" fmla="val 861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postrank.com/topic/ruby</a:t>
            </a:r>
            <a:endParaRPr lang="en-US" sz="2400" b="1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2546350" y="5546725"/>
            <a:ext cx="2025650" cy="644525"/>
          </a:xfrm>
          <a:prstGeom prst="wedgeRoundRectCallout">
            <a:avLst>
              <a:gd name="adj1" fmla="val 29567"/>
              <a:gd name="adj2" fmla="val 6938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The slides…</a:t>
            </a:r>
            <a:endParaRPr lang="en-US" sz="15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756150" y="5546725"/>
            <a:ext cx="2025650" cy="644525"/>
          </a:xfrm>
          <a:prstGeom prst="wedgeRoundRectCallout">
            <a:avLst>
              <a:gd name="adj1" fmla="val 29567"/>
              <a:gd name="adj2" fmla="val 6938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Twitter</a:t>
            </a:r>
            <a:endParaRPr lang="en-US" sz="15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965950" y="5546725"/>
            <a:ext cx="2025650" cy="644525"/>
          </a:xfrm>
          <a:prstGeom prst="wedgeRoundRectCallout">
            <a:avLst>
              <a:gd name="adj1" fmla="val 29567"/>
              <a:gd name="adj2" fmla="val 6938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My blog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3705225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Extending the Database?</a:t>
            </a:r>
          </a:p>
          <a:p>
            <a:pPr algn="r"/>
            <a:r>
              <a:rPr lang="en-US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MySQL</a:t>
            </a:r>
            <a:r>
              <a:rPr lang="en-U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User Defined Functions</a:t>
            </a:r>
          </a:p>
        </p:txBody>
      </p:sp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30500" y="238656"/>
            <a:ext cx="1070230" cy="1070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589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40301" y="146581"/>
            <a:ext cx="2025649" cy="1348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295775" y="514881"/>
            <a:ext cx="4371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2060"/>
                </a:solidFill>
              </a:rPr>
              <a:t>+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89000" y="1771650"/>
            <a:ext cx="77343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CREATE FUNCTION </a:t>
            </a:r>
            <a:r>
              <a:rPr lang="en-US" sz="1600" b="1" dirty="0" err="1" smtClean="0"/>
              <a:t>json_members</a:t>
            </a:r>
            <a:r>
              <a:rPr lang="en-US" sz="1600" b="1" dirty="0" smtClean="0"/>
              <a:t> RETURNS STRING SONAME 'lib_mysqludf_json.so'; </a:t>
            </a:r>
            <a:br>
              <a:rPr lang="en-US" sz="1600" b="1" dirty="0" smtClean="0"/>
            </a:br>
            <a:endParaRPr lang="en-US" sz="1600" b="1" dirty="0" smtClean="0"/>
          </a:p>
          <a:p>
            <a:r>
              <a:rPr lang="en-US" sz="1600" b="1" dirty="0" smtClean="0"/>
              <a:t>SELECT </a:t>
            </a:r>
            <a:r>
              <a:rPr lang="en-US" sz="1600" b="1" dirty="0" err="1" smtClean="0"/>
              <a:t>json_object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customer_id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first_name</a:t>
            </a:r>
            <a:r>
              <a:rPr lang="en-US" sz="1600" b="1" dirty="0" smtClean="0"/>
              <a:t>) FROM customer;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+---------------------------------------------------+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| customer                                                   |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+---------------------------------------------------+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| {customer_id:1,first_name:"MARY"}   |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+---------------------------------------------------+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1257300" y="4073525"/>
            <a:ext cx="2117725" cy="758826"/>
          </a:xfrm>
          <a:prstGeom prst="wedgeRectCallout">
            <a:avLst>
              <a:gd name="adj1" fmla="val 19825"/>
              <a:gd name="adj2" fmla="val -784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JSON Response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9000" y="5915025"/>
            <a:ext cx="69056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http://www.mysqludf.org/lib_mysqludf_json/index.php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3705225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TC+Lua</a:t>
            </a: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 Why?</a:t>
            </a:r>
          </a:p>
          <a:p>
            <a:pPr algn="r"/>
            <a:r>
              <a:rPr lang="en-U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make our lives easier, and more fun!</a:t>
            </a:r>
          </a:p>
        </p:txBody>
      </p:sp>
      <p:pic>
        <p:nvPicPr>
          <p:cNvPr id="13721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7100" y="2067063"/>
            <a:ext cx="2014330" cy="20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>
          <a:xfrm>
            <a:off x="2822575" y="2619513"/>
            <a:ext cx="5524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2060"/>
                </a:solidFill>
              </a:rPr>
              <a:t>+</a:t>
            </a: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9000" y="2619513"/>
            <a:ext cx="1749425" cy="75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89000" y="388203"/>
            <a:ext cx="1070230" cy="1070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589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98801" y="572353"/>
            <a:ext cx="1382752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2454275" y="664428"/>
            <a:ext cx="4371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2060"/>
                </a:solidFill>
              </a:rPr>
              <a:t>+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64075" y="662106"/>
            <a:ext cx="294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2060"/>
                </a:solidFill>
              </a:rPr>
              <a:t>= C/C++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84825" y="2619513"/>
            <a:ext cx="294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2060"/>
                </a:solidFill>
              </a:rPr>
              <a:t>= </a:t>
            </a:r>
            <a:r>
              <a:rPr lang="en-US" sz="4800" dirty="0" err="1" smtClean="0">
                <a:solidFill>
                  <a:srgbClr val="002060"/>
                </a:solidFill>
              </a:rPr>
              <a:t>Lua</a:t>
            </a:r>
            <a:endParaRPr lang="en-US" sz="4800" dirty="0" smtClean="0">
              <a:solidFill>
                <a:srgbClr val="002060"/>
              </a:solidFill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1625600" y="4349750"/>
            <a:ext cx="3314700" cy="758826"/>
          </a:xfrm>
          <a:prstGeom prst="wedgeRectCallout">
            <a:avLst>
              <a:gd name="adj1" fmla="val 22520"/>
              <a:gd name="adj2" fmla="val -893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Easy to learn &amp; easy to extend!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3705225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TC + </a:t>
            </a:r>
            <a:r>
              <a:rPr lang="en-US" sz="3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Lua</a:t>
            </a: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Extensions </a:t>
            </a:r>
          </a:p>
          <a:p>
            <a:pPr algn="r"/>
            <a:r>
              <a:rPr lang="en-U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Request / Response data-flow</a:t>
            </a:r>
          </a:p>
        </p:txBody>
      </p:sp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700" y="390525"/>
            <a:ext cx="5888861" cy="239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ular Callout 17"/>
          <p:cNvSpPr/>
          <p:nvPr/>
        </p:nvSpPr>
        <p:spPr>
          <a:xfrm>
            <a:off x="6505575" y="1863725"/>
            <a:ext cx="2362200" cy="758826"/>
          </a:xfrm>
          <a:prstGeom prst="wedgeRectCallout">
            <a:avLst>
              <a:gd name="adj1" fmla="val -57892"/>
              <a:gd name="adj2" fmla="val -1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err="1" smtClean="0"/>
              <a:t>Lua</a:t>
            </a:r>
            <a:r>
              <a:rPr lang="en-US" b="1" dirty="0" smtClean="0"/>
              <a:t> extension within Tokyo Cabinet</a:t>
            </a: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428625" y="3152775"/>
            <a:ext cx="3590925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 smtClean="0">
                <a:latin typeface="+mj-lt"/>
                <a:cs typeface="Arial" pitchFamily="34" charset="0"/>
              </a:rPr>
              <a:t>_put(key, value)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 smtClean="0">
                <a:latin typeface="+mj-lt"/>
                <a:cs typeface="Arial" pitchFamily="34" charset="0"/>
              </a:rPr>
              <a:t>_</a:t>
            </a:r>
            <a:r>
              <a:rPr lang="en-US" i="1" dirty="0" err="1" smtClean="0">
                <a:latin typeface="+mj-lt"/>
                <a:cs typeface="Arial" pitchFamily="34" charset="0"/>
              </a:rPr>
              <a:t>putkeep</a:t>
            </a:r>
            <a:r>
              <a:rPr lang="en-US" i="1" dirty="0" smtClean="0">
                <a:latin typeface="+mj-lt"/>
                <a:cs typeface="Arial" pitchFamily="34" charset="0"/>
              </a:rPr>
              <a:t>(key, value)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_</a:t>
            </a:r>
            <a:r>
              <a:rPr kumimoji="0" lang="en-US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putcat</a:t>
            </a:r>
            <a:r>
              <a:rPr lang="en-US" i="1" dirty="0" smtClean="0">
                <a:latin typeface="+mj-lt"/>
                <a:cs typeface="Arial" pitchFamily="34" charset="0"/>
              </a:rPr>
              <a:t>(key, value)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i="1" dirty="0" smtClean="0"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 smtClean="0">
                <a:latin typeface="+mj-lt"/>
                <a:cs typeface="Arial" pitchFamily="34" charset="0"/>
              </a:rPr>
              <a:t/>
            </a:r>
            <a:br>
              <a:rPr lang="en-US" i="1" dirty="0" smtClean="0">
                <a:latin typeface="+mj-lt"/>
                <a:cs typeface="Arial" pitchFamily="34" charset="0"/>
              </a:rPr>
            </a:br>
            <a:r>
              <a:rPr lang="en-US" i="1" dirty="0" smtClean="0">
                <a:latin typeface="+mj-lt"/>
                <a:cs typeface="Arial" pitchFamily="34" charset="0"/>
              </a:rPr>
              <a:t>_</a:t>
            </a:r>
            <a:r>
              <a:rPr lang="en-US" i="1" dirty="0" err="1" smtClean="0">
                <a:latin typeface="+mj-lt"/>
                <a:cs typeface="Arial" pitchFamily="34" charset="0"/>
              </a:rPr>
              <a:t>rnum</a:t>
            </a:r>
            <a:r>
              <a:rPr lang="en-US" i="1" dirty="0" smtClean="0">
                <a:latin typeface="+mj-lt"/>
                <a:cs typeface="Arial" pitchFamily="34" charset="0"/>
              </a:rPr>
              <a:t>()</a:t>
            </a:r>
            <a:br>
              <a:rPr lang="en-US" i="1" dirty="0" smtClean="0">
                <a:latin typeface="+mj-lt"/>
                <a:cs typeface="Arial" pitchFamily="34" charset="0"/>
              </a:rPr>
            </a:br>
            <a:r>
              <a:rPr lang="en-US" i="1" dirty="0" smtClean="0">
                <a:latin typeface="+mj-lt"/>
                <a:cs typeface="Arial" pitchFamily="34" charset="0"/>
              </a:rPr>
              <a:t>_vanish()</a:t>
            </a:r>
            <a:endParaRPr kumimoji="0" lang="en-US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 smtClean="0">
                <a:latin typeface="+mj-lt"/>
                <a:cs typeface="Arial" pitchFamily="34" charset="0"/>
              </a:rPr>
              <a:t>_</a:t>
            </a:r>
            <a:r>
              <a:rPr lang="en-US" i="1" dirty="0" err="1" smtClean="0">
                <a:latin typeface="+mj-lt"/>
                <a:cs typeface="Arial" pitchFamily="34" charset="0"/>
              </a:rPr>
              <a:t>mapreduce</a:t>
            </a:r>
            <a:r>
              <a:rPr lang="en-US" i="1" dirty="0" smtClean="0">
                <a:latin typeface="+mj-lt"/>
                <a:cs typeface="Arial" pitchFamily="34" charset="0"/>
              </a:rPr>
              <a:t>(</a:t>
            </a:r>
            <a:r>
              <a:rPr lang="en-US" i="1" dirty="0" err="1" smtClean="0">
                <a:latin typeface="+mj-lt"/>
                <a:cs typeface="Arial" pitchFamily="34" charset="0"/>
              </a:rPr>
              <a:t>mapper</a:t>
            </a:r>
            <a:r>
              <a:rPr lang="en-US" i="1" dirty="0" smtClean="0">
                <a:latin typeface="+mj-lt"/>
                <a:cs typeface="Arial" pitchFamily="34" charset="0"/>
              </a:rPr>
              <a:t>, reducer, keys)</a:t>
            </a:r>
            <a:endParaRPr kumimoji="0" lang="en-US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75025" y="315277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 dirty="0" smtClean="0">
                <a:cs typeface="Arial" pitchFamily="34" charset="0"/>
              </a:rPr>
              <a:t>_out(key)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 dirty="0" smtClean="0">
                <a:cs typeface="Arial" pitchFamily="34" charset="0"/>
              </a:rPr>
              <a:t>_get(key)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 dirty="0" smtClean="0">
                <a:cs typeface="Arial" pitchFamily="34" charset="0"/>
              </a:rPr>
              <a:t>_</a:t>
            </a:r>
            <a:r>
              <a:rPr lang="en-US" i="1" dirty="0" err="1" smtClean="0">
                <a:cs typeface="Arial" pitchFamily="34" charset="0"/>
              </a:rPr>
              <a:t>vsiz</a:t>
            </a:r>
            <a:r>
              <a:rPr lang="en-US" i="1" dirty="0" smtClean="0">
                <a:cs typeface="Arial" pitchFamily="34" charset="0"/>
              </a:rPr>
              <a:t>(key)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 dirty="0" smtClean="0">
                <a:cs typeface="Arial" pitchFamily="34" charset="0"/>
              </a:rPr>
              <a:t>_</a:t>
            </a:r>
            <a:r>
              <a:rPr lang="en-US" i="1" dirty="0" err="1" smtClean="0">
                <a:cs typeface="Arial" pitchFamily="34" charset="0"/>
              </a:rPr>
              <a:t>addint</a:t>
            </a:r>
            <a:r>
              <a:rPr lang="en-US" i="1" dirty="0" smtClean="0">
                <a:cs typeface="Arial" pitchFamily="34" charset="0"/>
              </a:rPr>
              <a:t>(key, value)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20700" y="5454650"/>
            <a:ext cx="33147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0700" y="5853430"/>
            <a:ext cx="6629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http://tokyocabinet.sourceforge.net/tyrantdoc/#luaext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4230688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Lua</a:t>
            </a: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+ TC Echo Server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28625" y="2137370"/>
            <a:ext cx="76422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ilya@igvita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 &gt;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ttserver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-ext echo.lua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test.tch </a:t>
            </a:r>
          </a:p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ilya@igvita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 &gt;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tcrmgr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localhost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echo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foo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bar 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foo:bar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520700" y="20147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-- 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-- echo.lua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echo(key, value)</a:t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key .. </a:t>
            </a:r>
            <a:r>
              <a:rPr lang="en-US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":"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.. value</a:t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en-US" sz="2400" dirty="0" smtClean="0">
              <a:solidFill>
                <a:srgbClr val="0000E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8625" y="3238401"/>
            <a:ext cx="82867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require '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rubygems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'</a:t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require '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rufus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tokyo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/tyrant' #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gem install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rufus-tokyo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t = Rufus::Tokyo::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Tyrant.new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('127.0.0.1', 1978)</a:t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puts t.ext(:echo, 'hello', 'world')</a:t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t.close</a:t>
            </a:r>
            <a:endParaRPr lang="en-US" b="1" dirty="0" smtClean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4230688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Lua</a:t>
            </a: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+ TC Echo Server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28625" y="2137370"/>
            <a:ext cx="76422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ilya@igvita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 &gt;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ttserver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-ext echo.lua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test.tch </a:t>
            </a:r>
            <a:endParaRPr lang="en-US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ilya@igvita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 &gt;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tcrmgr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ext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localhost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echo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foo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bar </a:t>
            </a:r>
          </a:p>
          <a:p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foo:bar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0700" y="20147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-- 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-- echo.lua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echo(key, value)</a:t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key .. </a:t>
            </a:r>
            <a:r>
              <a:rPr lang="en-US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":"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.. value</a:t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en-US" sz="2400" dirty="0" smtClean="0">
              <a:solidFill>
                <a:srgbClr val="0000E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8625" y="3238401"/>
            <a:ext cx="83788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require '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rubygems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'</a:t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require '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rufus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tokyo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/tyrant' #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gem install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rufus-tokyo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t = Rufus::Tokyo::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Tyrant.new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('127.0.0.1', 1978)</a:t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puts t.ext(:echo, 'hello', 'world')</a:t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t.close</a:t>
            </a:r>
            <a:endParaRPr lang="en-US" b="1" dirty="0" smtClean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4230688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Lua</a:t>
            </a: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+ TC Echo Server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28625" y="2137370"/>
            <a:ext cx="76422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ilya@igvita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 &gt;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ttserver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-ext echo.lua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test.tch </a:t>
            </a:r>
          </a:p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ilya@igvita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 &gt;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tcrmgr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localhost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echo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foo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bar 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foo:bar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520700" y="20147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-- 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-- echo.lua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echo(key, value)</a:t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key .. </a:t>
            </a:r>
            <a:r>
              <a:rPr lang="en-US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":"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.. value</a:t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en-US" sz="2400" dirty="0" smtClean="0">
              <a:solidFill>
                <a:srgbClr val="0000E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8625" y="3238401"/>
            <a:ext cx="83788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require 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rubygems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require 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rufus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tokyo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/tyrant'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b="1" dirty="0" err="1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b="1" dirty="0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  <a:t> gem install </a:t>
            </a:r>
            <a:r>
              <a:rPr lang="en-US" b="1" dirty="0" err="1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  <a:t>rufus-tokyo</a:t>
            </a:r>
            <a:r>
              <a:rPr lang="en-US" b="1" dirty="0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 = Rufus::Tokyo::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Tyrant.new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'127.0.0.1'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1978)</a:t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puts t.ext(</a:t>
            </a:r>
            <a:r>
              <a:rPr lang="en-US" b="1" dirty="0" smtClean="0">
                <a:solidFill>
                  <a:srgbClr val="2E92C7"/>
                </a:solidFill>
                <a:latin typeface="Courier New" pitchFamily="49" charset="0"/>
                <a:cs typeface="Courier New" pitchFamily="49" charset="0"/>
              </a:rPr>
              <a:t>:echo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'hello'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'world'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t.close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4230688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Implementing INCR in </a:t>
            </a:r>
            <a:r>
              <a:rPr lang="en-US" sz="3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Lua+TC</a:t>
            </a:r>
            <a:endParaRPr lang="en-US" sz="3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6549" y="298450"/>
            <a:ext cx="616902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-- 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-- incr.lua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incr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(key,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tonumber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nil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 local old =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tonumber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(_get(key))</a:t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 if old then</a:t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= old +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 end</a:t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 if not _put(key,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) then</a:t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   return nil</a:t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 end</a:t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en-US" sz="2400" b="1" dirty="0" smtClean="0">
              <a:solidFill>
                <a:srgbClr val="0000E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400675" y="1495425"/>
            <a:ext cx="3038475" cy="758826"/>
          </a:xfrm>
          <a:prstGeom prst="wedgeRectCallout">
            <a:avLst>
              <a:gd name="adj1" fmla="val -57892"/>
              <a:gd name="adj2" fmla="val -1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Verify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4230688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Implementing INCR in </a:t>
            </a:r>
            <a:r>
              <a:rPr lang="en-US" sz="3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Lua+TC</a:t>
            </a:r>
            <a:endParaRPr lang="en-US" sz="3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6549" y="298450"/>
            <a:ext cx="616902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-- 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-- incr.lua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incr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(key,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tonumber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nil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local old =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tonumber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(_get(key))</a:t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old </a:t>
            </a:r>
            <a:r>
              <a:rPr lang="en-US" b="1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old +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 if not _put(key,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) then</a:t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   return nil</a:t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 end</a:t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en-US" sz="2400" b="1" dirty="0" smtClean="0">
              <a:solidFill>
                <a:srgbClr val="0000E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5400674" y="2784475"/>
            <a:ext cx="3038475" cy="758826"/>
          </a:xfrm>
          <a:prstGeom prst="wedgeRectCallout">
            <a:avLst>
              <a:gd name="adj1" fmla="val -57892"/>
              <a:gd name="adj2" fmla="val -1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Get old value &amp; increment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4230688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Implementing INCR in </a:t>
            </a:r>
            <a:r>
              <a:rPr lang="en-US" sz="3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Lua+TC</a:t>
            </a:r>
            <a:endParaRPr lang="en-US" sz="3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6549" y="298450"/>
            <a:ext cx="616902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-- 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-- incr.lua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incr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(key,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tonumber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nil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local old =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tonumber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(_get(key))</a:t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old </a:t>
            </a:r>
            <a:r>
              <a:rPr lang="en-US" b="1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old +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_put(key,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nil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en-US" sz="2400" b="1" dirty="0" smtClean="0">
              <a:solidFill>
                <a:srgbClr val="0000E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400675" y="4165600"/>
            <a:ext cx="3038475" cy="758826"/>
          </a:xfrm>
          <a:prstGeom prst="wedgeRectCallout">
            <a:avLst>
              <a:gd name="adj1" fmla="val -57892"/>
              <a:gd name="adj2" fmla="val -1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Save new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4230688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Implementing INCR in </a:t>
            </a:r>
            <a:r>
              <a:rPr lang="en-US" sz="3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Lua+TC</a:t>
            </a:r>
            <a:endParaRPr lang="en-US" sz="3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8625" y="482600"/>
            <a:ext cx="7642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ilya@igvita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 &gt;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ttserver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-ext incr.lua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test.tch </a:t>
            </a:r>
            <a:endParaRPr lang="en-US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ilya@igvita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 &gt;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tcrmgr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ext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localhost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incr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keyname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1</a:t>
            </a:r>
          </a:p>
          <a:p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1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ilya@igvita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 &gt;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tcrmgr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ext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localhost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incr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keyname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5</a:t>
            </a:r>
          </a:p>
          <a:p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8625" y="2408178"/>
            <a:ext cx="86233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require '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rubygems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'</a:t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require '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rufus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tokyo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/tyrant' #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gem install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rufus-tokyo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t = Rufus::Tokyo::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Tyrant.new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('127.0.0.1', 1978)</a:t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5.times do</a:t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 puts t.ext(: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incr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, 'my-counter', 2).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to_i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end</a:t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t.close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3525" y="850900"/>
            <a:ext cx="6076950" cy="4253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4850" y="234950"/>
            <a:ext cx="18002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matz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878" y="4397629"/>
            <a:ext cx="2486025" cy="1977771"/>
          </a:xfrm>
          <a:prstGeom prst="rect">
            <a:avLst/>
          </a:prstGeom>
        </p:spPr>
      </p:pic>
      <p:sp>
        <p:nvSpPr>
          <p:cNvPr id="18" name="Up-Down Arrow 17"/>
          <p:cNvSpPr/>
          <p:nvPr/>
        </p:nvSpPr>
        <p:spPr>
          <a:xfrm>
            <a:off x="1441450" y="2139950"/>
            <a:ext cx="368300" cy="6445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05575" y="390525"/>
            <a:ext cx="2117725" cy="918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97650" y="3705225"/>
            <a:ext cx="1905000" cy="2533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Up-Down Arrow 21"/>
          <p:cNvSpPr/>
          <p:nvPr/>
        </p:nvSpPr>
        <p:spPr>
          <a:xfrm>
            <a:off x="1441450" y="3613150"/>
            <a:ext cx="368300" cy="6445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12775" y="2967593"/>
            <a:ext cx="230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Yukihiro Matsumoto</a:t>
            </a:r>
            <a:endParaRPr lang="en-US" b="1" dirty="0"/>
          </a:p>
        </p:txBody>
      </p:sp>
      <p:sp>
        <p:nvSpPr>
          <p:cNvPr id="24" name="Up-Down Arrow 23"/>
          <p:cNvSpPr/>
          <p:nvPr/>
        </p:nvSpPr>
        <p:spPr>
          <a:xfrm>
            <a:off x="7334250" y="1587500"/>
            <a:ext cx="368300" cy="6445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/>
          <p:cNvSpPr/>
          <p:nvPr/>
        </p:nvSpPr>
        <p:spPr>
          <a:xfrm>
            <a:off x="7334250" y="2876550"/>
            <a:ext cx="368300" cy="6445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597651" y="2324100"/>
            <a:ext cx="202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Mikio</a:t>
            </a:r>
            <a:r>
              <a:rPr lang="en-US" b="1" dirty="0" smtClean="0"/>
              <a:t> </a:t>
            </a:r>
            <a:r>
              <a:rPr lang="en-US" b="1" dirty="0" err="1" smtClean="0"/>
              <a:t>Hirabayashi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4230688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Implementing INCR in </a:t>
            </a:r>
            <a:r>
              <a:rPr lang="en-US" sz="3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Lua+TC</a:t>
            </a:r>
            <a:endParaRPr lang="en-US" sz="3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8625" y="482600"/>
            <a:ext cx="7642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ilya@igvita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 &gt;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ttserver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-ext incr.lua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test.tch </a:t>
            </a:r>
            <a:endParaRPr lang="en-US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ilya@igvita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 &gt;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tcrmgr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ext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localhost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incr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keyname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1</a:t>
            </a:r>
          </a:p>
          <a:p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1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ilya@igvita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 &gt;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tcrmgr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ext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localhost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incr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keyname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5</a:t>
            </a:r>
          </a:p>
          <a:p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8625" y="2408178"/>
            <a:ext cx="86233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require 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rubygems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require 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rufus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tokyo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/tyrant'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b="1" dirty="0" err="1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b="1" dirty="0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  <a:t> gem install </a:t>
            </a:r>
            <a:r>
              <a:rPr lang="en-US" b="1" dirty="0" err="1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  <a:t>rufus-tokyo</a:t>
            </a:r>
            <a:r>
              <a:rPr lang="en-US" b="1" dirty="0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 = Rufus::Tokyo::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Tyrant.new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'127.0.0.1'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1978)</a:t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5.times </a:t>
            </a:r>
            <a:r>
              <a:rPr lang="en-US" b="1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puts t.ext(</a:t>
            </a:r>
            <a:r>
              <a:rPr lang="en-US" b="1" dirty="0" smtClean="0">
                <a:solidFill>
                  <a:srgbClr val="2E92C7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 err="1" smtClean="0">
                <a:solidFill>
                  <a:srgbClr val="2E92C7"/>
                </a:solidFill>
                <a:latin typeface="Courier New" pitchFamily="49" charset="0"/>
                <a:cs typeface="Courier New" pitchFamily="49" charset="0"/>
              </a:rPr>
              <a:t>incr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'my-counter'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2).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to_i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t.close</a:t>
            </a:r>
            <a:endParaRPr lang="en-US" sz="24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 txBox="1">
            <a:spLocks/>
          </p:cNvSpPr>
          <p:nvPr/>
        </p:nvSpPr>
        <p:spPr>
          <a:xfrm>
            <a:off x="796925" y="4138613"/>
            <a:ext cx="7772400" cy="15001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500" b="1" noProof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Lua</a:t>
            </a:r>
            <a:r>
              <a:rPr lang="en-US" sz="3500" b="1" noProof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+ TC = Database Kung-fu</a:t>
            </a:r>
            <a:endParaRPr kumimoji="0" lang="en-US" sz="3500" b="1" i="0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TTL, Sets &amp; Caching</a:t>
            </a:r>
            <a:endParaRPr kumimoji="0" lang="en-US" sz="200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C:\Users\Ilya Grigorik\Desktop\AideRSS\PR &amp; Marketing\Branded Widgets\kungfu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6150" y="482600"/>
            <a:ext cx="3038475" cy="31176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700" y="114300"/>
            <a:ext cx="1565275" cy="118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2638425" y="283845"/>
            <a:ext cx="57086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i="1" dirty="0" smtClean="0"/>
              <a:t>“</a:t>
            </a:r>
            <a:r>
              <a:rPr lang="en-US" sz="2500" i="1" dirty="0" err="1" smtClean="0"/>
              <a:t>Redis</a:t>
            </a:r>
            <a:r>
              <a:rPr lang="en-US" sz="2500" i="1" dirty="0" smtClean="0"/>
              <a:t> as a data structures server, it is not just another key-value DB”</a:t>
            </a:r>
            <a:endParaRPr lang="en-US" sz="2500" i="1" dirty="0"/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4"/>
          <a:srcRect r="5847"/>
          <a:stretch>
            <a:fillRect/>
          </a:stretch>
        </p:blipFill>
        <p:spPr bwMode="auto">
          <a:xfrm>
            <a:off x="336550" y="1311275"/>
            <a:ext cx="856297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36549" y="374789"/>
            <a:ext cx="85629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set_append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(key, value)</a:t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local stream = _get(key)</a:t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stream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_put(key, value)</a:t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   local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set_len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= _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set_len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(stream)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set_len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== 1 then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     if stream == value then return nil end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elseif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set_len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&gt; 1 then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     for _, element in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ipairs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(_split(stream, SEP)) do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       if element == value then return nil end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     end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   end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   if not _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putcat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(key, SEP .. value) then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     return nil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   end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value</a:t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en-US" sz="2400" dirty="0" smtClean="0">
              <a:solidFill>
                <a:srgbClr val="0000E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400675" y="758825"/>
            <a:ext cx="3038475" cy="758826"/>
          </a:xfrm>
          <a:prstGeom prst="wedgeRectCallout">
            <a:avLst>
              <a:gd name="adj1" fmla="val -57892"/>
              <a:gd name="adj2" fmla="val -1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Empty Set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796925" y="4230688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Implementing Set operations in TC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36549" y="329069"/>
            <a:ext cx="85629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set_append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(key, value)</a:t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local stream = _get(key)</a:t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stream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_put(key, value)</a:t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local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set_len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_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set_len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(stream)</a:t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set_len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== 1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stream == value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nil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elseif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set_len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&gt; 1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_, element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ipairs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(_split(stream, SEP))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element == value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nil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_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putcat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(key, SEP .. value)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nil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value</a:t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en-US" sz="2400" dirty="0" smtClean="0">
              <a:solidFill>
                <a:srgbClr val="0000E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768975" y="3705225"/>
            <a:ext cx="3038475" cy="482601"/>
          </a:xfrm>
          <a:prstGeom prst="wedgeRectCallout">
            <a:avLst>
              <a:gd name="adj1" fmla="val -58394"/>
              <a:gd name="adj2" fmla="val 309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Append key if unique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796925" y="4230688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Implementing Set operations in TC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4230688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Implementing Set operations in TC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625" y="2718018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set_length</a:t>
            </a:r>
            <a:endParaRPr lang="en-US" i="1" dirty="0" smtClean="0"/>
          </a:p>
          <a:p>
            <a:r>
              <a:rPr lang="en-US" i="1" dirty="0" err="1" smtClean="0"/>
              <a:t>set_get</a:t>
            </a:r>
            <a:endParaRPr lang="en-US" i="1" dirty="0" smtClean="0"/>
          </a:p>
          <a:p>
            <a:r>
              <a:rPr lang="en-US" i="1" dirty="0" err="1" smtClean="0"/>
              <a:t>set_delete</a:t>
            </a:r>
            <a:endParaRPr lang="en-US" i="1" dirty="0" smtClean="0"/>
          </a:p>
          <a:p>
            <a:r>
              <a:rPr lang="en-US" i="1" dirty="0" err="1" smtClean="0"/>
              <a:t>set_append</a:t>
            </a:r>
            <a:endParaRPr lang="en-US" i="1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30500" y="2625943"/>
            <a:ext cx="764222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ilya@igvita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 &gt;</a:t>
            </a:r>
            <a:r>
              <a:rPr lang="en-US" sz="16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ttserver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-ext set.lua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test.tch </a:t>
            </a:r>
            <a:endParaRPr lang="en-US" sz="1600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ilya@igvita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 &gt;</a:t>
            </a:r>
            <a:r>
              <a:rPr lang="en-US" sz="16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tcrmgr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ext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localhost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set_append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key 1</a:t>
            </a:r>
          </a:p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ilya@igvita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 &gt;</a:t>
            </a:r>
            <a:r>
              <a:rPr lang="en-US" sz="16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tcrmgr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ext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localhost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set_append</a:t>
            </a:r>
            <a:r>
              <a:rPr lang="en-US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key 2</a:t>
            </a:r>
          </a:p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ilya@igvita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 &gt;</a:t>
            </a:r>
            <a:r>
              <a:rPr lang="en-US" sz="16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tcrmgr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ext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localhost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set_append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key 1</a:t>
            </a:r>
          </a:p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ilya@igvita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 &gt;</a:t>
            </a:r>
            <a:r>
              <a:rPr lang="en-US" sz="16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tcrmgr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ext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localhost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set_get</a:t>
            </a:r>
            <a:r>
              <a:rPr lang="en-US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key</a:t>
            </a:r>
          </a:p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1</a:t>
            </a:r>
          </a:p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2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901825" y="3086318"/>
            <a:ext cx="644525" cy="460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7100" y="298450"/>
            <a:ext cx="1473200" cy="1467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546350" y="574675"/>
            <a:ext cx="404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2060"/>
                </a:solidFill>
              </a:rPr>
              <a:t>+</a:t>
            </a:r>
          </a:p>
        </p:txBody>
      </p:sp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000" y="699956"/>
            <a:ext cx="1279459" cy="555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124450" y="543560"/>
            <a:ext cx="3314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2060"/>
                </a:solidFill>
              </a:rPr>
              <a:t>=                ?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53125" y="298450"/>
            <a:ext cx="1565275" cy="118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4230688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Implementing TTL’s in TC</a:t>
            </a:r>
          </a:p>
        </p:txBody>
      </p:sp>
      <p:pic>
        <p:nvPicPr>
          <p:cNvPr id="15" name="Picture 14" descr="memcached-logo-200x15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574675"/>
            <a:ext cx="1933575" cy="14695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006725" y="758825"/>
            <a:ext cx="570865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/>
              <a:t>“</a:t>
            </a:r>
            <a:r>
              <a:rPr lang="en-US" sz="2200" b="1" i="1" dirty="0" err="1" smtClean="0"/>
              <a:t>memcached</a:t>
            </a:r>
            <a:r>
              <a:rPr lang="en-US" sz="2200" b="1" i="1" dirty="0" smtClean="0"/>
              <a:t> </a:t>
            </a:r>
            <a:r>
              <a:rPr lang="en-US" sz="2200" i="1" dirty="0" smtClean="0"/>
              <a:t>is a general-purpose distributed memory caching system that is used by many top sites on the internet”</a:t>
            </a:r>
            <a:endParaRPr lang="en-US" sz="2200" i="1" dirty="0"/>
          </a:p>
        </p:txBody>
      </p:sp>
      <p:sp>
        <p:nvSpPr>
          <p:cNvPr id="17" name="Rectangle 16"/>
          <p:cNvSpPr/>
          <p:nvPr/>
        </p:nvSpPr>
        <p:spPr>
          <a:xfrm>
            <a:off x="4648201" y="3061335"/>
            <a:ext cx="1104900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952490" y="3061335"/>
            <a:ext cx="1104900" cy="460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241540" y="3061335"/>
            <a:ext cx="1104900" cy="4603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664076" y="3613785"/>
            <a:ext cx="1104900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953125" y="3613785"/>
            <a:ext cx="1104900" cy="460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242175" y="3613785"/>
            <a:ext cx="1104900" cy="4603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663441" y="4165600"/>
            <a:ext cx="1104900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key2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952490" y="4165600"/>
            <a:ext cx="1104900" cy="460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241540" y="4165600"/>
            <a:ext cx="1104900" cy="4603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362200" y="3245485"/>
            <a:ext cx="2117725" cy="5524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362200" y="3890010"/>
            <a:ext cx="2117725" cy="368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64075" y="2599293"/>
            <a:ext cx="368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Key                Value                Time            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994410" y="3629025"/>
            <a:ext cx="1657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Time = 15</a:t>
            </a:r>
            <a:endParaRPr lang="en-US" sz="2200" b="1" dirty="0"/>
          </a:p>
        </p:txBody>
      </p:sp>
      <p:sp>
        <p:nvSpPr>
          <p:cNvPr id="34" name="Multiply 33"/>
          <p:cNvSpPr/>
          <p:nvPr/>
        </p:nvSpPr>
        <p:spPr>
          <a:xfrm>
            <a:off x="3190875" y="3244850"/>
            <a:ext cx="552450" cy="55245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36549" y="1024731"/>
            <a:ext cx="85629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expire()</a:t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local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{}</a:t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local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cdate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string.format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"%d"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_time())</a:t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table.insert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err="1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addcond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\0x\0NUMLE\0"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..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cdate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table.insert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"out"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local res = _misc(</a:t>
            </a:r>
            <a:r>
              <a:rPr lang="en-US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"search"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res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_log(</a:t>
            </a:r>
            <a:r>
              <a:rPr lang="en-US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"expiration was failed"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rnum</a:t>
            </a:r>
            <a:r>
              <a:rPr lang="en-US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.. _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rnum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.. </a:t>
            </a:r>
            <a:r>
              <a:rPr lang="en-US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 size="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.. _size())</a:t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en-US" sz="2400" dirty="0" smtClean="0">
              <a:solidFill>
                <a:srgbClr val="0000E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584825" y="298450"/>
            <a:ext cx="3038475" cy="758826"/>
          </a:xfrm>
          <a:prstGeom prst="wedgeRectCallout">
            <a:avLst>
              <a:gd name="adj1" fmla="val 5306"/>
              <a:gd name="adj2" fmla="val 1715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DELETE where x &gt; </a:t>
            </a:r>
            <a:r>
              <a:rPr lang="en-US" b="1" dirty="0" err="1" smtClean="0"/>
              <a:t>Time.now</a:t>
            </a:r>
            <a:endParaRPr lang="en-US" b="1" dirty="0" smtClean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796925" y="4230688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Expiring</a:t>
            </a: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Records with </a:t>
            </a:r>
            <a:r>
              <a:rPr kumimoji="0" lang="en-US" sz="3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Lua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4230688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Implementing Set operations in TC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8625" y="2670174"/>
            <a:ext cx="85629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ilya@igvita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 &gt;</a:t>
            </a:r>
            <a:r>
              <a:rPr lang="en-US" sz="16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ttserver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-ext expire.lua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extpc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expire 5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casket.tct#idx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=x:dec" </a:t>
            </a:r>
          </a:p>
          <a:p>
            <a:endParaRPr lang="en-US" sz="1600" b="1" dirty="0" smtClean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7100" y="298450"/>
            <a:ext cx="1473200" cy="1467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546350" y="574675"/>
            <a:ext cx="404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2060"/>
                </a:solidFill>
              </a:rPr>
              <a:t>+</a:t>
            </a:r>
          </a:p>
        </p:txBody>
      </p:sp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000" y="699956"/>
            <a:ext cx="1279459" cy="555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124450" y="543560"/>
            <a:ext cx="3314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2060"/>
                </a:solidFill>
              </a:rPr>
              <a:t>=                ?</a:t>
            </a:r>
          </a:p>
        </p:txBody>
      </p:sp>
      <p:pic>
        <p:nvPicPr>
          <p:cNvPr id="15" name="Picture 14" descr="memcached-logo-200x15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1050" y="298450"/>
            <a:ext cx="1565275" cy="1189609"/>
          </a:xfrm>
          <a:prstGeom prst="rect">
            <a:avLst/>
          </a:prstGeom>
        </p:spPr>
      </p:pic>
      <p:sp>
        <p:nvSpPr>
          <p:cNvPr id="16" name="Rectangular Callout 15"/>
          <p:cNvSpPr/>
          <p:nvPr/>
        </p:nvSpPr>
        <p:spPr>
          <a:xfrm>
            <a:off x="2454275" y="3775074"/>
            <a:ext cx="3038475" cy="758826"/>
          </a:xfrm>
          <a:prstGeom prst="wedgeRectCallout">
            <a:avLst>
              <a:gd name="adj1" fmla="val 40416"/>
              <a:gd name="adj2" fmla="val -1437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Invoke “expire” command every 5 seconds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5676900" y="3775074"/>
            <a:ext cx="3038475" cy="758826"/>
          </a:xfrm>
          <a:prstGeom prst="wedgeRectCallout">
            <a:avLst>
              <a:gd name="adj1" fmla="val 1795"/>
              <a:gd name="adj2" fmla="val -1457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Table database, with index on expiry column (x)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 descr="C:\Users\Ilya Grigorik\Desktop\Personal\Presentations\09 - FutureRuby\cache-server.png"/>
          <p:cNvPicPr>
            <a:picLocks noChangeAspect="1" noChangeArrowheads="1"/>
          </p:cNvPicPr>
          <p:nvPr/>
        </p:nvPicPr>
        <p:blipFill>
          <a:blip r:embed="rId3"/>
          <a:srcRect b="1471"/>
          <a:stretch>
            <a:fillRect/>
          </a:stretch>
        </p:blipFill>
        <p:spPr bwMode="auto">
          <a:xfrm>
            <a:off x="336550" y="25679"/>
            <a:ext cx="8347075" cy="6165571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5308600" y="2508250"/>
            <a:ext cx="1657350" cy="2209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3525" y="850900"/>
            <a:ext cx="6076950" cy="4253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4850" y="234950"/>
            <a:ext cx="18002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matz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878" y="4397629"/>
            <a:ext cx="2486025" cy="1977771"/>
          </a:xfrm>
          <a:prstGeom prst="rect">
            <a:avLst/>
          </a:prstGeom>
        </p:spPr>
      </p:pic>
      <p:sp>
        <p:nvSpPr>
          <p:cNvPr id="18" name="Up-Down Arrow 17"/>
          <p:cNvSpPr/>
          <p:nvPr/>
        </p:nvSpPr>
        <p:spPr>
          <a:xfrm>
            <a:off x="1441450" y="2139950"/>
            <a:ext cx="368300" cy="6445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05575" y="390525"/>
            <a:ext cx="2117725" cy="918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97650" y="3705225"/>
            <a:ext cx="1905000" cy="2533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Up-Down Arrow 21"/>
          <p:cNvSpPr/>
          <p:nvPr/>
        </p:nvSpPr>
        <p:spPr>
          <a:xfrm>
            <a:off x="1441450" y="3613150"/>
            <a:ext cx="368300" cy="6445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12775" y="2967593"/>
            <a:ext cx="230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Yukihiro Matsumoto</a:t>
            </a:r>
            <a:endParaRPr lang="en-US" b="1" dirty="0"/>
          </a:p>
        </p:txBody>
      </p:sp>
      <p:sp>
        <p:nvSpPr>
          <p:cNvPr id="24" name="Up-Down Arrow 23"/>
          <p:cNvSpPr/>
          <p:nvPr/>
        </p:nvSpPr>
        <p:spPr>
          <a:xfrm>
            <a:off x="7334250" y="1587500"/>
            <a:ext cx="368300" cy="6445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/>
          <p:cNvSpPr/>
          <p:nvPr/>
        </p:nvSpPr>
        <p:spPr>
          <a:xfrm>
            <a:off x="7334250" y="2876550"/>
            <a:ext cx="368300" cy="6445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597651" y="2324100"/>
            <a:ext cx="202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Mikio</a:t>
            </a:r>
            <a:r>
              <a:rPr lang="en-US" b="1" dirty="0" smtClean="0"/>
              <a:t> </a:t>
            </a:r>
            <a:r>
              <a:rPr lang="en-US" b="1" dirty="0" err="1" smtClean="0"/>
              <a:t>Hirabayashi</a:t>
            </a:r>
            <a:endParaRPr lang="en-US" b="1" dirty="0"/>
          </a:p>
        </p:txBody>
      </p:sp>
      <p:pic>
        <p:nvPicPr>
          <p:cNvPr id="29" name="Picture 28"/>
          <p:cNvPicPr>
            <a:picLocks noChangeAspect="1" noChangeArrowheads="1"/>
          </p:cNvPicPr>
          <p:nvPr/>
        </p:nvPicPr>
        <p:blipFill>
          <a:blip r:embed="rId8"/>
          <a:srcRect l="27619" r="13690"/>
          <a:stretch>
            <a:fillRect/>
          </a:stretch>
        </p:blipFill>
        <p:spPr bwMode="auto">
          <a:xfrm>
            <a:off x="3098800" y="1311275"/>
            <a:ext cx="2909805" cy="3222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Left-Up Arrow 13"/>
          <p:cNvSpPr/>
          <p:nvPr/>
        </p:nvSpPr>
        <p:spPr>
          <a:xfrm rot="5400000">
            <a:off x="5308600" y="4718050"/>
            <a:ext cx="920750" cy="92075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48225" y="5546725"/>
            <a:ext cx="64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???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ular Callout 9"/>
          <p:cNvSpPr/>
          <p:nvPr/>
        </p:nvSpPr>
        <p:spPr>
          <a:xfrm>
            <a:off x="520700" y="4718050"/>
            <a:ext cx="3038475" cy="758826"/>
          </a:xfrm>
          <a:prstGeom prst="wedgeRectCallout">
            <a:avLst>
              <a:gd name="adj1" fmla="val 25369"/>
              <a:gd name="adj2" fmla="val -101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err="1" smtClean="0"/>
              <a:t>Timestamped</a:t>
            </a:r>
            <a:r>
              <a:rPr lang="en-US" b="1" dirty="0" smtClean="0"/>
              <a:t>  session trail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796925" y="4230688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Session-</a:t>
            </a: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trail </a:t>
            </a: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</a:t>
            </a:r>
            <a:r>
              <a:rPr kumimoji="0" lang="en-US" sz="3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Lua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8625" y="850900"/>
            <a:ext cx="7642225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ilya@igvita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 &gt;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ttserver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-ext session-trail.lua test.tch</a:t>
            </a:r>
            <a:endParaRPr lang="en-US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ilya@igvita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 &gt;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tcrmgr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ext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localhost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1 123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ilya@igvita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 &gt;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tcrmgr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ext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localhost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1 256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ilya@igvita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 &gt;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tcrmgr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ext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localhost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1 987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ilya@igvita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 &gt;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tcrmgr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ext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localhost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2 987</a:t>
            </a:r>
          </a:p>
          <a:p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ilya@igvita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 &gt;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tcrmgr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ext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localhost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list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1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</a:t>
            </a:r>
            <a:r>
              <a:rPr lang="en-US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987	1247008220</a:t>
            </a:r>
          </a:p>
          <a:p>
            <a:r>
              <a:rPr lang="en-US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256	1247008216</a:t>
            </a:r>
          </a:p>
          <a:p>
            <a:r>
              <a:rPr lang="en-US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123	1247008123 </a:t>
            </a:r>
            <a:endParaRPr lang="en-US" i="1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 txBox="1">
            <a:spLocks/>
          </p:cNvSpPr>
          <p:nvPr/>
        </p:nvSpPr>
        <p:spPr>
          <a:xfrm>
            <a:off x="796925" y="4138613"/>
            <a:ext cx="7772400" cy="15001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500" b="1" noProof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Lua</a:t>
            </a:r>
            <a:r>
              <a:rPr lang="en-US" sz="3500" b="1" noProof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+ TC = Map Reduce!</a:t>
            </a:r>
            <a:endParaRPr kumimoji="0" lang="en-US" sz="3500" b="1" i="0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Just for kicks.</a:t>
            </a:r>
            <a:endParaRPr kumimoji="0" lang="en-US" sz="200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C:\Users\Ilya Grigorik\Desktop\AideRSS\PR &amp; Marketing\Branded Widgets\kungfu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6150" y="482600"/>
            <a:ext cx="3038475" cy="31176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4230688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</a:t>
            </a:r>
            <a:r>
              <a:rPr lang="en-US" sz="3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mapreduce</a:t>
            </a: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3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mapper</a:t>
            </a: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reducer, keys)</a:t>
            </a:r>
          </a:p>
          <a:p>
            <a:pPr algn="r"/>
            <a:r>
              <a:rPr lang="en-U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Executing MR jobs within Tokyo Cabinet</a:t>
            </a:r>
          </a:p>
        </p:txBody>
      </p:sp>
      <p:sp>
        <p:nvSpPr>
          <p:cNvPr id="6" name="Rectangle 5"/>
          <p:cNvSpPr/>
          <p:nvPr/>
        </p:nvSpPr>
        <p:spPr>
          <a:xfrm>
            <a:off x="3375025" y="315277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 dirty="0" smtClean="0">
                <a:cs typeface="Arial" pitchFamily="34" charset="0"/>
              </a:rPr>
              <a:t>_out(key)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 dirty="0" smtClean="0">
                <a:cs typeface="Arial" pitchFamily="34" charset="0"/>
              </a:rPr>
              <a:t>_get(key)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 dirty="0" smtClean="0">
                <a:cs typeface="Arial" pitchFamily="34" charset="0"/>
              </a:rPr>
              <a:t>_</a:t>
            </a:r>
            <a:r>
              <a:rPr lang="en-US" i="1" dirty="0" err="1" smtClean="0">
                <a:cs typeface="Arial" pitchFamily="34" charset="0"/>
              </a:rPr>
              <a:t>vsiz</a:t>
            </a:r>
            <a:r>
              <a:rPr lang="en-US" i="1" dirty="0" smtClean="0">
                <a:cs typeface="Arial" pitchFamily="34" charset="0"/>
              </a:rPr>
              <a:t>(key)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 dirty="0" smtClean="0">
                <a:cs typeface="Arial" pitchFamily="34" charset="0"/>
              </a:rPr>
              <a:t>_</a:t>
            </a:r>
            <a:r>
              <a:rPr lang="en-US" i="1" dirty="0" err="1" smtClean="0">
                <a:cs typeface="Arial" pitchFamily="34" charset="0"/>
              </a:rPr>
              <a:t>addint</a:t>
            </a:r>
            <a:r>
              <a:rPr lang="en-US" i="1" dirty="0" smtClean="0">
                <a:cs typeface="Arial" pitchFamily="34" charset="0"/>
              </a:rPr>
              <a:t>(key, value)</a:t>
            </a:r>
          </a:p>
        </p:txBody>
      </p:sp>
      <p:pic>
        <p:nvPicPr>
          <p:cNvPr id="13" name="Picture 2" descr="C:\Users\Ilya Grigorik\Desktop\Personal\Presentations\09 - FutureRuby\mapreducearc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1450" y="425450"/>
            <a:ext cx="6096000" cy="4292600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5721985" y="1725930"/>
            <a:ext cx="1381125" cy="8286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 txBox="1">
            <a:spLocks/>
          </p:cNvSpPr>
          <p:nvPr/>
        </p:nvSpPr>
        <p:spPr>
          <a:xfrm>
            <a:off x="796925" y="4230688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Map-Reduce within Tokyo Cabinet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4475" y="206375"/>
            <a:ext cx="8899525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wordcount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mapper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(key, value,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mapemit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word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string.gmatch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string.lower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(value), </a:t>
            </a:r>
            <a:r>
              <a:rPr lang="en-US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"%w+"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mapemit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(word, 1)</a:t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local res = ""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reducer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(key, values)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     res = res .. key .. "\t" .. #values .. "\n"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     return true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  end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  if not _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mapreduce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mapper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, reducer) then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     res = nil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  end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  return res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en-US" sz="2400" dirty="0" smtClean="0">
              <a:solidFill>
                <a:srgbClr val="0000E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3559175" y="1679575"/>
            <a:ext cx="3038475" cy="758826"/>
          </a:xfrm>
          <a:prstGeom prst="wedgeRectCallout">
            <a:avLst>
              <a:gd name="adj1" fmla="val -32813"/>
              <a:gd name="adj2" fmla="val -101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Emit: {word: 1}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 txBox="1">
            <a:spLocks/>
          </p:cNvSpPr>
          <p:nvPr/>
        </p:nvSpPr>
        <p:spPr>
          <a:xfrm>
            <a:off x="796925" y="4230688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Map-Reduce within</a:t>
            </a: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Tokyo Cabinet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4475" y="206375"/>
            <a:ext cx="8899525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wordcount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mapper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(key, value,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mapemit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word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string.gmatch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string.lower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(value), </a:t>
            </a:r>
            <a:r>
              <a:rPr lang="en-US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"%w+"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mapemit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(word, 1)</a:t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local res = </a:t>
            </a:r>
            <a:r>
              <a:rPr lang="en-US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reducer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(key, values)</a:t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res = res .. key .. </a:t>
            </a:r>
            <a:r>
              <a:rPr lang="en-US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"\t"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.. </a:t>
            </a:r>
            <a:r>
              <a:rPr lang="en-US" dirty="0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  <a:t>#values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..</a:t>
            </a:r>
            <a:r>
              <a:rPr lang="en-US" dirty="0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  <a:t> "\n"</a:t>
            </a:r>
            <a:br>
              <a:rPr lang="en-US" dirty="0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_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mapreduce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mapper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reducer)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res =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nil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res</a:t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en-US" sz="2400" dirty="0" smtClean="0">
              <a:solidFill>
                <a:srgbClr val="0000E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3559175" y="1679575"/>
            <a:ext cx="3038475" cy="758826"/>
          </a:xfrm>
          <a:prstGeom prst="wedgeRectCallout">
            <a:avLst>
              <a:gd name="adj1" fmla="val -32813"/>
              <a:gd name="adj2" fmla="val -101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Emit: {word: 1} 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4756150" y="3521075"/>
            <a:ext cx="3038475" cy="482601"/>
          </a:xfrm>
          <a:prstGeom prst="wedgeRectCallout">
            <a:avLst>
              <a:gd name="adj1" fmla="val -32813"/>
              <a:gd name="adj2" fmla="val -101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err="1" smtClean="0"/>
              <a:t>sizeof</a:t>
            </a:r>
            <a:r>
              <a:rPr lang="en-US" b="1" dirty="0" smtClean="0"/>
              <a:t>(values)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 txBox="1">
            <a:spLocks/>
          </p:cNvSpPr>
          <p:nvPr/>
        </p:nvSpPr>
        <p:spPr>
          <a:xfrm>
            <a:off x="796925" y="4230688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Map-Reduce within</a:t>
            </a: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Tokyo Cabinet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28625" y="850900"/>
            <a:ext cx="7642225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ilya@igvita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 &gt;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ttserver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-ext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wordcount.lua test.tch</a:t>
            </a:r>
            <a:endParaRPr lang="en-US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ilya@igvita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 &gt;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tcrmgr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put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localhost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“This is a pen.“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ilya@igvita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 &gt;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tcrmgr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put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localhost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“Hello World“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ilya@igvita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 &gt;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tcrmgr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put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localhost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“Life is good“ </a:t>
            </a:r>
          </a:p>
          <a:p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ilya@igvita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 &gt;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tcrmgr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ext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localhost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wordcount</a:t>
            </a: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a	1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good	1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is	2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life	1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pen	1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this	1</a:t>
            </a:r>
            <a:endParaRPr lang="en-US" i="1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940300" y="3521075"/>
            <a:ext cx="3038475" cy="828675"/>
          </a:xfrm>
          <a:prstGeom prst="wedgeRectCallout">
            <a:avLst>
              <a:gd name="adj1" fmla="val -32813"/>
              <a:gd name="adj2" fmla="val -101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Execute Map-Reduce Job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6550" y="76799"/>
            <a:ext cx="8547209" cy="5377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496845" y="2198013"/>
            <a:ext cx="4297780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342900" indent="-342900" algn="ctr"/>
            <a:r>
              <a:rPr lang="en-US" sz="2200" b="1" dirty="0" smtClean="0">
                <a:solidFill>
                  <a:srgbClr val="0070C0"/>
                </a:solidFill>
                <a:hlinkClick r:id="rId4"/>
              </a:rPr>
              <a:t>github.com/</a:t>
            </a:r>
            <a:r>
              <a:rPr lang="en-US" sz="2200" b="1" dirty="0" err="1" smtClean="0">
                <a:solidFill>
                  <a:srgbClr val="0070C0"/>
                </a:solidFill>
                <a:hlinkClick r:id="rId4"/>
              </a:rPr>
              <a:t>igrigorik</a:t>
            </a:r>
            <a:r>
              <a:rPr lang="en-US" sz="2200" b="1" dirty="0" smtClean="0">
                <a:solidFill>
                  <a:srgbClr val="0070C0"/>
                </a:solidFill>
                <a:hlinkClick r:id="rId4"/>
              </a:rPr>
              <a:t>/</a:t>
            </a:r>
            <a:r>
              <a:rPr lang="en-US" sz="2200" b="1" dirty="0" err="1" smtClean="0">
                <a:solidFill>
                  <a:srgbClr val="0070C0"/>
                </a:solidFill>
                <a:hlinkClick r:id="rId4"/>
              </a:rPr>
              <a:t>tokyo</a:t>
            </a:r>
            <a:r>
              <a:rPr lang="en-US" sz="2200" b="1" dirty="0" smtClean="0">
                <a:solidFill>
                  <a:srgbClr val="0070C0"/>
                </a:solidFill>
                <a:hlinkClick r:id="rId4"/>
              </a:rPr>
              <a:t>-recipes</a:t>
            </a:r>
            <a:endParaRPr lang="en-US" sz="2200" b="1" dirty="0" smtClean="0">
              <a:solidFill>
                <a:srgbClr val="0070C0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2546350" y="5546725"/>
            <a:ext cx="2025650" cy="644525"/>
          </a:xfrm>
          <a:prstGeom prst="wedgeRoundRectCallout">
            <a:avLst>
              <a:gd name="adj1" fmla="val 29567"/>
              <a:gd name="adj2" fmla="val 6938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/>
              <a:t>The slides…</a:t>
            </a:r>
            <a:endParaRPr lang="en-US" sz="1500" b="1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756150" y="5546725"/>
            <a:ext cx="2025650" cy="644525"/>
          </a:xfrm>
          <a:prstGeom prst="wedgeRoundRectCallout">
            <a:avLst>
              <a:gd name="adj1" fmla="val 29567"/>
              <a:gd name="adj2" fmla="val 6938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/>
              <a:t>Twitter</a:t>
            </a:r>
            <a:endParaRPr lang="en-US" sz="1500" b="1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6965950" y="5546725"/>
            <a:ext cx="2025650" cy="644525"/>
          </a:xfrm>
          <a:prstGeom prst="wedgeRoundRectCallout">
            <a:avLst>
              <a:gd name="adj1" fmla="val 29567"/>
              <a:gd name="adj2" fmla="val 6938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/>
              <a:t>My blog</a:t>
            </a:r>
            <a:endParaRPr lang="en-US" sz="1500" b="1" dirty="0"/>
          </a:p>
        </p:txBody>
      </p:sp>
      <p:sp>
        <p:nvSpPr>
          <p:cNvPr id="14" name="Right Arrow 13"/>
          <p:cNvSpPr/>
          <p:nvPr/>
        </p:nvSpPr>
        <p:spPr>
          <a:xfrm>
            <a:off x="2407185" y="2258973"/>
            <a:ext cx="552450" cy="2762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313" y="0"/>
            <a:ext cx="8466137" cy="627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6550" y="0"/>
            <a:ext cx="8447087" cy="627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6713" y="222250"/>
            <a:ext cx="8408987" cy="615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3705225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Choose your engine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6925" y="300940"/>
            <a:ext cx="7550150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500" b="1" dirty="0" err="1" smtClean="0">
                <a:solidFill>
                  <a:srgbClr val="0070C0"/>
                </a:solidFill>
              </a:rPr>
              <a:t>Hashtable</a:t>
            </a:r>
            <a:endParaRPr lang="en-US" sz="2500" b="1" dirty="0" smtClean="0">
              <a:solidFill>
                <a:srgbClr val="0070C0"/>
              </a:solidFill>
            </a:endParaRPr>
          </a:p>
          <a:p>
            <a:pPr marL="800100" lvl="1" indent="-342900"/>
            <a:r>
              <a:rPr lang="en-US" sz="2000" i="1" dirty="0" smtClean="0"/>
              <a:t>Berkeley DB, DBM, QDB, TDB…</a:t>
            </a:r>
          </a:p>
          <a:p>
            <a:pPr marL="342900" indent="-342900">
              <a:buAutoNum type="arabicPeriod"/>
            </a:pPr>
            <a:endParaRPr lang="en-US" sz="2500" b="1" dirty="0" smtClean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lang="en-US" sz="2500" b="1" dirty="0" smtClean="0">
                <a:solidFill>
                  <a:srgbClr val="0070C0"/>
                </a:solidFill>
              </a:rPr>
              <a:t>B-Tree Table</a:t>
            </a:r>
          </a:p>
          <a:p>
            <a:pPr marL="342900" indent="-342900"/>
            <a:r>
              <a:rPr lang="en-US" sz="2500" b="1" i="1" dirty="0" smtClean="0">
                <a:solidFill>
                  <a:srgbClr val="0070C0"/>
                </a:solidFill>
              </a:rPr>
              <a:t>       </a:t>
            </a:r>
            <a:r>
              <a:rPr lang="en-US" sz="2000" i="1" dirty="0" smtClean="0"/>
              <a:t>Key-Value with duplicates &amp; ordering</a:t>
            </a:r>
          </a:p>
          <a:p>
            <a:pPr marL="342900" indent="-342900"/>
            <a:endParaRPr lang="en-US" sz="2500" b="1" dirty="0" smtClean="0">
              <a:solidFill>
                <a:srgbClr val="0070C0"/>
              </a:solidFill>
            </a:endParaRPr>
          </a:p>
          <a:p>
            <a:pPr marL="342900" indent="-342900"/>
            <a:r>
              <a:rPr lang="en-US" sz="2500" b="1" dirty="0" smtClean="0">
                <a:solidFill>
                  <a:srgbClr val="0070C0"/>
                </a:solidFill>
              </a:rPr>
              <a:t>3. Fixed-length </a:t>
            </a:r>
          </a:p>
          <a:p>
            <a:pPr marL="342900" indent="-342900"/>
            <a:r>
              <a:rPr lang="en-US" sz="2000" b="1" dirty="0" smtClean="0">
                <a:solidFill>
                  <a:srgbClr val="0070C0"/>
                </a:solidFill>
              </a:rPr>
              <a:t>        </a:t>
            </a:r>
            <a:r>
              <a:rPr lang="en-US" sz="2000" i="1" dirty="0" smtClean="0"/>
              <a:t>An in memory array.. No hashing.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pPr marL="342900" indent="-342900"/>
            <a:endParaRPr lang="en-US" sz="2500" b="1" dirty="0" smtClean="0">
              <a:solidFill>
                <a:srgbClr val="0070C0"/>
              </a:solidFill>
            </a:endParaRPr>
          </a:p>
          <a:p>
            <a:pPr marL="342900" indent="-342900"/>
            <a:r>
              <a:rPr lang="en-US" sz="2500" b="1" dirty="0" smtClean="0">
                <a:solidFill>
                  <a:srgbClr val="0070C0"/>
                </a:solidFill>
              </a:rPr>
              <a:t>4. Table Engine</a:t>
            </a:r>
          </a:p>
          <a:p>
            <a:pPr marL="342900" indent="-342900"/>
            <a:r>
              <a:rPr lang="en-US" sz="2800" i="1" dirty="0" smtClean="0"/>
              <a:t>     </a:t>
            </a:r>
            <a:r>
              <a:rPr lang="en-US" sz="2000" i="1" dirty="0" err="1" smtClean="0"/>
              <a:t>Schemaless</a:t>
            </a:r>
            <a:r>
              <a:rPr lang="en-US" sz="2000" i="1" dirty="0" smtClean="0"/>
              <a:t>, indexes &amp; queries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pPr marL="342900" indent="-342900"/>
            <a:endParaRPr lang="en-US" sz="2500" b="1" dirty="0">
              <a:solidFill>
                <a:srgbClr val="0070C0"/>
              </a:solidFill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37275" y="666750"/>
            <a:ext cx="2117725" cy="918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96925" y="3705225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TC: </a:t>
            </a:r>
            <a:r>
              <a:rPr lang="en-US" sz="3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Hashtable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8625" y="1035050"/>
            <a:ext cx="672147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require 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rubygems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require 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rufus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tokyo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db = Rufus::Tokyo::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Cabinet.new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'data.tch'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db['nada'] = 'surf'</a:t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p db['nada'] # =&gt; 'surf'</a:t>
            </a:r>
            <a:b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p db['lost'] # =&gt; nil</a:t>
            </a:r>
            <a:r>
              <a:rPr lang="en-US" b="1" dirty="0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96969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db.close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584825" y="850900"/>
            <a:ext cx="2854325" cy="758826"/>
          </a:xfrm>
          <a:prstGeom prst="wedgeRectCallout">
            <a:avLst>
              <a:gd name="adj1" fmla="val -64132"/>
              <a:gd name="adj2" fmla="val 217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 smtClean="0"/>
              <a:t>gem install </a:t>
            </a:r>
            <a:r>
              <a:rPr lang="en-US" b="1" dirty="0" err="1" smtClean="0"/>
              <a:t>rufus-tokyo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igvita">
      <a:dk1>
        <a:srgbClr val="000000"/>
      </a:dk1>
      <a:lt1>
        <a:sysClr val="window" lastClr="FFFFFF"/>
      </a:lt1>
      <a:dk2>
        <a:srgbClr val="272727"/>
      </a:dk2>
      <a:lt2>
        <a:srgbClr val="F6F6F6"/>
      </a:lt2>
      <a:accent1>
        <a:srgbClr val="80C9FF"/>
      </a:accent1>
      <a:accent2>
        <a:srgbClr val="C0504D"/>
      </a:accent2>
      <a:accent3>
        <a:srgbClr val="B1D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3399"/>
      </a:hlink>
      <a:folHlink>
        <a:srgbClr val="0033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5001</TotalTime>
  <Words>945</Words>
  <Application>Microsoft Office PowerPoint</Application>
  <PresentationFormat>On-screen Show (4:3)</PresentationFormat>
  <Paragraphs>270</Paragraphs>
  <Slides>46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Lean &amp; Mean Tokyo Cabinet Recipes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Proxies for Scale, Performance and Monitoring</dc:title>
  <dc:creator>Ilya Grigorik</dc:creator>
  <cp:lastModifiedBy>Ilya Grigorik</cp:lastModifiedBy>
  <cp:revision>333</cp:revision>
  <dcterms:created xsi:type="dcterms:W3CDTF">2009-04-04T03:35:09Z</dcterms:created>
  <dcterms:modified xsi:type="dcterms:W3CDTF">2009-07-11T13:51:11Z</dcterms:modified>
</cp:coreProperties>
</file>