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358" r:id="rId4"/>
    <p:sldId id="361" r:id="rId5"/>
    <p:sldId id="360" r:id="rId6"/>
    <p:sldId id="359" r:id="rId7"/>
    <p:sldId id="352" r:id="rId8"/>
    <p:sldId id="270" r:id="rId9"/>
    <p:sldId id="364" r:id="rId10"/>
    <p:sldId id="362" r:id="rId11"/>
    <p:sldId id="269" r:id="rId12"/>
    <p:sldId id="365" r:id="rId13"/>
    <p:sldId id="363" r:id="rId14"/>
    <p:sldId id="366" r:id="rId15"/>
    <p:sldId id="271" r:id="rId16"/>
    <p:sldId id="367" r:id="rId17"/>
    <p:sldId id="368" r:id="rId18"/>
    <p:sldId id="273" r:id="rId19"/>
    <p:sldId id="278" r:id="rId20"/>
    <p:sldId id="277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279" r:id="rId29"/>
    <p:sldId id="297" r:id="rId30"/>
    <p:sldId id="377" r:id="rId31"/>
    <p:sldId id="379" r:id="rId32"/>
    <p:sldId id="380" r:id="rId33"/>
    <p:sldId id="381" r:id="rId34"/>
    <p:sldId id="383" r:id="rId35"/>
    <p:sldId id="384" r:id="rId36"/>
    <p:sldId id="382" r:id="rId37"/>
    <p:sldId id="385" r:id="rId38"/>
    <p:sldId id="386" r:id="rId39"/>
    <p:sldId id="387" r:id="rId40"/>
    <p:sldId id="390" r:id="rId41"/>
    <p:sldId id="388" r:id="rId42"/>
    <p:sldId id="35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D27"/>
    <a:srgbClr val="5F6062"/>
    <a:srgbClr val="FFD03B"/>
    <a:srgbClr val="FFE389"/>
    <a:srgbClr val="3B3B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17" autoAdjust="0"/>
    <p:restoredTop sz="68333" autoAdjust="0"/>
  </p:normalViewPr>
  <p:slideViewPr>
    <p:cSldViewPr>
      <p:cViewPr varScale="1">
        <p:scale>
          <a:sx n="53" d="100"/>
          <a:sy n="53" d="100"/>
        </p:scale>
        <p:origin x="-1134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BBC2-4887-40C1-84B6-FEC36B50AB4A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9E03-5C67-4AAB-9352-8A9C66E06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3997-6596-4591-8A5E-BE98E3C22E1E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4B99-2225-4CDD-B77D-F8DCFA998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Staging environments</a:t>
            </a:r>
            <a:r>
              <a:rPr lang="en-US" baseline="0" dirty="0" smtClean="0"/>
              <a:t> </a:t>
            </a:r>
            <a:r>
              <a:rPr lang="en-US" dirty="0" smtClean="0"/>
              <a:t>are a necessary</a:t>
            </a:r>
            <a:r>
              <a:rPr lang="en-US" baseline="0" dirty="0" smtClean="0"/>
              <a:t> evil. Can’t live without them, but boy are they annoying to maintain.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First, you have duplication of your infrastructure, which means added cost. But the biggest pet peeve is: simulating traffic. You’re at the mercy of your users. </a:t>
            </a:r>
          </a:p>
          <a:p>
            <a:r>
              <a:rPr lang="en-US" baseline="0" dirty="0" smtClean="0"/>
              <a:t> - Profile of your ‘typical’ queries / load changes on a daily basis. </a:t>
            </a:r>
          </a:p>
          <a:p>
            <a:r>
              <a:rPr lang="en-US" baseline="0" dirty="0" smtClean="0"/>
              <a:t> - What you had yesterday, is no longer true today. </a:t>
            </a:r>
          </a:p>
          <a:p>
            <a:r>
              <a:rPr lang="en-US" baseline="0" dirty="0" smtClean="0"/>
              <a:t> - Timing the queries, recording query profiling,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Proxy servers have become a popular solution as a tool for horizontal scalability. Just add more servers, and we’re good!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That’s transparent and intercepting.. And I encourage you to think about the other applications: authentication, caching, validation, (de)encryption and so 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Proxy servers have become a popular solution as a tool for horizontal scalability. Just add more servers, and we’re good!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More proxy, more better.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 it or not, this is more or less, the current tool of the trade. We love proxy servers!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Content-filtering, </a:t>
            </a:r>
            <a:r>
              <a:rPr lang="en-US" baseline="0" dirty="0" err="1" smtClean="0"/>
              <a:t>anonymizing</a:t>
            </a:r>
            <a:r>
              <a:rPr lang="en-US" baseline="0" dirty="0" smtClean="0"/>
              <a:t>, hostile, intercepting, caching…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is</a:t>
            </a:r>
            <a:r>
              <a:rPr lang="en-US" baseline="0" dirty="0" smtClean="0"/>
              <a:t> not aware of the proxy, unless the proxy injects custom headers. Most proxies that operate in this way are also cut-through proxies, which means that they don’t have to buffer the request, but can stream it to the application server as the data arrives, which helps with performance.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Passenger is awesome, but the proxy, while it does add some complexity is architect’s </a:t>
            </a:r>
            <a:r>
              <a:rPr lang="en-US" baseline="0" dirty="0" err="1" smtClean="0"/>
              <a:t>powertool</a:t>
            </a:r>
            <a:r>
              <a:rPr lang="en-US" baseline="0" dirty="0" smtClean="0"/>
              <a:t>, as it allows to abstract entire service layers, partition your workload, and make your life easier all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6"/>
            <a:ext cx="8229600" cy="49990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0D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5" y="206375"/>
            <a:ext cx="7826375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75401"/>
            <a:ext cx="9144000" cy="482599"/>
            <a:chOff x="0" y="6375400"/>
            <a:chExt cx="9144000" cy="482599"/>
          </a:xfrm>
        </p:grpSpPr>
        <p:sp>
          <p:nvSpPr>
            <p:cNvPr id="8" name="Rectangle 7"/>
            <p:cNvSpPr/>
            <p:nvPr/>
          </p:nvSpPr>
          <p:spPr>
            <a:xfrm>
              <a:off x="0" y="6375400"/>
              <a:ext cx="9144000" cy="4825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070849" y="6526858"/>
              <a:ext cx="915167" cy="207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52399" y="6467474"/>
              <a:ext cx="359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Ruby Proxies + EventMachine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8600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@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igrigorik</a:t>
              </a:r>
              <a:r>
                <a:rPr lang="en-US" sz="1000" dirty="0" smtClean="0">
                  <a:solidFill>
                    <a:schemeClr val="bg1"/>
                  </a:solidFill>
                </a:rPr>
                <a:t> #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gogaruco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2575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http://bit.ly/em-proxy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232025"/>
            <a:ext cx="7772400" cy="1470025"/>
          </a:xfrm>
        </p:spPr>
        <p:txBody>
          <a:bodyPr/>
          <a:lstStyle/>
          <a:p>
            <a:r>
              <a:rPr lang="en-US" dirty="0" smtClean="0"/>
              <a:t>Ruby Proxies for Scale, </a:t>
            </a:r>
            <a:r>
              <a:rPr lang="en-US" dirty="0" smtClean="0"/>
              <a:t>Performance </a:t>
            </a:r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4533900"/>
            <a:ext cx="6400800" cy="12890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Ilya Grigorik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CTO / AideRSS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375400"/>
            <a:ext cx="9144000" cy="482599"/>
            <a:chOff x="0" y="6375400"/>
            <a:chExt cx="9144000" cy="482599"/>
          </a:xfrm>
        </p:grpSpPr>
        <p:sp>
          <p:nvSpPr>
            <p:cNvPr id="25" name="Rectangle 24"/>
            <p:cNvSpPr/>
            <p:nvPr/>
          </p:nvSpPr>
          <p:spPr>
            <a:xfrm>
              <a:off x="0" y="6375400"/>
              <a:ext cx="9144000" cy="4825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0849" y="6526858"/>
              <a:ext cx="915167" cy="207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52399" y="6467474"/>
              <a:ext cx="359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Event-Driven Architectures  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3827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@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igrigorik</a:t>
              </a:r>
              <a:r>
                <a:rPr lang="en-US" sz="1000" dirty="0" smtClean="0">
                  <a:solidFill>
                    <a:schemeClr val="bg1"/>
                  </a:solidFill>
                </a:rPr>
                <a:t> #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meshu</a:t>
              </a:r>
              <a:r>
                <a:rPr lang="en-US" sz="1000" dirty="0" smtClean="0">
                  <a:solidFill>
                    <a:schemeClr val="bg1"/>
                  </a:solidFill>
                </a:rPr>
                <a:t> #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eda</a:t>
              </a:r>
              <a:r>
                <a:rPr lang="en-US" sz="1000" dirty="0" smtClean="0">
                  <a:solidFill>
                    <a:schemeClr val="bg1"/>
                  </a:solidFill>
                </a:rPr>
                <a:t>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0500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http://bit.ly/eda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482600"/>
            <a:ext cx="2301875" cy="1392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311275"/>
            <a:ext cx="1561905" cy="2200000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Proxies for Monitoring, Performance and Scale</a:t>
            </a:r>
            <a:b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 to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wonderful world of…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Staging Environment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574675"/>
            <a:ext cx="3379787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ular Callout 11"/>
          <p:cNvSpPr/>
          <p:nvPr/>
        </p:nvSpPr>
        <p:spPr>
          <a:xfrm>
            <a:off x="520700" y="4625975"/>
            <a:ext cx="2117725" cy="758826"/>
          </a:xfrm>
          <a:prstGeom prst="wedgeRectCallout">
            <a:avLst>
              <a:gd name="adj1" fmla="val 25196"/>
              <a:gd name="adj2" fmla="val -8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Production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574675"/>
            <a:ext cx="251777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urved Connector 16"/>
          <p:cNvCxnSpPr/>
          <p:nvPr/>
        </p:nvCxnSpPr>
        <p:spPr>
          <a:xfrm rot="16200000" flipH="1">
            <a:off x="3375025" y="2232025"/>
            <a:ext cx="2946400" cy="3683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“Representative Load / Staging”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28625" y="1679575"/>
            <a:ext cx="2117725" cy="758826"/>
          </a:xfrm>
          <a:prstGeom prst="wedgeRectCallout">
            <a:avLst>
              <a:gd name="adj1" fmla="val 60664"/>
              <a:gd name="adj2" fmla="val -21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Duplication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574675"/>
            <a:ext cx="251777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505575" y="666750"/>
            <a:ext cx="2117725" cy="758826"/>
          </a:xfrm>
          <a:prstGeom prst="wedgeRectCallout">
            <a:avLst>
              <a:gd name="adj1" fmla="val -66558"/>
              <a:gd name="adj2" fmla="val -2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Simulating traffic?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18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6" y="4349750"/>
            <a:ext cx="4867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ular Callout 11"/>
          <p:cNvSpPr/>
          <p:nvPr/>
        </p:nvSpPr>
        <p:spPr>
          <a:xfrm>
            <a:off x="5216525" y="5156199"/>
            <a:ext cx="3467100" cy="758826"/>
          </a:xfrm>
          <a:prstGeom prst="wedgeRectCallout">
            <a:avLst>
              <a:gd name="adj1" fmla="val -57139"/>
              <a:gd name="adj2" fmla="val 15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Replay  log data,  rinse, repeat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216525" y="4327524"/>
            <a:ext cx="3467100" cy="574676"/>
          </a:xfrm>
          <a:prstGeom prst="wedgeRectCallout">
            <a:avLst>
              <a:gd name="adj1" fmla="val -27662"/>
              <a:gd name="adj2" fmla="val -6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github.com/</a:t>
            </a:r>
            <a:r>
              <a:rPr lang="en-US" b="1" dirty="0" err="1" smtClean="0"/>
              <a:t>igrigorik</a:t>
            </a:r>
            <a:r>
              <a:rPr lang="en-US" b="1" dirty="0" smtClean="0"/>
              <a:t>/</a:t>
            </a:r>
            <a:r>
              <a:rPr lang="en-US" b="1" dirty="0" err="1" smtClean="0"/>
              <a:t>autoperf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4414838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Staging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fail.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1490008"/>
            <a:ext cx="7273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of queries has changed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Load on production has changed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Parallel environment		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Slower release cycle		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Benchmarking Proxy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flash of the obvious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z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4165600"/>
            <a:ext cx="1825432" cy="169825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28625" y="2968625"/>
            <a:ext cx="2762250" cy="758826"/>
          </a:xfrm>
          <a:prstGeom prst="wedgeRectCallout">
            <a:avLst>
              <a:gd name="adj1" fmla="val 23062"/>
              <a:gd name="adj2" fmla="val -90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Real (production) traffic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0125" y="1403350"/>
            <a:ext cx="43561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ular Callout 10"/>
          <p:cNvSpPr/>
          <p:nvPr/>
        </p:nvSpPr>
        <p:spPr>
          <a:xfrm>
            <a:off x="1809750" y="574675"/>
            <a:ext cx="2762250" cy="758826"/>
          </a:xfrm>
          <a:prstGeom prst="wedgeRectCallout">
            <a:avLst>
              <a:gd name="adj1" fmla="val 24147"/>
              <a:gd name="adj2" fmla="val 88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Duplex Ruby Proxy, FTW!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675" y="2232025"/>
            <a:ext cx="58864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ular Callout 14"/>
          <p:cNvSpPr/>
          <p:nvPr/>
        </p:nvSpPr>
        <p:spPr>
          <a:xfrm>
            <a:off x="2730500" y="1127125"/>
            <a:ext cx="2762250" cy="758826"/>
          </a:xfrm>
          <a:prstGeom prst="wedgeRectCallout">
            <a:avLst>
              <a:gd name="adj1" fmla="val 24147"/>
              <a:gd name="adj2" fmla="val 88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Transparent Duplex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482600"/>
            <a:ext cx="53340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5953125" y="666750"/>
            <a:ext cx="2762250" cy="758826"/>
          </a:xfrm>
          <a:prstGeom prst="wedgeRectCallout">
            <a:avLst>
              <a:gd name="adj1" fmla="val -60511"/>
              <a:gd name="adj2" fmla="val -23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Same response, different turnaround time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53125" y="2876550"/>
            <a:ext cx="2762250" cy="758826"/>
          </a:xfrm>
          <a:prstGeom prst="wedgeRectCallout">
            <a:avLst>
              <a:gd name="adj1" fmla="val -60511"/>
              <a:gd name="adj2" fmla="val -23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Different response body!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25" y="3429000"/>
            <a:ext cx="2393950" cy="644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625" y="5270500"/>
            <a:ext cx="2393950" cy="644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igrigorik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-proxy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36550" y="4718050"/>
            <a:ext cx="2762250" cy="758826"/>
          </a:xfrm>
          <a:prstGeom prst="wedgeRectCallout">
            <a:avLst>
              <a:gd name="adj1" fmla="val -28493"/>
              <a:gd name="adj2" fmla="val -8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Duplex Ruby Proxy, FTW!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77" y="73025"/>
            <a:ext cx="89614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EM-Proxy Workflow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9725" y="758825"/>
            <a:ext cx="15351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6925" y="666750"/>
            <a:ext cx="7273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Accept connection</a:t>
            </a:r>
            <a:r>
              <a:rPr lang="en-US" sz="2400" dirty="0" smtClean="0"/>
              <a:t>				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	</a:t>
            </a:r>
            <a:r>
              <a:rPr lang="en-US" sz="2000" dirty="0" smtClean="0"/>
              <a:t>- Connect &amp; Forward to Production</a:t>
            </a:r>
          </a:p>
          <a:p>
            <a:r>
              <a:rPr lang="en-US" sz="2000" dirty="0" smtClean="0"/>
              <a:t>	- Connect &amp; Forward to Staging</a:t>
            </a:r>
          </a:p>
          <a:p>
            <a:endParaRPr lang="en-US" sz="2400" dirty="0" smtClean="0"/>
          </a:p>
          <a:p>
            <a:r>
              <a:rPr lang="en-US" sz="2400" b="1" dirty="0" smtClean="0"/>
              <a:t>2. Stream response to client from Production</a:t>
            </a:r>
          </a:p>
          <a:p>
            <a:r>
              <a:rPr lang="en-US" sz="2400" dirty="0" smtClean="0"/>
              <a:t>	</a:t>
            </a:r>
            <a:r>
              <a:rPr lang="en-US" sz="2000" dirty="0" smtClean="0"/>
              <a:t>- Buffer response from Staging</a:t>
            </a:r>
          </a:p>
          <a:p>
            <a:endParaRPr lang="en-US" sz="2400" dirty="0" smtClean="0"/>
          </a:p>
          <a:p>
            <a:r>
              <a:rPr lang="en-US" sz="2400" b="1" dirty="0" smtClean="0"/>
              <a:t>3. Run “Processor / Analyzer” once both return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strank-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1450" y="2416175"/>
            <a:ext cx="6076950" cy="1697971"/>
          </a:xfrm>
        </p:spPr>
      </p:pic>
      <p:sp>
        <p:nvSpPr>
          <p:cNvPr id="12" name="Cloud Callout 11"/>
          <p:cNvSpPr/>
          <p:nvPr/>
        </p:nvSpPr>
        <p:spPr>
          <a:xfrm>
            <a:off x="2362200" y="574675"/>
            <a:ext cx="5892800" cy="1473200"/>
          </a:xfrm>
          <a:prstGeom prst="cloudCallout">
            <a:avLst>
              <a:gd name="adj1" fmla="val -11031"/>
              <a:gd name="adj2" fmla="val 86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postrank.com/topic/ruby</a:t>
            </a:r>
            <a:endParaRPr lang="en-US" sz="24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097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The slides…</a:t>
            </a:r>
            <a:endParaRPr lang="en-US" sz="15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95775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Twitter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8180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My blog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4783138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Ruby EventMachine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crash course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482600"/>
            <a:ext cx="45815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4848225" y="666750"/>
            <a:ext cx="41433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EM::Connection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receive_data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new data ready for processing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#unbind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connection terminated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connection_completed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connected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298450"/>
            <a:ext cx="730408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664075" y="167957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Duplex incoming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518" y="304280"/>
            <a:ext cx="730408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ular Callout 3"/>
          <p:cNvSpPr/>
          <p:nvPr/>
        </p:nvSpPr>
        <p:spPr>
          <a:xfrm>
            <a:off x="5216525" y="2876550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Forward Production Response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032375" y="5270500"/>
            <a:ext cx="2762250" cy="758826"/>
          </a:xfrm>
          <a:prstGeom prst="wedgeRectCallout">
            <a:avLst>
              <a:gd name="adj1" fmla="val -26322"/>
              <a:gd name="adj2" fmla="val -69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Analyze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120" y="202160"/>
            <a:ext cx="51149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ular Callout 3"/>
          <p:cNvSpPr/>
          <p:nvPr/>
        </p:nvSpPr>
        <p:spPr>
          <a:xfrm>
            <a:off x="5768975" y="149542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Open connection to</a:t>
            </a:r>
          </a:p>
          <a:p>
            <a:pPr marL="342900" indent="-342900" algn="ctr"/>
            <a:r>
              <a:rPr lang="en-US" b="1" dirty="0" smtClean="0"/>
              <a:t>application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545" y="191385"/>
            <a:ext cx="51149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ular Callout 3"/>
          <p:cNvSpPr/>
          <p:nvPr/>
        </p:nvSpPr>
        <p:spPr>
          <a:xfrm>
            <a:off x="5676900" y="3613150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Buffer until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680" y="189250"/>
            <a:ext cx="51149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ular Callout 3"/>
          <p:cNvSpPr/>
          <p:nvPr/>
        </p:nvSpPr>
        <p:spPr>
          <a:xfrm>
            <a:off x="5953125" y="278447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Pass response to Duplex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53125" y="444182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Notify when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98450"/>
            <a:ext cx="7227887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ular Callout 3"/>
          <p:cNvSpPr/>
          <p:nvPr/>
        </p:nvSpPr>
        <p:spPr>
          <a:xfrm>
            <a:off x="4848225" y="149542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Analyze Time, Response…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848225" y="1495425"/>
            <a:ext cx="2762250" cy="758826"/>
          </a:xfrm>
          <a:prstGeom prst="wedgeRectCallout">
            <a:avLst>
              <a:gd name="adj1" fmla="val -65395"/>
              <a:gd name="adj2" fmla="val 2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Analyze Time, Response…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98450"/>
            <a:ext cx="7227887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5861050" y="4073525"/>
            <a:ext cx="2762250" cy="758826"/>
          </a:xfrm>
          <a:prstGeom prst="wedgeRectCallout">
            <a:avLst>
              <a:gd name="adj1" fmla="val -62682"/>
              <a:gd name="adj2" fmla="val -356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88937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Cute, right?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so what…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am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90525"/>
            <a:ext cx="5079365" cy="3161905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32276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 </a:t>
            </a:r>
            <a:r>
              <a:rPr lang="en-US" sz="2800" b="1" dirty="0" smtClean="0">
                <a:solidFill>
                  <a:srgbClr val="C00000"/>
                </a:solidFill>
              </a:rPr>
              <a:t>&lt;Transparent&gt;  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  Caching … 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for every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 Love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1450" y="758825"/>
            <a:ext cx="146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7850" y="574675"/>
            <a:ext cx="3333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7300" y="2139950"/>
            <a:ext cx="1895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 r="44880"/>
          <a:stretch>
            <a:fillRect/>
          </a:stretch>
        </p:blipFill>
        <p:spPr bwMode="auto">
          <a:xfrm>
            <a:off x="1073150" y="4533900"/>
            <a:ext cx="3127324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6525" y="2139950"/>
            <a:ext cx="2025650" cy="205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1425575"/>
            <a:ext cx="6334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Validating Proxy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dirty="0" smtClean="0">
                <a:solidFill>
                  <a:schemeClr val="bg1">
                    <a:lumMod val="85000"/>
                  </a:schemeClr>
                </a:solidFill>
              </a:rPr>
              <a:t>easy, real-time diagnostics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1050" y="1885950"/>
            <a:ext cx="2762250" cy="758826"/>
          </a:xfrm>
          <a:prstGeom prst="wedgeRectCallout">
            <a:avLst>
              <a:gd name="adj1" fmla="val -34463"/>
              <a:gd name="adj2" fmla="val 124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Woops!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298450"/>
            <a:ext cx="730408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3651250" y="1587500"/>
            <a:ext cx="4787900" cy="758826"/>
          </a:xfrm>
          <a:prstGeom prst="wedgeRectCallout">
            <a:avLst>
              <a:gd name="adj1" fmla="val -56316"/>
              <a:gd name="adj2" fmla="val 276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Who said you’re not allowed to touch the data?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45989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Intercepting Proxy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dirty="0" smtClean="0">
                <a:solidFill>
                  <a:schemeClr val="bg1">
                    <a:lumMod val="85000"/>
                  </a:schemeClr>
                </a:solidFill>
              </a:rPr>
              <a:t>for those hard-to-reach spots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298450"/>
            <a:ext cx="730408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387850" y="1403350"/>
            <a:ext cx="3959225" cy="1289049"/>
          </a:xfrm>
          <a:prstGeom prst="wedgeRectCallout">
            <a:avLst>
              <a:gd name="adj1" fmla="val -57219"/>
              <a:gd name="adj2" fmla="val 20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/>
              <a:t>   SMTP / Mail:</a:t>
            </a:r>
            <a:r>
              <a:rPr lang="en-US" dirty="0" smtClean="0"/>
              <a:t> inject SPAM detection</a:t>
            </a:r>
          </a:p>
          <a:p>
            <a:pPr marL="342900" indent="-342900"/>
            <a:r>
              <a:rPr lang="en-US" b="1" dirty="0" smtClean="0"/>
              <a:t>   </a:t>
            </a:r>
            <a:r>
              <a:rPr lang="en-US" b="1" dirty="0" err="1" smtClean="0"/>
              <a:t>ShoutCast</a:t>
            </a:r>
            <a:r>
              <a:rPr lang="en-US" b="1" dirty="0" smtClean="0"/>
              <a:t>: </a:t>
            </a:r>
            <a:r>
              <a:rPr lang="en-US" dirty="0" smtClean="0"/>
              <a:t>insert some audio ads? ;-)</a:t>
            </a:r>
          </a:p>
          <a:p>
            <a:pPr marL="342900" indent="-342900"/>
            <a:r>
              <a:rPr lang="en-US" b="1" dirty="0" smtClean="0"/>
              <a:t>   </a:t>
            </a:r>
            <a:r>
              <a:rPr lang="en-US" b="1" dirty="0" err="1" smtClean="0"/>
              <a:t>MySQL</a:t>
            </a:r>
            <a:r>
              <a:rPr lang="en-US" b="1" dirty="0" smtClean="0"/>
              <a:t>: </a:t>
            </a:r>
            <a:r>
              <a:rPr lang="en-US" dirty="0" smtClean="0"/>
              <a:t>inject </a:t>
            </a:r>
            <a:r>
              <a:rPr lang="en-US" dirty="0" err="1" smtClean="0"/>
              <a:t>sharding</a:t>
            </a:r>
            <a:r>
              <a:rPr lang="en-US" dirty="0" smtClean="0"/>
              <a:t> logic.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45989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Intercepting Proxy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dirty="0" smtClean="0">
                <a:solidFill>
                  <a:schemeClr val="bg1">
                    <a:lumMod val="85000"/>
                  </a:schemeClr>
                </a:solidFill>
              </a:rPr>
              <a:t>for those hard-to-reach spots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88937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PostRank</a:t>
            </a: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5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Beanstalkd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Ruby Proxy 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000" i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ecause</a:t>
            </a:r>
            <a:r>
              <a:rPr lang="en-US" sz="2000" i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RAM is still expensive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Beanstalkd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Math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9725" y="758825"/>
            <a:ext cx="15351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6925" y="666750"/>
            <a:ext cx="7273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 ~ 93  </a:t>
            </a:r>
            <a:r>
              <a:rPr lang="en-US" sz="2400" b="1" dirty="0" smtClean="0"/>
              <a:t>Bytes of overhead per job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~300   </a:t>
            </a:r>
            <a:r>
              <a:rPr lang="en-US" sz="2400" b="1" dirty="0" smtClean="0"/>
              <a:t>Bytes of data / job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   x 80,000,000 </a:t>
            </a:r>
            <a:r>
              <a:rPr lang="en-US" sz="2400" b="1" dirty="0" smtClean="0"/>
              <a:t>jobs in memory </a:t>
            </a:r>
            <a:r>
              <a:rPr lang="en-US" sz="2400" dirty="0" smtClean="0"/>
              <a:t>			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b="1" dirty="0" smtClean="0"/>
              <a:t>   ~ 30 GB of RAM  </a:t>
            </a:r>
            <a:r>
              <a:rPr lang="en-US" sz="2400" dirty="0" smtClean="0"/>
              <a:t>=  2 X-Large EC2 instances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	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257300" y="3429000"/>
            <a:ext cx="2117725" cy="758826"/>
          </a:xfrm>
          <a:prstGeom prst="wedgeRectCallout">
            <a:avLst>
              <a:gd name="adj1" fmla="val -20390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Oi</a:t>
            </a:r>
            <a:r>
              <a:rPr lang="en-US" b="1" dirty="0" smtClean="0"/>
              <a:t>,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Extending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Beanstalkd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25" y="666750"/>
            <a:ext cx="7273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Observations: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 Each job is rescheduled several times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2.  &gt; 95%  are scheduled for &gt; 3 hours into the future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3.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Beanstalkd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have overflow page-to-disk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/>
              <a:t>	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085975" y="2232025"/>
            <a:ext cx="3314700" cy="758826"/>
          </a:xfrm>
          <a:prstGeom prst="wedgeRectCallout">
            <a:avLst>
              <a:gd name="adj1" fmla="val -20390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Memory is wasted…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9375" y="4165600"/>
            <a:ext cx="3314700" cy="758826"/>
          </a:xfrm>
          <a:prstGeom prst="wedgeRectCallout">
            <a:avLst>
              <a:gd name="adj1" fmla="val 22683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We’ll add it ourselves!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16525" y="184149"/>
            <a:ext cx="3406775" cy="758826"/>
          </a:xfrm>
          <a:prstGeom prst="wedgeRectCallout">
            <a:avLst>
              <a:gd name="adj1" fmla="val -29440"/>
              <a:gd name="adj2" fmla="val 8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1 “Medium” EC2 Instance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1257300" y="206375"/>
            <a:ext cx="3406775" cy="758826"/>
          </a:xfrm>
          <a:prstGeom prst="wedgeRectCallout">
            <a:avLst>
              <a:gd name="adj1" fmla="val 26596"/>
              <a:gd name="adj2" fmla="val 111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Intercepting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206375"/>
            <a:ext cx="7332663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6045200" y="390525"/>
            <a:ext cx="2486025" cy="758826"/>
          </a:xfrm>
          <a:prstGeom prst="wedgeRectCallout">
            <a:avLst>
              <a:gd name="adj1" fmla="val -60221"/>
              <a:gd name="adj2" fmla="val 14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Extend the protocol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45989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Scheduler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noProof="0" dirty="0" err="1" smtClean="0">
                <a:solidFill>
                  <a:schemeClr val="bg1">
                    <a:lumMod val="85000"/>
                  </a:schemeClr>
                </a:solidFill>
              </a:rPr>
              <a:t>Beanstalkd</a:t>
            </a:r>
            <a:r>
              <a:rPr lang="en-US" sz="1900" i="1" noProof="0" dirty="0" smtClean="0">
                <a:solidFill>
                  <a:schemeClr val="bg1">
                    <a:lumMod val="85000"/>
                  </a:schemeClr>
                </a:solidFill>
              </a:rPr>
              <a:t> persistence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914650" y="1219200"/>
            <a:ext cx="2486025" cy="758826"/>
          </a:xfrm>
          <a:prstGeom prst="wedgeRectCallout">
            <a:avLst>
              <a:gd name="adj1" fmla="val -67779"/>
              <a:gd name="adj2" fmla="val 193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Process incoming data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82950" y="3429000"/>
            <a:ext cx="4972050" cy="758826"/>
          </a:xfrm>
          <a:prstGeom prst="wedgeRectCallout">
            <a:avLst>
              <a:gd name="adj1" fmla="val -39563"/>
              <a:gd name="adj2" fmla="val 787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Buffer “SCHEDULE” requests, otherwise forward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6375"/>
            <a:ext cx="7332663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572000" y="3705225"/>
            <a:ext cx="2486025" cy="758826"/>
          </a:xfrm>
          <a:prstGeom prst="wedgeRectCallout">
            <a:avLst>
              <a:gd name="adj1" fmla="val -28982"/>
              <a:gd name="adj2" fmla="val -76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Archive to </a:t>
            </a:r>
            <a:r>
              <a:rPr lang="en-US" b="1" dirty="0" err="1" smtClean="0"/>
              <a:t>MySQL</a:t>
            </a:r>
            <a:endParaRPr lang="en-US" b="1" dirty="0" smtClean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45989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Scheduler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noProof="0" dirty="0" err="1" smtClean="0">
                <a:solidFill>
                  <a:schemeClr val="bg1">
                    <a:lumMod val="85000"/>
                  </a:schemeClr>
                </a:solidFill>
              </a:rPr>
              <a:t>Beanstalkd</a:t>
            </a:r>
            <a:r>
              <a:rPr lang="en-US" sz="1900" i="1" noProof="0" dirty="0" smtClean="0">
                <a:solidFill>
                  <a:schemeClr val="bg1">
                    <a:lumMod val="85000"/>
                  </a:schemeClr>
                </a:solidFill>
              </a:rPr>
              <a:t> persistence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72000" y="1771650"/>
            <a:ext cx="2486025" cy="758826"/>
          </a:xfrm>
          <a:prstGeom prst="wedgeRectCallout">
            <a:avLst>
              <a:gd name="adj1" fmla="val -67779"/>
              <a:gd name="adj2" fmla="val 193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Buffer “SCHEDULE”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638425" y="206375"/>
            <a:ext cx="3406775" cy="758826"/>
          </a:xfrm>
          <a:prstGeom prst="wedgeRectCallout">
            <a:avLst>
              <a:gd name="adj1" fmla="val 21448"/>
              <a:gd name="adj2" fmla="val 10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Extend the 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9578" y="2047875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ARCHIVE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9550" y="3336925"/>
            <a:ext cx="1313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RESERVE, …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36550" y="3244850"/>
            <a:ext cx="2393950" cy="758826"/>
          </a:xfrm>
          <a:prstGeom prst="wedgeRectCallout">
            <a:avLst>
              <a:gd name="adj1" fmla="val 12030"/>
              <a:gd name="adj2" fmla="val -117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10 line patch to client:</a:t>
            </a:r>
          </a:p>
          <a:p>
            <a:pPr marL="342900" indent="-342900" algn="ctr"/>
            <a:r>
              <a:rPr lang="en-US" b="1" i="1" dirty="0" err="1" smtClean="0"/>
              <a:t>queue.archive</a:t>
            </a:r>
            <a:r>
              <a:rPr lang="en-US" b="1" i="1" dirty="0" smtClean="0"/>
              <a:t>(job)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700" y="3429000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Myth: Slow Frameworks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1679575"/>
            <a:ext cx="6748463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9000" y="574675"/>
            <a:ext cx="718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“Rails, </a:t>
            </a:r>
            <a:r>
              <a:rPr lang="en-US" sz="3000" b="1" dirty="0" err="1" smtClean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, Seaside, Grails…” cant scale.</a:t>
            </a:r>
            <a:endParaRPr lang="en-US" sz="3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111625" y="1311275"/>
            <a:ext cx="644525" cy="920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&quot; Symbol 6"/>
          <p:cNvSpPr/>
          <p:nvPr/>
        </p:nvSpPr>
        <p:spPr>
          <a:xfrm>
            <a:off x="6505575" y="482600"/>
            <a:ext cx="920750" cy="828675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3927475" y="206375"/>
            <a:ext cx="3406775" cy="758826"/>
          </a:xfrm>
          <a:prstGeom prst="wedgeRectCallout">
            <a:avLst>
              <a:gd name="adj1" fmla="val 20922"/>
              <a:gd name="adj2" fmla="val 96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~79,000,000 jobs, 4GB RAM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09578" y="2047875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ARCHIVE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9550" y="3336925"/>
            <a:ext cx="1313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RESERVE, …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28625" y="2968625"/>
            <a:ext cx="2578100" cy="758826"/>
          </a:xfrm>
          <a:prstGeom prst="wedgeRectCallout">
            <a:avLst>
              <a:gd name="adj1" fmla="val 73604"/>
              <a:gd name="adj2" fmla="val 14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Upcoming jobs: ~ 1M</a:t>
            </a:r>
            <a:endParaRPr lang="en-US" b="1" i="1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36550" y="206375"/>
            <a:ext cx="3406775" cy="758826"/>
          </a:xfrm>
          <a:prstGeom prst="wedgeRectCallout">
            <a:avLst>
              <a:gd name="adj1" fmla="val 32500"/>
              <a:gd name="adj2" fmla="val 80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400% cheaper + extensible!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am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90525"/>
            <a:ext cx="5079365" cy="3161905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32276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 Transparent   </a:t>
            </a:r>
            <a:r>
              <a:rPr lang="en-US" sz="2800" b="1" dirty="0" smtClean="0">
                <a:solidFill>
                  <a:srgbClr val="C00000"/>
                </a:solidFill>
              </a:rPr>
              <a:t>&lt;Intercepting&gt;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Caching … 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make &amp; a powerful hammer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Thanks. Questions?</a:t>
            </a:r>
            <a:endParaRPr lang="en-US" sz="19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fin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311275"/>
            <a:ext cx="1561905" cy="2200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8097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The slides…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95775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Twitter</a:t>
            </a:r>
            <a:endParaRPr lang="en-US" sz="15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8180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My blog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Proxy Solution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0" y="942975"/>
            <a:ext cx="5092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“More” Proxy Solution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666750"/>
            <a:ext cx="6126163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%w[Transparent   Intercepting   Caching …]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different types!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809750" y="2600325"/>
            <a:ext cx="2670175" cy="644525"/>
          </a:xfrm>
          <a:prstGeom prst="wedgeEllipseCallout">
            <a:avLst>
              <a:gd name="adj1" fmla="val 18764"/>
              <a:gd name="adj2" fmla="val 126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90% </a:t>
            </a:r>
            <a:r>
              <a:rPr lang="en-US" sz="2200" b="1" dirty="0" smtClean="0"/>
              <a:t>use case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Transparent, Cut-Through Proxy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04850" y="1209629"/>
            <a:ext cx="2117725" cy="758826"/>
          </a:xfrm>
          <a:prstGeom prst="wedgeRectCallout">
            <a:avLst>
              <a:gd name="adj1" fmla="val 59122"/>
              <a:gd name="adj2" fmla="val -18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Transparent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565104"/>
            <a:ext cx="3867150" cy="378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 Proxy = Scalability Power Tool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swissarm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06375"/>
            <a:ext cx="5708650" cy="421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gvita">
      <a:dk1>
        <a:srgbClr val="000000"/>
      </a:dk1>
      <a:lt1>
        <a:sysClr val="window" lastClr="FFFFFF"/>
      </a:lt1>
      <a:dk2>
        <a:srgbClr val="272727"/>
      </a:dk2>
      <a:lt2>
        <a:srgbClr val="F6F6F6"/>
      </a:lt2>
      <a:accent1>
        <a:srgbClr val="80C9FF"/>
      </a:accent1>
      <a:accent2>
        <a:srgbClr val="C0504D"/>
      </a:accent2>
      <a:accent3>
        <a:srgbClr val="B1D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99"/>
      </a:hlink>
      <a:folHlink>
        <a:srgbClr val="0033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809</Words>
  <Application>Microsoft Office PowerPoint</Application>
  <PresentationFormat>On-screen Show (4:3)</PresentationFormat>
  <Paragraphs>202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Ruby Proxies for Scale, Performance and Monitoring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Ilya Grigorik</dc:creator>
  <cp:lastModifiedBy>Ilya Grigorik</cp:lastModifiedBy>
  <cp:revision>186</cp:revision>
  <dcterms:created xsi:type="dcterms:W3CDTF">2009-04-04T03:35:09Z</dcterms:created>
  <dcterms:modified xsi:type="dcterms:W3CDTF">2009-04-17T05:50:19Z</dcterms:modified>
</cp:coreProperties>
</file>