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diagrams/quickStyle1.xml" ContentType="application/vnd.openxmlformats-officedocument.drawingml.diagramStyl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259" r:id="rId3"/>
    <p:sldId id="268" r:id="rId4"/>
    <p:sldId id="352" r:id="rId5"/>
    <p:sldId id="269" r:id="rId6"/>
    <p:sldId id="270" r:id="rId7"/>
    <p:sldId id="271" r:id="rId8"/>
    <p:sldId id="272" r:id="rId9"/>
    <p:sldId id="273" r:id="rId10"/>
    <p:sldId id="274" r:id="rId11"/>
    <p:sldId id="275" r:id="rId12"/>
    <p:sldId id="276" r:id="rId13"/>
    <p:sldId id="277" r:id="rId14"/>
    <p:sldId id="278" r:id="rId15"/>
    <p:sldId id="279" r:id="rId16"/>
    <p:sldId id="260" r:id="rId17"/>
    <p:sldId id="261" r:id="rId18"/>
    <p:sldId id="280" r:id="rId19"/>
    <p:sldId id="281" r:id="rId20"/>
    <p:sldId id="282" r:id="rId21"/>
    <p:sldId id="283" r:id="rId22"/>
    <p:sldId id="284" r:id="rId23"/>
    <p:sldId id="286" r:id="rId24"/>
    <p:sldId id="287" r:id="rId25"/>
    <p:sldId id="288" r:id="rId26"/>
    <p:sldId id="290" r:id="rId27"/>
    <p:sldId id="289" r:id="rId28"/>
    <p:sldId id="291" r:id="rId29"/>
    <p:sldId id="292" r:id="rId30"/>
    <p:sldId id="294" r:id="rId31"/>
    <p:sldId id="295" r:id="rId32"/>
    <p:sldId id="296" r:id="rId33"/>
    <p:sldId id="293" r:id="rId34"/>
    <p:sldId id="356" r:id="rId35"/>
    <p:sldId id="297" r:id="rId36"/>
    <p:sldId id="298"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57" r:id="rId50"/>
    <p:sldId id="312" r:id="rId51"/>
    <p:sldId id="313" r:id="rId52"/>
    <p:sldId id="314" r:id="rId53"/>
    <p:sldId id="315" r:id="rId54"/>
    <p:sldId id="316" r:id="rId55"/>
    <p:sldId id="317" r:id="rId56"/>
    <p:sldId id="318"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8" r:id="rId75"/>
    <p:sldId id="339" r:id="rId76"/>
    <p:sldId id="340" r:id="rId77"/>
    <p:sldId id="341" r:id="rId78"/>
    <p:sldId id="342" r:id="rId79"/>
    <p:sldId id="343" r:id="rId80"/>
    <p:sldId id="344" r:id="rId81"/>
    <p:sldId id="346" r:id="rId82"/>
    <p:sldId id="345" r:id="rId83"/>
    <p:sldId id="347" r:id="rId84"/>
    <p:sldId id="348" r:id="rId85"/>
    <p:sldId id="349" r:id="rId86"/>
    <p:sldId id="351" r:id="rId87"/>
    <p:sldId id="353" r:id="rId88"/>
    <p:sldId id="354" r:id="rId89"/>
    <p:sldId id="355"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6062"/>
    <a:srgbClr val="FFD03B"/>
    <a:srgbClr val="FFE389"/>
    <a:srgbClr val="D0DD27"/>
    <a:srgbClr val="3B3B3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17" autoAdjust="0"/>
    <p:restoredTop sz="74353" autoAdjust="0"/>
  </p:normalViewPr>
  <p:slideViewPr>
    <p:cSldViewPr>
      <p:cViewPr varScale="1">
        <p:scale>
          <a:sx n="83" d="100"/>
          <a:sy n="83" d="100"/>
        </p:scale>
        <p:origin x="-1860" y="-9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6" d="100"/>
          <a:sy n="86" d="100"/>
        </p:scale>
        <p:origin x="-3126" y="-78"/>
      </p:cViewPr>
      <p:guideLst>
        <p:guide orient="horz" pos="2880"/>
        <p:guide pos="2160"/>
      </p:guideLst>
    </p:cSldViewPr>
  </p:notesViewPr>
  <p:gridSpacing cx="93633925" cy="936339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2CCC1-5916-4FC5-91BA-6EDFCF8FA2AC}" type="doc">
      <dgm:prSet loTypeId="urn:microsoft.com/office/officeart/2005/8/layout/venn3" loCatId="relationship" qsTypeId="urn:microsoft.com/office/officeart/2005/8/quickstyle/simple4" qsCatId="simple" csTypeId="urn:microsoft.com/office/officeart/2005/8/colors/colorful2" csCatId="colorful" phldr="1"/>
      <dgm:spPr/>
    </dgm:pt>
    <dgm:pt modelId="{B5F37E2B-84CC-46E1-807A-C6B6E976C0F5}">
      <dgm:prSet phldrT="[Text]" custT="1"/>
      <dgm:spPr>
        <a:solidFill>
          <a:schemeClr val="accent6">
            <a:lumMod val="40000"/>
            <a:lumOff val="60000"/>
          </a:schemeClr>
        </a:solidFill>
      </dgm:spPr>
      <dgm:t>
        <a:bodyPr/>
        <a:lstStyle/>
        <a:p>
          <a:r>
            <a:rPr lang="en-US" sz="2500" b="1" dirty="0" smtClean="0"/>
            <a:t>Millions of users</a:t>
          </a:r>
          <a:endParaRPr lang="en-US" sz="2500" b="1" dirty="0"/>
        </a:p>
      </dgm:t>
    </dgm:pt>
    <dgm:pt modelId="{08CF0139-0EBC-444A-961E-9C0B885A5EFC}" type="parTrans" cxnId="{9D42D077-728E-4D02-9DBD-8750C4612A88}">
      <dgm:prSet/>
      <dgm:spPr/>
      <dgm:t>
        <a:bodyPr/>
        <a:lstStyle/>
        <a:p>
          <a:endParaRPr lang="en-US"/>
        </a:p>
      </dgm:t>
    </dgm:pt>
    <dgm:pt modelId="{6B67B826-8135-4A18-922F-2467EB3A5219}" type="sibTrans" cxnId="{9D42D077-728E-4D02-9DBD-8750C4612A88}">
      <dgm:prSet/>
      <dgm:spPr/>
      <dgm:t>
        <a:bodyPr/>
        <a:lstStyle/>
        <a:p>
          <a:endParaRPr lang="en-US"/>
        </a:p>
      </dgm:t>
    </dgm:pt>
    <dgm:pt modelId="{FEBA99E4-CFB2-4573-BB19-38DE7F60187E}">
      <dgm:prSet phldrT="[Text]" custT="1"/>
      <dgm:spPr/>
      <dgm:t>
        <a:bodyPr/>
        <a:lstStyle/>
        <a:p>
          <a:r>
            <a:rPr lang="en-US" sz="2500" b="1" dirty="0" smtClean="0"/>
            <a:t>Really fast response time</a:t>
          </a:r>
          <a:endParaRPr lang="en-US" sz="2500" b="1" dirty="0"/>
        </a:p>
      </dgm:t>
    </dgm:pt>
    <dgm:pt modelId="{90C42D7F-ABCD-4FC3-8C93-D6CBF19C10D3}" type="parTrans" cxnId="{67A3DD32-B22D-4F28-97A8-9C24AA4FF75B}">
      <dgm:prSet/>
      <dgm:spPr/>
      <dgm:t>
        <a:bodyPr/>
        <a:lstStyle/>
        <a:p>
          <a:endParaRPr lang="en-US"/>
        </a:p>
      </dgm:t>
    </dgm:pt>
    <dgm:pt modelId="{74A9F9AE-28AA-4838-9135-313339AD2B0E}" type="sibTrans" cxnId="{67A3DD32-B22D-4F28-97A8-9C24AA4FF75B}">
      <dgm:prSet/>
      <dgm:spPr/>
      <dgm:t>
        <a:bodyPr/>
        <a:lstStyle/>
        <a:p>
          <a:endParaRPr lang="en-US"/>
        </a:p>
      </dgm:t>
    </dgm:pt>
    <dgm:pt modelId="{61BF60CA-59D8-4EFD-B11F-8B818B3503E3}" type="pres">
      <dgm:prSet presAssocID="{F722CCC1-5916-4FC5-91BA-6EDFCF8FA2AC}" presName="Name0" presStyleCnt="0">
        <dgm:presLayoutVars>
          <dgm:dir/>
          <dgm:resizeHandles val="exact"/>
        </dgm:presLayoutVars>
      </dgm:prSet>
      <dgm:spPr/>
    </dgm:pt>
    <dgm:pt modelId="{DA4473EB-D5C8-4C83-B337-5EA41CD87B0A}" type="pres">
      <dgm:prSet presAssocID="{B5F37E2B-84CC-46E1-807A-C6B6E976C0F5}" presName="Name5" presStyleLbl="vennNode1" presStyleIdx="0" presStyleCnt="2">
        <dgm:presLayoutVars>
          <dgm:bulletEnabled val="1"/>
        </dgm:presLayoutVars>
      </dgm:prSet>
      <dgm:spPr/>
      <dgm:t>
        <a:bodyPr/>
        <a:lstStyle/>
        <a:p>
          <a:endParaRPr lang="en-US"/>
        </a:p>
      </dgm:t>
    </dgm:pt>
    <dgm:pt modelId="{B8CC1CA9-C651-4D3F-B708-8A1D6DF5D203}" type="pres">
      <dgm:prSet presAssocID="{6B67B826-8135-4A18-922F-2467EB3A5219}" presName="space" presStyleCnt="0"/>
      <dgm:spPr/>
    </dgm:pt>
    <dgm:pt modelId="{1C451544-A7F7-44FA-8288-733A21A09A16}" type="pres">
      <dgm:prSet presAssocID="{FEBA99E4-CFB2-4573-BB19-38DE7F60187E}" presName="Name5" presStyleLbl="vennNode1" presStyleIdx="1" presStyleCnt="2">
        <dgm:presLayoutVars>
          <dgm:bulletEnabled val="1"/>
        </dgm:presLayoutVars>
      </dgm:prSet>
      <dgm:spPr/>
      <dgm:t>
        <a:bodyPr/>
        <a:lstStyle/>
        <a:p>
          <a:endParaRPr lang="en-US"/>
        </a:p>
      </dgm:t>
    </dgm:pt>
  </dgm:ptLst>
  <dgm:cxnLst>
    <dgm:cxn modelId="{6BCD1CE0-033E-4EF9-B052-AC558C1A5311}" type="presOf" srcId="{FEBA99E4-CFB2-4573-BB19-38DE7F60187E}" destId="{1C451544-A7F7-44FA-8288-733A21A09A16}" srcOrd="0" destOrd="0" presId="urn:microsoft.com/office/officeart/2005/8/layout/venn3"/>
    <dgm:cxn modelId="{9D42D077-728E-4D02-9DBD-8750C4612A88}" srcId="{F722CCC1-5916-4FC5-91BA-6EDFCF8FA2AC}" destId="{B5F37E2B-84CC-46E1-807A-C6B6E976C0F5}" srcOrd="0" destOrd="0" parTransId="{08CF0139-0EBC-444A-961E-9C0B885A5EFC}" sibTransId="{6B67B826-8135-4A18-922F-2467EB3A5219}"/>
    <dgm:cxn modelId="{67A3DD32-B22D-4F28-97A8-9C24AA4FF75B}" srcId="{F722CCC1-5916-4FC5-91BA-6EDFCF8FA2AC}" destId="{FEBA99E4-CFB2-4573-BB19-38DE7F60187E}" srcOrd="1" destOrd="0" parTransId="{90C42D7F-ABCD-4FC3-8C93-D6CBF19C10D3}" sibTransId="{74A9F9AE-28AA-4838-9135-313339AD2B0E}"/>
    <dgm:cxn modelId="{C88F573C-68C0-453D-9466-A8E060143971}" type="presOf" srcId="{B5F37E2B-84CC-46E1-807A-C6B6E976C0F5}" destId="{DA4473EB-D5C8-4C83-B337-5EA41CD87B0A}" srcOrd="0" destOrd="0" presId="urn:microsoft.com/office/officeart/2005/8/layout/venn3"/>
    <dgm:cxn modelId="{4E5F4F11-B481-4427-9E5C-D9D157A4CA82}" type="presOf" srcId="{F722CCC1-5916-4FC5-91BA-6EDFCF8FA2AC}" destId="{61BF60CA-59D8-4EFD-B11F-8B818B3503E3}" srcOrd="0" destOrd="0" presId="urn:microsoft.com/office/officeart/2005/8/layout/venn3"/>
    <dgm:cxn modelId="{D7516FD2-6168-406A-9782-3AEDBD89BB72}" type="presParOf" srcId="{61BF60CA-59D8-4EFD-B11F-8B818B3503E3}" destId="{DA4473EB-D5C8-4C83-B337-5EA41CD87B0A}" srcOrd="0" destOrd="0" presId="urn:microsoft.com/office/officeart/2005/8/layout/venn3"/>
    <dgm:cxn modelId="{EDEE0092-20E2-4EAB-A085-75AAFD52D658}" type="presParOf" srcId="{61BF60CA-59D8-4EFD-B11F-8B818B3503E3}" destId="{B8CC1CA9-C651-4D3F-B708-8A1D6DF5D203}" srcOrd="1" destOrd="0" presId="urn:microsoft.com/office/officeart/2005/8/layout/venn3"/>
    <dgm:cxn modelId="{8A49A14A-6CB9-4960-9E34-6576E9976736}" type="presParOf" srcId="{61BF60CA-59D8-4EFD-B11F-8B818B3503E3}" destId="{1C451544-A7F7-44FA-8288-733A21A09A16}" srcOrd="2" destOrd="0" presId="urn:microsoft.com/office/officeart/2005/8/layout/venn3"/>
  </dgm:cxnLst>
  <dgm:bg/>
  <dgm:whole/>
</dgm:dataModel>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BDBBC2-4887-40C1-84B6-FEC36B50AB4A}" type="datetimeFigureOut">
              <a:rPr lang="en-US" smtClean="0"/>
              <a:pPr/>
              <a:t>4/5/2009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19E03-5C67-4AAB-9352-8A9C66E06FE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333997-6596-4591-8A5E-BE98E3C22E1E}" type="datetimeFigureOut">
              <a:rPr lang="en-US" smtClean="0"/>
              <a:pPr/>
              <a:t>4/5/2009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B4B99-2225-4CDD-B77D-F8DCFA998F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xmpp.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5B4B99-2225-4CDD-B77D-F8DCFA998F6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typical profile of a request-response</a:t>
            </a:r>
            <a:r>
              <a:rPr lang="en-US" baseline="0" dirty="0" smtClean="0"/>
              <a:t> cycle.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Proxy servers have become a popular solution as a tool for horizontal scalability. Just add more servers, and we’re good!</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More proxy, more better.</a:t>
            </a:r>
          </a:p>
          <a:p>
            <a:endParaRPr lang="en-US" baseline="0" dirty="0" smtClean="0"/>
          </a:p>
          <a:p>
            <a:r>
              <a:rPr lang="en-US" baseline="0" dirty="0" smtClean="0"/>
              <a:t>Like it or not, this is more or less, the current tool of the trade. We love proxy servers!</a:t>
            </a:r>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Facebook</a:t>
            </a:r>
            <a:r>
              <a:rPr lang="en-US" dirty="0" smtClean="0"/>
              <a:t> has thousands of servers, hidden</a:t>
            </a:r>
            <a:r>
              <a:rPr lang="en-US" baseline="0" dirty="0" smtClean="0"/>
              <a:t> behind proxies.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inherent problem with this model is the single bottleneck that is our </a:t>
            </a:r>
            <a:r>
              <a:rPr lang="en-US" baseline="0" dirty="0" err="1" smtClean="0"/>
              <a:t>webserver</a:t>
            </a:r>
            <a:r>
              <a:rPr lang="en-US" baseline="0" dirty="0" smtClean="0"/>
              <a:t>.</a:t>
            </a:r>
          </a:p>
          <a:p>
            <a:endParaRPr lang="en-US" baseline="0" dirty="0" smtClean="0"/>
          </a:p>
          <a:p>
            <a:r>
              <a:rPr lang="en-US" baseline="0" dirty="0" smtClean="0"/>
              <a:t>As the complexity of our application grows, it has to do more and more work, contact more external services, do more verification and data integrity checks, and spend more time rendering data. Try scaling that! You can increase throughput by adding more servers, but that divorces the response time equation. </a:t>
            </a:r>
          </a:p>
          <a:p>
            <a:endParaRPr lang="en-US" baseline="0" dirty="0" smtClean="0"/>
          </a:p>
          <a:p>
            <a:r>
              <a:rPr lang="en-US" baseline="0" dirty="0" smtClean="0"/>
              <a:t>We can now serve a lot clients, slowly! </a:t>
            </a:r>
            <a:r>
              <a:rPr lang="en-US" baseline="0" dirty="0" err="1" smtClean="0"/>
              <a:t>Doh</a:t>
            </a:r>
            <a:r>
              <a:rPr lang="en-US" baseline="0" dirty="0" smtClean="0"/>
              <a: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like to assign complex</a:t>
            </a:r>
            <a:r>
              <a:rPr lang="en-US" baseline="0" dirty="0" smtClean="0"/>
              <a:t> sounding names to simple concepts, and event-driven architecture is exactly that. </a:t>
            </a:r>
          </a:p>
          <a:p>
            <a:endParaRPr lang="en-US" baseline="0" dirty="0" smtClean="0"/>
          </a:p>
          <a:p>
            <a:r>
              <a:rPr lang="en-US" baseline="0" dirty="0" smtClean="0"/>
              <a:t>How many people here feel that they understand what event-driven architectures </a:t>
            </a:r>
            <a:r>
              <a:rPr lang="en-US" baseline="0" dirty="0" err="1" smtClean="0"/>
              <a:t>actualy</a:t>
            </a:r>
            <a:r>
              <a:rPr lang="en-US" baseline="0" dirty="0" smtClean="0"/>
              <a:t> entails?</a:t>
            </a:r>
          </a:p>
          <a:p>
            <a:endParaRPr lang="en-US" baseline="0" dirty="0" smtClean="0"/>
          </a:p>
          <a:p>
            <a:r>
              <a:rPr lang="en-US" dirty="0" smtClean="0"/>
              <a:t>I’m going to claim, that all of</a:t>
            </a:r>
            <a:r>
              <a:rPr lang="en-US" baseline="0" dirty="0" smtClean="0"/>
              <a:t> you do, the name is just confusing. And to figure out what it means, we have to look back roughly a century ago…</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r>
              <a:rPr lang="en-US" baseline="0" dirty="0" smtClean="0"/>
              <a:t> Hello to the Detroit, circa 1910. </a:t>
            </a:r>
          </a:p>
          <a:p>
            <a:endParaRPr lang="en-US" baseline="0" dirty="0" smtClean="0"/>
          </a:p>
          <a:p>
            <a:r>
              <a:rPr lang="en-US" baseline="0" dirty="0" smtClean="0"/>
              <a:t>At the time, the accepted manufacturing method is to assign two or three people who will assemble the car start to finish. And it usually somewhere in the region of one or two days.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Hmm, does that look familiar? It’s the proxy</a:t>
            </a:r>
            <a:r>
              <a:rPr lang="en-US" baseline="0" dirty="0" smtClean="0"/>
              <a:t> pattern, all over. More workers, means more throughput. Which means, just keeping adding more and more workers, right?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5B4B99-2225-4CDD-B77D-F8DCFA998F6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Queuing theory</a:t>
            </a:r>
            <a:r>
              <a:rPr lang="en-US" baseline="0" dirty="0" smtClean="0"/>
              <a:t> – mathematical study of waiting in lines. Lean and Just in Time are both </a:t>
            </a:r>
            <a:r>
              <a:rPr lang="en-US" baseline="0" dirty="0" err="1" smtClean="0"/>
              <a:t>deriviatives</a:t>
            </a:r>
            <a:r>
              <a:rPr lang="en-US" baseline="0" dirty="0" smtClean="0"/>
              <a:t> on the same concept, all building on Henry Ford’s innovation.</a:t>
            </a:r>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It’s easy to underestimate the innovation that</a:t>
            </a:r>
            <a:r>
              <a:rPr lang="en-US" baseline="0" dirty="0" smtClean="0"/>
              <a:t> is inherent to the assembly line. </a:t>
            </a:r>
            <a:r>
              <a:rPr lang="en-US" sz="1200" b="0" dirty="0" smtClean="0">
                <a:solidFill>
                  <a:schemeClr val="tx1">
                    <a:lumMod val="75000"/>
                    <a:lumOff val="25000"/>
                  </a:schemeClr>
                </a:solidFill>
              </a:rPr>
              <a:t>The guy that’s working on the engine, doesn’t necessarily have to worry about installing the electronics.</a:t>
            </a:r>
            <a:endParaRPr kumimoji="0" lang="en-US" sz="12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Getting back to the</a:t>
            </a:r>
            <a:r>
              <a:rPr lang="en-US" baseline="0" dirty="0" smtClean="0"/>
              <a:t> web examples… </a:t>
            </a:r>
          </a:p>
          <a:p>
            <a:endParaRPr lang="en-US" baseline="0" dirty="0" smtClean="0"/>
          </a:p>
          <a:p>
            <a:r>
              <a:rPr lang="en-US" baseline="0" dirty="0" smtClean="0"/>
              <a:t>Good but not great.</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reality, we don’t have to do all the work in the same server. We can easily</a:t>
            </a:r>
            <a:r>
              <a:rPr lang="en-US" baseline="0" dirty="0" smtClean="0"/>
              <a:t> defer some of it to another process elsewhere, which also means, we can significantly cut down the response time.</a:t>
            </a:r>
          </a:p>
          <a:p>
            <a:endParaRPr lang="en-US" baseline="0" dirty="0" smtClean="0"/>
          </a:p>
          <a:p>
            <a:r>
              <a:rPr lang="en-US" baseline="0" dirty="0" smtClean="0"/>
              <a:t>Huge win!</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an</a:t>
            </a:r>
            <a:r>
              <a:rPr lang="en-US" baseline="0" dirty="0" smtClean="0"/>
              <a:t> assembly line workflow where the work is separated between different services.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you’re looking at is Event-driven staged architecture</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Acknowledge</a:t>
            </a:r>
            <a:r>
              <a:rPr lang="en-US" baseline="0" dirty="0" smtClean="0"/>
              <a:t> the receipt of the request and process offline!</a:t>
            </a:r>
          </a:p>
          <a:p>
            <a:r>
              <a:rPr lang="en-US" baseline="0" dirty="0" smtClean="0"/>
              <a:t> - Record it into a database</a:t>
            </a:r>
          </a:p>
          <a:p>
            <a:r>
              <a:rPr lang="en-US" baseline="0" dirty="0" smtClean="0"/>
              <a:t> - Fork it into another process</a:t>
            </a:r>
          </a:p>
          <a:p>
            <a:r>
              <a:rPr lang="en-US" baseline="0" dirty="0" smtClean="0"/>
              <a:t> - Record into a work queue or a messaging queue</a:t>
            </a:r>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a:t>
            </a:r>
            <a:r>
              <a:rPr lang="en-US" baseline="0" dirty="0" smtClean="0"/>
              <a:t> a processing pipeline also has another benefit of creating loose coupling between your architecture components. You can now abstract the PDF and Email functionality into their own service layers, which can exist independent of the web server. Application specific code is limited to the service, and only a simplified API is available to the user. End result, simplified &amp; sane architecture.</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our example, we know that generating the PDF files is the single slowest operation in our stack. Hence, since the PDF service is hidden</a:t>
            </a:r>
            <a:r>
              <a:rPr lang="en-US" baseline="0" dirty="0" smtClean="0"/>
              <a:t> into its own component and abstracted behind an API, we can easily add more servers to increase the throughput of this service. </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More buzzwords! Elastic computing, or more commonly known as cloud computing is all the rage, currently.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interesting property:</a:t>
            </a:r>
          </a:p>
          <a:p>
            <a:endParaRPr lang="en-US" dirty="0" smtClean="0"/>
          </a:p>
          <a:p>
            <a:r>
              <a:rPr lang="en-US" dirty="0" smtClean="0"/>
              <a:t>Because the provisioning cost of</a:t>
            </a:r>
            <a:r>
              <a:rPr lang="en-US" baseline="0" dirty="0" smtClean="0"/>
              <a:t> a server is $0.00, an entirely new class of applications is becoming possible.. These applications are much, much more efficient, and can operate on much larger datasets. After all, since the cost is 0.00, you </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Second interesting property: </a:t>
            </a:r>
          </a:p>
          <a:p>
            <a:endParaRPr lang="en-US" dirty="0" smtClean="0"/>
          </a:p>
          <a:p>
            <a:r>
              <a:rPr lang="en-US" dirty="0" smtClean="0"/>
              <a:t>So why</a:t>
            </a:r>
            <a:r>
              <a:rPr lang="en-US" baseline="0" dirty="0" smtClean="0"/>
              <a:t> the hype.. It’s this new transitivity. </a:t>
            </a:r>
            <a:r>
              <a:rPr lang="en-US" dirty="0" smtClean="0"/>
              <a:t>You</a:t>
            </a:r>
            <a:r>
              <a:rPr lang="en-US" baseline="0" dirty="0" smtClean="0"/>
              <a:t> should be salivating at this notion. </a:t>
            </a:r>
          </a:p>
          <a:p>
            <a:endParaRPr lang="en-US" baseline="0" dirty="0" smtClean="0"/>
          </a:p>
          <a:p>
            <a:r>
              <a:rPr lang="en-US" baseline="0" dirty="0" smtClean="0"/>
              <a:t>The cost of 100 computers for one hour is the same as 1 computer for 100 hours.</a:t>
            </a:r>
          </a:p>
          <a:p>
            <a:endParaRPr lang="en-US" baseline="0" dirty="0" smtClean="0"/>
          </a:p>
          <a:p>
            <a:r>
              <a:rPr lang="en-US" baseline="0" dirty="0" smtClean="0"/>
              <a:t>In other words, you can process A LOT more data, A LOT quicker. </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Third property, driver: </a:t>
            </a:r>
          </a:p>
          <a:p>
            <a:endParaRPr lang="en-US" dirty="0" smtClean="0"/>
          </a:p>
          <a:p>
            <a:r>
              <a:rPr lang="en-US" dirty="0" smtClean="0"/>
              <a:t>Another interesting, and somewhat unfortunate driver behind the adoption of elastic computing is the era of parallelism. As of about</a:t>
            </a:r>
            <a:r>
              <a:rPr lang="en-US" baseline="0" dirty="0" smtClean="0"/>
              <a:t> 2004, Moore’s law for CPU frequency is no longer true. The CPU speeds have stopped increasing, because the manufacturers are having an increasingly hard time managing the heat generated by all the transistors, amongst many other challenges.</a:t>
            </a:r>
          </a:p>
          <a:p>
            <a:endParaRPr lang="en-US" baseline="0" dirty="0" smtClean="0"/>
          </a:p>
          <a:p>
            <a:r>
              <a:rPr lang="en-US" baseline="0" dirty="0" smtClean="0"/>
              <a:t>What this means it that, if before we could simply wait a year, get faster hardware, and not worry much about performance, all of the sudden, the CPU speed is not going up. So, if we want to deal with more data, we need to migrate to parallel processing. Cloud / Elastic computing is our best answer.</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Elastic computing</a:t>
            </a:r>
            <a:r>
              <a:rPr lang="en-US" b="0" baseline="0" dirty="0" smtClean="0"/>
              <a:t> is as much of an innovation as the assembly line in the early 1900’s. All of the sudden, we have a much more efficient model for building our services. </a:t>
            </a:r>
            <a:endParaRPr lang="en-US" b="0" baseline="0" dirty="0" smtClean="0"/>
          </a:p>
          <a:p>
            <a:endParaRPr lang="en-US" b="0" baseline="0" dirty="0" smtClean="0"/>
          </a:p>
          <a:p>
            <a:r>
              <a:rPr lang="en-US" b="0" baseline="0" dirty="0" smtClean="0"/>
              <a:t>Elastic </a:t>
            </a:r>
            <a:r>
              <a:rPr lang="en-US" b="0" baseline="0" dirty="0" smtClean="0"/>
              <a:t>car manufacturing? You could argue that Toyota’s just-in-time process is basically that, but it still lacks some of the properties. First, factories require high capital investment, cluster of machines require zero. Second, once you’ve deployed a factory or hired a thousand people, you’re not going to fire and re-hire them on an hourly basis. Plus, you have to maintain the darn factory!</a:t>
            </a:r>
            <a:endParaRPr lang="en-US" b="0"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More buzzwords! Elastic computing, or more commonly known as cloud computing is all the rage, currently. </a:t>
            </a:r>
          </a:p>
          <a:p>
            <a:endParaRPr lang="en-US" baseline="0" dirty="0" smtClean="0"/>
          </a:p>
          <a:p>
            <a:r>
              <a:rPr lang="en-US" baseline="0" dirty="0" smtClean="0"/>
              <a:t>And I say that seriously because I think we tend to underestimate how much of an innovation an assembly line is / was. </a:t>
            </a:r>
          </a:p>
          <a:p>
            <a:endParaRPr lang="en-US" baseline="0" dirty="0" smtClean="0"/>
          </a:p>
          <a:p>
            <a:r>
              <a:rPr lang="en-US" baseline="0" dirty="0" smtClean="0"/>
              <a:t>This is huge.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Phew. Faster processing, services oriented architecture which exposes an API which enables us to easily scale a service, deployed in the cloud, which allows us to dynamically scale to the required throughput.</a:t>
            </a:r>
          </a:p>
        </p:txBody>
      </p:sp>
      <p:sp>
        <p:nvSpPr>
          <p:cNvPr id="4" name="Slide Number Placeholder 3"/>
          <p:cNvSpPr>
            <a:spLocks noGrp="1"/>
          </p:cNvSpPr>
          <p:nvPr>
            <p:ph type="sldNum" sz="quarter" idx="10"/>
          </p:nvPr>
        </p:nvSpPr>
        <p:spPr/>
        <p:txBody>
          <a:bodyPr/>
          <a:lstStyle/>
          <a:p>
            <a:fld id="{285B4B99-2225-4CDD-B77D-F8DCFA998F6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Phew. Faster processing, services oriented architecture which exposes an API which enables us to easily scale a service, deployed in the cloud, which allows us to dynamically scale to the required throughput.</a:t>
            </a:r>
          </a:p>
        </p:txBody>
      </p:sp>
      <p:sp>
        <p:nvSpPr>
          <p:cNvPr id="4" name="Slide Number Placeholder 3"/>
          <p:cNvSpPr>
            <a:spLocks noGrp="1"/>
          </p:cNvSpPr>
          <p:nvPr>
            <p:ph type="sldNum" sz="quarter" idx="10"/>
          </p:nvPr>
        </p:nvSpPr>
        <p:spPr/>
        <p:txBody>
          <a:bodyPr/>
          <a:lstStyle/>
          <a:p>
            <a:fld id="{285B4B99-2225-4CDD-B77D-F8DCFA998F6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Real-time web is the new meme. Not only do we expect our favorite services to handle millions of requests, but we also expect them to be faster than ever!</a:t>
            </a:r>
          </a:p>
        </p:txBody>
      </p:sp>
      <p:sp>
        <p:nvSpPr>
          <p:cNvPr id="4" name="Slide Number Placeholder 3"/>
          <p:cNvSpPr>
            <a:spLocks noGrp="1"/>
          </p:cNvSpPr>
          <p:nvPr>
            <p:ph type="sldNum" sz="quarter" idx="10"/>
          </p:nvPr>
        </p:nvSpPr>
        <p:spPr/>
        <p:txBody>
          <a:bodyPr/>
          <a:lstStyle/>
          <a:p>
            <a:fld id="{285B4B99-2225-4CDD-B77D-F8DCFA998F6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we’ve built</a:t>
            </a:r>
            <a:r>
              <a:rPr lang="en-US" baseline="0" dirty="0" smtClean="0"/>
              <a:t> systems that can support millions of users, and we can figure out how to build services with very fast response times, the intersection of these two requirements is an especially hard problem for any architect. </a:t>
            </a:r>
          </a:p>
          <a:p>
            <a:endParaRPr lang="en-US" baseline="0" dirty="0" smtClean="0"/>
          </a:p>
          <a:p>
            <a:r>
              <a:rPr lang="en-US" baseline="0" dirty="0" smtClean="0"/>
              <a:t>For example, when you type in a query in </a:t>
            </a:r>
            <a:r>
              <a:rPr lang="en-US" baseline="0" dirty="0" err="1" smtClean="0"/>
              <a:t>google</a:t>
            </a:r>
            <a:r>
              <a:rPr lang="en-US" baseline="0" dirty="0" smtClean="0"/>
              <a:t>, you are in fact, accessing a supercomputer. Your query is distributed across thousands of computers, all of which combined maintain the entire index of the web in memory. </a:t>
            </a:r>
          </a:p>
          <a:p>
            <a:endParaRPr lang="en-US" dirty="0" smtClean="0"/>
          </a:p>
          <a:p>
            <a:r>
              <a:rPr lang="en-US" dirty="0" err="1" smtClean="0"/>
              <a:t>Facebook</a:t>
            </a:r>
            <a:r>
              <a:rPr lang="en-US" dirty="0" smtClean="0"/>
              <a:t> and LinkedIn</a:t>
            </a:r>
            <a:r>
              <a:rPr lang="en-US" baseline="0" dirty="0" smtClean="0"/>
              <a:t> both use a similar strategy. They keep the entire social graph in memory. Using the last release numbers, </a:t>
            </a:r>
            <a:r>
              <a:rPr lang="en-US" baseline="0" dirty="0" err="1" smtClean="0"/>
              <a:t>facebook</a:t>
            </a:r>
            <a:r>
              <a:rPr lang="en-US" baseline="0" dirty="0" smtClean="0"/>
              <a:t> maintains about 800 cache servers, which add up to roughly 28TB of memory.</a:t>
            </a:r>
          </a:p>
          <a:p>
            <a:endParaRPr lang="en-US" baseline="0" dirty="0" smtClean="0"/>
          </a:p>
          <a:p>
            <a:r>
              <a:rPr lang="en-US" baseline="0" dirty="0" smtClean="0"/>
              <a:t>Twitter occasionally throws a </a:t>
            </a:r>
            <a:r>
              <a:rPr lang="en-US" baseline="0" dirty="0" err="1" smtClean="0"/>
              <a:t>failwhale</a:t>
            </a:r>
            <a:r>
              <a:rPr lang="en-US" baseline="0" dirty="0" smtClean="0"/>
              <a:t>.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Coming back to our example, let’s refine our model. Namely, while we assumed that the communication happens transparently, let’s dig into the details. How exactly are we going to pass around these events from service to service? </a:t>
            </a:r>
          </a:p>
          <a:p>
            <a:endParaRPr lang="en-US" baseline="0" dirty="0" smtClean="0"/>
          </a:p>
          <a:p>
            <a:r>
              <a:rPr lang="en-US" baseline="0" dirty="0" smtClean="0"/>
              <a:t>We could certainly use HTTP, perhaps store the messages in the database? What if we want it “real-time”?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Believe it or not, we will actually assemble this. And not only that, but it will actually make sense.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Both of these protocols have been around for a while, so it may be a little unfair to call them emerging. Having said that, both of them have seen a recent wave of adoption in a number of distributed applications. Let’s take a look behind the curtain…</a:t>
            </a:r>
          </a:p>
        </p:txBody>
      </p:sp>
      <p:sp>
        <p:nvSpPr>
          <p:cNvPr id="4" name="Slide Number Placeholder 3"/>
          <p:cNvSpPr>
            <a:spLocks noGrp="1"/>
          </p:cNvSpPr>
          <p:nvPr>
            <p:ph type="sldNum" sz="quarter" idx="10"/>
          </p:nvPr>
        </p:nvSpPr>
        <p:spPr/>
        <p:txBody>
          <a:bodyPr/>
          <a:lstStyle/>
          <a:p>
            <a:fld id="{285B4B99-2225-4CDD-B77D-F8DCFA998F6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XMPP is a real-time messaging system/protocol for routing small snippets of XML. In fact, the architecture of XMPP is vaguely reminiscent to that of SMTP and the email system we’re all used to. One major difference, it’s </a:t>
            </a:r>
            <a:r>
              <a:rPr lang="en-US" baseline="0" dirty="0" err="1" smtClean="0"/>
              <a:t>realtime</a:t>
            </a:r>
            <a:r>
              <a:rPr lang="en-US" baseline="0" dirty="0" smtClean="0"/>
              <a:t>.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Unlike HTTP or SMTP, one of the core features of XMPP is persistent and </a:t>
            </a:r>
            <a:r>
              <a:rPr lang="en-US" baseline="0" dirty="0" err="1" smtClean="0"/>
              <a:t>stateful</a:t>
            </a:r>
            <a:r>
              <a:rPr lang="en-US" baseline="0" dirty="0" smtClean="0"/>
              <a:t> connections between the server and the client. When a client comes online, it opens a connection, and then keeps it open, listening for events. This means we don’t have to poll or ping the server (like SMTP, for example), but just listen to the events. Hence the need for an event-stream protocol, instead of using the request, response cycle, an XMPP server simply routes pieces of XML which in themselves are fully fledged messages or status updates.</a:t>
            </a:r>
          </a:p>
          <a:p>
            <a:endParaRPr lang="en-US" baseline="0" dirty="0" smtClean="0"/>
          </a:p>
          <a:p>
            <a:r>
              <a:rPr lang="en-US" baseline="0" dirty="0" smtClean="0"/>
              <a:t>Next up, identity and authentication. Both of these concepts are built right into XMPP, which means we can verify and establish the identity of each connected user, and then also authenticate them to get access to their account information, and so on.</a:t>
            </a:r>
          </a:p>
          <a:p>
            <a:endParaRPr lang="en-US" baseline="0" dirty="0" smtClean="0"/>
          </a:p>
          <a:p>
            <a:r>
              <a:rPr lang="en-US" baseline="0" dirty="0" smtClean="0"/>
              <a:t>Last but not least, there is presence. This one is often overlooked but very powerful. Because we maintain persistent connections, the XMPP server is able to maintain state on each client. Which means we can find out who’s online, or what state their in at any point in time.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Jabber.org is the original IM service based on </a:t>
            </a:r>
            <a:r>
              <a:rPr lang="en-US" dirty="0" smtClean="0">
                <a:hlinkClick r:id="rId3"/>
              </a:rPr>
              <a:t>XMPP</a:t>
            </a:r>
            <a:r>
              <a:rPr lang="en-US" dirty="0" smtClean="0"/>
              <a:t>, the open standard for instant messaging. The service is run by a small group of volunteers. For that reason, you’ll often find people using Jabber and XMPP</a:t>
            </a:r>
            <a:r>
              <a:rPr lang="en-US" baseline="0" dirty="0" smtClean="0"/>
              <a:t> as synonyms. For all intents and purposes though, they are exactly the same. </a:t>
            </a:r>
          </a:p>
          <a:p>
            <a:endParaRPr lang="en-US" baseline="0" dirty="0" smtClean="0"/>
          </a:p>
          <a:p>
            <a:r>
              <a:rPr lang="en-US" baseline="0" dirty="0" smtClean="0"/>
              <a:t>Having said that, each XMPP user has a “JID” or “Jabber ID”, which captures the following components: user, domain and resource.</a:t>
            </a:r>
          </a:p>
          <a:p>
            <a:endParaRPr lang="en-US" baseline="0" dirty="0" smtClean="0"/>
          </a:p>
          <a:p>
            <a:r>
              <a:rPr lang="en-US" baseline="0" dirty="0" smtClean="0"/>
              <a:t>If you discard the resource component for a second, you’re left with an email address! Hence, as you may guess, the user identification and authentication will be done by a jabber server running on aiderss.com. And then the resource component simply assigns a unique handle, or location for that user. Unlike SMTP, which is stateless, we can have multiple clients be connected to our jabber server, which means we need a unique ID for each one.</a:t>
            </a:r>
          </a:p>
          <a:p>
            <a:endParaRPr lang="en-US" baseline="0" dirty="0" smtClean="0"/>
          </a:p>
          <a:p>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Putting all of the pieces together, we can now route a message from user A to user B. XMPP uses a chatty, and very verbose protocol based on XML. The good news is, it’s easy to read, the bad news is, there is usually hundreds of lines of output for any interaction. </a:t>
            </a:r>
          </a:p>
          <a:p>
            <a:endParaRPr lang="en-US" baseline="0" dirty="0" smtClean="0"/>
          </a:p>
          <a:p>
            <a:r>
              <a:rPr lang="en-US" baseline="0" dirty="0" smtClean="0"/>
              <a:t>One interesting thing to point out in this example is federation. Notice that we are not connecting to any central server to exchange messages. Instead, each domain, in our case, aiderss.com and igvita.com run their own XMPP servers. When a user from aiderss.com wants to send a message to igvita.com, the XMPP server contacts the Jabber server on igvita.com and routes the message. This is called federation, and it is one of the core benefits to XMPP – it can run in a distributed fashion. In fact, you could boot up your own XMPP server at any point and start sending and receiving XMPP messages. Not unlike SMTP…</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Google Talk is based on XMPP and Jabber. Something you may or may not have known.</a:t>
            </a:r>
          </a:p>
        </p:txBody>
      </p:sp>
      <p:sp>
        <p:nvSpPr>
          <p:cNvPr id="4" name="Slide Number Placeholder 3"/>
          <p:cNvSpPr>
            <a:spLocks noGrp="1"/>
          </p:cNvSpPr>
          <p:nvPr>
            <p:ph type="sldNum" sz="quarter" idx="10"/>
          </p:nvPr>
        </p:nvSpPr>
        <p:spPr/>
        <p:txBody>
          <a:bodyPr/>
          <a:lstStyle/>
          <a:p>
            <a:fld id="{285B4B99-2225-4CDD-B77D-F8DCFA998F6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XMPP is also not limited to routing text snippets. Recently, Google integrated video chat into their products, once again, using XMPP. You can use XMPP to transfer binary files, real-time video, or anything else that your heart desires (not that it’s a necessarily good idea to do that though).</a:t>
            </a:r>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If you’re interested, an easy way to get started with XMPP is to download the Psi Jabber client. With it, you can connect to your </a:t>
            </a:r>
            <a:r>
              <a:rPr lang="en-US" baseline="0" dirty="0" err="1" smtClean="0"/>
              <a:t>google</a:t>
            </a:r>
            <a:r>
              <a:rPr lang="en-US" baseline="0" dirty="0" smtClean="0"/>
              <a:t> talk account, or any other XMPP server. One of the best features of this client is the ability to listen in on the protocol. Right click on your connection and bring up the XML console. In this window you can see the full client-server exchange. Also, you can manually feed XML snippets into the console. This is a very nifty way to test your messages or protocol if you’re writing an XMPP application.</a:t>
            </a:r>
          </a:p>
        </p:txBody>
      </p:sp>
      <p:sp>
        <p:nvSpPr>
          <p:cNvPr id="4" name="Slide Number Placeholder 3"/>
          <p:cNvSpPr>
            <a:spLocks noGrp="1"/>
          </p:cNvSpPr>
          <p:nvPr>
            <p:ph type="sldNum" sz="quarter" idx="10"/>
          </p:nvPr>
        </p:nvSpPr>
        <p:spPr/>
        <p:txBody>
          <a:bodyPr/>
          <a:lstStyle/>
          <a:p>
            <a:fld id="{285B4B99-2225-4CDD-B77D-F8DCFA998F66}"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You’ll find an XMPP client library in virtually every language out there: java, </a:t>
            </a:r>
            <a:r>
              <a:rPr lang="en-US" baseline="0" dirty="0" err="1" smtClean="0"/>
              <a:t>perl</a:t>
            </a:r>
            <a:r>
              <a:rPr lang="en-US" baseline="0" dirty="0" smtClean="0"/>
              <a:t>, </a:t>
            </a:r>
            <a:r>
              <a:rPr lang="en-US" baseline="0" dirty="0" err="1" smtClean="0"/>
              <a:t>php</a:t>
            </a:r>
            <a:r>
              <a:rPr lang="en-US" baseline="0" dirty="0" smtClean="0"/>
              <a:t>, python… In this case, we’re going to take a quick look at a Ruby example.</a:t>
            </a:r>
          </a:p>
          <a:p>
            <a:endParaRPr lang="en-US" baseline="0" dirty="0" smtClean="0"/>
          </a:p>
          <a:p>
            <a:r>
              <a:rPr lang="en-US" baseline="0" dirty="0" smtClean="0"/>
              <a:t>First, we need to create a Jabber ID. Then we establish a client connection to the </a:t>
            </a:r>
            <a:r>
              <a:rPr lang="en-US" baseline="0" dirty="0" err="1" smtClean="0"/>
              <a:t>google</a:t>
            </a:r>
            <a:r>
              <a:rPr lang="en-US" baseline="0" dirty="0" smtClean="0"/>
              <a:t> servers and authenticate the user. Simple.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You’ll find an XMPP client library in virtually every language out there: java, </a:t>
            </a:r>
            <a:r>
              <a:rPr lang="en-US" baseline="0" dirty="0" err="1" smtClean="0"/>
              <a:t>perl</a:t>
            </a:r>
            <a:r>
              <a:rPr lang="en-US" baseline="0" dirty="0" smtClean="0"/>
              <a:t>, </a:t>
            </a:r>
            <a:r>
              <a:rPr lang="en-US" baseline="0" dirty="0" err="1" smtClean="0"/>
              <a:t>php</a:t>
            </a:r>
            <a:r>
              <a:rPr lang="en-US" baseline="0" dirty="0" smtClean="0"/>
              <a:t>, python… In this case, we’re going to take a quick look at a Ruby example.</a:t>
            </a:r>
          </a:p>
          <a:p>
            <a:endParaRPr lang="en-US" baseline="0" dirty="0" smtClean="0"/>
          </a:p>
          <a:p>
            <a:r>
              <a:rPr lang="en-US" baseline="0" dirty="0" smtClean="0"/>
              <a:t>First, we need to create a Jabber ID. Then we establish a client connection to the </a:t>
            </a:r>
            <a:r>
              <a:rPr lang="en-US" baseline="0" dirty="0" err="1" smtClean="0"/>
              <a:t>google</a:t>
            </a:r>
            <a:r>
              <a:rPr lang="en-US" baseline="0" dirty="0" smtClean="0"/>
              <a:t> servers and authenticate the user. Simple.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Starting from the beginning, the good old request,</a:t>
            </a:r>
            <a:r>
              <a:rPr lang="en-US" baseline="0" dirty="0" smtClean="0"/>
              <a:t> response cycle. </a:t>
            </a:r>
          </a:p>
          <a:p>
            <a:endParaRPr lang="en-US" baseline="0" dirty="0" smtClean="0"/>
          </a:p>
          <a:p>
            <a:r>
              <a:rPr lang="en-US" baseline="0" dirty="0" smtClean="0"/>
              <a:t>How many developers in the crowd?</a:t>
            </a:r>
          </a:p>
          <a:p>
            <a:endParaRPr lang="en-US" baseline="0" dirty="0" smtClean="0"/>
          </a:p>
          <a:p>
            <a:r>
              <a:rPr lang="en-US" baseline="0" dirty="0" smtClean="0"/>
              <a:t>Familiar model, right. The server is responsible for servicing each of the requests, and it’s up to the server to figure out how to, or in which order to service each of the clients. </a:t>
            </a:r>
          </a:p>
          <a:p>
            <a:endParaRPr lang="en-US" baseline="0" dirty="0" smtClean="0"/>
          </a:p>
          <a:p>
            <a:r>
              <a:rPr lang="en-US" baseline="0" dirty="0" smtClean="0"/>
              <a:t>Worst case: serial processing.</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Presence is also very simple. Each user has a ‘roster’ of friends, and you can notify your friends in </a:t>
            </a:r>
            <a:r>
              <a:rPr lang="en-US" baseline="0" dirty="0" err="1" smtClean="0"/>
              <a:t>realtime</a:t>
            </a:r>
            <a:r>
              <a:rPr lang="en-US" baseline="0" dirty="0" smtClean="0"/>
              <a:t> of your status. For example, in the Google Chat client you can set your state to be away, do not disturb, etc. This generates a message on the wire that the XMPP server then routes to everyone on your roster.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Finally, how do we receive messages? Simple, the XMPP4R gem allows you to define a callback method in Ruby, which will get executed anytime a message comes in over the wire.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nice property of XMPP is the possibility of</a:t>
            </a:r>
            <a:r>
              <a:rPr lang="en-US" baseline="0" dirty="0" smtClean="0"/>
              <a:t> one-to-many distribution . Namely, anytime you change your status, your local XMPP server scans your entire roster of friends, and notifies them of a status update in real-time. Initially, this was only possible for presence information, but this technique very quickly found other users…</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Building on this pattern, an</a:t>
            </a:r>
            <a:r>
              <a:rPr lang="en-US" baseline="0" dirty="0" smtClean="0"/>
              <a:t> XMPP extension was proposed for simplified Publish-Subscribe interaction, or more affectionately known in the community as </a:t>
            </a:r>
            <a:r>
              <a:rPr lang="en-US" baseline="0" dirty="0" err="1" smtClean="0"/>
              <a:t>PubSub</a:t>
            </a:r>
            <a:r>
              <a:rPr lang="en-US" baseline="0" dirty="0" smtClean="0"/>
              <a:t>.</a:t>
            </a:r>
          </a:p>
          <a:p>
            <a:endParaRPr lang="en-US" baseline="0" dirty="0" smtClean="0"/>
          </a:p>
          <a:p>
            <a:r>
              <a:rPr lang="en-US" baseline="0" dirty="0" smtClean="0"/>
              <a:t>The realization there is of course, that the generator of the event doesn’t have to be a user, at the notification doesn’t have to be presence. Likewise, the consumer doesn’t have to be a user either. It could be another service.</a:t>
            </a:r>
          </a:p>
          <a:p>
            <a:endParaRPr lang="en-US" baseline="0" dirty="0" smtClean="0"/>
          </a:p>
          <a:p>
            <a:r>
              <a:rPr lang="en-US" baseline="0" dirty="0" smtClean="0"/>
              <a:t>Nowadays, every Jabber server worth its salt supports XMPP </a:t>
            </a:r>
            <a:r>
              <a:rPr lang="en-US" baseline="0" dirty="0" err="1" smtClean="0"/>
              <a:t>PubSub</a:t>
            </a:r>
            <a:r>
              <a:rPr lang="en-US" baseline="0" dirty="0" smtClean="0"/>
              <a:t>.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common way to check for status, including SMTP, is to periodically poll a service endpoint to see if anything new is available for consumption. </a:t>
            </a:r>
          </a:p>
          <a:p>
            <a:endParaRPr lang="en-US" baseline="0" dirty="0" smtClean="0"/>
          </a:p>
          <a:p>
            <a:r>
              <a:rPr lang="en-US" baseline="0" dirty="0" smtClean="0"/>
              <a:t>The problem with this approach is the wasteful nature of the vast majority of these checks.. Most return no data! This ties up resources on the server side, and also wastes resources on the client side. A great example of this is Blackberry. By migrating to push email, the user gets immediate delivery AND gets a better battery life, because the mobile device no longer has to poll the server every x minutes. Instead it can sleep and be notified when a new message is available.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PubSub</a:t>
            </a:r>
            <a:r>
              <a:rPr lang="en-US" baseline="0" dirty="0" smtClean="0"/>
              <a:t> allows us to eliminate all the intermediate requests. Very nice!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Pubsub</a:t>
            </a:r>
            <a:r>
              <a:rPr lang="en-US" baseline="0" dirty="0" smtClean="0"/>
              <a:t> notifications are wrapped in IQ stanzas, which specify the originator and </a:t>
            </a:r>
            <a:r>
              <a:rPr lang="en-US" baseline="0" dirty="0" err="1" smtClean="0"/>
              <a:t>pubsub</a:t>
            </a:r>
            <a:r>
              <a:rPr lang="en-US" baseline="0" dirty="0" smtClean="0"/>
              <a:t> node.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Finally, how do we receive messages? Simple, the XMPP4R gem allows you to define a callback method in Ruby, which will get executed anytime a message comes in over the wire.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Putting it all together, we can actually have a web service which generates events and the XMPP server is responsible for distribution.</a:t>
            </a:r>
          </a:p>
        </p:txBody>
      </p:sp>
      <p:sp>
        <p:nvSpPr>
          <p:cNvPr id="4" name="Slide Number Placeholder 3"/>
          <p:cNvSpPr>
            <a:spLocks noGrp="1"/>
          </p:cNvSpPr>
          <p:nvPr>
            <p:ph type="sldNum" sz="quarter" idx="10"/>
          </p:nvPr>
        </p:nvSpPr>
        <p:spPr/>
        <p:txBody>
          <a:bodyPr/>
          <a:lstStyle/>
          <a:p>
            <a:fld id="{285B4B99-2225-4CDD-B77D-F8DCFA998F66}"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 request ties up resources on the server.</a:t>
            </a:r>
            <a:r>
              <a:rPr lang="en-US" baseline="0" dirty="0" smtClean="0"/>
              <a:t> </a:t>
            </a:r>
          </a:p>
          <a:p>
            <a:endParaRPr lang="en-US" baseline="0" dirty="0" smtClean="0"/>
          </a:p>
          <a:p>
            <a:r>
              <a:rPr lang="en-US" baseline="0" dirty="0" smtClean="0"/>
              <a:t>The faster you can process the requests, the better off you are, the more clients you can serve.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Remember this diagram? Well, depending on your application, we can now think about substituting some of the communication channels with XMPP. Instead of reinventing the wheel, we can hook up our Web and PDF and Email services via XMPP. Each server will listen for messages and process them on the fly. No need to build SOAP, or </a:t>
            </a:r>
            <a:r>
              <a:rPr lang="en-US" baseline="0" dirty="0" err="1" smtClean="0"/>
              <a:t>RESTful</a:t>
            </a:r>
            <a:r>
              <a:rPr lang="en-US" baseline="0" dirty="0" smtClean="0"/>
              <a:t> interfaces, all we need is simple message passing to invoke commands.</a:t>
            </a:r>
          </a:p>
          <a:p>
            <a:endParaRPr lang="en-US" baseline="0" dirty="0" smtClean="0"/>
          </a:p>
          <a:p>
            <a:r>
              <a:rPr lang="en-US" baseline="0" dirty="0" smtClean="0"/>
              <a:t>Client-side is also interesting. While this is definitely still niche, you can expose an XMPP endpoint to push updates to your clients, instead of asking them to poll for updates. </a:t>
            </a:r>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Fire Eagle is a great example of XMPP use. This is a product offered by Yahoo, which allows you to send out location updates to any user or application that wants to consume it. In by itself, it’s not even that useful, it’s just a piece of intermediate glue. As a user, I can publish updates to fire eagle, and then other applications can consume it, in any way they want. </a:t>
            </a:r>
          </a:p>
          <a:p>
            <a:endParaRPr lang="en-US" baseline="0" dirty="0" smtClean="0"/>
          </a:p>
          <a:p>
            <a:r>
              <a:rPr lang="en-US" baseline="0" dirty="0" smtClean="0"/>
              <a:t>Having said that, Fire eagle does provide a nice security layer.</a:t>
            </a:r>
          </a:p>
        </p:txBody>
      </p:sp>
      <p:sp>
        <p:nvSpPr>
          <p:cNvPr id="4" name="Slide Number Placeholder 3"/>
          <p:cNvSpPr>
            <a:spLocks noGrp="1"/>
          </p:cNvSpPr>
          <p:nvPr>
            <p:ph type="sldNum" sz="quarter" idx="10"/>
          </p:nvPr>
        </p:nvSpPr>
        <p:spPr/>
        <p:txBody>
          <a:bodyPr/>
          <a:lstStyle/>
          <a:p>
            <a:fld id="{285B4B99-2225-4CDD-B77D-F8DCFA998F66}"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Fire eagle exposes an XMPP endpoint which anyone can consume to receive your location updates. This saves them a lot of bandwidth and server resources, since the clients don’t have to poll for updates!</a:t>
            </a:r>
          </a:p>
        </p:txBody>
      </p:sp>
      <p:sp>
        <p:nvSpPr>
          <p:cNvPr id="4" name="Slide Number Placeholder 3"/>
          <p:cNvSpPr>
            <a:spLocks noGrp="1"/>
          </p:cNvSpPr>
          <p:nvPr>
            <p:ph type="sldNum" sz="quarter" idx="10"/>
          </p:nvPr>
        </p:nvSpPr>
        <p:spPr/>
        <p:txBody>
          <a:bodyPr/>
          <a:lstStyle/>
          <a:p>
            <a:fld id="{285B4B99-2225-4CDD-B77D-F8DCFA998F66}"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Want </a:t>
            </a:r>
            <a:r>
              <a:rPr lang="en-US" baseline="0" dirty="0" err="1" smtClean="0"/>
              <a:t>realtime</a:t>
            </a:r>
            <a:r>
              <a:rPr lang="en-US" baseline="0" dirty="0" smtClean="0"/>
              <a:t> location updates? No polling required. Check out fire hydrant gem on </a:t>
            </a:r>
            <a:r>
              <a:rPr lang="en-US" baseline="0" dirty="0" err="1" smtClean="0"/>
              <a:t>github</a:t>
            </a:r>
            <a:r>
              <a:rPr lang="en-US" baseline="0" dirty="0" smtClean="0"/>
              <a:t>.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interesting</a:t>
            </a:r>
            <a:r>
              <a:rPr lang="en-US" baseline="0" dirty="0" smtClean="0"/>
              <a:t> and fairly popular use for XMPP is the dynamic scalability. Instead of trying to build your own glue to detect and register new servers in the cloud, you could use XMPP and presence to solve this for you: whenever a server comes online, it logs into the XMPP server announcing it’s presence as available. Under load? Set it to “do not disturb”. </a:t>
            </a:r>
          </a:p>
          <a:p>
            <a:endParaRPr lang="en-US" baseline="0" dirty="0" smtClean="0"/>
          </a:p>
          <a:p>
            <a:r>
              <a:rPr lang="en-US" baseline="0" dirty="0" smtClean="0"/>
              <a:t>If the server falls off the network, the XMPP server will detect that and remove it from its roster. </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Another interesting</a:t>
            </a:r>
            <a:r>
              <a:rPr lang="en-US" baseline="0" smtClean="0"/>
              <a:t> and fairly popular use for XMPP is the dynamic scalability. Instead of trying to build your own glue to detect and register new servers in the cloud, you could use XMPP and presence to solve this for you: whenever a server comes online, it logs into the XMPP server announcing it’s presence as available. Under load? Set it to “do not disturb”. </a:t>
            </a:r>
          </a:p>
          <a:p>
            <a:endParaRPr lang="en-US" baseline="0" smtClean="0"/>
          </a:p>
          <a:p>
            <a:r>
              <a:rPr lang="en-US" baseline="0" smtClean="0"/>
              <a:t>If the server falls off the network, the XMPP server will detect that and remove it from its roster. </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AMQP was a project</a:t>
            </a:r>
            <a:r>
              <a:rPr lang="en-US" baseline="0" dirty="0" smtClean="0"/>
              <a:t> that was started by the financial community. Feeling the need for real-time data updates (stock quotes), each of the major companies was inventing their own messaging systems, which meant that the interoperability was a major pain. No two systems, or any two vendors could agree on what the protocol should look like. </a:t>
            </a:r>
          </a:p>
          <a:p>
            <a:endParaRPr lang="en-US" baseline="0" dirty="0" smtClean="0"/>
          </a:p>
          <a:p>
            <a:r>
              <a:rPr lang="en-US" baseline="0" dirty="0" smtClean="0"/>
              <a:t>Hence, AMQP was born, which specifies the wire protocol (which is language agnostic), and the client/broker interfaces. </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Unlike XMPP, AMQP does not worry</a:t>
            </a:r>
            <a:r>
              <a:rPr lang="en-US" baseline="0" dirty="0" smtClean="0"/>
              <a:t> about federation. While it is possible to do, the primary use case for the broker is that of a message router. In fact the AMQP server is primarily that: router.</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time, the complexity</a:t>
            </a:r>
            <a:r>
              <a:rPr lang="en-US" baseline="0" dirty="0" smtClean="0"/>
              <a:t> of our system grows, which places a lot of stress on the web-server, since it’s responsible for coordinating the entire workflow.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Message</a:t>
            </a:r>
            <a:r>
              <a:rPr lang="en-US" baseline="0" dirty="0" smtClean="0"/>
              <a:t> latency and t</a:t>
            </a:r>
            <a:r>
              <a:rPr lang="en-US" dirty="0" smtClean="0"/>
              <a:t>hroughput</a:t>
            </a:r>
            <a:r>
              <a:rPr lang="en-US" baseline="0" dirty="0" smtClean="0"/>
              <a:t> is a much bigger concern in the AMQP world. Instead of worry about federation, most broker implementations will offer a clustering mode, where multiple servers can be joined in a cluster such that more consumers or more messages could be passed through.</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Unlike</a:t>
            </a:r>
            <a:r>
              <a:rPr lang="en-US" baseline="0" dirty="0" smtClean="0"/>
              <a:t> XMPP, AMQP is much more flexible in its routing capabilities. When you start interacting with the broker, first you have to declare or connect to an exchange, which can be one of the following types: direct, topic, or </a:t>
            </a:r>
            <a:r>
              <a:rPr lang="en-US" baseline="0" dirty="0" err="1" smtClean="0"/>
              <a:t>fanout</a:t>
            </a:r>
            <a:r>
              <a:rPr lang="en-US" baseline="0" dirty="0" smtClean="0"/>
              <a:t>.</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Direct exchange</a:t>
            </a:r>
            <a:r>
              <a:rPr lang="en-US" baseline="0" dirty="0" smtClean="0"/>
              <a:t> does a direct match between the routing key in the message and the queues that are bound in the </a:t>
            </a:r>
            <a:r>
              <a:rPr lang="en-US" baseline="0" dirty="0" err="1" smtClean="0"/>
              <a:t>exhange</a:t>
            </a:r>
            <a:r>
              <a:rPr lang="en-US" baseline="0" dirty="0" smtClean="0"/>
              <a:t>. In this case, a client sends a message with a routing key </a:t>
            </a:r>
            <a:r>
              <a:rPr lang="en-US" baseline="0" dirty="0" err="1" smtClean="0"/>
              <a:t>usd.stock.amz</a:t>
            </a:r>
            <a:r>
              <a:rPr lang="en-US" baseline="0" dirty="0" smtClean="0"/>
              <a:t> to a direct exchange, and another client binds a message queue to it. The router, then determines where the messages need to go.</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two clients bind two different queues, then the message gets multiplexed to both queues. Nice.</a:t>
            </a:r>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 exchange allows more flexibility</a:t>
            </a:r>
            <a:r>
              <a:rPr lang="en-US" baseline="0" dirty="0" smtClean="0"/>
              <a:t> in your routing. Instead of doing an exact match, you can do prefix matching with wildcards. In this example, a client wants to receive any notification related to stocks, hence he binds to a topic exchange. Whenever another client publishes to that topic exchange and the key matches, the message will be routed to the client.</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case, since we bound to stock.*, the client receives a notification about </a:t>
            </a:r>
            <a:r>
              <a:rPr lang="en-US" dirty="0" err="1" smtClean="0"/>
              <a:t>msft</a:t>
            </a:r>
            <a:r>
              <a:rPr lang="en-US" dirty="0" smtClean="0"/>
              <a:t> stock.</a:t>
            </a:r>
          </a:p>
        </p:txBody>
      </p:sp>
      <p:sp>
        <p:nvSpPr>
          <p:cNvPr id="4" name="Slide Number Placeholder 3"/>
          <p:cNvSpPr>
            <a:spLocks noGrp="1"/>
          </p:cNvSpPr>
          <p:nvPr>
            <p:ph type="sldNum" sz="quarter" idx="10"/>
          </p:nvPr>
        </p:nvSpPr>
        <p:spPr/>
        <p:txBody>
          <a:bodyPr/>
          <a:lstStyle/>
          <a:p>
            <a:fld id="{285B4B99-2225-4CDD-B77D-F8DCFA998F66}"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but not least, there is the </a:t>
            </a:r>
            <a:r>
              <a:rPr lang="en-US" dirty="0" err="1" smtClean="0"/>
              <a:t>fanout</a:t>
            </a:r>
            <a:r>
              <a:rPr lang="en-US" dirty="0" smtClean="0"/>
              <a:t> exchange.</a:t>
            </a:r>
            <a:r>
              <a:rPr lang="en-US" baseline="0" dirty="0" smtClean="0"/>
              <a:t> Instead of worrying about the routing, it simply forwards messages to every single attached queue. In this case, the client doesn’t have to provide any routing keys, just bind to the exchange.</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Whenever a new</a:t>
            </a:r>
            <a:r>
              <a:rPr lang="en-US" baseline="0" dirty="0" smtClean="0"/>
              <a:t> message comes in, it gets routed to all of the attached queues.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 nice pattern</a:t>
            </a:r>
            <a:r>
              <a:rPr lang="en-US" baseline="0" dirty="0" smtClean="0"/>
              <a:t> that can come as a bit of a surprise, but is actually a very, very useful architectural tool. If instead of declaring multiple queues, you connect two clients to the same queue, then the exchange will round-robin between the clients. Free load-balancing! </a:t>
            </a:r>
            <a:r>
              <a:rPr lang="en-US" baseline="0" dirty="0" err="1" smtClean="0"/>
              <a:t>Woohoo</a:t>
            </a:r>
            <a:r>
              <a:rPr lang="en-US" baseline="0" dirty="0" smtClean="0"/>
              <a:t>!</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developers, we tend to focus on the web-server</a:t>
            </a:r>
            <a:r>
              <a:rPr lang="en-US" baseline="0" dirty="0" smtClean="0"/>
              <a:t> as well, since that’s where we spend much of our time. But in reality, while it never hurts for the framework to be faster, most of the time any web application spends, is in the database, or in querying some other external web services.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can easily grow</a:t>
            </a:r>
            <a:r>
              <a:rPr lang="en-US" baseline="0" dirty="0" smtClean="0"/>
              <a:t> our service layer without worrying about distributing the work. Whenever each server comes online, it can bind to a single message queue. From there, the AMQP broker will automatically distribute the work in round-robin fashion.</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 client creates a queue, a message, or an exchange, he or she can set the ‘durable’ and ‘persistent’ flags. Let’s pick an example:</a:t>
            </a:r>
          </a:p>
          <a:p>
            <a:endParaRPr lang="en-US" dirty="0" smtClean="0"/>
          </a:p>
          <a:p>
            <a:r>
              <a:rPr lang="en-US" dirty="0" smtClean="0"/>
              <a:t>Durable queue: if the client disconnects, the queue will continue to exist.</a:t>
            </a:r>
            <a:r>
              <a:rPr lang="en-US" baseline="0" dirty="0" smtClean="0"/>
              <a:t> And if queue is also persistent, then it will store messages for the client. When the client comes back online, it can consume the messages. On other other hand, if the queue is not durable, then it is deleted as soon as the client disconnects.</a:t>
            </a:r>
          </a:p>
          <a:p>
            <a:endParaRPr lang="en-US" baseline="0" dirty="0" smtClean="0"/>
          </a:p>
          <a:p>
            <a:r>
              <a:rPr lang="en-US" baseline="0" dirty="0" smtClean="0"/>
              <a:t>Similarly, you can declare messages and exchanges as persistent or durable. Yes, it can be a bit confusing at times.</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Publisher example. </a:t>
            </a:r>
          </a:p>
          <a:p>
            <a:endParaRPr lang="en-US" baseline="0" dirty="0" smtClean="0"/>
          </a:p>
          <a:p>
            <a:r>
              <a:rPr lang="en-US" baseline="0" dirty="0" smtClean="0"/>
              <a:t>http://github.com/tmm1/amqp/tree/master</a:t>
            </a:r>
          </a:p>
        </p:txBody>
      </p:sp>
      <p:sp>
        <p:nvSpPr>
          <p:cNvPr id="4" name="Slide Number Placeholder 3"/>
          <p:cNvSpPr>
            <a:spLocks noGrp="1"/>
          </p:cNvSpPr>
          <p:nvPr>
            <p:ph type="sldNum" sz="quarter" idx="10"/>
          </p:nvPr>
        </p:nvSpPr>
        <p:spPr/>
        <p:txBody>
          <a:bodyPr/>
          <a:lstStyle/>
          <a:p>
            <a:fld id="{285B4B99-2225-4CDD-B77D-F8DCFA998F66}"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Consumer example.</a:t>
            </a:r>
          </a:p>
          <a:p>
            <a:endParaRPr lang="en-US" baseline="0" dirty="0" smtClean="0"/>
          </a:p>
          <a:p>
            <a:r>
              <a:rPr lang="en-US" baseline="0" dirty="0" smtClean="0"/>
              <a:t>http://github.com/tmm1/amqp/tree/master</a:t>
            </a:r>
          </a:p>
        </p:txBody>
      </p:sp>
      <p:sp>
        <p:nvSpPr>
          <p:cNvPr id="4" name="Slide Number Placeholder 3"/>
          <p:cNvSpPr>
            <a:spLocks noGrp="1"/>
          </p:cNvSpPr>
          <p:nvPr>
            <p:ph type="sldNum" sz="quarter" idx="10"/>
          </p:nvPr>
        </p:nvSpPr>
        <p:spPr/>
        <p:txBody>
          <a:bodyPr/>
          <a:lstStyle/>
          <a:p>
            <a:fld id="{285B4B99-2225-4CDD-B77D-F8DCFA998F66}"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Refining our previous model, we can now add either XMPP or AMQP as a</a:t>
            </a:r>
            <a:r>
              <a:rPr lang="en-US" baseline="0" dirty="0" smtClean="0"/>
              <a:t> messaging layer into our architecture. Now, whenever a request comes in, the web-server can publish an event to a </a:t>
            </a:r>
            <a:r>
              <a:rPr lang="en-US" baseline="0" dirty="0" err="1" smtClean="0"/>
              <a:t>pubsub</a:t>
            </a:r>
            <a:r>
              <a:rPr lang="en-US" baseline="0" dirty="0" smtClean="0"/>
              <a:t> node, or an exchange and the workers will pickup the work. Fully elastic, transparent scalability, and no need to reinvent the wheel.</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Best</a:t>
            </a:r>
            <a:r>
              <a:rPr lang="en-US" baseline="0" dirty="0" smtClean="0"/>
              <a:t> of all, you are now in position to expose a real-time API, and move a lot of your clients off that nasty poll loop, and into a publish-subscribe model. Because your infrastructure is already event driven, you just have to expose an authenticated (or not) endpoint and you’re good to go. </a:t>
            </a:r>
            <a:endParaRPr lang="en-US"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Performance of the</a:t>
            </a:r>
            <a:r>
              <a:rPr lang="en-US" baseline="0" dirty="0" smtClean="0"/>
              <a:t> web-server can wary wildly based on the requirements and complexity of the application. It is just as easy to write a Ruby application which will serve over 1000 </a:t>
            </a:r>
            <a:r>
              <a:rPr lang="en-US" baseline="0" dirty="0" err="1" smtClean="0"/>
              <a:t>req</a:t>
            </a:r>
            <a:r>
              <a:rPr lang="en-US" baseline="0" dirty="0" smtClean="0"/>
              <a:t>/s, as it is, a C-based web server which will process less than 1 </a:t>
            </a:r>
            <a:r>
              <a:rPr lang="en-US" baseline="0" dirty="0" err="1" smtClean="0"/>
              <a:t>req</a:t>
            </a:r>
            <a:r>
              <a:rPr lang="en-US" baseline="0" dirty="0" smtClean="0"/>
              <a:t>/s. </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27126"/>
            <a:ext cx="8229600" cy="4999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D0DD2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606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625" y="206375"/>
            <a:ext cx="7826375" cy="48418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7" name="Group 6"/>
          <p:cNvGrpSpPr/>
          <p:nvPr/>
        </p:nvGrpSpPr>
        <p:grpSpPr>
          <a:xfrm>
            <a:off x="0" y="6375401"/>
            <a:ext cx="9144000" cy="482599"/>
            <a:chOff x="0" y="6375400"/>
            <a:chExt cx="9144000" cy="482599"/>
          </a:xfrm>
        </p:grpSpPr>
        <p:sp>
          <p:nvSpPr>
            <p:cNvPr id="8" name="Rectangle 7"/>
            <p:cNvSpPr/>
            <p:nvPr/>
          </p:nvSpPr>
          <p:spPr>
            <a:xfrm>
              <a:off x="0" y="6375400"/>
              <a:ext cx="9144000" cy="4825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14"/>
            <a:srcRect/>
            <a:stretch>
              <a:fillRect/>
            </a:stretch>
          </p:blipFill>
          <p:spPr bwMode="auto">
            <a:xfrm>
              <a:off x="8070849" y="6526858"/>
              <a:ext cx="915167" cy="207698"/>
            </a:xfrm>
            <a:prstGeom prst="rect">
              <a:avLst/>
            </a:prstGeom>
            <a:noFill/>
            <a:ln w="9525">
              <a:noFill/>
              <a:miter lim="800000"/>
              <a:headEnd/>
              <a:tailEnd/>
            </a:ln>
            <a:effectLst/>
          </p:spPr>
        </p:pic>
        <p:sp>
          <p:nvSpPr>
            <p:cNvPr id="10" name="TextBox 9"/>
            <p:cNvSpPr txBox="1"/>
            <p:nvPr/>
          </p:nvSpPr>
          <p:spPr>
            <a:xfrm>
              <a:off x="152399" y="6467474"/>
              <a:ext cx="3590925" cy="307777"/>
            </a:xfrm>
            <a:prstGeom prst="rect">
              <a:avLst/>
            </a:prstGeom>
            <a:noFill/>
          </p:spPr>
          <p:txBody>
            <a:bodyPr wrap="square" rtlCol="0">
              <a:spAutoFit/>
            </a:bodyPr>
            <a:lstStyle/>
            <a:p>
              <a:r>
                <a:rPr lang="en-US" sz="1400" b="1" dirty="0" smtClean="0">
                  <a:solidFill>
                    <a:schemeClr val="bg1"/>
                  </a:solidFill>
                </a:rPr>
                <a:t>Event-Driven Architectures  </a:t>
              </a:r>
              <a:endParaRPr lang="en-US" sz="1400" b="1" dirty="0">
                <a:solidFill>
                  <a:schemeClr val="bg1"/>
                </a:solidFill>
              </a:endParaRPr>
            </a:p>
          </p:txBody>
        </p:sp>
        <p:sp>
          <p:nvSpPr>
            <p:cNvPr id="11" name="TextBox 10"/>
            <p:cNvSpPr txBox="1"/>
            <p:nvPr/>
          </p:nvSpPr>
          <p:spPr>
            <a:xfrm>
              <a:off x="5473827" y="6513195"/>
              <a:ext cx="1841500" cy="246221"/>
            </a:xfrm>
            <a:prstGeom prst="rect">
              <a:avLst/>
            </a:prstGeom>
            <a:noFill/>
          </p:spPr>
          <p:txBody>
            <a:bodyPr wrap="square" rtlCol="0">
              <a:spAutoFit/>
            </a:bodyPr>
            <a:lstStyle/>
            <a:p>
              <a:pPr algn="ctr"/>
              <a:r>
                <a:rPr lang="en-US" sz="1000" dirty="0" smtClean="0">
                  <a:solidFill>
                    <a:schemeClr val="bg1"/>
                  </a:solidFill>
                </a:rPr>
                <a:t>@</a:t>
              </a:r>
              <a:r>
                <a:rPr lang="en-US" sz="1000" dirty="0" err="1" smtClean="0">
                  <a:solidFill>
                    <a:schemeClr val="bg1"/>
                  </a:solidFill>
                </a:rPr>
                <a:t>igrigorik</a:t>
              </a:r>
              <a:r>
                <a:rPr lang="en-US" sz="1000" dirty="0" smtClean="0">
                  <a:solidFill>
                    <a:schemeClr val="bg1"/>
                  </a:solidFill>
                </a:rPr>
                <a:t> #</a:t>
              </a:r>
              <a:r>
                <a:rPr lang="en-US" sz="1000" dirty="0" err="1" smtClean="0">
                  <a:solidFill>
                    <a:schemeClr val="bg1"/>
                  </a:solidFill>
                </a:rPr>
                <a:t>meshu</a:t>
              </a:r>
              <a:r>
                <a:rPr lang="en-US" sz="1000" dirty="0" smtClean="0">
                  <a:solidFill>
                    <a:schemeClr val="bg1"/>
                  </a:solidFill>
                </a:rPr>
                <a:t> #</a:t>
              </a:r>
              <a:r>
                <a:rPr lang="en-US" sz="1000" dirty="0" err="1" smtClean="0">
                  <a:solidFill>
                    <a:schemeClr val="bg1"/>
                  </a:solidFill>
                </a:rPr>
                <a:t>eda</a:t>
              </a:r>
              <a:r>
                <a:rPr lang="en-US" sz="1000" dirty="0" smtClean="0">
                  <a:solidFill>
                    <a:schemeClr val="bg1"/>
                  </a:solidFill>
                </a:rPr>
                <a:t> </a:t>
              </a:r>
              <a:endParaRPr lang="en-US" sz="1000" dirty="0">
                <a:solidFill>
                  <a:schemeClr val="bg1"/>
                </a:solidFill>
              </a:endParaRPr>
            </a:p>
          </p:txBody>
        </p:sp>
        <p:sp>
          <p:nvSpPr>
            <p:cNvPr id="12" name="TextBox 11"/>
            <p:cNvSpPr txBox="1"/>
            <p:nvPr/>
          </p:nvSpPr>
          <p:spPr>
            <a:xfrm>
              <a:off x="2730500" y="6513195"/>
              <a:ext cx="1841500" cy="246221"/>
            </a:xfrm>
            <a:prstGeom prst="rect">
              <a:avLst/>
            </a:prstGeom>
            <a:noFill/>
          </p:spPr>
          <p:txBody>
            <a:bodyPr wrap="square" rtlCol="0">
              <a:spAutoFit/>
            </a:bodyPr>
            <a:lstStyle/>
            <a:p>
              <a:pPr algn="ctr"/>
              <a:r>
                <a:rPr lang="en-US" sz="1000" dirty="0" smtClean="0">
                  <a:solidFill>
                    <a:schemeClr val="bg1"/>
                  </a:solidFill>
                </a:rPr>
                <a:t>http://bit.ly/eda</a:t>
              </a:r>
              <a:endParaRPr lang="en-US" sz="1000" dirty="0">
                <a:solidFill>
                  <a:schemeClr val="bg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l" defTabSz="914400" rtl="0" eaLnBrk="1" latinLnBrk="0" hangingPunct="1">
        <a:spcBef>
          <a:spcPct val="0"/>
        </a:spcBef>
        <a:buNone/>
        <a:defRPr sz="4000" b="1"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gif"/><Relationship Id="rId7"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69.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43.emf"/></Relationships>
</file>

<file path=ppt/slides/_rels/slide7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44.emf"/></Relationships>
</file>

<file path=ppt/slides/_rels/slide7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45.emf"/></Relationships>
</file>

<file path=ppt/slides/_rels/slide7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44.emf"/></Relationships>
</file>

<file path=ppt/slides/_rels/slide7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image" Target="../media/image45.emf"/></Relationships>
</file>

<file path=ppt/slides/_rels/slide7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44.emf"/></Relationships>
</file>

<file path=ppt/slides/_rels/slide7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44.emf"/></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image" Target="../media/image43.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43.emf"/></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49.emf"/></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389"/>
            </a:gs>
            <a:gs pos="40000">
              <a:srgbClr val="FFC000"/>
            </a:gs>
            <a:gs pos="100000">
              <a:srgbClr val="FFC000"/>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2130425"/>
            <a:ext cx="7772400" cy="1470025"/>
          </a:xfrm>
        </p:spPr>
        <p:txBody>
          <a:bodyPr/>
          <a:lstStyle/>
          <a:p>
            <a:r>
              <a:rPr lang="en-US" dirty="0" smtClean="0">
                <a:solidFill>
                  <a:sysClr val="windowText" lastClr="000000"/>
                </a:solidFill>
              </a:rPr>
              <a:t>Event-Driven Architectures</a:t>
            </a:r>
            <a:endParaRPr lang="en-US" dirty="0">
              <a:solidFill>
                <a:sysClr val="windowText" lastClr="000000"/>
              </a:solidFill>
            </a:endParaRPr>
          </a:p>
        </p:txBody>
      </p:sp>
      <p:sp>
        <p:nvSpPr>
          <p:cNvPr id="3" name="Subtitle 2"/>
          <p:cNvSpPr>
            <a:spLocks noGrp="1"/>
          </p:cNvSpPr>
          <p:nvPr>
            <p:ph type="subTitle" idx="1"/>
          </p:nvPr>
        </p:nvSpPr>
        <p:spPr>
          <a:xfrm>
            <a:off x="1441450" y="4533900"/>
            <a:ext cx="6400800" cy="1289050"/>
          </a:xfrm>
        </p:spPr>
        <p:txBody>
          <a:bodyPr>
            <a:normAutofit fontScale="92500" lnSpcReduction="10000"/>
          </a:bodyPr>
          <a:lstStyle/>
          <a:p>
            <a:pPr algn="r"/>
            <a:r>
              <a:rPr lang="en-US" sz="2400" b="1" dirty="0" smtClean="0">
                <a:solidFill>
                  <a:schemeClr val="tx1">
                    <a:lumMod val="85000"/>
                    <a:lumOff val="15000"/>
                  </a:schemeClr>
                </a:solidFill>
              </a:rPr>
              <a:t>Ilya Grigorik</a:t>
            </a:r>
          </a:p>
          <a:p>
            <a:pPr algn="r"/>
            <a:r>
              <a:rPr lang="en-US" sz="2400" dirty="0" smtClean="0">
                <a:solidFill>
                  <a:schemeClr val="tx1">
                    <a:lumMod val="85000"/>
                    <a:lumOff val="15000"/>
                  </a:schemeClr>
                </a:solidFill>
              </a:rPr>
              <a:t>CTO / AideRSS</a:t>
            </a:r>
          </a:p>
          <a:p>
            <a:r>
              <a:rPr lang="en-US" dirty="0" smtClean="0"/>
              <a:t> </a:t>
            </a:r>
            <a:endParaRPr lang="en-US" dirty="0"/>
          </a:p>
        </p:txBody>
      </p:sp>
      <p:grpSp>
        <p:nvGrpSpPr>
          <p:cNvPr id="24" name="Group 23"/>
          <p:cNvGrpSpPr/>
          <p:nvPr/>
        </p:nvGrpSpPr>
        <p:grpSpPr>
          <a:xfrm>
            <a:off x="0" y="6375400"/>
            <a:ext cx="9144000" cy="482599"/>
            <a:chOff x="0" y="6375400"/>
            <a:chExt cx="9144000" cy="482599"/>
          </a:xfrm>
        </p:grpSpPr>
        <p:sp>
          <p:nvSpPr>
            <p:cNvPr id="25" name="Rectangle 24"/>
            <p:cNvSpPr/>
            <p:nvPr/>
          </p:nvSpPr>
          <p:spPr>
            <a:xfrm>
              <a:off x="0" y="6375400"/>
              <a:ext cx="9144000" cy="4825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3"/>
            <a:srcRect/>
            <a:stretch>
              <a:fillRect/>
            </a:stretch>
          </p:blipFill>
          <p:spPr bwMode="auto">
            <a:xfrm>
              <a:off x="8070849" y="6526858"/>
              <a:ext cx="915167" cy="207698"/>
            </a:xfrm>
            <a:prstGeom prst="rect">
              <a:avLst/>
            </a:prstGeom>
            <a:noFill/>
            <a:ln w="9525">
              <a:noFill/>
              <a:miter lim="800000"/>
              <a:headEnd/>
              <a:tailEnd/>
            </a:ln>
            <a:effectLst/>
          </p:spPr>
        </p:pic>
        <p:sp>
          <p:nvSpPr>
            <p:cNvPr id="27" name="TextBox 26"/>
            <p:cNvSpPr txBox="1"/>
            <p:nvPr/>
          </p:nvSpPr>
          <p:spPr>
            <a:xfrm>
              <a:off x="152399" y="6467474"/>
              <a:ext cx="3590925" cy="307777"/>
            </a:xfrm>
            <a:prstGeom prst="rect">
              <a:avLst/>
            </a:prstGeom>
            <a:noFill/>
          </p:spPr>
          <p:txBody>
            <a:bodyPr wrap="square" rtlCol="0">
              <a:spAutoFit/>
            </a:bodyPr>
            <a:lstStyle/>
            <a:p>
              <a:r>
                <a:rPr lang="en-US" sz="1400" b="1" dirty="0" smtClean="0">
                  <a:solidFill>
                    <a:schemeClr val="bg1"/>
                  </a:solidFill>
                </a:rPr>
                <a:t>Event-Driven Architectures  </a:t>
              </a:r>
              <a:endParaRPr lang="en-US" sz="1400" b="1" dirty="0">
                <a:solidFill>
                  <a:schemeClr val="bg1"/>
                </a:solidFill>
              </a:endParaRPr>
            </a:p>
          </p:txBody>
        </p:sp>
        <p:sp>
          <p:nvSpPr>
            <p:cNvPr id="28" name="TextBox 27"/>
            <p:cNvSpPr txBox="1"/>
            <p:nvPr/>
          </p:nvSpPr>
          <p:spPr>
            <a:xfrm>
              <a:off x="5473827" y="6513195"/>
              <a:ext cx="1841500" cy="246221"/>
            </a:xfrm>
            <a:prstGeom prst="rect">
              <a:avLst/>
            </a:prstGeom>
            <a:noFill/>
          </p:spPr>
          <p:txBody>
            <a:bodyPr wrap="square" rtlCol="0">
              <a:spAutoFit/>
            </a:bodyPr>
            <a:lstStyle/>
            <a:p>
              <a:pPr algn="ctr"/>
              <a:r>
                <a:rPr lang="en-US" sz="1000" dirty="0" smtClean="0">
                  <a:solidFill>
                    <a:schemeClr val="bg1"/>
                  </a:solidFill>
                </a:rPr>
                <a:t>@</a:t>
              </a:r>
              <a:r>
                <a:rPr lang="en-US" sz="1000" dirty="0" err="1" smtClean="0">
                  <a:solidFill>
                    <a:schemeClr val="bg1"/>
                  </a:solidFill>
                </a:rPr>
                <a:t>igrigorik</a:t>
              </a:r>
              <a:r>
                <a:rPr lang="en-US" sz="1000" dirty="0" smtClean="0">
                  <a:solidFill>
                    <a:schemeClr val="bg1"/>
                  </a:solidFill>
                </a:rPr>
                <a:t> #</a:t>
              </a:r>
              <a:r>
                <a:rPr lang="en-US" sz="1000" dirty="0" err="1" smtClean="0">
                  <a:solidFill>
                    <a:schemeClr val="bg1"/>
                  </a:solidFill>
                </a:rPr>
                <a:t>meshu</a:t>
              </a:r>
              <a:r>
                <a:rPr lang="en-US" sz="1000" dirty="0" smtClean="0">
                  <a:solidFill>
                    <a:schemeClr val="bg1"/>
                  </a:solidFill>
                </a:rPr>
                <a:t> #</a:t>
              </a:r>
              <a:r>
                <a:rPr lang="en-US" sz="1000" dirty="0" err="1" smtClean="0">
                  <a:solidFill>
                    <a:schemeClr val="bg1"/>
                  </a:solidFill>
                </a:rPr>
                <a:t>eda</a:t>
              </a:r>
              <a:r>
                <a:rPr lang="en-US" sz="1000" dirty="0" smtClean="0">
                  <a:solidFill>
                    <a:schemeClr val="bg1"/>
                  </a:solidFill>
                </a:rPr>
                <a:t> </a:t>
              </a:r>
              <a:endParaRPr lang="en-US" sz="1000" dirty="0">
                <a:solidFill>
                  <a:schemeClr val="bg1"/>
                </a:solidFill>
              </a:endParaRPr>
            </a:p>
          </p:txBody>
        </p:sp>
        <p:sp>
          <p:nvSpPr>
            <p:cNvPr id="29" name="TextBox 28"/>
            <p:cNvSpPr txBox="1"/>
            <p:nvPr/>
          </p:nvSpPr>
          <p:spPr>
            <a:xfrm>
              <a:off x="2730500" y="6513195"/>
              <a:ext cx="1841500" cy="246221"/>
            </a:xfrm>
            <a:prstGeom prst="rect">
              <a:avLst/>
            </a:prstGeom>
            <a:noFill/>
          </p:spPr>
          <p:txBody>
            <a:bodyPr wrap="square" rtlCol="0">
              <a:spAutoFit/>
            </a:bodyPr>
            <a:lstStyle/>
            <a:p>
              <a:pPr algn="ctr"/>
              <a:r>
                <a:rPr lang="en-US" sz="1000" dirty="0" smtClean="0">
                  <a:solidFill>
                    <a:schemeClr val="bg1"/>
                  </a:solidFill>
                </a:rPr>
                <a:t>http://bit.ly/eda</a:t>
              </a:r>
              <a:endParaRPr lang="en-US" sz="1000" dirty="0">
                <a:solidFill>
                  <a:schemeClr val="bg1"/>
                </a:solidFill>
              </a:endParaRPr>
            </a:p>
          </p:txBody>
        </p:sp>
      </p:grpSp>
      <p:pic>
        <p:nvPicPr>
          <p:cNvPr id="12" name="Picture 11" descr="meshu-top.png"/>
          <p:cNvPicPr>
            <a:picLocks noChangeAspect="1"/>
          </p:cNvPicPr>
          <p:nvPr/>
        </p:nvPicPr>
        <p:blipFill>
          <a:blip r:embed="rId4"/>
          <a:stretch>
            <a:fillRect/>
          </a:stretch>
        </p:blipFill>
        <p:spPr>
          <a:xfrm>
            <a:off x="6505575" y="2047875"/>
            <a:ext cx="2286000" cy="20097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Request, Response assembly</a:t>
            </a:r>
            <a:endParaRPr lang="en-US" sz="3000" b="1" dirty="0">
              <a:solidFill>
                <a:schemeClr val="tx1">
                  <a:lumMod val="75000"/>
                  <a:lumOff val="25000"/>
                </a:schemeClr>
              </a:solidFill>
            </a:endParaRPr>
          </a:p>
        </p:txBody>
      </p:sp>
      <p:pic>
        <p:nvPicPr>
          <p:cNvPr id="2051" name="Picture 3"/>
          <p:cNvPicPr>
            <a:picLocks noChangeAspect="1" noChangeArrowheads="1"/>
          </p:cNvPicPr>
          <p:nvPr/>
        </p:nvPicPr>
        <p:blipFill>
          <a:blip r:embed="rId3"/>
          <a:srcRect/>
          <a:stretch>
            <a:fillRect/>
          </a:stretch>
        </p:blipFill>
        <p:spPr bwMode="auto">
          <a:xfrm>
            <a:off x="1349375" y="1679575"/>
            <a:ext cx="6748463" cy="2609850"/>
          </a:xfrm>
          <a:prstGeom prst="rect">
            <a:avLst/>
          </a:prstGeom>
          <a:noFill/>
          <a:ln w="9525">
            <a:noFill/>
            <a:miter lim="800000"/>
            <a:headEnd/>
            <a:tailEnd/>
          </a:ln>
          <a:effectLst/>
        </p:spPr>
      </p:pic>
      <p:sp>
        <p:nvSpPr>
          <p:cNvPr id="6" name="Rectangular Callout 5"/>
          <p:cNvSpPr/>
          <p:nvPr/>
        </p:nvSpPr>
        <p:spPr>
          <a:xfrm>
            <a:off x="889000" y="758824"/>
            <a:ext cx="4511675" cy="1495425"/>
          </a:xfrm>
          <a:prstGeom prst="wedgeRectCallout">
            <a:avLst>
              <a:gd name="adj1" fmla="val 20828"/>
              <a:gd name="adj2" fmla="val 61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5 ms: </a:t>
            </a:r>
            <a:r>
              <a:rPr lang="en-US" dirty="0" smtClean="0"/>
              <a:t>Process request</a:t>
            </a:r>
          </a:p>
          <a:p>
            <a:pPr marL="342900" indent="-342900">
              <a:buAutoNum type="arabicPeriod"/>
            </a:pPr>
            <a:r>
              <a:rPr lang="en-US" b="1" dirty="0" smtClean="0"/>
              <a:t>30 ms:</a:t>
            </a:r>
            <a:r>
              <a:rPr lang="en-US" dirty="0" smtClean="0"/>
              <a:t> Authenticate user</a:t>
            </a:r>
          </a:p>
          <a:p>
            <a:pPr marL="342900" indent="-342900">
              <a:buAutoNum type="arabicPeriod"/>
            </a:pPr>
            <a:r>
              <a:rPr lang="en-US" b="1" dirty="0" smtClean="0"/>
              <a:t>90 ms:</a:t>
            </a:r>
            <a:r>
              <a:rPr lang="en-US" dirty="0" smtClean="0"/>
              <a:t> Contact database &amp; other services</a:t>
            </a:r>
          </a:p>
          <a:p>
            <a:pPr marL="342900" indent="-342900">
              <a:buAutoNum type="arabicPeriod"/>
            </a:pPr>
            <a:r>
              <a:rPr lang="en-US" b="1" dirty="0" smtClean="0"/>
              <a:t>30 ms:</a:t>
            </a:r>
            <a:r>
              <a:rPr lang="en-US" dirty="0" smtClean="0"/>
              <a:t> Render response</a:t>
            </a:r>
          </a:p>
        </p:txBody>
      </p:sp>
      <p:sp>
        <p:nvSpPr>
          <p:cNvPr id="7" name="Rectangular Callout 6"/>
          <p:cNvSpPr/>
          <p:nvPr/>
        </p:nvSpPr>
        <p:spPr>
          <a:xfrm>
            <a:off x="981076" y="3889375"/>
            <a:ext cx="4419600" cy="460375"/>
          </a:xfrm>
          <a:prstGeom prst="wedgeRectCallout">
            <a:avLst>
              <a:gd name="adj1" fmla="val 20555"/>
              <a:gd name="adj2" fmla="val -963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Total: 155 ms, 0.5 MB / </a:t>
            </a:r>
            <a:r>
              <a:rPr lang="en-US" b="1" dirty="0" err="1" smtClean="0"/>
              <a:t>conn</a:t>
            </a:r>
            <a:r>
              <a:rPr lang="en-US" b="1" dirty="0" smtClean="0"/>
              <a:t>  OR  6.5 </a:t>
            </a:r>
            <a:r>
              <a:rPr lang="en-US" b="1" dirty="0" err="1" smtClean="0"/>
              <a:t>req</a:t>
            </a:r>
            <a:r>
              <a:rPr lang="en-US" b="1" dirty="0" smtClean="0"/>
              <a:t> / s</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The Proxy Solution</a:t>
            </a:r>
            <a:endParaRPr lang="en-US" sz="3000" b="1" dirty="0">
              <a:solidFill>
                <a:schemeClr val="tx1">
                  <a:lumMod val="75000"/>
                  <a:lumOff val="25000"/>
                </a:schemeClr>
              </a:solidFill>
            </a:endParaRPr>
          </a:p>
        </p:txBody>
      </p:sp>
      <p:pic>
        <p:nvPicPr>
          <p:cNvPr id="3075" name="Picture 3"/>
          <p:cNvPicPr>
            <a:picLocks noChangeAspect="1" noChangeArrowheads="1"/>
          </p:cNvPicPr>
          <p:nvPr/>
        </p:nvPicPr>
        <p:blipFill>
          <a:blip r:embed="rId3"/>
          <a:srcRect/>
          <a:stretch>
            <a:fillRect/>
          </a:stretch>
        </p:blipFill>
        <p:spPr bwMode="auto">
          <a:xfrm>
            <a:off x="1809750" y="942975"/>
            <a:ext cx="50927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The “More” Proxy Solution</a:t>
            </a:r>
            <a:endParaRPr lang="en-US" sz="3000" b="1" dirty="0">
              <a:solidFill>
                <a:schemeClr val="tx1">
                  <a:lumMod val="75000"/>
                  <a:lumOff val="25000"/>
                </a:schemeClr>
              </a:solidFill>
            </a:endParaRPr>
          </a:p>
        </p:txBody>
      </p:sp>
      <p:pic>
        <p:nvPicPr>
          <p:cNvPr id="4101" name="Picture 5"/>
          <p:cNvPicPr>
            <a:picLocks noChangeAspect="1" noChangeArrowheads="1"/>
          </p:cNvPicPr>
          <p:nvPr/>
        </p:nvPicPr>
        <p:blipFill>
          <a:blip r:embed="rId3"/>
          <a:srcRect/>
          <a:stretch>
            <a:fillRect/>
          </a:stretch>
        </p:blipFill>
        <p:spPr bwMode="auto">
          <a:xfrm>
            <a:off x="1257300" y="666750"/>
            <a:ext cx="6126163" cy="346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This is madness.</a:t>
            </a:r>
          </a:p>
          <a:p>
            <a:pPr marL="342900" marR="0" lvl="0" indent="-342900" algn="r" defTabSz="914400" rtl="0" eaLnBrk="1" fontAlgn="auto" latinLnBrk="0" hangingPunct="1">
              <a:lnSpc>
                <a:spcPct val="100000"/>
              </a:lnSpc>
              <a:spcBef>
                <a:spcPct val="20000"/>
              </a:spcBef>
              <a:spcAft>
                <a:spcPts val="0"/>
              </a:spcAft>
              <a:buClrTx/>
              <a:buSzTx/>
              <a:tabLst/>
              <a:defRPr/>
            </a:pPr>
            <a:r>
              <a:rPr lang="en-US" sz="2000" b="1" i="1" dirty="0" smtClean="0">
                <a:solidFill>
                  <a:schemeClr val="tx1">
                    <a:lumMod val="75000"/>
                    <a:lumOff val="25000"/>
                  </a:schemeClr>
                </a:solidFill>
              </a:rPr>
              <a:t>(after a certain point)</a:t>
            </a:r>
            <a:endParaRPr kumimoji="0" lang="en-US" sz="2000" b="1"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Throughput != Response Time</a:t>
            </a:r>
            <a:endParaRPr lang="en-US" sz="3000" b="1" dirty="0">
              <a:solidFill>
                <a:schemeClr val="tx1">
                  <a:lumMod val="75000"/>
                  <a:lumOff val="25000"/>
                </a:schemeClr>
              </a:solidFill>
            </a:endParaRPr>
          </a:p>
        </p:txBody>
      </p:sp>
      <p:pic>
        <p:nvPicPr>
          <p:cNvPr id="5123" name="Picture 3"/>
          <p:cNvPicPr>
            <a:picLocks noChangeAspect="1" noChangeArrowheads="1"/>
          </p:cNvPicPr>
          <p:nvPr/>
        </p:nvPicPr>
        <p:blipFill>
          <a:blip r:embed="rId3"/>
          <a:srcRect/>
          <a:stretch>
            <a:fillRect/>
          </a:stretch>
        </p:blipFill>
        <p:spPr bwMode="auto">
          <a:xfrm>
            <a:off x="3835400" y="3060700"/>
            <a:ext cx="1535113" cy="1212850"/>
          </a:xfrm>
          <a:prstGeom prst="rect">
            <a:avLst/>
          </a:prstGeom>
          <a:noFill/>
          <a:ln w="9525">
            <a:noFill/>
            <a:miter lim="800000"/>
            <a:headEnd/>
            <a:tailEnd/>
          </a:ln>
          <a:effectLst/>
        </p:spPr>
      </p:pic>
      <p:sp>
        <p:nvSpPr>
          <p:cNvPr id="6" name="Rectangular Callout 5"/>
          <p:cNvSpPr/>
          <p:nvPr/>
        </p:nvSpPr>
        <p:spPr>
          <a:xfrm>
            <a:off x="889000" y="758825"/>
            <a:ext cx="4511675" cy="1955801"/>
          </a:xfrm>
          <a:prstGeom prst="wedgeRectCallout">
            <a:avLst>
              <a:gd name="adj1" fmla="val 20828"/>
              <a:gd name="adj2" fmla="val 61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Receive</a:t>
            </a:r>
          </a:p>
          <a:p>
            <a:pPr marL="342900" indent="-342900">
              <a:buAutoNum type="arabicPeriod"/>
            </a:pPr>
            <a:r>
              <a:rPr lang="en-US" b="1" dirty="0" smtClean="0"/>
              <a:t>Verify</a:t>
            </a:r>
          </a:p>
          <a:p>
            <a:pPr marL="342900" indent="-342900">
              <a:buAutoNum type="arabicPeriod"/>
            </a:pPr>
            <a:r>
              <a:rPr lang="en-US" b="1" dirty="0" smtClean="0"/>
              <a:t>Dispatch</a:t>
            </a:r>
          </a:p>
          <a:p>
            <a:pPr marL="342900" indent="-342900">
              <a:buAutoNum type="arabicPeriod"/>
            </a:pPr>
            <a:r>
              <a:rPr lang="en-US" b="1" dirty="0" smtClean="0"/>
              <a:t>Aggregate</a:t>
            </a:r>
          </a:p>
          <a:p>
            <a:pPr marL="342900" indent="-342900">
              <a:buAutoNum type="arabicPeriod"/>
            </a:pPr>
            <a:r>
              <a:rPr lang="en-US" b="1" dirty="0" smtClean="0"/>
              <a:t>Handle errors</a:t>
            </a:r>
          </a:p>
          <a:p>
            <a:pPr marL="342900" indent="-342900">
              <a:buAutoNum type="arabicPeriod"/>
            </a:pPr>
            <a:r>
              <a:rPr lang="en-US" b="1" dirty="0" smtClean="0"/>
              <a:t>Render</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Buzzword: Event-Driven Architectures</a:t>
            </a:r>
          </a:p>
          <a:p>
            <a:pPr marL="342900" marR="0" lvl="0" indent="-342900" algn="r" defTabSz="914400" rtl="0" eaLnBrk="1" fontAlgn="auto" latinLnBrk="0" hangingPunct="1">
              <a:lnSpc>
                <a:spcPct val="100000"/>
              </a:lnSpc>
              <a:spcBef>
                <a:spcPct val="20000"/>
              </a:spcBef>
              <a:spcAft>
                <a:spcPts val="0"/>
              </a:spcAft>
              <a:buClrTx/>
              <a:buSzTx/>
              <a:tabLst/>
              <a:defRPr/>
            </a:pPr>
            <a:r>
              <a:rPr lang="en-US" sz="2000" b="1" i="1" dirty="0" smtClean="0">
                <a:solidFill>
                  <a:schemeClr val="tx1">
                    <a:lumMod val="75000"/>
                    <a:lumOff val="25000"/>
                  </a:schemeClr>
                </a:solidFill>
              </a:rPr>
              <a:t>(aka, reinventing the wheel)</a:t>
            </a:r>
            <a:endParaRPr kumimoji="0" lang="en-US" sz="2000" b="1"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6147" name="Picture 3" descr="C:\Users\Ilya Grigorik\Desktop\MeshU\F2018.jpg"/>
          <p:cNvPicPr>
            <a:picLocks noChangeAspect="1" noChangeArrowheads="1"/>
          </p:cNvPicPr>
          <p:nvPr/>
        </p:nvPicPr>
        <p:blipFill>
          <a:blip r:embed="rId3"/>
          <a:srcRect r="2307" b="14747"/>
          <a:stretch>
            <a:fillRect/>
          </a:stretch>
        </p:blipFill>
        <p:spPr bwMode="auto">
          <a:xfrm>
            <a:off x="0" y="0"/>
            <a:ext cx="9144000" cy="6375400"/>
          </a:xfrm>
          <a:prstGeom prst="rect">
            <a:avLst/>
          </a:prstGeom>
          <a:noFill/>
        </p:spPr>
      </p:pic>
      <p:sp>
        <p:nvSpPr>
          <p:cNvPr id="6" name="Rectangle 5"/>
          <p:cNvSpPr/>
          <p:nvPr/>
        </p:nvSpPr>
        <p:spPr>
          <a:xfrm>
            <a:off x="-123825" y="666751"/>
            <a:ext cx="6537325" cy="920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b="1" dirty="0" smtClean="0"/>
              <a:t>Auto Manufacturing circa 1910</a:t>
            </a:r>
            <a:endParaRPr lang="en-US" sz="3000" b="1" dirty="0"/>
          </a:p>
        </p:txBody>
      </p:sp>
      <p:sp>
        <p:nvSpPr>
          <p:cNvPr id="7" name="Rectangle 6"/>
          <p:cNvSpPr/>
          <p:nvPr/>
        </p:nvSpPr>
        <p:spPr>
          <a:xfrm>
            <a:off x="2606675" y="5178425"/>
            <a:ext cx="6537325" cy="920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b="1" dirty="0" smtClean="0"/>
              <a:t>2-3 men, 1-2 days / car</a:t>
            </a:r>
            <a:endParaRPr lang="en-US" sz="3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949325" y="3857625"/>
            <a:ext cx="7772400" cy="1500187"/>
          </a:xfrm>
          <a:prstGeom prst="rect">
            <a:avLst/>
          </a:prstGeom>
        </p:spPr>
        <p:txBody>
          <a:bodyPr>
            <a:normAutofit fontScale="92500" lnSpcReduction="10000"/>
          </a:bodyPr>
          <a:lstStyle/>
          <a:p>
            <a:pPr marL="342900" marR="0" lvl="0" indent="-342900" algn="r" defTabSz="914400" rtl="0" eaLnBrk="1" fontAlgn="auto" latinLnBrk="0" hangingPunct="1">
              <a:lnSpc>
                <a:spcPct val="100000"/>
              </a:lnSpc>
              <a:spcBef>
                <a:spcPct val="20000"/>
              </a:spcBef>
              <a:spcAft>
                <a:spcPts val="0"/>
              </a:spcAft>
              <a:buClrTx/>
              <a:buSzTx/>
              <a:tabLst/>
              <a:defRPr/>
            </a:pP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r" defTabSz="914400" rtl="0" eaLnBrk="1" fontAlgn="auto" latinLnBrk="0" hangingPunct="1">
              <a:lnSpc>
                <a:spcPct val="100000"/>
              </a:lnSpc>
              <a:spcBef>
                <a:spcPct val="20000"/>
              </a:spcBef>
              <a:spcAft>
                <a:spcPts val="0"/>
              </a:spcAft>
              <a:buClrTx/>
              <a:buSzTx/>
              <a:tabLst/>
              <a:defRPr/>
            </a:pPr>
            <a:endParaRPr lang="en-US" sz="3000" b="1" dirty="0" smtClean="0">
              <a:solidFill>
                <a:schemeClr val="tx1">
                  <a:lumMod val="75000"/>
                  <a:lumOff val="25000"/>
                </a:schemeClr>
              </a:solidFill>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sz="3000" b="1" noProof="0" dirty="0" smtClean="0">
                <a:solidFill>
                  <a:schemeClr val="tx1">
                    <a:lumMod val="75000"/>
                    <a:lumOff val="25000"/>
                  </a:schemeClr>
                </a:solidFill>
              </a:rPr>
              <a:t>Scaling the manufacturing process</a:t>
            </a:r>
            <a:endParaRPr kumimoji="0" lang="en-US" sz="3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7170" name="Picture 2"/>
          <p:cNvPicPr>
            <a:picLocks noChangeAspect="1" noChangeArrowheads="1"/>
          </p:cNvPicPr>
          <p:nvPr/>
        </p:nvPicPr>
        <p:blipFill>
          <a:blip r:embed="rId3"/>
          <a:srcRect/>
          <a:stretch>
            <a:fillRect/>
          </a:stretch>
        </p:blipFill>
        <p:spPr bwMode="auto">
          <a:xfrm>
            <a:off x="1625600" y="1495425"/>
            <a:ext cx="6075363" cy="2820987"/>
          </a:xfrm>
          <a:prstGeom prst="rect">
            <a:avLst/>
          </a:prstGeom>
          <a:noFill/>
          <a:ln w="9525">
            <a:noFill/>
            <a:miter lim="800000"/>
            <a:headEnd/>
            <a:tailEnd/>
          </a:ln>
          <a:effectLst/>
        </p:spPr>
      </p:pic>
      <p:sp>
        <p:nvSpPr>
          <p:cNvPr id="7" name="Cloud Callout 6"/>
          <p:cNvSpPr/>
          <p:nvPr/>
        </p:nvSpPr>
        <p:spPr>
          <a:xfrm>
            <a:off x="3559175" y="482600"/>
            <a:ext cx="2670175" cy="1311274"/>
          </a:xfrm>
          <a:prstGeom prst="cloudCallout">
            <a:avLst>
              <a:gd name="adj1" fmla="val -15294"/>
              <a:gd name="adj2" fmla="val 96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t>More workers!</a:t>
            </a:r>
            <a:endParaRPr lang="en-US" sz="2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t="7168" b="1322"/>
          <a:stretch>
            <a:fillRect/>
          </a:stretch>
        </p:blipFill>
        <p:spPr bwMode="auto">
          <a:xfrm>
            <a:off x="0" y="0"/>
            <a:ext cx="9144000" cy="6375400"/>
          </a:xfrm>
          <a:prstGeom prst="rect">
            <a:avLst/>
          </a:prstGeom>
          <a:noFill/>
          <a:ln w="9525">
            <a:noFill/>
            <a:miter lim="800000"/>
            <a:headEnd/>
            <a:tailEnd/>
          </a:ln>
          <a:effectLst/>
        </p:spPr>
      </p:pic>
      <p:sp>
        <p:nvSpPr>
          <p:cNvPr id="6" name="Rectangle 5"/>
          <p:cNvSpPr/>
          <p:nvPr/>
        </p:nvSpPr>
        <p:spPr>
          <a:xfrm>
            <a:off x="-123825" y="666751"/>
            <a:ext cx="6537325" cy="920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b="1" dirty="0" smtClean="0">
                <a:solidFill>
                  <a:schemeClr val="tx1">
                    <a:lumMod val="75000"/>
                    <a:lumOff val="25000"/>
                  </a:schemeClr>
                </a:solidFill>
              </a:rPr>
              <a:t>Then Henry Ford came along…</a:t>
            </a:r>
            <a:endParaRPr lang="en-US" sz="3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949325" y="3857625"/>
            <a:ext cx="7772400" cy="1500187"/>
          </a:xfrm>
          <a:prstGeom prst="rect">
            <a:avLst/>
          </a:prstGeom>
        </p:spPr>
        <p:txBody>
          <a:bodyPr>
            <a:normAutofit fontScale="92500" lnSpcReduction="10000"/>
          </a:bodyPr>
          <a:lstStyle/>
          <a:p>
            <a:pPr marL="342900" marR="0" lvl="0" indent="-342900" algn="r" defTabSz="914400" rtl="0" eaLnBrk="1" fontAlgn="auto" latinLnBrk="0" hangingPunct="1">
              <a:lnSpc>
                <a:spcPct val="100000"/>
              </a:lnSpc>
              <a:spcBef>
                <a:spcPct val="20000"/>
              </a:spcBef>
              <a:spcAft>
                <a:spcPts val="0"/>
              </a:spcAft>
              <a:buClrTx/>
              <a:buSzTx/>
              <a:tabLst/>
              <a:defRPr/>
            </a:pP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r" defTabSz="914400" rtl="0" eaLnBrk="1" fontAlgn="auto" latinLnBrk="0" hangingPunct="1">
              <a:lnSpc>
                <a:spcPct val="100000"/>
              </a:lnSpc>
              <a:spcBef>
                <a:spcPct val="20000"/>
              </a:spcBef>
              <a:spcAft>
                <a:spcPts val="0"/>
              </a:spcAft>
              <a:buClrTx/>
              <a:buSzTx/>
              <a:tabLst/>
              <a:defRPr/>
            </a:pPr>
            <a:endParaRPr lang="en-US" sz="3000" b="1" dirty="0" smtClean="0">
              <a:solidFill>
                <a:schemeClr val="tx1">
                  <a:lumMod val="75000"/>
                  <a:lumOff val="25000"/>
                </a:schemeClr>
              </a:solidFill>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sz="3000" b="1" noProof="0" dirty="0" smtClean="0">
                <a:solidFill>
                  <a:schemeClr val="tx1">
                    <a:lumMod val="75000"/>
                    <a:lumOff val="25000"/>
                  </a:schemeClr>
                </a:solidFill>
              </a:rPr>
              <a:t>Scaling the manufacturing process</a:t>
            </a:r>
            <a:endParaRPr kumimoji="0" lang="en-US" sz="3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9218" name="Picture 2" descr="C:\Users\Ilya Grigorik\Desktop\MeshU\michigan-truck-plant-body-shop.jpg"/>
          <p:cNvPicPr>
            <a:picLocks noChangeAspect="1" noChangeArrowheads="1"/>
          </p:cNvPicPr>
          <p:nvPr/>
        </p:nvPicPr>
        <p:blipFill>
          <a:blip r:embed="rId3"/>
          <a:srcRect l="1916" r="339"/>
          <a:stretch>
            <a:fillRect/>
          </a:stretch>
        </p:blipFill>
        <p:spPr bwMode="auto">
          <a:xfrm>
            <a:off x="0" y="0"/>
            <a:ext cx="9144000" cy="6375400"/>
          </a:xfrm>
          <a:prstGeom prst="rect">
            <a:avLst/>
          </a:prstGeom>
          <a:noFill/>
        </p:spPr>
      </p:pic>
      <p:sp>
        <p:nvSpPr>
          <p:cNvPr id="6" name="Rectangle 5"/>
          <p:cNvSpPr/>
          <p:nvPr/>
        </p:nvSpPr>
        <p:spPr>
          <a:xfrm>
            <a:off x="-123826" y="4349750"/>
            <a:ext cx="6537325" cy="920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b="1" dirty="0" smtClean="0">
                <a:solidFill>
                  <a:schemeClr val="tx1">
                    <a:lumMod val="75000"/>
                    <a:lumOff val="25000"/>
                  </a:schemeClr>
                </a:solidFill>
              </a:rPr>
              <a:t>And gave us the assembly line!</a:t>
            </a:r>
            <a:endParaRPr lang="en-US" sz="3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6" name="Content Placeholder 5" descr="postrank-logo.png"/>
          <p:cNvPicPr>
            <a:picLocks noGrp="1" noChangeAspect="1"/>
          </p:cNvPicPr>
          <p:nvPr>
            <p:ph idx="1"/>
          </p:nvPr>
        </p:nvPicPr>
        <p:blipFill>
          <a:blip r:embed="rId3"/>
          <a:stretch>
            <a:fillRect/>
          </a:stretch>
        </p:blipFill>
        <p:spPr>
          <a:xfrm>
            <a:off x="1441450" y="2416175"/>
            <a:ext cx="6076950" cy="1697971"/>
          </a:xfrm>
        </p:spPr>
      </p:pic>
      <p:sp>
        <p:nvSpPr>
          <p:cNvPr id="12" name="Cloud Callout 11"/>
          <p:cNvSpPr/>
          <p:nvPr/>
        </p:nvSpPr>
        <p:spPr>
          <a:xfrm>
            <a:off x="4572001" y="1035050"/>
            <a:ext cx="3775074" cy="1381125"/>
          </a:xfrm>
          <a:prstGeom prst="cloudCallout">
            <a:avLst>
              <a:gd name="adj1" fmla="val -17060"/>
              <a:gd name="adj2" fmla="val 721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Apr 7</a:t>
            </a:r>
            <a:r>
              <a:rPr lang="en-US" b="1" baseline="30000" dirty="0" smtClean="0"/>
              <a:t>th</a:t>
            </a:r>
            <a:r>
              <a:rPr lang="en-US" b="1" dirty="0" smtClean="0"/>
              <a:t> launch: </a:t>
            </a:r>
            <a:br>
              <a:rPr lang="en-US" b="1" dirty="0" smtClean="0"/>
            </a:br>
            <a:r>
              <a:rPr lang="en-US" b="1" dirty="0" err="1" smtClean="0"/>
              <a:t>Bestest</a:t>
            </a:r>
            <a:r>
              <a:rPr lang="en-US" b="1" dirty="0" smtClean="0"/>
              <a:t> Blog discovery!</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330199"/>
            <a:ext cx="3008313" cy="5584825"/>
          </a:xfrm>
        </p:spPr>
        <p:txBody>
          <a:bodyPr>
            <a:normAutofit/>
          </a:bodyPr>
          <a:lstStyle/>
          <a:p>
            <a:r>
              <a:rPr lang="en-US" sz="2500" b="1" dirty="0" smtClean="0">
                <a:solidFill>
                  <a:schemeClr val="tx1">
                    <a:lumMod val="75000"/>
                    <a:lumOff val="25000"/>
                  </a:schemeClr>
                </a:solidFill>
              </a:rPr>
              <a:t>Queuing theory</a:t>
            </a:r>
            <a:br>
              <a:rPr lang="en-US" sz="2500" b="1" dirty="0" smtClean="0">
                <a:solidFill>
                  <a:schemeClr val="tx1">
                    <a:lumMod val="75000"/>
                    <a:lumOff val="25000"/>
                  </a:schemeClr>
                </a:solidFill>
              </a:rPr>
            </a:br>
            <a:endParaRPr lang="en-US" sz="2500" b="1" dirty="0" smtClean="0">
              <a:solidFill>
                <a:schemeClr val="tx1">
                  <a:lumMod val="75000"/>
                  <a:lumOff val="25000"/>
                </a:schemeClr>
              </a:solidFill>
            </a:endParaRPr>
          </a:p>
          <a:p>
            <a:r>
              <a:rPr lang="en-US" sz="2500" b="1" dirty="0" smtClean="0">
                <a:solidFill>
                  <a:schemeClr val="tx1">
                    <a:lumMod val="75000"/>
                    <a:lumOff val="25000"/>
                  </a:schemeClr>
                </a:solidFill>
              </a:rPr>
              <a:t>Lean manufacturing</a:t>
            </a:r>
            <a:br>
              <a:rPr lang="en-US" sz="2500" b="1" dirty="0" smtClean="0">
                <a:solidFill>
                  <a:schemeClr val="tx1">
                    <a:lumMod val="75000"/>
                    <a:lumOff val="25000"/>
                  </a:schemeClr>
                </a:solidFill>
              </a:rPr>
            </a:br>
            <a:endParaRPr lang="en-US" sz="2500" b="1" dirty="0" smtClean="0">
              <a:solidFill>
                <a:schemeClr val="tx1">
                  <a:lumMod val="75000"/>
                  <a:lumOff val="25000"/>
                </a:schemeClr>
              </a:solidFill>
            </a:endParaRPr>
          </a:p>
          <a:p>
            <a:r>
              <a:rPr lang="en-US" sz="2500" b="1" dirty="0" smtClean="0">
                <a:solidFill>
                  <a:schemeClr val="tx1">
                    <a:lumMod val="75000"/>
                    <a:lumOff val="25000"/>
                  </a:schemeClr>
                </a:solidFill>
              </a:rPr>
              <a:t>Just in time</a:t>
            </a:r>
          </a:p>
          <a:p>
            <a:endParaRPr lang="en-US" sz="2500" b="1" dirty="0" smtClean="0"/>
          </a:p>
          <a:p>
            <a:endParaRPr lang="en-US" sz="2500" b="1" dirty="0" smtClean="0"/>
          </a:p>
          <a:p>
            <a:endParaRPr lang="en-US" sz="2500" b="1" dirty="0" smtClean="0"/>
          </a:p>
          <a:p>
            <a:endParaRPr lang="en-US" sz="2500" b="1" dirty="0" smtClean="0"/>
          </a:p>
          <a:p>
            <a:endParaRPr lang="en-US" sz="2500" b="1" dirty="0" smtClean="0"/>
          </a:p>
          <a:p>
            <a:r>
              <a:rPr lang="en-US" sz="2500" b="1" dirty="0" smtClean="0">
                <a:solidFill>
                  <a:schemeClr val="tx1">
                    <a:lumMod val="75000"/>
                    <a:lumOff val="25000"/>
                  </a:schemeClr>
                </a:solidFill>
              </a:rPr>
              <a:t>93 seconds / car</a:t>
            </a:r>
          </a:p>
          <a:p>
            <a:r>
              <a:rPr lang="en-US" sz="2500" b="1" dirty="0" smtClean="0">
                <a:solidFill>
                  <a:schemeClr val="tx1">
                    <a:lumMod val="75000"/>
                    <a:lumOff val="25000"/>
                  </a:schemeClr>
                </a:solidFill>
              </a:rPr>
              <a:t>1M + cars / year</a:t>
            </a:r>
          </a:p>
          <a:p>
            <a:endParaRPr lang="en-US" dirty="0"/>
          </a:p>
        </p:txBody>
      </p:sp>
      <p:pic>
        <p:nvPicPr>
          <p:cNvPr id="10242" name="Picture 2" descr="C:\Users\Ilya Grigorik\Desktop\MeshU\BE030238.jpg"/>
          <p:cNvPicPr>
            <a:picLocks noChangeAspect="1" noChangeArrowheads="1"/>
          </p:cNvPicPr>
          <p:nvPr/>
        </p:nvPicPr>
        <p:blipFill>
          <a:blip r:embed="rId3"/>
          <a:srcRect/>
          <a:stretch>
            <a:fillRect/>
          </a:stretch>
        </p:blipFill>
        <p:spPr bwMode="auto">
          <a:xfrm>
            <a:off x="4019550" y="390525"/>
            <a:ext cx="4427987" cy="552450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7" name="Rectangular Callout 6"/>
          <p:cNvSpPr/>
          <p:nvPr/>
        </p:nvSpPr>
        <p:spPr>
          <a:xfrm>
            <a:off x="520700" y="3797300"/>
            <a:ext cx="3038475" cy="736600"/>
          </a:xfrm>
          <a:prstGeom prst="wedgeRectCallout">
            <a:avLst>
              <a:gd name="adj1" fmla="val -21585"/>
              <a:gd name="adj2" fmla="val 78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Lower response time, </a:t>
            </a:r>
          </a:p>
          <a:p>
            <a:pPr algn="ctr"/>
            <a:r>
              <a:rPr lang="en-US" b="1" dirty="0" smtClean="0"/>
              <a:t>higher throughput!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000" b="1" dirty="0" smtClean="0">
                <a:solidFill>
                  <a:schemeClr val="tx1">
                    <a:lumMod val="75000"/>
                    <a:lumOff val="25000"/>
                  </a:schemeClr>
                </a:solidFill>
              </a:rPr>
              <a:t>Event Driven Architecture (EDA) = Assembly line</a:t>
            </a:r>
          </a:p>
          <a:p>
            <a:pPr marL="342900" marR="0" lvl="0" indent="-342900" algn="r" defTabSz="914400" rtl="0" eaLnBrk="1" fontAlgn="auto" latinLnBrk="0" hangingPunct="1">
              <a:lnSpc>
                <a:spcPct val="100000"/>
              </a:lnSpc>
              <a:spcBef>
                <a:spcPct val="20000"/>
              </a:spcBef>
              <a:spcAft>
                <a:spcPts val="0"/>
              </a:spcAft>
              <a:buClrTx/>
              <a:buSzTx/>
              <a:tabLst/>
              <a:defRPr/>
            </a:pPr>
            <a:r>
              <a:rPr lang="en-US" b="1" i="1" dirty="0" smtClean="0">
                <a:solidFill>
                  <a:schemeClr val="tx1">
                    <a:lumMod val="75000"/>
                    <a:lumOff val="25000"/>
                  </a:schemeClr>
                </a:solidFill>
              </a:rPr>
              <a:t>except, we’re not building cars here…</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Monolith Order Processing (example)</a:t>
            </a:r>
            <a:endParaRPr lang="en-US" sz="3000" b="1" dirty="0">
              <a:solidFill>
                <a:schemeClr val="tx1">
                  <a:lumMod val="75000"/>
                  <a:lumOff val="25000"/>
                </a:schemeClr>
              </a:solidFill>
            </a:endParaRPr>
          </a:p>
        </p:txBody>
      </p:sp>
      <p:sp>
        <p:nvSpPr>
          <p:cNvPr id="6" name="Rectangular Callout 5"/>
          <p:cNvSpPr/>
          <p:nvPr/>
        </p:nvSpPr>
        <p:spPr>
          <a:xfrm>
            <a:off x="5308599" y="574675"/>
            <a:ext cx="3038476" cy="1955801"/>
          </a:xfrm>
          <a:prstGeom prst="wedgeRectCallout">
            <a:avLst>
              <a:gd name="adj1" fmla="val 13551"/>
              <a:gd name="adj2" fmla="val 66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5 ms - Receive</a:t>
            </a:r>
          </a:p>
          <a:p>
            <a:pPr marL="342900" indent="-342900">
              <a:buAutoNum type="arabicPeriod"/>
            </a:pPr>
            <a:r>
              <a:rPr lang="en-US" b="1" dirty="0" smtClean="0"/>
              <a:t>30 ms	 - Verify</a:t>
            </a:r>
          </a:p>
          <a:p>
            <a:pPr marL="342900" indent="-342900">
              <a:buAutoNum type="arabicPeriod"/>
            </a:pPr>
            <a:r>
              <a:rPr lang="en-US" b="1" dirty="0" smtClean="0"/>
              <a:t>30 ms - Save</a:t>
            </a:r>
          </a:p>
          <a:p>
            <a:pPr marL="342900" indent="-342900">
              <a:buAutoNum type="arabicPeriod"/>
            </a:pPr>
            <a:r>
              <a:rPr lang="en-US" b="1" dirty="0" smtClean="0"/>
              <a:t>200 ms – Generate PDF</a:t>
            </a:r>
          </a:p>
          <a:p>
            <a:pPr marL="342900" indent="-342900">
              <a:buAutoNum type="arabicPeriod"/>
            </a:pPr>
            <a:r>
              <a:rPr lang="en-US" b="1" dirty="0" smtClean="0"/>
              <a:t>50 ms - Email</a:t>
            </a:r>
          </a:p>
          <a:p>
            <a:pPr marL="342900" indent="-342900">
              <a:buAutoNum type="arabicPeriod"/>
            </a:pPr>
            <a:r>
              <a:rPr lang="en-US" b="1" dirty="0" smtClean="0"/>
              <a:t>50 ms - Render</a:t>
            </a:r>
            <a:endParaRPr lang="en-US" dirty="0" smtClean="0"/>
          </a:p>
        </p:txBody>
      </p:sp>
      <p:pic>
        <p:nvPicPr>
          <p:cNvPr id="5" name="Picture 7"/>
          <p:cNvPicPr>
            <a:picLocks noChangeAspect="1" noChangeArrowheads="1"/>
          </p:cNvPicPr>
          <p:nvPr/>
        </p:nvPicPr>
        <p:blipFill>
          <a:blip r:embed="rId3"/>
          <a:srcRect/>
          <a:stretch>
            <a:fillRect/>
          </a:stretch>
        </p:blipFill>
        <p:spPr bwMode="auto">
          <a:xfrm>
            <a:off x="2454275" y="2784475"/>
            <a:ext cx="4859337" cy="1212850"/>
          </a:xfrm>
          <a:prstGeom prst="rect">
            <a:avLst/>
          </a:prstGeom>
          <a:noFill/>
          <a:ln w="9525">
            <a:noFill/>
            <a:miter lim="800000"/>
            <a:headEnd/>
            <a:tailEnd/>
          </a:ln>
          <a:effectLst/>
        </p:spPr>
      </p:pic>
      <p:sp>
        <p:nvSpPr>
          <p:cNvPr id="7" name="TextBox 6"/>
          <p:cNvSpPr txBox="1"/>
          <p:nvPr/>
        </p:nvSpPr>
        <p:spPr>
          <a:xfrm>
            <a:off x="3835400" y="3042944"/>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/purchase</a:t>
            </a:r>
            <a:endParaRPr lang="en-US" sz="1600" b="1" dirty="0">
              <a:solidFill>
                <a:srgbClr val="C00000"/>
              </a:solidFill>
            </a:endParaRPr>
          </a:p>
        </p:txBody>
      </p:sp>
      <p:sp>
        <p:nvSpPr>
          <p:cNvPr id="8" name="TextBox 7"/>
          <p:cNvSpPr txBox="1"/>
          <p:nvPr/>
        </p:nvSpPr>
        <p:spPr>
          <a:xfrm>
            <a:off x="3835400" y="3372437"/>
            <a:ext cx="1473200" cy="338554"/>
          </a:xfrm>
          <a:prstGeom prst="rect">
            <a:avLst/>
          </a:prstGeom>
          <a:noFill/>
        </p:spPr>
        <p:txBody>
          <a:bodyPr wrap="square" rtlCol="0">
            <a:spAutoFit/>
          </a:bodyPr>
          <a:lstStyle/>
          <a:p>
            <a:pPr algn="ctr"/>
            <a:r>
              <a:rPr lang="en-US" sz="1600" b="1" dirty="0" smtClean="0"/>
              <a:t>OK</a:t>
            </a:r>
            <a:endParaRPr lang="en-US" sz="1600" b="1" dirty="0">
              <a:solidFill>
                <a:srgbClr val="C00000"/>
              </a:solidFill>
            </a:endParaRPr>
          </a:p>
        </p:txBody>
      </p:sp>
      <p:sp>
        <p:nvSpPr>
          <p:cNvPr id="10" name="Rectangular Callout 9"/>
          <p:cNvSpPr/>
          <p:nvPr/>
        </p:nvSpPr>
        <p:spPr>
          <a:xfrm>
            <a:off x="1993900" y="758825"/>
            <a:ext cx="2762250" cy="850901"/>
          </a:xfrm>
          <a:prstGeom prst="wedgeRectCallout">
            <a:avLst>
              <a:gd name="adj1" fmla="val 55045"/>
              <a:gd name="adj2" fmla="val -20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Total: 365 ms, ~ 3 </a:t>
            </a:r>
            <a:r>
              <a:rPr lang="en-US" b="1" dirty="0" err="1" smtClean="0"/>
              <a:t>req</a:t>
            </a:r>
            <a:r>
              <a:rPr lang="en-US" b="1" dirty="0" smtClean="0"/>
              <a:t> / 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Assembly Line Order Processing (example)</a:t>
            </a:r>
            <a:endParaRPr lang="en-US" sz="3000" b="1" dirty="0">
              <a:solidFill>
                <a:schemeClr val="tx1">
                  <a:lumMod val="75000"/>
                  <a:lumOff val="25000"/>
                </a:schemeClr>
              </a:solidFill>
            </a:endParaRPr>
          </a:p>
        </p:txBody>
      </p:sp>
      <p:sp>
        <p:nvSpPr>
          <p:cNvPr id="6" name="Rectangular Callout 5"/>
          <p:cNvSpPr/>
          <p:nvPr/>
        </p:nvSpPr>
        <p:spPr>
          <a:xfrm>
            <a:off x="4203700" y="228600"/>
            <a:ext cx="4327525" cy="2301876"/>
          </a:xfrm>
          <a:prstGeom prst="wedgeRectCallout">
            <a:avLst>
              <a:gd name="adj1" fmla="val 14863"/>
              <a:gd name="adj2" fmla="val 61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Can someone else do it?</a:t>
            </a:r>
            <a:br>
              <a:rPr lang="en-US" b="1" dirty="0" smtClean="0"/>
            </a:br>
            <a:endParaRPr lang="en-US" b="1" dirty="0" smtClean="0"/>
          </a:p>
          <a:p>
            <a:pPr marL="342900" indent="-342900">
              <a:buAutoNum type="arabicPeriod"/>
            </a:pPr>
            <a:r>
              <a:rPr lang="en-US" b="1" dirty="0" smtClean="0"/>
              <a:t>5 ms – Receive			</a:t>
            </a:r>
            <a:r>
              <a:rPr lang="en-US" b="1" dirty="0" smtClean="0">
                <a:solidFill>
                  <a:srgbClr val="C00000"/>
                </a:solidFill>
              </a:rPr>
              <a:t>No</a:t>
            </a:r>
          </a:p>
          <a:p>
            <a:pPr marL="342900" indent="-342900">
              <a:buAutoNum type="arabicPeriod"/>
            </a:pPr>
            <a:r>
              <a:rPr lang="en-US" b="1" dirty="0" smtClean="0"/>
              <a:t>30 ms	 - Verify			</a:t>
            </a:r>
            <a:r>
              <a:rPr lang="en-US" b="1" dirty="0" smtClean="0">
                <a:solidFill>
                  <a:srgbClr val="C00000"/>
                </a:solidFill>
              </a:rPr>
              <a:t>No</a:t>
            </a:r>
          </a:p>
          <a:p>
            <a:pPr marL="342900" indent="-342900">
              <a:buAutoNum type="arabicPeriod"/>
            </a:pPr>
            <a:r>
              <a:rPr lang="en-US" b="1" dirty="0" smtClean="0"/>
              <a:t>30 ms – Save			</a:t>
            </a:r>
            <a:r>
              <a:rPr lang="en-US" b="1" dirty="0" smtClean="0">
                <a:solidFill>
                  <a:srgbClr val="C00000"/>
                </a:solidFill>
              </a:rPr>
              <a:t>No</a:t>
            </a:r>
          </a:p>
          <a:p>
            <a:pPr marL="342900" indent="-342900">
              <a:buAutoNum type="arabicPeriod"/>
            </a:pPr>
            <a:r>
              <a:rPr lang="en-US" b="1" dirty="0" smtClean="0"/>
              <a:t>200 ms – Generate PDF		</a:t>
            </a:r>
            <a:r>
              <a:rPr lang="en-US" b="1" dirty="0" smtClean="0">
                <a:solidFill>
                  <a:schemeClr val="accent3">
                    <a:lumMod val="50000"/>
                  </a:schemeClr>
                </a:solidFill>
              </a:rPr>
              <a:t>Yes</a:t>
            </a:r>
          </a:p>
          <a:p>
            <a:pPr marL="342900" indent="-342900">
              <a:buAutoNum type="arabicPeriod"/>
            </a:pPr>
            <a:r>
              <a:rPr lang="en-US" b="1" dirty="0" smtClean="0"/>
              <a:t>50 ms – Email			</a:t>
            </a:r>
            <a:r>
              <a:rPr lang="en-US" b="1" dirty="0" smtClean="0">
                <a:solidFill>
                  <a:schemeClr val="accent3">
                    <a:lumMod val="50000"/>
                  </a:schemeClr>
                </a:solidFill>
              </a:rPr>
              <a:t>Yes</a:t>
            </a:r>
          </a:p>
          <a:p>
            <a:pPr marL="342900" indent="-342900">
              <a:buAutoNum type="arabicPeriod"/>
            </a:pPr>
            <a:r>
              <a:rPr lang="en-US" b="1" dirty="0" smtClean="0"/>
              <a:t>50 ms – Render			</a:t>
            </a:r>
            <a:r>
              <a:rPr lang="en-US" b="1" dirty="0" smtClean="0">
                <a:solidFill>
                  <a:srgbClr val="C00000"/>
                </a:solidFill>
              </a:rPr>
              <a:t>Yes</a:t>
            </a:r>
            <a:endParaRPr lang="en-US" dirty="0" smtClean="0">
              <a:solidFill>
                <a:srgbClr val="C00000"/>
              </a:solidFill>
            </a:endParaRPr>
          </a:p>
        </p:txBody>
      </p:sp>
      <p:pic>
        <p:nvPicPr>
          <p:cNvPr id="5" name="Picture 7"/>
          <p:cNvPicPr>
            <a:picLocks noChangeAspect="1" noChangeArrowheads="1"/>
          </p:cNvPicPr>
          <p:nvPr/>
        </p:nvPicPr>
        <p:blipFill>
          <a:blip r:embed="rId3"/>
          <a:srcRect/>
          <a:stretch>
            <a:fillRect/>
          </a:stretch>
        </p:blipFill>
        <p:spPr bwMode="auto">
          <a:xfrm>
            <a:off x="2454275" y="2784475"/>
            <a:ext cx="4859337" cy="1212850"/>
          </a:xfrm>
          <a:prstGeom prst="rect">
            <a:avLst/>
          </a:prstGeom>
          <a:noFill/>
          <a:ln w="9525">
            <a:noFill/>
            <a:miter lim="800000"/>
            <a:headEnd/>
            <a:tailEnd/>
          </a:ln>
          <a:effectLst/>
        </p:spPr>
      </p:pic>
      <p:sp>
        <p:nvSpPr>
          <p:cNvPr id="7" name="TextBox 6"/>
          <p:cNvSpPr txBox="1"/>
          <p:nvPr/>
        </p:nvSpPr>
        <p:spPr>
          <a:xfrm>
            <a:off x="3835400" y="3042944"/>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/purchase</a:t>
            </a:r>
            <a:endParaRPr lang="en-US" sz="1600" b="1" dirty="0">
              <a:solidFill>
                <a:srgbClr val="C00000"/>
              </a:solidFill>
            </a:endParaRPr>
          </a:p>
        </p:txBody>
      </p:sp>
      <p:sp>
        <p:nvSpPr>
          <p:cNvPr id="8" name="TextBox 7"/>
          <p:cNvSpPr txBox="1"/>
          <p:nvPr/>
        </p:nvSpPr>
        <p:spPr>
          <a:xfrm>
            <a:off x="3835400" y="3372437"/>
            <a:ext cx="1473200" cy="338554"/>
          </a:xfrm>
          <a:prstGeom prst="rect">
            <a:avLst/>
          </a:prstGeom>
          <a:noFill/>
        </p:spPr>
        <p:txBody>
          <a:bodyPr wrap="square" rtlCol="0">
            <a:spAutoFit/>
          </a:bodyPr>
          <a:lstStyle/>
          <a:p>
            <a:pPr algn="ctr"/>
            <a:r>
              <a:rPr lang="en-US" sz="1600" b="1" dirty="0" smtClean="0"/>
              <a:t>OK</a:t>
            </a:r>
            <a:endParaRPr lang="en-US" sz="1600" b="1" dirty="0">
              <a:solidFill>
                <a:srgbClr val="C00000"/>
              </a:solidFill>
            </a:endParaRPr>
          </a:p>
        </p:txBody>
      </p:sp>
      <p:sp>
        <p:nvSpPr>
          <p:cNvPr id="10" name="Rectangular Callout 9"/>
          <p:cNvSpPr/>
          <p:nvPr/>
        </p:nvSpPr>
        <p:spPr>
          <a:xfrm>
            <a:off x="981075" y="228600"/>
            <a:ext cx="2762250" cy="1358900"/>
          </a:xfrm>
          <a:prstGeom prst="wedgeRectCallout">
            <a:avLst>
              <a:gd name="adj1" fmla="val 55045"/>
              <a:gd name="adj2" fmla="val -20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Total: 115 ms, ~ 3 </a:t>
            </a:r>
            <a:r>
              <a:rPr lang="en-US" b="1" dirty="0" err="1" smtClean="0"/>
              <a:t>req</a:t>
            </a:r>
            <a:r>
              <a:rPr lang="en-US" b="1" dirty="0" smtClean="0"/>
              <a:t> / s</a:t>
            </a:r>
          </a:p>
          <a:p>
            <a:pPr marL="342900" indent="-342900"/>
            <a:endParaRPr lang="en-US" b="1" dirty="0" smtClean="0"/>
          </a:p>
          <a:p>
            <a:pPr marL="342900" indent="-342900"/>
            <a:r>
              <a:rPr lang="en-US" b="1" dirty="0" smtClean="0"/>
              <a:t>~ </a:t>
            </a:r>
            <a:r>
              <a:rPr lang="en-US" b="1" dirty="0" smtClean="0">
                <a:solidFill>
                  <a:schemeClr val="accent3">
                    <a:lumMod val="50000"/>
                  </a:schemeClr>
                </a:solidFill>
              </a:rPr>
              <a:t>70%</a:t>
            </a:r>
            <a:r>
              <a:rPr lang="en-US" b="1" dirty="0" smtClean="0"/>
              <a:t> improvement in response time!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Assembly Line Order Processing (example)</a:t>
            </a:r>
            <a:endParaRPr lang="en-US" sz="3000" b="1" dirty="0">
              <a:solidFill>
                <a:schemeClr val="tx1">
                  <a:lumMod val="75000"/>
                  <a:lumOff val="25000"/>
                </a:schemeClr>
              </a:solidFill>
            </a:endParaRPr>
          </a:p>
        </p:txBody>
      </p:sp>
      <p:sp>
        <p:nvSpPr>
          <p:cNvPr id="7" name="TextBox 6"/>
          <p:cNvSpPr txBox="1"/>
          <p:nvPr/>
        </p:nvSpPr>
        <p:spPr>
          <a:xfrm>
            <a:off x="1779587" y="2906296"/>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/purchase</a:t>
            </a:r>
            <a:endParaRPr lang="en-US" sz="1600" b="1" dirty="0">
              <a:solidFill>
                <a:srgbClr val="C00000"/>
              </a:solidFill>
            </a:endParaRPr>
          </a:p>
        </p:txBody>
      </p:sp>
      <p:sp>
        <p:nvSpPr>
          <p:cNvPr id="8" name="TextBox 7"/>
          <p:cNvSpPr txBox="1"/>
          <p:nvPr/>
        </p:nvSpPr>
        <p:spPr>
          <a:xfrm>
            <a:off x="1779587" y="3482268"/>
            <a:ext cx="1473200" cy="338554"/>
          </a:xfrm>
          <a:prstGeom prst="rect">
            <a:avLst/>
          </a:prstGeom>
          <a:noFill/>
        </p:spPr>
        <p:txBody>
          <a:bodyPr wrap="square" rtlCol="0">
            <a:spAutoFit/>
          </a:bodyPr>
          <a:lstStyle/>
          <a:p>
            <a:pPr algn="ctr"/>
            <a:r>
              <a:rPr lang="en-US" sz="1600" b="1" dirty="0" smtClean="0"/>
              <a:t>OK</a:t>
            </a:r>
            <a:endParaRPr lang="en-US" sz="1600" b="1" dirty="0">
              <a:solidFill>
                <a:srgbClr val="C00000"/>
              </a:solidFill>
            </a:endParaRPr>
          </a:p>
        </p:txBody>
      </p:sp>
      <p:sp>
        <p:nvSpPr>
          <p:cNvPr id="11" name="Rectangular Callout 10"/>
          <p:cNvSpPr/>
          <p:nvPr/>
        </p:nvSpPr>
        <p:spPr>
          <a:xfrm>
            <a:off x="428625" y="666750"/>
            <a:ext cx="3038476" cy="1955801"/>
          </a:xfrm>
          <a:prstGeom prst="wedgeRectCallout">
            <a:avLst>
              <a:gd name="adj1" fmla="val 13551"/>
              <a:gd name="adj2" fmla="val 66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5 ms - Receive</a:t>
            </a:r>
          </a:p>
          <a:p>
            <a:pPr marL="342900" indent="-342900">
              <a:buAutoNum type="arabicPeriod"/>
            </a:pPr>
            <a:r>
              <a:rPr lang="en-US" b="1" dirty="0" smtClean="0"/>
              <a:t>30 ms	 - Verify</a:t>
            </a:r>
          </a:p>
          <a:p>
            <a:pPr marL="342900" indent="-342900">
              <a:buAutoNum type="arabicPeriod"/>
            </a:pPr>
            <a:r>
              <a:rPr lang="en-US" b="1" dirty="0" smtClean="0"/>
              <a:t>30 ms - Save</a:t>
            </a:r>
          </a:p>
          <a:p>
            <a:pPr marL="342900" indent="-342900">
              <a:buAutoNum type="arabicPeriod"/>
            </a:pPr>
            <a:r>
              <a:rPr lang="en-US" b="1" dirty="0" smtClean="0"/>
              <a:t>10 ms – Dispatch</a:t>
            </a:r>
          </a:p>
          <a:p>
            <a:pPr marL="342900" indent="-342900">
              <a:buAutoNum type="arabicPeriod"/>
            </a:pPr>
            <a:r>
              <a:rPr lang="en-US" b="1" dirty="0" smtClean="0"/>
              <a:t>50 ms – Render</a:t>
            </a:r>
          </a:p>
          <a:p>
            <a:pPr marL="342900" indent="-342900">
              <a:buAutoNum type="arabicPeriod"/>
            </a:pPr>
            <a:endParaRPr lang="en-US" b="1" dirty="0" smtClean="0"/>
          </a:p>
          <a:p>
            <a:pPr marL="342900" indent="-342900"/>
            <a:r>
              <a:rPr lang="en-US" b="1" dirty="0" smtClean="0">
                <a:solidFill>
                  <a:schemeClr val="accent3">
                    <a:lumMod val="50000"/>
                  </a:schemeClr>
                </a:solidFill>
              </a:rPr>
              <a:t>Total: 125 ms</a:t>
            </a:r>
            <a:endParaRPr lang="en-US" dirty="0" smtClean="0">
              <a:solidFill>
                <a:schemeClr val="accent3">
                  <a:lumMod val="50000"/>
                </a:schemeClr>
              </a:solidFill>
            </a:endParaRPr>
          </a:p>
        </p:txBody>
      </p:sp>
      <p:sp>
        <p:nvSpPr>
          <p:cNvPr id="12" name="Rectangular Callout 11"/>
          <p:cNvSpPr/>
          <p:nvPr/>
        </p:nvSpPr>
        <p:spPr>
          <a:xfrm>
            <a:off x="3989387" y="666750"/>
            <a:ext cx="2117725" cy="1955801"/>
          </a:xfrm>
          <a:prstGeom prst="wedgeRectCallout">
            <a:avLst>
              <a:gd name="adj1" fmla="val 21958"/>
              <a:gd name="adj2" fmla="val 67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Generate PDF</a:t>
            </a:r>
          </a:p>
          <a:p>
            <a:pPr marL="342900" indent="-342900">
              <a:buAutoNum type="arabicPeriod"/>
            </a:pPr>
            <a:r>
              <a:rPr lang="en-US" b="1" dirty="0" smtClean="0"/>
              <a:t>Dispatch</a:t>
            </a:r>
          </a:p>
        </p:txBody>
      </p:sp>
      <p:sp>
        <p:nvSpPr>
          <p:cNvPr id="13" name="Rectangular Callout 12"/>
          <p:cNvSpPr/>
          <p:nvPr/>
        </p:nvSpPr>
        <p:spPr>
          <a:xfrm>
            <a:off x="6567487" y="666750"/>
            <a:ext cx="2117725" cy="1955801"/>
          </a:xfrm>
          <a:prstGeom prst="wedgeRectCallout">
            <a:avLst>
              <a:gd name="adj1" fmla="val 21958"/>
              <a:gd name="adj2" fmla="val 67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Email PDF</a:t>
            </a:r>
          </a:p>
        </p:txBody>
      </p:sp>
      <p:pic>
        <p:nvPicPr>
          <p:cNvPr id="14" name="Picture 2"/>
          <p:cNvPicPr>
            <a:picLocks noChangeAspect="1" noChangeArrowheads="1"/>
          </p:cNvPicPr>
          <p:nvPr/>
        </p:nvPicPr>
        <p:blipFill>
          <a:blip r:embed="rId3"/>
          <a:srcRect/>
          <a:stretch>
            <a:fillRect/>
          </a:stretch>
        </p:blipFill>
        <p:spPr bwMode="auto">
          <a:xfrm>
            <a:off x="1073150" y="2822575"/>
            <a:ext cx="7423150" cy="121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Event-Driven Staged Architecture (SEDA)</a:t>
            </a:r>
            <a:endParaRPr lang="en-US" sz="3000" b="1" dirty="0">
              <a:solidFill>
                <a:schemeClr val="tx1">
                  <a:lumMod val="75000"/>
                  <a:lumOff val="25000"/>
                </a:schemeClr>
              </a:solidFill>
            </a:endParaRPr>
          </a:p>
        </p:txBody>
      </p:sp>
      <p:sp>
        <p:nvSpPr>
          <p:cNvPr id="7" name="TextBox 6"/>
          <p:cNvSpPr txBox="1"/>
          <p:nvPr/>
        </p:nvSpPr>
        <p:spPr>
          <a:xfrm>
            <a:off x="1779587" y="2906296"/>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/purchase</a:t>
            </a:r>
            <a:endParaRPr lang="en-US" sz="1600" b="1" dirty="0">
              <a:solidFill>
                <a:srgbClr val="C00000"/>
              </a:solidFill>
            </a:endParaRPr>
          </a:p>
        </p:txBody>
      </p:sp>
      <p:sp>
        <p:nvSpPr>
          <p:cNvPr id="8" name="TextBox 7"/>
          <p:cNvSpPr txBox="1"/>
          <p:nvPr/>
        </p:nvSpPr>
        <p:spPr>
          <a:xfrm>
            <a:off x="1779587" y="3482268"/>
            <a:ext cx="1473200" cy="338554"/>
          </a:xfrm>
          <a:prstGeom prst="rect">
            <a:avLst/>
          </a:prstGeom>
          <a:noFill/>
        </p:spPr>
        <p:txBody>
          <a:bodyPr wrap="square" rtlCol="0">
            <a:spAutoFit/>
          </a:bodyPr>
          <a:lstStyle/>
          <a:p>
            <a:pPr algn="ctr"/>
            <a:r>
              <a:rPr lang="en-US" sz="1600" b="1" dirty="0" smtClean="0"/>
              <a:t>OK</a:t>
            </a:r>
            <a:endParaRPr lang="en-US" sz="1600" b="1" dirty="0">
              <a:solidFill>
                <a:srgbClr val="C00000"/>
              </a:solidFill>
            </a:endParaRPr>
          </a:p>
        </p:txBody>
      </p:sp>
      <p:sp>
        <p:nvSpPr>
          <p:cNvPr id="11" name="Rectangular Callout 10"/>
          <p:cNvSpPr/>
          <p:nvPr/>
        </p:nvSpPr>
        <p:spPr>
          <a:xfrm>
            <a:off x="428625" y="666750"/>
            <a:ext cx="3038476" cy="1955801"/>
          </a:xfrm>
          <a:prstGeom prst="wedgeRectCallout">
            <a:avLst>
              <a:gd name="adj1" fmla="val 13551"/>
              <a:gd name="adj2" fmla="val 66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5 ms - Receive</a:t>
            </a:r>
          </a:p>
          <a:p>
            <a:pPr marL="342900" indent="-342900">
              <a:buAutoNum type="arabicPeriod"/>
            </a:pPr>
            <a:r>
              <a:rPr lang="en-US" b="1" dirty="0" smtClean="0"/>
              <a:t>30 ms	 - Verify</a:t>
            </a:r>
          </a:p>
          <a:p>
            <a:pPr marL="342900" indent="-342900">
              <a:buAutoNum type="arabicPeriod"/>
            </a:pPr>
            <a:r>
              <a:rPr lang="en-US" b="1" dirty="0" smtClean="0"/>
              <a:t>30 ms - Save</a:t>
            </a:r>
          </a:p>
          <a:p>
            <a:pPr marL="342900" indent="-342900">
              <a:buAutoNum type="arabicPeriod"/>
            </a:pPr>
            <a:r>
              <a:rPr lang="en-US" b="1" dirty="0" smtClean="0"/>
              <a:t>10 ms – Dispatch</a:t>
            </a:r>
          </a:p>
          <a:p>
            <a:pPr marL="342900" indent="-342900">
              <a:buAutoNum type="arabicPeriod"/>
            </a:pPr>
            <a:r>
              <a:rPr lang="en-US" b="1" dirty="0" smtClean="0"/>
              <a:t>50 ms – Render</a:t>
            </a:r>
          </a:p>
          <a:p>
            <a:pPr marL="342900" indent="-342900">
              <a:buAutoNum type="arabicPeriod"/>
            </a:pPr>
            <a:endParaRPr lang="en-US" b="1" dirty="0" smtClean="0"/>
          </a:p>
          <a:p>
            <a:pPr marL="342900" indent="-342900"/>
            <a:r>
              <a:rPr lang="en-US" b="1" dirty="0" smtClean="0">
                <a:solidFill>
                  <a:schemeClr val="accent3">
                    <a:lumMod val="50000"/>
                  </a:schemeClr>
                </a:solidFill>
              </a:rPr>
              <a:t>Total: 125 ms</a:t>
            </a:r>
            <a:endParaRPr lang="en-US" dirty="0" smtClean="0">
              <a:solidFill>
                <a:schemeClr val="accent3">
                  <a:lumMod val="50000"/>
                </a:schemeClr>
              </a:solidFill>
            </a:endParaRPr>
          </a:p>
        </p:txBody>
      </p:sp>
      <p:sp>
        <p:nvSpPr>
          <p:cNvPr id="12" name="Rectangular Callout 11"/>
          <p:cNvSpPr/>
          <p:nvPr/>
        </p:nvSpPr>
        <p:spPr>
          <a:xfrm>
            <a:off x="3989387" y="666750"/>
            <a:ext cx="2117725" cy="1955801"/>
          </a:xfrm>
          <a:prstGeom prst="wedgeRectCallout">
            <a:avLst>
              <a:gd name="adj1" fmla="val 21958"/>
              <a:gd name="adj2" fmla="val 67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Generate PDF</a:t>
            </a:r>
          </a:p>
          <a:p>
            <a:pPr marL="342900" indent="-342900">
              <a:buAutoNum type="arabicPeriod"/>
            </a:pPr>
            <a:r>
              <a:rPr lang="en-US" b="1" dirty="0" smtClean="0"/>
              <a:t>Dispatch</a:t>
            </a:r>
          </a:p>
        </p:txBody>
      </p:sp>
      <p:sp>
        <p:nvSpPr>
          <p:cNvPr id="13" name="Rectangular Callout 12"/>
          <p:cNvSpPr/>
          <p:nvPr/>
        </p:nvSpPr>
        <p:spPr>
          <a:xfrm>
            <a:off x="6567487" y="666750"/>
            <a:ext cx="2117725" cy="1955801"/>
          </a:xfrm>
          <a:prstGeom prst="wedgeRectCallout">
            <a:avLst>
              <a:gd name="adj1" fmla="val 21958"/>
              <a:gd name="adj2" fmla="val 67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smtClean="0"/>
              <a:t>Email PDF</a:t>
            </a:r>
          </a:p>
        </p:txBody>
      </p:sp>
      <p:pic>
        <p:nvPicPr>
          <p:cNvPr id="14" name="Picture 2"/>
          <p:cNvPicPr>
            <a:picLocks noChangeAspect="1" noChangeArrowheads="1"/>
          </p:cNvPicPr>
          <p:nvPr/>
        </p:nvPicPr>
        <p:blipFill>
          <a:blip r:embed="rId3"/>
          <a:srcRect/>
          <a:stretch>
            <a:fillRect/>
          </a:stretch>
        </p:blipFill>
        <p:spPr bwMode="auto">
          <a:xfrm>
            <a:off x="1073150" y="2822575"/>
            <a:ext cx="7423150" cy="121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Don’t keep the client waiting!</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“Can I defer it?”</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Services Oriented Architecture (SOA)</a:t>
            </a:r>
            <a:endParaRPr lang="en-US" sz="3000" b="1" dirty="0">
              <a:solidFill>
                <a:schemeClr val="tx1">
                  <a:lumMod val="75000"/>
                  <a:lumOff val="25000"/>
                </a:schemeClr>
              </a:solidFill>
            </a:endParaRPr>
          </a:p>
        </p:txBody>
      </p:sp>
      <p:sp>
        <p:nvSpPr>
          <p:cNvPr id="7" name="TextBox 6"/>
          <p:cNvSpPr txBox="1"/>
          <p:nvPr/>
        </p:nvSpPr>
        <p:spPr>
          <a:xfrm>
            <a:off x="1779587" y="2906296"/>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/purchase</a:t>
            </a:r>
            <a:endParaRPr lang="en-US" sz="1600" b="1" dirty="0">
              <a:solidFill>
                <a:srgbClr val="C00000"/>
              </a:solidFill>
            </a:endParaRPr>
          </a:p>
        </p:txBody>
      </p:sp>
      <p:sp>
        <p:nvSpPr>
          <p:cNvPr id="8" name="TextBox 7"/>
          <p:cNvSpPr txBox="1"/>
          <p:nvPr/>
        </p:nvSpPr>
        <p:spPr>
          <a:xfrm>
            <a:off x="1779587" y="3482268"/>
            <a:ext cx="1473200" cy="338554"/>
          </a:xfrm>
          <a:prstGeom prst="rect">
            <a:avLst/>
          </a:prstGeom>
          <a:noFill/>
        </p:spPr>
        <p:txBody>
          <a:bodyPr wrap="square" rtlCol="0">
            <a:spAutoFit/>
          </a:bodyPr>
          <a:lstStyle/>
          <a:p>
            <a:pPr algn="ctr"/>
            <a:r>
              <a:rPr lang="en-US" sz="1600" b="1" dirty="0" smtClean="0"/>
              <a:t>OK</a:t>
            </a:r>
            <a:endParaRPr lang="en-US" sz="1600" b="1" dirty="0">
              <a:solidFill>
                <a:srgbClr val="C00000"/>
              </a:solidFill>
            </a:endParaRPr>
          </a:p>
        </p:txBody>
      </p:sp>
      <p:sp>
        <p:nvSpPr>
          <p:cNvPr id="12" name="Rectangular Callout 11"/>
          <p:cNvSpPr/>
          <p:nvPr/>
        </p:nvSpPr>
        <p:spPr>
          <a:xfrm>
            <a:off x="3605530" y="1863725"/>
            <a:ext cx="2117725" cy="758826"/>
          </a:xfrm>
          <a:prstGeom prst="wedgeRectCallout">
            <a:avLst>
              <a:gd name="adj1" fmla="val 21958"/>
              <a:gd name="adj2" fmla="val 67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PDF service layer</a:t>
            </a:r>
          </a:p>
        </p:txBody>
      </p:sp>
      <p:sp>
        <p:nvSpPr>
          <p:cNvPr id="13" name="Rectangular Callout 12"/>
          <p:cNvSpPr/>
          <p:nvPr/>
        </p:nvSpPr>
        <p:spPr>
          <a:xfrm>
            <a:off x="6413500" y="1863725"/>
            <a:ext cx="2117725" cy="758826"/>
          </a:xfrm>
          <a:prstGeom prst="wedgeRectCallout">
            <a:avLst>
              <a:gd name="adj1" fmla="val -22840"/>
              <a:gd name="adj2" fmla="val 72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Email service layer</a:t>
            </a:r>
          </a:p>
        </p:txBody>
      </p:sp>
      <p:sp>
        <p:nvSpPr>
          <p:cNvPr id="14" name="Text Placeholder 1"/>
          <p:cNvSpPr txBox="1">
            <a:spLocks/>
          </p:cNvSpPr>
          <p:nvPr/>
        </p:nvSpPr>
        <p:spPr>
          <a:xfrm>
            <a:off x="758825" y="4810125"/>
            <a:ext cx="7772400" cy="671512"/>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b="1" i="1" dirty="0" smtClean="0">
                <a:solidFill>
                  <a:schemeClr val="tx1">
                    <a:lumMod val="75000"/>
                    <a:lumOff val="25000"/>
                  </a:schemeClr>
                </a:solidFill>
              </a:rPr>
              <a:t>h</a:t>
            </a:r>
            <a:r>
              <a:rPr kumimoji="0" lang="en-US" b="1" i="1"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elps</a:t>
            </a:r>
            <a:r>
              <a:rPr kumimoji="0" lang="en-US"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you maintain your sanity</a:t>
            </a:r>
            <a:endParaRPr kumimoji="0" lang="en-US" b="1"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cxnSp>
        <p:nvCxnSpPr>
          <p:cNvPr id="16" name="Curved Connector 15"/>
          <p:cNvCxnSpPr/>
          <p:nvPr/>
        </p:nvCxnSpPr>
        <p:spPr>
          <a:xfrm rot="16200000" flipH="1">
            <a:off x="4802188" y="3382963"/>
            <a:ext cx="828675" cy="18415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17" name="Curved Connector 16"/>
          <p:cNvCxnSpPr/>
          <p:nvPr/>
        </p:nvCxnSpPr>
        <p:spPr>
          <a:xfrm rot="16200000" flipH="1">
            <a:off x="6643688" y="3382963"/>
            <a:ext cx="828675" cy="18415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3"/>
          <a:srcRect/>
          <a:stretch>
            <a:fillRect/>
          </a:stretch>
        </p:blipFill>
        <p:spPr bwMode="auto">
          <a:xfrm>
            <a:off x="1073150" y="2822575"/>
            <a:ext cx="7423150" cy="121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1073150" y="1146175"/>
            <a:ext cx="7423150" cy="3295650"/>
          </a:xfrm>
          <a:prstGeom prst="rect">
            <a:avLst/>
          </a:prstGeom>
          <a:noFill/>
          <a:ln w="9525">
            <a:noFill/>
            <a:miter lim="800000"/>
            <a:headEnd/>
            <a:tailEnd/>
          </a:ln>
          <a:effectLst/>
        </p:spPr>
      </p:pic>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SOA = Simple(r) Scalability</a:t>
            </a:r>
            <a:endParaRPr lang="en-US" sz="3000" b="1" dirty="0">
              <a:solidFill>
                <a:schemeClr val="tx1">
                  <a:lumMod val="75000"/>
                  <a:lumOff val="25000"/>
                </a:schemeClr>
              </a:solidFill>
            </a:endParaRPr>
          </a:p>
        </p:txBody>
      </p:sp>
      <p:sp>
        <p:nvSpPr>
          <p:cNvPr id="7" name="TextBox 6"/>
          <p:cNvSpPr txBox="1"/>
          <p:nvPr/>
        </p:nvSpPr>
        <p:spPr>
          <a:xfrm>
            <a:off x="1779587" y="2353846"/>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/purchase</a:t>
            </a:r>
            <a:endParaRPr lang="en-US" sz="1600" b="1" dirty="0">
              <a:solidFill>
                <a:srgbClr val="C00000"/>
              </a:solidFill>
            </a:endParaRPr>
          </a:p>
        </p:txBody>
      </p:sp>
      <p:sp>
        <p:nvSpPr>
          <p:cNvPr id="8" name="TextBox 7"/>
          <p:cNvSpPr txBox="1"/>
          <p:nvPr/>
        </p:nvSpPr>
        <p:spPr>
          <a:xfrm>
            <a:off x="1779587" y="2929818"/>
            <a:ext cx="1473200" cy="338554"/>
          </a:xfrm>
          <a:prstGeom prst="rect">
            <a:avLst/>
          </a:prstGeom>
          <a:noFill/>
        </p:spPr>
        <p:txBody>
          <a:bodyPr wrap="square" rtlCol="0">
            <a:spAutoFit/>
          </a:bodyPr>
          <a:lstStyle/>
          <a:p>
            <a:pPr algn="ctr"/>
            <a:r>
              <a:rPr lang="en-US" sz="1600" b="1" dirty="0" smtClean="0"/>
              <a:t>OK</a:t>
            </a:r>
            <a:endParaRPr lang="en-US" sz="1600" b="1" dirty="0">
              <a:solidFill>
                <a:srgbClr val="C00000"/>
              </a:solidFill>
            </a:endParaRPr>
          </a:p>
        </p:txBody>
      </p:sp>
      <p:sp>
        <p:nvSpPr>
          <p:cNvPr id="12" name="Rectangular Callout 11"/>
          <p:cNvSpPr/>
          <p:nvPr/>
        </p:nvSpPr>
        <p:spPr>
          <a:xfrm>
            <a:off x="1625601" y="758825"/>
            <a:ext cx="3314700" cy="758826"/>
          </a:xfrm>
          <a:prstGeom prst="wedgeRectCallout">
            <a:avLst>
              <a:gd name="adj1" fmla="val 57580"/>
              <a:gd name="adj2" fmla="val 22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t>       Scalability of service layer</a:t>
            </a:r>
          </a:p>
        </p:txBody>
      </p:sp>
      <p:cxnSp>
        <p:nvCxnSpPr>
          <p:cNvPr id="16" name="Curved Connector 15"/>
          <p:cNvCxnSpPr/>
          <p:nvPr/>
        </p:nvCxnSpPr>
        <p:spPr>
          <a:xfrm rot="16200000" flipH="1">
            <a:off x="4618038" y="2738438"/>
            <a:ext cx="828675" cy="18415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17" name="Curved Connector 16"/>
          <p:cNvCxnSpPr/>
          <p:nvPr/>
        </p:nvCxnSpPr>
        <p:spPr>
          <a:xfrm rot="16200000" flipH="1">
            <a:off x="6643688" y="2738438"/>
            <a:ext cx="828675" cy="18415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Elastic Computing</a:t>
            </a:r>
          </a:p>
          <a:p>
            <a:pPr marL="342900" marR="0" lvl="0" indent="-342900" algn="r" defTabSz="914400" rtl="0" eaLnBrk="1" fontAlgn="auto" latinLnBrk="0" hangingPunct="1">
              <a:lnSpc>
                <a:spcPct val="100000"/>
              </a:lnSpc>
              <a:spcBef>
                <a:spcPct val="20000"/>
              </a:spcBef>
              <a:spcAft>
                <a:spcPts val="0"/>
              </a:spcAft>
              <a:buClrTx/>
              <a:buSzTx/>
              <a:tabLst/>
              <a:defRPr/>
            </a:pPr>
            <a:r>
              <a:rPr lang="en-US" b="1" i="1" dirty="0" smtClean="0">
                <a:solidFill>
                  <a:schemeClr val="tx1">
                    <a:lumMod val="75000"/>
                    <a:lumOff val="25000"/>
                  </a:schemeClr>
                </a:solidFill>
              </a:rPr>
              <a:t>EC2 &amp; Virtualization</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8" name="Rounded Rectangular Callout 7"/>
          <p:cNvSpPr/>
          <p:nvPr/>
        </p:nvSpPr>
        <p:spPr>
          <a:xfrm>
            <a:off x="18097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The slides…</a:t>
            </a:r>
            <a:endParaRPr lang="en-US" sz="1500" dirty="0"/>
          </a:p>
        </p:txBody>
      </p:sp>
      <p:sp>
        <p:nvSpPr>
          <p:cNvPr id="10" name="Rounded Rectangular Callout 9"/>
          <p:cNvSpPr/>
          <p:nvPr/>
        </p:nvSpPr>
        <p:spPr>
          <a:xfrm>
            <a:off x="4295775"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Questions &amp; Comments</a:t>
            </a:r>
            <a:endParaRPr lang="en-US" sz="1500" dirty="0"/>
          </a:p>
        </p:txBody>
      </p:sp>
      <p:sp>
        <p:nvSpPr>
          <p:cNvPr id="11" name="Rounded Rectangular Callout 10"/>
          <p:cNvSpPr/>
          <p:nvPr/>
        </p:nvSpPr>
        <p:spPr>
          <a:xfrm>
            <a:off x="678180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My blog</a:t>
            </a:r>
            <a:endParaRPr lang="en-US" sz="1500" dirty="0"/>
          </a:p>
        </p:txBody>
      </p:sp>
      <p:sp>
        <p:nvSpPr>
          <p:cNvPr id="7" name="Content Placeholder 6"/>
          <p:cNvSpPr>
            <a:spLocks noGrp="1"/>
          </p:cNvSpPr>
          <p:nvPr>
            <p:ph idx="1"/>
          </p:nvPr>
        </p:nvSpPr>
        <p:spPr>
          <a:xfrm>
            <a:off x="914400" y="666750"/>
            <a:ext cx="7340600" cy="4603750"/>
          </a:xfrm>
        </p:spPr>
        <p:txBody>
          <a:bodyPr>
            <a:normAutofit/>
          </a:bodyPr>
          <a:lstStyle/>
          <a:p>
            <a:r>
              <a:rPr lang="en-US" b="1" dirty="0" smtClean="0">
                <a:solidFill>
                  <a:schemeClr val="tx1">
                    <a:lumMod val="75000"/>
                    <a:lumOff val="25000"/>
                  </a:schemeClr>
                </a:solidFill>
              </a:rPr>
              <a:t>Request, Response Cycle</a:t>
            </a:r>
          </a:p>
          <a:p>
            <a:r>
              <a:rPr lang="en-US" b="1" dirty="0" smtClean="0">
                <a:solidFill>
                  <a:schemeClr val="tx1">
                    <a:lumMod val="75000"/>
                    <a:lumOff val="25000"/>
                  </a:schemeClr>
                </a:solidFill>
              </a:rPr>
              <a:t>Event Driven Architectures</a:t>
            </a:r>
          </a:p>
          <a:p>
            <a:r>
              <a:rPr lang="en-US" b="1" dirty="0" smtClean="0">
                <a:solidFill>
                  <a:schemeClr val="tx1">
                    <a:lumMod val="75000"/>
                    <a:lumOff val="25000"/>
                  </a:schemeClr>
                </a:solidFill>
              </a:rPr>
              <a:t>Cloud Computing</a:t>
            </a:r>
          </a:p>
          <a:p>
            <a:endParaRPr lang="en-US" b="1" dirty="0" smtClean="0">
              <a:solidFill>
                <a:schemeClr val="tx1">
                  <a:lumMod val="75000"/>
                  <a:lumOff val="25000"/>
                </a:schemeClr>
              </a:solidFill>
            </a:endParaRPr>
          </a:p>
          <a:p>
            <a:r>
              <a:rPr lang="en-US" b="1" dirty="0" smtClean="0">
                <a:solidFill>
                  <a:schemeClr val="tx1">
                    <a:lumMod val="75000"/>
                    <a:lumOff val="25000"/>
                  </a:schemeClr>
                </a:solidFill>
              </a:rPr>
              <a:t>Real-time Web!</a:t>
            </a:r>
          </a:p>
          <a:p>
            <a:r>
              <a:rPr lang="en-US" b="1" dirty="0" smtClean="0">
                <a:solidFill>
                  <a:schemeClr val="tx1">
                    <a:lumMod val="75000"/>
                    <a:lumOff val="25000"/>
                  </a:schemeClr>
                </a:solidFill>
              </a:rPr>
              <a:t>XMPP &amp; AMQP</a:t>
            </a:r>
          </a:p>
          <a:p>
            <a:r>
              <a:rPr lang="en-US" b="1" dirty="0" smtClean="0">
                <a:solidFill>
                  <a:schemeClr val="tx1">
                    <a:lumMod val="75000"/>
                    <a:lumOff val="25000"/>
                  </a:schemeClr>
                </a:solidFill>
              </a:rPr>
              <a:t>Example</a:t>
            </a:r>
          </a:p>
          <a:p>
            <a:endParaRPr lang="en-US" dirty="0">
              <a:solidFill>
                <a:schemeClr val="tx1">
                  <a:lumMod val="75000"/>
                  <a:lumOff val="25000"/>
                </a:schemeClr>
              </a:solidFill>
            </a:endParaRPr>
          </a:p>
        </p:txBody>
      </p:sp>
      <p:sp>
        <p:nvSpPr>
          <p:cNvPr id="13" name="24-Point Star 12"/>
          <p:cNvSpPr/>
          <p:nvPr/>
        </p:nvSpPr>
        <p:spPr>
          <a:xfrm>
            <a:off x="5216525" y="3060700"/>
            <a:ext cx="3222625" cy="1565275"/>
          </a:xfrm>
          <a:prstGeom prst="star24">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Fully buzzword compliant!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1533525" y="1035050"/>
            <a:ext cx="5719763" cy="3308350"/>
          </a:xfrm>
          <a:prstGeom prst="rect">
            <a:avLst/>
          </a:prstGeom>
          <a:noFill/>
          <a:ln w="9525">
            <a:noFill/>
            <a:miter lim="800000"/>
            <a:headEnd/>
            <a:tailEnd/>
          </a:ln>
          <a:effectLst/>
        </p:spPr>
      </p:pic>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Elastic Computing (Pay by the sip)</a:t>
            </a:r>
            <a:endParaRPr lang="en-US" sz="3000" b="1" dirty="0">
              <a:solidFill>
                <a:schemeClr val="tx1">
                  <a:lumMod val="75000"/>
                  <a:lumOff val="25000"/>
                </a:schemeClr>
              </a:solidFill>
            </a:endParaRPr>
          </a:p>
        </p:txBody>
      </p:sp>
      <p:sp>
        <p:nvSpPr>
          <p:cNvPr id="8" name="TextBox 7"/>
          <p:cNvSpPr txBox="1"/>
          <p:nvPr/>
        </p:nvSpPr>
        <p:spPr>
          <a:xfrm>
            <a:off x="3743325" y="3613150"/>
            <a:ext cx="1473200" cy="338554"/>
          </a:xfrm>
          <a:prstGeom prst="rect">
            <a:avLst/>
          </a:prstGeom>
          <a:noFill/>
        </p:spPr>
        <p:txBody>
          <a:bodyPr wrap="square" rtlCol="0">
            <a:spAutoFit/>
          </a:bodyPr>
          <a:lstStyle/>
          <a:p>
            <a:pPr algn="ctr"/>
            <a:r>
              <a:rPr lang="en-US" sz="1600" b="1" dirty="0" smtClean="0">
                <a:solidFill>
                  <a:srgbClr val="C00000"/>
                </a:solidFill>
              </a:rPr>
              <a:t>8AM – 24PM</a:t>
            </a:r>
            <a:endParaRPr lang="en-US" sz="1600" b="1" dirty="0">
              <a:solidFill>
                <a:srgbClr val="C00000"/>
              </a:solidFill>
            </a:endParaRPr>
          </a:p>
        </p:txBody>
      </p:sp>
      <p:sp>
        <p:nvSpPr>
          <p:cNvPr id="11" name="TextBox 10"/>
          <p:cNvSpPr txBox="1"/>
          <p:nvPr/>
        </p:nvSpPr>
        <p:spPr>
          <a:xfrm>
            <a:off x="4709795" y="1955800"/>
            <a:ext cx="1473200" cy="338554"/>
          </a:xfrm>
          <a:prstGeom prst="rect">
            <a:avLst/>
          </a:prstGeom>
          <a:noFill/>
        </p:spPr>
        <p:txBody>
          <a:bodyPr wrap="square" rtlCol="0">
            <a:spAutoFit/>
          </a:bodyPr>
          <a:lstStyle/>
          <a:p>
            <a:pPr algn="ctr"/>
            <a:r>
              <a:rPr lang="en-US" sz="1600" b="1" dirty="0" smtClean="0">
                <a:solidFill>
                  <a:srgbClr val="C00000"/>
                </a:solidFill>
              </a:rPr>
              <a:t>0AM – 8AM</a:t>
            </a:r>
            <a:endParaRPr lang="en-US" sz="1600" b="1" dirty="0">
              <a:solidFill>
                <a:srgbClr val="C00000"/>
              </a:solidFill>
            </a:endParaRPr>
          </a:p>
        </p:txBody>
      </p:sp>
      <p:sp>
        <p:nvSpPr>
          <p:cNvPr id="13" name="Rounded Rectangular Callout 12"/>
          <p:cNvSpPr/>
          <p:nvPr/>
        </p:nvSpPr>
        <p:spPr>
          <a:xfrm>
            <a:off x="1625600" y="390525"/>
            <a:ext cx="2209800" cy="666750"/>
          </a:xfrm>
          <a:prstGeom prst="wedgeRoundRectCallout">
            <a:avLst>
              <a:gd name="adj1" fmla="val 20547"/>
              <a:gd name="adj2" fmla="val 1042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$0.10 / hour</a:t>
            </a:r>
            <a:endParaRPr lang="en-US" b="1" dirty="0"/>
          </a:p>
        </p:txBody>
      </p:sp>
      <p:sp>
        <p:nvSpPr>
          <p:cNvPr id="14" name="Rounded Rectangular Callout 13"/>
          <p:cNvSpPr/>
          <p:nvPr/>
        </p:nvSpPr>
        <p:spPr>
          <a:xfrm>
            <a:off x="4848224" y="390525"/>
            <a:ext cx="3406776" cy="666750"/>
          </a:xfrm>
          <a:prstGeom prst="wedgeRoundRectCallout">
            <a:avLst>
              <a:gd name="adj1" fmla="val 14172"/>
              <a:gd name="adj2" fmla="val 102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3 servers (always): </a:t>
            </a:r>
            <a:r>
              <a:rPr lang="en-US" b="1" dirty="0" smtClean="0">
                <a:solidFill>
                  <a:srgbClr val="C00000"/>
                </a:solidFill>
              </a:rPr>
              <a:t>$216 / month</a:t>
            </a:r>
          </a:p>
          <a:p>
            <a:r>
              <a:rPr lang="en-US" b="1" dirty="0" smtClean="0"/>
              <a:t>3 servers (elastic):  </a:t>
            </a:r>
            <a:r>
              <a:rPr lang="en-US" b="1" dirty="0" smtClean="0">
                <a:solidFill>
                  <a:schemeClr val="accent3">
                    <a:lumMod val="50000"/>
                  </a:schemeClr>
                </a:solidFill>
              </a:rPr>
              <a:t>$120 / month</a:t>
            </a:r>
            <a:endParaRPr lang="en-US" b="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Elastic Computing (Pay by the sip)</a:t>
            </a:r>
            <a:endParaRPr lang="en-US" sz="3000" b="1" dirty="0">
              <a:solidFill>
                <a:schemeClr val="tx1">
                  <a:lumMod val="75000"/>
                  <a:lumOff val="25000"/>
                </a:schemeClr>
              </a:solidFill>
            </a:endParaRPr>
          </a:p>
        </p:txBody>
      </p:sp>
      <p:sp>
        <p:nvSpPr>
          <p:cNvPr id="9" name="Rounded Rectangle 8"/>
          <p:cNvSpPr/>
          <p:nvPr/>
        </p:nvSpPr>
        <p:spPr>
          <a:xfrm>
            <a:off x="889000" y="1771650"/>
            <a:ext cx="7366000" cy="2025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100 computers * 1 hour = 1 computer * 100 hours</a:t>
            </a:r>
            <a:endParaRPr lang="en-US" sz="24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Era of Parallelism</a:t>
            </a:r>
          </a:p>
        </p:txBody>
      </p:sp>
      <p:pic>
        <p:nvPicPr>
          <p:cNvPr id="5" name="Picture 4" descr="evolution.gif"/>
          <p:cNvPicPr>
            <a:picLocks noChangeAspect="1"/>
          </p:cNvPicPr>
          <p:nvPr/>
        </p:nvPicPr>
        <p:blipFill>
          <a:blip r:embed="rId3"/>
          <a:stretch>
            <a:fillRect/>
          </a:stretch>
        </p:blipFill>
        <p:spPr>
          <a:xfrm>
            <a:off x="1901825" y="574675"/>
            <a:ext cx="6229350" cy="3810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330199"/>
            <a:ext cx="3008313" cy="5584825"/>
          </a:xfrm>
        </p:spPr>
        <p:txBody>
          <a:bodyPr>
            <a:normAutofit/>
          </a:bodyPr>
          <a:lstStyle/>
          <a:p>
            <a:r>
              <a:rPr lang="en-US" sz="3000" b="1" dirty="0" smtClean="0">
                <a:solidFill>
                  <a:schemeClr val="tx1">
                    <a:lumMod val="65000"/>
                    <a:lumOff val="35000"/>
                  </a:schemeClr>
                </a:solidFill>
              </a:rPr>
              <a:t>Elastic car manufacturing?</a:t>
            </a:r>
          </a:p>
          <a:p>
            <a:endParaRPr lang="en-US" sz="3000" b="1" dirty="0" smtClean="0">
              <a:solidFill>
                <a:schemeClr val="tx1">
                  <a:lumMod val="65000"/>
                  <a:lumOff val="35000"/>
                </a:schemeClr>
              </a:solidFill>
            </a:endParaRPr>
          </a:p>
          <a:p>
            <a:endParaRPr lang="en-US" sz="3000" b="1" dirty="0" smtClean="0">
              <a:solidFill>
                <a:schemeClr val="tx1">
                  <a:lumMod val="65000"/>
                  <a:lumOff val="35000"/>
                </a:schemeClr>
              </a:solidFill>
            </a:endParaRPr>
          </a:p>
          <a:p>
            <a:r>
              <a:rPr lang="en-US" sz="3000" b="1" dirty="0" smtClean="0">
                <a:solidFill>
                  <a:schemeClr val="tx1">
                    <a:lumMod val="65000"/>
                    <a:lumOff val="35000"/>
                  </a:schemeClr>
                </a:solidFill>
              </a:rPr>
              <a:t>High capital investment</a:t>
            </a:r>
          </a:p>
          <a:p>
            <a:r>
              <a:rPr lang="en-US" sz="3000" b="1" dirty="0" smtClean="0">
                <a:solidFill>
                  <a:schemeClr val="tx1">
                    <a:lumMod val="65000"/>
                    <a:lumOff val="35000"/>
                  </a:schemeClr>
                </a:solidFill>
              </a:rPr>
              <a:t/>
            </a:r>
            <a:br>
              <a:rPr lang="en-US" sz="3000" b="1" dirty="0" smtClean="0">
                <a:solidFill>
                  <a:schemeClr val="tx1">
                    <a:lumMod val="65000"/>
                    <a:lumOff val="35000"/>
                  </a:schemeClr>
                </a:solidFill>
              </a:rPr>
            </a:br>
            <a:endParaRPr lang="en-US" sz="3000" b="1" dirty="0" smtClean="0">
              <a:solidFill>
                <a:schemeClr val="tx1">
                  <a:lumMod val="65000"/>
                  <a:lumOff val="35000"/>
                </a:schemeClr>
              </a:solidFill>
            </a:endParaRPr>
          </a:p>
          <a:p>
            <a:r>
              <a:rPr lang="en-US" sz="3000" b="1" dirty="0" smtClean="0">
                <a:solidFill>
                  <a:schemeClr val="tx1">
                    <a:lumMod val="65000"/>
                    <a:lumOff val="35000"/>
                  </a:schemeClr>
                </a:solidFill>
              </a:rPr>
              <a:t>People &amp; Unions</a:t>
            </a:r>
          </a:p>
          <a:p>
            <a:endParaRPr lang="en-US" sz="3000" b="1" dirty="0" smtClean="0">
              <a:solidFill>
                <a:schemeClr val="tx1">
                  <a:lumMod val="65000"/>
                  <a:lumOff val="35000"/>
                </a:schemeClr>
              </a:solidFill>
            </a:endParaRPr>
          </a:p>
          <a:p>
            <a:endParaRPr lang="en-US" sz="3000" b="1" dirty="0">
              <a:solidFill>
                <a:schemeClr val="tx1">
                  <a:lumMod val="65000"/>
                  <a:lumOff val="35000"/>
                </a:schemeClr>
              </a:solidFill>
            </a:endParaRPr>
          </a:p>
        </p:txBody>
      </p:sp>
      <p:pic>
        <p:nvPicPr>
          <p:cNvPr id="10242" name="Picture 2" descr="C:\Users\Ilya Grigorik\Desktop\MeshU\BE030238.jpg"/>
          <p:cNvPicPr>
            <a:picLocks noChangeAspect="1" noChangeArrowheads="1"/>
          </p:cNvPicPr>
          <p:nvPr/>
        </p:nvPicPr>
        <p:blipFill>
          <a:blip r:embed="rId3"/>
          <a:srcRect/>
          <a:stretch>
            <a:fillRect/>
          </a:stretch>
        </p:blipFill>
        <p:spPr bwMode="auto">
          <a:xfrm>
            <a:off x="4019550" y="390525"/>
            <a:ext cx="4427987" cy="552450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Elastic Computing = Assembly Line 2.0</a:t>
            </a:r>
          </a:p>
          <a:p>
            <a:pPr marL="342900" marR="0" lvl="0" indent="-342900" algn="r" defTabSz="914400" rtl="0" eaLnBrk="1" fontAlgn="auto" latinLnBrk="0" hangingPunct="1">
              <a:lnSpc>
                <a:spcPct val="100000"/>
              </a:lnSpc>
              <a:spcBef>
                <a:spcPct val="20000"/>
              </a:spcBef>
              <a:spcAft>
                <a:spcPts val="0"/>
              </a:spcAft>
              <a:buClrTx/>
              <a:buSzTx/>
              <a:tabLst/>
              <a:defRPr/>
            </a:pPr>
            <a:r>
              <a:rPr lang="en-US" b="1" i="1" dirty="0" smtClean="0">
                <a:solidFill>
                  <a:schemeClr val="tx1">
                    <a:lumMod val="75000"/>
                    <a:lumOff val="25000"/>
                  </a:schemeClr>
                </a:solidFill>
              </a:rPr>
              <a:t>EC2 &amp; Virtualization</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Elastic, Event-Driven, Staged, Services Oriented Architecture</a:t>
            </a:r>
            <a:br>
              <a:rPr lang="en-US" sz="3500" b="1" dirty="0" smtClean="0">
                <a:solidFill>
                  <a:schemeClr val="tx1">
                    <a:lumMod val="75000"/>
                    <a:lumOff val="25000"/>
                  </a:schemeClr>
                </a:solidFill>
              </a:rPr>
            </a:br>
            <a:r>
              <a:rPr lang="en-US" sz="1900" b="1" dirty="0" smtClean="0">
                <a:solidFill>
                  <a:schemeClr val="tx1">
                    <a:lumMod val="75000"/>
                    <a:lumOff val="25000"/>
                  </a:schemeClr>
                </a:solidFill>
              </a:rPr>
              <a:t>(that’s a mouthful)</a:t>
            </a:r>
            <a:endParaRPr lang="en-US" sz="1900" b="1" i="1" dirty="0" smtClean="0">
              <a:solidFill>
                <a:schemeClr val="tx1">
                  <a:lumMod val="75000"/>
                  <a:lumOff val="25000"/>
                </a:schemeClr>
              </a:solidFill>
            </a:endParaRP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7172" name="Picture 4"/>
          <p:cNvPicPr>
            <a:picLocks noChangeAspect="1" noChangeArrowheads="1"/>
          </p:cNvPicPr>
          <p:nvPr/>
        </p:nvPicPr>
        <p:blipFill>
          <a:blip r:embed="rId3"/>
          <a:srcRect/>
          <a:stretch>
            <a:fillRect/>
          </a:stretch>
        </p:blipFill>
        <p:spPr bwMode="auto">
          <a:xfrm>
            <a:off x="274638" y="482600"/>
            <a:ext cx="8526463" cy="309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t="11330" r="20514" b="14777"/>
          <a:stretch>
            <a:fillRect/>
          </a:stretch>
        </p:blipFill>
        <p:spPr bwMode="auto">
          <a:xfrm>
            <a:off x="-1" y="-1"/>
            <a:ext cx="9144001" cy="6375401"/>
          </a:xfrm>
          <a:prstGeom prst="rect">
            <a:avLst/>
          </a:prstGeom>
          <a:noFill/>
          <a:ln w="9525">
            <a:noFill/>
            <a:miter lim="800000"/>
            <a:headEnd/>
            <a:tailEnd/>
          </a:ln>
          <a:effectLst/>
        </p:spPr>
      </p:pic>
      <p:sp>
        <p:nvSpPr>
          <p:cNvPr id="6" name="Rectangle 5"/>
          <p:cNvSpPr/>
          <p:nvPr/>
        </p:nvSpPr>
        <p:spPr>
          <a:xfrm>
            <a:off x="5492750" y="666750"/>
            <a:ext cx="3775075" cy="920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000" b="1" dirty="0" smtClean="0">
                <a:solidFill>
                  <a:schemeClr val="tx1">
                    <a:lumMod val="75000"/>
                    <a:lumOff val="25000"/>
                  </a:schemeClr>
                </a:solidFill>
              </a:rPr>
              <a:t>    Phew.</a:t>
            </a:r>
            <a:endParaRPr lang="en-US" sz="3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Buzzword: Real-time web</a:t>
            </a:r>
          </a:p>
          <a:p>
            <a:pPr marL="342900" marR="0" lvl="0" indent="-342900" algn="r" defTabSz="914400" rtl="0" eaLnBrk="1" fontAlgn="auto" latinLnBrk="0" hangingPunct="1">
              <a:lnSpc>
                <a:spcPct val="100000"/>
              </a:lnSpc>
              <a:spcBef>
                <a:spcPct val="20000"/>
              </a:spcBef>
              <a:spcAft>
                <a:spcPts val="0"/>
              </a:spcAft>
              <a:buClrTx/>
              <a:buSzTx/>
              <a:tabLst/>
              <a:defRPr/>
            </a:pPr>
            <a:r>
              <a:rPr lang="en-US" sz="1900" b="1" i="1" dirty="0" smtClean="0">
                <a:solidFill>
                  <a:schemeClr val="tx1">
                    <a:lumMod val="75000"/>
                    <a:lumOff val="25000"/>
                  </a:schemeClr>
                </a:solidFill>
              </a:rPr>
              <a:t>Scientific translation: really, really, really, fast</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Real-time pain</a:t>
            </a:r>
          </a:p>
        </p:txBody>
      </p:sp>
      <p:graphicFrame>
        <p:nvGraphicFramePr>
          <p:cNvPr id="4" name="Diagram 3"/>
          <p:cNvGraphicFramePr/>
          <p:nvPr/>
        </p:nvGraphicFramePr>
        <p:xfrm>
          <a:off x="1993900" y="1010728"/>
          <a:ext cx="5156200" cy="3891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Line Callout 2 6"/>
          <p:cNvSpPr/>
          <p:nvPr/>
        </p:nvSpPr>
        <p:spPr>
          <a:xfrm>
            <a:off x="5216524" y="734503"/>
            <a:ext cx="2301875" cy="644525"/>
          </a:xfrm>
          <a:prstGeom prst="borderCallout2">
            <a:avLst>
              <a:gd name="adj1" fmla="val 18750"/>
              <a:gd name="adj2" fmla="val -8333"/>
              <a:gd name="adj3" fmla="val 18750"/>
              <a:gd name="adj4" fmla="val -16667"/>
              <a:gd name="adj5" fmla="val 329643"/>
              <a:gd name="adj6" fmla="val -284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Ouch!</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Real-time communication</a:t>
            </a:r>
          </a:p>
        </p:txBody>
      </p:sp>
      <p:pic>
        <p:nvPicPr>
          <p:cNvPr id="5" name="Picture 2"/>
          <p:cNvPicPr>
            <a:picLocks noChangeAspect="1" noChangeArrowheads="1"/>
          </p:cNvPicPr>
          <p:nvPr/>
        </p:nvPicPr>
        <p:blipFill>
          <a:blip r:embed="rId3"/>
          <a:srcRect/>
          <a:stretch>
            <a:fillRect/>
          </a:stretch>
        </p:blipFill>
        <p:spPr bwMode="auto">
          <a:xfrm>
            <a:off x="1073150" y="2822575"/>
            <a:ext cx="7423150" cy="1212850"/>
          </a:xfrm>
          <a:prstGeom prst="rect">
            <a:avLst/>
          </a:prstGeom>
          <a:noFill/>
          <a:ln w="9525">
            <a:noFill/>
            <a:miter lim="800000"/>
            <a:headEnd/>
            <a:tailEnd/>
          </a:ln>
          <a:effectLst/>
        </p:spPr>
      </p:pic>
      <p:sp>
        <p:nvSpPr>
          <p:cNvPr id="6" name="Rectangular Callout 5"/>
          <p:cNvSpPr/>
          <p:nvPr/>
        </p:nvSpPr>
        <p:spPr>
          <a:xfrm>
            <a:off x="3605530" y="1863725"/>
            <a:ext cx="2117725" cy="758826"/>
          </a:xfrm>
          <a:prstGeom prst="wedgeRectCallout">
            <a:avLst>
              <a:gd name="adj1" fmla="val 19799"/>
              <a:gd name="adj2" fmla="val 126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HTTP? DB? …</a:t>
            </a:r>
          </a:p>
        </p:txBody>
      </p:sp>
      <p:sp>
        <p:nvSpPr>
          <p:cNvPr id="8" name="Rectangular Callout 7"/>
          <p:cNvSpPr/>
          <p:nvPr/>
        </p:nvSpPr>
        <p:spPr>
          <a:xfrm>
            <a:off x="5953125" y="1863725"/>
            <a:ext cx="2117725" cy="758826"/>
          </a:xfrm>
          <a:prstGeom prst="wedgeRectCallout">
            <a:avLst>
              <a:gd name="adj1" fmla="val -12585"/>
              <a:gd name="adj2" fmla="val 125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HTTP? Queue?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lvl="0" indent="-342900" algn="r">
              <a:spcBef>
                <a:spcPct val="20000"/>
              </a:spcBef>
              <a:defRPr/>
            </a:pPr>
            <a:r>
              <a:rPr lang="en-US" sz="3500" b="1" dirty="0" smtClean="0">
                <a:solidFill>
                  <a:schemeClr val="tx1">
                    <a:lumMod val="75000"/>
                    <a:lumOff val="25000"/>
                  </a:schemeClr>
                </a:solidFill>
              </a:rPr>
              <a:t>Elastic, Event-Driven, Real-time, Staged, Services Oriented Architecture</a:t>
            </a:r>
            <a:br>
              <a:rPr lang="en-US" sz="3500" b="1" dirty="0" smtClean="0">
                <a:solidFill>
                  <a:schemeClr val="tx1">
                    <a:lumMod val="75000"/>
                    <a:lumOff val="25000"/>
                  </a:schemeClr>
                </a:solidFill>
              </a:rPr>
            </a:br>
            <a:r>
              <a:rPr lang="en-US" sz="1900" b="1" i="1" dirty="0" smtClean="0">
                <a:solidFill>
                  <a:schemeClr val="tx1">
                    <a:lumMod val="65000"/>
                    <a:lumOff val="35000"/>
                  </a:schemeClr>
                </a:solidFill>
              </a:rPr>
              <a:t>(Ready, ready? Go.)</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613150"/>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Emerging Standards: XMPP &amp; AMQP</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Extensible Messaging and Presence Protocol (XMPP)</a:t>
            </a:r>
          </a:p>
        </p:txBody>
      </p:sp>
      <p:pic>
        <p:nvPicPr>
          <p:cNvPr id="7" name="Picture 6" descr="202px-XMPP_Logo.svg.png"/>
          <p:cNvPicPr>
            <a:picLocks noChangeAspect="1"/>
          </p:cNvPicPr>
          <p:nvPr/>
        </p:nvPicPr>
        <p:blipFill>
          <a:blip r:embed="rId3"/>
          <a:stretch>
            <a:fillRect/>
          </a:stretch>
        </p:blipFill>
        <p:spPr>
          <a:xfrm>
            <a:off x="3927475" y="666750"/>
            <a:ext cx="1289050" cy="1327338"/>
          </a:xfrm>
          <a:prstGeom prst="rect">
            <a:avLst/>
          </a:prstGeom>
        </p:spPr>
      </p:pic>
      <p:pic>
        <p:nvPicPr>
          <p:cNvPr id="9219" name="Picture 3"/>
          <p:cNvPicPr>
            <a:picLocks noChangeAspect="1" noChangeArrowheads="1"/>
          </p:cNvPicPr>
          <p:nvPr/>
        </p:nvPicPr>
        <p:blipFill>
          <a:blip r:embed="rId4"/>
          <a:srcRect/>
          <a:stretch>
            <a:fillRect/>
          </a:stretch>
        </p:blipFill>
        <p:spPr bwMode="auto">
          <a:xfrm>
            <a:off x="2638425" y="1771650"/>
            <a:ext cx="3894137" cy="2171700"/>
          </a:xfrm>
          <a:prstGeom prst="rect">
            <a:avLst/>
          </a:prstGeom>
          <a:noFill/>
          <a:ln w="9525">
            <a:noFill/>
            <a:miter lim="800000"/>
            <a:headEnd/>
            <a:tailEnd/>
          </a:ln>
          <a:effectLst/>
        </p:spPr>
      </p:pic>
      <p:sp>
        <p:nvSpPr>
          <p:cNvPr id="9" name="Rectangular Callout 8"/>
          <p:cNvSpPr/>
          <p:nvPr/>
        </p:nvSpPr>
        <p:spPr>
          <a:xfrm>
            <a:off x="520700" y="2600325"/>
            <a:ext cx="2117725" cy="758826"/>
          </a:xfrm>
          <a:prstGeom prst="wedgeRectCallout">
            <a:avLst>
              <a:gd name="adj1" fmla="val 57580"/>
              <a:gd name="adj2" fmla="val -21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From: A, To: B</a:t>
            </a:r>
          </a:p>
          <a:p>
            <a:pPr marL="342900" indent="-342900" algn="ctr"/>
            <a:r>
              <a:rPr lang="en-US" b="1" dirty="0" smtClean="0"/>
              <a:t>Hello!</a:t>
            </a:r>
          </a:p>
        </p:txBody>
      </p:sp>
      <p:sp>
        <p:nvSpPr>
          <p:cNvPr id="10" name="Rectangular Callout 9"/>
          <p:cNvSpPr/>
          <p:nvPr/>
        </p:nvSpPr>
        <p:spPr>
          <a:xfrm>
            <a:off x="6505575" y="2600325"/>
            <a:ext cx="2117725" cy="758826"/>
          </a:xfrm>
          <a:prstGeom prst="wedgeRectCallout">
            <a:avLst>
              <a:gd name="adj1" fmla="val -59002"/>
              <a:gd name="adj2" fmla="val -25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From: A, To: B</a:t>
            </a:r>
          </a:p>
          <a:p>
            <a:pPr marL="342900" indent="-342900" algn="ctr"/>
            <a:r>
              <a:rPr lang="en-US" b="1" dirty="0" smtClean="0"/>
              <a:t>Hello!</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XMPP Features</a:t>
            </a:r>
          </a:p>
        </p:txBody>
      </p:sp>
      <p:pic>
        <p:nvPicPr>
          <p:cNvPr id="7" name="Picture 6" descr="202px-XMPP_Logo.svg.png"/>
          <p:cNvPicPr>
            <a:picLocks noChangeAspect="1"/>
          </p:cNvPicPr>
          <p:nvPr/>
        </p:nvPicPr>
        <p:blipFill>
          <a:blip r:embed="rId3"/>
          <a:stretch>
            <a:fillRect/>
          </a:stretch>
        </p:blipFill>
        <p:spPr>
          <a:xfrm>
            <a:off x="3927475" y="666750"/>
            <a:ext cx="1289050" cy="1327338"/>
          </a:xfrm>
          <a:prstGeom prst="rect">
            <a:avLst/>
          </a:prstGeom>
        </p:spPr>
      </p:pic>
      <p:pic>
        <p:nvPicPr>
          <p:cNvPr id="9219" name="Picture 3"/>
          <p:cNvPicPr>
            <a:picLocks noChangeAspect="1" noChangeArrowheads="1"/>
          </p:cNvPicPr>
          <p:nvPr/>
        </p:nvPicPr>
        <p:blipFill>
          <a:blip r:embed="rId4"/>
          <a:srcRect/>
          <a:stretch>
            <a:fillRect/>
          </a:stretch>
        </p:blipFill>
        <p:spPr bwMode="auto">
          <a:xfrm>
            <a:off x="2638425" y="1771650"/>
            <a:ext cx="3894137" cy="2171700"/>
          </a:xfrm>
          <a:prstGeom prst="rect">
            <a:avLst/>
          </a:prstGeom>
          <a:noFill/>
          <a:ln w="9525">
            <a:noFill/>
            <a:miter lim="800000"/>
            <a:headEnd/>
            <a:tailEnd/>
          </a:ln>
          <a:effectLst/>
        </p:spPr>
      </p:pic>
      <p:sp>
        <p:nvSpPr>
          <p:cNvPr id="8" name="Rectangular Callout 7"/>
          <p:cNvSpPr/>
          <p:nvPr/>
        </p:nvSpPr>
        <p:spPr>
          <a:xfrm>
            <a:off x="520700" y="2600325"/>
            <a:ext cx="2117725" cy="736600"/>
          </a:xfrm>
          <a:prstGeom prst="wedgeRectCallout">
            <a:avLst>
              <a:gd name="adj1" fmla="val 57967"/>
              <a:gd name="adj2" fmla="val -26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Persistent connections</a:t>
            </a:r>
            <a:endParaRPr lang="en-US" b="1" dirty="0"/>
          </a:p>
        </p:txBody>
      </p:sp>
      <p:sp>
        <p:nvSpPr>
          <p:cNvPr id="11" name="Rectangular Callout 10"/>
          <p:cNvSpPr/>
          <p:nvPr/>
        </p:nvSpPr>
        <p:spPr>
          <a:xfrm>
            <a:off x="1441450" y="666750"/>
            <a:ext cx="2117725" cy="736600"/>
          </a:xfrm>
          <a:prstGeom prst="wedgeRectCallout">
            <a:avLst>
              <a:gd name="adj1" fmla="val 57967"/>
              <a:gd name="adj2" fmla="val -26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Event-stream protocol</a:t>
            </a:r>
            <a:endParaRPr lang="en-US" b="1" dirty="0"/>
          </a:p>
        </p:txBody>
      </p:sp>
      <p:sp>
        <p:nvSpPr>
          <p:cNvPr id="12" name="Rectangular Callout 11"/>
          <p:cNvSpPr/>
          <p:nvPr/>
        </p:nvSpPr>
        <p:spPr>
          <a:xfrm>
            <a:off x="1257300" y="4441825"/>
            <a:ext cx="2117725" cy="736600"/>
          </a:xfrm>
          <a:prstGeom prst="wedgeRectCallout">
            <a:avLst>
              <a:gd name="adj1" fmla="val 30441"/>
              <a:gd name="adj2" fmla="val -87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Identity and authentication</a:t>
            </a:r>
            <a:endParaRPr lang="en-US" b="1" dirty="0"/>
          </a:p>
        </p:txBody>
      </p:sp>
      <p:sp>
        <p:nvSpPr>
          <p:cNvPr id="13" name="Rectangular Callout 12"/>
          <p:cNvSpPr/>
          <p:nvPr/>
        </p:nvSpPr>
        <p:spPr>
          <a:xfrm>
            <a:off x="6781800" y="3521075"/>
            <a:ext cx="2117725" cy="736600"/>
          </a:xfrm>
          <a:prstGeom prst="wedgeRectCallout">
            <a:avLst>
              <a:gd name="adj1" fmla="val -60773"/>
              <a:gd name="adj2" fmla="val -283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Presence</a:t>
            </a:r>
            <a:endParaRPr 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JID: Federation, Identity  &amp; Authentication</a:t>
            </a:r>
          </a:p>
        </p:txBody>
      </p:sp>
      <p:sp>
        <p:nvSpPr>
          <p:cNvPr id="8" name="Rectangular Callout 7"/>
          <p:cNvSpPr/>
          <p:nvPr/>
        </p:nvSpPr>
        <p:spPr>
          <a:xfrm>
            <a:off x="3098800" y="1495425"/>
            <a:ext cx="1104899" cy="552450"/>
          </a:xfrm>
          <a:prstGeom prst="wedgeRectCallout">
            <a:avLst>
              <a:gd name="adj1" fmla="val -13277"/>
              <a:gd name="adj2" fmla="val 94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User</a:t>
            </a:r>
            <a:endParaRPr lang="en-US" b="1" dirty="0"/>
          </a:p>
        </p:txBody>
      </p:sp>
      <p:sp>
        <p:nvSpPr>
          <p:cNvPr id="11" name="Rectangular Callout 10"/>
          <p:cNvSpPr/>
          <p:nvPr/>
        </p:nvSpPr>
        <p:spPr>
          <a:xfrm>
            <a:off x="889000" y="3336925"/>
            <a:ext cx="2117725" cy="736600"/>
          </a:xfrm>
          <a:prstGeom prst="wedgeRectCallout">
            <a:avLst>
              <a:gd name="adj1" fmla="val -25151"/>
              <a:gd name="adj2" fmla="val -76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Jabber Software Foundation</a:t>
            </a:r>
            <a:endParaRPr lang="en-US" b="1" dirty="0"/>
          </a:p>
        </p:txBody>
      </p:sp>
      <p:pic>
        <p:nvPicPr>
          <p:cNvPr id="10243" name="Picture 3"/>
          <p:cNvPicPr>
            <a:picLocks noChangeAspect="1" noChangeArrowheads="1"/>
          </p:cNvPicPr>
          <p:nvPr/>
        </p:nvPicPr>
        <p:blipFill>
          <a:blip r:embed="rId3"/>
          <a:srcRect/>
          <a:stretch>
            <a:fillRect/>
          </a:stretch>
        </p:blipFill>
        <p:spPr bwMode="auto">
          <a:xfrm>
            <a:off x="5124450" y="3159125"/>
            <a:ext cx="423863" cy="546100"/>
          </a:xfrm>
          <a:prstGeom prst="rect">
            <a:avLst/>
          </a:prstGeom>
          <a:noFill/>
          <a:ln w="9525">
            <a:noFill/>
            <a:miter lim="800000"/>
            <a:headEnd/>
            <a:tailEnd/>
          </a:ln>
          <a:effectLst/>
        </p:spPr>
      </p:pic>
      <p:sp>
        <p:nvSpPr>
          <p:cNvPr id="14" name="TextBox 13"/>
          <p:cNvSpPr txBox="1"/>
          <p:nvPr/>
        </p:nvSpPr>
        <p:spPr>
          <a:xfrm>
            <a:off x="3006725" y="2330450"/>
            <a:ext cx="4695825" cy="553998"/>
          </a:xfrm>
          <a:prstGeom prst="rect">
            <a:avLst/>
          </a:prstGeom>
          <a:noFill/>
        </p:spPr>
        <p:txBody>
          <a:bodyPr wrap="square" rtlCol="0">
            <a:spAutoFit/>
          </a:bodyPr>
          <a:lstStyle/>
          <a:p>
            <a:pPr algn="ctr"/>
            <a:r>
              <a:rPr lang="en-US" sz="3000" b="1" dirty="0" smtClean="0">
                <a:solidFill>
                  <a:srgbClr val="C00000"/>
                </a:solidFill>
              </a:rPr>
              <a:t>ilya</a:t>
            </a:r>
            <a:r>
              <a:rPr lang="en-US" sz="3000" b="1" dirty="0" smtClean="0">
                <a:solidFill>
                  <a:schemeClr val="tx1">
                    <a:lumMod val="65000"/>
                    <a:lumOff val="35000"/>
                  </a:schemeClr>
                </a:solidFill>
              </a:rPr>
              <a:t>@</a:t>
            </a:r>
            <a:r>
              <a:rPr lang="en-US" sz="3000" b="1" dirty="0" smtClean="0">
                <a:solidFill>
                  <a:schemeClr val="accent3">
                    <a:lumMod val="50000"/>
                  </a:schemeClr>
                </a:solidFill>
              </a:rPr>
              <a:t>aiderss.com</a:t>
            </a:r>
            <a:r>
              <a:rPr lang="en-US" sz="3000" b="1" dirty="0" smtClean="0"/>
              <a:t>/</a:t>
            </a:r>
            <a:r>
              <a:rPr lang="en-US" sz="3000" b="1" dirty="0" smtClean="0">
                <a:solidFill>
                  <a:schemeClr val="accent1">
                    <a:lumMod val="50000"/>
                  </a:schemeClr>
                </a:solidFill>
              </a:rPr>
              <a:t>office</a:t>
            </a:r>
            <a:endParaRPr lang="en-US" sz="3000" b="1" dirty="0">
              <a:solidFill>
                <a:schemeClr val="accent1">
                  <a:lumMod val="50000"/>
                </a:schemeClr>
              </a:solidFill>
            </a:endParaRPr>
          </a:p>
        </p:txBody>
      </p:sp>
      <p:pic>
        <p:nvPicPr>
          <p:cNvPr id="15" name="Picture 14" descr="400px-Jabber-bulb.svg.png"/>
          <p:cNvPicPr>
            <a:picLocks noChangeAspect="1"/>
          </p:cNvPicPr>
          <p:nvPr/>
        </p:nvPicPr>
        <p:blipFill>
          <a:blip r:embed="rId4" cstate="print"/>
          <a:stretch>
            <a:fillRect/>
          </a:stretch>
        </p:blipFill>
        <p:spPr>
          <a:xfrm>
            <a:off x="796925" y="1127125"/>
            <a:ext cx="1196975" cy="1795463"/>
          </a:xfrm>
          <a:prstGeom prst="rect">
            <a:avLst/>
          </a:prstGeom>
        </p:spPr>
      </p:pic>
      <p:sp>
        <p:nvSpPr>
          <p:cNvPr id="16" name="Rectangular Callout 15"/>
          <p:cNvSpPr/>
          <p:nvPr/>
        </p:nvSpPr>
        <p:spPr>
          <a:xfrm>
            <a:off x="4664075" y="1495425"/>
            <a:ext cx="1104899" cy="552450"/>
          </a:xfrm>
          <a:prstGeom prst="wedgeRectCallout">
            <a:avLst>
              <a:gd name="adj1" fmla="val -13277"/>
              <a:gd name="adj2" fmla="val 94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Domain</a:t>
            </a:r>
            <a:endParaRPr lang="en-US" b="1" dirty="0"/>
          </a:p>
        </p:txBody>
      </p:sp>
      <p:sp>
        <p:nvSpPr>
          <p:cNvPr id="17" name="Rectangular Callout 16"/>
          <p:cNvSpPr/>
          <p:nvPr/>
        </p:nvSpPr>
        <p:spPr>
          <a:xfrm>
            <a:off x="6321425" y="1495425"/>
            <a:ext cx="1104899" cy="552450"/>
          </a:xfrm>
          <a:prstGeom prst="wedgeRectCallout">
            <a:avLst>
              <a:gd name="adj1" fmla="val -13277"/>
              <a:gd name="adj2" fmla="val 94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Resource</a:t>
            </a: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Example: Message Routing with XMPP</a:t>
            </a:r>
          </a:p>
        </p:txBody>
      </p:sp>
      <p:pic>
        <p:nvPicPr>
          <p:cNvPr id="7" name="Picture 6" descr="202px-XMPP_Logo.svg.png"/>
          <p:cNvPicPr>
            <a:picLocks noChangeAspect="1"/>
          </p:cNvPicPr>
          <p:nvPr/>
        </p:nvPicPr>
        <p:blipFill>
          <a:blip r:embed="rId3"/>
          <a:stretch>
            <a:fillRect/>
          </a:stretch>
        </p:blipFill>
        <p:spPr>
          <a:xfrm>
            <a:off x="3927475" y="2822575"/>
            <a:ext cx="1289050" cy="1327338"/>
          </a:xfrm>
          <a:prstGeom prst="rect">
            <a:avLst/>
          </a:prstGeom>
        </p:spPr>
      </p:pic>
      <p:pic>
        <p:nvPicPr>
          <p:cNvPr id="9219" name="Picture 3"/>
          <p:cNvPicPr>
            <a:picLocks noChangeAspect="1" noChangeArrowheads="1"/>
          </p:cNvPicPr>
          <p:nvPr/>
        </p:nvPicPr>
        <p:blipFill>
          <a:blip r:embed="rId4"/>
          <a:srcRect/>
          <a:stretch>
            <a:fillRect/>
          </a:stretch>
        </p:blipFill>
        <p:spPr bwMode="auto">
          <a:xfrm>
            <a:off x="2638425" y="2178050"/>
            <a:ext cx="3894137" cy="2171700"/>
          </a:xfrm>
          <a:prstGeom prst="rect">
            <a:avLst/>
          </a:prstGeom>
          <a:noFill/>
          <a:ln w="9525">
            <a:noFill/>
            <a:miter lim="800000"/>
            <a:headEnd/>
            <a:tailEnd/>
          </a:ln>
          <a:effectLst/>
        </p:spPr>
      </p:pic>
      <p:sp>
        <p:nvSpPr>
          <p:cNvPr id="8" name="Rectangular Callout 7"/>
          <p:cNvSpPr/>
          <p:nvPr/>
        </p:nvSpPr>
        <p:spPr>
          <a:xfrm>
            <a:off x="889000" y="228600"/>
            <a:ext cx="7550150" cy="1749425"/>
          </a:xfrm>
          <a:prstGeom prst="wedgeRectCallout">
            <a:avLst>
              <a:gd name="adj1" fmla="val -8654"/>
              <a:gd name="adj2" fmla="val 62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rgbClr val="5F6062"/>
                </a:solidFill>
              </a:rPr>
              <a:t>&lt;message </a:t>
            </a:r>
            <a:r>
              <a:rPr lang="en-US" sz="1500" b="1" dirty="0" smtClean="0">
                <a:solidFill>
                  <a:srgbClr val="C00000"/>
                </a:solidFill>
              </a:rPr>
              <a:t>from="ilya@aiderss.com/office" </a:t>
            </a:r>
            <a:r>
              <a:rPr lang="en-US" sz="1500" b="1" dirty="0" smtClean="0">
                <a:solidFill>
                  <a:srgbClr val="5F6062"/>
                </a:solidFill>
              </a:rPr>
              <a:t>type="chat" </a:t>
            </a:r>
            <a:r>
              <a:rPr lang="en-US" sz="1500" b="1" dirty="0" smtClean="0">
                <a:solidFill>
                  <a:srgbClr val="C00000"/>
                </a:solidFill>
              </a:rPr>
              <a:t>to="ilya@igvita.com" </a:t>
            </a:r>
            <a:r>
              <a:rPr lang="en-US" sz="1500" b="1" dirty="0" smtClean="0">
                <a:solidFill>
                  <a:srgbClr val="5F6062"/>
                </a:solidFill>
              </a:rPr>
              <a:t>id="aae1a"&gt;</a:t>
            </a:r>
          </a:p>
          <a:p>
            <a:r>
              <a:rPr lang="en-US" sz="1500" b="1" dirty="0" smtClean="0"/>
              <a:t>      </a:t>
            </a:r>
            <a:r>
              <a:rPr lang="en-US" sz="1500" b="1" dirty="0" smtClean="0">
                <a:solidFill>
                  <a:srgbClr val="C00000"/>
                </a:solidFill>
              </a:rPr>
              <a:t>&lt;body&gt;hello&lt;/body&gt;</a:t>
            </a:r>
          </a:p>
          <a:p>
            <a:r>
              <a:rPr lang="en-US" sz="1500" b="1" dirty="0" smtClean="0"/>
              <a:t>      </a:t>
            </a:r>
            <a:r>
              <a:rPr lang="en-US" sz="1500" b="1" dirty="0" smtClean="0">
                <a:solidFill>
                  <a:srgbClr val="5F6062"/>
                </a:solidFill>
              </a:rPr>
              <a:t>&lt;active </a:t>
            </a:r>
            <a:r>
              <a:rPr lang="en-US" sz="1500" b="1" dirty="0" err="1" smtClean="0">
                <a:solidFill>
                  <a:srgbClr val="5F6062"/>
                </a:solidFill>
              </a:rPr>
              <a:t>xmlns</a:t>
            </a:r>
            <a:r>
              <a:rPr lang="en-US" sz="1500" b="1" dirty="0" smtClean="0">
                <a:solidFill>
                  <a:srgbClr val="5F6062"/>
                </a:solidFill>
              </a:rPr>
              <a:t>="http://jabber.org/protocol/chatstates"/&gt;</a:t>
            </a:r>
          </a:p>
          <a:p>
            <a:r>
              <a:rPr lang="en-US" sz="1500" b="1" dirty="0" smtClean="0">
                <a:solidFill>
                  <a:srgbClr val="5F6062"/>
                </a:solidFill>
              </a:rPr>
              <a:t>&lt;/message&gt;</a:t>
            </a:r>
            <a:endParaRPr lang="en-US" sz="1500" b="1" dirty="0">
              <a:solidFill>
                <a:srgbClr val="5F6062"/>
              </a:solidFill>
            </a:endParaRPr>
          </a:p>
        </p:txBody>
      </p:sp>
      <p:sp>
        <p:nvSpPr>
          <p:cNvPr id="11" name="Rectangular Callout 10"/>
          <p:cNvSpPr/>
          <p:nvPr/>
        </p:nvSpPr>
        <p:spPr>
          <a:xfrm>
            <a:off x="520700" y="2968625"/>
            <a:ext cx="2117725" cy="736600"/>
          </a:xfrm>
          <a:prstGeom prst="wedgeRectCallout">
            <a:avLst>
              <a:gd name="adj1" fmla="val 57967"/>
              <a:gd name="adj2" fmla="val -26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Very verbose protocol (XML)</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XMPP in the wild: Google Talk</a:t>
            </a:r>
          </a:p>
        </p:txBody>
      </p:sp>
      <p:pic>
        <p:nvPicPr>
          <p:cNvPr id="9" name="Picture 8" descr="google-chat.png"/>
          <p:cNvPicPr>
            <a:picLocks noChangeAspect="1"/>
          </p:cNvPicPr>
          <p:nvPr/>
        </p:nvPicPr>
        <p:blipFill>
          <a:blip r:embed="rId3"/>
          <a:stretch>
            <a:fillRect/>
          </a:stretch>
        </p:blipFill>
        <p:spPr>
          <a:xfrm>
            <a:off x="1993900" y="850900"/>
            <a:ext cx="5079365" cy="344127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XMPP in the wild: Google Talk + Video</a:t>
            </a:r>
          </a:p>
        </p:txBody>
      </p:sp>
      <p:pic>
        <p:nvPicPr>
          <p:cNvPr id="11267" name="Picture 3"/>
          <p:cNvPicPr>
            <a:picLocks noChangeAspect="1" noChangeArrowheads="1"/>
          </p:cNvPicPr>
          <p:nvPr/>
        </p:nvPicPr>
        <p:blipFill>
          <a:blip r:embed="rId3"/>
          <a:srcRect/>
          <a:stretch>
            <a:fillRect/>
          </a:stretch>
        </p:blipFill>
        <p:spPr bwMode="auto">
          <a:xfrm>
            <a:off x="2914650" y="482600"/>
            <a:ext cx="3222625" cy="38300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Psi: cross-platform Jabber/XMPP client</a:t>
            </a:r>
          </a:p>
        </p:txBody>
      </p:sp>
      <p:pic>
        <p:nvPicPr>
          <p:cNvPr id="12290" name="Picture 2" descr="C:\Users\Ilya Grigorik\Desktop\Personal\Presentations\09 - MeshU\jabber-chat-protocol.png"/>
          <p:cNvPicPr>
            <a:picLocks noChangeAspect="1" noChangeArrowheads="1"/>
          </p:cNvPicPr>
          <p:nvPr/>
        </p:nvPicPr>
        <p:blipFill>
          <a:blip r:embed="rId3"/>
          <a:srcRect r="12088" b="15588"/>
          <a:stretch>
            <a:fillRect/>
          </a:stretch>
        </p:blipFill>
        <p:spPr bwMode="auto">
          <a:xfrm>
            <a:off x="0" y="0"/>
            <a:ext cx="9144000" cy="4349750"/>
          </a:xfrm>
          <a:prstGeom prst="rect">
            <a:avLst/>
          </a:prstGeom>
          <a:noFill/>
        </p:spPr>
      </p:pic>
      <p:sp>
        <p:nvSpPr>
          <p:cNvPr id="9" name="Rectangle 8"/>
          <p:cNvSpPr/>
          <p:nvPr/>
        </p:nvSpPr>
        <p:spPr>
          <a:xfrm>
            <a:off x="7265670" y="2312670"/>
            <a:ext cx="1381125" cy="368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7980" y="3762375"/>
            <a:ext cx="890587" cy="368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bg1">
                    <a:lumMod val="50000"/>
                  </a:schemeClr>
                </a:solidFill>
              </a:rPr>
              <a:t>XMPP4R (Ruby) Demo</a:t>
            </a:r>
          </a:p>
        </p:txBody>
      </p:sp>
      <p:sp>
        <p:nvSpPr>
          <p:cNvPr id="6" name="Rectangle 5"/>
          <p:cNvSpPr/>
          <p:nvPr/>
        </p:nvSpPr>
        <p:spPr>
          <a:xfrm>
            <a:off x="444500" y="120402"/>
            <a:ext cx="8547100" cy="5078313"/>
          </a:xfrm>
          <a:prstGeom prst="rect">
            <a:avLst/>
          </a:prstGeom>
        </p:spPr>
        <p:txBody>
          <a:bodyPr wrap="square">
            <a:spAutoFit/>
          </a:bodyPr>
          <a:lstStyle/>
          <a:p>
            <a:r>
              <a:rPr lang="en-US" dirty="0" smtClean="0">
                <a:solidFill>
                  <a:srgbClr val="000000"/>
                </a:solidFill>
                <a:latin typeface="+mj-lt"/>
              </a:rPr>
              <a:t>require</a:t>
            </a:r>
            <a:r>
              <a:rPr lang="en-US" dirty="0" smtClean="0">
                <a:solidFill>
                  <a:srgbClr val="808080"/>
                </a:solidFill>
                <a:latin typeface="+mj-lt"/>
              </a:rPr>
              <a:t> </a:t>
            </a:r>
            <a:r>
              <a:rPr lang="en-US" dirty="0" smtClean="0">
                <a:solidFill>
                  <a:srgbClr val="7F007F"/>
                </a:solidFill>
                <a:latin typeface="+mj-lt"/>
              </a:rPr>
              <a:t>"</a:t>
            </a:r>
            <a:r>
              <a:rPr lang="en-US" dirty="0" err="1" smtClean="0">
                <a:solidFill>
                  <a:srgbClr val="7F007F"/>
                </a:solidFill>
                <a:latin typeface="+mj-lt"/>
              </a:rPr>
              <a:t>rubygems</a:t>
            </a:r>
            <a:r>
              <a:rPr lang="en-US" dirty="0" smtClean="0">
                <a:solidFill>
                  <a:srgbClr val="7F007F"/>
                </a:solidFill>
                <a:latin typeface="+mj-lt"/>
              </a:rPr>
              <a:t>"</a:t>
            </a:r>
            <a:endParaRPr lang="en-US" dirty="0" smtClean="0">
              <a:solidFill>
                <a:srgbClr val="808080"/>
              </a:solidFill>
              <a:latin typeface="+mj-lt"/>
            </a:endParaRPr>
          </a:p>
          <a:p>
            <a:r>
              <a:rPr lang="en-US" dirty="0" smtClean="0">
                <a:solidFill>
                  <a:srgbClr val="000000"/>
                </a:solidFill>
                <a:latin typeface="+mj-lt"/>
              </a:rPr>
              <a:t>require</a:t>
            </a:r>
            <a:r>
              <a:rPr lang="en-US" dirty="0" smtClean="0">
                <a:solidFill>
                  <a:srgbClr val="808080"/>
                </a:solidFill>
                <a:latin typeface="+mj-lt"/>
              </a:rPr>
              <a:t> </a:t>
            </a:r>
            <a:r>
              <a:rPr lang="en-US" dirty="0" smtClean="0">
                <a:solidFill>
                  <a:srgbClr val="7F007F"/>
                </a:solidFill>
                <a:latin typeface="+mj-lt"/>
              </a:rPr>
              <a:t>"xmpp4r"</a:t>
            </a:r>
            <a:endParaRPr lang="en-US" dirty="0" smtClean="0">
              <a:solidFill>
                <a:srgbClr val="808080"/>
              </a:solidFill>
              <a:latin typeface="+mj-lt"/>
            </a:endParaRPr>
          </a:p>
          <a:p>
            <a:endParaRPr lang="en-US" dirty="0" smtClean="0">
              <a:solidFill>
                <a:srgbClr val="808080"/>
              </a:solidFill>
              <a:latin typeface="+mj-lt"/>
            </a:endParaRPr>
          </a:p>
          <a:p>
            <a:r>
              <a:rPr lang="en-US" dirty="0" err="1" smtClean="0">
                <a:solidFill>
                  <a:srgbClr val="000000"/>
                </a:solidFill>
                <a:latin typeface="+mj-lt"/>
              </a:rPr>
              <a:t>jid</a:t>
            </a:r>
            <a:r>
              <a:rPr lang="en-US" dirty="0" smtClean="0">
                <a:solidFill>
                  <a:srgbClr val="808080"/>
                </a:solidFill>
                <a:latin typeface="+mj-lt"/>
              </a:rPr>
              <a:t> </a:t>
            </a:r>
            <a:r>
              <a:rPr lang="en-US" b="1" dirty="0" smtClean="0">
                <a:solidFill>
                  <a:srgbClr val="000000"/>
                </a:solidFill>
                <a:latin typeface="+mj-lt"/>
              </a:rPr>
              <a:t>=</a:t>
            </a:r>
            <a:r>
              <a:rPr lang="en-US" b="1" dirty="0" smtClean="0">
                <a:solidFill>
                  <a:srgbClr val="808080"/>
                </a:solidFill>
                <a:latin typeface="+mj-lt"/>
              </a:rPr>
              <a:t> </a:t>
            </a:r>
            <a:r>
              <a:rPr lang="en-US" b="1" dirty="0" smtClean="0">
                <a:solidFill>
                  <a:srgbClr val="000000"/>
                </a:solidFill>
                <a:latin typeface="+mj-lt"/>
              </a:rPr>
              <a:t>Jabber::JID::new(</a:t>
            </a:r>
            <a:r>
              <a:rPr lang="en-US" b="1" dirty="0" smtClean="0">
                <a:solidFill>
                  <a:srgbClr val="7F007F"/>
                </a:solidFill>
                <a:latin typeface="+mj-lt"/>
              </a:rPr>
              <a:t>"ilya@aiderss.com"</a:t>
            </a:r>
            <a:r>
              <a:rPr lang="en-US" b="1" dirty="0" smtClean="0">
                <a:solidFill>
                  <a:srgbClr val="000000"/>
                </a:solidFill>
                <a:latin typeface="+mj-lt"/>
              </a:rPr>
              <a:t>)</a:t>
            </a:r>
            <a:endParaRPr lang="en-US" b="1" dirty="0" smtClean="0">
              <a:solidFill>
                <a:srgbClr val="808080"/>
              </a:solidFill>
              <a:latin typeface="+mj-lt"/>
            </a:endParaRPr>
          </a:p>
          <a:p>
            <a:r>
              <a:rPr lang="en-US" dirty="0" smtClean="0">
                <a:solidFill>
                  <a:srgbClr val="000000"/>
                </a:solidFill>
                <a:latin typeface="+mj-lt"/>
              </a:rPr>
              <a:t>client</a:t>
            </a:r>
            <a:r>
              <a:rPr lang="en-US" dirty="0" smtClean="0">
                <a:solidFill>
                  <a:srgbClr val="808080"/>
                </a:solidFill>
                <a:latin typeface="+mj-lt"/>
              </a:rPr>
              <a:t> </a:t>
            </a:r>
            <a:r>
              <a:rPr lang="en-US" b="1" dirty="0" smtClean="0">
                <a:solidFill>
                  <a:srgbClr val="000000"/>
                </a:solidFill>
                <a:latin typeface="+mj-lt"/>
              </a:rPr>
              <a:t>=</a:t>
            </a:r>
            <a:r>
              <a:rPr lang="en-US" b="1" dirty="0" smtClean="0">
                <a:solidFill>
                  <a:srgbClr val="808080"/>
                </a:solidFill>
                <a:latin typeface="+mj-lt"/>
              </a:rPr>
              <a:t> </a:t>
            </a:r>
            <a:r>
              <a:rPr lang="en-US" b="1" dirty="0" smtClean="0">
                <a:solidFill>
                  <a:srgbClr val="000000"/>
                </a:solidFill>
                <a:latin typeface="+mj-lt"/>
              </a:rPr>
              <a:t>Jabber::</a:t>
            </a:r>
            <a:r>
              <a:rPr lang="en-US" b="1" dirty="0" err="1" smtClean="0">
                <a:solidFill>
                  <a:srgbClr val="000000"/>
                </a:solidFill>
                <a:latin typeface="+mj-lt"/>
              </a:rPr>
              <a:t>Client.new</a:t>
            </a:r>
            <a:r>
              <a:rPr lang="en-US" b="1" dirty="0" smtClean="0">
                <a:solidFill>
                  <a:srgbClr val="000000"/>
                </a:solidFill>
                <a:latin typeface="+mj-lt"/>
              </a:rPr>
              <a:t>(</a:t>
            </a:r>
            <a:r>
              <a:rPr lang="en-US" b="1" dirty="0" err="1" smtClean="0">
                <a:solidFill>
                  <a:srgbClr val="000000"/>
                </a:solidFill>
                <a:latin typeface="+mj-lt"/>
              </a:rPr>
              <a:t>jid</a:t>
            </a:r>
            <a:r>
              <a:rPr lang="en-US" b="1" dirty="0" smtClean="0">
                <a:solidFill>
                  <a:srgbClr val="000000"/>
                </a:solidFill>
                <a:latin typeface="+mj-lt"/>
              </a:rPr>
              <a:t>)</a:t>
            </a:r>
            <a:endParaRPr lang="en-US" b="1" dirty="0" smtClean="0">
              <a:solidFill>
                <a:srgbClr val="808080"/>
              </a:solidFill>
              <a:latin typeface="+mj-lt"/>
            </a:endParaRPr>
          </a:p>
          <a:p>
            <a:r>
              <a:rPr lang="en-US" dirty="0" err="1" smtClean="0">
                <a:solidFill>
                  <a:srgbClr val="000000"/>
                </a:solidFill>
                <a:latin typeface="+mj-lt"/>
              </a:rPr>
              <a:t>client</a:t>
            </a:r>
            <a:r>
              <a:rPr lang="en-US" b="1" dirty="0" err="1" smtClean="0">
                <a:solidFill>
                  <a:srgbClr val="000000"/>
                </a:solidFill>
                <a:latin typeface="+mj-lt"/>
              </a:rPr>
              <a:t>.connect</a:t>
            </a:r>
            <a:r>
              <a:rPr lang="en-US" b="1" dirty="0" smtClean="0">
                <a:solidFill>
                  <a:srgbClr val="000000"/>
                </a:solidFill>
                <a:latin typeface="+mj-lt"/>
              </a:rPr>
              <a:t>(</a:t>
            </a:r>
            <a:r>
              <a:rPr lang="en-US" b="1" dirty="0" smtClean="0">
                <a:solidFill>
                  <a:srgbClr val="7F007F"/>
                </a:solidFill>
                <a:latin typeface="+mj-lt"/>
              </a:rPr>
              <a:t>"talk.google.com"</a:t>
            </a:r>
            <a:r>
              <a:rPr lang="en-US" b="1" dirty="0" smtClean="0">
                <a:solidFill>
                  <a:srgbClr val="000000"/>
                </a:solidFill>
                <a:latin typeface="+mj-lt"/>
              </a:rPr>
              <a:t>)</a:t>
            </a:r>
            <a:endParaRPr lang="en-US" b="1" dirty="0" smtClean="0">
              <a:solidFill>
                <a:srgbClr val="808080"/>
              </a:solidFill>
              <a:latin typeface="+mj-lt"/>
            </a:endParaRPr>
          </a:p>
          <a:p>
            <a:r>
              <a:rPr lang="en-US" dirty="0" err="1" smtClean="0">
                <a:solidFill>
                  <a:srgbClr val="000000"/>
                </a:solidFill>
                <a:latin typeface="+mj-lt"/>
              </a:rPr>
              <a:t>client</a:t>
            </a:r>
            <a:r>
              <a:rPr lang="en-US" b="1" dirty="0" err="1" smtClean="0">
                <a:solidFill>
                  <a:srgbClr val="000000"/>
                </a:solidFill>
                <a:latin typeface="+mj-lt"/>
              </a:rPr>
              <a:t>.auth</a:t>
            </a:r>
            <a:r>
              <a:rPr lang="en-US" b="1" dirty="0" smtClean="0">
                <a:solidFill>
                  <a:srgbClr val="000000"/>
                </a:solidFill>
                <a:latin typeface="+mj-lt"/>
              </a:rPr>
              <a:t>(</a:t>
            </a:r>
            <a:r>
              <a:rPr lang="en-US" b="1" dirty="0" smtClean="0">
                <a:solidFill>
                  <a:srgbClr val="7F007F"/>
                </a:solidFill>
                <a:latin typeface="+mj-lt"/>
              </a:rPr>
              <a:t>"password"</a:t>
            </a:r>
            <a:r>
              <a:rPr lang="en-US" b="1" dirty="0" smtClean="0">
                <a:solidFill>
                  <a:srgbClr val="000000"/>
                </a:solidFill>
                <a:latin typeface="+mj-lt"/>
              </a:rPr>
              <a:t>)</a:t>
            </a:r>
            <a:endParaRPr lang="en-US" b="1" dirty="0" smtClean="0">
              <a:solidFill>
                <a:srgbClr val="808080"/>
              </a:solidFill>
              <a:latin typeface="+mj-lt"/>
            </a:endParaRPr>
          </a:p>
          <a:p>
            <a:endParaRPr lang="en-US" dirty="0" smtClean="0">
              <a:solidFill>
                <a:srgbClr val="808080"/>
              </a:solidFill>
              <a:latin typeface="+mj-lt"/>
            </a:endParaRPr>
          </a:p>
          <a:p>
            <a:r>
              <a:rPr lang="en-US" dirty="0" smtClean="0">
                <a:solidFill>
                  <a:schemeClr val="bg1">
                    <a:lumMod val="65000"/>
                  </a:schemeClr>
                </a:solidFill>
                <a:latin typeface="+mj-lt"/>
              </a:rPr>
              <a:t>to </a:t>
            </a:r>
            <a:r>
              <a:rPr lang="en-US" b="1" dirty="0" smtClean="0">
                <a:solidFill>
                  <a:schemeClr val="bg1">
                    <a:lumMod val="65000"/>
                  </a:schemeClr>
                </a:solidFill>
                <a:latin typeface="+mj-lt"/>
              </a:rPr>
              <a:t>= "ilya@aiderss.com"</a:t>
            </a:r>
          </a:p>
          <a:p>
            <a:r>
              <a:rPr lang="en-US" dirty="0" smtClean="0">
                <a:solidFill>
                  <a:schemeClr val="bg1">
                    <a:lumMod val="65000"/>
                  </a:schemeClr>
                </a:solidFill>
                <a:latin typeface="+mj-lt"/>
              </a:rPr>
              <a:t>subject </a:t>
            </a:r>
            <a:r>
              <a:rPr lang="en-US" b="1" dirty="0" smtClean="0">
                <a:solidFill>
                  <a:schemeClr val="bg1">
                    <a:lumMod val="65000"/>
                  </a:schemeClr>
                </a:solidFill>
                <a:latin typeface="+mj-lt"/>
              </a:rPr>
              <a:t>= "Jabber client"</a:t>
            </a:r>
          </a:p>
          <a:p>
            <a:r>
              <a:rPr lang="en-US" dirty="0" smtClean="0">
                <a:solidFill>
                  <a:schemeClr val="bg1">
                    <a:lumMod val="65000"/>
                  </a:schemeClr>
                </a:solidFill>
                <a:latin typeface="+mj-lt"/>
              </a:rPr>
              <a:t>message </a:t>
            </a:r>
            <a:r>
              <a:rPr lang="en-US" b="1" dirty="0" smtClean="0">
                <a:solidFill>
                  <a:schemeClr val="bg1">
                    <a:lumMod val="65000"/>
                  </a:schemeClr>
                </a:solidFill>
                <a:latin typeface="+mj-lt"/>
              </a:rPr>
              <a:t>= "Hello XMPP World!"</a:t>
            </a:r>
          </a:p>
          <a:p>
            <a:endParaRPr lang="en-US" dirty="0" smtClean="0">
              <a:solidFill>
                <a:schemeClr val="bg1">
                  <a:lumMod val="65000"/>
                </a:schemeClr>
              </a:solidFill>
              <a:latin typeface="+mj-lt"/>
            </a:endParaRPr>
          </a:p>
          <a:p>
            <a:r>
              <a:rPr lang="en-US" dirty="0" err="1" smtClean="0">
                <a:solidFill>
                  <a:schemeClr val="bg1">
                    <a:lumMod val="65000"/>
                  </a:schemeClr>
                </a:solidFill>
                <a:latin typeface="+mj-lt"/>
              </a:rPr>
              <a:t>piclient</a:t>
            </a:r>
            <a:r>
              <a:rPr lang="en-US" b="1" dirty="0" err="1" smtClean="0">
                <a:solidFill>
                  <a:schemeClr val="bg1">
                    <a:lumMod val="65000"/>
                  </a:schemeClr>
                </a:solidFill>
                <a:latin typeface="+mj-lt"/>
              </a:rPr>
              <a:t>.send</a:t>
            </a:r>
            <a:r>
              <a:rPr lang="en-US" b="1" dirty="0" smtClean="0">
                <a:solidFill>
                  <a:schemeClr val="bg1">
                    <a:lumMod val="65000"/>
                  </a:schemeClr>
                </a:solidFill>
                <a:latin typeface="+mj-lt"/>
              </a:rPr>
              <a:t> </a:t>
            </a:r>
            <a:r>
              <a:rPr lang="en-US" dirty="0" smtClean="0">
                <a:solidFill>
                  <a:schemeClr val="bg1">
                    <a:lumMod val="65000"/>
                  </a:schemeClr>
                </a:solidFill>
                <a:latin typeface="+mj-lt"/>
              </a:rPr>
              <a:t>Jabber::Message::new(to, message).</a:t>
            </a:r>
            <a:r>
              <a:rPr lang="en-US" dirty="0" err="1" smtClean="0">
                <a:solidFill>
                  <a:schemeClr val="bg1">
                    <a:lumMod val="65000"/>
                  </a:schemeClr>
                </a:solidFill>
                <a:latin typeface="+mj-lt"/>
              </a:rPr>
              <a:t>set_subject</a:t>
            </a:r>
            <a:r>
              <a:rPr lang="en-US" dirty="0" smtClean="0">
                <a:solidFill>
                  <a:schemeClr val="bg1">
                    <a:lumMod val="65000"/>
                  </a:schemeClr>
                </a:solidFill>
                <a:latin typeface="+mj-lt"/>
              </a:rPr>
              <a:t>(subject)</a:t>
            </a:r>
          </a:p>
          <a:p>
            <a:endParaRPr lang="en-US" dirty="0" smtClean="0">
              <a:solidFill>
                <a:schemeClr val="bg1">
                  <a:lumMod val="65000"/>
                </a:schemeClr>
              </a:solidFill>
              <a:latin typeface="+mj-lt"/>
            </a:endParaRPr>
          </a:p>
          <a:p>
            <a:r>
              <a:rPr lang="en-US" dirty="0" smtClean="0">
                <a:solidFill>
                  <a:schemeClr val="bg1">
                    <a:lumMod val="65000"/>
                  </a:schemeClr>
                </a:solidFill>
                <a:latin typeface="+mj-lt"/>
              </a:rPr>
              <a:t># &lt;message to='ilya@igvita.com'&gt;</a:t>
            </a:r>
          </a:p>
          <a:p>
            <a:r>
              <a:rPr lang="en-US" dirty="0" smtClean="0">
                <a:solidFill>
                  <a:schemeClr val="bg1">
                    <a:lumMod val="65000"/>
                  </a:schemeClr>
                </a:solidFill>
                <a:latin typeface="+mj-lt"/>
              </a:rPr>
              <a:t>#   &lt;body&gt;Hello XMPP World!&lt;/body&gt;</a:t>
            </a:r>
          </a:p>
          <a:p>
            <a:r>
              <a:rPr lang="en-US" dirty="0" smtClean="0">
                <a:solidFill>
                  <a:schemeClr val="bg1">
                    <a:lumMod val="65000"/>
                  </a:schemeClr>
                </a:solidFill>
                <a:latin typeface="+mj-lt"/>
              </a:rPr>
              <a:t>#   &lt;subject&gt;Jabber client&lt;/subject&gt;</a:t>
            </a:r>
          </a:p>
          <a:p>
            <a:r>
              <a:rPr lang="en-US" dirty="0" smtClean="0">
                <a:solidFill>
                  <a:schemeClr val="bg1">
                    <a:lumMod val="65000"/>
                  </a:schemeClr>
                </a:solidFill>
                <a:latin typeface="+mj-lt"/>
              </a:rPr>
              <a:t># &lt;/message&gt;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bg1">
                    <a:lumMod val="50000"/>
                  </a:schemeClr>
                </a:solidFill>
              </a:rPr>
              <a:t>XMPP4R (Ruby) Demo</a:t>
            </a:r>
          </a:p>
        </p:txBody>
      </p:sp>
      <p:sp>
        <p:nvSpPr>
          <p:cNvPr id="6" name="Rectangle 5"/>
          <p:cNvSpPr/>
          <p:nvPr/>
        </p:nvSpPr>
        <p:spPr>
          <a:xfrm>
            <a:off x="444500" y="120402"/>
            <a:ext cx="8547100" cy="5078313"/>
          </a:xfrm>
          <a:prstGeom prst="rect">
            <a:avLst/>
          </a:prstGeom>
        </p:spPr>
        <p:txBody>
          <a:bodyPr wrap="square">
            <a:spAutoFit/>
          </a:bodyPr>
          <a:lstStyle/>
          <a:p>
            <a:r>
              <a:rPr lang="en-US" dirty="0" smtClean="0">
                <a:solidFill>
                  <a:schemeClr val="bg1">
                    <a:lumMod val="75000"/>
                  </a:schemeClr>
                </a:solidFill>
                <a:latin typeface="+mj-lt"/>
              </a:rPr>
              <a:t>require "</a:t>
            </a:r>
            <a:r>
              <a:rPr lang="en-US" dirty="0" err="1" smtClean="0">
                <a:solidFill>
                  <a:schemeClr val="bg1">
                    <a:lumMod val="75000"/>
                  </a:schemeClr>
                </a:solidFill>
                <a:latin typeface="+mj-lt"/>
              </a:rPr>
              <a:t>rubygems</a:t>
            </a:r>
            <a:r>
              <a:rPr lang="en-US" dirty="0" smtClean="0">
                <a:solidFill>
                  <a:schemeClr val="bg1">
                    <a:lumMod val="75000"/>
                  </a:schemeClr>
                </a:solidFill>
                <a:latin typeface="+mj-lt"/>
              </a:rPr>
              <a:t>"</a:t>
            </a:r>
          </a:p>
          <a:p>
            <a:r>
              <a:rPr lang="en-US" dirty="0" smtClean="0">
                <a:solidFill>
                  <a:schemeClr val="bg1">
                    <a:lumMod val="75000"/>
                  </a:schemeClr>
                </a:solidFill>
                <a:latin typeface="+mj-lt"/>
              </a:rPr>
              <a:t>require "xmpp4r"</a:t>
            </a:r>
          </a:p>
          <a:p>
            <a:endParaRPr lang="en-US" dirty="0" smtClean="0">
              <a:solidFill>
                <a:schemeClr val="bg1">
                  <a:lumMod val="75000"/>
                </a:schemeClr>
              </a:solidFill>
              <a:latin typeface="+mj-lt"/>
            </a:endParaRPr>
          </a:p>
          <a:p>
            <a:r>
              <a:rPr lang="en-US" dirty="0" err="1" smtClean="0">
                <a:solidFill>
                  <a:schemeClr val="bg1">
                    <a:lumMod val="75000"/>
                  </a:schemeClr>
                </a:solidFill>
                <a:latin typeface="+mj-lt"/>
              </a:rPr>
              <a:t>jid</a:t>
            </a:r>
            <a:r>
              <a:rPr lang="en-US" dirty="0" smtClean="0">
                <a:solidFill>
                  <a:schemeClr val="bg1">
                    <a:lumMod val="75000"/>
                  </a:schemeClr>
                </a:solidFill>
                <a:latin typeface="+mj-lt"/>
              </a:rPr>
              <a:t> </a:t>
            </a:r>
            <a:r>
              <a:rPr lang="en-US" b="1" dirty="0" smtClean="0">
                <a:solidFill>
                  <a:schemeClr val="bg1">
                    <a:lumMod val="75000"/>
                  </a:schemeClr>
                </a:solidFill>
                <a:latin typeface="+mj-lt"/>
              </a:rPr>
              <a:t>= Jabber::JID::new("ilya@aiderss.com")</a:t>
            </a:r>
          </a:p>
          <a:p>
            <a:r>
              <a:rPr lang="en-US" dirty="0" smtClean="0">
                <a:solidFill>
                  <a:schemeClr val="bg1">
                    <a:lumMod val="75000"/>
                  </a:schemeClr>
                </a:solidFill>
                <a:latin typeface="+mj-lt"/>
              </a:rPr>
              <a:t>client </a:t>
            </a:r>
            <a:r>
              <a:rPr lang="en-US" b="1" dirty="0" smtClean="0">
                <a:solidFill>
                  <a:schemeClr val="bg1">
                    <a:lumMod val="75000"/>
                  </a:schemeClr>
                </a:solidFill>
                <a:latin typeface="+mj-lt"/>
              </a:rPr>
              <a:t>= Jabber::</a:t>
            </a:r>
            <a:r>
              <a:rPr lang="en-US" b="1" dirty="0" err="1" smtClean="0">
                <a:solidFill>
                  <a:schemeClr val="bg1">
                    <a:lumMod val="75000"/>
                  </a:schemeClr>
                </a:solidFill>
                <a:latin typeface="+mj-lt"/>
              </a:rPr>
              <a:t>Client.new</a:t>
            </a:r>
            <a:r>
              <a:rPr lang="en-US" b="1" dirty="0" smtClean="0">
                <a:solidFill>
                  <a:schemeClr val="bg1">
                    <a:lumMod val="75000"/>
                  </a:schemeClr>
                </a:solidFill>
                <a:latin typeface="+mj-lt"/>
              </a:rPr>
              <a:t>(</a:t>
            </a:r>
            <a:r>
              <a:rPr lang="en-US" b="1" dirty="0" err="1" smtClean="0">
                <a:solidFill>
                  <a:schemeClr val="bg1">
                    <a:lumMod val="75000"/>
                  </a:schemeClr>
                </a:solidFill>
                <a:latin typeface="+mj-lt"/>
              </a:rPr>
              <a:t>jid</a:t>
            </a:r>
            <a:r>
              <a:rPr lang="en-US" b="1" dirty="0" smtClean="0">
                <a:solidFill>
                  <a:schemeClr val="bg1">
                    <a:lumMod val="75000"/>
                  </a:schemeClr>
                </a:solidFill>
                <a:latin typeface="+mj-lt"/>
              </a:rPr>
              <a:t>)</a:t>
            </a:r>
          </a:p>
          <a:p>
            <a:r>
              <a:rPr lang="en-US" dirty="0" err="1" smtClean="0">
                <a:solidFill>
                  <a:schemeClr val="bg1">
                    <a:lumMod val="75000"/>
                  </a:schemeClr>
                </a:solidFill>
                <a:latin typeface="+mj-lt"/>
              </a:rPr>
              <a:t>client</a:t>
            </a:r>
            <a:r>
              <a:rPr lang="en-US" b="1" dirty="0" err="1" smtClean="0">
                <a:solidFill>
                  <a:schemeClr val="bg1">
                    <a:lumMod val="75000"/>
                  </a:schemeClr>
                </a:solidFill>
                <a:latin typeface="+mj-lt"/>
              </a:rPr>
              <a:t>.connect</a:t>
            </a:r>
            <a:r>
              <a:rPr lang="en-US" b="1" dirty="0" smtClean="0">
                <a:solidFill>
                  <a:schemeClr val="bg1">
                    <a:lumMod val="75000"/>
                  </a:schemeClr>
                </a:solidFill>
                <a:latin typeface="+mj-lt"/>
              </a:rPr>
              <a:t>("talk.google.com")</a:t>
            </a:r>
          </a:p>
          <a:p>
            <a:r>
              <a:rPr lang="en-US" dirty="0" err="1" smtClean="0">
                <a:solidFill>
                  <a:schemeClr val="bg1">
                    <a:lumMod val="75000"/>
                  </a:schemeClr>
                </a:solidFill>
                <a:latin typeface="+mj-lt"/>
              </a:rPr>
              <a:t>client</a:t>
            </a:r>
            <a:r>
              <a:rPr lang="en-US" b="1" dirty="0" err="1" smtClean="0">
                <a:solidFill>
                  <a:schemeClr val="bg1">
                    <a:lumMod val="75000"/>
                  </a:schemeClr>
                </a:solidFill>
                <a:latin typeface="+mj-lt"/>
              </a:rPr>
              <a:t>.auth</a:t>
            </a:r>
            <a:r>
              <a:rPr lang="en-US" b="1" dirty="0" smtClean="0">
                <a:solidFill>
                  <a:schemeClr val="bg1">
                    <a:lumMod val="75000"/>
                  </a:schemeClr>
                </a:solidFill>
                <a:latin typeface="+mj-lt"/>
              </a:rPr>
              <a:t>("password")</a:t>
            </a:r>
          </a:p>
          <a:p>
            <a:endParaRPr lang="en-US" dirty="0" smtClean="0">
              <a:solidFill>
                <a:srgbClr val="808080"/>
              </a:solidFill>
              <a:latin typeface="+mj-lt"/>
            </a:endParaRPr>
          </a:p>
          <a:p>
            <a:r>
              <a:rPr lang="en-US" dirty="0" smtClean="0">
                <a:latin typeface="+mj-lt"/>
              </a:rPr>
              <a:t>to </a:t>
            </a:r>
            <a:r>
              <a:rPr lang="en-US" b="1" dirty="0" smtClean="0">
                <a:latin typeface="+mj-lt"/>
              </a:rPr>
              <a:t>= "ilya@aiderss.com"</a:t>
            </a:r>
          </a:p>
          <a:p>
            <a:r>
              <a:rPr lang="en-US" dirty="0" smtClean="0">
                <a:latin typeface="+mj-lt"/>
              </a:rPr>
              <a:t>subject </a:t>
            </a:r>
            <a:r>
              <a:rPr lang="en-US" b="1" dirty="0" smtClean="0">
                <a:latin typeface="+mj-lt"/>
              </a:rPr>
              <a:t>= "Jabber client"</a:t>
            </a:r>
          </a:p>
          <a:p>
            <a:r>
              <a:rPr lang="en-US" dirty="0" smtClean="0">
                <a:latin typeface="+mj-lt"/>
              </a:rPr>
              <a:t>message </a:t>
            </a:r>
            <a:r>
              <a:rPr lang="en-US" b="1" dirty="0" smtClean="0">
                <a:latin typeface="+mj-lt"/>
              </a:rPr>
              <a:t>= "Hello XMPP World!"</a:t>
            </a:r>
          </a:p>
          <a:p>
            <a:endParaRPr lang="en-US" dirty="0" smtClean="0">
              <a:latin typeface="+mj-lt"/>
            </a:endParaRPr>
          </a:p>
          <a:p>
            <a:r>
              <a:rPr lang="en-US" dirty="0" err="1" smtClean="0">
                <a:latin typeface="+mj-lt"/>
              </a:rPr>
              <a:t>piclient</a:t>
            </a:r>
            <a:r>
              <a:rPr lang="en-US" b="1" dirty="0" err="1" smtClean="0">
                <a:latin typeface="+mj-lt"/>
              </a:rPr>
              <a:t>.send</a:t>
            </a:r>
            <a:r>
              <a:rPr lang="en-US" b="1" dirty="0" smtClean="0">
                <a:latin typeface="+mj-lt"/>
              </a:rPr>
              <a:t> </a:t>
            </a:r>
            <a:r>
              <a:rPr lang="en-US" dirty="0" smtClean="0">
                <a:latin typeface="+mj-lt"/>
              </a:rPr>
              <a:t>Jabber::Message::new(to, message).</a:t>
            </a:r>
            <a:r>
              <a:rPr lang="en-US" dirty="0" err="1" smtClean="0">
                <a:latin typeface="+mj-lt"/>
              </a:rPr>
              <a:t>set_subject</a:t>
            </a:r>
            <a:r>
              <a:rPr lang="en-US" dirty="0" smtClean="0">
                <a:latin typeface="+mj-lt"/>
              </a:rPr>
              <a:t>(subject)</a:t>
            </a:r>
          </a:p>
          <a:p>
            <a:endParaRPr lang="en-US" dirty="0" smtClean="0">
              <a:latin typeface="+mj-lt"/>
            </a:endParaRPr>
          </a:p>
          <a:p>
            <a:r>
              <a:rPr lang="en-US" dirty="0" smtClean="0">
                <a:solidFill>
                  <a:schemeClr val="accent3">
                    <a:lumMod val="50000"/>
                  </a:schemeClr>
                </a:solidFill>
                <a:latin typeface="+mj-lt"/>
              </a:rPr>
              <a:t># &lt;message to='ilya@igvita.com'&gt;</a:t>
            </a:r>
          </a:p>
          <a:p>
            <a:r>
              <a:rPr lang="en-US" dirty="0" smtClean="0">
                <a:solidFill>
                  <a:schemeClr val="accent3">
                    <a:lumMod val="50000"/>
                  </a:schemeClr>
                </a:solidFill>
                <a:latin typeface="+mj-lt"/>
              </a:rPr>
              <a:t>#   &lt;body&gt;Hello XMPP World!&lt;/body&gt;</a:t>
            </a:r>
          </a:p>
          <a:p>
            <a:r>
              <a:rPr lang="en-US" dirty="0" smtClean="0">
                <a:solidFill>
                  <a:schemeClr val="accent3">
                    <a:lumMod val="50000"/>
                  </a:schemeClr>
                </a:solidFill>
                <a:latin typeface="+mj-lt"/>
              </a:rPr>
              <a:t>#   &lt;subject&gt;Jabber client&lt;/subject&gt;</a:t>
            </a:r>
          </a:p>
          <a:p>
            <a:r>
              <a:rPr lang="en-US" dirty="0" smtClean="0">
                <a:solidFill>
                  <a:schemeClr val="accent3">
                    <a:lumMod val="50000"/>
                  </a:schemeClr>
                </a:solidFill>
                <a:latin typeface="+mj-lt"/>
              </a:rPr>
              <a:t># &lt;/message&gt;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srcRect/>
          <a:stretch>
            <a:fillRect/>
          </a:stretch>
        </p:blipFill>
        <p:spPr bwMode="auto">
          <a:xfrm>
            <a:off x="2454275" y="2784475"/>
            <a:ext cx="4859337" cy="1212850"/>
          </a:xfrm>
          <a:prstGeom prst="rect">
            <a:avLst/>
          </a:prstGeom>
          <a:noFill/>
          <a:ln w="9525">
            <a:noFill/>
            <a:miter lim="800000"/>
            <a:headEnd/>
            <a:tailEnd/>
          </a:ln>
          <a:effectLst/>
        </p:spPr>
      </p:pic>
      <p:sp>
        <p:nvSpPr>
          <p:cNvPr id="9" name="TextBox 8"/>
          <p:cNvSpPr txBox="1"/>
          <p:nvPr/>
        </p:nvSpPr>
        <p:spPr>
          <a:xfrm>
            <a:off x="3835400" y="3042944"/>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/home</a:t>
            </a:r>
            <a:endParaRPr lang="en-US" sz="1600" b="1" dirty="0">
              <a:solidFill>
                <a:srgbClr val="C00000"/>
              </a:solidFill>
            </a:endParaRPr>
          </a:p>
        </p:txBody>
      </p:sp>
      <p:sp>
        <p:nvSpPr>
          <p:cNvPr id="10" name="TextBox 9"/>
          <p:cNvSpPr txBox="1"/>
          <p:nvPr/>
        </p:nvSpPr>
        <p:spPr>
          <a:xfrm>
            <a:off x="3835400" y="3372437"/>
            <a:ext cx="1473200" cy="338554"/>
          </a:xfrm>
          <a:prstGeom prst="rect">
            <a:avLst/>
          </a:prstGeom>
          <a:noFill/>
        </p:spPr>
        <p:txBody>
          <a:bodyPr wrap="square" rtlCol="0">
            <a:spAutoFit/>
          </a:bodyPr>
          <a:lstStyle/>
          <a:p>
            <a:pPr algn="ctr"/>
            <a:r>
              <a:rPr lang="en-US" sz="1600" b="1" dirty="0" smtClean="0"/>
              <a:t>Response</a:t>
            </a:r>
            <a:endParaRPr lang="en-US" sz="1600" b="1" dirty="0">
              <a:solidFill>
                <a:srgbClr val="C00000"/>
              </a:solidFill>
            </a:endParaRPr>
          </a:p>
        </p:txBody>
      </p:sp>
      <p:pic>
        <p:nvPicPr>
          <p:cNvPr id="1032" name="Picture 8"/>
          <p:cNvPicPr>
            <a:picLocks noChangeAspect="1" noChangeArrowheads="1"/>
          </p:cNvPicPr>
          <p:nvPr/>
        </p:nvPicPr>
        <p:blipFill>
          <a:blip r:embed="rId4"/>
          <a:srcRect/>
          <a:stretch>
            <a:fillRect/>
          </a:stretch>
        </p:blipFill>
        <p:spPr bwMode="auto">
          <a:xfrm>
            <a:off x="2454275" y="1863725"/>
            <a:ext cx="3457575" cy="1239837"/>
          </a:xfrm>
          <a:prstGeom prst="rect">
            <a:avLst/>
          </a:prstGeom>
          <a:noFill/>
          <a:ln w="9525">
            <a:noFill/>
            <a:miter lim="800000"/>
            <a:headEnd/>
            <a:tailEnd/>
          </a:ln>
          <a:effectLst/>
        </p:spPr>
      </p:pic>
      <p:sp>
        <p:nvSpPr>
          <p:cNvPr id="13" name="TextBox 12"/>
          <p:cNvSpPr txBox="1"/>
          <p:nvPr/>
        </p:nvSpPr>
        <p:spPr>
          <a:xfrm>
            <a:off x="3835400" y="1863725"/>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/home</a:t>
            </a:r>
            <a:endParaRPr lang="en-US" sz="1600" b="1" dirty="0">
              <a:solidFill>
                <a:srgbClr val="C00000"/>
              </a:solidFill>
            </a:endParaRPr>
          </a:p>
        </p:txBody>
      </p:sp>
      <p:pic>
        <p:nvPicPr>
          <p:cNvPr id="1034" name="Picture 10"/>
          <p:cNvPicPr>
            <a:picLocks noChangeAspect="1" noChangeArrowheads="1"/>
          </p:cNvPicPr>
          <p:nvPr/>
        </p:nvPicPr>
        <p:blipFill>
          <a:blip r:embed="rId5"/>
          <a:srcRect/>
          <a:stretch>
            <a:fillRect/>
          </a:stretch>
        </p:blipFill>
        <p:spPr bwMode="auto">
          <a:xfrm>
            <a:off x="2454275" y="758825"/>
            <a:ext cx="3794125" cy="2187575"/>
          </a:xfrm>
          <a:prstGeom prst="rect">
            <a:avLst/>
          </a:prstGeom>
          <a:noFill/>
          <a:ln w="9525">
            <a:noFill/>
            <a:miter lim="800000"/>
            <a:headEnd/>
            <a:tailEnd/>
          </a:ln>
          <a:effectLst/>
        </p:spPr>
      </p:pic>
      <p:sp>
        <p:nvSpPr>
          <p:cNvPr id="16" name="TextBox 15"/>
          <p:cNvSpPr txBox="1"/>
          <p:nvPr/>
        </p:nvSpPr>
        <p:spPr>
          <a:xfrm>
            <a:off x="3838695" y="850900"/>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/home</a:t>
            </a:r>
            <a:endParaRPr lang="en-US" sz="1600" b="1" dirty="0">
              <a:solidFill>
                <a:srgbClr val="C00000"/>
              </a:solidFill>
            </a:endParaRPr>
          </a:p>
        </p:txBody>
      </p:sp>
      <p:sp>
        <p:nvSpPr>
          <p:cNvPr id="18"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t>Request, Response</a:t>
            </a:r>
            <a:endParaRPr kumimoji="0" lang="en-US" sz="3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bg1">
                    <a:lumMod val="50000"/>
                  </a:schemeClr>
                </a:solidFill>
              </a:rPr>
              <a:t>XMPP4R (Ruby) Demo</a:t>
            </a:r>
          </a:p>
        </p:txBody>
      </p:sp>
      <p:sp>
        <p:nvSpPr>
          <p:cNvPr id="14337" name="Rectangle 1"/>
          <p:cNvSpPr>
            <a:spLocks noChangeArrowheads="1"/>
          </p:cNvSpPr>
          <p:nvPr/>
        </p:nvSpPr>
        <p:spPr bwMode="auto">
          <a:xfrm>
            <a:off x="460375" y="206375"/>
            <a:ext cx="807085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client</a:t>
            </a:r>
            <a:r>
              <a:rPr kumimoji="0" lang="en-US" b="1"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send</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rgbClr val="000000"/>
                </a:solidFill>
                <a:effectLst/>
                <a:latin typeface="Calibri" pitchFamily="34" charset="0"/>
                <a:ea typeface="Calibri" pitchFamily="34" charset="0"/>
                <a:cs typeface="Verdana" pitchFamily="34" charset="0"/>
              </a:rPr>
              <a:t>Jabber</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Presence</a:t>
            </a:r>
            <a:r>
              <a:rPr kumimoji="0" lang="en-US" b="1"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new</a:t>
            </a:r>
            <a:r>
              <a:rPr kumimoji="0" lang="en-US" b="1"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set_type</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chemeClr val="accent1">
                    <a:lumMod val="50000"/>
                  </a:schemeClr>
                </a:solidFill>
                <a:effectLst/>
                <a:latin typeface="Calibri" pitchFamily="34" charset="0"/>
                <a:ea typeface="Calibri" pitchFamily="34" charset="0"/>
                <a:cs typeface="Verdana" pitchFamily="34" charset="0"/>
              </a:rPr>
              <a:t>:away</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  &lt;presence from='daniel@aiderss.com/iMac8D2CB97D' to='ilya@aiderss.com/0EDD826C' </a:t>
            </a:r>
            <a:r>
              <a:rPr kumimoji="0" lang="en-US" b="0" i="0" u="none" strike="noStrike" cap="none" normalizeH="0" baseline="0" dirty="0" err="1" smtClean="0">
                <a:ln>
                  <a:noFill/>
                </a:ln>
                <a:solidFill>
                  <a:srgbClr val="007F00"/>
                </a:solidFill>
                <a:effectLst/>
                <a:latin typeface="Calibri" pitchFamily="34" charset="0"/>
                <a:ea typeface="Calibri" pitchFamily="34" charset="0"/>
                <a:cs typeface="Comic Sans MS" pitchFamily="66" charset="0"/>
              </a:rPr>
              <a:t>xmlns</a:t>
            </a: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a:t>
            </a:r>
            <a:r>
              <a:rPr kumimoji="0" lang="en-US" b="0" i="0" u="none" strike="noStrike" cap="none" normalizeH="0" baseline="0" dirty="0" err="1" smtClean="0">
                <a:ln>
                  <a:noFill/>
                </a:ln>
                <a:solidFill>
                  <a:srgbClr val="007F00"/>
                </a:solidFill>
                <a:effectLst/>
                <a:latin typeface="Calibri" pitchFamily="34" charset="0"/>
                <a:ea typeface="Calibri" pitchFamily="34" charset="0"/>
                <a:cs typeface="Comic Sans MS" pitchFamily="66" charset="0"/>
              </a:rPr>
              <a:t>jabber:client</a:t>
            </a: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    &lt;show&gt;away&lt;/show&gt;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    &lt;priority&gt;0&lt;/priority&gt;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    &lt;x </a:t>
            </a:r>
            <a:r>
              <a:rPr kumimoji="0" lang="en-US" b="0" i="0" u="none" strike="noStrike" cap="none" normalizeH="0" baseline="0" dirty="0" err="1" smtClean="0">
                <a:ln>
                  <a:noFill/>
                </a:ln>
                <a:solidFill>
                  <a:srgbClr val="007F00"/>
                </a:solidFill>
                <a:effectLst/>
                <a:latin typeface="Calibri" pitchFamily="34" charset="0"/>
                <a:ea typeface="Calibri" pitchFamily="34" charset="0"/>
                <a:cs typeface="Comic Sans MS" pitchFamily="66" charset="0"/>
              </a:rPr>
              <a:t>xmlns</a:t>
            </a: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='http://www.apple.com/xmpp/idle'&gt;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      &lt;idle-since&gt;2009-04-01T21:48:15Z&lt;/idle-since&gt;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    &lt;/x&gt;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F00"/>
                </a:solidFill>
                <a:effectLst/>
                <a:latin typeface="Calibri" pitchFamily="34" charset="0"/>
                <a:ea typeface="Calibri" pitchFamily="34" charset="0"/>
                <a:cs typeface="Comic Sans MS" pitchFamily="66" charset="0"/>
              </a:rPr>
              <a:t>#  &lt;/presence&gt;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Calibri" pitchFamily="34" charset="0"/>
              <a:ea typeface="Calibri"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client</a:t>
            </a:r>
            <a:r>
              <a:rPr kumimoji="0" lang="en-US" b="1"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add_message_callback</a:t>
            </a: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 </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do</a:t>
            </a: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 </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m</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  puts  </a:t>
            </a:r>
            <a:r>
              <a:rPr kumimoji="0" lang="en-US" b="0" i="0" u="none" strike="noStrike" cap="none" normalizeH="0" baseline="0" dirty="0" smtClean="0">
                <a:ln>
                  <a:noFill/>
                </a:ln>
                <a:solidFill>
                  <a:schemeClr val="bg1">
                    <a:lumMod val="50000"/>
                  </a:schemeClr>
                </a:solidFill>
                <a:effectLst/>
                <a:latin typeface="Courier New" pitchFamily="49" charset="0"/>
                <a:ea typeface="Calibri" pitchFamily="34" charset="0"/>
                <a:cs typeface="Courier New" pitchFamily="49" charset="0"/>
              </a:rPr>
              <a:t>"</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m</a:t>
            </a:r>
            <a:r>
              <a:rPr kumimoji="0" lang="en-US" b="1"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from</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chemeClr val="bg1">
                    <a:lumMod val="50000"/>
                  </a:schemeClr>
                </a:solidFill>
                <a:effectLst/>
                <a:latin typeface="Courier New" pitchFamily="49" charset="0"/>
                <a:ea typeface="Calibri" pitchFamily="34" charset="0"/>
                <a:cs typeface="Courier New" pitchFamily="49" charset="0"/>
              </a:rPr>
              <a:t> -- </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m</a:t>
            </a:r>
            <a:r>
              <a:rPr kumimoji="0" lang="en-US" b="1"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body</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chemeClr val="bg1">
                    <a:lumMod val="50000"/>
                  </a:schemeClr>
                </a:solidFill>
                <a:effectLst/>
                <a:latin typeface="Courier New" pitchFamily="49" charset="0"/>
                <a:ea typeface="Calibri" pitchFamily="34" charset="0"/>
                <a:cs typeface="Courier New" pitchFamily="49" charset="0"/>
              </a:rPr>
              <a: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end</a:t>
            </a:r>
          </a:p>
          <a:p>
            <a:pPr lvl="0" eaLnBrk="0" fontAlgn="base" hangingPunct="0">
              <a:spcBef>
                <a:spcPct val="0"/>
              </a:spcBef>
              <a:spcAft>
                <a:spcPct val="0"/>
              </a:spcAft>
            </a:pPr>
            <a:endParaRPr lang="en-US" dirty="0" smtClean="0">
              <a:latin typeface="Arial" pitchFamily="34" charset="0"/>
              <a:cs typeface="Arial" pitchFamily="34" charset="0"/>
            </a:endParaRPr>
          </a:p>
          <a:p>
            <a:pPr lvl="0" eaLnBrk="0" fontAlgn="base" hangingPunct="0">
              <a:spcBef>
                <a:spcPct val="0"/>
              </a:spcBef>
              <a:spcAft>
                <a:spcPct val="0"/>
              </a:spcAft>
            </a:pPr>
            <a:r>
              <a:rPr lang="en-US" dirty="0" smtClean="0">
                <a:solidFill>
                  <a:schemeClr val="bg1">
                    <a:lumMod val="50000"/>
                  </a:schemeClr>
                </a:solidFill>
                <a:latin typeface="Calibri" pitchFamily="34" charset="0"/>
                <a:ea typeface="Calibri" pitchFamily="34" charset="0"/>
                <a:cs typeface="Comic Sans MS" pitchFamily="66" charset="0"/>
              </a:rPr>
              <a:t># &gt; daniel@aiderss.com  -- Hey!</a:t>
            </a:r>
            <a:endParaRPr lang="en-US" dirty="0" smtClean="0">
              <a:solidFill>
                <a:schemeClr val="bg1">
                  <a:lumMod val="50000"/>
                </a:schemeClr>
              </a:solidFill>
              <a:latin typeface="Arial" pitchFamily="34" charset="0"/>
              <a:cs typeface="Arial" pitchFamily="34" charset="0"/>
            </a:endParaRPr>
          </a:p>
        </p:txBody>
      </p:sp>
      <p:sp>
        <p:nvSpPr>
          <p:cNvPr id="5" name="Rectangular Callout 4"/>
          <p:cNvSpPr/>
          <p:nvPr/>
        </p:nvSpPr>
        <p:spPr>
          <a:xfrm>
            <a:off x="5861050" y="2139950"/>
            <a:ext cx="2117725" cy="736600"/>
          </a:xfrm>
          <a:prstGeom prst="wedgeRectCallout">
            <a:avLst>
              <a:gd name="adj1" fmla="val -62393"/>
              <a:gd name="adj2" fmla="val -190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Client Idle…</a:t>
            </a:r>
            <a:endParaRPr lang="en-US"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bg1">
                    <a:lumMod val="50000"/>
                  </a:schemeClr>
                </a:solidFill>
              </a:rPr>
              <a:t>XMPP4R (Ruby) Demo</a:t>
            </a:r>
          </a:p>
        </p:txBody>
      </p:sp>
      <p:sp>
        <p:nvSpPr>
          <p:cNvPr id="14337" name="Rectangle 1"/>
          <p:cNvSpPr>
            <a:spLocks noChangeArrowheads="1"/>
          </p:cNvSpPr>
          <p:nvPr/>
        </p:nvSpPr>
        <p:spPr bwMode="auto">
          <a:xfrm>
            <a:off x="460375" y="206375"/>
            <a:ext cx="807085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client</a:t>
            </a:r>
            <a:r>
              <a:rPr kumimoji="0" lang="en-US" b="1"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send</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Jabber</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Presence</a:t>
            </a:r>
            <a:r>
              <a:rPr kumimoji="0" lang="en-US" b="1"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new</a:t>
            </a:r>
            <a:r>
              <a:rPr kumimoji="0" lang="en-US" b="1"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Verdana" pitchFamily="34" charset="0"/>
              </a:rPr>
              <a:t>set_type</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:available</a:t>
            </a:r>
            <a:r>
              <a:rPr kumimoji="0" lang="en-US" b="1" i="0" u="none" strike="noStrike" cap="none" normalizeH="0" baseline="0" dirty="0" smtClean="0">
                <a:ln>
                  <a:noFill/>
                </a:ln>
                <a:solidFill>
                  <a:schemeClr val="bg1">
                    <a:lumMod val="50000"/>
                  </a:schemeClr>
                </a:solidFill>
                <a:effectLst/>
                <a:latin typeface="Calibri" pitchFamily="34" charset="0"/>
                <a:ea typeface="Calibri" pitchFamily="34" charset="0"/>
                <a:cs typeface="Verdana"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  &lt;presence from='daniel@aiderss.com/iMac8D2CB97D' to='ilya@aiderss.com/0EDD826C' </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Comic Sans MS" pitchFamily="66" charset="0"/>
              </a:rPr>
              <a:t>xmlns</a:t>
            </a: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Comic Sans MS" pitchFamily="66" charset="0"/>
              </a:rPr>
              <a:t>jabber:client</a:t>
            </a: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'&gt;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    &lt;show&gt;away&lt;/show&gt;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    &lt;priority&gt;0&lt;/priority&gt;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    &lt;x </a:t>
            </a:r>
            <a:r>
              <a:rPr kumimoji="0" lang="en-US" b="0" i="0" u="none" strike="noStrike" cap="none" normalizeH="0" baseline="0" dirty="0" err="1" smtClean="0">
                <a:ln>
                  <a:noFill/>
                </a:ln>
                <a:solidFill>
                  <a:schemeClr val="bg1">
                    <a:lumMod val="50000"/>
                  </a:schemeClr>
                </a:solidFill>
                <a:effectLst/>
                <a:latin typeface="Calibri" pitchFamily="34" charset="0"/>
                <a:ea typeface="Calibri" pitchFamily="34" charset="0"/>
                <a:cs typeface="Comic Sans MS" pitchFamily="66" charset="0"/>
              </a:rPr>
              <a:t>xmlns</a:t>
            </a: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='http://www.apple.com/xmpp/idle'&gt;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      &lt;idle-since&gt;2009-04-01T21:48:15Z&lt;/idle-since&gt;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    &lt;/x&gt;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bg1">
                    <a:lumMod val="50000"/>
                  </a:schemeClr>
                </a:solidFill>
                <a:effectLst/>
                <a:latin typeface="Calibri" pitchFamily="34" charset="0"/>
                <a:ea typeface="Calibri" pitchFamily="34" charset="0"/>
                <a:cs typeface="Comic Sans MS" pitchFamily="66" charset="0"/>
              </a:rPr>
              <a:t>#  &lt;/presence&gt;</a:t>
            </a:r>
            <a:endParaRPr kumimoji="0" lang="en-US"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Calibri" pitchFamily="34" charset="0"/>
              <a:ea typeface="Calibri"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client</a:t>
            </a:r>
            <a:r>
              <a:rPr kumimoji="0" lang="en-US" b="1"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add_message_callback</a:t>
            </a:r>
            <a:r>
              <a:rPr kumimoji="0" lang="en-US" b="0" i="0" u="none" strike="noStrike" cap="none" normalizeH="0" baseline="0" dirty="0" smtClean="0">
                <a:ln>
                  <a:noFill/>
                </a:ln>
                <a:solidFill>
                  <a:srgbClr val="808080"/>
                </a:solidFill>
                <a:effectLst/>
                <a:latin typeface="Calibri" pitchFamily="34" charset="0"/>
                <a:ea typeface="Calibri" pitchFamily="34" charset="0"/>
                <a:cs typeface="Verdana" pitchFamily="34" charset="0"/>
              </a:rPr>
              <a:t> </a:t>
            </a:r>
            <a:r>
              <a:rPr kumimoji="0" lang="en-US" b="1" i="0" u="none" strike="noStrike" cap="none" normalizeH="0" baseline="0" dirty="0" smtClean="0">
                <a:ln>
                  <a:noFill/>
                </a:ln>
                <a:solidFill>
                  <a:srgbClr val="00007F"/>
                </a:solidFill>
                <a:effectLst/>
                <a:latin typeface="Calibri" pitchFamily="34" charset="0"/>
                <a:ea typeface="Calibri" pitchFamily="34" charset="0"/>
                <a:cs typeface="Verdana" pitchFamily="34" charset="0"/>
              </a:rPr>
              <a:t>do</a:t>
            </a:r>
            <a:r>
              <a:rPr kumimoji="0" lang="en-US" b="0" i="0" u="none" strike="noStrike" cap="none" normalizeH="0" baseline="0" dirty="0" smtClean="0">
                <a:ln>
                  <a:noFill/>
                </a:ln>
                <a:solidFill>
                  <a:srgbClr val="808080"/>
                </a:solidFill>
                <a:effectLst/>
                <a:latin typeface="Calibri" pitchFamily="34" charset="0"/>
                <a:ea typeface="Calibri" pitchFamily="34" charset="0"/>
                <a:cs typeface="Verdana" pitchFamily="34" charset="0"/>
              </a:rPr>
              <a:t> </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rgbClr val="000000"/>
                </a:solidFill>
                <a:effectLst/>
                <a:latin typeface="Calibri" pitchFamily="34" charset="0"/>
                <a:ea typeface="Calibri" pitchFamily="34" charset="0"/>
                <a:cs typeface="Verdana" pitchFamily="34" charset="0"/>
              </a:rPr>
              <a:t>m</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Calibri" pitchFamily="34" charset="0"/>
                <a:ea typeface="Calibri" pitchFamily="34" charset="0"/>
                <a:cs typeface="Verdana" pitchFamily="34" charset="0"/>
              </a:rPr>
              <a:t>  </a:t>
            </a:r>
            <a:r>
              <a:rPr kumimoji="0" lang="en-US" b="0" i="0" u="none" strike="noStrike" cap="none" normalizeH="0" baseline="0" dirty="0" smtClean="0">
                <a:ln>
                  <a:noFill/>
                </a:ln>
                <a:solidFill>
                  <a:srgbClr val="000000"/>
                </a:solidFill>
                <a:effectLst/>
                <a:latin typeface="Calibri" pitchFamily="34" charset="0"/>
                <a:ea typeface="Calibri" pitchFamily="34" charset="0"/>
                <a:cs typeface="Verdana" pitchFamily="34" charset="0"/>
              </a:rPr>
              <a:t>puts</a:t>
            </a:r>
            <a:r>
              <a:rPr kumimoji="0" lang="en-US" b="0" i="0" u="none" strike="noStrike" cap="none" normalizeH="0" baseline="0" dirty="0" smtClean="0">
                <a:ln>
                  <a:noFill/>
                </a:ln>
                <a:solidFill>
                  <a:srgbClr val="808080"/>
                </a:solidFill>
                <a:effectLst/>
                <a:latin typeface="Calibri" pitchFamily="34" charset="0"/>
                <a:ea typeface="Calibri" pitchFamily="34" charset="0"/>
                <a:cs typeface="Verdana" pitchFamily="34" charset="0"/>
              </a:rPr>
              <a:t>  </a:t>
            </a:r>
            <a:r>
              <a:rPr kumimoji="0" lang="en-US" b="0" i="0" u="none" strike="noStrike" cap="none" normalizeH="0" baseline="0" dirty="0" smtClean="0">
                <a:ln>
                  <a:noFill/>
                </a:ln>
                <a:solidFill>
                  <a:srgbClr val="7F007F"/>
                </a:solidFill>
                <a:effectLst/>
                <a:latin typeface="Courier New" pitchFamily="49" charset="0"/>
                <a:ea typeface="Calibri" pitchFamily="34" charset="0"/>
                <a:cs typeface="Courier New" pitchFamily="49" charset="0"/>
              </a:rPr>
              <a:t>"</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m</a:t>
            </a:r>
            <a:r>
              <a:rPr kumimoji="0" lang="en-US" b="1"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from</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rgbClr val="7F007F"/>
                </a:solidFill>
                <a:effectLst/>
                <a:latin typeface="Courier New" pitchFamily="49" charset="0"/>
                <a:ea typeface="Calibri" pitchFamily="34" charset="0"/>
                <a:cs typeface="Courier New" pitchFamily="49" charset="0"/>
              </a:rPr>
              <a:t> -- </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m</a:t>
            </a:r>
            <a:r>
              <a:rPr kumimoji="0" lang="en-US" b="1"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Verdana" pitchFamily="34" charset="0"/>
              </a:rPr>
              <a:t>body</a:t>
            </a:r>
            <a:r>
              <a:rPr kumimoji="0" lang="en-US" b="1" i="0" u="none" strike="noStrike" cap="none" normalizeH="0" baseline="0" dirty="0" smtClean="0">
                <a:ln>
                  <a:noFill/>
                </a:ln>
                <a:solidFill>
                  <a:srgbClr val="000000"/>
                </a:solidFill>
                <a:effectLst/>
                <a:latin typeface="Calibri" pitchFamily="34" charset="0"/>
                <a:ea typeface="Calibri" pitchFamily="34" charset="0"/>
                <a:cs typeface="Verdana" pitchFamily="34" charset="0"/>
              </a:rPr>
              <a:t>}</a:t>
            </a:r>
            <a:r>
              <a:rPr kumimoji="0" lang="en-US" b="0" i="0" u="none" strike="noStrike" cap="none" normalizeH="0" baseline="0" dirty="0" smtClean="0">
                <a:ln>
                  <a:noFill/>
                </a:ln>
                <a:solidFill>
                  <a:srgbClr val="7F007F"/>
                </a:solidFill>
                <a:effectLst/>
                <a:latin typeface="Courier New" pitchFamily="49" charset="0"/>
                <a:ea typeface="Calibri" pitchFamily="34" charset="0"/>
                <a:cs typeface="Courier New" pitchFamily="49"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7F"/>
                </a:solidFill>
                <a:effectLst/>
                <a:latin typeface="Calibri" pitchFamily="34" charset="0"/>
                <a:ea typeface="Calibri" pitchFamily="34" charset="0"/>
                <a:cs typeface="Verdana" pitchFamily="34" charset="0"/>
              </a:rPr>
              <a:t>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lang="en-US" dirty="0" smtClean="0">
                <a:solidFill>
                  <a:srgbClr val="007F00"/>
                </a:solidFill>
                <a:latin typeface="Calibri" pitchFamily="34" charset="0"/>
                <a:ea typeface="Calibri" pitchFamily="34" charset="0"/>
                <a:cs typeface="Comic Sans MS" pitchFamily="66" charset="0"/>
              </a:rPr>
              <a:t># &gt; daniel@aiderss.com  -- Hey!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ular Callout 3"/>
          <p:cNvSpPr/>
          <p:nvPr/>
        </p:nvSpPr>
        <p:spPr>
          <a:xfrm>
            <a:off x="5861050" y="2139950"/>
            <a:ext cx="2117725" cy="736600"/>
          </a:xfrm>
          <a:prstGeom prst="wedgeRectCallout">
            <a:avLst>
              <a:gd name="adj1" fmla="val -62393"/>
              <a:gd name="adj2" fmla="val -190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Client Idle…</a:t>
            </a:r>
            <a:endParaRPr 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One-to-many distribution</a:t>
            </a:r>
          </a:p>
        </p:txBody>
      </p:sp>
      <p:pic>
        <p:nvPicPr>
          <p:cNvPr id="114692" name="Picture 4"/>
          <p:cNvPicPr>
            <a:picLocks noChangeAspect="1" noChangeArrowheads="1"/>
          </p:cNvPicPr>
          <p:nvPr/>
        </p:nvPicPr>
        <p:blipFill>
          <a:blip r:embed="rId3"/>
          <a:srcRect/>
          <a:stretch>
            <a:fillRect/>
          </a:stretch>
        </p:blipFill>
        <p:spPr bwMode="auto">
          <a:xfrm>
            <a:off x="2178050" y="574675"/>
            <a:ext cx="5265737" cy="3767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XEP-0060: Publish-Subscribe (</a:t>
            </a:r>
            <a:r>
              <a:rPr lang="en-US" sz="2600" b="1" dirty="0" err="1" smtClean="0">
                <a:solidFill>
                  <a:schemeClr val="tx1">
                    <a:lumMod val="75000"/>
                    <a:lumOff val="25000"/>
                  </a:schemeClr>
                </a:solidFill>
              </a:rPr>
              <a:t>Pubsub</a:t>
            </a:r>
            <a:r>
              <a:rPr lang="en-US" sz="2600" b="1" dirty="0" smtClean="0">
                <a:solidFill>
                  <a:schemeClr val="tx1">
                    <a:lumMod val="75000"/>
                    <a:lumOff val="25000"/>
                  </a:schemeClr>
                </a:solidFill>
              </a:rPr>
              <a:t>)</a:t>
            </a:r>
          </a:p>
        </p:txBody>
      </p:sp>
      <p:pic>
        <p:nvPicPr>
          <p:cNvPr id="115718" name="Picture 6"/>
          <p:cNvPicPr>
            <a:picLocks noChangeAspect="1" noChangeArrowheads="1"/>
          </p:cNvPicPr>
          <p:nvPr/>
        </p:nvPicPr>
        <p:blipFill>
          <a:blip r:embed="rId3"/>
          <a:srcRect/>
          <a:stretch>
            <a:fillRect/>
          </a:stretch>
        </p:blipFill>
        <p:spPr bwMode="auto">
          <a:xfrm>
            <a:off x="2046287" y="574675"/>
            <a:ext cx="5840413" cy="3767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HTTP / SMTP Polling: painful, wasteful</a:t>
            </a:r>
          </a:p>
        </p:txBody>
      </p:sp>
      <p:pic>
        <p:nvPicPr>
          <p:cNvPr id="116739" name="Picture 3"/>
          <p:cNvPicPr>
            <a:picLocks noChangeAspect="1" noChangeArrowheads="1"/>
          </p:cNvPicPr>
          <p:nvPr/>
        </p:nvPicPr>
        <p:blipFill>
          <a:blip r:embed="rId3"/>
          <a:srcRect/>
          <a:stretch>
            <a:fillRect/>
          </a:stretch>
        </p:blipFill>
        <p:spPr bwMode="auto">
          <a:xfrm>
            <a:off x="889000" y="2047875"/>
            <a:ext cx="7175500" cy="1901825"/>
          </a:xfrm>
          <a:prstGeom prst="rect">
            <a:avLst/>
          </a:prstGeom>
          <a:noFill/>
          <a:ln w="9525">
            <a:noFill/>
            <a:miter lim="800000"/>
            <a:headEnd/>
            <a:tailEnd/>
          </a:ln>
          <a:effectLst/>
        </p:spPr>
      </p:pic>
      <p:sp>
        <p:nvSpPr>
          <p:cNvPr id="6" name="TextBox 5"/>
          <p:cNvSpPr txBox="1"/>
          <p:nvPr/>
        </p:nvSpPr>
        <p:spPr>
          <a:xfrm>
            <a:off x="1625600" y="2934335"/>
            <a:ext cx="736600" cy="323165"/>
          </a:xfrm>
          <a:prstGeom prst="rect">
            <a:avLst/>
          </a:prstGeom>
          <a:noFill/>
        </p:spPr>
        <p:txBody>
          <a:bodyPr wrap="square" rtlCol="0">
            <a:spAutoFit/>
          </a:bodyPr>
          <a:lstStyle/>
          <a:p>
            <a:r>
              <a:rPr lang="en-US" sz="1500" b="1" dirty="0" smtClean="0">
                <a:solidFill>
                  <a:srgbClr val="C00000"/>
                </a:solidFill>
              </a:rPr>
              <a:t>Data?</a:t>
            </a:r>
            <a:endParaRPr lang="en-US" sz="1500" b="1" dirty="0">
              <a:solidFill>
                <a:srgbClr val="C00000"/>
              </a:solidFill>
            </a:endParaRPr>
          </a:p>
        </p:txBody>
      </p:sp>
      <p:sp>
        <p:nvSpPr>
          <p:cNvPr id="7" name="TextBox 6"/>
          <p:cNvSpPr txBox="1"/>
          <p:nvPr/>
        </p:nvSpPr>
        <p:spPr>
          <a:xfrm>
            <a:off x="3087370" y="2945130"/>
            <a:ext cx="736600" cy="323165"/>
          </a:xfrm>
          <a:prstGeom prst="rect">
            <a:avLst/>
          </a:prstGeom>
          <a:noFill/>
        </p:spPr>
        <p:txBody>
          <a:bodyPr wrap="square" rtlCol="0">
            <a:spAutoFit/>
          </a:bodyPr>
          <a:lstStyle/>
          <a:p>
            <a:r>
              <a:rPr lang="en-US" sz="1500" b="1" dirty="0" smtClean="0">
                <a:solidFill>
                  <a:srgbClr val="C00000"/>
                </a:solidFill>
              </a:rPr>
              <a:t>No</a:t>
            </a:r>
            <a:endParaRPr lang="en-US" sz="1500" b="1" dirty="0">
              <a:solidFill>
                <a:srgbClr val="C00000"/>
              </a:solidFill>
            </a:endParaRPr>
          </a:p>
        </p:txBody>
      </p:sp>
      <p:sp>
        <p:nvSpPr>
          <p:cNvPr id="8" name="TextBox 7"/>
          <p:cNvSpPr txBox="1"/>
          <p:nvPr/>
        </p:nvSpPr>
        <p:spPr>
          <a:xfrm>
            <a:off x="3559175" y="2945815"/>
            <a:ext cx="736600" cy="323165"/>
          </a:xfrm>
          <a:prstGeom prst="rect">
            <a:avLst/>
          </a:prstGeom>
          <a:noFill/>
        </p:spPr>
        <p:txBody>
          <a:bodyPr wrap="square" rtlCol="0">
            <a:spAutoFit/>
          </a:bodyPr>
          <a:lstStyle/>
          <a:p>
            <a:r>
              <a:rPr lang="en-US" sz="1500" b="1" dirty="0" smtClean="0">
                <a:solidFill>
                  <a:srgbClr val="C00000"/>
                </a:solidFill>
              </a:rPr>
              <a:t>Data?</a:t>
            </a:r>
            <a:endParaRPr lang="en-US" sz="1500" b="1" dirty="0">
              <a:solidFill>
                <a:srgbClr val="C00000"/>
              </a:solidFill>
            </a:endParaRPr>
          </a:p>
        </p:txBody>
      </p:sp>
      <p:sp>
        <p:nvSpPr>
          <p:cNvPr id="9" name="TextBox 8"/>
          <p:cNvSpPr txBox="1"/>
          <p:nvPr/>
        </p:nvSpPr>
        <p:spPr>
          <a:xfrm>
            <a:off x="4940300" y="2956610"/>
            <a:ext cx="736600" cy="323165"/>
          </a:xfrm>
          <a:prstGeom prst="rect">
            <a:avLst/>
          </a:prstGeom>
          <a:noFill/>
        </p:spPr>
        <p:txBody>
          <a:bodyPr wrap="square" rtlCol="0">
            <a:spAutoFit/>
          </a:bodyPr>
          <a:lstStyle/>
          <a:p>
            <a:r>
              <a:rPr lang="en-US" sz="1500" b="1" dirty="0" smtClean="0">
                <a:solidFill>
                  <a:srgbClr val="C00000"/>
                </a:solidFill>
              </a:rPr>
              <a:t>No</a:t>
            </a:r>
            <a:endParaRPr lang="en-US" sz="1500" b="1" dirty="0">
              <a:solidFill>
                <a:srgbClr val="C00000"/>
              </a:solidFill>
            </a:endParaRPr>
          </a:p>
        </p:txBody>
      </p:sp>
      <p:sp>
        <p:nvSpPr>
          <p:cNvPr id="10" name="TextBox 9"/>
          <p:cNvSpPr txBox="1"/>
          <p:nvPr/>
        </p:nvSpPr>
        <p:spPr>
          <a:xfrm>
            <a:off x="5401310" y="2957195"/>
            <a:ext cx="736600" cy="323165"/>
          </a:xfrm>
          <a:prstGeom prst="rect">
            <a:avLst/>
          </a:prstGeom>
          <a:noFill/>
        </p:spPr>
        <p:txBody>
          <a:bodyPr wrap="square" rtlCol="0">
            <a:spAutoFit/>
          </a:bodyPr>
          <a:lstStyle/>
          <a:p>
            <a:r>
              <a:rPr lang="en-US" sz="1500" b="1" dirty="0" smtClean="0">
                <a:solidFill>
                  <a:srgbClr val="C00000"/>
                </a:solidFill>
              </a:rPr>
              <a:t>Data?</a:t>
            </a:r>
            <a:endParaRPr lang="en-US" sz="1500" b="1" dirty="0">
              <a:solidFill>
                <a:srgbClr val="C00000"/>
              </a:solidFill>
            </a:endParaRPr>
          </a:p>
        </p:txBody>
      </p:sp>
      <p:sp>
        <p:nvSpPr>
          <p:cNvPr id="11" name="TextBox 10"/>
          <p:cNvSpPr txBox="1"/>
          <p:nvPr/>
        </p:nvSpPr>
        <p:spPr>
          <a:xfrm>
            <a:off x="6782435" y="2967990"/>
            <a:ext cx="736600" cy="323165"/>
          </a:xfrm>
          <a:prstGeom prst="rect">
            <a:avLst/>
          </a:prstGeom>
          <a:noFill/>
        </p:spPr>
        <p:txBody>
          <a:bodyPr wrap="square" rtlCol="0">
            <a:spAutoFit/>
          </a:bodyPr>
          <a:lstStyle/>
          <a:p>
            <a:r>
              <a:rPr lang="en-US" sz="1500" b="1" dirty="0" smtClean="0">
                <a:solidFill>
                  <a:schemeClr val="accent3">
                    <a:lumMod val="50000"/>
                  </a:schemeClr>
                </a:solidFill>
              </a:rPr>
              <a:t>Yes</a:t>
            </a:r>
            <a:endParaRPr lang="en-US" sz="1500" b="1" dirty="0">
              <a:solidFill>
                <a:schemeClr val="accent3">
                  <a:lumMod val="50000"/>
                </a:schemeClr>
              </a:solidFill>
            </a:endParaRPr>
          </a:p>
        </p:txBody>
      </p:sp>
      <p:sp>
        <p:nvSpPr>
          <p:cNvPr id="12" name="Rectangular Callout 11"/>
          <p:cNvSpPr/>
          <p:nvPr/>
        </p:nvSpPr>
        <p:spPr>
          <a:xfrm>
            <a:off x="2638425" y="1495425"/>
            <a:ext cx="2762250" cy="552450"/>
          </a:xfrm>
          <a:prstGeom prst="wedgeRectCallout">
            <a:avLst>
              <a:gd name="adj1" fmla="val -13277"/>
              <a:gd name="adj2" fmla="val 94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Many wasteful checks</a:t>
            </a:r>
            <a:endParaRPr lang="en-US"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srcRect/>
          <a:stretch>
            <a:fillRect/>
          </a:stretch>
        </p:blipFill>
        <p:spPr bwMode="auto">
          <a:xfrm>
            <a:off x="892810" y="2047875"/>
            <a:ext cx="7175500" cy="1901825"/>
          </a:xfrm>
          <a:prstGeom prst="rect">
            <a:avLst/>
          </a:prstGeom>
          <a:noFill/>
          <a:ln w="9525">
            <a:noFill/>
            <a:miter lim="800000"/>
            <a:headEnd/>
            <a:tailEnd/>
          </a:ln>
          <a:effectLst/>
        </p:spPr>
      </p:pic>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Publish-Subscribe</a:t>
            </a:r>
          </a:p>
        </p:txBody>
      </p:sp>
      <p:sp>
        <p:nvSpPr>
          <p:cNvPr id="6" name="TextBox 5"/>
          <p:cNvSpPr txBox="1"/>
          <p:nvPr/>
        </p:nvSpPr>
        <p:spPr>
          <a:xfrm>
            <a:off x="1349375" y="2934335"/>
            <a:ext cx="1012825" cy="323165"/>
          </a:xfrm>
          <a:prstGeom prst="rect">
            <a:avLst/>
          </a:prstGeom>
          <a:noFill/>
        </p:spPr>
        <p:txBody>
          <a:bodyPr wrap="square" rtlCol="0">
            <a:spAutoFit/>
          </a:bodyPr>
          <a:lstStyle/>
          <a:p>
            <a:r>
              <a:rPr lang="en-US" sz="1500" b="1" dirty="0" smtClean="0">
                <a:solidFill>
                  <a:srgbClr val="C00000"/>
                </a:solidFill>
              </a:rPr>
              <a:t>Subscribe</a:t>
            </a:r>
            <a:endParaRPr lang="en-US" sz="1500" b="1" dirty="0">
              <a:solidFill>
                <a:srgbClr val="C00000"/>
              </a:solidFill>
            </a:endParaRPr>
          </a:p>
        </p:txBody>
      </p:sp>
      <p:sp>
        <p:nvSpPr>
          <p:cNvPr id="11" name="TextBox 10"/>
          <p:cNvSpPr txBox="1"/>
          <p:nvPr/>
        </p:nvSpPr>
        <p:spPr>
          <a:xfrm>
            <a:off x="6782434" y="2967990"/>
            <a:ext cx="1656716" cy="323165"/>
          </a:xfrm>
          <a:prstGeom prst="rect">
            <a:avLst/>
          </a:prstGeom>
          <a:noFill/>
        </p:spPr>
        <p:txBody>
          <a:bodyPr wrap="square" rtlCol="0">
            <a:spAutoFit/>
          </a:bodyPr>
          <a:lstStyle/>
          <a:p>
            <a:r>
              <a:rPr lang="en-US" sz="1500" b="1" dirty="0" smtClean="0">
                <a:solidFill>
                  <a:schemeClr val="accent3">
                    <a:lumMod val="50000"/>
                  </a:schemeClr>
                </a:solidFill>
              </a:rPr>
              <a:t>New message!</a:t>
            </a:r>
            <a:endParaRPr lang="en-US" sz="1500" b="1" dirty="0">
              <a:solidFill>
                <a:schemeClr val="accent3">
                  <a:lumMod val="50000"/>
                </a:schemeClr>
              </a:solidFill>
            </a:endParaRPr>
          </a:p>
        </p:txBody>
      </p:sp>
      <p:sp>
        <p:nvSpPr>
          <p:cNvPr id="12" name="Rectangular Callout 11"/>
          <p:cNvSpPr/>
          <p:nvPr/>
        </p:nvSpPr>
        <p:spPr>
          <a:xfrm>
            <a:off x="2638425" y="1495425"/>
            <a:ext cx="2762250" cy="552450"/>
          </a:xfrm>
          <a:prstGeom prst="wedgeRectCallout">
            <a:avLst>
              <a:gd name="adj1" fmla="val -13277"/>
              <a:gd name="adj2" fmla="val 941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Persistent connection</a:t>
            </a:r>
            <a:endParaRPr lang="en-US"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60375" y="189607"/>
            <a:ext cx="807085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rgbClr val="000000"/>
                </a:solidFill>
                <a:latin typeface="+mj-lt"/>
              </a:rPr>
              <a:t>&lt;</a:t>
            </a:r>
            <a:r>
              <a:rPr lang="en-US" sz="1600" dirty="0" err="1" smtClean="0">
                <a:solidFill>
                  <a:srgbClr val="000000"/>
                </a:solidFill>
                <a:latin typeface="+mj-lt"/>
              </a:rPr>
              <a:t>iq</a:t>
            </a:r>
            <a:r>
              <a:rPr lang="en-US" sz="1600" dirty="0" smtClean="0">
                <a:solidFill>
                  <a:srgbClr val="808080"/>
                </a:solidFill>
                <a:latin typeface="+mj-lt"/>
              </a:rPr>
              <a:t> </a:t>
            </a:r>
            <a:r>
              <a:rPr lang="en-US" sz="1600" dirty="0" smtClean="0">
                <a:solidFill>
                  <a:srgbClr val="000000"/>
                </a:solidFill>
                <a:latin typeface="+mj-lt"/>
              </a:rPr>
              <a:t>type=</a:t>
            </a:r>
            <a:r>
              <a:rPr lang="en-US" sz="1600" dirty="0" smtClean="0">
                <a:solidFill>
                  <a:srgbClr val="7F007F"/>
                </a:solidFill>
                <a:latin typeface="+mj-lt"/>
              </a:rPr>
              <a:t>'set‘ </a:t>
            </a:r>
            <a:r>
              <a:rPr lang="en-US" sz="1600" b="1" dirty="0" smtClean="0">
                <a:solidFill>
                  <a:srgbClr val="C00000"/>
                </a:solidFill>
                <a:latin typeface="+mj-lt"/>
              </a:rPr>
              <a:t>from='hamlet@denmark.lit/</a:t>
            </a:r>
            <a:r>
              <a:rPr lang="en-US" sz="1600" b="1" dirty="0" err="1" smtClean="0">
                <a:solidFill>
                  <a:srgbClr val="C00000"/>
                </a:solidFill>
                <a:latin typeface="+mj-lt"/>
              </a:rPr>
              <a:t>blogbot</a:t>
            </a:r>
            <a:r>
              <a:rPr lang="en-US" sz="1600" dirty="0" smtClean="0">
                <a:solidFill>
                  <a:srgbClr val="7F007F"/>
                </a:solidFill>
              </a:rPr>
              <a:t>' </a:t>
            </a:r>
            <a:r>
              <a:rPr lang="en-US" sz="1600" b="1" dirty="0" smtClean="0">
                <a:solidFill>
                  <a:srgbClr val="C00000"/>
                </a:solidFill>
                <a:latin typeface="+mj-lt"/>
              </a:rPr>
              <a:t>to='</a:t>
            </a:r>
            <a:r>
              <a:rPr lang="en-US" sz="1600" b="1" dirty="0" err="1" smtClean="0">
                <a:solidFill>
                  <a:srgbClr val="C00000"/>
                </a:solidFill>
                <a:latin typeface="+mj-lt"/>
              </a:rPr>
              <a:t>pubsub.shakespeare.lit</a:t>
            </a:r>
            <a:r>
              <a:rPr lang="en-US" sz="1600" dirty="0" smtClean="0">
                <a:solidFill>
                  <a:srgbClr val="C00000"/>
                </a:solidFill>
              </a:rPr>
              <a:t>'</a:t>
            </a:r>
            <a:r>
              <a:rPr lang="en-US" sz="1600" b="1" dirty="0" smtClean="0">
                <a:solidFill>
                  <a:srgbClr val="C00000"/>
                </a:solidFill>
                <a:latin typeface="+mj-lt"/>
              </a:rPr>
              <a:t> </a:t>
            </a:r>
            <a:r>
              <a:rPr lang="en-US" sz="1600" dirty="0" smtClean="0">
                <a:solidFill>
                  <a:srgbClr val="000000"/>
                </a:solidFill>
                <a:latin typeface="+mj-lt"/>
              </a:rPr>
              <a:t>id=</a:t>
            </a:r>
            <a:r>
              <a:rPr lang="en-US" sz="1600" dirty="0" smtClean="0">
                <a:solidFill>
                  <a:srgbClr val="7F007F"/>
                </a:solidFill>
                <a:latin typeface="+mj-lt"/>
              </a:rPr>
              <a:t>'pub1'</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a:t>
            </a:r>
            <a:r>
              <a:rPr lang="en-US" sz="1600" dirty="0" err="1" smtClean="0">
                <a:solidFill>
                  <a:srgbClr val="000000"/>
                </a:solidFill>
                <a:latin typeface="+mj-lt"/>
              </a:rPr>
              <a:t>pubsub</a:t>
            </a:r>
            <a:r>
              <a:rPr lang="en-US" sz="1600" dirty="0" smtClean="0">
                <a:solidFill>
                  <a:srgbClr val="808080"/>
                </a:solidFill>
                <a:latin typeface="+mj-lt"/>
              </a:rPr>
              <a:t> </a:t>
            </a:r>
            <a:r>
              <a:rPr lang="en-US" sz="1600" dirty="0" err="1" smtClean="0">
                <a:solidFill>
                  <a:srgbClr val="000000"/>
                </a:solidFill>
                <a:latin typeface="+mj-lt"/>
              </a:rPr>
              <a:t>xmlns</a:t>
            </a:r>
            <a:r>
              <a:rPr lang="en-US" sz="1600" dirty="0" smtClean="0">
                <a:solidFill>
                  <a:srgbClr val="000000"/>
                </a:solidFill>
                <a:latin typeface="+mj-lt"/>
              </a:rPr>
              <a:t>=</a:t>
            </a:r>
            <a:r>
              <a:rPr lang="en-US" sz="1600" dirty="0" smtClean="0">
                <a:solidFill>
                  <a:srgbClr val="7F007F"/>
                </a:solidFill>
                <a:latin typeface="+mj-lt"/>
              </a:rPr>
              <a:t>'http://jabber.org/protocol/pubsub'</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&lt;publish</a:t>
            </a:r>
            <a:r>
              <a:rPr lang="en-US" sz="1600" dirty="0" smtClean="0">
                <a:solidFill>
                  <a:srgbClr val="808080"/>
                </a:solidFill>
                <a:latin typeface="+mj-lt"/>
              </a:rPr>
              <a:t> </a:t>
            </a:r>
            <a:r>
              <a:rPr lang="en-US" sz="1600" dirty="0" smtClean="0">
                <a:solidFill>
                  <a:srgbClr val="000000"/>
                </a:solidFill>
                <a:latin typeface="+mj-lt"/>
              </a:rPr>
              <a:t>node=</a:t>
            </a:r>
            <a:r>
              <a:rPr lang="en-US" sz="1600" dirty="0" smtClean="0">
                <a:solidFill>
                  <a:srgbClr val="7F007F"/>
                </a:solidFill>
                <a:latin typeface="+mj-lt"/>
              </a:rPr>
              <a:t>'</a:t>
            </a:r>
            <a:r>
              <a:rPr lang="en-US" sz="1600" dirty="0" err="1" smtClean="0">
                <a:solidFill>
                  <a:srgbClr val="7F007F"/>
                </a:solidFill>
                <a:latin typeface="+mj-lt"/>
              </a:rPr>
              <a:t>princely_musings</a:t>
            </a:r>
            <a:r>
              <a:rPr lang="en-US" sz="1600" dirty="0" smtClean="0">
                <a:solidFill>
                  <a:srgbClr val="7F007F"/>
                </a:solidFill>
                <a:latin typeface="+mj-lt"/>
              </a:rPr>
              <a:t>'</a:t>
            </a:r>
            <a:r>
              <a:rPr lang="en-US" sz="1600" dirty="0" smtClean="0">
                <a:solidFill>
                  <a:srgbClr val="000000"/>
                </a:solidFill>
                <a:latin typeface="+mj-lt"/>
              </a:rPr>
              <a:t>&gt;</a:t>
            </a:r>
            <a:endParaRPr lang="en-US" sz="1600" dirty="0" smtClean="0">
              <a:solidFill>
                <a:srgbClr val="808080"/>
              </a:solidFill>
              <a:latin typeface="+mj-lt"/>
            </a:endParaRPr>
          </a:p>
          <a:p>
            <a:endParaRPr lang="en-US" sz="1600" dirty="0" smtClean="0">
              <a:solidFill>
                <a:srgbClr val="808080"/>
              </a:solidFill>
              <a:latin typeface="+mj-lt"/>
            </a:endParaRPr>
          </a:p>
          <a:p>
            <a:r>
              <a:rPr lang="en-US" sz="1600" dirty="0" smtClean="0">
                <a:solidFill>
                  <a:schemeClr val="bg1">
                    <a:lumMod val="75000"/>
                  </a:schemeClr>
                </a:solidFill>
                <a:latin typeface="+mj-lt"/>
              </a:rPr>
              <a:t>      &lt;item&gt;</a:t>
            </a:r>
          </a:p>
          <a:p>
            <a:r>
              <a:rPr lang="en-US" sz="1600" dirty="0" smtClean="0">
                <a:solidFill>
                  <a:schemeClr val="bg1">
                    <a:lumMod val="75000"/>
                  </a:schemeClr>
                </a:solidFill>
                <a:latin typeface="+mj-lt"/>
              </a:rPr>
              <a:t>        &lt;entry </a:t>
            </a:r>
            <a:r>
              <a:rPr lang="en-US" sz="1600" dirty="0" err="1" smtClean="0">
                <a:solidFill>
                  <a:schemeClr val="bg1">
                    <a:lumMod val="75000"/>
                  </a:schemeClr>
                </a:solidFill>
                <a:latin typeface="+mj-lt"/>
              </a:rPr>
              <a:t>xmlns</a:t>
            </a:r>
            <a:r>
              <a:rPr lang="en-US" sz="1600" dirty="0" smtClean="0">
                <a:solidFill>
                  <a:schemeClr val="bg1">
                    <a:lumMod val="75000"/>
                  </a:schemeClr>
                </a:solidFill>
                <a:latin typeface="+mj-lt"/>
              </a:rPr>
              <a:t>='http://www.w3.org/2005/Atom'&gt;</a:t>
            </a:r>
          </a:p>
          <a:p>
            <a:r>
              <a:rPr lang="en-US" sz="1600" dirty="0" smtClean="0">
                <a:solidFill>
                  <a:schemeClr val="bg1">
                    <a:lumMod val="75000"/>
                  </a:schemeClr>
                </a:solidFill>
                <a:latin typeface="+mj-lt"/>
              </a:rPr>
              <a:t>          &lt;title&gt;Soliloquy&lt;title&gt;</a:t>
            </a:r>
          </a:p>
          <a:p>
            <a:r>
              <a:rPr lang="en-US" sz="1600" dirty="0" smtClean="0">
                <a:solidFill>
                  <a:schemeClr val="bg1">
                    <a:lumMod val="75000"/>
                  </a:schemeClr>
                </a:solidFill>
                <a:latin typeface="+mj-lt"/>
              </a:rPr>
              <a:t>          &lt;summary&gt;</a:t>
            </a:r>
          </a:p>
          <a:p>
            <a:r>
              <a:rPr lang="en-US" sz="1600" dirty="0" smtClean="0">
                <a:solidFill>
                  <a:schemeClr val="bg1">
                    <a:lumMod val="75000"/>
                  </a:schemeClr>
                </a:solidFill>
                <a:latin typeface="+mj-lt"/>
              </a:rPr>
              <a:t>            </a:t>
            </a:r>
            <a:r>
              <a:rPr lang="en-US" sz="1600" i="1" dirty="0" smtClean="0">
                <a:solidFill>
                  <a:schemeClr val="bg1">
                    <a:lumMod val="75000"/>
                  </a:schemeClr>
                </a:solidFill>
                <a:latin typeface="+mj-lt"/>
              </a:rPr>
              <a:t>To be, or not to be: that is the question!</a:t>
            </a:r>
          </a:p>
          <a:p>
            <a:r>
              <a:rPr lang="en-US" sz="1600" dirty="0" smtClean="0">
                <a:solidFill>
                  <a:schemeClr val="bg1">
                    <a:lumMod val="75000"/>
                  </a:schemeClr>
                </a:solidFill>
                <a:latin typeface="+mj-lt"/>
              </a:rPr>
              <a:t>          &lt;summary&gt;</a:t>
            </a:r>
          </a:p>
          <a:p>
            <a:r>
              <a:rPr lang="en-US" sz="1600" dirty="0" smtClean="0">
                <a:solidFill>
                  <a:schemeClr val="bg1">
                    <a:lumMod val="75000"/>
                  </a:schemeClr>
                </a:solidFill>
                <a:latin typeface="+mj-lt"/>
              </a:rPr>
              <a:t>          &lt;link </a:t>
            </a:r>
            <a:r>
              <a:rPr lang="en-US" sz="1600" dirty="0" err="1" smtClean="0">
                <a:solidFill>
                  <a:schemeClr val="bg1">
                    <a:lumMod val="75000"/>
                  </a:schemeClr>
                </a:solidFill>
                <a:latin typeface="+mj-lt"/>
              </a:rPr>
              <a:t>rel</a:t>
            </a:r>
            <a:r>
              <a:rPr lang="en-US" sz="1600" dirty="0" smtClean="0">
                <a:solidFill>
                  <a:schemeClr val="bg1">
                    <a:lumMod val="75000"/>
                  </a:schemeClr>
                </a:solidFill>
                <a:latin typeface="+mj-lt"/>
              </a:rPr>
              <a:t>='alternate' type='text/html'</a:t>
            </a:r>
          </a:p>
          <a:p>
            <a:r>
              <a:rPr lang="en-US" sz="1600" dirty="0" smtClean="0">
                <a:solidFill>
                  <a:schemeClr val="bg1">
                    <a:lumMod val="75000"/>
                  </a:schemeClr>
                </a:solidFill>
                <a:latin typeface="+mj-lt"/>
              </a:rPr>
              <a:t>                </a:t>
            </a:r>
            <a:r>
              <a:rPr lang="en-US" sz="1600" dirty="0" err="1" smtClean="0">
                <a:solidFill>
                  <a:schemeClr val="bg1">
                    <a:lumMod val="75000"/>
                  </a:schemeClr>
                </a:solidFill>
                <a:latin typeface="+mj-lt"/>
              </a:rPr>
              <a:t>href</a:t>
            </a:r>
            <a:r>
              <a:rPr lang="en-US" sz="1600" dirty="0" smtClean="0">
                <a:solidFill>
                  <a:schemeClr val="bg1">
                    <a:lumMod val="75000"/>
                  </a:schemeClr>
                </a:solidFill>
                <a:latin typeface="+mj-lt"/>
              </a:rPr>
              <a:t>='http://denmark.lit/2003/12/13/atom03'/&gt;</a:t>
            </a:r>
          </a:p>
          <a:p>
            <a:r>
              <a:rPr lang="en-US" sz="1600" dirty="0" smtClean="0">
                <a:solidFill>
                  <a:schemeClr val="bg1">
                    <a:lumMod val="75000"/>
                  </a:schemeClr>
                </a:solidFill>
                <a:latin typeface="+mj-lt"/>
              </a:rPr>
              <a:t>          &lt;id&gt;tag:denmark.lit,2003:entry-32397&lt;/id&gt;</a:t>
            </a:r>
          </a:p>
          <a:p>
            <a:r>
              <a:rPr lang="en-US" sz="1600" dirty="0" smtClean="0">
                <a:solidFill>
                  <a:schemeClr val="bg1">
                    <a:lumMod val="75000"/>
                  </a:schemeClr>
                </a:solidFill>
                <a:latin typeface="+mj-lt"/>
              </a:rPr>
              <a:t>          &lt;published&gt;2003-12-13T18:30:02Z&lt;/published&gt;</a:t>
            </a:r>
          </a:p>
          <a:p>
            <a:r>
              <a:rPr lang="en-US" sz="1600" dirty="0" smtClean="0">
                <a:solidFill>
                  <a:schemeClr val="bg1">
                    <a:lumMod val="75000"/>
                  </a:schemeClr>
                </a:solidFill>
                <a:latin typeface="+mj-lt"/>
              </a:rPr>
              <a:t>          &lt;updated&gt;2003-12-13T18:30:02Z&lt;/updated&gt;</a:t>
            </a:r>
          </a:p>
          <a:p>
            <a:r>
              <a:rPr lang="en-US" sz="1600" dirty="0" smtClean="0">
                <a:solidFill>
                  <a:schemeClr val="bg1">
                    <a:lumMod val="75000"/>
                  </a:schemeClr>
                </a:solidFill>
                <a:latin typeface="+mj-lt"/>
              </a:rPr>
              <a:t>        &lt;/entry&gt;</a:t>
            </a:r>
          </a:p>
          <a:p>
            <a:r>
              <a:rPr lang="en-US" sz="1600" dirty="0" smtClean="0">
                <a:solidFill>
                  <a:schemeClr val="bg1">
                    <a:lumMod val="75000"/>
                  </a:schemeClr>
                </a:solidFill>
                <a:latin typeface="+mj-lt"/>
              </a:rPr>
              <a:t>      &lt;/item&gt;</a:t>
            </a:r>
          </a:p>
          <a:p>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&lt;/publish&gt;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a:t>
            </a:r>
            <a:r>
              <a:rPr lang="en-US" sz="1600" dirty="0" err="1" smtClean="0">
                <a:solidFill>
                  <a:srgbClr val="000000"/>
                </a:solidFill>
                <a:latin typeface="+mj-lt"/>
              </a:rPr>
              <a:t>pubsub</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000000"/>
                </a:solidFill>
                <a:latin typeface="+mj-lt"/>
              </a:rPr>
              <a:t>&lt;/</a:t>
            </a:r>
            <a:r>
              <a:rPr lang="en-US" sz="1600" dirty="0" err="1" smtClean="0">
                <a:solidFill>
                  <a:srgbClr val="000000"/>
                </a:solidFill>
                <a:latin typeface="+mj-lt"/>
              </a:rPr>
              <a:t>iq</a:t>
            </a:r>
            <a:r>
              <a:rPr lang="en-US" sz="1600" dirty="0" smtClean="0">
                <a:solidFill>
                  <a:srgbClr val="000000"/>
                </a:solidFill>
                <a:latin typeface="+mj-lt"/>
              </a:rPr>
              <a:t>&gt;</a:t>
            </a:r>
          </a:p>
        </p:txBody>
      </p:sp>
      <p:sp>
        <p:nvSpPr>
          <p:cNvPr id="4" name="Rectangular Callout 3"/>
          <p:cNvSpPr/>
          <p:nvPr/>
        </p:nvSpPr>
        <p:spPr>
          <a:xfrm>
            <a:off x="6045200" y="850900"/>
            <a:ext cx="2117725" cy="736600"/>
          </a:xfrm>
          <a:prstGeom prst="wedgeRectCallout">
            <a:avLst>
              <a:gd name="adj1" fmla="val -32168"/>
              <a:gd name="adj2" fmla="val -764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IQ Stanza</a:t>
            </a:r>
            <a:endParaRPr lang="en-US" b="1" dirty="0"/>
          </a:p>
        </p:txBody>
      </p:sp>
      <p:sp>
        <p:nvSpPr>
          <p:cNvPr id="7" name="Text Placeholder 1"/>
          <p:cNvSpPr>
            <a:spLocks noGrp="1"/>
          </p:cNvSpPr>
          <p:nvPr>
            <p:ph type="body" idx="1"/>
          </p:nvPr>
        </p:nvSpPr>
        <p:spPr>
          <a:xfrm>
            <a:off x="796925" y="3705225"/>
            <a:ext cx="7772400" cy="1500187"/>
          </a:xfrm>
        </p:spPr>
        <p:txBody>
          <a:bodyPr>
            <a:normAutofit/>
          </a:bodyPr>
          <a:lstStyle/>
          <a:p>
            <a:pPr algn="r"/>
            <a:r>
              <a:rPr lang="en-US" sz="2600" b="1" dirty="0" err="1" smtClean="0">
                <a:solidFill>
                  <a:schemeClr val="bg1">
                    <a:lumMod val="50000"/>
                  </a:schemeClr>
                </a:solidFill>
              </a:rPr>
              <a:t>PubSub</a:t>
            </a:r>
            <a:r>
              <a:rPr lang="en-US" sz="2600" b="1" dirty="0" smtClean="0">
                <a:solidFill>
                  <a:schemeClr val="bg1">
                    <a:lumMod val="50000"/>
                  </a:schemeClr>
                </a:solidFill>
              </a:rPr>
              <a:t> Protocol: Client XML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60375" y="189607"/>
            <a:ext cx="807085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chemeClr val="bg1">
                    <a:lumMod val="75000"/>
                  </a:schemeClr>
                </a:solidFill>
                <a:latin typeface="+mj-lt"/>
              </a:rPr>
              <a:t>&lt;</a:t>
            </a:r>
            <a:r>
              <a:rPr lang="en-US" sz="1600" dirty="0" err="1" smtClean="0">
                <a:solidFill>
                  <a:schemeClr val="bg1">
                    <a:lumMod val="75000"/>
                  </a:schemeClr>
                </a:solidFill>
                <a:latin typeface="+mj-lt"/>
              </a:rPr>
              <a:t>iq</a:t>
            </a:r>
            <a:r>
              <a:rPr lang="en-US" sz="1600" dirty="0" smtClean="0">
                <a:solidFill>
                  <a:schemeClr val="bg1">
                    <a:lumMod val="75000"/>
                  </a:schemeClr>
                </a:solidFill>
                <a:latin typeface="+mj-lt"/>
              </a:rPr>
              <a:t> type='set‘ </a:t>
            </a:r>
            <a:r>
              <a:rPr lang="en-US" sz="1600" b="1" dirty="0" smtClean="0">
                <a:solidFill>
                  <a:schemeClr val="bg1">
                    <a:lumMod val="75000"/>
                  </a:schemeClr>
                </a:solidFill>
                <a:latin typeface="+mj-lt"/>
              </a:rPr>
              <a:t>from='hamlet@denmark.lit/</a:t>
            </a:r>
            <a:r>
              <a:rPr lang="en-US" sz="1600" b="1" dirty="0" err="1" smtClean="0">
                <a:solidFill>
                  <a:schemeClr val="bg1">
                    <a:lumMod val="75000"/>
                  </a:schemeClr>
                </a:solidFill>
                <a:latin typeface="+mj-lt"/>
              </a:rPr>
              <a:t>blogbot</a:t>
            </a:r>
            <a:r>
              <a:rPr lang="en-US" sz="1600" dirty="0" smtClean="0">
                <a:solidFill>
                  <a:schemeClr val="bg1">
                    <a:lumMod val="75000"/>
                  </a:schemeClr>
                </a:solidFill>
              </a:rPr>
              <a:t>' </a:t>
            </a:r>
            <a:r>
              <a:rPr lang="en-US" sz="1600" b="1" dirty="0" smtClean="0">
                <a:solidFill>
                  <a:schemeClr val="bg1">
                    <a:lumMod val="75000"/>
                  </a:schemeClr>
                </a:solidFill>
                <a:latin typeface="+mj-lt"/>
              </a:rPr>
              <a:t>to='</a:t>
            </a:r>
            <a:r>
              <a:rPr lang="en-US" sz="1600" b="1" dirty="0" err="1" smtClean="0">
                <a:solidFill>
                  <a:schemeClr val="bg1">
                    <a:lumMod val="75000"/>
                  </a:schemeClr>
                </a:solidFill>
                <a:latin typeface="+mj-lt"/>
              </a:rPr>
              <a:t>pubsub.shakespeare.lit</a:t>
            </a:r>
            <a:r>
              <a:rPr lang="en-US" sz="1600" dirty="0" smtClean="0">
                <a:solidFill>
                  <a:schemeClr val="bg1">
                    <a:lumMod val="75000"/>
                  </a:schemeClr>
                </a:solidFill>
              </a:rPr>
              <a:t>'</a:t>
            </a:r>
            <a:r>
              <a:rPr lang="en-US" sz="1600" b="1" dirty="0" smtClean="0">
                <a:solidFill>
                  <a:schemeClr val="bg1">
                    <a:lumMod val="75000"/>
                  </a:schemeClr>
                </a:solidFill>
                <a:latin typeface="+mj-lt"/>
              </a:rPr>
              <a:t> </a:t>
            </a:r>
            <a:r>
              <a:rPr lang="en-US" sz="1600" dirty="0" smtClean="0">
                <a:solidFill>
                  <a:schemeClr val="bg1">
                    <a:lumMod val="75000"/>
                  </a:schemeClr>
                </a:solidFill>
                <a:latin typeface="+mj-lt"/>
              </a:rPr>
              <a:t>id='pub1'&gt;</a:t>
            </a:r>
          </a:p>
          <a:p>
            <a:r>
              <a:rPr lang="en-US" sz="1600" dirty="0" smtClean="0">
                <a:solidFill>
                  <a:schemeClr val="bg1">
                    <a:lumMod val="75000"/>
                  </a:schemeClr>
                </a:solidFill>
                <a:latin typeface="+mj-lt"/>
              </a:rPr>
              <a:t>  &lt;</a:t>
            </a:r>
            <a:r>
              <a:rPr lang="en-US" sz="1600" dirty="0" err="1" smtClean="0">
                <a:solidFill>
                  <a:schemeClr val="bg1">
                    <a:lumMod val="75000"/>
                  </a:schemeClr>
                </a:solidFill>
                <a:latin typeface="+mj-lt"/>
              </a:rPr>
              <a:t>pubsub</a:t>
            </a:r>
            <a:r>
              <a:rPr lang="en-US" sz="1600" dirty="0" smtClean="0">
                <a:solidFill>
                  <a:schemeClr val="bg1">
                    <a:lumMod val="75000"/>
                  </a:schemeClr>
                </a:solidFill>
                <a:latin typeface="+mj-lt"/>
              </a:rPr>
              <a:t> </a:t>
            </a:r>
            <a:r>
              <a:rPr lang="en-US" sz="1600" dirty="0" err="1" smtClean="0">
                <a:solidFill>
                  <a:schemeClr val="bg1">
                    <a:lumMod val="75000"/>
                  </a:schemeClr>
                </a:solidFill>
                <a:latin typeface="+mj-lt"/>
              </a:rPr>
              <a:t>xmlns</a:t>
            </a:r>
            <a:r>
              <a:rPr lang="en-US" sz="1600" dirty="0" smtClean="0">
                <a:solidFill>
                  <a:schemeClr val="bg1">
                    <a:lumMod val="75000"/>
                  </a:schemeClr>
                </a:solidFill>
                <a:latin typeface="+mj-lt"/>
              </a:rPr>
              <a:t>='http://jabber.org/protocol/pubsub'&gt;</a:t>
            </a:r>
          </a:p>
          <a:p>
            <a:r>
              <a:rPr lang="en-US" sz="1600" dirty="0" smtClean="0">
                <a:solidFill>
                  <a:schemeClr val="bg1">
                    <a:lumMod val="75000"/>
                  </a:schemeClr>
                </a:solidFill>
                <a:latin typeface="+mj-lt"/>
              </a:rPr>
              <a:t>    &lt;publish node='</a:t>
            </a:r>
            <a:r>
              <a:rPr lang="en-US" sz="1600" dirty="0" err="1" smtClean="0">
                <a:solidFill>
                  <a:schemeClr val="bg1">
                    <a:lumMod val="75000"/>
                  </a:schemeClr>
                </a:solidFill>
                <a:latin typeface="+mj-lt"/>
              </a:rPr>
              <a:t>princely_musings</a:t>
            </a:r>
            <a:r>
              <a:rPr lang="en-US" sz="1600" dirty="0" smtClean="0">
                <a:solidFill>
                  <a:schemeClr val="bg1">
                    <a:lumMod val="75000"/>
                  </a:schemeClr>
                </a:solidFill>
                <a:latin typeface="+mj-lt"/>
              </a:rPr>
              <a:t>'&gt;</a:t>
            </a:r>
          </a:p>
          <a:p>
            <a:endParaRPr lang="en-US" sz="1600" dirty="0" smtClean="0">
              <a:solidFill>
                <a:srgbClr val="808080"/>
              </a:solidFill>
              <a:latin typeface="+mj-lt"/>
            </a:endParaRPr>
          </a:p>
          <a:p>
            <a:r>
              <a:rPr lang="en-US" sz="1600" dirty="0" smtClean="0">
                <a:solidFill>
                  <a:schemeClr val="bg1">
                    <a:lumMod val="75000"/>
                  </a:schemeClr>
                </a:solidFill>
                <a:latin typeface="+mj-lt"/>
              </a:rPr>
              <a:t>      </a:t>
            </a:r>
            <a:r>
              <a:rPr lang="en-US" sz="1600" dirty="0" smtClean="0">
                <a:solidFill>
                  <a:srgbClr val="808080"/>
                </a:solidFill>
              </a:rPr>
              <a:t> </a:t>
            </a:r>
            <a:r>
              <a:rPr lang="en-US" sz="1600" dirty="0" smtClean="0">
                <a:solidFill>
                  <a:srgbClr val="000000"/>
                </a:solidFill>
              </a:rPr>
              <a:t>&lt;item&gt;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&lt;entry</a:t>
            </a:r>
            <a:r>
              <a:rPr lang="en-US" sz="1600" dirty="0" smtClean="0">
                <a:solidFill>
                  <a:srgbClr val="808080"/>
                </a:solidFill>
              </a:rPr>
              <a:t> </a:t>
            </a:r>
            <a:r>
              <a:rPr lang="en-US" sz="1600" dirty="0" err="1" smtClean="0">
                <a:solidFill>
                  <a:srgbClr val="000000"/>
                </a:solidFill>
              </a:rPr>
              <a:t>xmlns</a:t>
            </a:r>
            <a:r>
              <a:rPr lang="en-US" sz="1600" dirty="0" smtClean="0">
                <a:solidFill>
                  <a:srgbClr val="000000"/>
                </a:solidFill>
              </a:rPr>
              <a:t>=</a:t>
            </a:r>
            <a:r>
              <a:rPr lang="en-US" sz="1600" dirty="0" smtClean="0">
                <a:solidFill>
                  <a:srgbClr val="7F007F"/>
                </a:solidFill>
              </a:rPr>
              <a:t>'http://www.w3.org/2005/Atom'</a:t>
            </a:r>
            <a:r>
              <a:rPr lang="en-US" sz="1600" dirty="0" smtClean="0">
                <a:solidFill>
                  <a:srgbClr val="000000"/>
                </a:solidFill>
              </a:rPr>
              <a:t>&gt;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&lt;title&gt;Soliloquy&lt;title&gt;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&lt;summary&gt;</a:t>
            </a:r>
            <a:endParaRPr lang="en-US" sz="1600" dirty="0" smtClean="0">
              <a:solidFill>
                <a:srgbClr val="808080"/>
              </a:solidFill>
            </a:endParaRPr>
          </a:p>
          <a:p>
            <a:r>
              <a:rPr lang="en-US" sz="1600" b="1" i="1" dirty="0" smtClean="0">
                <a:solidFill>
                  <a:srgbClr val="808080"/>
                </a:solidFill>
              </a:rPr>
              <a:t>            </a:t>
            </a:r>
            <a:r>
              <a:rPr lang="en-US" sz="1600" b="1" i="1" dirty="0" smtClean="0">
                <a:solidFill>
                  <a:srgbClr val="C00000"/>
                </a:solidFill>
              </a:rPr>
              <a:t>To be, or not to be: that is the question!</a:t>
            </a:r>
          </a:p>
          <a:p>
            <a:r>
              <a:rPr lang="en-US" sz="1600" dirty="0" smtClean="0">
                <a:solidFill>
                  <a:srgbClr val="808080"/>
                </a:solidFill>
              </a:rPr>
              <a:t>          </a:t>
            </a:r>
            <a:r>
              <a:rPr lang="en-US" sz="1600" dirty="0" smtClean="0">
                <a:solidFill>
                  <a:srgbClr val="000000"/>
                </a:solidFill>
              </a:rPr>
              <a:t>&lt;summary&gt;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&lt;link</a:t>
            </a:r>
            <a:r>
              <a:rPr lang="en-US" sz="1600" dirty="0" smtClean="0">
                <a:solidFill>
                  <a:srgbClr val="808080"/>
                </a:solidFill>
              </a:rPr>
              <a:t> </a:t>
            </a:r>
            <a:r>
              <a:rPr lang="en-US" sz="1600" dirty="0" err="1" smtClean="0">
                <a:solidFill>
                  <a:srgbClr val="000000"/>
                </a:solidFill>
              </a:rPr>
              <a:t>rel</a:t>
            </a:r>
            <a:r>
              <a:rPr lang="en-US" sz="1600" dirty="0" smtClean="0">
                <a:solidFill>
                  <a:srgbClr val="000000"/>
                </a:solidFill>
              </a:rPr>
              <a:t>=</a:t>
            </a:r>
            <a:r>
              <a:rPr lang="en-US" sz="1600" dirty="0" smtClean="0">
                <a:solidFill>
                  <a:srgbClr val="7F007F"/>
                </a:solidFill>
              </a:rPr>
              <a:t>'alternate'</a:t>
            </a:r>
            <a:r>
              <a:rPr lang="en-US" sz="1600" dirty="0" smtClean="0">
                <a:solidFill>
                  <a:srgbClr val="808080"/>
                </a:solidFill>
              </a:rPr>
              <a:t> </a:t>
            </a:r>
            <a:r>
              <a:rPr lang="en-US" sz="1600" dirty="0" smtClean="0">
                <a:solidFill>
                  <a:srgbClr val="000000"/>
                </a:solidFill>
              </a:rPr>
              <a:t>type=</a:t>
            </a:r>
            <a:r>
              <a:rPr lang="en-US" sz="1600" dirty="0" smtClean="0">
                <a:solidFill>
                  <a:srgbClr val="7F007F"/>
                </a:solidFill>
              </a:rPr>
              <a:t>'text/html' </a:t>
            </a:r>
            <a:endParaRPr lang="en-US" sz="1600" dirty="0" smtClean="0">
              <a:solidFill>
                <a:srgbClr val="808080"/>
              </a:solidFill>
            </a:endParaRPr>
          </a:p>
          <a:p>
            <a:r>
              <a:rPr lang="en-US" sz="1600" dirty="0" smtClean="0">
                <a:solidFill>
                  <a:srgbClr val="808080"/>
                </a:solidFill>
              </a:rPr>
              <a:t>                </a:t>
            </a:r>
            <a:r>
              <a:rPr lang="en-US" sz="1600" dirty="0" err="1" smtClean="0">
                <a:solidFill>
                  <a:srgbClr val="000000"/>
                </a:solidFill>
              </a:rPr>
              <a:t>href</a:t>
            </a:r>
            <a:r>
              <a:rPr lang="en-US" sz="1600" dirty="0" smtClean="0">
                <a:solidFill>
                  <a:srgbClr val="000000"/>
                </a:solidFill>
              </a:rPr>
              <a:t>=</a:t>
            </a:r>
            <a:r>
              <a:rPr lang="en-US" sz="1600" dirty="0" smtClean="0">
                <a:solidFill>
                  <a:srgbClr val="7F007F"/>
                </a:solidFill>
              </a:rPr>
              <a:t>'http://denmark.lit/2003/12/13/atom03'</a:t>
            </a:r>
            <a:r>
              <a:rPr lang="en-US" sz="1600" dirty="0" smtClean="0">
                <a:solidFill>
                  <a:srgbClr val="000000"/>
                </a:solidFill>
              </a:rPr>
              <a:t>/&gt;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&lt;id&gt;tag</a:t>
            </a:r>
            <a:r>
              <a:rPr lang="en-US" sz="1600" dirty="0" smtClean="0">
                <a:solidFill>
                  <a:srgbClr val="C0A030"/>
                </a:solidFill>
              </a:rPr>
              <a:t>:denmark</a:t>
            </a:r>
            <a:r>
              <a:rPr lang="en-US" sz="1600" dirty="0" smtClean="0">
                <a:solidFill>
                  <a:srgbClr val="000000"/>
                </a:solidFill>
              </a:rPr>
              <a:t>.lit,</a:t>
            </a:r>
            <a:r>
              <a:rPr lang="en-US" sz="1600" dirty="0" smtClean="0">
                <a:solidFill>
                  <a:srgbClr val="007F7F"/>
                </a:solidFill>
              </a:rPr>
              <a:t>2003</a:t>
            </a:r>
            <a:r>
              <a:rPr lang="en-US" sz="1600" dirty="0" smtClean="0">
                <a:solidFill>
                  <a:srgbClr val="C0A030"/>
                </a:solidFill>
              </a:rPr>
              <a:t>:entry</a:t>
            </a:r>
            <a:r>
              <a:rPr lang="en-US" sz="1600" dirty="0" smtClean="0">
                <a:solidFill>
                  <a:srgbClr val="000000"/>
                </a:solidFill>
              </a:rPr>
              <a:t>-</a:t>
            </a:r>
            <a:r>
              <a:rPr lang="en-US" sz="1600" dirty="0" smtClean="0">
                <a:solidFill>
                  <a:srgbClr val="007F7F"/>
                </a:solidFill>
              </a:rPr>
              <a:t>32397</a:t>
            </a:r>
            <a:r>
              <a:rPr lang="en-US" sz="1600" dirty="0" smtClean="0">
                <a:solidFill>
                  <a:srgbClr val="000000"/>
                </a:solidFill>
              </a:rPr>
              <a:t>&lt;/id&gt;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&lt;published&gt;</a:t>
            </a:r>
            <a:r>
              <a:rPr lang="en-US" sz="1600" dirty="0" smtClean="0">
                <a:solidFill>
                  <a:srgbClr val="007F7F"/>
                </a:solidFill>
              </a:rPr>
              <a:t>2003</a:t>
            </a:r>
            <a:r>
              <a:rPr lang="en-US" sz="1600" dirty="0" smtClean="0">
                <a:solidFill>
                  <a:srgbClr val="000000"/>
                </a:solidFill>
              </a:rPr>
              <a:t>-</a:t>
            </a:r>
            <a:r>
              <a:rPr lang="en-US" sz="1600" dirty="0" smtClean="0">
                <a:solidFill>
                  <a:srgbClr val="007F7F"/>
                </a:solidFill>
              </a:rPr>
              <a:t>12</a:t>
            </a:r>
            <a:r>
              <a:rPr lang="en-US" sz="1600" dirty="0" smtClean="0">
                <a:solidFill>
                  <a:srgbClr val="000000"/>
                </a:solidFill>
              </a:rPr>
              <a:t>-</a:t>
            </a:r>
            <a:r>
              <a:rPr lang="en-US" sz="1600" dirty="0" smtClean="0">
                <a:solidFill>
                  <a:srgbClr val="007F7F"/>
                </a:solidFill>
              </a:rPr>
              <a:t>13T18</a:t>
            </a:r>
            <a:r>
              <a:rPr lang="en-US" sz="1600" dirty="0" smtClean="0">
                <a:solidFill>
                  <a:srgbClr val="C0A030"/>
                </a:solidFill>
              </a:rPr>
              <a:t>:30:02Z</a:t>
            </a:r>
            <a:r>
              <a:rPr lang="en-US" sz="1600" dirty="0" smtClean="0">
                <a:solidFill>
                  <a:srgbClr val="000000"/>
                </a:solidFill>
              </a:rPr>
              <a:t>&lt;/published&gt;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&lt;updated&gt;</a:t>
            </a:r>
            <a:r>
              <a:rPr lang="en-US" sz="1600" dirty="0" smtClean="0">
                <a:solidFill>
                  <a:srgbClr val="007F7F"/>
                </a:solidFill>
              </a:rPr>
              <a:t>2003</a:t>
            </a:r>
            <a:r>
              <a:rPr lang="en-US" sz="1600" dirty="0" smtClean="0">
                <a:solidFill>
                  <a:srgbClr val="000000"/>
                </a:solidFill>
              </a:rPr>
              <a:t>-</a:t>
            </a:r>
            <a:r>
              <a:rPr lang="en-US" sz="1600" dirty="0" smtClean="0">
                <a:solidFill>
                  <a:srgbClr val="007F7F"/>
                </a:solidFill>
              </a:rPr>
              <a:t>12</a:t>
            </a:r>
            <a:r>
              <a:rPr lang="en-US" sz="1600" dirty="0" smtClean="0">
                <a:solidFill>
                  <a:srgbClr val="000000"/>
                </a:solidFill>
              </a:rPr>
              <a:t>-</a:t>
            </a:r>
            <a:r>
              <a:rPr lang="en-US" sz="1600" dirty="0" smtClean="0">
                <a:solidFill>
                  <a:srgbClr val="007F7F"/>
                </a:solidFill>
              </a:rPr>
              <a:t>13T18</a:t>
            </a:r>
            <a:r>
              <a:rPr lang="en-US" sz="1600" dirty="0" smtClean="0">
                <a:solidFill>
                  <a:srgbClr val="C0A030"/>
                </a:solidFill>
              </a:rPr>
              <a:t>:30:02Z</a:t>
            </a:r>
            <a:r>
              <a:rPr lang="en-US" sz="1600" dirty="0" smtClean="0">
                <a:solidFill>
                  <a:srgbClr val="000000"/>
                </a:solidFill>
              </a:rPr>
              <a:t>&lt;/updated&gt;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&lt;/entry&gt;</a:t>
            </a:r>
            <a:endParaRPr lang="en-US" sz="1600" dirty="0" smtClean="0">
              <a:solidFill>
                <a:srgbClr val="808080"/>
              </a:solidFill>
            </a:endParaRPr>
          </a:p>
          <a:p>
            <a:r>
              <a:rPr lang="en-US" sz="1600" dirty="0" smtClean="0">
                <a:solidFill>
                  <a:srgbClr val="808080"/>
                </a:solidFill>
              </a:rPr>
              <a:t>      </a:t>
            </a:r>
            <a:r>
              <a:rPr lang="en-US" sz="1600" dirty="0" smtClean="0">
                <a:solidFill>
                  <a:srgbClr val="000000"/>
                </a:solidFill>
              </a:rPr>
              <a:t>&lt;/item&gt;</a:t>
            </a:r>
          </a:p>
          <a:p>
            <a:endParaRPr lang="en-US" sz="1600" dirty="0" smtClean="0">
              <a:solidFill>
                <a:schemeClr val="bg1">
                  <a:lumMod val="75000"/>
                </a:schemeClr>
              </a:solidFill>
              <a:latin typeface="+mj-lt"/>
            </a:endParaRPr>
          </a:p>
          <a:p>
            <a:r>
              <a:rPr lang="en-US" sz="1600" dirty="0" smtClean="0">
                <a:solidFill>
                  <a:schemeClr val="bg1">
                    <a:lumMod val="75000"/>
                  </a:schemeClr>
                </a:solidFill>
                <a:latin typeface="+mj-lt"/>
              </a:rPr>
              <a:t>    &lt;/publish&gt;</a:t>
            </a:r>
          </a:p>
          <a:p>
            <a:r>
              <a:rPr lang="en-US" sz="1600" dirty="0" smtClean="0">
                <a:solidFill>
                  <a:schemeClr val="bg1">
                    <a:lumMod val="75000"/>
                  </a:schemeClr>
                </a:solidFill>
                <a:latin typeface="+mj-lt"/>
              </a:rPr>
              <a:t>  &lt;/</a:t>
            </a:r>
            <a:r>
              <a:rPr lang="en-US" sz="1600" dirty="0" err="1" smtClean="0">
                <a:solidFill>
                  <a:schemeClr val="bg1">
                    <a:lumMod val="75000"/>
                  </a:schemeClr>
                </a:solidFill>
                <a:latin typeface="+mj-lt"/>
              </a:rPr>
              <a:t>pubsub</a:t>
            </a:r>
            <a:r>
              <a:rPr lang="en-US" sz="1600" dirty="0" smtClean="0">
                <a:solidFill>
                  <a:schemeClr val="bg1">
                    <a:lumMod val="75000"/>
                  </a:schemeClr>
                </a:solidFill>
                <a:latin typeface="+mj-lt"/>
              </a:rPr>
              <a:t>&gt;</a:t>
            </a:r>
          </a:p>
          <a:p>
            <a:r>
              <a:rPr lang="en-US" sz="1600" dirty="0" smtClean="0">
                <a:solidFill>
                  <a:schemeClr val="bg1">
                    <a:lumMod val="75000"/>
                  </a:schemeClr>
                </a:solidFill>
                <a:latin typeface="+mj-lt"/>
              </a:rPr>
              <a:t>&lt;/</a:t>
            </a:r>
            <a:r>
              <a:rPr lang="en-US" sz="1600" dirty="0" err="1" smtClean="0">
                <a:solidFill>
                  <a:schemeClr val="bg1">
                    <a:lumMod val="75000"/>
                  </a:schemeClr>
                </a:solidFill>
                <a:latin typeface="+mj-lt"/>
              </a:rPr>
              <a:t>iq</a:t>
            </a:r>
            <a:r>
              <a:rPr lang="en-US" sz="1600" dirty="0" smtClean="0">
                <a:solidFill>
                  <a:schemeClr val="bg1">
                    <a:lumMod val="75000"/>
                  </a:schemeClr>
                </a:solidFill>
                <a:latin typeface="+mj-lt"/>
              </a:rPr>
              <a:t>&gt;</a:t>
            </a:r>
          </a:p>
        </p:txBody>
      </p:sp>
      <p:sp>
        <p:nvSpPr>
          <p:cNvPr id="4" name="Rectangular Callout 3"/>
          <p:cNvSpPr/>
          <p:nvPr/>
        </p:nvSpPr>
        <p:spPr>
          <a:xfrm>
            <a:off x="6137275" y="2600325"/>
            <a:ext cx="2117725" cy="736600"/>
          </a:xfrm>
          <a:prstGeom prst="wedgeRectCallout">
            <a:avLst>
              <a:gd name="adj1" fmla="val -56456"/>
              <a:gd name="adj2" fmla="val -26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AtomPub</a:t>
            </a:r>
            <a:endParaRPr lang="en-US" b="1" dirty="0"/>
          </a:p>
        </p:txBody>
      </p:sp>
      <p:sp>
        <p:nvSpPr>
          <p:cNvPr id="7" name="Text Placeholder 1"/>
          <p:cNvSpPr>
            <a:spLocks noGrp="1"/>
          </p:cNvSpPr>
          <p:nvPr>
            <p:ph type="body" idx="1"/>
          </p:nvPr>
        </p:nvSpPr>
        <p:spPr>
          <a:xfrm>
            <a:off x="796925" y="3705225"/>
            <a:ext cx="7772400" cy="1500187"/>
          </a:xfrm>
        </p:spPr>
        <p:txBody>
          <a:bodyPr>
            <a:normAutofit/>
          </a:bodyPr>
          <a:lstStyle/>
          <a:p>
            <a:pPr algn="r"/>
            <a:r>
              <a:rPr lang="en-US" sz="2600" b="1" dirty="0" err="1" smtClean="0">
                <a:solidFill>
                  <a:schemeClr val="bg1">
                    <a:lumMod val="50000"/>
                  </a:schemeClr>
                </a:solidFill>
              </a:rPr>
              <a:t>PubSub</a:t>
            </a:r>
            <a:r>
              <a:rPr lang="en-US" sz="2600" b="1" dirty="0" smtClean="0">
                <a:solidFill>
                  <a:schemeClr val="bg1">
                    <a:lumMod val="50000"/>
                  </a:schemeClr>
                </a:solidFill>
              </a:rPr>
              <a:t> Protocol: Client XML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75000"/>
                    <a:lumOff val="25000"/>
                  </a:schemeClr>
                </a:solidFill>
              </a:rPr>
              <a:t>XEP-0060: Publish-Subscribe (</a:t>
            </a:r>
            <a:r>
              <a:rPr lang="en-US" sz="2600" b="1" dirty="0" err="1" smtClean="0">
                <a:solidFill>
                  <a:schemeClr val="tx1">
                    <a:lumMod val="75000"/>
                    <a:lumOff val="25000"/>
                  </a:schemeClr>
                </a:solidFill>
              </a:rPr>
              <a:t>Pubsub</a:t>
            </a:r>
            <a:r>
              <a:rPr lang="en-US" sz="2600" b="1" dirty="0" smtClean="0">
                <a:solidFill>
                  <a:schemeClr val="tx1">
                    <a:lumMod val="75000"/>
                    <a:lumOff val="25000"/>
                  </a:schemeClr>
                </a:solidFill>
              </a:rPr>
              <a:t>)</a:t>
            </a:r>
          </a:p>
        </p:txBody>
      </p:sp>
      <p:pic>
        <p:nvPicPr>
          <p:cNvPr id="115718" name="Picture 6"/>
          <p:cNvPicPr>
            <a:picLocks noChangeAspect="1" noChangeArrowheads="1"/>
          </p:cNvPicPr>
          <p:nvPr/>
        </p:nvPicPr>
        <p:blipFill>
          <a:blip r:embed="rId3"/>
          <a:srcRect/>
          <a:stretch>
            <a:fillRect/>
          </a:stretch>
        </p:blipFill>
        <p:spPr bwMode="auto">
          <a:xfrm>
            <a:off x="2046287" y="574675"/>
            <a:ext cx="5840413" cy="3767137"/>
          </a:xfrm>
          <a:prstGeom prst="rect">
            <a:avLst/>
          </a:prstGeom>
          <a:noFill/>
          <a:ln w="9525">
            <a:noFill/>
            <a:miter lim="800000"/>
            <a:headEnd/>
            <a:tailEnd/>
          </a:ln>
          <a:effectLst/>
        </p:spPr>
      </p:pic>
      <p:sp>
        <p:nvSpPr>
          <p:cNvPr id="4" name="Rectangular Callout 3"/>
          <p:cNvSpPr/>
          <p:nvPr/>
        </p:nvSpPr>
        <p:spPr>
          <a:xfrm>
            <a:off x="274638" y="4533900"/>
            <a:ext cx="2117725" cy="736600"/>
          </a:xfrm>
          <a:prstGeom prst="wedgeRectCallout">
            <a:avLst>
              <a:gd name="adj1" fmla="val 38537"/>
              <a:gd name="adj2" fmla="val -92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Publish</a:t>
            </a:r>
            <a:endParaRPr lang="en-US" b="1" dirty="0"/>
          </a:p>
        </p:txBody>
      </p:sp>
      <p:sp>
        <p:nvSpPr>
          <p:cNvPr id="5" name="Rectangular Callout 4"/>
          <p:cNvSpPr/>
          <p:nvPr/>
        </p:nvSpPr>
        <p:spPr>
          <a:xfrm>
            <a:off x="274638" y="988695"/>
            <a:ext cx="2117725" cy="736600"/>
          </a:xfrm>
          <a:prstGeom prst="wedgeRectCallout">
            <a:avLst>
              <a:gd name="adj1" fmla="val 41775"/>
              <a:gd name="adj2" fmla="val 91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Distribute</a:t>
            </a:r>
            <a:endParaRPr lang="en-US"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60375" y="189607"/>
            <a:ext cx="807085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rgbClr val="000000"/>
                </a:solidFill>
                <a:latin typeface="+mj-lt"/>
              </a:rPr>
              <a:t>&lt;message</a:t>
            </a:r>
            <a:r>
              <a:rPr lang="en-US" sz="1600" dirty="0" smtClean="0">
                <a:solidFill>
                  <a:srgbClr val="808080"/>
                </a:solidFill>
                <a:latin typeface="+mj-lt"/>
              </a:rPr>
              <a:t> </a:t>
            </a:r>
            <a:r>
              <a:rPr lang="en-US" sz="1600" b="1" dirty="0" smtClean="0">
                <a:solidFill>
                  <a:srgbClr val="C00000"/>
                </a:solidFill>
                <a:latin typeface="+mj-lt"/>
              </a:rPr>
              <a:t>from='</a:t>
            </a:r>
            <a:r>
              <a:rPr lang="en-US" sz="1600" b="1" dirty="0" err="1" smtClean="0">
                <a:solidFill>
                  <a:srgbClr val="C00000"/>
                </a:solidFill>
                <a:latin typeface="+mj-lt"/>
              </a:rPr>
              <a:t>pubsub.shakespeare.lit</a:t>
            </a:r>
            <a:r>
              <a:rPr lang="en-US" sz="1600" b="1" dirty="0" smtClean="0">
                <a:solidFill>
                  <a:srgbClr val="C00000"/>
                </a:solidFill>
                <a:latin typeface="+mj-lt"/>
              </a:rPr>
              <a:t>' to='francisco@denmark.lit' </a:t>
            </a:r>
            <a:r>
              <a:rPr lang="en-US" sz="1600" dirty="0" smtClean="0">
                <a:solidFill>
                  <a:srgbClr val="000000"/>
                </a:solidFill>
                <a:latin typeface="+mj-lt"/>
              </a:rPr>
              <a:t>id=</a:t>
            </a:r>
            <a:r>
              <a:rPr lang="en-US" sz="1600" dirty="0" smtClean="0">
                <a:solidFill>
                  <a:srgbClr val="7F007F"/>
                </a:solidFill>
                <a:latin typeface="+mj-lt"/>
              </a:rPr>
              <a:t>'</a:t>
            </a:r>
            <a:r>
              <a:rPr lang="en-US" sz="1600" dirty="0" err="1" smtClean="0">
                <a:solidFill>
                  <a:srgbClr val="7F007F"/>
                </a:solidFill>
                <a:latin typeface="+mj-lt"/>
              </a:rPr>
              <a:t>foo</a:t>
            </a:r>
            <a:r>
              <a:rPr lang="en-US" sz="1600" dirty="0" smtClean="0">
                <a:solidFill>
                  <a:srgbClr val="7F007F"/>
                </a:solidFill>
                <a:latin typeface="+mj-lt"/>
              </a:rPr>
              <a:t>'</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&lt;event</a:t>
            </a:r>
            <a:r>
              <a:rPr lang="en-US" sz="1600" dirty="0" smtClean="0">
                <a:solidFill>
                  <a:srgbClr val="808080"/>
                </a:solidFill>
                <a:latin typeface="+mj-lt"/>
              </a:rPr>
              <a:t> </a:t>
            </a:r>
            <a:r>
              <a:rPr lang="en-US" sz="1600" dirty="0" err="1" smtClean="0">
                <a:solidFill>
                  <a:srgbClr val="000000"/>
                </a:solidFill>
                <a:latin typeface="+mj-lt"/>
              </a:rPr>
              <a:t>xmlns</a:t>
            </a:r>
            <a:r>
              <a:rPr lang="en-US" sz="1600" dirty="0" smtClean="0">
                <a:solidFill>
                  <a:srgbClr val="000000"/>
                </a:solidFill>
                <a:latin typeface="+mj-lt"/>
              </a:rPr>
              <a:t>=</a:t>
            </a:r>
            <a:r>
              <a:rPr lang="en-US" sz="1600" dirty="0" smtClean="0">
                <a:solidFill>
                  <a:srgbClr val="7F007F"/>
                </a:solidFill>
                <a:latin typeface="+mj-lt"/>
              </a:rPr>
              <a:t>'http://jabber.org/protocol/pubsub#event'</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&lt;items</a:t>
            </a:r>
            <a:r>
              <a:rPr lang="en-US" sz="1600" dirty="0" smtClean="0">
                <a:solidFill>
                  <a:srgbClr val="808080"/>
                </a:solidFill>
                <a:latin typeface="+mj-lt"/>
              </a:rPr>
              <a:t> </a:t>
            </a:r>
            <a:r>
              <a:rPr lang="en-US" sz="1600" dirty="0" smtClean="0">
                <a:solidFill>
                  <a:srgbClr val="000000"/>
                </a:solidFill>
                <a:latin typeface="+mj-lt"/>
              </a:rPr>
              <a:t>node=</a:t>
            </a:r>
            <a:r>
              <a:rPr lang="en-US" sz="1600" dirty="0" smtClean="0">
                <a:solidFill>
                  <a:srgbClr val="7F007F"/>
                </a:solidFill>
                <a:latin typeface="+mj-lt"/>
              </a:rPr>
              <a:t>'</a:t>
            </a:r>
            <a:r>
              <a:rPr lang="en-US" sz="1600" dirty="0" err="1" smtClean="0">
                <a:solidFill>
                  <a:srgbClr val="7F007F"/>
                </a:solidFill>
                <a:latin typeface="+mj-lt"/>
              </a:rPr>
              <a:t>princely_musings</a:t>
            </a:r>
            <a:r>
              <a:rPr lang="en-US" sz="1600" dirty="0" smtClean="0">
                <a:solidFill>
                  <a:srgbClr val="7F007F"/>
                </a:solidFill>
                <a:latin typeface="+mj-lt"/>
              </a:rPr>
              <a:t>'</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&lt;item</a:t>
            </a:r>
            <a:r>
              <a:rPr lang="en-US" sz="1600" dirty="0" smtClean="0">
                <a:solidFill>
                  <a:srgbClr val="808080"/>
                </a:solidFill>
                <a:latin typeface="+mj-lt"/>
              </a:rPr>
              <a:t> </a:t>
            </a:r>
            <a:r>
              <a:rPr lang="en-US" sz="1600" dirty="0" smtClean="0">
                <a:solidFill>
                  <a:srgbClr val="000000"/>
                </a:solidFill>
                <a:latin typeface="+mj-lt"/>
              </a:rPr>
              <a:t>id=</a:t>
            </a:r>
            <a:r>
              <a:rPr lang="en-US" sz="1600" dirty="0" smtClean="0">
                <a:solidFill>
                  <a:srgbClr val="7F007F"/>
                </a:solidFill>
                <a:latin typeface="+mj-lt"/>
              </a:rPr>
              <a:t>'ae890ac52d0df67ed7cfdf51b644e901'</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a:t>
            </a:r>
            <a:r>
              <a:rPr lang="en-US" sz="1600" dirty="0" smtClean="0">
                <a:solidFill>
                  <a:srgbClr val="808080"/>
                </a:solidFill>
                <a:latin typeface="+mj-lt"/>
              </a:rPr>
              <a:t> </a:t>
            </a:r>
            <a:r>
              <a:rPr lang="en-US" sz="1600" dirty="0" smtClean="0">
                <a:solidFill>
                  <a:srgbClr val="000000"/>
                </a:solidFill>
                <a:latin typeface="+mj-lt"/>
              </a:rPr>
              <a:t>...</a:t>
            </a:r>
            <a:r>
              <a:rPr lang="en-US" sz="1600" dirty="0" smtClean="0">
                <a:solidFill>
                  <a:srgbClr val="808080"/>
                </a:solidFill>
                <a:latin typeface="+mj-lt"/>
              </a:rPr>
              <a:t> </a:t>
            </a:r>
            <a:r>
              <a:rPr lang="en-US" sz="1600" dirty="0" smtClean="0">
                <a:solidFill>
                  <a:srgbClr val="000000"/>
                </a:solidFill>
                <a:latin typeface="+mj-lt"/>
              </a:rPr>
              <a:t>ENTRY</a:t>
            </a:r>
            <a:r>
              <a:rPr lang="en-US" sz="1600" dirty="0" smtClean="0">
                <a:solidFill>
                  <a:srgbClr val="808080"/>
                </a:solidFill>
                <a:latin typeface="+mj-lt"/>
              </a:rPr>
              <a:t> </a:t>
            </a:r>
            <a:r>
              <a:rPr lang="en-US" sz="1600" dirty="0" smtClean="0">
                <a:solidFill>
                  <a:srgbClr val="000000"/>
                </a:solidFill>
                <a:latin typeface="+mj-lt"/>
              </a:rPr>
              <a:t>...</a:t>
            </a:r>
            <a:r>
              <a:rPr lang="en-US" sz="1600" dirty="0" smtClean="0">
                <a:solidFill>
                  <a:srgbClr val="808080"/>
                </a:solidFill>
                <a:latin typeface="+mj-lt"/>
              </a:rPr>
              <a:t> </a:t>
            </a:r>
            <a:r>
              <a:rPr lang="en-US" sz="1600" dirty="0" smtClean="0">
                <a:solidFill>
                  <a:srgbClr val="000000"/>
                </a:solidFill>
                <a:latin typeface="+mj-lt"/>
              </a:rPr>
              <a: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&lt;/item&gt;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&lt;/items&gt;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&lt;/event&gt;</a:t>
            </a:r>
            <a:endParaRPr lang="en-US" sz="1600" dirty="0" smtClean="0">
              <a:solidFill>
                <a:srgbClr val="808080"/>
              </a:solidFill>
              <a:latin typeface="+mj-lt"/>
            </a:endParaRPr>
          </a:p>
          <a:p>
            <a:r>
              <a:rPr lang="en-US" sz="1600" dirty="0" smtClean="0">
                <a:solidFill>
                  <a:srgbClr val="000000"/>
                </a:solidFill>
                <a:latin typeface="+mj-lt"/>
              </a:rPr>
              <a:t>&lt;/message&gt;</a:t>
            </a:r>
            <a:endParaRPr lang="en-US" sz="1600" dirty="0" smtClean="0">
              <a:solidFill>
                <a:srgbClr val="808080"/>
              </a:solidFill>
              <a:latin typeface="+mj-lt"/>
            </a:endParaRPr>
          </a:p>
          <a:p>
            <a:endParaRPr lang="en-US" sz="1600" dirty="0" smtClean="0">
              <a:solidFill>
                <a:srgbClr val="808080"/>
              </a:solidFill>
              <a:latin typeface="+mj-lt"/>
            </a:endParaRPr>
          </a:p>
          <a:p>
            <a:r>
              <a:rPr lang="en-US" sz="1600" dirty="0" smtClean="0">
                <a:solidFill>
                  <a:srgbClr val="000000"/>
                </a:solidFill>
                <a:latin typeface="+mj-lt"/>
              </a:rPr>
              <a:t>&lt;message</a:t>
            </a:r>
            <a:r>
              <a:rPr lang="en-US" sz="1600" dirty="0" smtClean="0">
                <a:solidFill>
                  <a:srgbClr val="808080"/>
                </a:solidFill>
                <a:latin typeface="+mj-lt"/>
              </a:rPr>
              <a:t> </a:t>
            </a:r>
            <a:r>
              <a:rPr lang="en-US" sz="1600" b="1" dirty="0" smtClean="0">
                <a:solidFill>
                  <a:srgbClr val="C00000"/>
                </a:solidFill>
                <a:latin typeface="+mj-lt"/>
              </a:rPr>
              <a:t>from='</a:t>
            </a:r>
            <a:r>
              <a:rPr lang="en-US" sz="1600" b="1" dirty="0" err="1" smtClean="0">
                <a:solidFill>
                  <a:srgbClr val="C00000"/>
                </a:solidFill>
                <a:latin typeface="+mj-lt"/>
              </a:rPr>
              <a:t>pubsub.shakespeare.lit</a:t>
            </a:r>
            <a:r>
              <a:rPr lang="en-US" sz="1600" b="1" dirty="0" smtClean="0">
                <a:solidFill>
                  <a:srgbClr val="C00000"/>
                </a:solidFill>
                <a:latin typeface="+mj-lt"/>
              </a:rPr>
              <a:t>' to='bernardo@denmark.lit' </a:t>
            </a:r>
            <a:r>
              <a:rPr lang="en-US" sz="1600" dirty="0" smtClean="0">
                <a:solidFill>
                  <a:srgbClr val="000000"/>
                </a:solidFill>
                <a:latin typeface="+mj-lt"/>
              </a:rPr>
              <a:t>id=</a:t>
            </a:r>
            <a:r>
              <a:rPr lang="en-US" sz="1600" dirty="0" smtClean="0">
                <a:solidFill>
                  <a:srgbClr val="7F007F"/>
                </a:solidFill>
                <a:latin typeface="+mj-lt"/>
              </a:rPr>
              <a:t>'bar'</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&lt;event</a:t>
            </a:r>
            <a:r>
              <a:rPr lang="en-US" sz="1600" dirty="0" smtClean="0">
                <a:solidFill>
                  <a:srgbClr val="808080"/>
                </a:solidFill>
                <a:latin typeface="+mj-lt"/>
              </a:rPr>
              <a:t> </a:t>
            </a:r>
            <a:r>
              <a:rPr lang="en-US" sz="1600" dirty="0" err="1" smtClean="0">
                <a:solidFill>
                  <a:srgbClr val="000000"/>
                </a:solidFill>
                <a:latin typeface="+mj-lt"/>
              </a:rPr>
              <a:t>xmlns</a:t>
            </a:r>
            <a:r>
              <a:rPr lang="en-US" sz="1600" dirty="0" smtClean="0">
                <a:solidFill>
                  <a:srgbClr val="000000"/>
                </a:solidFill>
                <a:latin typeface="+mj-lt"/>
              </a:rPr>
              <a:t>=</a:t>
            </a:r>
            <a:r>
              <a:rPr lang="en-US" sz="1600" dirty="0" smtClean="0">
                <a:solidFill>
                  <a:srgbClr val="7F007F"/>
                </a:solidFill>
                <a:latin typeface="+mj-lt"/>
              </a:rPr>
              <a:t>'http://jabber.org/protocol/pubsub#event'</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&lt;items</a:t>
            </a:r>
            <a:r>
              <a:rPr lang="en-US" sz="1600" dirty="0" smtClean="0">
                <a:solidFill>
                  <a:srgbClr val="808080"/>
                </a:solidFill>
                <a:latin typeface="+mj-lt"/>
              </a:rPr>
              <a:t> </a:t>
            </a:r>
            <a:r>
              <a:rPr lang="en-US" sz="1600" dirty="0" smtClean="0">
                <a:solidFill>
                  <a:srgbClr val="000000"/>
                </a:solidFill>
                <a:latin typeface="+mj-lt"/>
              </a:rPr>
              <a:t>node=</a:t>
            </a:r>
            <a:r>
              <a:rPr lang="en-US" sz="1600" dirty="0" smtClean="0">
                <a:solidFill>
                  <a:srgbClr val="7F007F"/>
                </a:solidFill>
                <a:latin typeface="+mj-lt"/>
              </a:rPr>
              <a:t>'</a:t>
            </a:r>
            <a:r>
              <a:rPr lang="en-US" sz="1600" dirty="0" err="1" smtClean="0">
                <a:solidFill>
                  <a:srgbClr val="7F007F"/>
                </a:solidFill>
                <a:latin typeface="+mj-lt"/>
              </a:rPr>
              <a:t>princely_musings</a:t>
            </a:r>
            <a:r>
              <a:rPr lang="en-US" sz="1600" dirty="0" smtClean="0">
                <a:solidFill>
                  <a:srgbClr val="7F007F"/>
                </a:solidFill>
                <a:latin typeface="+mj-lt"/>
              </a:rPr>
              <a:t>'</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&lt;item</a:t>
            </a:r>
            <a:r>
              <a:rPr lang="en-US" sz="1600" dirty="0" smtClean="0">
                <a:solidFill>
                  <a:srgbClr val="808080"/>
                </a:solidFill>
                <a:latin typeface="+mj-lt"/>
              </a:rPr>
              <a:t> </a:t>
            </a:r>
            <a:r>
              <a:rPr lang="en-US" sz="1600" dirty="0" smtClean="0">
                <a:solidFill>
                  <a:srgbClr val="000000"/>
                </a:solidFill>
                <a:latin typeface="+mj-lt"/>
              </a:rPr>
              <a:t>id=</a:t>
            </a:r>
            <a:r>
              <a:rPr lang="en-US" sz="1600" dirty="0" smtClean="0">
                <a:solidFill>
                  <a:srgbClr val="7F007F"/>
                </a:solidFill>
                <a:latin typeface="+mj-lt"/>
              </a:rPr>
              <a:t>'ae890ac52d0df67ed7cfdf51b644e901'</a:t>
            </a:r>
            <a:r>
              <a:rPr lang="en-US" sz="1600" dirty="0" smtClean="0">
                <a:solidFill>
                  <a:srgbClr val="000000"/>
                </a:solidFill>
                <a:latin typeface="+mj-lt"/>
              </a:rPr>
              <a:t>&gt;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a:t>
            </a:r>
            <a:r>
              <a:rPr lang="en-US" sz="1600" dirty="0" smtClean="0">
                <a:solidFill>
                  <a:srgbClr val="808080"/>
                </a:solidFill>
                <a:latin typeface="+mj-lt"/>
              </a:rPr>
              <a:t> </a:t>
            </a:r>
            <a:r>
              <a:rPr lang="en-US" sz="1600" dirty="0" smtClean="0">
                <a:solidFill>
                  <a:srgbClr val="000000"/>
                </a:solidFill>
                <a:latin typeface="+mj-lt"/>
              </a:rPr>
              <a:t>...</a:t>
            </a:r>
            <a:r>
              <a:rPr lang="en-US" sz="1600" dirty="0" smtClean="0">
                <a:solidFill>
                  <a:srgbClr val="808080"/>
                </a:solidFill>
                <a:latin typeface="+mj-lt"/>
              </a:rPr>
              <a:t> </a:t>
            </a:r>
            <a:r>
              <a:rPr lang="en-US" sz="1600" dirty="0" smtClean="0">
                <a:solidFill>
                  <a:srgbClr val="000000"/>
                </a:solidFill>
                <a:latin typeface="+mj-lt"/>
              </a:rPr>
              <a:t>ENTRY</a:t>
            </a:r>
            <a:r>
              <a:rPr lang="en-US" sz="1600" dirty="0" smtClean="0">
                <a:solidFill>
                  <a:srgbClr val="808080"/>
                </a:solidFill>
                <a:latin typeface="+mj-lt"/>
              </a:rPr>
              <a:t> </a:t>
            </a:r>
            <a:r>
              <a:rPr lang="en-US" sz="1600" dirty="0" smtClean="0">
                <a:solidFill>
                  <a:srgbClr val="000000"/>
                </a:solidFill>
                <a:latin typeface="+mj-lt"/>
              </a:rPr>
              <a:t>...</a:t>
            </a:r>
            <a:r>
              <a:rPr lang="en-US" sz="1600" dirty="0" smtClean="0">
                <a:solidFill>
                  <a:srgbClr val="808080"/>
                </a:solidFill>
                <a:latin typeface="+mj-lt"/>
              </a:rPr>
              <a:t> </a:t>
            </a:r>
            <a:r>
              <a:rPr lang="en-US" sz="1600" dirty="0" smtClean="0">
                <a:solidFill>
                  <a:srgbClr val="000000"/>
                </a:solidFill>
                <a:latin typeface="+mj-lt"/>
              </a:rPr>
              <a: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&lt;/item&gt;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&lt;/items&gt;</a:t>
            </a:r>
            <a:endParaRPr lang="en-US" sz="1600"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&lt;/event&gt;</a:t>
            </a:r>
            <a:endParaRPr lang="en-US" sz="1600" dirty="0" smtClean="0">
              <a:solidFill>
                <a:srgbClr val="808080"/>
              </a:solidFill>
              <a:latin typeface="+mj-lt"/>
            </a:endParaRPr>
          </a:p>
          <a:p>
            <a:r>
              <a:rPr lang="en-US" sz="1600" dirty="0" smtClean="0">
                <a:solidFill>
                  <a:srgbClr val="000000"/>
                </a:solidFill>
                <a:latin typeface="+mj-lt"/>
              </a:rPr>
              <a:t>&lt;/message&gt;</a:t>
            </a:r>
            <a:endParaRPr lang="en-US" sz="2000" dirty="0" smtClean="0">
              <a:solidFill>
                <a:srgbClr val="000000"/>
              </a:solidFill>
              <a:latin typeface="+mj-lt"/>
            </a:endParaRPr>
          </a:p>
          <a:p>
            <a:endParaRPr lang="en-US" sz="1600" dirty="0" smtClean="0">
              <a:solidFill>
                <a:schemeClr val="bg1">
                  <a:lumMod val="75000"/>
                </a:schemeClr>
              </a:solidFill>
              <a:latin typeface="+mj-lt"/>
            </a:endParaRPr>
          </a:p>
        </p:txBody>
      </p:sp>
      <p:sp>
        <p:nvSpPr>
          <p:cNvPr id="4" name="Rectangular Callout 3"/>
          <p:cNvSpPr/>
          <p:nvPr/>
        </p:nvSpPr>
        <p:spPr>
          <a:xfrm>
            <a:off x="6137275" y="1035050"/>
            <a:ext cx="2117725" cy="736600"/>
          </a:xfrm>
          <a:prstGeom prst="wedgeRectCallout">
            <a:avLst>
              <a:gd name="adj1" fmla="val -65092"/>
              <a:gd name="adj2" fmla="val -29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Subscriber A</a:t>
            </a:r>
            <a:endParaRPr lang="en-US" b="1" dirty="0"/>
          </a:p>
        </p:txBody>
      </p:sp>
      <p:sp>
        <p:nvSpPr>
          <p:cNvPr id="7"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tx1">
                    <a:lumMod val="50000"/>
                    <a:lumOff val="50000"/>
                  </a:schemeClr>
                </a:solidFill>
              </a:rPr>
              <a:t>XEP-0060: Publish-Subscribe (</a:t>
            </a:r>
            <a:r>
              <a:rPr lang="en-US" sz="2600" b="1" dirty="0" err="1" smtClean="0">
                <a:solidFill>
                  <a:schemeClr val="tx1">
                    <a:lumMod val="50000"/>
                    <a:lumOff val="50000"/>
                  </a:schemeClr>
                </a:solidFill>
              </a:rPr>
              <a:t>Pubsub</a:t>
            </a:r>
            <a:r>
              <a:rPr lang="en-US" sz="2600" b="1" dirty="0" smtClean="0">
                <a:solidFill>
                  <a:schemeClr val="tx1">
                    <a:lumMod val="50000"/>
                    <a:lumOff val="50000"/>
                  </a:schemeClr>
                </a:solidFill>
              </a:rPr>
              <a:t>)</a:t>
            </a:r>
          </a:p>
        </p:txBody>
      </p:sp>
      <p:sp>
        <p:nvSpPr>
          <p:cNvPr id="5" name="Rectangular Callout 4"/>
          <p:cNvSpPr/>
          <p:nvPr/>
        </p:nvSpPr>
        <p:spPr>
          <a:xfrm>
            <a:off x="6137275" y="3336925"/>
            <a:ext cx="2117725" cy="736600"/>
          </a:xfrm>
          <a:prstGeom prst="wedgeRectCallout">
            <a:avLst>
              <a:gd name="adj1" fmla="val -65092"/>
              <a:gd name="adj2" fmla="val -29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Subscriber B</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srcRect/>
          <a:stretch>
            <a:fillRect/>
          </a:stretch>
        </p:blipFill>
        <p:spPr bwMode="auto">
          <a:xfrm>
            <a:off x="2454275" y="2784475"/>
            <a:ext cx="4859337" cy="1212850"/>
          </a:xfrm>
          <a:prstGeom prst="rect">
            <a:avLst/>
          </a:prstGeom>
          <a:noFill/>
          <a:ln w="9525">
            <a:noFill/>
            <a:miter lim="800000"/>
            <a:headEnd/>
            <a:tailEnd/>
          </a:ln>
          <a:effectLst/>
        </p:spPr>
      </p:pic>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Response Time is Everything</a:t>
            </a:r>
            <a:endParaRPr lang="en-US" sz="3000" b="1" dirty="0">
              <a:solidFill>
                <a:schemeClr val="tx1">
                  <a:lumMod val="75000"/>
                  <a:lumOff val="25000"/>
                </a:schemeClr>
              </a:solidFill>
            </a:endParaRPr>
          </a:p>
        </p:txBody>
      </p:sp>
      <p:sp>
        <p:nvSpPr>
          <p:cNvPr id="9" name="TextBox 8"/>
          <p:cNvSpPr txBox="1"/>
          <p:nvPr/>
        </p:nvSpPr>
        <p:spPr>
          <a:xfrm>
            <a:off x="3835400" y="3042944"/>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/home</a:t>
            </a:r>
            <a:endParaRPr lang="en-US" sz="1600" b="1" dirty="0">
              <a:solidFill>
                <a:srgbClr val="C00000"/>
              </a:solidFill>
            </a:endParaRPr>
          </a:p>
        </p:txBody>
      </p:sp>
      <p:sp>
        <p:nvSpPr>
          <p:cNvPr id="10" name="TextBox 9"/>
          <p:cNvSpPr txBox="1"/>
          <p:nvPr/>
        </p:nvSpPr>
        <p:spPr>
          <a:xfrm>
            <a:off x="3835400" y="3372437"/>
            <a:ext cx="1473200" cy="338554"/>
          </a:xfrm>
          <a:prstGeom prst="rect">
            <a:avLst/>
          </a:prstGeom>
          <a:noFill/>
        </p:spPr>
        <p:txBody>
          <a:bodyPr wrap="square" rtlCol="0">
            <a:spAutoFit/>
          </a:bodyPr>
          <a:lstStyle/>
          <a:p>
            <a:pPr algn="ctr"/>
            <a:r>
              <a:rPr lang="en-US" sz="1600" b="1" dirty="0" smtClean="0"/>
              <a:t>Response</a:t>
            </a:r>
            <a:endParaRPr lang="en-US" sz="1600" b="1" dirty="0">
              <a:solidFill>
                <a:srgbClr val="C00000"/>
              </a:solidFill>
            </a:endParaRPr>
          </a:p>
        </p:txBody>
      </p:sp>
      <p:sp>
        <p:nvSpPr>
          <p:cNvPr id="11" name="TextBox 10"/>
          <p:cNvSpPr txBox="1"/>
          <p:nvPr/>
        </p:nvSpPr>
        <p:spPr>
          <a:xfrm>
            <a:off x="889000" y="666750"/>
            <a:ext cx="6721475" cy="1015663"/>
          </a:xfrm>
          <a:prstGeom prst="rect">
            <a:avLst/>
          </a:prstGeom>
          <a:noFill/>
        </p:spPr>
        <p:txBody>
          <a:bodyPr wrap="square" rtlCol="0">
            <a:spAutoFit/>
          </a:bodyPr>
          <a:lstStyle/>
          <a:p>
            <a:r>
              <a:rPr lang="en-US" sz="3000" b="1" dirty="0" smtClean="0">
                <a:solidFill>
                  <a:schemeClr val="bg2">
                    <a:lumMod val="25000"/>
                  </a:schemeClr>
                </a:solidFill>
              </a:rPr>
              <a:t>Google:   </a:t>
            </a:r>
            <a:r>
              <a:rPr lang="en-US" sz="3000" dirty="0" smtClean="0">
                <a:solidFill>
                  <a:schemeClr val="bg2">
                    <a:lumMod val="25000"/>
                  </a:schemeClr>
                </a:solidFill>
              </a:rPr>
              <a:t>+200ms = -10% searches</a:t>
            </a:r>
          </a:p>
          <a:p>
            <a:r>
              <a:rPr lang="en-US" sz="3000" b="1" dirty="0" smtClean="0">
                <a:solidFill>
                  <a:schemeClr val="bg2">
                    <a:lumMod val="25000"/>
                  </a:schemeClr>
                </a:solidFill>
              </a:rPr>
              <a:t>Amazon: </a:t>
            </a:r>
            <a:r>
              <a:rPr lang="en-US" sz="3000" dirty="0" smtClean="0">
                <a:solidFill>
                  <a:schemeClr val="bg2">
                    <a:lumMod val="25000"/>
                  </a:schemeClr>
                </a:solidFill>
              </a:rPr>
              <a:t>+100ms = -5% purchases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Seems neat, but so what?</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Real-time communication</a:t>
            </a:r>
          </a:p>
        </p:txBody>
      </p:sp>
      <p:pic>
        <p:nvPicPr>
          <p:cNvPr id="5" name="Picture 2"/>
          <p:cNvPicPr>
            <a:picLocks noChangeAspect="1" noChangeArrowheads="1"/>
          </p:cNvPicPr>
          <p:nvPr/>
        </p:nvPicPr>
        <p:blipFill>
          <a:blip r:embed="rId3"/>
          <a:srcRect/>
          <a:stretch>
            <a:fillRect/>
          </a:stretch>
        </p:blipFill>
        <p:spPr bwMode="auto">
          <a:xfrm>
            <a:off x="1073150" y="2822575"/>
            <a:ext cx="7423150" cy="1212850"/>
          </a:xfrm>
          <a:prstGeom prst="rect">
            <a:avLst/>
          </a:prstGeom>
          <a:noFill/>
          <a:ln w="9525">
            <a:noFill/>
            <a:miter lim="800000"/>
            <a:headEnd/>
            <a:tailEnd/>
          </a:ln>
          <a:effectLst/>
        </p:spPr>
      </p:pic>
      <p:sp>
        <p:nvSpPr>
          <p:cNvPr id="6" name="Rectangular Callout 5"/>
          <p:cNvSpPr/>
          <p:nvPr/>
        </p:nvSpPr>
        <p:spPr>
          <a:xfrm>
            <a:off x="3605530" y="1863725"/>
            <a:ext cx="2117725" cy="758826"/>
          </a:xfrm>
          <a:prstGeom prst="wedgeRectCallout">
            <a:avLst>
              <a:gd name="adj1" fmla="val 19799"/>
              <a:gd name="adj2" fmla="val 126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XMPP</a:t>
            </a:r>
          </a:p>
        </p:txBody>
      </p:sp>
      <p:sp>
        <p:nvSpPr>
          <p:cNvPr id="8" name="Rectangular Callout 7"/>
          <p:cNvSpPr/>
          <p:nvPr/>
        </p:nvSpPr>
        <p:spPr>
          <a:xfrm>
            <a:off x="5953125" y="1863725"/>
            <a:ext cx="2117725" cy="758826"/>
          </a:xfrm>
          <a:prstGeom prst="wedgeRectCallout">
            <a:avLst>
              <a:gd name="adj1" fmla="val -12585"/>
              <a:gd name="adj2" fmla="val 125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XMPP</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Real-time communication</a:t>
            </a:r>
          </a:p>
        </p:txBody>
      </p:sp>
      <p:pic>
        <p:nvPicPr>
          <p:cNvPr id="5" name="Picture 2"/>
          <p:cNvPicPr>
            <a:picLocks noChangeAspect="1" noChangeArrowheads="1"/>
          </p:cNvPicPr>
          <p:nvPr/>
        </p:nvPicPr>
        <p:blipFill>
          <a:blip r:embed="rId3"/>
          <a:srcRect/>
          <a:stretch>
            <a:fillRect/>
          </a:stretch>
        </p:blipFill>
        <p:spPr bwMode="auto">
          <a:xfrm>
            <a:off x="1073150" y="2822575"/>
            <a:ext cx="7423150" cy="1212850"/>
          </a:xfrm>
          <a:prstGeom prst="rect">
            <a:avLst/>
          </a:prstGeom>
          <a:noFill/>
          <a:ln w="9525">
            <a:noFill/>
            <a:miter lim="800000"/>
            <a:headEnd/>
            <a:tailEnd/>
          </a:ln>
          <a:effectLst/>
        </p:spPr>
      </p:pic>
      <p:sp>
        <p:nvSpPr>
          <p:cNvPr id="6" name="Rectangular Callout 5"/>
          <p:cNvSpPr/>
          <p:nvPr/>
        </p:nvSpPr>
        <p:spPr>
          <a:xfrm>
            <a:off x="3605530" y="1863725"/>
            <a:ext cx="2117725" cy="758826"/>
          </a:xfrm>
          <a:prstGeom prst="wedgeRectCallout">
            <a:avLst>
              <a:gd name="adj1" fmla="val 19799"/>
              <a:gd name="adj2" fmla="val 126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XMPP</a:t>
            </a:r>
          </a:p>
        </p:txBody>
      </p:sp>
      <p:sp>
        <p:nvSpPr>
          <p:cNvPr id="8" name="Rectangular Callout 7"/>
          <p:cNvSpPr/>
          <p:nvPr/>
        </p:nvSpPr>
        <p:spPr>
          <a:xfrm>
            <a:off x="5953125" y="1863725"/>
            <a:ext cx="2117725" cy="758826"/>
          </a:xfrm>
          <a:prstGeom prst="wedgeRectCallout">
            <a:avLst>
              <a:gd name="adj1" fmla="val -12585"/>
              <a:gd name="adj2" fmla="val 125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XMPP</a:t>
            </a:r>
          </a:p>
        </p:txBody>
      </p:sp>
      <p:sp>
        <p:nvSpPr>
          <p:cNvPr id="9" name="Rectangular Callout 8"/>
          <p:cNvSpPr/>
          <p:nvPr/>
        </p:nvSpPr>
        <p:spPr>
          <a:xfrm>
            <a:off x="1257300" y="1863725"/>
            <a:ext cx="2117725" cy="758826"/>
          </a:xfrm>
          <a:prstGeom prst="wedgeRectCallout">
            <a:avLst>
              <a:gd name="adj1" fmla="val 19799"/>
              <a:gd name="adj2" fmla="val 126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XMPP</a:t>
            </a:r>
          </a:p>
        </p:txBody>
      </p:sp>
      <p:pic>
        <p:nvPicPr>
          <p:cNvPr id="118786" name="Picture 2" descr="C:\Users\Ilya Grigorik\Desktop\Personal\Presentations\09 - MeshU\xmpp-fire-eagle-home.png"/>
          <p:cNvPicPr>
            <a:picLocks noChangeAspect="1" noChangeArrowheads="1"/>
          </p:cNvPicPr>
          <p:nvPr/>
        </p:nvPicPr>
        <p:blipFill>
          <a:blip r:embed="rId4"/>
          <a:srcRect l="3013" r="7518"/>
          <a:stretch>
            <a:fillRect/>
          </a:stretch>
        </p:blipFill>
        <p:spPr bwMode="auto">
          <a:xfrm>
            <a:off x="0" y="0"/>
            <a:ext cx="9144000" cy="6427543"/>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endParaRPr lang="en-US"/>
          </a:p>
        </p:txBody>
      </p:sp>
      <p:pic>
        <p:nvPicPr>
          <p:cNvPr id="119810" name="Picture 2" descr="C:\Users\Ilya Grigorik\Desktop\Personal\Presentations\09 - MeshU\xmpp-fire-eagle-xmpp-faq.png"/>
          <p:cNvPicPr>
            <a:picLocks noChangeAspect="1" noChangeArrowheads="1"/>
          </p:cNvPicPr>
          <p:nvPr/>
        </p:nvPicPr>
        <p:blipFill>
          <a:blip r:embed="rId3"/>
          <a:srcRect r="707" b="24525"/>
          <a:stretch>
            <a:fillRect/>
          </a:stretch>
        </p:blipFill>
        <p:spPr bwMode="auto">
          <a:xfrm>
            <a:off x="0" y="0"/>
            <a:ext cx="9144000" cy="6375400"/>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bg1">
                    <a:lumMod val="50000"/>
                  </a:schemeClr>
                </a:solidFill>
              </a:rPr>
              <a:t>Ruby + </a:t>
            </a:r>
            <a:r>
              <a:rPr lang="en-US" sz="2600" b="1" dirty="0" err="1" smtClean="0">
                <a:solidFill>
                  <a:schemeClr val="bg1">
                    <a:lumMod val="50000"/>
                  </a:schemeClr>
                </a:solidFill>
              </a:rPr>
              <a:t>FireEagle</a:t>
            </a:r>
            <a:r>
              <a:rPr lang="en-US" sz="2600" b="1" dirty="0" smtClean="0">
                <a:solidFill>
                  <a:schemeClr val="bg1">
                    <a:lumMod val="50000"/>
                  </a:schemeClr>
                </a:solidFill>
              </a:rPr>
              <a:t> via XMPP</a:t>
            </a:r>
          </a:p>
        </p:txBody>
      </p:sp>
      <p:sp>
        <p:nvSpPr>
          <p:cNvPr id="6" name="Rectangle 5"/>
          <p:cNvSpPr/>
          <p:nvPr/>
        </p:nvSpPr>
        <p:spPr>
          <a:xfrm>
            <a:off x="444500" y="1302504"/>
            <a:ext cx="8547100" cy="3139321"/>
          </a:xfrm>
          <a:prstGeom prst="rect">
            <a:avLst/>
          </a:prstGeom>
        </p:spPr>
        <p:txBody>
          <a:bodyPr wrap="square">
            <a:spAutoFit/>
          </a:bodyPr>
          <a:lstStyle/>
          <a:p>
            <a:r>
              <a:rPr lang="en-US" dirty="0" smtClean="0">
                <a:solidFill>
                  <a:srgbClr val="000000"/>
                </a:solidFill>
                <a:latin typeface="+mj-lt"/>
              </a:rPr>
              <a:t>require</a:t>
            </a:r>
            <a:r>
              <a:rPr lang="en-US" dirty="0" smtClean="0">
                <a:solidFill>
                  <a:srgbClr val="808080"/>
                </a:solidFill>
                <a:latin typeface="+mj-lt"/>
              </a:rPr>
              <a:t> </a:t>
            </a:r>
            <a:r>
              <a:rPr lang="en-US" dirty="0" smtClean="0">
                <a:solidFill>
                  <a:srgbClr val="7F007F"/>
                </a:solidFill>
                <a:latin typeface="+mj-lt"/>
              </a:rPr>
              <a:t>'</a:t>
            </a:r>
            <a:r>
              <a:rPr lang="en-US" dirty="0" err="1" smtClean="0">
                <a:solidFill>
                  <a:srgbClr val="7F007F"/>
                </a:solidFill>
                <a:latin typeface="+mj-lt"/>
              </a:rPr>
              <a:t>fire_hydrant</a:t>
            </a:r>
            <a:r>
              <a:rPr lang="en-US" dirty="0" smtClean="0">
                <a:solidFill>
                  <a:srgbClr val="7F007F"/>
                </a:solidFill>
                <a:latin typeface="+mj-lt"/>
              </a:rPr>
              <a:t>'</a:t>
            </a:r>
            <a:endParaRPr lang="en-US" dirty="0" smtClean="0">
              <a:solidFill>
                <a:srgbClr val="808080"/>
              </a:solidFill>
              <a:latin typeface="+mj-lt"/>
            </a:endParaRPr>
          </a:p>
          <a:p>
            <a:r>
              <a:rPr lang="en-US" dirty="0" smtClean="0">
                <a:solidFill>
                  <a:srgbClr val="000000"/>
                </a:solidFill>
                <a:latin typeface="+mj-lt"/>
              </a:rPr>
              <a:t>require</a:t>
            </a:r>
            <a:r>
              <a:rPr lang="en-US" dirty="0" smtClean="0">
                <a:solidFill>
                  <a:srgbClr val="808080"/>
                </a:solidFill>
                <a:latin typeface="+mj-lt"/>
              </a:rPr>
              <a:t> </a:t>
            </a:r>
            <a:r>
              <a:rPr lang="en-US" dirty="0" smtClean="0">
                <a:solidFill>
                  <a:srgbClr val="7F007F"/>
                </a:solidFill>
                <a:latin typeface="+mj-lt"/>
              </a:rPr>
              <a:t>'</a:t>
            </a:r>
            <a:r>
              <a:rPr lang="en-US" dirty="0" err="1" smtClean="0">
                <a:solidFill>
                  <a:srgbClr val="7F007F"/>
                </a:solidFill>
                <a:latin typeface="+mj-lt"/>
              </a:rPr>
              <a:t>yaml</a:t>
            </a:r>
            <a:r>
              <a:rPr lang="en-US" dirty="0" smtClean="0">
                <a:solidFill>
                  <a:srgbClr val="7F007F"/>
                </a:solidFill>
                <a:latin typeface="+mj-lt"/>
              </a:rPr>
              <a:t>'</a:t>
            </a:r>
            <a:endParaRPr lang="en-US" dirty="0" smtClean="0">
              <a:solidFill>
                <a:srgbClr val="808080"/>
              </a:solidFill>
              <a:latin typeface="+mj-lt"/>
            </a:endParaRPr>
          </a:p>
          <a:p>
            <a:endParaRPr lang="en-US" dirty="0" smtClean="0">
              <a:solidFill>
                <a:srgbClr val="808080"/>
              </a:solidFill>
              <a:latin typeface="+mj-lt"/>
            </a:endParaRPr>
          </a:p>
          <a:p>
            <a:r>
              <a:rPr lang="en-US" dirty="0" smtClean="0">
                <a:solidFill>
                  <a:srgbClr val="000000"/>
                </a:solidFill>
                <a:latin typeface="+mj-lt"/>
              </a:rPr>
              <a:t>hydrant</a:t>
            </a:r>
            <a:r>
              <a:rPr lang="en-US" dirty="0" smtClean="0">
                <a:solidFill>
                  <a:srgbClr val="808080"/>
                </a:solidFill>
                <a:latin typeface="+mj-lt"/>
              </a:rPr>
              <a:t> </a:t>
            </a:r>
            <a:r>
              <a:rPr lang="en-US" b="1" dirty="0" smtClean="0">
                <a:solidFill>
                  <a:srgbClr val="000000"/>
                </a:solidFill>
                <a:latin typeface="+mj-lt"/>
              </a:rPr>
              <a:t>=</a:t>
            </a:r>
            <a:r>
              <a:rPr lang="en-US" b="1" dirty="0" smtClean="0">
                <a:solidFill>
                  <a:srgbClr val="808080"/>
                </a:solidFill>
                <a:latin typeface="+mj-lt"/>
              </a:rPr>
              <a:t> </a:t>
            </a:r>
            <a:r>
              <a:rPr lang="en-US" dirty="0" err="1" smtClean="0">
                <a:solidFill>
                  <a:srgbClr val="000000"/>
                </a:solidFill>
                <a:latin typeface="+mj-lt"/>
              </a:rPr>
              <a:t>FireHydrant.new</a:t>
            </a:r>
            <a:r>
              <a:rPr lang="en-US" dirty="0" smtClean="0">
                <a:solidFill>
                  <a:srgbClr val="000000"/>
                </a:solidFill>
                <a:latin typeface="+mj-lt"/>
              </a:rPr>
              <a:t>(</a:t>
            </a:r>
            <a:r>
              <a:rPr lang="en-US" dirty="0" err="1" smtClean="0">
                <a:solidFill>
                  <a:srgbClr val="000000"/>
                </a:solidFill>
                <a:latin typeface="+mj-lt"/>
              </a:rPr>
              <a:t>YAML.load</a:t>
            </a:r>
            <a:r>
              <a:rPr lang="en-US" dirty="0" smtClean="0">
                <a:solidFill>
                  <a:srgbClr val="000000"/>
                </a:solidFill>
                <a:latin typeface="+mj-lt"/>
              </a:rPr>
              <a:t>(</a:t>
            </a:r>
            <a:r>
              <a:rPr lang="en-US" dirty="0" err="1" smtClean="0">
                <a:solidFill>
                  <a:srgbClr val="000000"/>
                </a:solidFill>
                <a:latin typeface="+mj-lt"/>
              </a:rPr>
              <a:t>File.read</a:t>
            </a:r>
            <a:r>
              <a:rPr lang="en-US" dirty="0" smtClean="0">
                <a:solidFill>
                  <a:srgbClr val="000000"/>
                </a:solidFill>
                <a:latin typeface="+mj-lt"/>
              </a:rPr>
              <a:t>(</a:t>
            </a:r>
            <a:r>
              <a:rPr lang="en-US" dirty="0" smtClean="0">
                <a:solidFill>
                  <a:srgbClr val="7F007F"/>
                </a:solidFill>
                <a:latin typeface="+mj-lt"/>
              </a:rPr>
              <a:t>"config.yml"</a:t>
            </a:r>
            <a:r>
              <a:rPr lang="en-US" dirty="0" smtClean="0">
                <a:solidFill>
                  <a:srgbClr val="000000"/>
                </a:solidFill>
                <a:latin typeface="+mj-lt"/>
              </a:rPr>
              <a:t>)))</a:t>
            </a:r>
            <a:endParaRPr lang="en-US" dirty="0" smtClean="0">
              <a:solidFill>
                <a:srgbClr val="808080"/>
              </a:solidFill>
              <a:latin typeface="+mj-lt"/>
            </a:endParaRPr>
          </a:p>
          <a:p>
            <a:endParaRPr lang="en-US" dirty="0" smtClean="0">
              <a:solidFill>
                <a:srgbClr val="808080"/>
              </a:solidFill>
              <a:latin typeface="+mj-lt"/>
            </a:endParaRPr>
          </a:p>
          <a:p>
            <a:r>
              <a:rPr lang="en-US" dirty="0" err="1" smtClean="0">
                <a:solidFill>
                  <a:srgbClr val="000000"/>
                </a:solidFill>
                <a:latin typeface="+mj-lt"/>
              </a:rPr>
              <a:t>hydrant</a:t>
            </a:r>
            <a:r>
              <a:rPr lang="en-US" b="1" dirty="0" err="1" smtClean="0">
                <a:solidFill>
                  <a:srgbClr val="000000"/>
                </a:solidFill>
                <a:latin typeface="+mj-lt"/>
              </a:rPr>
              <a:t>.on_location_update</a:t>
            </a:r>
            <a:r>
              <a:rPr lang="en-US" b="1" dirty="0" smtClean="0">
                <a:solidFill>
                  <a:srgbClr val="808080"/>
                </a:solidFill>
                <a:latin typeface="+mj-lt"/>
              </a:rPr>
              <a:t> </a:t>
            </a:r>
            <a:r>
              <a:rPr lang="en-US" b="1" dirty="0" smtClean="0">
                <a:solidFill>
                  <a:srgbClr val="00007F"/>
                </a:solidFill>
                <a:latin typeface="+mj-lt"/>
              </a:rPr>
              <a:t>do</a:t>
            </a:r>
            <a:r>
              <a:rPr lang="en-US" b="1" dirty="0" smtClean="0">
                <a:solidFill>
                  <a:srgbClr val="808080"/>
                </a:solidFill>
                <a:latin typeface="+mj-lt"/>
              </a:rPr>
              <a:t> </a:t>
            </a:r>
            <a:r>
              <a:rPr lang="en-US" b="1" dirty="0" smtClean="0">
                <a:solidFill>
                  <a:srgbClr val="000000"/>
                </a:solidFill>
                <a:latin typeface="+mj-lt"/>
              </a:rPr>
              <a:t>|user|</a:t>
            </a:r>
            <a:endParaRPr lang="en-US" b="1" dirty="0" smtClean="0">
              <a:solidFill>
                <a:srgbClr val="808080"/>
              </a:solidFill>
              <a:latin typeface="+mj-lt"/>
            </a:endParaRPr>
          </a:p>
          <a:p>
            <a:r>
              <a:rPr lang="en-US" dirty="0" smtClean="0">
                <a:solidFill>
                  <a:srgbClr val="808080"/>
                </a:solidFill>
                <a:latin typeface="+mj-lt"/>
              </a:rPr>
              <a:t>  </a:t>
            </a:r>
            <a:r>
              <a:rPr lang="en-US" dirty="0" smtClean="0">
                <a:solidFill>
                  <a:srgbClr val="000000"/>
                </a:solidFill>
                <a:latin typeface="+mj-lt"/>
              </a:rPr>
              <a:t>puts</a:t>
            </a:r>
            <a:r>
              <a:rPr lang="en-US" dirty="0" smtClean="0">
                <a:solidFill>
                  <a:srgbClr val="808080"/>
                </a:solidFill>
                <a:latin typeface="+mj-lt"/>
              </a:rPr>
              <a:t> </a:t>
            </a:r>
            <a:r>
              <a:rPr lang="en-US" dirty="0" smtClean="0">
                <a:solidFill>
                  <a:srgbClr val="7F007F"/>
                </a:solidFill>
                <a:latin typeface="+mj-lt"/>
              </a:rPr>
              <a:t>"</a:t>
            </a:r>
            <a:r>
              <a:rPr lang="en-US" b="1" dirty="0" smtClean="0">
                <a:solidFill>
                  <a:srgbClr val="000000"/>
                </a:solidFill>
                <a:latin typeface="+mj-lt"/>
              </a:rPr>
              <a:t>#{</a:t>
            </a:r>
            <a:r>
              <a:rPr lang="en-US" b="1" dirty="0" err="1" smtClean="0">
                <a:solidFill>
                  <a:srgbClr val="000000"/>
                </a:solidFill>
                <a:latin typeface="+mj-lt"/>
              </a:rPr>
              <a:t>user.token</a:t>
            </a:r>
            <a:r>
              <a:rPr lang="en-US" b="1" dirty="0" smtClean="0">
                <a:solidFill>
                  <a:srgbClr val="000000"/>
                </a:solidFill>
                <a:latin typeface="+mj-lt"/>
              </a:rPr>
              <a:t>}</a:t>
            </a:r>
            <a:r>
              <a:rPr lang="en-US" b="1" dirty="0" smtClean="0">
                <a:solidFill>
                  <a:srgbClr val="7F007F"/>
                </a:solidFill>
                <a:latin typeface="+mj-lt"/>
              </a:rPr>
              <a:t> has moved to </a:t>
            </a:r>
            <a:r>
              <a:rPr lang="en-US" b="1" dirty="0" smtClean="0">
                <a:solidFill>
                  <a:srgbClr val="000000"/>
                </a:solidFill>
                <a:latin typeface="+mj-lt"/>
              </a:rPr>
              <a:t>#{</a:t>
            </a:r>
            <a:r>
              <a:rPr lang="en-US" b="1" dirty="0" err="1" smtClean="0">
                <a:solidFill>
                  <a:srgbClr val="000000"/>
                </a:solidFill>
                <a:latin typeface="+mj-lt"/>
              </a:rPr>
              <a:t>user.locations.first</a:t>
            </a:r>
            <a:r>
              <a:rPr lang="en-US" b="1" dirty="0" smtClean="0">
                <a:solidFill>
                  <a:srgbClr val="000000"/>
                </a:solidFill>
                <a:latin typeface="+mj-lt"/>
              </a:rPr>
              <a:t>}</a:t>
            </a:r>
            <a:r>
              <a:rPr lang="en-US" b="1" dirty="0" smtClean="0">
                <a:solidFill>
                  <a:srgbClr val="7F007F"/>
                </a:solidFill>
                <a:latin typeface="+mj-lt"/>
              </a:rPr>
              <a:t>."</a:t>
            </a:r>
            <a:endParaRPr lang="en-US" b="1" dirty="0" smtClean="0">
              <a:solidFill>
                <a:srgbClr val="808080"/>
              </a:solidFill>
              <a:latin typeface="+mj-lt"/>
            </a:endParaRPr>
          </a:p>
          <a:p>
            <a:r>
              <a:rPr lang="en-US" b="1" dirty="0" smtClean="0">
                <a:solidFill>
                  <a:srgbClr val="00007F"/>
                </a:solidFill>
                <a:latin typeface="+mj-lt"/>
              </a:rPr>
              <a:t>end</a:t>
            </a:r>
            <a:endParaRPr lang="en-US" b="1" dirty="0" smtClean="0">
              <a:solidFill>
                <a:srgbClr val="808080"/>
              </a:solidFill>
              <a:latin typeface="+mj-lt"/>
            </a:endParaRPr>
          </a:p>
          <a:p>
            <a:endParaRPr lang="en-US" dirty="0" smtClean="0">
              <a:solidFill>
                <a:srgbClr val="808080"/>
              </a:solidFill>
              <a:latin typeface="+mj-lt"/>
            </a:endParaRPr>
          </a:p>
          <a:p>
            <a:r>
              <a:rPr lang="en-US" dirty="0" err="1" smtClean="0">
                <a:solidFill>
                  <a:srgbClr val="000000"/>
                </a:solidFill>
                <a:latin typeface="+mj-lt"/>
              </a:rPr>
              <a:t>hydrant</a:t>
            </a:r>
            <a:r>
              <a:rPr lang="en-US" b="1" dirty="0" err="1" smtClean="0">
                <a:solidFill>
                  <a:srgbClr val="000000"/>
                </a:solidFill>
                <a:latin typeface="+mj-lt"/>
              </a:rPr>
              <a:t>.run</a:t>
            </a:r>
            <a:r>
              <a:rPr lang="en-US" b="1" dirty="0" smtClean="0">
                <a:solidFill>
                  <a:srgbClr val="000000"/>
                </a:solidFill>
                <a:latin typeface="+mj-lt"/>
              </a:rPr>
              <a:t>!</a:t>
            </a:r>
            <a:endParaRPr lang="en-US" sz="2400" b="1" dirty="0" smtClean="0">
              <a:solidFill>
                <a:srgbClr val="000000"/>
              </a:solidFill>
              <a:latin typeface="+mj-lt"/>
            </a:endParaRPr>
          </a:p>
          <a:p>
            <a:endParaRPr lang="en-US" dirty="0" smtClean="0">
              <a:solidFill>
                <a:schemeClr val="bg1">
                  <a:lumMod val="65000"/>
                </a:schemeClr>
              </a:solidFill>
              <a:latin typeface="+mj-lt"/>
            </a:endParaRPr>
          </a:p>
        </p:txBody>
      </p:sp>
      <p:sp>
        <p:nvSpPr>
          <p:cNvPr id="4" name="Rectangular Callout 3"/>
          <p:cNvSpPr/>
          <p:nvPr/>
        </p:nvSpPr>
        <p:spPr>
          <a:xfrm>
            <a:off x="6413500" y="2876550"/>
            <a:ext cx="2117725" cy="736600"/>
          </a:xfrm>
          <a:prstGeom prst="wedgeRectCallout">
            <a:avLst>
              <a:gd name="adj1" fmla="val -65092"/>
              <a:gd name="adj2" fmla="val -29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Push notifications</a:t>
            </a:r>
            <a:endParaRPr lang="en-US" b="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1073150" y="1146175"/>
            <a:ext cx="7423150" cy="3295650"/>
          </a:xfrm>
          <a:prstGeom prst="rect">
            <a:avLst/>
          </a:prstGeom>
          <a:noFill/>
          <a:ln w="9525">
            <a:noFill/>
            <a:miter lim="800000"/>
            <a:headEnd/>
            <a:tailEnd/>
          </a:ln>
          <a:effectLst/>
        </p:spPr>
      </p:pic>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Elastic Computing + Presence</a:t>
            </a:r>
            <a:endParaRPr lang="en-US" sz="3000" b="1" dirty="0">
              <a:solidFill>
                <a:schemeClr val="tx1">
                  <a:lumMod val="75000"/>
                  <a:lumOff val="25000"/>
                </a:schemeClr>
              </a:solidFill>
            </a:endParaRPr>
          </a:p>
        </p:txBody>
      </p:sp>
      <p:sp>
        <p:nvSpPr>
          <p:cNvPr id="7" name="TextBox 6"/>
          <p:cNvSpPr txBox="1"/>
          <p:nvPr/>
        </p:nvSpPr>
        <p:spPr>
          <a:xfrm>
            <a:off x="1779587" y="2353846"/>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/purchase</a:t>
            </a:r>
            <a:endParaRPr lang="en-US" sz="1600" b="1" dirty="0">
              <a:solidFill>
                <a:srgbClr val="C00000"/>
              </a:solidFill>
            </a:endParaRPr>
          </a:p>
        </p:txBody>
      </p:sp>
      <p:sp>
        <p:nvSpPr>
          <p:cNvPr id="8" name="TextBox 7"/>
          <p:cNvSpPr txBox="1"/>
          <p:nvPr/>
        </p:nvSpPr>
        <p:spPr>
          <a:xfrm>
            <a:off x="1779587" y="2929818"/>
            <a:ext cx="1473200" cy="338554"/>
          </a:xfrm>
          <a:prstGeom prst="rect">
            <a:avLst/>
          </a:prstGeom>
          <a:noFill/>
        </p:spPr>
        <p:txBody>
          <a:bodyPr wrap="square" rtlCol="0">
            <a:spAutoFit/>
          </a:bodyPr>
          <a:lstStyle/>
          <a:p>
            <a:pPr algn="ctr"/>
            <a:r>
              <a:rPr lang="en-US" sz="1600" b="1" dirty="0" smtClean="0"/>
              <a:t>OK</a:t>
            </a:r>
            <a:endParaRPr lang="en-US" sz="1600" b="1" dirty="0">
              <a:solidFill>
                <a:srgbClr val="C00000"/>
              </a:solidFill>
            </a:endParaRPr>
          </a:p>
        </p:txBody>
      </p:sp>
      <p:sp>
        <p:nvSpPr>
          <p:cNvPr id="12" name="Rectangular Callout 11"/>
          <p:cNvSpPr/>
          <p:nvPr/>
        </p:nvSpPr>
        <p:spPr>
          <a:xfrm>
            <a:off x="2546351" y="758825"/>
            <a:ext cx="2393950" cy="758826"/>
          </a:xfrm>
          <a:prstGeom prst="wedgeRectCallout">
            <a:avLst>
              <a:gd name="adj1" fmla="val 69649"/>
              <a:gd name="adj2" fmla="val 51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Presence: available</a:t>
            </a:r>
          </a:p>
        </p:txBody>
      </p:sp>
      <p:cxnSp>
        <p:nvCxnSpPr>
          <p:cNvPr id="16" name="Curved Connector 15"/>
          <p:cNvCxnSpPr/>
          <p:nvPr/>
        </p:nvCxnSpPr>
        <p:spPr>
          <a:xfrm rot="16200000" flipH="1">
            <a:off x="4618038" y="2738438"/>
            <a:ext cx="828675" cy="18415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17" name="Curved Connector 16"/>
          <p:cNvCxnSpPr/>
          <p:nvPr/>
        </p:nvCxnSpPr>
        <p:spPr>
          <a:xfrm rot="16200000" flipH="1">
            <a:off x="6643688" y="2738438"/>
            <a:ext cx="828675" cy="18415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XMPP / Jabber Servers</a:t>
            </a:r>
            <a:endParaRPr lang="en-US" sz="3000" b="1" dirty="0">
              <a:solidFill>
                <a:schemeClr val="tx1">
                  <a:lumMod val="75000"/>
                  <a:lumOff val="25000"/>
                </a:schemeClr>
              </a:solidFill>
            </a:endParaRPr>
          </a:p>
        </p:txBody>
      </p:sp>
      <p:sp>
        <p:nvSpPr>
          <p:cNvPr id="9" name="Rectangle 8"/>
          <p:cNvSpPr/>
          <p:nvPr/>
        </p:nvSpPr>
        <p:spPr>
          <a:xfrm>
            <a:off x="444500" y="1302504"/>
            <a:ext cx="4864100" cy="1938992"/>
          </a:xfrm>
          <a:prstGeom prst="rect">
            <a:avLst/>
          </a:prstGeom>
        </p:spPr>
        <p:txBody>
          <a:bodyPr wrap="square">
            <a:spAutoFit/>
          </a:bodyPr>
          <a:lstStyle/>
          <a:p>
            <a:r>
              <a:rPr lang="en-US" sz="3000" b="1" dirty="0" err="1" smtClean="0">
                <a:solidFill>
                  <a:srgbClr val="000000"/>
                </a:solidFill>
                <a:latin typeface="+mj-lt"/>
              </a:rPr>
              <a:t>Ejabberd</a:t>
            </a:r>
            <a:r>
              <a:rPr lang="en-US" sz="3000" b="1" dirty="0" smtClean="0">
                <a:solidFill>
                  <a:srgbClr val="000000"/>
                </a:solidFill>
                <a:latin typeface="+mj-lt"/>
              </a:rPr>
              <a:t>			</a:t>
            </a:r>
            <a:r>
              <a:rPr lang="en-US" sz="3000" b="1" dirty="0" err="1" smtClean="0">
                <a:solidFill>
                  <a:srgbClr val="000000"/>
                </a:solidFill>
                <a:latin typeface="+mj-lt"/>
              </a:rPr>
              <a:t>Erlang</a:t>
            </a:r>
            <a:endParaRPr lang="en-US" sz="3000" b="1" dirty="0" smtClean="0">
              <a:solidFill>
                <a:srgbClr val="000000"/>
              </a:solidFill>
              <a:latin typeface="+mj-lt"/>
            </a:endParaRPr>
          </a:p>
          <a:p>
            <a:r>
              <a:rPr lang="en-US" sz="3000" b="1" dirty="0" err="1" smtClean="0">
                <a:solidFill>
                  <a:srgbClr val="000000"/>
                </a:solidFill>
                <a:latin typeface="+mj-lt"/>
              </a:rPr>
              <a:t>Djabberd</a:t>
            </a:r>
            <a:r>
              <a:rPr lang="en-US" sz="3000" b="1" dirty="0" smtClean="0">
                <a:solidFill>
                  <a:srgbClr val="000000"/>
                </a:solidFill>
                <a:latin typeface="+mj-lt"/>
              </a:rPr>
              <a:t>			Perl</a:t>
            </a:r>
          </a:p>
          <a:p>
            <a:r>
              <a:rPr lang="en-US" sz="3000" b="1" dirty="0" err="1" smtClean="0">
                <a:solidFill>
                  <a:srgbClr val="000000"/>
                </a:solidFill>
                <a:latin typeface="+mj-lt"/>
              </a:rPr>
              <a:t>OpenFire</a:t>
            </a:r>
            <a:r>
              <a:rPr lang="en-US" sz="3000" b="1" dirty="0" smtClean="0">
                <a:solidFill>
                  <a:srgbClr val="000000"/>
                </a:solidFill>
                <a:latin typeface="+mj-lt"/>
              </a:rPr>
              <a:t>			Java</a:t>
            </a:r>
          </a:p>
          <a:p>
            <a:r>
              <a:rPr lang="en-US" sz="3000" b="1" dirty="0" err="1" smtClean="0">
                <a:solidFill>
                  <a:srgbClr val="000000"/>
                </a:solidFill>
                <a:latin typeface="+mj-lt"/>
              </a:rPr>
              <a:t>Tigase</a:t>
            </a:r>
            <a:r>
              <a:rPr lang="en-US" sz="3000" b="1" dirty="0" smtClean="0">
                <a:solidFill>
                  <a:srgbClr val="000000"/>
                </a:solidFill>
                <a:latin typeface="+mj-lt"/>
              </a:rPr>
              <a:t>			Java</a:t>
            </a:r>
            <a:endParaRPr lang="en-US" sz="3000" b="1" dirty="0" smtClean="0">
              <a:solidFill>
                <a:schemeClr val="bg1">
                  <a:lumMod val="65000"/>
                </a:schemeClr>
              </a:solidFill>
              <a:latin typeface="+mj-lt"/>
            </a:endParaRPr>
          </a:p>
        </p:txBody>
      </p:sp>
      <p:sp>
        <p:nvSpPr>
          <p:cNvPr id="10" name="Rectangular Callout 9"/>
          <p:cNvSpPr/>
          <p:nvPr/>
        </p:nvSpPr>
        <p:spPr>
          <a:xfrm>
            <a:off x="5676900" y="2416175"/>
            <a:ext cx="2578100" cy="736600"/>
          </a:xfrm>
          <a:prstGeom prst="wedgeRectCallout">
            <a:avLst>
              <a:gd name="adj1" fmla="val -65092"/>
              <a:gd name="adj2" fmla="val -29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RPM, GUI, shiny</a:t>
            </a:r>
            <a:endParaRPr lang="en-US" b="1" dirty="0"/>
          </a:p>
        </p:txBody>
      </p:sp>
      <p:sp>
        <p:nvSpPr>
          <p:cNvPr id="11" name="Rectangular Callout 10"/>
          <p:cNvSpPr/>
          <p:nvPr/>
        </p:nvSpPr>
        <p:spPr>
          <a:xfrm>
            <a:off x="5676900" y="1495425"/>
            <a:ext cx="2578100" cy="736600"/>
          </a:xfrm>
          <a:prstGeom prst="wedgeRectCallout">
            <a:avLst>
              <a:gd name="adj1" fmla="val -65092"/>
              <a:gd name="adj2" fmla="val -29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Defacto</a:t>
            </a:r>
            <a:r>
              <a:rPr lang="en-US" b="1" dirty="0" smtClean="0"/>
              <a:t> XMPP server</a:t>
            </a:r>
            <a:endParaRPr lang="en-US"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613150"/>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Advanced Message Queuing Protocol (AMQP)</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Working Group (16 companies)</a:t>
            </a:r>
            <a:endParaRPr lang="en-US" sz="3000" b="1" dirty="0">
              <a:solidFill>
                <a:schemeClr val="tx1">
                  <a:lumMod val="75000"/>
                  <a:lumOff val="25000"/>
                </a:schemeClr>
              </a:solidFill>
            </a:endParaRPr>
          </a:p>
        </p:txBody>
      </p:sp>
      <p:pic>
        <p:nvPicPr>
          <p:cNvPr id="120834" name="Picture 2" descr="C:\Users\Ilya Grigorik\Desktop\MeshU\goldman-sachs-logo.gif"/>
          <p:cNvPicPr>
            <a:picLocks noChangeAspect="1" noChangeArrowheads="1"/>
          </p:cNvPicPr>
          <p:nvPr/>
        </p:nvPicPr>
        <p:blipFill>
          <a:blip r:embed="rId3"/>
          <a:srcRect/>
          <a:stretch>
            <a:fillRect/>
          </a:stretch>
        </p:blipFill>
        <p:spPr bwMode="auto">
          <a:xfrm>
            <a:off x="6965950" y="666750"/>
            <a:ext cx="1289050" cy="1285335"/>
          </a:xfrm>
          <a:prstGeom prst="rect">
            <a:avLst/>
          </a:prstGeom>
          <a:noFill/>
        </p:spPr>
      </p:pic>
      <p:pic>
        <p:nvPicPr>
          <p:cNvPr id="13" name="Picture 12" descr="cisco.png"/>
          <p:cNvPicPr>
            <a:picLocks noChangeAspect="1"/>
          </p:cNvPicPr>
          <p:nvPr/>
        </p:nvPicPr>
        <p:blipFill>
          <a:blip r:embed="rId4"/>
          <a:stretch>
            <a:fillRect/>
          </a:stretch>
        </p:blipFill>
        <p:spPr>
          <a:xfrm>
            <a:off x="796925" y="850900"/>
            <a:ext cx="1317517" cy="699294"/>
          </a:xfrm>
          <a:prstGeom prst="rect">
            <a:avLst/>
          </a:prstGeom>
        </p:spPr>
      </p:pic>
      <p:pic>
        <p:nvPicPr>
          <p:cNvPr id="14" name="Picture 13" descr="jp.png"/>
          <p:cNvPicPr>
            <a:picLocks noChangeAspect="1"/>
          </p:cNvPicPr>
          <p:nvPr/>
        </p:nvPicPr>
        <p:blipFill>
          <a:blip r:embed="rId5" cstate="print"/>
          <a:stretch>
            <a:fillRect/>
          </a:stretch>
        </p:blipFill>
        <p:spPr>
          <a:xfrm>
            <a:off x="612775" y="2139950"/>
            <a:ext cx="2859030" cy="298705"/>
          </a:xfrm>
          <a:prstGeom prst="rect">
            <a:avLst/>
          </a:prstGeom>
        </p:spPr>
      </p:pic>
      <p:pic>
        <p:nvPicPr>
          <p:cNvPr id="18" name="Picture 17" descr="redhat_logo.png"/>
          <p:cNvPicPr>
            <a:picLocks noChangeAspect="1"/>
          </p:cNvPicPr>
          <p:nvPr/>
        </p:nvPicPr>
        <p:blipFill>
          <a:blip r:embed="rId6"/>
          <a:stretch>
            <a:fillRect/>
          </a:stretch>
        </p:blipFill>
        <p:spPr>
          <a:xfrm>
            <a:off x="3190875" y="666750"/>
            <a:ext cx="3406775" cy="1022033"/>
          </a:xfrm>
          <a:prstGeom prst="rect">
            <a:avLst/>
          </a:prstGeom>
        </p:spPr>
      </p:pic>
      <p:pic>
        <p:nvPicPr>
          <p:cNvPr id="19" name="Picture 18" descr="msft.png"/>
          <p:cNvPicPr>
            <a:picLocks noChangeAspect="1"/>
          </p:cNvPicPr>
          <p:nvPr/>
        </p:nvPicPr>
        <p:blipFill>
          <a:blip r:embed="rId7"/>
          <a:stretch>
            <a:fillRect/>
          </a:stretch>
        </p:blipFill>
        <p:spPr>
          <a:xfrm>
            <a:off x="4019550" y="1863725"/>
            <a:ext cx="2578100" cy="683196"/>
          </a:xfrm>
          <a:prstGeom prst="rect">
            <a:avLst/>
          </a:prstGeom>
        </p:spPr>
      </p:pic>
      <p:sp>
        <p:nvSpPr>
          <p:cNvPr id="20" name="Rectangle 19"/>
          <p:cNvSpPr/>
          <p:nvPr/>
        </p:nvSpPr>
        <p:spPr>
          <a:xfrm>
            <a:off x="889000" y="3429000"/>
            <a:ext cx="7642224" cy="446276"/>
          </a:xfrm>
          <a:prstGeom prst="rect">
            <a:avLst/>
          </a:prstGeom>
        </p:spPr>
        <p:txBody>
          <a:bodyPr wrap="square">
            <a:spAutoFit/>
          </a:bodyPr>
          <a:lstStyle/>
          <a:p>
            <a:r>
              <a:rPr lang="en-US" sz="2300" i="1" dirty="0" smtClean="0">
                <a:solidFill>
                  <a:srgbClr val="C00000"/>
                </a:solidFill>
              </a:rPr>
              <a:t>“AMQP is an open Internet Protocol for Business Messaging”</a:t>
            </a:r>
            <a:endParaRPr lang="en-US" sz="2300" i="1" dirty="0">
              <a:solidFill>
                <a:srgbClr val="C00000"/>
              </a:solidFill>
            </a:endParaRPr>
          </a:p>
        </p:txBody>
      </p:sp>
      <p:pic>
        <p:nvPicPr>
          <p:cNvPr id="21" name="Picture 5"/>
          <p:cNvPicPr>
            <a:picLocks noChangeAspect="1" noChangeArrowheads="1"/>
          </p:cNvPicPr>
          <p:nvPr/>
        </p:nvPicPr>
        <p:blipFill>
          <a:blip r:embed="rId8"/>
          <a:srcRect/>
          <a:stretch>
            <a:fillRect/>
          </a:stretch>
        </p:blipFill>
        <p:spPr bwMode="auto">
          <a:xfrm>
            <a:off x="889000" y="4349750"/>
            <a:ext cx="920750" cy="920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Architecture</a:t>
            </a:r>
            <a:endParaRPr lang="en-US" sz="3000" b="1" dirty="0">
              <a:solidFill>
                <a:schemeClr val="tx1">
                  <a:lumMod val="75000"/>
                  <a:lumOff val="25000"/>
                </a:schemeClr>
              </a:solidFill>
            </a:endParaRPr>
          </a:p>
        </p:txBody>
      </p:sp>
      <p:pic>
        <p:nvPicPr>
          <p:cNvPr id="121860" name="Picture 4"/>
          <p:cNvPicPr>
            <a:picLocks noChangeAspect="1" noChangeArrowheads="1"/>
          </p:cNvPicPr>
          <p:nvPr/>
        </p:nvPicPr>
        <p:blipFill>
          <a:blip r:embed="rId3"/>
          <a:srcRect/>
          <a:stretch>
            <a:fillRect/>
          </a:stretch>
        </p:blipFill>
        <p:spPr bwMode="auto">
          <a:xfrm>
            <a:off x="4111625" y="2047875"/>
            <a:ext cx="2387600" cy="1990725"/>
          </a:xfrm>
          <a:prstGeom prst="rect">
            <a:avLst/>
          </a:prstGeom>
          <a:noFill/>
          <a:ln w="9525">
            <a:noFill/>
            <a:miter lim="800000"/>
            <a:headEnd/>
            <a:tailEnd/>
          </a:ln>
          <a:effectLst/>
        </p:spPr>
      </p:pic>
      <p:sp>
        <p:nvSpPr>
          <p:cNvPr id="12" name="Rectangular Callout 11"/>
          <p:cNvSpPr/>
          <p:nvPr/>
        </p:nvSpPr>
        <p:spPr>
          <a:xfrm>
            <a:off x="2546350" y="4257675"/>
            <a:ext cx="2117725" cy="736600"/>
          </a:xfrm>
          <a:prstGeom prst="wedgeRectCallout">
            <a:avLst>
              <a:gd name="adj1" fmla="val 32060"/>
              <a:gd name="adj2" fmla="val -79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Publisher</a:t>
            </a:r>
            <a:endParaRPr lang="en-US" b="1" dirty="0"/>
          </a:p>
        </p:txBody>
      </p:sp>
      <p:sp>
        <p:nvSpPr>
          <p:cNvPr id="15" name="Rectangular Callout 14"/>
          <p:cNvSpPr/>
          <p:nvPr/>
        </p:nvSpPr>
        <p:spPr>
          <a:xfrm>
            <a:off x="2606675" y="1095375"/>
            <a:ext cx="2117725" cy="736600"/>
          </a:xfrm>
          <a:prstGeom prst="wedgeRectCallout">
            <a:avLst>
              <a:gd name="adj1" fmla="val 33679"/>
              <a:gd name="adj2" fmla="val 83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AMQP Broker</a:t>
            </a:r>
            <a:endParaRPr lang="en-US" b="1" dirty="0"/>
          </a:p>
        </p:txBody>
      </p:sp>
      <p:sp>
        <p:nvSpPr>
          <p:cNvPr id="16" name="Rectangular Callout 15"/>
          <p:cNvSpPr/>
          <p:nvPr/>
        </p:nvSpPr>
        <p:spPr>
          <a:xfrm>
            <a:off x="6229350" y="1092200"/>
            <a:ext cx="2117725" cy="736600"/>
          </a:xfrm>
          <a:prstGeom prst="wedgeRectCallout">
            <a:avLst>
              <a:gd name="adj1" fmla="val -38105"/>
              <a:gd name="adj2" fmla="val 84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Consumer</a:t>
            </a:r>
            <a:endParaRPr lang="en-US" b="1" dirty="0"/>
          </a:p>
        </p:txBody>
      </p:sp>
      <p:pic>
        <p:nvPicPr>
          <p:cNvPr id="17" name="Picture 5"/>
          <p:cNvPicPr>
            <a:picLocks noChangeAspect="1" noChangeArrowheads="1"/>
          </p:cNvPicPr>
          <p:nvPr/>
        </p:nvPicPr>
        <p:blipFill>
          <a:blip r:embed="rId4"/>
          <a:srcRect/>
          <a:stretch>
            <a:fillRect/>
          </a:stretch>
        </p:blipFill>
        <p:spPr bwMode="auto">
          <a:xfrm>
            <a:off x="889000" y="4349750"/>
            <a:ext cx="920750" cy="920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Complexity and Time</a:t>
            </a:r>
            <a:endParaRPr lang="en-US" sz="3000" b="1" dirty="0">
              <a:solidFill>
                <a:schemeClr val="tx1">
                  <a:lumMod val="75000"/>
                  <a:lumOff val="25000"/>
                </a:schemeClr>
              </a:solidFill>
            </a:endParaRPr>
          </a:p>
        </p:txBody>
      </p:sp>
      <p:pic>
        <p:nvPicPr>
          <p:cNvPr id="2051" name="Picture 3"/>
          <p:cNvPicPr>
            <a:picLocks noChangeAspect="1" noChangeArrowheads="1"/>
          </p:cNvPicPr>
          <p:nvPr/>
        </p:nvPicPr>
        <p:blipFill>
          <a:blip r:embed="rId3"/>
          <a:srcRect/>
          <a:stretch>
            <a:fillRect/>
          </a:stretch>
        </p:blipFill>
        <p:spPr bwMode="auto">
          <a:xfrm>
            <a:off x="1349375" y="1679575"/>
            <a:ext cx="6748463" cy="2609850"/>
          </a:xfrm>
          <a:prstGeom prst="rect">
            <a:avLst/>
          </a:prstGeom>
          <a:noFill/>
          <a:ln w="9525">
            <a:noFill/>
            <a:miter lim="800000"/>
            <a:headEnd/>
            <a:tailEnd/>
          </a:ln>
          <a:effectLst/>
        </p:spPr>
      </p:pic>
      <p:sp>
        <p:nvSpPr>
          <p:cNvPr id="12" name="Oval Callout 11"/>
          <p:cNvSpPr/>
          <p:nvPr/>
        </p:nvSpPr>
        <p:spPr>
          <a:xfrm>
            <a:off x="2270125" y="1403350"/>
            <a:ext cx="2393950" cy="644525"/>
          </a:xfrm>
          <a:prstGeom prst="wedgeEllipseCallout">
            <a:avLst>
              <a:gd name="adj1" fmla="val 18764"/>
              <a:gd name="adj2" fmla="val 126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Bottleneck</a:t>
            </a:r>
            <a:endParaRPr lang="en-US" sz="2200"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Clustering</a:t>
            </a:r>
            <a:endParaRPr lang="en-US" sz="3000" b="1" dirty="0">
              <a:solidFill>
                <a:schemeClr val="tx1">
                  <a:lumMod val="75000"/>
                  <a:lumOff val="25000"/>
                </a:schemeClr>
              </a:solidFill>
            </a:endParaRPr>
          </a:p>
        </p:txBody>
      </p:sp>
      <p:sp>
        <p:nvSpPr>
          <p:cNvPr id="15" name="Rectangular Callout 14"/>
          <p:cNvSpPr/>
          <p:nvPr/>
        </p:nvSpPr>
        <p:spPr>
          <a:xfrm>
            <a:off x="981075" y="574675"/>
            <a:ext cx="2117725" cy="736600"/>
          </a:xfrm>
          <a:prstGeom prst="wedgeRectCallout">
            <a:avLst>
              <a:gd name="adj1" fmla="val 33679"/>
              <a:gd name="adj2" fmla="val 83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Broker Clustering</a:t>
            </a:r>
            <a:endParaRPr lang="en-US" b="1" dirty="0"/>
          </a:p>
        </p:txBody>
      </p:sp>
      <p:pic>
        <p:nvPicPr>
          <p:cNvPr id="122883" name="Picture 3"/>
          <p:cNvPicPr>
            <a:picLocks noChangeAspect="1" noChangeArrowheads="1"/>
          </p:cNvPicPr>
          <p:nvPr/>
        </p:nvPicPr>
        <p:blipFill>
          <a:blip r:embed="rId3"/>
          <a:srcRect/>
          <a:stretch>
            <a:fillRect/>
          </a:stretch>
        </p:blipFill>
        <p:spPr bwMode="auto">
          <a:xfrm>
            <a:off x="2730500" y="1035050"/>
            <a:ext cx="4078287" cy="3759200"/>
          </a:xfrm>
          <a:prstGeom prst="rect">
            <a:avLst/>
          </a:prstGeom>
          <a:noFill/>
          <a:ln w="9525">
            <a:noFill/>
            <a:miter lim="800000"/>
            <a:headEnd/>
            <a:tailEnd/>
          </a:ln>
          <a:effectLst/>
        </p:spPr>
      </p:pic>
      <p:pic>
        <p:nvPicPr>
          <p:cNvPr id="10" name="Picture 5"/>
          <p:cNvPicPr>
            <a:picLocks noChangeAspect="1" noChangeArrowheads="1"/>
          </p:cNvPicPr>
          <p:nvPr/>
        </p:nvPicPr>
        <p:blipFill>
          <a:blip r:embed="rId4"/>
          <a:srcRect/>
          <a:stretch>
            <a:fillRect/>
          </a:stretch>
        </p:blipFill>
        <p:spPr bwMode="auto">
          <a:xfrm>
            <a:off x="889000" y="4349750"/>
            <a:ext cx="920750" cy="920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Broker Internals</a:t>
            </a:r>
            <a:endParaRPr lang="en-US" sz="3000" b="1" dirty="0">
              <a:solidFill>
                <a:schemeClr val="tx1">
                  <a:lumMod val="75000"/>
                  <a:lumOff val="25000"/>
                </a:schemeClr>
              </a:solidFill>
            </a:endParaRPr>
          </a:p>
        </p:txBody>
      </p:sp>
      <p:pic>
        <p:nvPicPr>
          <p:cNvPr id="121861" name="Picture 5"/>
          <p:cNvPicPr>
            <a:picLocks noChangeAspect="1" noChangeArrowheads="1"/>
          </p:cNvPicPr>
          <p:nvPr/>
        </p:nvPicPr>
        <p:blipFill>
          <a:blip r:embed="rId3"/>
          <a:srcRect/>
          <a:stretch>
            <a:fillRect/>
          </a:stretch>
        </p:blipFill>
        <p:spPr bwMode="auto">
          <a:xfrm>
            <a:off x="889000" y="4349750"/>
            <a:ext cx="920750" cy="920750"/>
          </a:xfrm>
          <a:prstGeom prst="rect">
            <a:avLst/>
          </a:prstGeom>
          <a:noFill/>
          <a:ln w="9525">
            <a:noFill/>
            <a:miter lim="800000"/>
            <a:headEnd/>
            <a:tailEnd/>
          </a:ln>
          <a:effectLst/>
        </p:spPr>
      </p:pic>
      <p:sp>
        <p:nvSpPr>
          <p:cNvPr id="13" name="Rectangle 12"/>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16" name="Rectangle 15"/>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17" name="Rectangle 16"/>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8" name="Rectangular Callout 17"/>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usd.stock.amz</a:t>
            </a:r>
            <a:r>
              <a:rPr lang="en-US" b="1" dirty="0" smtClean="0">
                <a:solidFill>
                  <a:srgbClr val="C00000"/>
                </a:solidFill>
              </a:rPr>
              <a:t/>
            </a:r>
            <a:br>
              <a:rPr lang="en-US" b="1" dirty="0" smtClean="0">
                <a:solidFill>
                  <a:srgbClr val="C00000"/>
                </a:solidFill>
              </a:rPr>
            </a:br>
            <a:r>
              <a:rPr lang="en-US" b="1" dirty="0" smtClean="0"/>
              <a:t>Message: I like AMZ! </a:t>
            </a:r>
            <a:endParaRPr lang="en-US" b="1" dirty="0"/>
          </a:p>
        </p:txBody>
      </p:sp>
      <p:pic>
        <p:nvPicPr>
          <p:cNvPr id="19" name="Picture 3"/>
          <p:cNvPicPr>
            <a:picLocks noChangeAspect="1" noChangeArrowheads="1"/>
          </p:cNvPicPr>
          <p:nvPr/>
        </p:nvPicPr>
        <p:blipFill>
          <a:blip r:embed="rId4"/>
          <a:srcRect/>
          <a:stretch>
            <a:fillRect/>
          </a:stretch>
        </p:blipFill>
        <p:spPr bwMode="auto">
          <a:xfrm>
            <a:off x="6045200" y="228600"/>
            <a:ext cx="423863" cy="108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Direct Exchange</a:t>
            </a:r>
            <a:endParaRPr lang="en-US" sz="3000" b="1" dirty="0">
              <a:solidFill>
                <a:schemeClr val="tx1">
                  <a:lumMod val="75000"/>
                  <a:lumOff val="25000"/>
                </a:schemeClr>
              </a:solidFill>
            </a:endParaRPr>
          </a:p>
        </p:txBody>
      </p:sp>
      <p:sp>
        <p:nvSpPr>
          <p:cNvPr id="6" name="Rectangle 5"/>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7" name="Rectangle 6"/>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8" name="Rectangle 7"/>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2" name="Rectangular Callout 11"/>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usd.stock.amz</a:t>
            </a:r>
            <a:r>
              <a:rPr lang="en-US" b="1" dirty="0" smtClean="0">
                <a:solidFill>
                  <a:srgbClr val="C00000"/>
                </a:solidFill>
              </a:rPr>
              <a:t/>
            </a:r>
            <a:br>
              <a:rPr lang="en-US" b="1" dirty="0" smtClean="0">
                <a:solidFill>
                  <a:srgbClr val="C00000"/>
                </a:solidFill>
              </a:rPr>
            </a:br>
            <a:r>
              <a:rPr lang="en-US" b="1" dirty="0" smtClean="0"/>
              <a:t>Message: I like AMZ! </a:t>
            </a:r>
            <a:endParaRPr lang="en-US" b="1" dirty="0"/>
          </a:p>
        </p:txBody>
      </p:sp>
      <p:pic>
        <p:nvPicPr>
          <p:cNvPr id="124931" name="Picture 3"/>
          <p:cNvPicPr>
            <a:picLocks noChangeAspect="1" noChangeArrowheads="1"/>
          </p:cNvPicPr>
          <p:nvPr/>
        </p:nvPicPr>
        <p:blipFill>
          <a:blip r:embed="rId3"/>
          <a:srcRect/>
          <a:stretch>
            <a:fillRect/>
          </a:stretch>
        </p:blipFill>
        <p:spPr bwMode="auto">
          <a:xfrm>
            <a:off x="6045200" y="228600"/>
            <a:ext cx="423863" cy="1085850"/>
          </a:xfrm>
          <a:prstGeom prst="rect">
            <a:avLst/>
          </a:prstGeom>
          <a:noFill/>
          <a:ln w="9525">
            <a:noFill/>
            <a:miter lim="800000"/>
            <a:headEnd/>
            <a:tailEnd/>
          </a:ln>
          <a:effectLst/>
        </p:spPr>
      </p:pic>
      <p:pic>
        <p:nvPicPr>
          <p:cNvPr id="124932" name="Picture 4"/>
          <p:cNvPicPr>
            <a:picLocks noChangeAspect="1" noChangeArrowheads="1"/>
          </p:cNvPicPr>
          <p:nvPr/>
        </p:nvPicPr>
        <p:blipFill>
          <a:blip r:embed="rId4"/>
          <a:srcRect/>
          <a:stretch>
            <a:fillRect/>
          </a:stretch>
        </p:blipFill>
        <p:spPr bwMode="auto">
          <a:xfrm>
            <a:off x="3006725" y="4257675"/>
            <a:ext cx="423863" cy="1027113"/>
          </a:xfrm>
          <a:prstGeom prst="rect">
            <a:avLst/>
          </a:prstGeom>
          <a:noFill/>
          <a:ln w="9525">
            <a:noFill/>
            <a:miter lim="800000"/>
            <a:headEnd/>
            <a:tailEnd/>
          </a:ln>
          <a:effectLst/>
        </p:spPr>
      </p:pic>
      <p:sp>
        <p:nvSpPr>
          <p:cNvPr id="13" name="Rectangle 12"/>
          <p:cNvSpPr/>
          <p:nvPr/>
        </p:nvSpPr>
        <p:spPr>
          <a:xfrm>
            <a:off x="2730500" y="3428999"/>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a:t>
            </a:r>
            <a:endParaRPr lang="en-US" b="1" dirty="0"/>
          </a:p>
        </p:txBody>
      </p:sp>
      <p:sp>
        <p:nvSpPr>
          <p:cNvPr id="14" name="Rectangular Callout 13"/>
          <p:cNvSpPr/>
          <p:nvPr/>
        </p:nvSpPr>
        <p:spPr>
          <a:xfrm>
            <a:off x="4111625" y="3429000"/>
            <a:ext cx="3867150" cy="736600"/>
          </a:xfrm>
          <a:prstGeom prst="wedgeRectCallout">
            <a:avLst>
              <a:gd name="adj1" fmla="val -56867"/>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Name: </a:t>
            </a:r>
            <a:r>
              <a:rPr lang="en-US" b="1" dirty="0" err="1" smtClean="0"/>
              <a:t>amazon</a:t>
            </a:r>
            <a:r>
              <a:rPr lang="en-US" b="1" dirty="0" smtClean="0"/>
              <a:t/>
            </a:r>
            <a:br>
              <a:rPr lang="en-US" b="1" dirty="0" smtClean="0"/>
            </a:br>
            <a:r>
              <a:rPr lang="en-US" b="1" dirty="0" smtClean="0"/>
              <a:t>Bind: </a:t>
            </a:r>
            <a:r>
              <a:rPr lang="en-US" b="1" dirty="0" err="1" smtClean="0">
                <a:solidFill>
                  <a:srgbClr val="C00000"/>
                </a:solidFill>
              </a:rPr>
              <a:t>usd.stock.amz</a:t>
            </a:r>
            <a:endParaRPr lang="en-US" b="1" dirty="0">
              <a:solidFill>
                <a:srgbClr val="C00000"/>
              </a:solidFill>
            </a:endParaRPr>
          </a:p>
        </p:txBody>
      </p:sp>
      <p:cxnSp>
        <p:nvCxnSpPr>
          <p:cNvPr id="16" name="Straight Arrow Connector 15"/>
          <p:cNvCxnSpPr>
            <a:stCxn id="13" idx="0"/>
            <a:endCxn id="6" idx="2"/>
          </p:cNvCxnSpPr>
          <p:nvPr/>
        </p:nvCxnSpPr>
        <p:spPr>
          <a:xfrm rot="16200000" flipV="1">
            <a:off x="2293145" y="2531268"/>
            <a:ext cx="1035685" cy="7597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Direct Exchange</a:t>
            </a:r>
            <a:endParaRPr lang="en-US" sz="3000" b="1" dirty="0">
              <a:solidFill>
                <a:schemeClr val="tx1">
                  <a:lumMod val="75000"/>
                  <a:lumOff val="25000"/>
                </a:schemeClr>
              </a:solidFill>
            </a:endParaRPr>
          </a:p>
        </p:txBody>
      </p:sp>
      <p:sp>
        <p:nvSpPr>
          <p:cNvPr id="6" name="Rectangle 5"/>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7" name="Rectangle 6"/>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8" name="Rectangle 7"/>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2" name="Rectangular Callout 11"/>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usd.stock.amz</a:t>
            </a:r>
            <a:r>
              <a:rPr lang="en-US" b="1" dirty="0" smtClean="0">
                <a:solidFill>
                  <a:srgbClr val="C00000"/>
                </a:solidFill>
              </a:rPr>
              <a:t/>
            </a:r>
            <a:br>
              <a:rPr lang="en-US" b="1" dirty="0" smtClean="0">
                <a:solidFill>
                  <a:srgbClr val="C00000"/>
                </a:solidFill>
              </a:rPr>
            </a:br>
            <a:r>
              <a:rPr lang="en-US" b="1" dirty="0" smtClean="0"/>
              <a:t>Message: I like AMZ! </a:t>
            </a:r>
            <a:endParaRPr lang="en-US" b="1" dirty="0"/>
          </a:p>
        </p:txBody>
      </p:sp>
      <p:pic>
        <p:nvPicPr>
          <p:cNvPr id="124931" name="Picture 3"/>
          <p:cNvPicPr>
            <a:picLocks noChangeAspect="1" noChangeArrowheads="1"/>
          </p:cNvPicPr>
          <p:nvPr/>
        </p:nvPicPr>
        <p:blipFill>
          <a:blip r:embed="rId3"/>
          <a:srcRect/>
          <a:stretch>
            <a:fillRect/>
          </a:stretch>
        </p:blipFill>
        <p:spPr bwMode="auto">
          <a:xfrm>
            <a:off x="6045200" y="228600"/>
            <a:ext cx="423863" cy="1085850"/>
          </a:xfrm>
          <a:prstGeom prst="rect">
            <a:avLst/>
          </a:prstGeom>
          <a:noFill/>
          <a:ln w="9525">
            <a:noFill/>
            <a:miter lim="800000"/>
            <a:headEnd/>
            <a:tailEnd/>
          </a:ln>
          <a:effectLst/>
        </p:spPr>
      </p:pic>
      <p:sp>
        <p:nvSpPr>
          <p:cNvPr id="14" name="Rectangular Callout 13"/>
          <p:cNvSpPr/>
          <p:nvPr/>
        </p:nvSpPr>
        <p:spPr>
          <a:xfrm>
            <a:off x="4111625" y="3429000"/>
            <a:ext cx="3867150" cy="736600"/>
          </a:xfrm>
          <a:prstGeom prst="wedgeRectCallout">
            <a:avLst>
              <a:gd name="adj1" fmla="val -56867"/>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I like AMZ!</a:t>
            </a:r>
            <a:endParaRPr lang="en-US" b="1" dirty="0">
              <a:solidFill>
                <a:srgbClr val="C00000"/>
              </a:solidFill>
            </a:endParaRPr>
          </a:p>
        </p:txBody>
      </p:sp>
      <p:cxnSp>
        <p:nvCxnSpPr>
          <p:cNvPr id="16" name="Straight Arrow Connector 15"/>
          <p:cNvCxnSpPr/>
          <p:nvPr/>
        </p:nvCxnSpPr>
        <p:spPr>
          <a:xfrm rot="16200000" flipH="1">
            <a:off x="2293145" y="2531268"/>
            <a:ext cx="1035685" cy="7597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125955" name="Picture 3"/>
          <p:cNvPicPr>
            <a:picLocks noChangeAspect="1" noChangeArrowheads="1"/>
          </p:cNvPicPr>
          <p:nvPr/>
        </p:nvPicPr>
        <p:blipFill>
          <a:blip r:embed="rId4"/>
          <a:srcRect/>
          <a:stretch>
            <a:fillRect/>
          </a:stretch>
        </p:blipFill>
        <p:spPr bwMode="auto">
          <a:xfrm>
            <a:off x="3031807" y="3919537"/>
            <a:ext cx="423863" cy="1350963"/>
          </a:xfrm>
          <a:prstGeom prst="rect">
            <a:avLst/>
          </a:prstGeom>
          <a:noFill/>
          <a:ln w="9525">
            <a:noFill/>
            <a:miter lim="800000"/>
            <a:headEnd/>
            <a:tailEnd/>
          </a:ln>
          <a:effectLst/>
        </p:spPr>
      </p:pic>
      <p:sp>
        <p:nvSpPr>
          <p:cNvPr id="13" name="Rectangle 12"/>
          <p:cNvSpPr/>
          <p:nvPr/>
        </p:nvSpPr>
        <p:spPr>
          <a:xfrm>
            <a:off x="2730500" y="3428999"/>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a:t>
            </a:r>
            <a:endParaRPr lang="en-US" b="1" dirty="0"/>
          </a:p>
        </p:txBody>
      </p:sp>
      <p:cxnSp>
        <p:nvCxnSpPr>
          <p:cNvPr id="17" name="Straight Arrow Connector 16"/>
          <p:cNvCxnSpPr/>
          <p:nvPr/>
        </p:nvCxnSpPr>
        <p:spPr>
          <a:xfrm rot="5400000">
            <a:off x="1487646" y="2542699"/>
            <a:ext cx="1035685" cy="7597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18" name="Picture 3"/>
          <p:cNvPicPr>
            <a:picLocks noChangeAspect="1" noChangeArrowheads="1"/>
          </p:cNvPicPr>
          <p:nvPr/>
        </p:nvPicPr>
        <p:blipFill>
          <a:blip r:embed="rId4"/>
          <a:srcRect/>
          <a:stretch>
            <a:fillRect/>
          </a:stretch>
        </p:blipFill>
        <p:spPr bwMode="auto">
          <a:xfrm>
            <a:off x="1533525" y="3912235"/>
            <a:ext cx="423863" cy="1350963"/>
          </a:xfrm>
          <a:prstGeom prst="rect">
            <a:avLst/>
          </a:prstGeom>
          <a:noFill/>
          <a:ln w="9525">
            <a:noFill/>
            <a:miter lim="800000"/>
            <a:headEnd/>
            <a:tailEnd/>
          </a:ln>
          <a:effectLst/>
        </p:spPr>
      </p:pic>
      <p:sp>
        <p:nvSpPr>
          <p:cNvPr id="15" name="Rectangle 14"/>
          <p:cNvSpPr/>
          <p:nvPr/>
        </p:nvSpPr>
        <p:spPr>
          <a:xfrm>
            <a:off x="1246505" y="3429000"/>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a:t>
            </a:r>
            <a:endParaRPr lang="en-US" b="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Topic Exchange</a:t>
            </a:r>
            <a:endParaRPr lang="en-US" sz="3000" b="1" dirty="0">
              <a:solidFill>
                <a:schemeClr val="tx1">
                  <a:lumMod val="75000"/>
                  <a:lumOff val="25000"/>
                </a:schemeClr>
              </a:solidFill>
            </a:endParaRPr>
          </a:p>
        </p:txBody>
      </p:sp>
      <p:sp>
        <p:nvSpPr>
          <p:cNvPr id="6" name="Rectangle 5"/>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7" name="Rectangle 6"/>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8" name="Rectangle 7"/>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2" name="Rectangular Callout 11"/>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usd.stock.msft</a:t>
            </a:r>
            <a:r>
              <a:rPr lang="en-US" b="1" dirty="0" smtClean="0">
                <a:solidFill>
                  <a:srgbClr val="C00000"/>
                </a:solidFill>
              </a:rPr>
              <a:t/>
            </a:r>
            <a:br>
              <a:rPr lang="en-US" b="1" dirty="0" smtClean="0">
                <a:solidFill>
                  <a:srgbClr val="C00000"/>
                </a:solidFill>
              </a:rPr>
            </a:br>
            <a:r>
              <a:rPr lang="en-US" b="1" dirty="0" smtClean="0"/>
              <a:t>Message: I like Microsoft! </a:t>
            </a:r>
            <a:endParaRPr lang="en-US" b="1" dirty="0"/>
          </a:p>
        </p:txBody>
      </p:sp>
      <p:pic>
        <p:nvPicPr>
          <p:cNvPr id="124931" name="Picture 3"/>
          <p:cNvPicPr>
            <a:picLocks noChangeAspect="1" noChangeArrowheads="1"/>
          </p:cNvPicPr>
          <p:nvPr/>
        </p:nvPicPr>
        <p:blipFill>
          <a:blip r:embed="rId3"/>
          <a:srcRect/>
          <a:stretch>
            <a:fillRect/>
          </a:stretch>
        </p:blipFill>
        <p:spPr bwMode="auto">
          <a:xfrm>
            <a:off x="6045200" y="228600"/>
            <a:ext cx="423863" cy="1085850"/>
          </a:xfrm>
          <a:prstGeom prst="rect">
            <a:avLst/>
          </a:prstGeom>
          <a:noFill/>
          <a:ln w="9525">
            <a:noFill/>
            <a:miter lim="800000"/>
            <a:headEnd/>
            <a:tailEnd/>
          </a:ln>
          <a:effectLst/>
        </p:spPr>
      </p:pic>
      <p:pic>
        <p:nvPicPr>
          <p:cNvPr id="124932" name="Picture 4"/>
          <p:cNvPicPr>
            <a:picLocks noChangeAspect="1" noChangeArrowheads="1"/>
          </p:cNvPicPr>
          <p:nvPr/>
        </p:nvPicPr>
        <p:blipFill>
          <a:blip r:embed="rId4"/>
          <a:srcRect/>
          <a:stretch>
            <a:fillRect/>
          </a:stretch>
        </p:blipFill>
        <p:spPr bwMode="auto">
          <a:xfrm>
            <a:off x="3006725" y="4257675"/>
            <a:ext cx="423863" cy="1027113"/>
          </a:xfrm>
          <a:prstGeom prst="rect">
            <a:avLst/>
          </a:prstGeom>
          <a:noFill/>
          <a:ln w="9525">
            <a:noFill/>
            <a:miter lim="800000"/>
            <a:headEnd/>
            <a:tailEnd/>
          </a:ln>
          <a:effectLst/>
        </p:spPr>
      </p:pic>
      <p:sp>
        <p:nvSpPr>
          <p:cNvPr id="13" name="Rectangle 12"/>
          <p:cNvSpPr/>
          <p:nvPr/>
        </p:nvSpPr>
        <p:spPr>
          <a:xfrm>
            <a:off x="2730500" y="3428999"/>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a:t>
            </a:r>
            <a:endParaRPr lang="en-US" b="1" dirty="0"/>
          </a:p>
        </p:txBody>
      </p:sp>
      <p:sp>
        <p:nvSpPr>
          <p:cNvPr id="14" name="Rectangular Callout 13"/>
          <p:cNvSpPr/>
          <p:nvPr/>
        </p:nvSpPr>
        <p:spPr>
          <a:xfrm>
            <a:off x="4111625" y="3429000"/>
            <a:ext cx="3867150" cy="736600"/>
          </a:xfrm>
          <a:prstGeom prst="wedgeRectCallout">
            <a:avLst>
              <a:gd name="adj1" fmla="val -56867"/>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Name: stocks</a:t>
            </a:r>
            <a:br>
              <a:rPr lang="en-US" b="1" dirty="0" smtClean="0"/>
            </a:br>
            <a:r>
              <a:rPr lang="en-US" b="1" dirty="0" smtClean="0"/>
              <a:t>Bind: </a:t>
            </a:r>
            <a:r>
              <a:rPr lang="en-US" b="1" dirty="0" err="1" smtClean="0">
                <a:solidFill>
                  <a:srgbClr val="C00000"/>
                </a:solidFill>
              </a:rPr>
              <a:t>usd.stock</a:t>
            </a:r>
            <a:r>
              <a:rPr lang="en-US" b="1" dirty="0" smtClean="0">
                <a:solidFill>
                  <a:srgbClr val="C00000"/>
                </a:solidFill>
              </a:rPr>
              <a:t>.*</a:t>
            </a:r>
            <a:endParaRPr lang="en-US" b="1" dirty="0">
              <a:solidFill>
                <a:srgbClr val="C00000"/>
              </a:solidFill>
            </a:endParaRPr>
          </a:p>
        </p:txBody>
      </p:sp>
      <p:cxnSp>
        <p:nvCxnSpPr>
          <p:cNvPr id="16" name="Straight Arrow Connector 15"/>
          <p:cNvCxnSpPr>
            <a:stCxn id="13" idx="0"/>
            <a:endCxn id="7" idx="2"/>
          </p:cNvCxnSpPr>
          <p:nvPr/>
        </p:nvCxnSpPr>
        <p:spPr>
          <a:xfrm rot="5400000" flipH="1" flipV="1">
            <a:off x="3352007" y="2232183"/>
            <a:ext cx="1035685" cy="13579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Topic Exchange</a:t>
            </a:r>
            <a:endParaRPr lang="en-US" sz="3000" b="1" dirty="0">
              <a:solidFill>
                <a:schemeClr val="tx1">
                  <a:lumMod val="75000"/>
                  <a:lumOff val="25000"/>
                </a:schemeClr>
              </a:solidFill>
            </a:endParaRPr>
          </a:p>
        </p:txBody>
      </p:sp>
      <p:sp>
        <p:nvSpPr>
          <p:cNvPr id="6" name="Rectangle 5"/>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7" name="Rectangle 6"/>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8" name="Rectangle 7"/>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2" name="Rectangular Callout 11"/>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usd.stock.msft</a:t>
            </a:r>
            <a:r>
              <a:rPr lang="en-US" b="1" dirty="0" smtClean="0">
                <a:solidFill>
                  <a:srgbClr val="C00000"/>
                </a:solidFill>
              </a:rPr>
              <a:t/>
            </a:r>
            <a:br>
              <a:rPr lang="en-US" b="1" dirty="0" smtClean="0">
                <a:solidFill>
                  <a:srgbClr val="C00000"/>
                </a:solidFill>
              </a:rPr>
            </a:br>
            <a:r>
              <a:rPr lang="en-US" b="1" dirty="0" smtClean="0"/>
              <a:t>Message: I like Microsoft! </a:t>
            </a:r>
            <a:endParaRPr lang="en-US" b="1" dirty="0"/>
          </a:p>
        </p:txBody>
      </p:sp>
      <p:pic>
        <p:nvPicPr>
          <p:cNvPr id="124931" name="Picture 3"/>
          <p:cNvPicPr>
            <a:picLocks noChangeAspect="1" noChangeArrowheads="1"/>
          </p:cNvPicPr>
          <p:nvPr/>
        </p:nvPicPr>
        <p:blipFill>
          <a:blip r:embed="rId3"/>
          <a:srcRect/>
          <a:stretch>
            <a:fillRect/>
          </a:stretch>
        </p:blipFill>
        <p:spPr bwMode="auto">
          <a:xfrm>
            <a:off x="6045200" y="228600"/>
            <a:ext cx="423863" cy="1085850"/>
          </a:xfrm>
          <a:prstGeom prst="rect">
            <a:avLst/>
          </a:prstGeom>
          <a:noFill/>
          <a:ln w="9525">
            <a:noFill/>
            <a:miter lim="800000"/>
            <a:headEnd/>
            <a:tailEnd/>
          </a:ln>
          <a:effectLst/>
        </p:spPr>
      </p:pic>
      <p:sp>
        <p:nvSpPr>
          <p:cNvPr id="14" name="Rectangular Callout 13"/>
          <p:cNvSpPr/>
          <p:nvPr/>
        </p:nvSpPr>
        <p:spPr>
          <a:xfrm>
            <a:off x="4111625" y="3429000"/>
            <a:ext cx="3867150" cy="736600"/>
          </a:xfrm>
          <a:prstGeom prst="wedgeRectCallout">
            <a:avLst>
              <a:gd name="adj1" fmla="val -56867"/>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 Message: I like Microsoft! </a:t>
            </a:r>
            <a:endParaRPr lang="en-US" b="1" dirty="0">
              <a:solidFill>
                <a:srgbClr val="C00000"/>
              </a:solidFill>
            </a:endParaRPr>
          </a:p>
        </p:txBody>
      </p:sp>
      <p:cxnSp>
        <p:nvCxnSpPr>
          <p:cNvPr id="16" name="Straight Arrow Connector 15"/>
          <p:cNvCxnSpPr/>
          <p:nvPr/>
        </p:nvCxnSpPr>
        <p:spPr>
          <a:xfrm rot="5400000">
            <a:off x="3352007" y="2232183"/>
            <a:ext cx="1035685" cy="13579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15" name="Picture 3"/>
          <p:cNvPicPr>
            <a:picLocks noChangeAspect="1" noChangeArrowheads="1"/>
          </p:cNvPicPr>
          <p:nvPr/>
        </p:nvPicPr>
        <p:blipFill>
          <a:blip r:embed="rId4"/>
          <a:srcRect/>
          <a:stretch>
            <a:fillRect/>
          </a:stretch>
        </p:blipFill>
        <p:spPr bwMode="auto">
          <a:xfrm>
            <a:off x="3031807" y="3919537"/>
            <a:ext cx="423863" cy="1350963"/>
          </a:xfrm>
          <a:prstGeom prst="rect">
            <a:avLst/>
          </a:prstGeom>
          <a:noFill/>
          <a:ln w="9525">
            <a:noFill/>
            <a:miter lim="800000"/>
            <a:headEnd/>
            <a:tailEnd/>
          </a:ln>
          <a:effectLst/>
        </p:spPr>
      </p:pic>
      <p:sp>
        <p:nvSpPr>
          <p:cNvPr id="13" name="Rectangle 12"/>
          <p:cNvSpPr/>
          <p:nvPr/>
        </p:nvSpPr>
        <p:spPr>
          <a:xfrm>
            <a:off x="2730500" y="3428999"/>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a:t>
            </a:r>
            <a:endParaRPr lang="en-US"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a:t>
            </a:r>
            <a:r>
              <a:rPr lang="en-US" sz="3000" b="1" dirty="0" err="1" smtClean="0">
                <a:solidFill>
                  <a:schemeClr val="tx1">
                    <a:lumMod val="75000"/>
                    <a:lumOff val="25000"/>
                  </a:schemeClr>
                </a:solidFill>
              </a:rPr>
              <a:t>Fanout</a:t>
            </a:r>
            <a:r>
              <a:rPr lang="en-US" sz="3000" b="1" dirty="0" smtClean="0">
                <a:solidFill>
                  <a:schemeClr val="tx1">
                    <a:lumMod val="75000"/>
                    <a:lumOff val="25000"/>
                  </a:schemeClr>
                </a:solidFill>
              </a:rPr>
              <a:t> Exchange</a:t>
            </a:r>
            <a:endParaRPr lang="en-US" sz="3000" b="1" dirty="0">
              <a:solidFill>
                <a:schemeClr val="tx1">
                  <a:lumMod val="75000"/>
                  <a:lumOff val="25000"/>
                </a:schemeClr>
              </a:solidFill>
            </a:endParaRPr>
          </a:p>
        </p:txBody>
      </p:sp>
      <p:sp>
        <p:nvSpPr>
          <p:cNvPr id="6" name="Rectangle 5"/>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7" name="Rectangle 6"/>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8" name="Rectangle 7"/>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2" name="Rectangular Callout 11"/>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usd.stock.msft</a:t>
            </a:r>
            <a:r>
              <a:rPr lang="en-US" b="1" dirty="0" smtClean="0">
                <a:solidFill>
                  <a:srgbClr val="C00000"/>
                </a:solidFill>
              </a:rPr>
              <a:t/>
            </a:r>
            <a:br>
              <a:rPr lang="en-US" b="1" dirty="0" smtClean="0">
                <a:solidFill>
                  <a:srgbClr val="C00000"/>
                </a:solidFill>
              </a:rPr>
            </a:br>
            <a:r>
              <a:rPr lang="en-US" b="1" dirty="0" smtClean="0"/>
              <a:t>Message: I like Microsoft! </a:t>
            </a:r>
            <a:endParaRPr lang="en-US" b="1" dirty="0"/>
          </a:p>
        </p:txBody>
      </p:sp>
      <p:pic>
        <p:nvPicPr>
          <p:cNvPr id="124931" name="Picture 3"/>
          <p:cNvPicPr>
            <a:picLocks noChangeAspect="1" noChangeArrowheads="1"/>
          </p:cNvPicPr>
          <p:nvPr/>
        </p:nvPicPr>
        <p:blipFill>
          <a:blip r:embed="rId3"/>
          <a:srcRect/>
          <a:stretch>
            <a:fillRect/>
          </a:stretch>
        </p:blipFill>
        <p:spPr bwMode="auto">
          <a:xfrm>
            <a:off x="6045200" y="228600"/>
            <a:ext cx="423863" cy="1085850"/>
          </a:xfrm>
          <a:prstGeom prst="rect">
            <a:avLst/>
          </a:prstGeom>
          <a:noFill/>
          <a:ln w="9525">
            <a:noFill/>
            <a:miter lim="800000"/>
            <a:headEnd/>
            <a:tailEnd/>
          </a:ln>
          <a:effectLst/>
        </p:spPr>
      </p:pic>
      <p:sp>
        <p:nvSpPr>
          <p:cNvPr id="13" name="Rectangle 12"/>
          <p:cNvSpPr/>
          <p:nvPr/>
        </p:nvSpPr>
        <p:spPr>
          <a:xfrm>
            <a:off x="2730500" y="3428999"/>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 2</a:t>
            </a:r>
            <a:endParaRPr lang="en-US" b="1" dirty="0"/>
          </a:p>
        </p:txBody>
      </p:sp>
      <p:cxnSp>
        <p:nvCxnSpPr>
          <p:cNvPr id="16" name="Straight Arrow Connector 15"/>
          <p:cNvCxnSpPr>
            <a:stCxn id="13" idx="0"/>
            <a:endCxn id="8" idx="2"/>
          </p:cNvCxnSpPr>
          <p:nvPr/>
        </p:nvCxnSpPr>
        <p:spPr>
          <a:xfrm rot="5400000" flipH="1" flipV="1">
            <a:off x="4410869" y="1173321"/>
            <a:ext cx="1035685" cy="347567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Rectangular Callout 17"/>
          <p:cNvSpPr/>
          <p:nvPr/>
        </p:nvSpPr>
        <p:spPr>
          <a:xfrm>
            <a:off x="4111625" y="3429000"/>
            <a:ext cx="3867150" cy="736600"/>
          </a:xfrm>
          <a:prstGeom prst="wedgeRectCallout">
            <a:avLst>
              <a:gd name="adj1" fmla="val -56867"/>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Name: stocks</a:t>
            </a:r>
            <a:br>
              <a:rPr lang="en-US" b="1" dirty="0" smtClean="0"/>
            </a:br>
            <a:r>
              <a:rPr lang="en-US" b="1" dirty="0" smtClean="0"/>
              <a:t>Bind: </a:t>
            </a:r>
            <a:r>
              <a:rPr lang="en-US" b="1" dirty="0" smtClean="0">
                <a:solidFill>
                  <a:srgbClr val="C00000"/>
                </a:solidFill>
              </a:rPr>
              <a:t>“”</a:t>
            </a:r>
            <a:endParaRPr lang="en-US" b="1" dirty="0">
              <a:solidFill>
                <a:srgbClr val="C00000"/>
              </a:solidFill>
            </a:endParaRPr>
          </a:p>
        </p:txBody>
      </p:sp>
      <p:cxnSp>
        <p:nvCxnSpPr>
          <p:cNvPr id="20" name="Straight Arrow Connector 19"/>
          <p:cNvCxnSpPr>
            <a:stCxn id="19" idx="0"/>
            <a:endCxn id="8" idx="2"/>
          </p:cNvCxnSpPr>
          <p:nvPr/>
        </p:nvCxnSpPr>
        <p:spPr>
          <a:xfrm rot="5400000" flipH="1" flipV="1">
            <a:off x="3812381" y="574833"/>
            <a:ext cx="1035686" cy="46726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533525" y="3429000"/>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 1</a:t>
            </a:r>
            <a:endParaRPr lang="en-US" b="1" dirty="0"/>
          </a:p>
        </p:txBody>
      </p:sp>
      <p:pic>
        <p:nvPicPr>
          <p:cNvPr id="30" name="Picture 4"/>
          <p:cNvPicPr>
            <a:picLocks noChangeAspect="1" noChangeArrowheads="1"/>
          </p:cNvPicPr>
          <p:nvPr/>
        </p:nvPicPr>
        <p:blipFill>
          <a:blip r:embed="rId4"/>
          <a:srcRect/>
          <a:stretch>
            <a:fillRect/>
          </a:stretch>
        </p:blipFill>
        <p:spPr bwMode="auto">
          <a:xfrm>
            <a:off x="3006725" y="4257675"/>
            <a:ext cx="423863" cy="1027113"/>
          </a:xfrm>
          <a:prstGeom prst="rect">
            <a:avLst/>
          </a:prstGeom>
          <a:noFill/>
          <a:ln w="9525">
            <a:noFill/>
            <a:miter lim="800000"/>
            <a:headEnd/>
            <a:tailEnd/>
          </a:ln>
          <a:effectLst/>
        </p:spPr>
      </p:pic>
      <p:pic>
        <p:nvPicPr>
          <p:cNvPr id="31" name="Picture 4"/>
          <p:cNvPicPr>
            <a:picLocks noChangeAspect="1" noChangeArrowheads="1"/>
          </p:cNvPicPr>
          <p:nvPr/>
        </p:nvPicPr>
        <p:blipFill>
          <a:blip r:embed="rId4"/>
          <a:srcRect/>
          <a:stretch>
            <a:fillRect/>
          </a:stretch>
        </p:blipFill>
        <p:spPr bwMode="auto">
          <a:xfrm>
            <a:off x="1809750" y="4257675"/>
            <a:ext cx="423863" cy="1027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a:t>
            </a:r>
            <a:r>
              <a:rPr lang="en-US" sz="3000" b="1" dirty="0" err="1" smtClean="0">
                <a:solidFill>
                  <a:schemeClr val="tx1">
                    <a:lumMod val="75000"/>
                    <a:lumOff val="25000"/>
                  </a:schemeClr>
                </a:solidFill>
              </a:rPr>
              <a:t>Fanout</a:t>
            </a:r>
            <a:r>
              <a:rPr lang="en-US" sz="3000" b="1" dirty="0" smtClean="0">
                <a:solidFill>
                  <a:schemeClr val="tx1">
                    <a:lumMod val="75000"/>
                    <a:lumOff val="25000"/>
                  </a:schemeClr>
                </a:solidFill>
              </a:rPr>
              <a:t> Exchange</a:t>
            </a:r>
            <a:endParaRPr lang="en-US" sz="3000" b="1" dirty="0">
              <a:solidFill>
                <a:schemeClr val="tx1">
                  <a:lumMod val="75000"/>
                  <a:lumOff val="25000"/>
                </a:schemeClr>
              </a:solidFill>
            </a:endParaRPr>
          </a:p>
        </p:txBody>
      </p:sp>
      <p:sp>
        <p:nvSpPr>
          <p:cNvPr id="6" name="Rectangle 5"/>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7" name="Rectangle 6"/>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8" name="Rectangle 7"/>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2" name="Rectangular Callout 11"/>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usd.stock.msft</a:t>
            </a:r>
            <a:r>
              <a:rPr lang="en-US" b="1" dirty="0" smtClean="0">
                <a:solidFill>
                  <a:srgbClr val="C00000"/>
                </a:solidFill>
              </a:rPr>
              <a:t/>
            </a:r>
            <a:br>
              <a:rPr lang="en-US" b="1" dirty="0" smtClean="0">
                <a:solidFill>
                  <a:srgbClr val="C00000"/>
                </a:solidFill>
              </a:rPr>
            </a:br>
            <a:r>
              <a:rPr lang="en-US" b="1" dirty="0" smtClean="0"/>
              <a:t>Message: I like Microsoft! </a:t>
            </a:r>
            <a:endParaRPr lang="en-US" b="1" dirty="0"/>
          </a:p>
        </p:txBody>
      </p:sp>
      <p:pic>
        <p:nvPicPr>
          <p:cNvPr id="124931" name="Picture 3"/>
          <p:cNvPicPr>
            <a:picLocks noChangeAspect="1" noChangeArrowheads="1"/>
          </p:cNvPicPr>
          <p:nvPr/>
        </p:nvPicPr>
        <p:blipFill>
          <a:blip r:embed="rId3"/>
          <a:srcRect/>
          <a:stretch>
            <a:fillRect/>
          </a:stretch>
        </p:blipFill>
        <p:spPr bwMode="auto">
          <a:xfrm>
            <a:off x="6045200" y="228600"/>
            <a:ext cx="423863" cy="1085850"/>
          </a:xfrm>
          <a:prstGeom prst="rect">
            <a:avLst/>
          </a:prstGeom>
          <a:noFill/>
          <a:ln w="9525">
            <a:noFill/>
            <a:miter lim="800000"/>
            <a:headEnd/>
            <a:tailEnd/>
          </a:ln>
          <a:effectLst/>
        </p:spPr>
      </p:pic>
      <p:sp>
        <p:nvSpPr>
          <p:cNvPr id="13" name="Rectangle 12"/>
          <p:cNvSpPr/>
          <p:nvPr/>
        </p:nvSpPr>
        <p:spPr>
          <a:xfrm>
            <a:off x="2730500" y="3428999"/>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 2</a:t>
            </a:r>
            <a:endParaRPr lang="en-US" b="1" dirty="0"/>
          </a:p>
        </p:txBody>
      </p:sp>
      <p:cxnSp>
        <p:nvCxnSpPr>
          <p:cNvPr id="16" name="Straight Arrow Connector 15"/>
          <p:cNvCxnSpPr>
            <a:stCxn id="8" idx="2"/>
            <a:endCxn id="13" idx="0"/>
          </p:cNvCxnSpPr>
          <p:nvPr/>
        </p:nvCxnSpPr>
        <p:spPr>
          <a:xfrm rot="5400000">
            <a:off x="4410870" y="1173320"/>
            <a:ext cx="1035685" cy="347567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Rectangular Callout 17"/>
          <p:cNvSpPr/>
          <p:nvPr/>
        </p:nvSpPr>
        <p:spPr>
          <a:xfrm>
            <a:off x="4111625" y="3429000"/>
            <a:ext cx="3867150" cy="736600"/>
          </a:xfrm>
          <a:prstGeom prst="wedgeRectCallout">
            <a:avLst>
              <a:gd name="adj1" fmla="val -56867"/>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I like Microsoft</a:t>
            </a:r>
            <a:endParaRPr lang="en-US" b="1" dirty="0">
              <a:solidFill>
                <a:srgbClr val="C00000"/>
              </a:solidFill>
            </a:endParaRPr>
          </a:p>
        </p:txBody>
      </p:sp>
      <p:sp>
        <p:nvSpPr>
          <p:cNvPr id="19" name="Rectangle 18"/>
          <p:cNvSpPr/>
          <p:nvPr/>
        </p:nvSpPr>
        <p:spPr>
          <a:xfrm>
            <a:off x="1533525" y="3429000"/>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 1</a:t>
            </a:r>
            <a:endParaRPr lang="en-US" b="1" dirty="0"/>
          </a:p>
        </p:txBody>
      </p:sp>
      <p:pic>
        <p:nvPicPr>
          <p:cNvPr id="30" name="Picture 4"/>
          <p:cNvPicPr>
            <a:picLocks noChangeAspect="1" noChangeArrowheads="1"/>
          </p:cNvPicPr>
          <p:nvPr/>
        </p:nvPicPr>
        <p:blipFill>
          <a:blip r:embed="rId4"/>
          <a:srcRect/>
          <a:stretch>
            <a:fillRect/>
          </a:stretch>
        </p:blipFill>
        <p:spPr bwMode="auto">
          <a:xfrm>
            <a:off x="3006725" y="4257675"/>
            <a:ext cx="423863" cy="1027113"/>
          </a:xfrm>
          <a:prstGeom prst="rect">
            <a:avLst/>
          </a:prstGeom>
          <a:noFill/>
          <a:ln w="9525">
            <a:noFill/>
            <a:miter lim="800000"/>
            <a:headEnd/>
            <a:tailEnd/>
          </a:ln>
          <a:effectLst/>
        </p:spPr>
      </p:pic>
      <p:pic>
        <p:nvPicPr>
          <p:cNvPr id="31" name="Picture 4"/>
          <p:cNvPicPr>
            <a:picLocks noChangeAspect="1" noChangeArrowheads="1"/>
          </p:cNvPicPr>
          <p:nvPr/>
        </p:nvPicPr>
        <p:blipFill>
          <a:blip r:embed="rId4"/>
          <a:srcRect/>
          <a:stretch>
            <a:fillRect/>
          </a:stretch>
        </p:blipFill>
        <p:spPr bwMode="auto">
          <a:xfrm>
            <a:off x="1809750" y="4257675"/>
            <a:ext cx="423863" cy="1027113"/>
          </a:xfrm>
          <a:prstGeom prst="rect">
            <a:avLst/>
          </a:prstGeom>
          <a:noFill/>
          <a:ln w="9525">
            <a:noFill/>
            <a:miter lim="800000"/>
            <a:headEnd/>
            <a:tailEnd/>
          </a:ln>
          <a:effectLst/>
        </p:spPr>
      </p:pic>
      <p:cxnSp>
        <p:nvCxnSpPr>
          <p:cNvPr id="20" name="Straight Arrow Connector 19"/>
          <p:cNvCxnSpPr>
            <a:stCxn id="8" idx="2"/>
            <a:endCxn id="19" idx="0"/>
          </p:cNvCxnSpPr>
          <p:nvPr/>
        </p:nvCxnSpPr>
        <p:spPr>
          <a:xfrm rot="5400000">
            <a:off x="3812381" y="574833"/>
            <a:ext cx="1035686" cy="46726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613150"/>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AMQP Kung-fu: Load-balancing</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5" name="Picture 4" descr="kungfu.png"/>
          <p:cNvPicPr>
            <a:picLocks noChangeAspect="1"/>
          </p:cNvPicPr>
          <p:nvPr/>
        </p:nvPicPr>
        <p:blipFill>
          <a:blip r:embed="rId3"/>
          <a:stretch>
            <a:fillRect/>
          </a:stretch>
        </p:blipFill>
        <p:spPr>
          <a:xfrm>
            <a:off x="5676900" y="942975"/>
            <a:ext cx="1933575" cy="1983929"/>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5955" name="Picture 3"/>
          <p:cNvPicPr>
            <a:picLocks noChangeAspect="1" noChangeArrowheads="1"/>
          </p:cNvPicPr>
          <p:nvPr/>
        </p:nvPicPr>
        <p:blipFill>
          <a:blip r:embed="rId3"/>
          <a:srcRect/>
          <a:stretch>
            <a:fillRect/>
          </a:stretch>
        </p:blipFill>
        <p:spPr bwMode="auto">
          <a:xfrm>
            <a:off x="2546350" y="3889375"/>
            <a:ext cx="423863" cy="1350963"/>
          </a:xfrm>
          <a:prstGeom prst="rect">
            <a:avLst/>
          </a:prstGeom>
          <a:noFill/>
          <a:ln w="9525">
            <a:noFill/>
            <a:miter lim="800000"/>
            <a:headEnd/>
            <a:tailEnd/>
          </a:ln>
          <a:effectLst/>
        </p:spPr>
      </p:pic>
      <p:pic>
        <p:nvPicPr>
          <p:cNvPr id="18" name="Picture 3"/>
          <p:cNvPicPr>
            <a:picLocks noChangeAspect="1" noChangeArrowheads="1"/>
          </p:cNvPicPr>
          <p:nvPr/>
        </p:nvPicPr>
        <p:blipFill>
          <a:blip r:embed="rId3"/>
          <a:srcRect/>
          <a:stretch>
            <a:fillRect/>
          </a:stretch>
        </p:blipFill>
        <p:spPr bwMode="auto">
          <a:xfrm>
            <a:off x="1901825" y="3889375"/>
            <a:ext cx="423863" cy="1350963"/>
          </a:xfrm>
          <a:prstGeom prst="rect">
            <a:avLst/>
          </a:prstGeom>
          <a:noFill/>
          <a:ln w="9525">
            <a:noFill/>
            <a:miter lim="800000"/>
            <a:headEnd/>
            <a:tailEnd/>
          </a:ln>
          <a:effectLst/>
        </p:spPr>
      </p:pic>
      <p:sp>
        <p:nvSpPr>
          <p:cNvPr id="9" name="Rectangle 8"/>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Load Balancing</a:t>
            </a:r>
            <a:endParaRPr lang="en-US" sz="3000" b="1" dirty="0">
              <a:solidFill>
                <a:schemeClr val="tx1">
                  <a:lumMod val="75000"/>
                  <a:lumOff val="25000"/>
                </a:schemeClr>
              </a:solidFill>
            </a:endParaRPr>
          </a:p>
        </p:txBody>
      </p:sp>
      <p:sp>
        <p:nvSpPr>
          <p:cNvPr id="6" name="Rectangle 5"/>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7" name="Rectangle 6"/>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8" name="Rectangle 7"/>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2" name="Rectangular Callout 11"/>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usd.stock.amz</a:t>
            </a:r>
            <a:r>
              <a:rPr lang="en-US" b="1" dirty="0" smtClean="0">
                <a:solidFill>
                  <a:srgbClr val="C00000"/>
                </a:solidFill>
              </a:rPr>
              <a:t/>
            </a:r>
            <a:br>
              <a:rPr lang="en-US" b="1" dirty="0" smtClean="0">
                <a:solidFill>
                  <a:srgbClr val="C00000"/>
                </a:solidFill>
              </a:rPr>
            </a:br>
            <a:r>
              <a:rPr lang="en-US" b="1" dirty="0" smtClean="0"/>
              <a:t>Message: I like AMZ! </a:t>
            </a:r>
            <a:endParaRPr lang="en-US" b="1" dirty="0"/>
          </a:p>
        </p:txBody>
      </p:sp>
      <p:pic>
        <p:nvPicPr>
          <p:cNvPr id="124931" name="Picture 3"/>
          <p:cNvPicPr>
            <a:picLocks noChangeAspect="1" noChangeArrowheads="1"/>
          </p:cNvPicPr>
          <p:nvPr/>
        </p:nvPicPr>
        <p:blipFill>
          <a:blip r:embed="rId4"/>
          <a:srcRect/>
          <a:stretch>
            <a:fillRect/>
          </a:stretch>
        </p:blipFill>
        <p:spPr bwMode="auto">
          <a:xfrm>
            <a:off x="6045200" y="228600"/>
            <a:ext cx="423863" cy="1085850"/>
          </a:xfrm>
          <a:prstGeom prst="rect">
            <a:avLst/>
          </a:prstGeom>
          <a:noFill/>
          <a:ln w="9525">
            <a:noFill/>
            <a:miter lim="800000"/>
            <a:headEnd/>
            <a:tailEnd/>
          </a:ln>
          <a:effectLst/>
        </p:spPr>
      </p:pic>
      <p:sp>
        <p:nvSpPr>
          <p:cNvPr id="14" name="Rectangular Callout 13"/>
          <p:cNvSpPr/>
          <p:nvPr/>
        </p:nvSpPr>
        <p:spPr>
          <a:xfrm>
            <a:off x="3375025" y="3429000"/>
            <a:ext cx="3867150" cy="736600"/>
          </a:xfrm>
          <a:prstGeom prst="wedgeRectCallout">
            <a:avLst>
              <a:gd name="adj1" fmla="val -56867"/>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Only one client gets the message!</a:t>
            </a:r>
            <a:endParaRPr lang="en-US" b="1" dirty="0">
              <a:solidFill>
                <a:srgbClr val="C00000"/>
              </a:solidFill>
            </a:endParaRPr>
          </a:p>
        </p:txBody>
      </p:sp>
      <p:cxnSp>
        <p:nvCxnSpPr>
          <p:cNvPr id="16" name="Straight Arrow Connector 15"/>
          <p:cNvCxnSpPr>
            <a:stCxn id="6" idx="2"/>
            <a:endCxn id="13" idx="0"/>
          </p:cNvCxnSpPr>
          <p:nvPr/>
        </p:nvCxnSpPr>
        <p:spPr>
          <a:xfrm rot="16200000" flipH="1">
            <a:off x="1913413" y="2910998"/>
            <a:ext cx="1035686" cy="3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1971040" y="3429000"/>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Myth: Slow Frameworks</a:t>
            </a:r>
            <a:endParaRPr lang="en-US" sz="3000" b="1" dirty="0">
              <a:solidFill>
                <a:schemeClr val="tx1">
                  <a:lumMod val="75000"/>
                  <a:lumOff val="25000"/>
                </a:schemeClr>
              </a:solidFill>
            </a:endParaRPr>
          </a:p>
        </p:txBody>
      </p:sp>
      <p:pic>
        <p:nvPicPr>
          <p:cNvPr id="2051" name="Picture 3"/>
          <p:cNvPicPr>
            <a:picLocks noChangeAspect="1" noChangeArrowheads="1"/>
          </p:cNvPicPr>
          <p:nvPr/>
        </p:nvPicPr>
        <p:blipFill>
          <a:blip r:embed="rId3"/>
          <a:srcRect/>
          <a:stretch>
            <a:fillRect/>
          </a:stretch>
        </p:blipFill>
        <p:spPr bwMode="auto">
          <a:xfrm>
            <a:off x="1349375" y="1679575"/>
            <a:ext cx="6748463" cy="2609850"/>
          </a:xfrm>
          <a:prstGeom prst="rect">
            <a:avLst/>
          </a:prstGeom>
          <a:noFill/>
          <a:ln w="9525">
            <a:noFill/>
            <a:miter lim="800000"/>
            <a:headEnd/>
            <a:tailEnd/>
          </a:ln>
          <a:effectLst/>
        </p:spPr>
      </p:pic>
      <p:sp>
        <p:nvSpPr>
          <p:cNvPr id="5" name="TextBox 4"/>
          <p:cNvSpPr txBox="1"/>
          <p:nvPr/>
        </p:nvSpPr>
        <p:spPr>
          <a:xfrm>
            <a:off x="889000" y="574675"/>
            <a:ext cx="7181850" cy="553998"/>
          </a:xfrm>
          <a:prstGeom prst="rect">
            <a:avLst/>
          </a:prstGeom>
          <a:noFill/>
        </p:spPr>
        <p:txBody>
          <a:bodyPr wrap="square" rtlCol="0">
            <a:spAutoFit/>
          </a:bodyPr>
          <a:lstStyle/>
          <a:p>
            <a:r>
              <a:rPr lang="en-US" sz="3000" b="1" dirty="0" smtClean="0">
                <a:solidFill>
                  <a:schemeClr val="bg2">
                    <a:lumMod val="25000"/>
                  </a:schemeClr>
                </a:solidFill>
              </a:rPr>
              <a:t>“Rails, </a:t>
            </a:r>
            <a:r>
              <a:rPr lang="en-US" sz="3000" b="1" dirty="0" err="1" smtClean="0">
                <a:solidFill>
                  <a:schemeClr val="bg2">
                    <a:lumMod val="25000"/>
                  </a:schemeClr>
                </a:solidFill>
              </a:rPr>
              <a:t>Django</a:t>
            </a:r>
            <a:r>
              <a:rPr lang="en-US" sz="3000" b="1" dirty="0" smtClean="0">
                <a:solidFill>
                  <a:schemeClr val="bg2">
                    <a:lumMod val="25000"/>
                  </a:schemeClr>
                </a:solidFill>
              </a:rPr>
              <a:t>, Seaside, Grails…” cant scale.</a:t>
            </a:r>
            <a:endParaRPr lang="en-US" sz="3000" dirty="0" smtClean="0">
              <a:solidFill>
                <a:schemeClr val="bg2">
                  <a:lumMod val="25000"/>
                </a:schemeClr>
              </a:solidFill>
            </a:endParaRPr>
          </a:p>
        </p:txBody>
      </p:sp>
      <p:sp>
        <p:nvSpPr>
          <p:cNvPr id="6" name="Up Arrow 5"/>
          <p:cNvSpPr/>
          <p:nvPr/>
        </p:nvSpPr>
        <p:spPr>
          <a:xfrm>
            <a:off x="4111625" y="1311275"/>
            <a:ext cx="644525" cy="920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quot;No&quot; Symbol 6"/>
          <p:cNvSpPr/>
          <p:nvPr/>
        </p:nvSpPr>
        <p:spPr>
          <a:xfrm>
            <a:off x="6505575" y="482600"/>
            <a:ext cx="920750" cy="82867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1073150" y="1146175"/>
            <a:ext cx="7423150" cy="3295650"/>
          </a:xfrm>
          <a:prstGeom prst="rect">
            <a:avLst/>
          </a:prstGeom>
          <a:noFill/>
          <a:ln w="9525">
            <a:noFill/>
            <a:miter lim="800000"/>
            <a:headEnd/>
            <a:tailEnd/>
          </a:ln>
          <a:effectLst/>
        </p:spPr>
      </p:pic>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Elastic AMQP Load-balancing</a:t>
            </a:r>
            <a:endParaRPr lang="en-US" sz="3000" b="1" dirty="0">
              <a:solidFill>
                <a:schemeClr val="tx1">
                  <a:lumMod val="75000"/>
                  <a:lumOff val="25000"/>
                </a:schemeClr>
              </a:solidFill>
            </a:endParaRPr>
          </a:p>
        </p:txBody>
      </p:sp>
      <p:sp>
        <p:nvSpPr>
          <p:cNvPr id="7" name="TextBox 6"/>
          <p:cNvSpPr txBox="1"/>
          <p:nvPr/>
        </p:nvSpPr>
        <p:spPr>
          <a:xfrm>
            <a:off x="1779587" y="2353846"/>
            <a:ext cx="1473200" cy="338554"/>
          </a:xfrm>
          <a:prstGeom prst="rect">
            <a:avLst/>
          </a:prstGeom>
          <a:noFill/>
        </p:spPr>
        <p:txBody>
          <a:bodyPr wrap="square" rtlCol="0">
            <a:spAutoFit/>
          </a:bodyPr>
          <a:lstStyle/>
          <a:p>
            <a:pPr algn="ctr"/>
            <a:r>
              <a:rPr lang="en-US" sz="1600" b="1" dirty="0" smtClean="0"/>
              <a:t>GET</a:t>
            </a:r>
            <a:r>
              <a:rPr lang="en-US" sz="1600" dirty="0" smtClean="0"/>
              <a:t> </a:t>
            </a:r>
            <a:r>
              <a:rPr lang="en-US" sz="1600" b="1" dirty="0" smtClean="0">
                <a:solidFill>
                  <a:srgbClr val="C00000"/>
                </a:solidFill>
              </a:rPr>
              <a:t>/purchase</a:t>
            </a:r>
            <a:endParaRPr lang="en-US" sz="1600" b="1" dirty="0">
              <a:solidFill>
                <a:srgbClr val="C00000"/>
              </a:solidFill>
            </a:endParaRPr>
          </a:p>
        </p:txBody>
      </p:sp>
      <p:sp>
        <p:nvSpPr>
          <p:cNvPr id="8" name="TextBox 7"/>
          <p:cNvSpPr txBox="1"/>
          <p:nvPr/>
        </p:nvSpPr>
        <p:spPr>
          <a:xfrm>
            <a:off x="1779587" y="2929818"/>
            <a:ext cx="1473200" cy="338554"/>
          </a:xfrm>
          <a:prstGeom prst="rect">
            <a:avLst/>
          </a:prstGeom>
          <a:noFill/>
        </p:spPr>
        <p:txBody>
          <a:bodyPr wrap="square" rtlCol="0">
            <a:spAutoFit/>
          </a:bodyPr>
          <a:lstStyle/>
          <a:p>
            <a:pPr algn="ctr"/>
            <a:r>
              <a:rPr lang="en-US" sz="1600" b="1" dirty="0" smtClean="0"/>
              <a:t>OK</a:t>
            </a:r>
            <a:endParaRPr lang="en-US" sz="1600" b="1" dirty="0">
              <a:solidFill>
                <a:srgbClr val="C00000"/>
              </a:solidFill>
            </a:endParaRPr>
          </a:p>
        </p:txBody>
      </p:sp>
      <p:cxnSp>
        <p:nvCxnSpPr>
          <p:cNvPr id="16" name="Curved Connector 15"/>
          <p:cNvCxnSpPr/>
          <p:nvPr/>
        </p:nvCxnSpPr>
        <p:spPr>
          <a:xfrm rot="16200000" flipH="1">
            <a:off x="4618038" y="2738438"/>
            <a:ext cx="828675" cy="18415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cxnSp>
        <p:nvCxnSpPr>
          <p:cNvPr id="17" name="Curved Connector 16"/>
          <p:cNvCxnSpPr/>
          <p:nvPr/>
        </p:nvCxnSpPr>
        <p:spPr>
          <a:xfrm rot="16200000" flipH="1">
            <a:off x="6643688" y="2738438"/>
            <a:ext cx="828675" cy="184150"/>
          </a:xfrm>
          <a:prstGeom prst="curvedConnector3">
            <a:avLst>
              <a:gd name="adj1" fmla="val 50000"/>
            </a:avLst>
          </a:prstGeom>
        </p:spPr>
        <p:style>
          <a:lnRef idx="3">
            <a:schemeClr val="accent2"/>
          </a:lnRef>
          <a:fillRef idx="0">
            <a:schemeClr val="accent2"/>
          </a:fillRef>
          <a:effectRef idx="2">
            <a:schemeClr val="accent2"/>
          </a:effectRef>
          <a:fontRef idx="minor">
            <a:schemeClr val="tx1"/>
          </a:fontRef>
        </p:style>
      </p:cxnSp>
      <p:sp>
        <p:nvSpPr>
          <p:cNvPr id="9" name="Rectangular Callout 8"/>
          <p:cNvSpPr/>
          <p:nvPr/>
        </p:nvSpPr>
        <p:spPr>
          <a:xfrm>
            <a:off x="981075" y="758825"/>
            <a:ext cx="3867150" cy="736600"/>
          </a:xfrm>
          <a:prstGeom prst="wedgeRectCallout">
            <a:avLst>
              <a:gd name="adj1" fmla="val 59882"/>
              <a:gd name="adj2" fmla="val 290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Bind: </a:t>
            </a:r>
            <a:r>
              <a:rPr lang="en-US" b="1" dirty="0" smtClean="0">
                <a:solidFill>
                  <a:srgbClr val="C00000"/>
                </a:solidFill>
              </a:rPr>
              <a:t>purchase.pdf</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613150"/>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lang="en-US" sz="3500" b="1" dirty="0" smtClean="0">
                <a:solidFill>
                  <a:schemeClr val="tx1">
                    <a:lumMod val="75000"/>
                    <a:lumOff val="25000"/>
                  </a:schemeClr>
                </a:solidFill>
              </a:rPr>
              <a:t>AMQP Kung-fu: Persistence &amp; Durability</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5" name="Picture 4" descr="kungfu.png"/>
          <p:cNvPicPr>
            <a:picLocks noChangeAspect="1"/>
          </p:cNvPicPr>
          <p:nvPr/>
        </p:nvPicPr>
        <p:blipFill>
          <a:blip r:embed="rId3"/>
          <a:stretch>
            <a:fillRect/>
          </a:stretch>
        </p:blipFill>
        <p:spPr>
          <a:xfrm>
            <a:off x="5676900" y="942975"/>
            <a:ext cx="1933575" cy="1983929"/>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5955" name="Picture 3"/>
          <p:cNvPicPr>
            <a:picLocks noChangeAspect="1" noChangeArrowheads="1"/>
          </p:cNvPicPr>
          <p:nvPr/>
        </p:nvPicPr>
        <p:blipFill>
          <a:blip r:embed="rId3"/>
          <a:srcRect/>
          <a:stretch>
            <a:fillRect/>
          </a:stretch>
        </p:blipFill>
        <p:spPr bwMode="auto">
          <a:xfrm>
            <a:off x="2246630" y="3889375"/>
            <a:ext cx="423863" cy="1350963"/>
          </a:xfrm>
          <a:prstGeom prst="rect">
            <a:avLst/>
          </a:prstGeom>
          <a:noFill/>
          <a:ln w="9525">
            <a:noFill/>
            <a:miter lim="800000"/>
            <a:headEnd/>
            <a:tailEnd/>
          </a:ln>
          <a:effectLst/>
        </p:spPr>
      </p:pic>
      <p:sp>
        <p:nvSpPr>
          <p:cNvPr id="9" name="Rectangle 8"/>
          <p:cNvSpPr/>
          <p:nvPr/>
        </p:nvSpPr>
        <p:spPr>
          <a:xfrm>
            <a:off x="889000" y="1311275"/>
            <a:ext cx="7366000" cy="1289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AMQP Persistence &amp; Durability</a:t>
            </a:r>
            <a:endParaRPr lang="en-US" sz="3000" b="1" dirty="0">
              <a:solidFill>
                <a:schemeClr val="tx1">
                  <a:lumMod val="75000"/>
                  <a:lumOff val="25000"/>
                </a:schemeClr>
              </a:solidFill>
            </a:endParaRPr>
          </a:p>
        </p:txBody>
      </p:sp>
      <p:sp>
        <p:nvSpPr>
          <p:cNvPr id="6" name="Rectangle 5"/>
          <p:cNvSpPr/>
          <p:nvPr/>
        </p:nvSpPr>
        <p:spPr>
          <a:xfrm>
            <a:off x="164846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Direct Exchange</a:t>
            </a:r>
            <a:endParaRPr lang="en-US" b="1" dirty="0"/>
          </a:p>
        </p:txBody>
      </p:sp>
      <p:sp>
        <p:nvSpPr>
          <p:cNvPr id="7" name="Rectangle 6"/>
          <p:cNvSpPr/>
          <p:nvPr/>
        </p:nvSpPr>
        <p:spPr>
          <a:xfrm>
            <a:off x="3766185"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Topic Exchange</a:t>
            </a:r>
            <a:endParaRPr lang="en-US" b="1" dirty="0"/>
          </a:p>
        </p:txBody>
      </p:sp>
      <p:sp>
        <p:nvSpPr>
          <p:cNvPr id="8" name="Rectangle 7"/>
          <p:cNvSpPr/>
          <p:nvPr/>
        </p:nvSpPr>
        <p:spPr>
          <a:xfrm>
            <a:off x="5883910" y="1472564"/>
            <a:ext cx="1565275" cy="9207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smtClean="0"/>
              <a:t>Fanout</a:t>
            </a:r>
            <a:r>
              <a:rPr lang="en-US" b="1" dirty="0" smtClean="0"/>
              <a:t> Exchange</a:t>
            </a:r>
            <a:endParaRPr lang="en-US" b="1" dirty="0"/>
          </a:p>
        </p:txBody>
      </p:sp>
      <p:sp>
        <p:nvSpPr>
          <p:cNvPr id="12" name="Rectangular Callout 11"/>
          <p:cNvSpPr/>
          <p:nvPr/>
        </p:nvSpPr>
        <p:spPr>
          <a:xfrm>
            <a:off x="1809751" y="228600"/>
            <a:ext cx="3867150" cy="736600"/>
          </a:xfrm>
          <a:prstGeom prst="wedgeRectCallout">
            <a:avLst>
              <a:gd name="adj1" fmla="val 59586"/>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Routing key: </a:t>
            </a:r>
            <a:r>
              <a:rPr lang="en-US" b="1" dirty="0" err="1" smtClean="0">
                <a:solidFill>
                  <a:srgbClr val="C00000"/>
                </a:solidFill>
              </a:rPr>
              <a:t>usd.stock.amz</a:t>
            </a:r>
            <a:r>
              <a:rPr lang="en-US" b="1" dirty="0" smtClean="0">
                <a:solidFill>
                  <a:srgbClr val="C00000"/>
                </a:solidFill>
              </a:rPr>
              <a:t/>
            </a:r>
            <a:br>
              <a:rPr lang="en-US" b="1" dirty="0" smtClean="0">
                <a:solidFill>
                  <a:srgbClr val="C00000"/>
                </a:solidFill>
              </a:rPr>
            </a:br>
            <a:r>
              <a:rPr lang="en-US" b="1" dirty="0" smtClean="0"/>
              <a:t>Message: I like AMZ! </a:t>
            </a:r>
            <a:endParaRPr lang="en-US" b="1" dirty="0"/>
          </a:p>
        </p:txBody>
      </p:sp>
      <p:pic>
        <p:nvPicPr>
          <p:cNvPr id="124931" name="Picture 3"/>
          <p:cNvPicPr>
            <a:picLocks noChangeAspect="1" noChangeArrowheads="1"/>
          </p:cNvPicPr>
          <p:nvPr/>
        </p:nvPicPr>
        <p:blipFill>
          <a:blip r:embed="rId4"/>
          <a:srcRect/>
          <a:stretch>
            <a:fillRect/>
          </a:stretch>
        </p:blipFill>
        <p:spPr bwMode="auto">
          <a:xfrm>
            <a:off x="6045200" y="228600"/>
            <a:ext cx="423863" cy="1085850"/>
          </a:xfrm>
          <a:prstGeom prst="rect">
            <a:avLst/>
          </a:prstGeom>
          <a:noFill/>
          <a:ln w="9525">
            <a:noFill/>
            <a:miter lim="800000"/>
            <a:headEnd/>
            <a:tailEnd/>
          </a:ln>
          <a:effectLst/>
        </p:spPr>
      </p:pic>
      <p:sp>
        <p:nvSpPr>
          <p:cNvPr id="14" name="Rectangular Callout 13"/>
          <p:cNvSpPr/>
          <p:nvPr/>
        </p:nvSpPr>
        <p:spPr>
          <a:xfrm>
            <a:off x="3375025" y="3429000"/>
            <a:ext cx="3867150" cy="736600"/>
          </a:xfrm>
          <a:prstGeom prst="wedgeRectCallout">
            <a:avLst>
              <a:gd name="adj1" fmla="val -56867"/>
              <a:gd name="adj2" fmla="val -2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Durable: </a:t>
            </a:r>
            <a:r>
              <a:rPr lang="en-US" b="1" dirty="0" smtClean="0">
                <a:solidFill>
                  <a:srgbClr val="C00000"/>
                </a:solidFill>
              </a:rPr>
              <a:t>True</a:t>
            </a:r>
          </a:p>
          <a:p>
            <a:pPr algn="ctr"/>
            <a:r>
              <a:rPr lang="en-US" b="1" dirty="0" smtClean="0">
                <a:solidFill>
                  <a:schemeClr val="bg1"/>
                </a:solidFill>
              </a:rPr>
              <a:t>Persistent: </a:t>
            </a:r>
            <a:r>
              <a:rPr lang="en-US" b="1" dirty="0" smtClean="0">
                <a:solidFill>
                  <a:srgbClr val="C00000"/>
                </a:solidFill>
              </a:rPr>
              <a:t>True</a:t>
            </a:r>
            <a:endParaRPr lang="en-US" b="1" dirty="0">
              <a:solidFill>
                <a:srgbClr val="C00000"/>
              </a:solidFill>
            </a:endParaRPr>
          </a:p>
        </p:txBody>
      </p:sp>
      <p:cxnSp>
        <p:nvCxnSpPr>
          <p:cNvPr id="16" name="Straight Arrow Connector 15"/>
          <p:cNvCxnSpPr>
            <a:stCxn id="6" idx="2"/>
            <a:endCxn id="13" idx="0"/>
          </p:cNvCxnSpPr>
          <p:nvPr/>
        </p:nvCxnSpPr>
        <p:spPr>
          <a:xfrm rot="16200000" flipH="1">
            <a:off x="1913413" y="2910998"/>
            <a:ext cx="1035686" cy="3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1971040" y="3429000"/>
            <a:ext cx="920750" cy="7366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Queue</a:t>
            </a:r>
            <a:endParaRPr lang="en-US" b="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p:cNvPicPr>
            <a:picLocks noChangeAspect="1" noChangeArrowheads="1"/>
          </p:cNvPicPr>
          <p:nvPr/>
        </p:nvPicPr>
        <p:blipFill>
          <a:blip r:embed="rId3"/>
          <a:srcRect b="7037"/>
          <a:stretch>
            <a:fillRect/>
          </a:stretch>
        </p:blipFill>
        <p:spPr bwMode="auto">
          <a:xfrm>
            <a:off x="0" y="0"/>
            <a:ext cx="9144000" cy="6375400"/>
          </a:xfrm>
          <a:prstGeom prst="rect">
            <a:avLst/>
          </a:prstGeom>
          <a:noFill/>
          <a:ln w="9525">
            <a:noFill/>
            <a:miter lim="800000"/>
            <a:headEnd/>
            <a:tailEnd/>
          </a:ln>
          <a:effectLst/>
        </p:spPr>
      </p:pic>
      <p:sp>
        <p:nvSpPr>
          <p:cNvPr id="6" name="Rectangle 5"/>
          <p:cNvSpPr/>
          <p:nvPr/>
        </p:nvSpPr>
        <p:spPr>
          <a:xfrm>
            <a:off x="0" y="4349750"/>
            <a:ext cx="3775075" cy="920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3000" b="1" dirty="0" smtClean="0">
                <a:solidFill>
                  <a:schemeClr val="tx1">
                    <a:lumMod val="75000"/>
                    <a:lumOff val="25000"/>
                  </a:schemeClr>
                </a:solidFill>
              </a:rPr>
              <a:t>   Almost there  :)</a:t>
            </a:r>
            <a:endParaRPr lang="en-US" sz="3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60375" y="189607"/>
            <a:ext cx="807085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rgbClr val="000000"/>
                </a:solidFill>
                <a:latin typeface="+mj-lt"/>
              </a:rPr>
              <a:t>require</a:t>
            </a:r>
            <a:r>
              <a:rPr lang="en-US" sz="1600" dirty="0" smtClean="0">
                <a:solidFill>
                  <a:srgbClr val="808080"/>
                </a:solidFill>
                <a:latin typeface="+mj-lt"/>
              </a:rPr>
              <a:t> </a:t>
            </a:r>
            <a:r>
              <a:rPr lang="en-US" sz="1600" dirty="0" smtClean="0">
                <a:solidFill>
                  <a:srgbClr val="7F007F"/>
                </a:solidFill>
                <a:latin typeface="+mj-lt"/>
              </a:rPr>
              <a:t>'</a:t>
            </a:r>
            <a:r>
              <a:rPr lang="en-US" sz="1600" dirty="0" err="1" smtClean="0">
                <a:solidFill>
                  <a:srgbClr val="7F007F"/>
                </a:solidFill>
                <a:latin typeface="+mj-lt"/>
              </a:rPr>
              <a:t>mq</a:t>
            </a:r>
            <a:r>
              <a:rPr lang="en-US" sz="1600" dirty="0" smtClean="0">
                <a:solidFill>
                  <a:srgbClr val="7F007F"/>
                </a:solidFill>
                <a:latin typeface="+mj-lt"/>
              </a:rPr>
              <a:t>'</a:t>
            </a:r>
            <a:endParaRPr lang="en-US" sz="1600" dirty="0" smtClean="0">
              <a:solidFill>
                <a:srgbClr val="808080"/>
              </a:solidFill>
              <a:latin typeface="+mj-lt"/>
            </a:endParaRPr>
          </a:p>
          <a:p>
            <a:r>
              <a:rPr lang="en-US" sz="1600" dirty="0" smtClean="0">
                <a:solidFill>
                  <a:srgbClr val="808080"/>
                </a:solidFill>
                <a:latin typeface="+mj-lt"/>
              </a:rPr>
              <a:t> </a:t>
            </a:r>
          </a:p>
          <a:p>
            <a:r>
              <a:rPr lang="en-US" sz="1600" dirty="0" err="1" smtClean="0">
                <a:solidFill>
                  <a:srgbClr val="000000"/>
                </a:solidFill>
                <a:latin typeface="+mj-lt"/>
              </a:rPr>
              <a:t>AMQP</a:t>
            </a:r>
            <a:r>
              <a:rPr lang="en-US" sz="1600" b="1" dirty="0" err="1" smtClean="0">
                <a:solidFill>
                  <a:srgbClr val="000000"/>
                </a:solidFill>
                <a:latin typeface="+mj-lt"/>
              </a:rPr>
              <a:t>.start</a:t>
            </a:r>
            <a:r>
              <a:rPr lang="en-US" sz="1600" b="1" dirty="0" smtClean="0">
                <a:solidFill>
                  <a:srgbClr val="000000"/>
                </a:solidFill>
                <a:latin typeface="+mj-lt"/>
              </a:rPr>
              <a:t>(</a:t>
            </a:r>
            <a:r>
              <a:rPr lang="en-US" sz="1600" b="1" dirty="0" smtClean="0">
                <a:solidFill>
                  <a:srgbClr val="C0A030"/>
                </a:solidFill>
                <a:latin typeface="+mj-lt"/>
              </a:rPr>
              <a:t>:host</a:t>
            </a:r>
            <a:r>
              <a:rPr lang="en-US" sz="1600" b="1" dirty="0" smtClean="0">
                <a:solidFill>
                  <a:srgbClr val="808080"/>
                </a:solidFill>
                <a:latin typeface="+mj-lt"/>
              </a:rPr>
              <a:t> </a:t>
            </a:r>
            <a:r>
              <a:rPr lang="en-US" sz="1600" b="1" dirty="0" smtClean="0">
                <a:solidFill>
                  <a:srgbClr val="000000"/>
                </a:solidFill>
                <a:latin typeface="+mj-lt"/>
              </a:rPr>
              <a:t>=&gt;</a:t>
            </a:r>
            <a:r>
              <a:rPr lang="en-US" sz="1600" b="1" dirty="0" smtClean="0">
                <a:solidFill>
                  <a:srgbClr val="808080"/>
                </a:solidFill>
                <a:latin typeface="+mj-lt"/>
              </a:rPr>
              <a:t> </a:t>
            </a:r>
            <a:r>
              <a:rPr lang="en-US" sz="1600" b="1" dirty="0" smtClean="0">
                <a:solidFill>
                  <a:srgbClr val="7F007F"/>
                </a:solidFill>
                <a:latin typeface="+mj-lt"/>
              </a:rPr>
              <a:t>'amqp-server.com'</a:t>
            </a:r>
            <a:r>
              <a:rPr lang="en-US" sz="1600" b="1" dirty="0" smtClean="0">
                <a:solidFill>
                  <a:srgbClr val="000000"/>
                </a:solidFill>
                <a:latin typeface="+mj-lt"/>
              </a:rPr>
              <a:t>)</a:t>
            </a:r>
            <a:r>
              <a:rPr lang="en-US" sz="1600" b="1" dirty="0" smtClean="0">
                <a:solidFill>
                  <a:srgbClr val="808080"/>
                </a:solidFill>
                <a:latin typeface="+mj-lt"/>
              </a:rPr>
              <a:t> </a:t>
            </a:r>
            <a:r>
              <a:rPr lang="en-US" sz="1600" b="1" dirty="0" smtClean="0">
                <a:solidFill>
                  <a:srgbClr val="00007F"/>
                </a:solidFill>
                <a:latin typeface="+mj-lt"/>
              </a:rPr>
              <a:t>do</a:t>
            </a:r>
            <a:endParaRPr lang="en-US" sz="1600" b="1" dirty="0" smtClean="0">
              <a:solidFill>
                <a:srgbClr val="808080"/>
              </a:solidFill>
              <a:latin typeface="+mj-lt"/>
            </a:endParaRPr>
          </a:p>
          <a:p>
            <a:endParaRPr lang="en-US" sz="1600" dirty="0" smtClean="0">
              <a:solidFill>
                <a:srgbClr val="808080"/>
              </a:solidFill>
              <a:latin typeface="+mj-lt"/>
            </a:endParaRPr>
          </a:p>
          <a:p>
            <a:r>
              <a:rPr lang="en-US" sz="1600" dirty="0" smtClean="0">
                <a:solidFill>
                  <a:srgbClr val="808080"/>
                </a:solidFill>
                <a:latin typeface="+mj-lt"/>
              </a:rPr>
              <a:t>    </a:t>
            </a:r>
            <a:r>
              <a:rPr lang="en-US" sz="1600" dirty="0" err="1" smtClean="0">
                <a:solidFill>
                  <a:srgbClr val="000000"/>
                </a:solidFill>
                <a:latin typeface="+mj-lt"/>
              </a:rPr>
              <a:t>mq</a:t>
            </a:r>
            <a:r>
              <a:rPr lang="en-US" sz="1600" dirty="0" smtClean="0">
                <a:solidFill>
                  <a:srgbClr val="808080"/>
                </a:solidFill>
                <a:latin typeface="+mj-lt"/>
              </a:rPr>
              <a:t> </a:t>
            </a:r>
            <a:r>
              <a:rPr lang="en-US" sz="1600" b="1" dirty="0" smtClean="0">
                <a:solidFill>
                  <a:srgbClr val="000000"/>
                </a:solidFill>
                <a:latin typeface="+mj-lt"/>
              </a:rPr>
              <a:t>=</a:t>
            </a:r>
            <a:r>
              <a:rPr lang="en-US" sz="1600" b="1" dirty="0" smtClean="0">
                <a:solidFill>
                  <a:srgbClr val="808080"/>
                </a:solidFill>
                <a:latin typeface="+mj-lt"/>
              </a:rPr>
              <a:t> </a:t>
            </a:r>
            <a:r>
              <a:rPr lang="en-US" sz="1600" b="1" dirty="0" err="1" smtClean="0">
                <a:solidFill>
                  <a:srgbClr val="000000"/>
                </a:solidFill>
                <a:latin typeface="+mj-lt"/>
              </a:rPr>
              <a:t>MQ.new</a:t>
            </a:r>
            <a:endParaRPr lang="en-US" sz="1600" b="1" dirty="0" smtClean="0">
              <a:solidFill>
                <a:srgbClr val="808080"/>
              </a:solidFill>
              <a:latin typeface="+mj-lt"/>
            </a:endParaRPr>
          </a:p>
          <a:p>
            <a:r>
              <a:rPr lang="en-US" sz="1600" dirty="0" smtClean="0">
                <a:solidFill>
                  <a:srgbClr val="808080"/>
                </a:solidFill>
                <a:latin typeface="+mj-lt"/>
              </a:rPr>
              <a:t>    </a:t>
            </a:r>
            <a:r>
              <a:rPr lang="en-US" sz="1600" dirty="0" err="1" smtClean="0">
                <a:solidFill>
                  <a:srgbClr val="000000"/>
                </a:solidFill>
                <a:latin typeface="+mj-lt"/>
              </a:rPr>
              <a:t>mq</a:t>
            </a:r>
            <a:r>
              <a:rPr lang="en-US" sz="1600" b="1" dirty="0" err="1" smtClean="0">
                <a:solidFill>
                  <a:srgbClr val="000000"/>
                </a:solidFill>
                <a:latin typeface="+mj-lt"/>
              </a:rPr>
              <a:t>.topic</a:t>
            </a:r>
            <a:r>
              <a:rPr lang="en-US" sz="1600" b="1" dirty="0" smtClean="0">
                <a:solidFill>
                  <a:srgbClr val="000000"/>
                </a:solidFill>
                <a:latin typeface="+mj-lt"/>
              </a:rPr>
              <a:t>(</a:t>
            </a:r>
            <a:r>
              <a:rPr lang="en-US" sz="1600" b="1" dirty="0" smtClean="0">
                <a:solidFill>
                  <a:srgbClr val="7F007F"/>
                </a:solidFill>
                <a:latin typeface="+mj-lt"/>
              </a:rPr>
              <a:t>'stocks'</a:t>
            </a:r>
            <a:r>
              <a:rPr lang="en-US" sz="1600" b="1" dirty="0" smtClean="0">
                <a:solidFill>
                  <a:srgbClr val="000000"/>
                </a:solidFill>
                <a:latin typeface="+mj-lt"/>
              </a:rPr>
              <a:t>).publish(</a:t>
            </a:r>
            <a:r>
              <a:rPr lang="en-US" sz="1600" b="1" dirty="0" smtClean="0">
                <a:solidFill>
                  <a:srgbClr val="7F007F"/>
                </a:solidFill>
                <a:latin typeface="+mj-lt"/>
              </a:rPr>
              <a:t>"5.95"</a:t>
            </a:r>
            <a:r>
              <a:rPr lang="en-US" sz="1600" b="1" dirty="0" smtClean="0">
                <a:solidFill>
                  <a:srgbClr val="000000"/>
                </a:solidFill>
                <a:latin typeface="+mj-lt"/>
              </a:rPr>
              <a:t>,</a:t>
            </a:r>
            <a:r>
              <a:rPr lang="en-US" sz="1600" b="1" dirty="0" smtClean="0">
                <a:solidFill>
                  <a:srgbClr val="808080"/>
                </a:solidFill>
                <a:latin typeface="+mj-lt"/>
              </a:rPr>
              <a:t> </a:t>
            </a:r>
            <a:r>
              <a:rPr lang="en-US" sz="1600" b="1" dirty="0" smtClean="0">
                <a:solidFill>
                  <a:srgbClr val="C0A030"/>
                </a:solidFill>
                <a:latin typeface="+mj-lt"/>
              </a:rPr>
              <a:t>:key</a:t>
            </a:r>
            <a:r>
              <a:rPr lang="en-US" sz="1600" b="1" dirty="0" smtClean="0">
                <a:solidFill>
                  <a:srgbClr val="808080"/>
                </a:solidFill>
                <a:latin typeface="+mj-lt"/>
              </a:rPr>
              <a:t> </a:t>
            </a:r>
            <a:r>
              <a:rPr lang="en-US" sz="1600" b="1" dirty="0" smtClean="0">
                <a:solidFill>
                  <a:srgbClr val="000000"/>
                </a:solidFill>
                <a:latin typeface="+mj-lt"/>
              </a:rPr>
              <a:t>=&gt;</a:t>
            </a:r>
            <a:r>
              <a:rPr lang="en-US" sz="1600" b="1" dirty="0" smtClean="0">
                <a:solidFill>
                  <a:srgbClr val="808080"/>
                </a:solidFill>
                <a:latin typeface="+mj-lt"/>
              </a:rPr>
              <a:t> </a:t>
            </a:r>
            <a:r>
              <a:rPr lang="en-US" sz="1600" b="1" dirty="0" smtClean="0">
                <a:solidFill>
                  <a:srgbClr val="7F007F"/>
                </a:solidFill>
                <a:latin typeface="+mj-lt"/>
              </a:rPr>
              <a:t>"usd.amz"</a:t>
            </a:r>
            <a:r>
              <a:rPr lang="en-US" sz="1600" b="1" dirty="0" smtClean="0">
                <a:solidFill>
                  <a:srgbClr val="000000"/>
                </a:solidFill>
                <a:latin typeface="+mj-lt"/>
              </a:rPr>
              <a:t>)</a:t>
            </a:r>
            <a:endParaRPr lang="en-US" sz="1600" b="1" dirty="0" smtClean="0">
              <a:solidFill>
                <a:srgbClr val="808080"/>
              </a:solidFill>
              <a:latin typeface="+mj-lt"/>
            </a:endParaRPr>
          </a:p>
          <a:p>
            <a:r>
              <a:rPr lang="en-US" sz="1600" dirty="0" smtClean="0">
                <a:solidFill>
                  <a:srgbClr val="808080"/>
                </a:solidFill>
                <a:latin typeface="+mj-lt"/>
              </a:rPr>
              <a:t>    </a:t>
            </a:r>
          </a:p>
          <a:p>
            <a:r>
              <a:rPr lang="en-US" sz="1600" b="1" dirty="0" smtClean="0">
                <a:solidFill>
                  <a:srgbClr val="00007F"/>
                </a:solidFill>
                <a:latin typeface="+mj-lt"/>
              </a:rPr>
              <a:t>end</a:t>
            </a:r>
            <a:r>
              <a:rPr lang="en-US" sz="1600" b="1" dirty="0" smtClean="0">
                <a:solidFill>
                  <a:srgbClr val="808080"/>
                </a:solidFill>
                <a:latin typeface="+mj-lt"/>
              </a:rPr>
              <a:t>  </a:t>
            </a:r>
          </a:p>
          <a:p>
            <a:endParaRPr lang="en-US" sz="1600" dirty="0" smtClean="0">
              <a:solidFill>
                <a:srgbClr val="808080"/>
              </a:solidFill>
              <a:latin typeface="+mj-lt"/>
            </a:endParaRPr>
          </a:p>
          <a:p>
            <a:endParaRPr lang="en-US" sz="1600" dirty="0" smtClean="0">
              <a:solidFill>
                <a:srgbClr val="808080"/>
              </a:solidFill>
              <a:latin typeface="+mj-lt"/>
            </a:endParaRPr>
          </a:p>
          <a:p>
            <a:endParaRPr lang="en-US" sz="1600" dirty="0" smtClean="0">
              <a:solidFill>
                <a:srgbClr val="808080"/>
              </a:solidFill>
              <a:latin typeface="+mj-lt"/>
            </a:endParaRPr>
          </a:p>
          <a:p>
            <a:r>
              <a:rPr lang="en-US" sz="1600" dirty="0" err="1" smtClean="0">
                <a:solidFill>
                  <a:schemeClr val="bg1">
                    <a:lumMod val="75000"/>
                  </a:schemeClr>
                </a:solidFill>
                <a:latin typeface="+mj-lt"/>
              </a:rPr>
              <a:t>AMQP</a:t>
            </a:r>
            <a:r>
              <a:rPr lang="en-US" sz="1600" b="1" dirty="0" err="1" smtClean="0">
                <a:solidFill>
                  <a:schemeClr val="bg1">
                    <a:lumMod val="75000"/>
                  </a:schemeClr>
                </a:solidFill>
                <a:latin typeface="+mj-lt"/>
              </a:rPr>
              <a:t>.start</a:t>
            </a:r>
            <a:r>
              <a:rPr lang="en-US" sz="1600" b="1" dirty="0" smtClean="0">
                <a:solidFill>
                  <a:schemeClr val="bg1">
                    <a:lumMod val="75000"/>
                  </a:schemeClr>
                </a:solidFill>
                <a:latin typeface="+mj-lt"/>
              </a:rPr>
              <a:t>(:host =&gt; 'amqp-server.com') do</a:t>
            </a:r>
          </a:p>
          <a:p>
            <a:r>
              <a:rPr lang="en-US" sz="1600" dirty="0" smtClean="0">
                <a:solidFill>
                  <a:schemeClr val="bg1">
                    <a:lumMod val="75000"/>
                  </a:schemeClr>
                </a:solidFill>
                <a:latin typeface="+mj-lt"/>
              </a:rPr>
              <a:t>  </a:t>
            </a:r>
          </a:p>
          <a:p>
            <a:r>
              <a:rPr lang="en-US" sz="1600" dirty="0" smtClean="0">
                <a:solidFill>
                  <a:schemeClr val="bg1">
                    <a:lumMod val="75000"/>
                  </a:schemeClr>
                </a:solidFill>
                <a:latin typeface="+mj-lt"/>
              </a:rPr>
              <a:t>    </a:t>
            </a:r>
            <a:r>
              <a:rPr lang="en-US" sz="1600" dirty="0" err="1" smtClean="0">
                <a:solidFill>
                  <a:schemeClr val="bg1">
                    <a:lumMod val="75000"/>
                  </a:schemeClr>
                </a:solidFill>
                <a:latin typeface="+mj-lt"/>
              </a:rPr>
              <a:t>mq</a:t>
            </a:r>
            <a:r>
              <a:rPr lang="en-US" sz="1600" dirty="0" smtClean="0">
                <a:solidFill>
                  <a:schemeClr val="bg1">
                    <a:lumMod val="75000"/>
                  </a:schemeClr>
                </a:solidFill>
                <a:latin typeface="+mj-lt"/>
              </a:rPr>
              <a:t> </a:t>
            </a:r>
            <a:r>
              <a:rPr lang="en-US" sz="1600" b="1" dirty="0" smtClean="0">
                <a:solidFill>
                  <a:schemeClr val="bg1">
                    <a:lumMod val="75000"/>
                  </a:schemeClr>
                </a:solidFill>
                <a:latin typeface="+mj-lt"/>
              </a:rPr>
              <a:t>= </a:t>
            </a:r>
            <a:r>
              <a:rPr lang="en-US" sz="1600" b="1" dirty="0" err="1" smtClean="0">
                <a:solidFill>
                  <a:schemeClr val="bg1">
                    <a:lumMod val="75000"/>
                  </a:schemeClr>
                </a:solidFill>
                <a:latin typeface="+mj-lt"/>
              </a:rPr>
              <a:t>MQ.new</a:t>
            </a:r>
            <a:endParaRPr lang="en-US" sz="1600" b="1" dirty="0" smtClean="0">
              <a:solidFill>
                <a:schemeClr val="bg1">
                  <a:lumMod val="75000"/>
                </a:schemeClr>
              </a:solidFill>
              <a:latin typeface="+mj-lt"/>
            </a:endParaRPr>
          </a:p>
          <a:p>
            <a:r>
              <a:rPr lang="en-US" sz="1600" dirty="0" smtClean="0">
                <a:solidFill>
                  <a:schemeClr val="bg1">
                    <a:lumMod val="75000"/>
                  </a:schemeClr>
                </a:solidFill>
                <a:latin typeface="+mj-lt"/>
              </a:rPr>
              <a:t>    </a:t>
            </a:r>
            <a:r>
              <a:rPr lang="en-US" sz="1600" dirty="0" err="1" smtClean="0">
                <a:solidFill>
                  <a:schemeClr val="bg1">
                    <a:lumMod val="75000"/>
                  </a:schemeClr>
                </a:solidFill>
                <a:latin typeface="+mj-lt"/>
              </a:rPr>
              <a:t>mq</a:t>
            </a:r>
            <a:r>
              <a:rPr lang="en-US" sz="1600" b="1" dirty="0" err="1" smtClean="0">
                <a:solidFill>
                  <a:schemeClr val="bg1">
                    <a:lumMod val="75000"/>
                  </a:schemeClr>
                </a:solidFill>
                <a:latin typeface="+mj-lt"/>
              </a:rPr>
              <a:t>.queue</a:t>
            </a:r>
            <a:r>
              <a:rPr lang="en-US" sz="1600" b="1" dirty="0" smtClean="0">
                <a:solidFill>
                  <a:schemeClr val="bg1">
                    <a:lumMod val="75000"/>
                  </a:schemeClr>
                </a:solidFill>
                <a:latin typeface="+mj-lt"/>
              </a:rPr>
              <a:t>('</a:t>
            </a:r>
            <a:r>
              <a:rPr lang="en-US" sz="1600" b="1" dirty="0" err="1" smtClean="0">
                <a:solidFill>
                  <a:schemeClr val="bg1">
                    <a:lumMod val="75000"/>
                  </a:schemeClr>
                </a:solidFill>
                <a:latin typeface="+mj-lt"/>
              </a:rPr>
              <a:t>amazon</a:t>
            </a:r>
            <a:r>
              <a:rPr lang="en-US" sz="1600" b="1" dirty="0" smtClean="0">
                <a:solidFill>
                  <a:schemeClr val="bg1">
                    <a:lumMod val="75000"/>
                  </a:schemeClr>
                </a:solidFill>
                <a:latin typeface="+mj-lt"/>
              </a:rPr>
              <a:t> stock').bind(</a:t>
            </a:r>
            <a:r>
              <a:rPr lang="en-US" sz="1600" b="1" dirty="0" err="1" smtClean="0">
                <a:solidFill>
                  <a:schemeClr val="bg1">
                    <a:lumMod val="75000"/>
                  </a:schemeClr>
                </a:solidFill>
                <a:latin typeface="+mj-lt"/>
              </a:rPr>
              <a:t>mq.topic</a:t>
            </a:r>
            <a:r>
              <a:rPr lang="en-US" sz="1600" b="1" dirty="0" smtClean="0">
                <a:solidFill>
                  <a:schemeClr val="bg1">
                    <a:lumMod val="75000"/>
                  </a:schemeClr>
                </a:solidFill>
                <a:latin typeface="+mj-lt"/>
              </a:rPr>
              <a:t>('stocks'), :key =&gt; 'usd.amz').subscribe{ |price|</a:t>
            </a:r>
          </a:p>
          <a:p>
            <a:r>
              <a:rPr lang="en-US" sz="1600" dirty="0" smtClean="0">
                <a:solidFill>
                  <a:schemeClr val="bg1">
                    <a:lumMod val="75000"/>
                  </a:schemeClr>
                </a:solidFill>
                <a:latin typeface="+mj-lt"/>
              </a:rPr>
              <a:t>      print 'apple stock'</a:t>
            </a:r>
            <a:r>
              <a:rPr lang="en-US" sz="1600" b="1" dirty="0" smtClean="0">
                <a:solidFill>
                  <a:schemeClr val="bg1">
                    <a:lumMod val="75000"/>
                  </a:schemeClr>
                </a:solidFill>
                <a:latin typeface="+mj-lt"/>
              </a:rPr>
              <a:t>, price</a:t>
            </a:r>
          </a:p>
          <a:p>
            <a:r>
              <a:rPr lang="en-US" sz="1600" dirty="0" smtClean="0">
                <a:solidFill>
                  <a:schemeClr val="bg1">
                    <a:lumMod val="75000"/>
                  </a:schemeClr>
                </a:solidFill>
                <a:latin typeface="+mj-lt"/>
              </a:rPr>
              <a:t>    </a:t>
            </a:r>
            <a:r>
              <a:rPr lang="en-US" sz="1600" b="1" dirty="0" smtClean="0">
                <a:solidFill>
                  <a:schemeClr val="bg1">
                    <a:lumMod val="75000"/>
                  </a:schemeClr>
                </a:solidFill>
                <a:latin typeface="+mj-lt"/>
              </a:rPr>
              <a:t>}</a:t>
            </a:r>
          </a:p>
          <a:p>
            <a:r>
              <a:rPr lang="en-US" sz="1600" dirty="0" smtClean="0">
                <a:solidFill>
                  <a:schemeClr val="bg1">
                    <a:lumMod val="75000"/>
                  </a:schemeClr>
                </a:solidFill>
                <a:latin typeface="+mj-lt"/>
              </a:rPr>
              <a:t>    </a:t>
            </a:r>
          </a:p>
          <a:p>
            <a:r>
              <a:rPr lang="en-US" sz="1600" b="1" dirty="0" smtClean="0">
                <a:solidFill>
                  <a:schemeClr val="bg1">
                    <a:lumMod val="75000"/>
                  </a:schemeClr>
                </a:solidFill>
                <a:latin typeface="+mj-lt"/>
              </a:rPr>
              <a:t>end</a:t>
            </a:r>
          </a:p>
          <a:p>
            <a:endParaRPr lang="en-US" sz="1600" dirty="0" smtClean="0">
              <a:solidFill>
                <a:schemeClr val="bg1">
                  <a:lumMod val="75000"/>
                </a:schemeClr>
              </a:solidFill>
              <a:latin typeface="+mj-lt"/>
            </a:endParaRPr>
          </a:p>
        </p:txBody>
      </p:sp>
      <p:sp>
        <p:nvSpPr>
          <p:cNvPr id="4" name="Rectangular Callout 3"/>
          <p:cNvSpPr/>
          <p:nvPr/>
        </p:nvSpPr>
        <p:spPr>
          <a:xfrm>
            <a:off x="6045200" y="666750"/>
            <a:ext cx="2117725" cy="736600"/>
          </a:xfrm>
          <a:prstGeom prst="wedgeRectCallout">
            <a:avLst>
              <a:gd name="adj1" fmla="val -56456"/>
              <a:gd name="adj2" fmla="val -26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Publisher</a:t>
            </a:r>
            <a:endParaRPr lang="en-US" b="1" dirty="0"/>
          </a:p>
        </p:txBody>
      </p:sp>
      <p:sp>
        <p:nvSpPr>
          <p:cNvPr id="7"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bg1">
                    <a:lumMod val="50000"/>
                  </a:schemeClr>
                </a:solidFill>
              </a:rPr>
              <a:t>AMQP + Ruby Example</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60375" y="189607"/>
            <a:ext cx="807085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solidFill>
                  <a:schemeClr val="bg1">
                    <a:lumMod val="75000"/>
                  </a:schemeClr>
                </a:solidFill>
                <a:latin typeface="+mj-lt"/>
              </a:rPr>
              <a:t>require '</a:t>
            </a:r>
            <a:r>
              <a:rPr lang="en-US" sz="1600" dirty="0" err="1" smtClean="0">
                <a:solidFill>
                  <a:schemeClr val="bg1">
                    <a:lumMod val="75000"/>
                  </a:schemeClr>
                </a:solidFill>
                <a:latin typeface="+mj-lt"/>
              </a:rPr>
              <a:t>mq</a:t>
            </a:r>
            <a:r>
              <a:rPr lang="en-US" sz="1600" dirty="0" smtClean="0">
                <a:solidFill>
                  <a:schemeClr val="bg1">
                    <a:lumMod val="75000"/>
                  </a:schemeClr>
                </a:solidFill>
                <a:latin typeface="+mj-lt"/>
              </a:rPr>
              <a:t>'</a:t>
            </a:r>
          </a:p>
          <a:p>
            <a:r>
              <a:rPr lang="en-US" sz="1600" dirty="0" smtClean="0">
                <a:solidFill>
                  <a:schemeClr val="bg1">
                    <a:lumMod val="75000"/>
                  </a:schemeClr>
                </a:solidFill>
                <a:latin typeface="+mj-lt"/>
              </a:rPr>
              <a:t> </a:t>
            </a:r>
          </a:p>
          <a:p>
            <a:r>
              <a:rPr lang="en-US" sz="1600" dirty="0" err="1" smtClean="0">
                <a:solidFill>
                  <a:schemeClr val="bg1">
                    <a:lumMod val="75000"/>
                  </a:schemeClr>
                </a:solidFill>
                <a:latin typeface="+mj-lt"/>
              </a:rPr>
              <a:t>AMQP</a:t>
            </a:r>
            <a:r>
              <a:rPr lang="en-US" sz="1600" b="1" dirty="0" err="1" smtClean="0">
                <a:solidFill>
                  <a:schemeClr val="bg1">
                    <a:lumMod val="75000"/>
                  </a:schemeClr>
                </a:solidFill>
                <a:latin typeface="+mj-lt"/>
              </a:rPr>
              <a:t>.start</a:t>
            </a:r>
            <a:r>
              <a:rPr lang="en-US" sz="1600" b="1" dirty="0" smtClean="0">
                <a:solidFill>
                  <a:schemeClr val="bg1">
                    <a:lumMod val="75000"/>
                  </a:schemeClr>
                </a:solidFill>
                <a:latin typeface="+mj-lt"/>
              </a:rPr>
              <a:t>(:host =&gt; 'amqp-server.com') do</a:t>
            </a:r>
          </a:p>
          <a:p>
            <a:endParaRPr lang="en-US" sz="1600" dirty="0" smtClean="0">
              <a:solidFill>
                <a:schemeClr val="bg1">
                  <a:lumMod val="75000"/>
                </a:schemeClr>
              </a:solidFill>
              <a:latin typeface="+mj-lt"/>
            </a:endParaRPr>
          </a:p>
          <a:p>
            <a:r>
              <a:rPr lang="en-US" sz="1600" dirty="0" smtClean="0">
                <a:solidFill>
                  <a:schemeClr val="bg1">
                    <a:lumMod val="75000"/>
                  </a:schemeClr>
                </a:solidFill>
                <a:latin typeface="+mj-lt"/>
              </a:rPr>
              <a:t>    </a:t>
            </a:r>
            <a:r>
              <a:rPr lang="en-US" sz="1600" dirty="0" err="1" smtClean="0">
                <a:solidFill>
                  <a:schemeClr val="bg1">
                    <a:lumMod val="75000"/>
                  </a:schemeClr>
                </a:solidFill>
                <a:latin typeface="+mj-lt"/>
              </a:rPr>
              <a:t>mq</a:t>
            </a:r>
            <a:r>
              <a:rPr lang="en-US" sz="1600" dirty="0" smtClean="0">
                <a:solidFill>
                  <a:schemeClr val="bg1">
                    <a:lumMod val="75000"/>
                  </a:schemeClr>
                </a:solidFill>
                <a:latin typeface="+mj-lt"/>
              </a:rPr>
              <a:t> </a:t>
            </a:r>
            <a:r>
              <a:rPr lang="en-US" sz="1600" b="1" dirty="0" smtClean="0">
                <a:solidFill>
                  <a:schemeClr val="bg1">
                    <a:lumMod val="75000"/>
                  </a:schemeClr>
                </a:solidFill>
                <a:latin typeface="+mj-lt"/>
              </a:rPr>
              <a:t>= </a:t>
            </a:r>
            <a:r>
              <a:rPr lang="en-US" sz="1600" b="1" dirty="0" err="1" smtClean="0">
                <a:solidFill>
                  <a:schemeClr val="bg1">
                    <a:lumMod val="75000"/>
                  </a:schemeClr>
                </a:solidFill>
                <a:latin typeface="+mj-lt"/>
              </a:rPr>
              <a:t>MQ.new</a:t>
            </a:r>
            <a:endParaRPr lang="en-US" sz="1600" b="1" dirty="0" smtClean="0">
              <a:solidFill>
                <a:schemeClr val="bg1">
                  <a:lumMod val="75000"/>
                </a:schemeClr>
              </a:solidFill>
              <a:latin typeface="+mj-lt"/>
            </a:endParaRPr>
          </a:p>
          <a:p>
            <a:r>
              <a:rPr lang="en-US" sz="1600" dirty="0" smtClean="0">
                <a:solidFill>
                  <a:schemeClr val="bg1">
                    <a:lumMod val="75000"/>
                  </a:schemeClr>
                </a:solidFill>
                <a:latin typeface="+mj-lt"/>
              </a:rPr>
              <a:t>    </a:t>
            </a:r>
            <a:r>
              <a:rPr lang="en-US" sz="1600" dirty="0" err="1" smtClean="0">
                <a:solidFill>
                  <a:schemeClr val="bg1">
                    <a:lumMod val="75000"/>
                  </a:schemeClr>
                </a:solidFill>
                <a:latin typeface="+mj-lt"/>
              </a:rPr>
              <a:t>mq</a:t>
            </a:r>
            <a:r>
              <a:rPr lang="en-US" sz="1600" b="1" dirty="0" err="1" smtClean="0">
                <a:solidFill>
                  <a:schemeClr val="bg1">
                    <a:lumMod val="75000"/>
                  </a:schemeClr>
                </a:solidFill>
                <a:latin typeface="+mj-lt"/>
              </a:rPr>
              <a:t>.topic</a:t>
            </a:r>
            <a:r>
              <a:rPr lang="en-US" sz="1600" b="1" dirty="0" smtClean="0">
                <a:solidFill>
                  <a:schemeClr val="bg1">
                    <a:lumMod val="75000"/>
                  </a:schemeClr>
                </a:solidFill>
                <a:latin typeface="+mj-lt"/>
              </a:rPr>
              <a:t>('stocks').publish("5.95", :key =&gt; "usd.amz")</a:t>
            </a:r>
          </a:p>
          <a:p>
            <a:r>
              <a:rPr lang="en-US" sz="1600" dirty="0" smtClean="0">
                <a:solidFill>
                  <a:schemeClr val="bg1">
                    <a:lumMod val="75000"/>
                  </a:schemeClr>
                </a:solidFill>
                <a:latin typeface="+mj-lt"/>
              </a:rPr>
              <a:t>    </a:t>
            </a:r>
          </a:p>
          <a:p>
            <a:r>
              <a:rPr lang="en-US" sz="1600" b="1" dirty="0" smtClean="0">
                <a:solidFill>
                  <a:schemeClr val="bg1">
                    <a:lumMod val="75000"/>
                  </a:schemeClr>
                </a:solidFill>
                <a:latin typeface="+mj-lt"/>
              </a:rPr>
              <a:t>end  </a:t>
            </a:r>
          </a:p>
          <a:p>
            <a:endParaRPr lang="en-US" sz="1600" dirty="0" smtClean="0">
              <a:solidFill>
                <a:srgbClr val="808080"/>
              </a:solidFill>
              <a:latin typeface="+mj-lt"/>
            </a:endParaRPr>
          </a:p>
          <a:p>
            <a:endParaRPr lang="en-US" sz="1600" dirty="0" smtClean="0">
              <a:solidFill>
                <a:srgbClr val="808080"/>
              </a:solidFill>
              <a:latin typeface="+mj-lt"/>
            </a:endParaRPr>
          </a:p>
          <a:p>
            <a:endParaRPr lang="en-US" sz="1600" dirty="0" smtClean="0">
              <a:solidFill>
                <a:srgbClr val="808080"/>
              </a:solidFill>
              <a:latin typeface="+mj-lt"/>
            </a:endParaRPr>
          </a:p>
          <a:p>
            <a:r>
              <a:rPr lang="en-US" sz="1600" dirty="0" err="1" smtClean="0">
                <a:solidFill>
                  <a:srgbClr val="000000"/>
                </a:solidFill>
                <a:latin typeface="+mj-lt"/>
              </a:rPr>
              <a:t>AMQP</a:t>
            </a:r>
            <a:r>
              <a:rPr lang="en-US" sz="1600" b="1" dirty="0" err="1" smtClean="0">
                <a:solidFill>
                  <a:srgbClr val="000000"/>
                </a:solidFill>
                <a:latin typeface="+mj-lt"/>
              </a:rPr>
              <a:t>.start</a:t>
            </a:r>
            <a:r>
              <a:rPr lang="en-US" sz="1600" b="1" dirty="0" smtClean="0">
                <a:solidFill>
                  <a:srgbClr val="000000"/>
                </a:solidFill>
                <a:latin typeface="+mj-lt"/>
              </a:rPr>
              <a:t>(</a:t>
            </a:r>
            <a:r>
              <a:rPr lang="en-US" sz="1600" b="1" dirty="0" smtClean="0">
                <a:solidFill>
                  <a:srgbClr val="C0A030"/>
                </a:solidFill>
                <a:latin typeface="+mj-lt"/>
              </a:rPr>
              <a:t>:host</a:t>
            </a:r>
            <a:r>
              <a:rPr lang="en-US" sz="1600" b="1" dirty="0" smtClean="0">
                <a:solidFill>
                  <a:srgbClr val="808080"/>
                </a:solidFill>
                <a:latin typeface="+mj-lt"/>
              </a:rPr>
              <a:t> </a:t>
            </a:r>
            <a:r>
              <a:rPr lang="en-US" sz="1600" b="1" dirty="0" smtClean="0">
                <a:solidFill>
                  <a:srgbClr val="000000"/>
                </a:solidFill>
                <a:latin typeface="+mj-lt"/>
              </a:rPr>
              <a:t>=&gt;</a:t>
            </a:r>
            <a:r>
              <a:rPr lang="en-US" sz="1600" b="1" dirty="0" smtClean="0">
                <a:solidFill>
                  <a:srgbClr val="808080"/>
                </a:solidFill>
                <a:latin typeface="+mj-lt"/>
              </a:rPr>
              <a:t> </a:t>
            </a:r>
            <a:r>
              <a:rPr lang="en-US" sz="1600" b="1" dirty="0" smtClean="0">
                <a:solidFill>
                  <a:srgbClr val="7F007F"/>
                </a:solidFill>
                <a:latin typeface="+mj-lt"/>
              </a:rPr>
              <a:t>'amqp-server.com'</a:t>
            </a:r>
            <a:r>
              <a:rPr lang="en-US" sz="1600" b="1" dirty="0" smtClean="0">
                <a:solidFill>
                  <a:srgbClr val="000000"/>
                </a:solidFill>
                <a:latin typeface="+mj-lt"/>
              </a:rPr>
              <a:t>)</a:t>
            </a:r>
            <a:r>
              <a:rPr lang="en-US" sz="1600" b="1" dirty="0" smtClean="0">
                <a:solidFill>
                  <a:srgbClr val="808080"/>
                </a:solidFill>
                <a:latin typeface="+mj-lt"/>
              </a:rPr>
              <a:t> </a:t>
            </a:r>
            <a:r>
              <a:rPr lang="en-US" sz="1600" b="1" dirty="0" smtClean="0">
                <a:solidFill>
                  <a:srgbClr val="00007F"/>
                </a:solidFill>
                <a:latin typeface="+mj-lt"/>
              </a:rPr>
              <a:t>do</a:t>
            </a:r>
            <a:endParaRPr lang="en-US" sz="1600" b="1" dirty="0" smtClean="0">
              <a:solidFill>
                <a:srgbClr val="808080"/>
              </a:solidFill>
              <a:latin typeface="+mj-lt"/>
            </a:endParaRPr>
          </a:p>
          <a:p>
            <a:r>
              <a:rPr lang="en-US" sz="1600" dirty="0" smtClean="0">
                <a:solidFill>
                  <a:srgbClr val="808080"/>
                </a:solidFill>
                <a:latin typeface="+mj-lt"/>
              </a:rPr>
              <a:t>  </a:t>
            </a:r>
          </a:p>
          <a:p>
            <a:r>
              <a:rPr lang="en-US" sz="1600" dirty="0" smtClean="0">
                <a:solidFill>
                  <a:srgbClr val="808080"/>
                </a:solidFill>
                <a:latin typeface="+mj-lt"/>
              </a:rPr>
              <a:t>    </a:t>
            </a:r>
            <a:r>
              <a:rPr lang="en-US" sz="1600" dirty="0" err="1" smtClean="0">
                <a:solidFill>
                  <a:srgbClr val="000000"/>
                </a:solidFill>
                <a:latin typeface="+mj-lt"/>
              </a:rPr>
              <a:t>mq</a:t>
            </a:r>
            <a:r>
              <a:rPr lang="en-US" sz="1600" dirty="0" smtClean="0">
                <a:solidFill>
                  <a:srgbClr val="808080"/>
                </a:solidFill>
                <a:latin typeface="+mj-lt"/>
              </a:rPr>
              <a:t> </a:t>
            </a:r>
            <a:r>
              <a:rPr lang="en-US" sz="1600" b="1" dirty="0" smtClean="0">
                <a:solidFill>
                  <a:srgbClr val="000000"/>
                </a:solidFill>
                <a:latin typeface="+mj-lt"/>
              </a:rPr>
              <a:t>=</a:t>
            </a:r>
            <a:r>
              <a:rPr lang="en-US" sz="1600" b="1" dirty="0" smtClean="0">
                <a:solidFill>
                  <a:srgbClr val="808080"/>
                </a:solidFill>
                <a:latin typeface="+mj-lt"/>
              </a:rPr>
              <a:t> </a:t>
            </a:r>
            <a:r>
              <a:rPr lang="en-US" sz="1600" b="1" dirty="0" err="1" smtClean="0">
                <a:solidFill>
                  <a:srgbClr val="000000"/>
                </a:solidFill>
                <a:latin typeface="+mj-lt"/>
              </a:rPr>
              <a:t>MQ.new</a:t>
            </a:r>
            <a:endParaRPr lang="en-US" sz="1600" b="1" dirty="0" smtClean="0">
              <a:solidFill>
                <a:srgbClr val="808080"/>
              </a:solidFill>
              <a:latin typeface="+mj-lt"/>
            </a:endParaRPr>
          </a:p>
          <a:p>
            <a:r>
              <a:rPr lang="en-US" sz="1600" dirty="0" smtClean="0">
                <a:solidFill>
                  <a:srgbClr val="808080"/>
                </a:solidFill>
                <a:latin typeface="+mj-lt"/>
              </a:rPr>
              <a:t>    </a:t>
            </a:r>
            <a:r>
              <a:rPr lang="en-US" sz="1600" dirty="0" err="1" smtClean="0">
                <a:solidFill>
                  <a:srgbClr val="000000"/>
                </a:solidFill>
                <a:latin typeface="+mj-lt"/>
              </a:rPr>
              <a:t>mq</a:t>
            </a:r>
            <a:r>
              <a:rPr lang="en-US" sz="1600" b="1" dirty="0" err="1" smtClean="0">
                <a:solidFill>
                  <a:srgbClr val="000000"/>
                </a:solidFill>
                <a:latin typeface="+mj-lt"/>
              </a:rPr>
              <a:t>.queue</a:t>
            </a:r>
            <a:r>
              <a:rPr lang="en-US" sz="1600" b="1" dirty="0" smtClean="0">
                <a:solidFill>
                  <a:srgbClr val="000000"/>
                </a:solidFill>
                <a:latin typeface="+mj-lt"/>
              </a:rPr>
              <a:t>(</a:t>
            </a:r>
            <a:r>
              <a:rPr lang="en-US" sz="1600" b="1" dirty="0" smtClean="0">
                <a:solidFill>
                  <a:srgbClr val="7F007F"/>
                </a:solidFill>
                <a:latin typeface="+mj-lt"/>
              </a:rPr>
              <a:t>'</a:t>
            </a:r>
            <a:r>
              <a:rPr lang="en-US" sz="1600" b="1" dirty="0" err="1" smtClean="0">
                <a:solidFill>
                  <a:srgbClr val="7F007F"/>
                </a:solidFill>
                <a:latin typeface="+mj-lt"/>
              </a:rPr>
              <a:t>amazon</a:t>
            </a:r>
            <a:r>
              <a:rPr lang="en-US" sz="1600" b="1" dirty="0" smtClean="0">
                <a:solidFill>
                  <a:srgbClr val="7F007F"/>
                </a:solidFill>
                <a:latin typeface="+mj-lt"/>
              </a:rPr>
              <a:t> stock'</a:t>
            </a:r>
            <a:r>
              <a:rPr lang="en-US" sz="1600" b="1" dirty="0" smtClean="0">
                <a:solidFill>
                  <a:srgbClr val="000000"/>
                </a:solidFill>
                <a:latin typeface="+mj-lt"/>
              </a:rPr>
              <a:t>).bind(</a:t>
            </a:r>
            <a:r>
              <a:rPr lang="en-US" sz="1600" b="1" dirty="0" err="1" smtClean="0">
                <a:solidFill>
                  <a:srgbClr val="000000"/>
                </a:solidFill>
                <a:latin typeface="+mj-lt"/>
              </a:rPr>
              <a:t>mq.topic</a:t>
            </a:r>
            <a:r>
              <a:rPr lang="en-US" sz="1600" b="1" dirty="0" smtClean="0">
                <a:solidFill>
                  <a:srgbClr val="000000"/>
                </a:solidFill>
                <a:latin typeface="+mj-lt"/>
              </a:rPr>
              <a:t>(</a:t>
            </a:r>
            <a:r>
              <a:rPr lang="en-US" sz="1600" b="1" dirty="0" smtClean="0">
                <a:solidFill>
                  <a:srgbClr val="7F007F"/>
                </a:solidFill>
                <a:latin typeface="+mj-lt"/>
              </a:rPr>
              <a:t>'stocks'</a:t>
            </a:r>
            <a:r>
              <a:rPr lang="en-US" sz="1600" b="1" dirty="0" smtClean="0">
                <a:solidFill>
                  <a:srgbClr val="000000"/>
                </a:solidFill>
                <a:latin typeface="+mj-lt"/>
              </a:rPr>
              <a:t>),</a:t>
            </a:r>
            <a:r>
              <a:rPr lang="en-US" sz="1600" b="1" dirty="0" smtClean="0">
                <a:solidFill>
                  <a:srgbClr val="808080"/>
                </a:solidFill>
                <a:latin typeface="+mj-lt"/>
              </a:rPr>
              <a:t> </a:t>
            </a:r>
            <a:r>
              <a:rPr lang="en-US" sz="1600" b="1" dirty="0" smtClean="0">
                <a:solidFill>
                  <a:srgbClr val="C0A030"/>
                </a:solidFill>
                <a:latin typeface="+mj-lt"/>
              </a:rPr>
              <a:t>:key</a:t>
            </a:r>
            <a:r>
              <a:rPr lang="en-US" sz="1600" b="1" dirty="0" smtClean="0">
                <a:solidFill>
                  <a:srgbClr val="808080"/>
                </a:solidFill>
                <a:latin typeface="+mj-lt"/>
              </a:rPr>
              <a:t> </a:t>
            </a:r>
            <a:r>
              <a:rPr lang="en-US" sz="1600" b="1" dirty="0" smtClean="0">
                <a:solidFill>
                  <a:srgbClr val="000000"/>
                </a:solidFill>
                <a:latin typeface="+mj-lt"/>
              </a:rPr>
              <a:t>=&gt;</a:t>
            </a:r>
            <a:r>
              <a:rPr lang="en-US" sz="1600" b="1" dirty="0" smtClean="0">
                <a:solidFill>
                  <a:srgbClr val="808080"/>
                </a:solidFill>
                <a:latin typeface="+mj-lt"/>
              </a:rPr>
              <a:t> </a:t>
            </a:r>
            <a:r>
              <a:rPr lang="en-US" sz="1600" b="1" dirty="0" smtClean="0">
                <a:solidFill>
                  <a:srgbClr val="7F007F"/>
                </a:solidFill>
                <a:latin typeface="+mj-lt"/>
              </a:rPr>
              <a:t>'usd.amz'</a:t>
            </a:r>
            <a:r>
              <a:rPr lang="en-US" sz="1600" b="1" dirty="0" smtClean="0">
                <a:solidFill>
                  <a:srgbClr val="000000"/>
                </a:solidFill>
                <a:latin typeface="+mj-lt"/>
              </a:rPr>
              <a:t>).subscribe{</a:t>
            </a:r>
            <a:r>
              <a:rPr lang="en-US" sz="1600" b="1" dirty="0" smtClean="0">
                <a:solidFill>
                  <a:srgbClr val="808080"/>
                </a:solidFill>
                <a:latin typeface="+mj-lt"/>
              </a:rPr>
              <a:t> </a:t>
            </a:r>
            <a:r>
              <a:rPr lang="en-US" sz="1600" b="1" dirty="0" smtClean="0">
                <a:solidFill>
                  <a:srgbClr val="000000"/>
                </a:solidFill>
                <a:latin typeface="+mj-lt"/>
              </a:rPr>
              <a:t>|price|</a:t>
            </a:r>
            <a:endParaRPr lang="en-US" sz="1600" b="1" dirty="0" smtClean="0">
              <a:solidFill>
                <a:srgbClr val="808080"/>
              </a:solidFill>
              <a:latin typeface="+mj-lt"/>
            </a:endParaRPr>
          </a:p>
          <a:p>
            <a:r>
              <a:rPr lang="en-US" sz="1600" dirty="0" smtClean="0">
                <a:solidFill>
                  <a:srgbClr val="808080"/>
                </a:solidFill>
                <a:latin typeface="+mj-lt"/>
              </a:rPr>
              <a:t>      </a:t>
            </a:r>
            <a:r>
              <a:rPr lang="en-US" sz="1600" dirty="0" smtClean="0">
                <a:solidFill>
                  <a:srgbClr val="000000"/>
                </a:solidFill>
                <a:latin typeface="+mj-lt"/>
              </a:rPr>
              <a:t>print</a:t>
            </a:r>
            <a:r>
              <a:rPr lang="en-US" sz="1600" dirty="0" smtClean="0">
                <a:solidFill>
                  <a:srgbClr val="808080"/>
                </a:solidFill>
                <a:latin typeface="+mj-lt"/>
              </a:rPr>
              <a:t> </a:t>
            </a:r>
            <a:r>
              <a:rPr lang="en-US" sz="1600" dirty="0" smtClean="0">
                <a:solidFill>
                  <a:srgbClr val="7F007F"/>
                </a:solidFill>
                <a:latin typeface="+mj-lt"/>
              </a:rPr>
              <a:t>‘</a:t>
            </a:r>
            <a:r>
              <a:rPr lang="en-US" sz="1600" dirty="0" err="1" smtClean="0">
                <a:solidFill>
                  <a:srgbClr val="7F007F"/>
                </a:solidFill>
                <a:latin typeface="+mj-lt"/>
              </a:rPr>
              <a:t>amazon</a:t>
            </a:r>
            <a:r>
              <a:rPr lang="en-US" sz="1600" dirty="0" smtClean="0">
                <a:solidFill>
                  <a:srgbClr val="7F007F"/>
                </a:solidFill>
                <a:latin typeface="+mj-lt"/>
              </a:rPr>
              <a:t> stock'</a:t>
            </a:r>
            <a:r>
              <a:rPr lang="en-US" sz="1600" b="1" dirty="0" smtClean="0">
                <a:solidFill>
                  <a:srgbClr val="000000"/>
                </a:solidFill>
                <a:latin typeface="+mj-lt"/>
              </a:rPr>
              <a:t>,</a:t>
            </a:r>
            <a:r>
              <a:rPr lang="en-US" sz="1600" b="1" dirty="0" smtClean="0">
                <a:solidFill>
                  <a:srgbClr val="808080"/>
                </a:solidFill>
                <a:latin typeface="+mj-lt"/>
              </a:rPr>
              <a:t> </a:t>
            </a:r>
            <a:r>
              <a:rPr lang="en-US" sz="1600" b="1" dirty="0" smtClean="0">
                <a:solidFill>
                  <a:srgbClr val="000000"/>
                </a:solidFill>
                <a:latin typeface="+mj-lt"/>
              </a:rPr>
              <a:t>price</a:t>
            </a:r>
            <a:endParaRPr lang="en-US" sz="1600" b="1" dirty="0" smtClean="0">
              <a:solidFill>
                <a:srgbClr val="808080"/>
              </a:solidFill>
              <a:latin typeface="+mj-lt"/>
            </a:endParaRPr>
          </a:p>
          <a:p>
            <a:r>
              <a:rPr lang="en-US" sz="1600" dirty="0" smtClean="0">
                <a:solidFill>
                  <a:srgbClr val="808080"/>
                </a:solidFill>
                <a:latin typeface="+mj-lt"/>
              </a:rPr>
              <a:t>    </a:t>
            </a:r>
            <a:r>
              <a:rPr lang="en-US" sz="1600" b="1" dirty="0" smtClean="0">
                <a:solidFill>
                  <a:srgbClr val="000000"/>
                </a:solidFill>
                <a:latin typeface="+mj-lt"/>
              </a:rPr>
              <a:t>}</a:t>
            </a:r>
            <a:endParaRPr lang="en-US" sz="1600" b="1" dirty="0" smtClean="0">
              <a:solidFill>
                <a:srgbClr val="808080"/>
              </a:solidFill>
              <a:latin typeface="+mj-lt"/>
            </a:endParaRPr>
          </a:p>
          <a:p>
            <a:r>
              <a:rPr lang="en-US" sz="1600" dirty="0" smtClean="0">
                <a:solidFill>
                  <a:srgbClr val="808080"/>
                </a:solidFill>
                <a:latin typeface="+mj-lt"/>
              </a:rPr>
              <a:t>    </a:t>
            </a:r>
          </a:p>
          <a:p>
            <a:r>
              <a:rPr lang="en-US" sz="1600" b="1" dirty="0" smtClean="0">
                <a:solidFill>
                  <a:srgbClr val="00007F"/>
                </a:solidFill>
                <a:latin typeface="+mj-lt"/>
              </a:rPr>
              <a:t>end</a:t>
            </a:r>
            <a:endParaRPr lang="en-US" sz="1600" b="1" dirty="0" smtClean="0">
              <a:solidFill>
                <a:srgbClr val="808080"/>
              </a:solidFill>
              <a:latin typeface="+mj-lt"/>
            </a:endParaRPr>
          </a:p>
          <a:p>
            <a:endParaRPr lang="en-US" sz="1600" dirty="0" smtClean="0">
              <a:solidFill>
                <a:schemeClr val="bg1">
                  <a:lumMod val="75000"/>
                </a:schemeClr>
              </a:solidFill>
              <a:latin typeface="+mj-lt"/>
            </a:endParaRPr>
          </a:p>
        </p:txBody>
      </p:sp>
      <p:sp>
        <p:nvSpPr>
          <p:cNvPr id="4" name="Rectangular Callout 3"/>
          <p:cNvSpPr/>
          <p:nvPr/>
        </p:nvSpPr>
        <p:spPr>
          <a:xfrm>
            <a:off x="6045200" y="2600325"/>
            <a:ext cx="2117725" cy="736600"/>
          </a:xfrm>
          <a:prstGeom prst="wedgeRectCallout">
            <a:avLst>
              <a:gd name="adj1" fmla="val -58075"/>
              <a:gd name="adj2" fmla="val 150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Consumer</a:t>
            </a:r>
            <a:endParaRPr lang="en-US" b="1" dirty="0"/>
          </a:p>
        </p:txBody>
      </p:sp>
      <p:sp>
        <p:nvSpPr>
          <p:cNvPr id="7" name="Text Placeholder 1"/>
          <p:cNvSpPr>
            <a:spLocks noGrp="1"/>
          </p:cNvSpPr>
          <p:nvPr>
            <p:ph type="body" idx="1"/>
          </p:nvPr>
        </p:nvSpPr>
        <p:spPr>
          <a:xfrm>
            <a:off x="796925" y="3705225"/>
            <a:ext cx="7772400" cy="1500187"/>
          </a:xfrm>
        </p:spPr>
        <p:txBody>
          <a:bodyPr>
            <a:normAutofit/>
          </a:bodyPr>
          <a:lstStyle/>
          <a:p>
            <a:pPr algn="r"/>
            <a:r>
              <a:rPr lang="en-US" sz="2600" b="1" dirty="0" smtClean="0">
                <a:solidFill>
                  <a:schemeClr val="bg1">
                    <a:lumMod val="50000"/>
                  </a:schemeClr>
                </a:solidFill>
              </a:rPr>
              <a:t>AMQP + Ruby Example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lvl="0" indent="-342900" algn="r">
              <a:spcBef>
                <a:spcPct val="20000"/>
              </a:spcBef>
              <a:defRPr/>
            </a:pPr>
            <a:r>
              <a:rPr lang="en-US" sz="3500" b="1" dirty="0" smtClean="0">
                <a:solidFill>
                  <a:schemeClr val="tx1">
                    <a:lumMod val="75000"/>
                    <a:lumOff val="25000"/>
                  </a:schemeClr>
                </a:solidFill>
              </a:rPr>
              <a:t>Elastic, Event-Driven, </a:t>
            </a:r>
            <a:r>
              <a:rPr lang="en-US" sz="3500" b="1" dirty="0" smtClean="0">
                <a:solidFill>
                  <a:srgbClr val="C00000"/>
                </a:solidFill>
              </a:rPr>
              <a:t>&lt;Real-time&gt;</a:t>
            </a:r>
            <a:r>
              <a:rPr lang="en-US" sz="3500" b="1" dirty="0" smtClean="0">
                <a:solidFill>
                  <a:schemeClr val="tx1">
                    <a:lumMod val="75000"/>
                    <a:lumOff val="25000"/>
                  </a:schemeClr>
                </a:solidFill>
              </a:rPr>
              <a:t>, Staged, Services Oriented Architecture</a:t>
            </a:r>
            <a:br>
              <a:rPr lang="en-US" sz="3500" b="1" dirty="0" smtClean="0">
                <a:solidFill>
                  <a:schemeClr val="tx1">
                    <a:lumMod val="75000"/>
                    <a:lumOff val="25000"/>
                  </a:schemeClr>
                </a:solidFill>
              </a:rPr>
            </a:br>
            <a:r>
              <a:rPr lang="en-US" sz="1900" b="1" dirty="0" smtClean="0">
                <a:solidFill>
                  <a:schemeClr val="tx1">
                    <a:lumMod val="75000"/>
                    <a:lumOff val="25000"/>
                  </a:schemeClr>
                </a:solidFill>
              </a:rPr>
              <a:t>(</a:t>
            </a:r>
            <a:r>
              <a:rPr lang="en-US" sz="1900" b="1" dirty="0" err="1" smtClean="0">
                <a:solidFill>
                  <a:schemeClr val="tx1">
                    <a:lumMod val="75000"/>
                    <a:lumOff val="25000"/>
                  </a:schemeClr>
                </a:solidFill>
              </a:rPr>
              <a:t>oi</a:t>
            </a:r>
            <a:r>
              <a:rPr lang="en-US" sz="1900" b="1" dirty="0" smtClean="0">
                <a:solidFill>
                  <a:schemeClr val="tx1">
                    <a:lumMod val="75000"/>
                    <a:lumOff val="25000"/>
                  </a:schemeClr>
                </a:solidFill>
              </a:rPr>
              <a:t>…)</a:t>
            </a:r>
            <a:endParaRPr lang="en-US" sz="1900" b="1" i="1" dirty="0" smtClean="0">
              <a:solidFill>
                <a:schemeClr val="tx1">
                  <a:lumMod val="75000"/>
                  <a:lumOff val="25000"/>
                </a:schemeClr>
              </a:solidFill>
            </a:endParaRP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7172" name="Picture 4"/>
          <p:cNvPicPr>
            <a:picLocks noChangeAspect="1" noChangeArrowheads="1"/>
          </p:cNvPicPr>
          <p:nvPr/>
        </p:nvPicPr>
        <p:blipFill>
          <a:blip r:embed="rId3"/>
          <a:srcRect/>
          <a:stretch>
            <a:fillRect/>
          </a:stretch>
        </p:blipFill>
        <p:spPr bwMode="auto">
          <a:xfrm>
            <a:off x="274638" y="482600"/>
            <a:ext cx="8526463" cy="309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3"/>
          <a:srcRect/>
          <a:stretch>
            <a:fillRect/>
          </a:stretch>
        </p:blipFill>
        <p:spPr bwMode="auto">
          <a:xfrm>
            <a:off x="612775" y="298450"/>
            <a:ext cx="8072437" cy="3902075"/>
          </a:xfrm>
          <a:prstGeom prst="rect">
            <a:avLst/>
          </a:prstGeom>
          <a:noFill/>
          <a:ln w="9525">
            <a:noFill/>
            <a:miter lim="800000"/>
            <a:headEnd/>
            <a:tailEnd/>
          </a:ln>
          <a:effectLst/>
        </p:spPr>
      </p:pic>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Elastic Architecture</a:t>
            </a:r>
            <a:endParaRPr lang="en-US" sz="3000" b="1" dirty="0">
              <a:solidFill>
                <a:schemeClr val="tx1">
                  <a:lumMod val="75000"/>
                  <a:lumOff val="25000"/>
                </a:schemeClr>
              </a:solidFill>
            </a:endParaRPr>
          </a:p>
        </p:txBody>
      </p:sp>
      <p:sp>
        <p:nvSpPr>
          <p:cNvPr id="14" name="Rectangular Callout 13"/>
          <p:cNvSpPr/>
          <p:nvPr/>
        </p:nvSpPr>
        <p:spPr>
          <a:xfrm>
            <a:off x="1625600" y="942975"/>
            <a:ext cx="2486025" cy="736600"/>
          </a:xfrm>
          <a:prstGeom prst="wedgeRectCallout">
            <a:avLst>
              <a:gd name="adj1" fmla="val 44447"/>
              <a:gd name="adj2" fmla="val 8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XMPP / AMQP</a:t>
            </a:r>
            <a:endParaRPr lang="en-US" b="1" dirty="0">
              <a:solidFill>
                <a:srgbClr val="C00000"/>
              </a:solidFill>
            </a:endParaRPr>
          </a:p>
        </p:txBody>
      </p:sp>
      <p:sp>
        <p:nvSpPr>
          <p:cNvPr id="15" name="Rectangular Callout 14"/>
          <p:cNvSpPr/>
          <p:nvPr/>
        </p:nvSpPr>
        <p:spPr>
          <a:xfrm>
            <a:off x="1625600" y="3613150"/>
            <a:ext cx="2486025" cy="736600"/>
          </a:xfrm>
          <a:prstGeom prst="wedgeRectCallout">
            <a:avLst>
              <a:gd name="adj1" fmla="val -9806"/>
              <a:gd name="adj2" fmla="val -110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Publisher</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3"/>
          <a:srcRect/>
          <a:stretch>
            <a:fillRect/>
          </a:stretch>
        </p:blipFill>
        <p:spPr bwMode="auto">
          <a:xfrm>
            <a:off x="612775" y="298450"/>
            <a:ext cx="8072437" cy="3902075"/>
          </a:xfrm>
          <a:prstGeom prst="rect">
            <a:avLst/>
          </a:prstGeom>
          <a:noFill/>
          <a:ln w="9525">
            <a:noFill/>
            <a:miter lim="800000"/>
            <a:headEnd/>
            <a:tailEnd/>
          </a:ln>
          <a:effectLst/>
        </p:spPr>
      </p:pic>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Exposing Publish-Subscribe API</a:t>
            </a:r>
            <a:endParaRPr lang="en-US" sz="3000" b="1" dirty="0">
              <a:solidFill>
                <a:schemeClr val="tx1">
                  <a:lumMod val="75000"/>
                  <a:lumOff val="25000"/>
                </a:schemeClr>
              </a:solidFill>
            </a:endParaRPr>
          </a:p>
        </p:txBody>
      </p:sp>
      <p:sp>
        <p:nvSpPr>
          <p:cNvPr id="14" name="Rectangular Callout 13"/>
          <p:cNvSpPr/>
          <p:nvPr/>
        </p:nvSpPr>
        <p:spPr>
          <a:xfrm>
            <a:off x="1625600" y="942975"/>
            <a:ext cx="2486025" cy="736600"/>
          </a:xfrm>
          <a:prstGeom prst="wedgeRectCallout">
            <a:avLst>
              <a:gd name="adj1" fmla="val 44447"/>
              <a:gd name="adj2" fmla="val 8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XMPP / AMQP</a:t>
            </a:r>
            <a:endParaRPr lang="en-US" b="1" dirty="0">
              <a:solidFill>
                <a:srgbClr val="C00000"/>
              </a:solidFill>
            </a:endParaRPr>
          </a:p>
        </p:txBody>
      </p:sp>
      <p:pic>
        <p:nvPicPr>
          <p:cNvPr id="129026" name="Picture 2"/>
          <p:cNvPicPr>
            <a:picLocks noChangeAspect="1" noChangeArrowheads="1"/>
          </p:cNvPicPr>
          <p:nvPr/>
        </p:nvPicPr>
        <p:blipFill>
          <a:blip r:embed="rId4"/>
          <a:srcRect/>
          <a:stretch>
            <a:fillRect/>
          </a:stretch>
        </p:blipFill>
        <p:spPr bwMode="auto">
          <a:xfrm>
            <a:off x="3098800" y="3797300"/>
            <a:ext cx="423863" cy="546100"/>
          </a:xfrm>
          <a:prstGeom prst="rect">
            <a:avLst/>
          </a:prstGeom>
          <a:noFill/>
          <a:ln w="9525">
            <a:no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3651250" y="3797300"/>
            <a:ext cx="423863" cy="546100"/>
          </a:xfrm>
          <a:prstGeom prst="rect">
            <a:avLst/>
          </a:prstGeom>
          <a:noFill/>
          <a:ln w="9525">
            <a:noFill/>
            <a:miter lim="800000"/>
            <a:headEnd/>
            <a:tailEnd/>
          </a:ln>
          <a:effectLst/>
        </p:spPr>
      </p:pic>
      <p:cxnSp>
        <p:nvCxnSpPr>
          <p:cNvPr id="10" name="Straight Arrow Connector 9"/>
          <p:cNvCxnSpPr/>
          <p:nvPr/>
        </p:nvCxnSpPr>
        <p:spPr>
          <a:xfrm rot="5400000" flipH="1" flipV="1">
            <a:off x="3605213" y="2830513"/>
            <a:ext cx="1012824" cy="92075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ular Callout 11"/>
          <p:cNvSpPr/>
          <p:nvPr/>
        </p:nvSpPr>
        <p:spPr>
          <a:xfrm>
            <a:off x="428625" y="4441825"/>
            <a:ext cx="2486025" cy="736600"/>
          </a:xfrm>
          <a:prstGeom prst="wedgeRectCallout">
            <a:avLst>
              <a:gd name="adj1" fmla="val 59619"/>
              <a:gd name="adj2" fmla="val -501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Subscribe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lvl="0" indent="-342900" algn="r">
              <a:spcBef>
                <a:spcPct val="20000"/>
              </a:spcBef>
              <a:defRPr/>
            </a:pP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3500" b="1" dirty="0" smtClean="0">
                <a:solidFill>
                  <a:schemeClr val="tx1">
                    <a:lumMod val="75000"/>
                    <a:lumOff val="25000"/>
                  </a:schemeClr>
                </a:solidFill>
              </a:rPr>
              <a:t>Thanks.</a:t>
            </a:r>
            <a:endParaRPr lang="en-US" sz="1900" b="1" i="1" dirty="0" smtClean="0">
              <a:solidFill>
                <a:schemeClr val="tx1">
                  <a:lumMod val="75000"/>
                  <a:lumOff val="25000"/>
                </a:schemeClr>
              </a:solidFill>
            </a:endParaRP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5" name="Picture 4" descr="finish.png"/>
          <p:cNvPicPr>
            <a:picLocks noChangeAspect="1"/>
          </p:cNvPicPr>
          <p:nvPr/>
        </p:nvPicPr>
        <p:blipFill>
          <a:blip r:embed="rId3"/>
          <a:stretch>
            <a:fillRect/>
          </a:stretch>
        </p:blipFill>
        <p:spPr>
          <a:xfrm>
            <a:off x="3743325" y="1311275"/>
            <a:ext cx="1561905" cy="2200000"/>
          </a:xfrm>
          <a:prstGeom prst="rect">
            <a:avLst/>
          </a:prstGeom>
        </p:spPr>
      </p:pic>
      <p:sp>
        <p:nvSpPr>
          <p:cNvPr id="6" name="Rounded Rectangular Callout 5"/>
          <p:cNvSpPr/>
          <p:nvPr/>
        </p:nvSpPr>
        <p:spPr>
          <a:xfrm>
            <a:off x="1809750" y="5546725"/>
            <a:ext cx="2025650" cy="644525"/>
          </a:xfrm>
          <a:prstGeom prst="wedgeRoundRectCallout">
            <a:avLst>
              <a:gd name="adj1" fmla="val 29567"/>
              <a:gd name="adj2" fmla="val 693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smtClean="0"/>
              <a:t>The slides…</a:t>
            </a:r>
            <a:endParaRPr lang="en-US" sz="1500" dirty="0"/>
          </a:p>
        </p:txBody>
      </p:sp>
      <p:sp>
        <p:nvSpPr>
          <p:cNvPr id="7" name="Rounded Rectangular Callout 6"/>
          <p:cNvSpPr/>
          <p:nvPr/>
        </p:nvSpPr>
        <p:spPr>
          <a:xfrm>
            <a:off x="4295775" y="5546725"/>
            <a:ext cx="2025650" cy="644525"/>
          </a:xfrm>
          <a:prstGeom prst="wedgeRoundRectCallout">
            <a:avLst>
              <a:gd name="adj1" fmla="val 29567"/>
              <a:gd name="adj2" fmla="val 693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smtClean="0"/>
              <a:t>Questions &amp; Comments</a:t>
            </a:r>
            <a:endParaRPr lang="en-US" sz="1500" dirty="0"/>
          </a:p>
        </p:txBody>
      </p:sp>
      <p:sp>
        <p:nvSpPr>
          <p:cNvPr id="8" name="Rounded Rectangular Callout 7"/>
          <p:cNvSpPr/>
          <p:nvPr/>
        </p:nvSpPr>
        <p:spPr>
          <a:xfrm>
            <a:off x="6781800" y="5546725"/>
            <a:ext cx="2025650" cy="644525"/>
          </a:xfrm>
          <a:prstGeom prst="wedgeRoundRectCallout">
            <a:avLst>
              <a:gd name="adj1" fmla="val 29567"/>
              <a:gd name="adj2" fmla="val 693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smtClean="0"/>
              <a:t>My blog</a:t>
            </a:r>
            <a:endParaRPr lang="en-US" sz="15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“Fast Enough” Frameworks</a:t>
            </a:r>
            <a:endParaRPr lang="en-US" sz="3000" b="1" dirty="0">
              <a:solidFill>
                <a:schemeClr val="tx1">
                  <a:lumMod val="75000"/>
                  <a:lumOff val="25000"/>
                </a:schemeClr>
              </a:solidFill>
            </a:endParaRPr>
          </a:p>
        </p:txBody>
      </p:sp>
      <p:pic>
        <p:nvPicPr>
          <p:cNvPr id="2051" name="Picture 3"/>
          <p:cNvPicPr>
            <a:picLocks noChangeAspect="1" noChangeArrowheads="1"/>
          </p:cNvPicPr>
          <p:nvPr/>
        </p:nvPicPr>
        <p:blipFill>
          <a:blip r:embed="rId3"/>
          <a:srcRect/>
          <a:stretch>
            <a:fillRect/>
          </a:stretch>
        </p:blipFill>
        <p:spPr bwMode="auto">
          <a:xfrm>
            <a:off x="1349375" y="1679575"/>
            <a:ext cx="6748463" cy="2609850"/>
          </a:xfrm>
          <a:prstGeom prst="rect">
            <a:avLst/>
          </a:prstGeom>
          <a:noFill/>
          <a:ln w="9525">
            <a:noFill/>
            <a:miter lim="800000"/>
            <a:headEnd/>
            <a:tailEnd/>
          </a:ln>
          <a:effectLst/>
        </p:spPr>
      </p:pic>
      <p:sp>
        <p:nvSpPr>
          <p:cNvPr id="5" name="TextBox 4"/>
          <p:cNvSpPr txBox="1"/>
          <p:nvPr/>
        </p:nvSpPr>
        <p:spPr>
          <a:xfrm>
            <a:off x="889000" y="574675"/>
            <a:ext cx="7181850" cy="553998"/>
          </a:xfrm>
          <a:prstGeom prst="rect">
            <a:avLst/>
          </a:prstGeom>
          <a:noFill/>
        </p:spPr>
        <p:txBody>
          <a:bodyPr wrap="square" rtlCol="0">
            <a:spAutoFit/>
          </a:bodyPr>
          <a:lstStyle/>
          <a:p>
            <a:r>
              <a:rPr lang="en-US" sz="3000" b="1" dirty="0" smtClean="0">
                <a:solidFill>
                  <a:schemeClr val="bg2">
                    <a:lumMod val="25000"/>
                  </a:schemeClr>
                </a:solidFill>
              </a:rPr>
              <a:t>Application server: </a:t>
            </a:r>
            <a:r>
              <a:rPr lang="en-US" sz="3000" dirty="0" smtClean="0">
                <a:solidFill>
                  <a:schemeClr val="bg2">
                    <a:lumMod val="25000"/>
                  </a:schemeClr>
                </a:solidFill>
              </a:rPr>
              <a:t>1-1000+ </a:t>
            </a:r>
            <a:r>
              <a:rPr lang="en-US" sz="3000" dirty="0" err="1" smtClean="0">
                <a:solidFill>
                  <a:schemeClr val="bg2">
                    <a:lumMod val="25000"/>
                  </a:schemeClr>
                </a:solidFill>
              </a:rPr>
              <a:t>req</a:t>
            </a:r>
            <a:r>
              <a:rPr lang="en-US" sz="3000" dirty="0" smtClean="0">
                <a:solidFill>
                  <a:schemeClr val="bg2">
                    <a:lumMod val="25000"/>
                  </a:schemeClr>
                </a:solidFill>
              </a:rPr>
              <a: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gvita">
      <a:dk1>
        <a:srgbClr val="000000"/>
      </a:dk1>
      <a:lt1>
        <a:sysClr val="window" lastClr="FFFFFF"/>
      </a:lt1>
      <a:dk2>
        <a:srgbClr val="272727"/>
      </a:dk2>
      <a:lt2>
        <a:srgbClr val="F6F6F6"/>
      </a:lt2>
      <a:accent1>
        <a:srgbClr val="80C9FF"/>
      </a:accent1>
      <a:accent2>
        <a:srgbClr val="C0504D"/>
      </a:accent2>
      <a:accent3>
        <a:srgbClr val="B1D900"/>
      </a:accent3>
      <a:accent4>
        <a:srgbClr val="8064A2"/>
      </a:accent4>
      <a:accent5>
        <a:srgbClr val="4BACC6"/>
      </a:accent5>
      <a:accent6>
        <a:srgbClr val="F79646"/>
      </a:accent6>
      <a:hlink>
        <a:srgbClr val="003399"/>
      </a:hlink>
      <a:folHlink>
        <a:srgbClr val="0033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2451</TotalTime>
  <Words>6347</Words>
  <Application>Microsoft Office PowerPoint</Application>
  <PresentationFormat>On-screen Show (4:3)</PresentationFormat>
  <Paragraphs>785</Paragraphs>
  <Slides>89</Slides>
  <Notes>89</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Event-Driven Architectures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Ilya Grigorik</dc:creator>
  <cp:lastModifiedBy>Ilya Grigorik</cp:lastModifiedBy>
  <cp:revision>129</cp:revision>
  <dcterms:created xsi:type="dcterms:W3CDTF">2009-04-04T03:35:09Z</dcterms:created>
  <dcterms:modified xsi:type="dcterms:W3CDTF">2009-04-06T04:50:20Z</dcterms:modified>
</cp:coreProperties>
</file>