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256" r:id="rId2"/>
    <p:sldId id="259" r:id="rId3"/>
    <p:sldId id="358" r:id="rId4"/>
    <p:sldId id="497" r:id="rId5"/>
    <p:sldId id="461" r:id="rId6"/>
    <p:sldId id="435" r:id="rId7"/>
    <p:sldId id="436" r:id="rId8"/>
    <p:sldId id="438" r:id="rId9"/>
    <p:sldId id="439" r:id="rId10"/>
    <p:sldId id="352" r:id="rId11"/>
    <p:sldId id="440" r:id="rId12"/>
    <p:sldId id="441" r:id="rId13"/>
    <p:sldId id="442" r:id="rId14"/>
    <p:sldId id="443" r:id="rId15"/>
    <p:sldId id="444" r:id="rId16"/>
    <p:sldId id="445" r:id="rId17"/>
    <p:sldId id="447" r:id="rId18"/>
    <p:sldId id="446" r:id="rId19"/>
    <p:sldId id="450" r:id="rId20"/>
    <p:sldId id="448" r:id="rId21"/>
    <p:sldId id="449" r:id="rId22"/>
    <p:sldId id="500" r:id="rId23"/>
    <p:sldId id="451" r:id="rId24"/>
    <p:sldId id="452" r:id="rId25"/>
    <p:sldId id="453" r:id="rId26"/>
    <p:sldId id="454" r:id="rId27"/>
    <p:sldId id="455" r:id="rId28"/>
    <p:sldId id="456" r:id="rId29"/>
    <p:sldId id="457" r:id="rId30"/>
    <p:sldId id="458" r:id="rId31"/>
    <p:sldId id="459" r:id="rId32"/>
    <p:sldId id="460" r:id="rId33"/>
    <p:sldId id="388" r:id="rId34"/>
    <p:sldId id="463" r:id="rId35"/>
    <p:sldId id="464" r:id="rId36"/>
    <p:sldId id="465" r:id="rId37"/>
    <p:sldId id="466" r:id="rId38"/>
    <p:sldId id="467" r:id="rId39"/>
    <p:sldId id="498" r:id="rId40"/>
    <p:sldId id="468" r:id="rId41"/>
    <p:sldId id="366" r:id="rId42"/>
    <p:sldId id="469" r:id="rId43"/>
    <p:sldId id="499" r:id="rId44"/>
    <p:sldId id="470" r:id="rId45"/>
    <p:sldId id="472" r:id="rId46"/>
    <p:sldId id="473" r:id="rId47"/>
    <p:sldId id="474" r:id="rId48"/>
    <p:sldId id="475" r:id="rId49"/>
    <p:sldId id="476" r:id="rId50"/>
    <p:sldId id="477" r:id="rId51"/>
    <p:sldId id="462" r:id="rId52"/>
    <p:sldId id="479" r:id="rId53"/>
    <p:sldId id="480" r:id="rId54"/>
    <p:sldId id="478" r:id="rId55"/>
    <p:sldId id="481" r:id="rId56"/>
    <p:sldId id="482" r:id="rId57"/>
    <p:sldId id="483" r:id="rId58"/>
    <p:sldId id="484" r:id="rId59"/>
    <p:sldId id="485" r:id="rId60"/>
    <p:sldId id="486" r:id="rId61"/>
    <p:sldId id="487" r:id="rId62"/>
    <p:sldId id="488" r:id="rId63"/>
    <p:sldId id="489" r:id="rId64"/>
    <p:sldId id="393" r:id="rId65"/>
    <p:sldId id="490" r:id="rId66"/>
    <p:sldId id="491" r:id="rId67"/>
    <p:sldId id="492" r:id="rId68"/>
    <p:sldId id="297" r:id="rId69"/>
    <p:sldId id="496" r:id="rId70"/>
    <p:sldId id="495" r:id="rId71"/>
    <p:sldId id="494" r:id="rId72"/>
    <p:sldId id="355"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181C"/>
    <a:srgbClr val="FFE3A5"/>
    <a:srgbClr val="D0DD27"/>
    <a:srgbClr val="5F6062"/>
    <a:srgbClr val="FFD03B"/>
    <a:srgbClr val="FFE389"/>
    <a:srgbClr val="3B3B3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19" autoAdjust="0"/>
    <p:restoredTop sz="66333" autoAdjust="0"/>
  </p:normalViewPr>
  <p:slideViewPr>
    <p:cSldViewPr>
      <p:cViewPr varScale="1">
        <p:scale>
          <a:sx n="51" d="100"/>
          <a:sy n="51" d="100"/>
        </p:scale>
        <p:origin x="-1770" y="-90"/>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6" d="100"/>
          <a:sy n="86" d="100"/>
        </p:scale>
        <p:origin x="-3126" y="-78"/>
      </p:cViewPr>
      <p:guideLst>
        <p:guide orient="horz" pos="2880"/>
        <p:guide pos="2160"/>
      </p:guideLst>
    </p:cSldViewPr>
  </p:notesViewPr>
  <p:gridSpacing cx="93633925" cy="936339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ECCA8-8BB9-4685-9813-6B9047D112DA}" type="doc">
      <dgm:prSet loTypeId="urn:microsoft.com/office/officeart/2005/8/layout/venn1" loCatId="relationship" qsTypeId="urn:microsoft.com/office/officeart/2005/8/quickstyle/simple1" qsCatId="simple" csTypeId="urn:microsoft.com/office/officeart/2005/8/colors/accent1_2" csCatId="accent1" phldr="1"/>
      <dgm:spPr/>
    </dgm:pt>
    <dgm:pt modelId="{B6C61C55-72F4-454C-B809-411879CD670C}">
      <dgm:prSet phldrT="[Text]" custT="1"/>
      <dgm:spPr/>
      <dgm:t>
        <a:bodyPr/>
        <a:lstStyle/>
        <a:p>
          <a:r>
            <a:rPr lang="en-US" sz="3500" b="1" dirty="0" smtClean="0"/>
            <a:t>1</a:t>
          </a:r>
          <a:endParaRPr lang="en-US" sz="3500" b="1" dirty="0"/>
        </a:p>
      </dgm:t>
    </dgm:pt>
    <dgm:pt modelId="{DC7D5525-04AB-4D8D-8480-6C7F71D6E275}" type="parTrans" cxnId="{E85DED8E-2588-4F0E-915F-770AA9E26F09}">
      <dgm:prSet/>
      <dgm:spPr/>
      <dgm:t>
        <a:bodyPr/>
        <a:lstStyle/>
        <a:p>
          <a:endParaRPr lang="en-US"/>
        </a:p>
      </dgm:t>
    </dgm:pt>
    <dgm:pt modelId="{72C99363-3638-410E-8E38-1B48D721687E}" type="sibTrans" cxnId="{E85DED8E-2588-4F0E-915F-770AA9E26F09}">
      <dgm:prSet/>
      <dgm:spPr/>
      <dgm:t>
        <a:bodyPr/>
        <a:lstStyle/>
        <a:p>
          <a:endParaRPr lang="en-US"/>
        </a:p>
      </dgm:t>
    </dgm:pt>
    <dgm:pt modelId="{46C042E2-C1BB-4A64-9293-AABDDCF9E20E}">
      <dgm:prSet phldrT="[Text]" custT="1"/>
      <dgm:spPr/>
      <dgm:t>
        <a:bodyPr/>
        <a:lstStyle/>
        <a:p>
          <a:r>
            <a:rPr lang="en-US" sz="3500" b="1" dirty="0" smtClean="0"/>
            <a:t>3</a:t>
          </a:r>
          <a:endParaRPr lang="en-US" sz="3500" b="1" dirty="0"/>
        </a:p>
      </dgm:t>
    </dgm:pt>
    <dgm:pt modelId="{927E3DFC-0D93-4018-BF8D-A673F73E5180}" type="parTrans" cxnId="{ED8CD5E1-964B-403F-8719-CE19C4C2B242}">
      <dgm:prSet/>
      <dgm:spPr/>
      <dgm:t>
        <a:bodyPr/>
        <a:lstStyle/>
        <a:p>
          <a:endParaRPr lang="en-US"/>
        </a:p>
      </dgm:t>
    </dgm:pt>
    <dgm:pt modelId="{34864695-54BF-4F16-8CB5-D8DF28B42748}" type="sibTrans" cxnId="{ED8CD5E1-964B-403F-8719-CE19C4C2B242}">
      <dgm:prSet/>
      <dgm:spPr/>
      <dgm:t>
        <a:bodyPr/>
        <a:lstStyle/>
        <a:p>
          <a:endParaRPr lang="en-US"/>
        </a:p>
      </dgm:t>
    </dgm:pt>
    <dgm:pt modelId="{165C9C8E-B994-451E-8C04-9430FB078B1E}" type="pres">
      <dgm:prSet presAssocID="{9DDECCA8-8BB9-4685-9813-6B9047D112DA}" presName="compositeShape" presStyleCnt="0">
        <dgm:presLayoutVars>
          <dgm:chMax val="7"/>
          <dgm:dir/>
          <dgm:resizeHandles val="exact"/>
        </dgm:presLayoutVars>
      </dgm:prSet>
      <dgm:spPr/>
    </dgm:pt>
    <dgm:pt modelId="{D8484162-649A-4FA7-988B-B7B8613DE792}" type="pres">
      <dgm:prSet presAssocID="{B6C61C55-72F4-454C-B809-411879CD670C}" presName="circ1" presStyleLbl="vennNode1" presStyleIdx="0" presStyleCnt="2"/>
      <dgm:spPr/>
      <dgm:t>
        <a:bodyPr/>
        <a:lstStyle/>
        <a:p>
          <a:endParaRPr lang="en-US"/>
        </a:p>
      </dgm:t>
    </dgm:pt>
    <dgm:pt modelId="{B3764945-99A4-40C7-B7D3-9267B92CF110}" type="pres">
      <dgm:prSet presAssocID="{B6C61C55-72F4-454C-B809-411879CD670C}" presName="circ1Tx" presStyleLbl="revTx" presStyleIdx="0" presStyleCnt="0">
        <dgm:presLayoutVars>
          <dgm:chMax val="0"/>
          <dgm:chPref val="0"/>
          <dgm:bulletEnabled val="1"/>
        </dgm:presLayoutVars>
      </dgm:prSet>
      <dgm:spPr/>
      <dgm:t>
        <a:bodyPr/>
        <a:lstStyle/>
        <a:p>
          <a:endParaRPr lang="en-US"/>
        </a:p>
      </dgm:t>
    </dgm:pt>
    <dgm:pt modelId="{671182A3-1A68-446D-84E6-F202D760789A}" type="pres">
      <dgm:prSet presAssocID="{46C042E2-C1BB-4A64-9293-AABDDCF9E20E}" presName="circ2" presStyleLbl="vennNode1" presStyleIdx="1" presStyleCnt="2"/>
      <dgm:spPr/>
      <dgm:t>
        <a:bodyPr/>
        <a:lstStyle/>
        <a:p>
          <a:endParaRPr lang="en-US"/>
        </a:p>
      </dgm:t>
    </dgm:pt>
    <dgm:pt modelId="{C096C108-6D7B-452D-809F-D73EA89FABA8}" type="pres">
      <dgm:prSet presAssocID="{46C042E2-C1BB-4A64-9293-AABDDCF9E20E}" presName="circ2Tx" presStyleLbl="revTx" presStyleIdx="0" presStyleCnt="0">
        <dgm:presLayoutVars>
          <dgm:chMax val="0"/>
          <dgm:chPref val="0"/>
          <dgm:bulletEnabled val="1"/>
        </dgm:presLayoutVars>
      </dgm:prSet>
      <dgm:spPr/>
      <dgm:t>
        <a:bodyPr/>
        <a:lstStyle/>
        <a:p>
          <a:endParaRPr lang="en-US"/>
        </a:p>
      </dgm:t>
    </dgm:pt>
  </dgm:ptLst>
  <dgm:cxnLst>
    <dgm:cxn modelId="{0435CDFC-81C5-469B-B3EC-646DDA62CE5B}" type="presOf" srcId="{46C042E2-C1BB-4A64-9293-AABDDCF9E20E}" destId="{C096C108-6D7B-452D-809F-D73EA89FABA8}" srcOrd="1" destOrd="0" presId="urn:microsoft.com/office/officeart/2005/8/layout/venn1"/>
    <dgm:cxn modelId="{C7602983-64E9-4980-85F9-5FD7644AA4FA}" type="presOf" srcId="{46C042E2-C1BB-4A64-9293-AABDDCF9E20E}" destId="{671182A3-1A68-446D-84E6-F202D760789A}" srcOrd="0" destOrd="0" presId="urn:microsoft.com/office/officeart/2005/8/layout/venn1"/>
    <dgm:cxn modelId="{DD4D763A-D3CF-4973-9A20-656C3F050AF1}" type="presOf" srcId="{9DDECCA8-8BB9-4685-9813-6B9047D112DA}" destId="{165C9C8E-B994-451E-8C04-9430FB078B1E}" srcOrd="0" destOrd="0" presId="urn:microsoft.com/office/officeart/2005/8/layout/venn1"/>
    <dgm:cxn modelId="{ED8CD5E1-964B-403F-8719-CE19C4C2B242}" srcId="{9DDECCA8-8BB9-4685-9813-6B9047D112DA}" destId="{46C042E2-C1BB-4A64-9293-AABDDCF9E20E}" srcOrd="1" destOrd="0" parTransId="{927E3DFC-0D93-4018-BF8D-A673F73E5180}" sibTransId="{34864695-54BF-4F16-8CB5-D8DF28B42748}"/>
    <dgm:cxn modelId="{CE39FEA8-6D70-4B5C-ADE2-8752299F253A}" type="presOf" srcId="{B6C61C55-72F4-454C-B809-411879CD670C}" destId="{B3764945-99A4-40C7-B7D3-9267B92CF110}" srcOrd="1" destOrd="0" presId="urn:microsoft.com/office/officeart/2005/8/layout/venn1"/>
    <dgm:cxn modelId="{B39C733B-315B-4E87-8496-2597CA259904}" type="presOf" srcId="{B6C61C55-72F4-454C-B809-411879CD670C}" destId="{D8484162-649A-4FA7-988B-B7B8613DE792}" srcOrd="0" destOrd="0" presId="urn:microsoft.com/office/officeart/2005/8/layout/venn1"/>
    <dgm:cxn modelId="{E85DED8E-2588-4F0E-915F-770AA9E26F09}" srcId="{9DDECCA8-8BB9-4685-9813-6B9047D112DA}" destId="{B6C61C55-72F4-454C-B809-411879CD670C}" srcOrd="0" destOrd="0" parTransId="{DC7D5525-04AB-4D8D-8480-6C7F71D6E275}" sibTransId="{72C99363-3638-410E-8E38-1B48D721687E}"/>
    <dgm:cxn modelId="{3205232D-B398-49EA-B83B-D38A1FEC8815}" type="presParOf" srcId="{165C9C8E-B994-451E-8C04-9430FB078B1E}" destId="{D8484162-649A-4FA7-988B-B7B8613DE792}" srcOrd="0" destOrd="0" presId="urn:microsoft.com/office/officeart/2005/8/layout/venn1"/>
    <dgm:cxn modelId="{BDE0C6A7-2862-498F-AC4B-F644C842457D}" type="presParOf" srcId="{165C9C8E-B994-451E-8C04-9430FB078B1E}" destId="{B3764945-99A4-40C7-B7D3-9267B92CF110}" srcOrd="1" destOrd="0" presId="urn:microsoft.com/office/officeart/2005/8/layout/venn1"/>
    <dgm:cxn modelId="{67565999-F71F-4870-9F5B-BCD06B26A97B}" type="presParOf" srcId="{165C9C8E-B994-451E-8C04-9430FB078B1E}" destId="{671182A3-1A68-446D-84E6-F202D760789A}" srcOrd="2" destOrd="0" presId="urn:microsoft.com/office/officeart/2005/8/layout/venn1"/>
    <dgm:cxn modelId="{D648737A-3FDD-46BD-B9F4-8C59EFF5FE56}" type="presParOf" srcId="{165C9C8E-B994-451E-8C04-9430FB078B1E}" destId="{C096C108-6D7B-452D-809F-D73EA89FABA8}" srcOrd="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DECCA8-8BB9-4685-9813-6B9047D112DA}" type="doc">
      <dgm:prSet loTypeId="urn:microsoft.com/office/officeart/2005/8/layout/venn1" loCatId="relationship" qsTypeId="urn:microsoft.com/office/officeart/2005/8/quickstyle/simple1" qsCatId="simple" csTypeId="urn:microsoft.com/office/officeart/2005/8/colors/accent1_2" csCatId="accent1" phldr="1"/>
      <dgm:spPr/>
    </dgm:pt>
    <dgm:pt modelId="{B6C61C55-72F4-454C-B809-411879CD670C}">
      <dgm:prSet phldrT="[Text]" custT="1"/>
      <dgm:spPr/>
      <dgm:t>
        <a:bodyPr/>
        <a:lstStyle/>
        <a:p>
          <a:r>
            <a:rPr lang="en-US" sz="3500" b="1" dirty="0" smtClean="0"/>
            <a:t>1</a:t>
          </a:r>
          <a:endParaRPr lang="en-US" sz="3500" b="1" dirty="0"/>
        </a:p>
      </dgm:t>
    </dgm:pt>
    <dgm:pt modelId="{DC7D5525-04AB-4D8D-8480-6C7F71D6E275}" type="parTrans" cxnId="{E85DED8E-2588-4F0E-915F-770AA9E26F09}">
      <dgm:prSet/>
      <dgm:spPr/>
      <dgm:t>
        <a:bodyPr/>
        <a:lstStyle/>
        <a:p>
          <a:endParaRPr lang="en-US"/>
        </a:p>
      </dgm:t>
    </dgm:pt>
    <dgm:pt modelId="{72C99363-3638-410E-8E38-1B48D721687E}" type="sibTrans" cxnId="{E85DED8E-2588-4F0E-915F-770AA9E26F09}">
      <dgm:prSet/>
      <dgm:spPr/>
      <dgm:t>
        <a:bodyPr/>
        <a:lstStyle/>
        <a:p>
          <a:endParaRPr lang="en-US"/>
        </a:p>
      </dgm:t>
    </dgm:pt>
    <dgm:pt modelId="{46C042E2-C1BB-4A64-9293-AABDDCF9E20E}">
      <dgm:prSet phldrT="[Text]" custT="1"/>
      <dgm:spPr/>
      <dgm:t>
        <a:bodyPr/>
        <a:lstStyle/>
        <a:p>
          <a:r>
            <a:rPr lang="en-US" sz="3500" b="1" dirty="0" smtClean="0"/>
            <a:t>3</a:t>
          </a:r>
          <a:endParaRPr lang="en-US" sz="3500" b="1" dirty="0"/>
        </a:p>
      </dgm:t>
    </dgm:pt>
    <dgm:pt modelId="{927E3DFC-0D93-4018-BF8D-A673F73E5180}" type="parTrans" cxnId="{ED8CD5E1-964B-403F-8719-CE19C4C2B242}">
      <dgm:prSet/>
      <dgm:spPr/>
      <dgm:t>
        <a:bodyPr/>
        <a:lstStyle/>
        <a:p>
          <a:endParaRPr lang="en-US"/>
        </a:p>
      </dgm:t>
    </dgm:pt>
    <dgm:pt modelId="{34864695-54BF-4F16-8CB5-D8DF28B42748}" type="sibTrans" cxnId="{ED8CD5E1-964B-403F-8719-CE19C4C2B242}">
      <dgm:prSet/>
      <dgm:spPr/>
      <dgm:t>
        <a:bodyPr/>
        <a:lstStyle/>
        <a:p>
          <a:endParaRPr lang="en-US"/>
        </a:p>
      </dgm:t>
    </dgm:pt>
    <dgm:pt modelId="{165C9C8E-B994-451E-8C04-9430FB078B1E}" type="pres">
      <dgm:prSet presAssocID="{9DDECCA8-8BB9-4685-9813-6B9047D112DA}" presName="compositeShape" presStyleCnt="0">
        <dgm:presLayoutVars>
          <dgm:chMax val="7"/>
          <dgm:dir/>
          <dgm:resizeHandles val="exact"/>
        </dgm:presLayoutVars>
      </dgm:prSet>
      <dgm:spPr/>
    </dgm:pt>
    <dgm:pt modelId="{D8484162-649A-4FA7-988B-B7B8613DE792}" type="pres">
      <dgm:prSet presAssocID="{B6C61C55-72F4-454C-B809-411879CD670C}" presName="circ1" presStyleLbl="vennNode1" presStyleIdx="0" presStyleCnt="2"/>
      <dgm:spPr/>
      <dgm:t>
        <a:bodyPr/>
        <a:lstStyle/>
        <a:p>
          <a:endParaRPr lang="en-US"/>
        </a:p>
      </dgm:t>
    </dgm:pt>
    <dgm:pt modelId="{B3764945-99A4-40C7-B7D3-9267B92CF110}" type="pres">
      <dgm:prSet presAssocID="{B6C61C55-72F4-454C-B809-411879CD670C}" presName="circ1Tx" presStyleLbl="revTx" presStyleIdx="0" presStyleCnt="0">
        <dgm:presLayoutVars>
          <dgm:chMax val="0"/>
          <dgm:chPref val="0"/>
          <dgm:bulletEnabled val="1"/>
        </dgm:presLayoutVars>
      </dgm:prSet>
      <dgm:spPr/>
      <dgm:t>
        <a:bodyPr/>
        <a:lstStyle/>
        <a:p>
          <a:endParaRPr lang="en-US"/>
        </a:p>
      </dgm:t>
    </dgm:pt>
    <dgm:pt modelId="{671182A3-1A68-446D-84E6-F202D760789A}" type="pres">
      <dgm:prSet presAssocID="{46C042E2-C1BB-4A64-9293-AABDDCF9E20E}" presName="circ2" presStyleLbl="vennNode1" presStyleIdx="1" presStyleCnt="2"/>
      <dgm:spPr/>
      <dgm:t>
        <a:bodyPr/>
        <a:lstStyle/>
        <a:p>
          <a:endParaRPr lang="en-US"/>
        </a:p>
      </dgm:t>
    </dgm:pt>
    <dgm:pt modelId="{C096C108-6D7B-452D-809F-D73EA89FABA8}" type="pres">
      <dgm:prSet presAssocID="{46C042E2-C1BB-4A64-9293-AABDDCF9E20E}" presName="circ2Tx" presStyleLbl="revTx" presStyleIdx="0" presStyleCnt="0">
        <dgm:presLayoutVars>
          <dgm:chMax val="0"/>
          <dgm:chPref val="0"/>
          <dgm:bulletEnabled val="1"/>
        </dgm:presLayoutVars>
      </dgm:prSet>
      <dgm:spPr/>
      <dgm:t>
        <a:bodyPr/>
        <a:lstStyle/>
        <a:p>
          <a:endParaRPr lang="en-US"/>
        </a:p>
      </dgm:t>
    </dgm:pt>
  </dgm:ptLst>
  <dgm:cxnLst>
    <dgm:cxn modelId="{66522A2A-2AB7-4535-BEAF-4C0C32EE2E08}" type="presOf" srcId="{46C042E2-C1BB-4A64-9293-AABDDCF9E20E}" destId="{C096C108-6D7B-452D-809F-D73EA89FABA8}" srcOrd="1" destOrd="0" presId="urn:microsoft.com/office/officeart/2005/8/layout/venn1"/>
    <dgm:cxn modelId="{7A9CFDFC-9DEA-439B-A282-77C365C07576}" type="presOf" srcId="{B6C61C55-72F4-454C-B809-411879CD670C}" destId="{D8484162-649A-4FA7-988B-B7B8613DE792}" srcOrd="0" destOrd="0" presId="urn:microsoft.com/office/officeart/2005/8/layout/venn1"/>
    <dgm:cxn modelId="{2E595508-06AC-4DCC-86D4-55DCA2700501}" type="presOf" srcId="{46C042E2-C1BB-4A64-9293-AABDDCF9E20E}" destId="{671182A3-1A68-446D-84E6-F202D760789A}" srcOrd="0" destOrd="0" presId="urn:microsoft.com/office/officeart/2005/8/layout/venn1"/>
    <dgm:cxn modelId="{A1344FF5-E59D-4050-B4A1-38D8D9DE73F8}" type="presOf" srcId="{B6C61C55-72F4-454C-B809-411879CD670C}" destId="{B3764945-99A4-40C7-B7D3-9267B92CF110}" srcOrd="1" destOrd="0" presId="urn:microsoft.com/office/officeart/2005/8/layout/venn1"/>
    <dgm:cxn modelId="{ED8CD5E1-964B-403F-8719-CE19C4C2B242}" srcId="{9DDECCA8-8BB9-4685-9813-6B9047D112DA}" destId="{46C042E2-C1BB-4A64-9293-AABDDCF9E20E}" srcOrd="1" destOrd="0" parTransId="{927E3DFC-0D93-4018-BF8D-A673F73E5180}" sibTransId="{34864695-54BF-4F16-8CB5-D8DF28B42748}"/>
    <dgm:cxn modelId="{A839E0FA-2D48-4123-8A32-462FA92FEBE4}" type="presOf" srcId="{9DDECCA8-8BB9-4685-9813-6B9047D112DA}" destId="{165C9C8E-B994-451E-8C04-9430FB078B1E}" srcOrd="0" destOrd="0" presId="urn:microsoft.com/office/officeart/2005/8/layout/venn1"/>
    <dgm:cxn modelId="{E85DED8E-2588-4F0E-915F-770AA9E26F09}" srcId="{9DDECCA8-8BB9-4685-9813-6B9047D112DA}" destId="{B6C61C55-72F4-454C-B809-411879CD670C}" srcOrd="0" destOrd="0" parTransId="{DC7D5525-04AB-4D8D-8480-6C7F71D6E275}" sibTransId="{72C99363-3638-410E-8E38-1B48D721687E}"/>
    <dgm:cxn modelId="{06C388AF-02E0-4981-BE82-1CC34A4C7CBF}" type="presParOf" srcId="{165C9C8E-B994-451E-8C04-9430FB078B1E}" destId="{D8484162-649A-4FA7-988B-B7B8613DE792}" srcOrd="0" destOrd="0" presId="urn:microsoft.com/office/officeart/2005/8/layout/venn1"/>
    <dgm:cxn modelId="{D783FBFA-CD39-4DE8-9DA1-6D279419EBD3}" type="presParOf" srcId="{165C9C8E-B994-451E-8C04-9430FB078B1E}" destId="{B3764945-99A4-40C7-B7D3-9267B92CF110}" srcOrd="1" destOrd="0" presId="urn:microsoft.com/office/officeart/2005/8/layout/venn1"/>
    <dgm:cxn modelId="{CEFAD1BD-2E99-4D0B-B06B-EE320573BAFD}" type="presParOf" srcId="{165C9C8E-B994-451E-8C04-9430FB078B1E}" destId="{671182A3-1A68-446D-84E6-F202D760789A}" srcOrd="2" destOrd="0" presId="urn:microsoft.com/office/officeart/2005/8/layout/venn1"/>
    <dgm:cxn modelId="{F980F12F-CE67-4107-A703-1C12947350BA}" type="presParOf" srcId="{165C9C8E-B994-451E-8C04-9430FB078B1E}" destId="{C096C108-6D7B-452D-809F-D73EA89FABA8}" srcOrd="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ECCA8-8BB9-4685-9813-6B9047D112DA}" type="doc">
      <dgm:prSet loTypeId="urn:microsoft.com/office/officeart/2005/8/layout/venn1" loCatId="relationship" qsTypeId="urn:microsoft.com/office/officeart/2005/8/quickstyle/simple1" qsCatId="simple" csTypeId="urn:microsoft.com/office/officeart/2005/8/colors/accent1_2" csCatId="accent1" phldr="1"/>
      <dgm:spPr/>
    </dgm:pt>
    <dgm:pt modelId="{B6C61C55-72F4-454C-B809-411879CD670C}">
      <dgm:prSet phldrT="[Text]" custT="1"/>
      <dgm:spPr/>
      <dgm:t>
        <a:bodyPr/>
        <a:lstStyle/>
        <a:p>
          <a:r>
            <a:rPr lang="en-US" sz="3500" b="1" dirty="0" smtClean="0"/>
            <a:t>1</a:t>
          </a:r>
          <a:endParaRPr lang="en-US" sz="3500" b="1" dirty="0"/>
        </a:p>
      </dgm:t>
    </dgm:pt>
    <dgm:pt modelId="{DC7D5525-04AB-4D8D-8480-6C7F71D6E275}" type="parTrans" cxnId="{E85DED8E-2588-4F0E-915F-770AA9E26F09}">
      <dgm:prSet/>
      <dgm:spPr/>
      <dgm:t>
        <a:bodyPr/>
        <a:lstStyle/>
        <a:p>
          <a:endParaRPr lang="en-US"/>
        </a:p>
      </dgm:t>
    </dgm:pt>
    <dgm:pt modelId="{72C99363-3638-410E-8E38-1B48D721687E}" type="sibTrans" cxnId="{E85DED8E-2588-4F0E-915F-770AA9E26F09}">
      <dgm:prSet/>
      <dgm:spPr/>
      <dgm:t>
        <a:bodyPr/>
        <a:lstStyle/>
        <a:p>
          <a:endParaRPr lang="en-US"/>
        </a:p>
      </dgm:t>
    </dgm:pt>
    <dgm:pt modelId="{46C042E2-C1BB-4A64-9293-AABDDCF9E20E}">
      <dgm:prSet phldrT="[Text]" custT="1"/>
      <dgm:spPr/>
      <dgm:t>
        <a:bodyPr/>
        <a:lstStyle/>
        <a:p>
          <a:r>
            <a:rPr lang="en-US" sz="3500" b="1" dirty="0" smtClean="0"/>
            <a:t>3</a:t>
          </a:r>
          <a:endParaRPr lang="en-US" sz="3500" b="1" dirty="0"/>
        </a:p>
      </dgm:t>
    </dgm:pt>
    <dgm:pt modelId="{927E3DFC-0D93-4018-BF8D-A673F73E5180}" type="parTrans" cxnId="{ED8CD5E1-964B-403F-8719-CE19C4C2B242}">
      <dgm:prSet/>
      <dgm:spPr/>
      <dgm:t>
        <a:bodyPr/>
        <a:lstStyle/>
        <a:p>
          <a:endParaRPr lang="en-US"/>
        </a:p>
      </dgm:t>
    </dgm:pt>
    <dgm:pt modelId="{34864695-54BF-4F16-8CB5-D8DF28B42748}" type="sibTrans" cxnId="{ED8CD5E1-964B-403F-8719-CE19C4C2B242}">
      <dgm:prSet/>
      <dgm:spPr/>
      <dgm:t>
        <a:bodyPr/>
        <a:lstStyle/>
        <a:p>
          <a:endParaRPr lang="en-US"/>
        </a:p>
      </dgm:t>
    </dgm:pt>
    <dgm:pt modelId="{165C9C8E-B994-451E-8C04-9430FB078B1E}" type="pres">
      <dgm:prSet presAssocID="{9DDECCA8-8BB9-4685-9813-6B9047D112DA}" presName="compositeShape" presStyleCnt="0">
        <dgm:presLayoutVars>
          <dgm:chMax val="7"/>
          <dgm:dir/>
          <dgm:resizeHandles val="exact"/>
        </dgm:presLayoutVars>
      </dgm:prSet>
      <dgm:spPr/>
    </dgm:pt>
    <dgm:pt modelId="{D8484162-649A-4FA7-988B-B7B8613DE792}" type="pres">
      <dgm:prSet presAssocID="{B6C61C55-72F4-454C-B809-411879CD670C}" presName="circ1" presStyleLbl="vennNode1" presStyleIdx="0" presStyleCnt="2"/>
      <dgm:spPr/>
      <dgm:t>
        <a:bodyPr/>
        <a:lstStyle/>
        <a:p>
          <a:endParaRPr lang="en-US"/>
        </a:p>
      </dgm:t>
    </dgm:pt>
    <dgm:pt modelId="{B3764945-99A4-40C7-B7D3-9267B92CF110}" type="pres">
      <dgm:prSet presAssocID="{B6C61C55-72F4-454C-B809-411879CD670C}" presName="circ1Tx" presStyleLbl="revTx" presStyleIdx="0" presStyleCnt="0">
        <dgm:presLayoutVars>
          <dgm:chMax val="0"/>
          <dgm:chPref val="0"/>
          <dgm:bulletEnabled val="1"/>
        </dgm:presLayoutVars>
      </dgm:prSet>
      <dgm:spPr/>
      <dgm:t>
        <a:bodyPr/>
        <a:lstStyle/>
        <a:p>
          <a:endParaRPr lang="en-US"/>
        </a:p>
      </dgm:t>
    </dgm:pt>
    <dgm:pt modelId="{671182A3-1A68-446D-84E6-F202D760789A}" type="pres">
      <dgm:prSet presAssocID="{46C042E2-C1BB-4A64-9293-AABDDCF9E20E}" presName="circ2" presStyleLbl="vennNode1" presStyleIdx="1" presStyleCnt="2"/>
      <dgm:spPr/>
      <dgm:t>
        <a:bodyPr/>
        <a:lstStyle/>
        <a:p>
          <a:endParaRPr lang="en-US"/>
        </a:p>
      </dgm:t>
    </dgm:pt>
    <dgm:pt modelId="{C096C108-6D7B-452D-809F-D73EA89FABA8}" type="pres">
      <dgm:prSet presAssocID="{46C042E2-C1BB-4A64-9293-AABDDCF9E20E}" presName="circ2Tx" presStyleLbl="revTx" presStyleIdx="0" presStyleCnt="0">
        <dgm:presLayoutVars>
          <dgm:chMax val="0"/>
          <dgm:chPref val="0"/>
          <dgm:bulletEnabled val="1"/>
        </dgm:presLayoutVars>
      </dgm:prSet>
      <dgm:spPr/>
      <dgm:t>
        <a:bodyPr/>
        <a:lstStyle/>
        <a:p>
          <a:endParaRPr lang="en-US"/>
        </a:p>
      </dgm:t>
    </dgm:pt>
  </dgm:ptLst>
  <dgm:cxnLst>
    <dgm:cxn modelId="{98426E65-E0D5-402F-9A94-5C508783D85A}" type="presOf" srcId="{B6C61C55-72F4-454C-B809-411879CD670C}" destId="{B3764945-99A4-40C7-B7D3-9267B92CF110}" srcOrd="1" destOrd="0" presId="urn:microsoft.com/office/officeart/2005/8/layout/venn1"/>
    <dgm:cxn modelId="{2E8F0175-F759-4E9D-A577-C8534F531B70}" type="presOf" srcId="{46C042E2-C1BB-4A64-9293-AABDDCF9E20E}" destId="{C096C108-6D7B-452D-809F-D73EA89FABA8}" srcOrd="1" destOrd="0" presId="urn:microsoft.com/office/officeart/2005/8/layout/venn1"/>
    <dgm:cxn modelId="{CF05D2E9-878D-4F8D-AC28-9A67A1BC0659}" type="presOf" srcId="{46C042E2-C1BB-4A64-9293-AABDDCF9E20E}" destId="{671182A3-1A68-446D-84E6-F202D760789A}" srcOrd="0" destOrd="0" presId="urn:microsoft.com/office/officeart/2005/8/layout/venn1"/>
    <dgm:cxn modelId="{A57A18FD-385A-4F14-8EF9-B78573B88CD3}" type="presOf" srcId="{B6C61C55-72F4-454C-B809-411879CD670C}" destId="{D8484162-649A-4FA7-988B-B7B8613DE792}" srcOrd="0" destOrd="0" presId="urn:microsoft.com/office/officeart/2005/8/layout/venn1"/>
    <dgm:cxn modelId="{ED8CD5E1-964B-403F-8719-CE19C4C2B242}" srcId="{9DDECCA8-8BB9-4685-9813-6B9047D112DA}" destId="{46C042E2-C1BB-4A64-9293-AABDDCF9E20E}" srcOrd="1" destOrd="0" parTransId="{927E3DFC-0D93-4018-BF8D-A673F73E5180}" sibTransId="{34864695-54BF-4F16-8CB5-D8DF28B42748}"/>
    <dgm:cxn modelId="{1CEEE1AA-EC36-433E-B4E7-64F82BAE7C05}" type="presOf" srcId="{9DDECCA8-8BB9-4685-9813-6B9047D112DA}" destId="{165C9C8E-B994-451E-8C04-9430FB078B1E}" srcOrd="0" destOrd="0" presId="urn:microsoft.com/office/officeart/2005/8/layout/venn1"/>
    <dgm:cxn modelId="{E85DED8E-2588-4F0E-915F-770AA9E26F09}" srcId="{9DDECCA8-8BB9-4685-9813-6B9047D112DA}" destId="{B6C61C55-72F4-454C-B809-411879CD670C}" srcOrd="0" destOrd="0" parTransId="{DC7D5525-04AB-4D8D-8480-6C7F71D6E275}" sibTransId="{72C99363-3638-410E-8E38-1B48D721687E}"/>
    <dgm:cxn modelId="{DEDFB71C-93E3-4536-A92B-4AB501566BB6}" type="presParOf" srcId="{165C9C8E-B994-451E-8C04-9430FB078B1E}" destId="{D8484162-649A-4FA7-988B-B7B8613DE792}" srcOrd="0" destOrd="0" presId="urn:microsoft.com/office/officeart/2005/8/layout/venn1"/>
    <dgm:cxn modelId="{A5E32107-ACAE-4D81-8AD0-9A362B38DFB7}" type="presParOf" srcId="{165C9C8E-B994-451E-8C04-9430FB078B1E}" destId="{B3764945-99A4-40C7-B7D3-9267B92CF110}" srcOrd="1" destOrd="0" presId="urn:microsoft.com/office/officeart/2005/8/layout/venn1"/>
    <dgm:cxn modelId="{FB2D111E-C7A9-4838-B7C7-86D669EFB907}" type="presParOf" srcId="{165C9C8E-B994-451E-8C04-9430FB078B1E}" destId="{671182A3-1A68-446D-84E6-F202D760789A}" srcOrd="2" destOrd="0" presId="urn:microsoft.com/office/officeart/2005/8/layout/venn1"/>
    <dgm:cxn modelId="{0AC6C480-0F14-42B7-B3EF-9E42896BA963}" type="presParOf" srcId="{165C9C8E-B994-451E-8C04-9430FB078B1E}" destId="{C096C108-6D7B-452D-809F-D73EA89FABA8}" srcOrd="3"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484162-649A-4FA7-988B-B7B8613DE792}">
      <dsp:nvSpPr>
        <dsp:cNvPr id="0" name=""/>
        <dsp:cNvSpPr/>
      </dsp:nvSpPr>
      <dsp:spPr>
        <a:xfrm>
          <a:off x="76866" y="298164"/>
          <a:ext cx="1896046" cy="18960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1" kern="1200" dirty="0" smtClean="0"/>
            <a:t>1</a:t>
          </a:r>
          <a:endParaRPr lang="en-US" sz="3500" b="1" kern="1200" dirty="0"/>
        </a:p>
      </dsp:txBody>
      <dsp:txXfrm>
        <a:off x="341629" y="521748"/>
        <a:ext cx="1093216" cy="1448877"/>
      </dsp:txXfrm>
    </dsp:sp>
    <dsp:sp modelId="{671182A3-1A68-446D-84E6-F202D760789A}">
      <dsp:nvSpPr>
        <dsp:cNvPr id="0" name=""/>
        <dsp:cNvSpPr/>
      </dsp:nvSpPr>
      <dsp:spPr>
        <a:xfrm>
          <a:off x="1443386" y="298164"/>
          <a:ext cx="1896046" cy="18960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1" kern="1200" dirty="0" smtClean="0"/>
            <a:t>3</a:t>
          </a:r>
          <a:endParaRPr lang="en-US" sz="3500" b="1" kern="1200" dirty="0"/>
        </a:p>
      </dsp:txBody>
      <dsp:txXfrm>
        <a:off x="1981454" y="521748"/>
        <a:ext cx="1093216" cy="144887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484162-649A-4FA7-988B-B7B8613DE792}">
      <dsp:nvSpPr>
        <dsp:cNvPr id="0" name=""/>
        <dsp:cNvSpPr/>
      </dsp:nvSpPr>
      <dsp:spPr>
        <a:xfrm>
          <a:off x="76866" y="298164"/>
          <a:ext cx="1896046" cy="18960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1" kern="1200" dirty="0" smtClean="0"/>
            <a:t>1</a:t>
          </a:r>
          <a:endParaRPr lang="en-US" sz="3500" b="1" kern="1200" dirty="0"/>
        </a:p>
      </dsp:txBody>
      <dsp:txXfrm>
        <a:off x="341629" y="521748"/>
        <a:ext cx="1093216" cy="1448877"/>
      </dsp:txXfrm>
    </dsp:sp>
    <dsp:sp modelId="{671182A3-1A68-446D-84E6-F202D760789A}">
      <dsp:nvSpPr>
        <dsp:cNvPr id="0" name=""/>
        <dsp:cNvSpPr/>
      </dsp:nvSpPr>
      <dsp:spPr>
        <a:xfrm>
          <a:off x="1443386" y="298164"/>
          <a:ext cx="1896046" cy="18960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1" kern="1200" dirty="0" smtClean="0"/>
            <a:t>3</a:t>
          </a:r>
          <a:endParaRPr lang="en-US" sz="3500" b="1" kern="1200" dirty="0"/>
        </a:p>
      </dsp:txBody>
      <dsp:txXfrm>
        <a:off x="1981454" y="521748"/>
        <a:ext cx="1093216" cy="144887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484162-649A-4FA7-988B-B7B8613DE792}">
      <dsp:nvSpPr>
        <dsp:cNvPr id="0" name=""/>
        <dsp:cNvSpPr/>
      </dsp:nvSpPr>
      <dsp:spPr>
        <a:xfrm>
          <a:off x="76866" y="298164"/>
          <a:ext cx="1896046" cy="18960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1" kern="1200" dirty="0" smtClean="0"/>
            <a:t>1</a:t>
          </a:r>
          <a:endParaRPr lang="en-US" sz="3500" b="1" kern="1200" dirty="0"/>
        </a:p>
      </dsp:txBody>
      <dsp:txXfrm>
        <a:off x="341629" y="521748"/>
        <a:ext cx="1093216" cy="1448877"/>
      </dsp:txXfrm>
    </dsp:sp>
    <dsp:sp modelId="{671182A3-1A68-446D-84E6-F202D760789A}">
      <dsp:nvSpPr>
        <dsp:cNvPr id="0" name=""/>
        <dsp:cNvSpPr/>
      </dsp:nvSpPr>
      <dsp:spPr>
        <a:xfrm>
          <a:off x="1443386" y="298164"/>
          <a:ext cx="1896046" cy="189604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en-US" sz="3500" b="1" kern="1200" dirty="0" smtClean="0"/>
            <a:t>3</a:t>
          </a:r>
          <a:endParaRPr lang="en-US" sz="3500" b="1" kern="1200" dirty="0"/>
        </a:p>
      </dsp:txBody>
      <dsp:txXfrm>
        <a:off x="1981454" y="521748"/>
        <a:ext cx="1093216" cy="144887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BDBBC2-4887-40C1-84B6-FEC36B50AB4A}" type="datetimeFigureOut">
              <a:rPr lang="en-US" smtClean="0"/>
              <a:pPr/>
              <a:t>5/5/2009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19E03-5C67-4AAB-9352-8A9C66E06FE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333997-6596-4591-8A5E-BE98E3C22E1E}" type="datetimeFigureOut">
              <a:rPr lang="en-US" smtClean="0"/>
              <a:pPr/>
              <a:t>5/5/2009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B4B99-2225-4CDD-B77D-F8DCFA998F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5B4B99-2225-4CDD-B77D-F8DCFA998F6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Is this a good </a:t>
            </a:r>
            <a:r>
              <a:rPr lang="en-US" dirty="0" err="1" smtClean="0"/>
              <a:t>tokenizer</a:t>
            </a:r>
            <a:r>
              <a:rPr lang="en-US" dirty="0" smtClean="0"/>
              <a:t>?</a:t>
            </a:r>
            <a:r>
              <a:rPr lang="en-US" baseline="0" dirty="0" smtClean="0"/>
              <a:t> We swept a lot of details under the rug.</a:t>
            </a:r>
          </a:p>
          <a:p>
            <a:pPr>
              <a:buFontTx/>
              <a:buChar char="-"/>
            </a:pPr>
            <a:endParaRPr lang="en-US" baseline="0" dirty="0" smtClean="0"/>
          </a:p>
          <a:p>
            <a:pPr>
              <a:buFontTx/>
              <a:buChar char="-"/>
            </a:pPr>
            <a:r>
              <a:rPr lang="en-US" baseline="0" dirty="0" smtClean="0"/>
              <a:t>How about maintaining and storing this index? It can get huge!</a:t>
            </a:r>
          </a:p>
          <a:p>
            <a:pPr>
              <a:buFontTx/>
              <a:buChar char="-"/>
            </a:pP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5 different variants of “</a:t>
            </a:r>
            <a:r>
              <a:rPr lang="en-US" baseline="0" dirty="0" err="1" smtClean="0"/>
              <a:t>wifi</a:t>
            </a:r>
            <a:r>
              <a:rPr lang="en-US" baseline="0" dirty="0" smtClean="0"/>
              <a:t>” on the first page of Google Results</a:t>
            </a:r>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Searching for “what” does not return any results!</a:t>
            </a:r>
          </a:p>
          <a:p>
            <a:pPr lvl="1">
              <a:buFontTx/>
              <a:buChar char="-"/>
            </a:pPr>
            <a:r>
              <a:rPr lang="en-US" baseline="0" dirty="0" smtClean="0"/>
              <a:t>Ferret automatically detects stop words and removes them from the index</a:t>
            </a:r>
          </a:p>
          <a:p>
            <a:pPr>
              <a:buFontTx/>
              <a:buChar char="-"/>
            </a:pP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Searching for “what” does not return any results!</a:t>
            </a:r>
          </a:p>
          <a:p>
            <a:pPr lvl="1">
              <a:buFontTx/>
              <a:buChar char="-"/>
            </a:pPr>
            <a:r>
              <a:rPr lang="en-US" baseline="0" dirty="0" smtClean="0"/>
              <a:t>Ferret automatically detects stop words and removes them from the index</a:t>
            </a:r>
          </a:p>
          <a:p>
            <a:pPr>
              <a:buFontTx/>
              <a:buChar char="-"/>
            </a:pP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Searching for “what” does not return any results!</a:t>
            </a:r>
          </a:p>
          <a:p>
            <a:pPr lvl="1">
              <a:buFontTx/>
              <a:buChar char="-"/>
            </a:pPr>
            <a:r>
              <a:rPr lang="en-US" baseline="0" dirty="0" smtClean="0"/>
              <a:t>Ferret automatically detects stop words and removes them from the index</a:t>
            </a:r>
          </a:p>
          <a:p>
            <a:pPr>
              <a:buFontTx/>
              <a:buChar char="-"/>
            </a:pP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Searching for “what” does not return any results!</a:t>
            </a:r>
          </a:p>
          <a:p>
            <a:pPr lvl="1">
              <a:buFontTx/>
              <a:buChar char="-"/>
            </a:pPr>
            <a:r>
              <a:rPr lang="en-US" baseline="0" dirty="0" smtClean="0"/>
              <a:t>Ferret automatically detects stop words and removes them from the index</a:t>
            </a:r>
          </a:p>
          <a:p>
            <a:pPr>
              <a:buFontTx/>
              <a:buChar char="-"/>
            </a:pP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How did it do that?</a:t>
            </a:r>
          </a:p>
          <a:p>
            <a:pPr>
              <a:buFontTx/>
              <a:buChar char="-"/>
            </a:pPr>
            <a:endParaRPr lang="en-US" dirty="0" smtClean="0"/>
          </a:p>
          <a:p>
            <a:pPr>
              <a:buFontTx/>
              <a:buChar char="-"/>
            </a:pPr>
            <a:r>
              <a:rPr lang="en-US" dirty="0" smtClean="0"/>
              <a:t>A naïve</a:t>
            </a:r>
            <a:r>
              <a:rPr lang="en-US" baseline="0" dirty="0" smtClean="0"/>
              <a:t> approach would be to look at the frequency of each word in the document. Intuition being, if you have two documents talking about brown cows, and one mentions it only once, and second repeats it two dozen times, than it’s probably the case that the latter is more relevant!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Our relevance score might not actually be all that great after all…</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Measure the surface area</a:t>
            </a:r>
            <a:r>
              <a:rPr lang="en-US" baseline="0" dirty="0" smtClean="0"/>
              <a:t> of a word in the document (TF)</a:t>
            </a:r>
          </a:p>
          <a:p>
            <a:pPr>
              <a:buFontTx/>
              <a:buChar char="-"/>
            </a:pPr>
            <a:r>
              <a:rPr lang="en-US" baseline="0" dirty="0" smtClean="0"/>
              <a:t>Guard against “the” cases, by multiplying that number by the frequency with which that word </a:t>
            </a:r>
            <a:r>
              <a:rPr lang="en-US" baseline="0" dirty="0" err="1" smtClean="0"/>
              <a:t>occures</a:t>
            </a:r>
            <a:r>
              <a:rPr lang="en-US" baseline="0" dirty="0" smtClean="0"/>
              <a:t> in ALL other documents. Intuition: word the will appear in virtually all documents, so the IDF factor will decrease the impact of word “the” to entire set to virtually nothing.</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Familiar</a:t>
            </a:r>
            <a:r>
              <a:rPr lang="en-US" baseline="0" dirty="0" smtClean="0"/>
              <a:t> with </a:t>
            </a:r>
            <a:r>
              <a:rPr lang="en-US" baseline="0" dirty="0" err="1" smtClean="0"/>
              <a:t>treemaps</a:t>
            </a:r>
            <a:r>
              <a:rPr lang="en-US" baseline="0" dirty="0" smtClean="0"/>
              <a:t>?</a:t>
            </a:r>
          </a:p>
          <a:p>
            <a:pPr>
              <a:buFontTx/>
              <a:buChar char="-"/>
            </a:pPr>
            <a:endParaRPr lang="en-US" dirty="0" smtClean="0"/>
          </a:p>
          <a:p>
            <a:pPr>
              <a:buFontTx/>
              <a:buChar char="-"/>
            </a:pPr>
            <a:r>
              <a:rPr lang="en-US" dirty="0" smtClean="0"/>
              <a:t>How many people here have rolled their</a:t>
            </a:r>
            <a:r>
              <a:rPr lang="en-US" baseline="0" dirty="0" smtClean="0"/>
              <a:t> own</a:t>
            </a:r>
            <a:r>
              <a:rPr lang="en-US" dirty="0" smtClean="0"/>
              <a:t> search in their</a:t>
            </a:r>
            <a:r>
              <a:rPr lang="en-US" baseline="0" dirty="0" smtClean="0"/>
              <a:t> Rails app? Ferret, SQL, Sphinx, anything goes.</a:t>
            </a:r>
          </a:p>
          <a:p>
            <a:pPr>
              <a:buFontTx/>
              <a:buChar char="-"/>
            </a:pPr>
            <a:endParaRPr lang="en-US" baseline="0" dirty="0" smtClean="0"/>
          </a:p>
          <a:p>
            <a:r>
              <a:rPr lang="en-US" dirty="0" smtClean="0"/>
              <a:t>-</a:t>
            </a:r>
            <a:r>
              <a:rPr lang="en-US" baseline="0" dirty="0" smtClean="0"/>
              <a:t> How many would like to make it better? … I promise you, whatever the app, from a social network to an ecommerce site, a solid understanding of the concepts we’ll discuss can help you make it better.</a:t>
            </a:r>
            <a:endParaRPr lang="en-US" dirty="0" smtClean="0"/>
          </a:p>
          <a:p>
            <a:endParaRPr lang="en-US" dirty="0" smtClean="0"/>
          </a:p>
          <a:p>
            <a:r>
              <a:rPr lang="en-US" dirty="0" smtClean="0"/>
              <a:t>When I started making</a:t>
            </a:r>
            <a:r>
              <a:rPr lang="en-US" baseline="0" dirty="0" smtClean="0"/>
              <a:t> the talk I thought I should spend most of the time on the Math and optimization parts in Ruby, but the further I got into it, the more clear it became that while optimization is an interesting, the actual subject of </a:t>
            </a:r>
            <a:r>
              <a:rPr lang="en-US" baseline="0" dirty="0" err="1" smtClean="0"/>
              <a:t>PageRank</a:t>
            </a:r>
            <a:r>
              <a:rPr lang="en-US" baseline="0" dirty="0" smtClean="0"/>
              <a:t> is something we tend to take for granted, and for most part have very superficial understanding of it.</a:t>
            </a:r>
          </a:p>
          <a:p>
            <a:endParaRPr lang="en-US" baseline="0" dirty="0" smtClean="0"/>
          </a:p>
          <a:p>
            <a:r>
              <a:rPr lang="en-US" baseline="0" dirty="0" smtClean="0"/>
              <a:t>In fact, it is one of those concepts which the further you get into, the more you start appreciate the elegance of the simple core. It becomes a giant hammer. So instead…</a:t>
            </a:r>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Multidimensional</a:t>
            </a:r>
            <a:r>
              <a:rPr lang="en-US" baseline="0" dirty="0" smtClean="0"/>
              <a:t> arrays in Ruby… Good luck!</a:t>
            </a:r>
          </a:p>
          <a:p>
            <a:pPr>
              <a:buFontTx/>
              <a:buChar char="-"/>
            </a:pPr>
            <a:r>
              <a:rPr lang="en-US" baseline="0" dirty="0" smtClean="0"/>
              <a:t>Size of ruby object 20+ bytes.. </a:t>
            </a:r>
          </a:p>
          <a:p>
            <a:pPr>
              <a:buFontTx/>
              <a:buChar char="-"/>
            </a:pPr>
            <a:endParaRPr lang="en-US" baseline="0" dirty="0" smtClean="0"/>
          </a:p>
          <a:p>
            <a:pPr>
              <a:buFontTx/>
              <a:buChar char="-"/>
            </a:pPr>
            <a:r>
              <a:rPr lang="en-US" baseline="0" dirty="0" smtClean="0"/>
              <a:t>In other words, you’re not getting very far.</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Masahiro Tanaka</a:t>
            </a:r>
          </a:p>
          <a:p>
            <a:endParaRPr lang="en-US" dirty="0" smtClean="0"/>
          </a:p>
          <a:p>
            <a:r>
              <a:rPr lang="en-US" dirty="0" smtClean="0"/>
              <a:t>This extension library incorporates fast calculation and easy manipulation of large numerical arrays into the Ruby language. </a:t>
            </a:r>
          </a:p>
          <a:p>
            <a:endParaRPr lang="en-US" dirty="0" smtClean="0"/>
          </a:p>
          <a:p>
            <a:r>
              <a:rPr lang="en-US" dirty="0" err="1" smtClean="0"/>
              <a:t>NArray</a:t>
            </a:r>
            <a:r>
              <a:rPr lang="en-US" dirty="0" smtClean="0"/>
              <a:t> has features similar to </a:t>
            </a:r>
            <a:r>
              <a:rPr lang="en-US" dirty="0" err="1" smtClean="0"/>
              <a:t>NumPy</a:t>
            </a:r>
            <a:r>
              <a:rPr lang="en-US" dirty="0" smtClean="0"/>
              <a:t>, but </a:t>
            </a:r>
            <a:r>
              <a:rPr lang="en-US" dirty="0" err="1" smtClean="0"/>
              <a:t>NArray</a:t>
            </a:r>
            <a:r>
              <a:rPr lang="en-US" dirty="0" smtClean="0"/>
              <a:t> has vector and matrix subclasses.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extension library incorporates fast calculation and easy manipulation of large numerical arrays into the Ruby language. </a:t>
            </a:r>
          </a:p>
          <a:p>
            <a:endParaRPr lang="en-US" dirty="0" smtClean="0"/>
          </a:p>
          <a:p>
            <a:r>
              <a:rPr lang="en-US" dirty="0" err="1" smtClean="0"/>
              <a:t>NArray</a:t>
            </a:r>
            <a:r>
              <a:rPr lang="en-US" dirty="0" smtClean="0"/>
              <a:t> has features similar to </a:t>
            </a:r>
            <a:r>
              <a:rPr lang="en-US" dirty="0" err="1" smtClean="0"/>
              <a:t>NumPy</a:t>
            </a:r>
            <a:r>
              <a:rPr lang="en-US" dirty="0" smtClean="0"/>
              <a:t>, but </a:t>
            </a:r>
            <a:r>
              <a:rPr lang="en-US" dirty="0" err="1" smtClean="0"/>
              <a:t>NArray</a:t>
            </a:r>
            <a:r>
              <a:rPr lang="en-US" dirty="0" smtClean="0"/>
              <a:t> has vector and matrix subclasses.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Google ‘s founder insight: links are votes of confidence, in fact they are a purely social artifact that is useful when ranking online content</a:t>
            </a:r>
          </a:p>
          <a:p>
            <a:endParaRPr lang="en-US" baseline="0" dirty="0" smtClean="0"/>
          </a:p>
          <a:p>
            <a:pPr>
              <a:buFontTx/>
              <a:buChar char="-"/>
            </a:pPr>
            <a:r>
              <a:rPr lang="en-US" baseline="0" dirty="0" smtClean="0"/>
              <a:t>There is one inherent problem with looking at links though, it is an easy metric to game. </a:t>
            </a:r>
          </a:p>
          <a:p>
            <a:pPr lvl="1">
              <a:buFontTx/>
              <a:buChar char="-"/>
            </a:pPr>
            <a:r>
              <a:rPr lang="en-US" baseline="0" dirty="0" smtClean="0"/>
              <a:t>We could both agree to create a billion links between our pages, and voila, we’re at the top!</a:t>
            </a:r>
          </a:p>
          <a:p>
            <a:pPr lvl="1">
              <a:buFontTx/>
              <a:buChar char="-"/>
            </a:pPr>
            <a:endParaRPr lang="en-US" baseline="0" dirty="0" smtClean="0"/>
          </a:p>
          <a:p>
            <a:pPr lvl="0">
              <a:buFontTx/>
              <a:buNone/>
            </a:pPr>
            <a:r>
              <a:rPr lang="en-US" baseline="0" dirty="0" smtClean="0"/>
              <a:t>- Google needed something reliable.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Larry Page and Sergei </a:t>
            </a:r>
            <a:r>
              <a:rPr lang="en-US" dirty="0" err="1" smtClean="0"/>
              <a:t>Brin</a:t>
            </a:r>
            <a:r>
              <a:rPr lang="en-US" dirty="0" smtClean="0"/>
              <a:t> proposed a</a:t>
            </a:r>
            <a:r>
              <a:rPr lang="en-US" baseline="0" dirty="0" smtClean="0"/>
              <a:t> random surfer model as an approximation for our behavior online:</a:t>
            </a:r>
          </a:p>
          <a:p>
            <a:r>
              <a:rPr lang="en-US" baseline="0" dirty="0" smtClean="0"/>
              <a:t> - Once a user is on the page, they can either follow one of the links</a:t>
            </a:r>
          </a:p>
          <a:p>
            <a:r>
              <a:rPr lang="en-US" baseline="0" dirty="0" smtClean="0"/>
              <a:t> - They can teleport to a random location</a:t>
            </a:r>
          </a:p>
          <a:p>
            <a:endParaRPr lang="en-US" baseline="0" dirty="0" smtClean="0"/>
          </a:p>
          <a:p>
            <a:r>
              <a:rPr lang="en-US" baseline="0" dirty="0" smtClean="0"/>
              <a:t>They set the probabilities to be 0.85 and 0.15, respectively. These numbers were chosen pseudo-arbitrarily, but they have a big impact.. We’ll see how and why.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more concrete terms. Page N –&gt;</a:t>
            </a:r>
            <a:r>
              <a:rPr lang="en-US" baseline="0" dirty="0" smtClean="0"/>
              <a:t> Page (M|K)</a:t>
            </a:r>
          </a:p>
          <a:p>
            <a:endParaRPr lang="en-US" dirty="0" smtClean="0"/>
          </a:p>
          <a:p>
            <a:r>
              <a:rPr lang="en-US" dirty="0" smtClean="0"/>
              <a:t>Repeat</a:t>
            </a:r>
            <a:r>
              <a:rPr lang="en-US" baseline="0" dirty="0" smtClean="0"/>
              <a:t> many </a:t>
            </a:r>
            <a:r>
              <a:rPr lang="en-US" baseline="0" dirty="0" err="1" smtClean="0"/>
              <a:t>many</a:t>
            </a:r>
            <a:r>
              <a:rPr lang="en-US" baseline="0" dirty="0" smtClean="0"/>
              <a:t> times over</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we take a particular user, we can get the following scenario.. </a:t>
            </a:r>
          </a:p>
          <a:p>
            <a:endParaRPr lang="en-US" baseline="0" dirty="0" smtClean="0"/>
          </a:p>
          <a:p>
            <a:r>
              <a:rPr lang="en-US" baseline="0" dirty="0" smtClean="0"/>
              <a:t>Not far from reality, when you think about how we browse the web (at least for myself)</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repeat the experiment for long enough, the probabilities</a:t>
            </a:r>
            <a:r>
              <a:rPr lang="en-US" baseline="0" dirty="0" smtClean="0"/>
              <a:t> for each page will stabilize and we might get a graph that looks something like the following. </a:t>
            </a:r>
          </a:p>
          <a:p>
            <a:endParaRPr lang="en-US" baseline="0" dirty="0" smtClean="0"/>
          </a:p>
          <a:p>
            <a:r>
              <a:rPr lang="en-US" baseline="0" dirty="0" smtClean="0"/>
              <a:t>(Caution: made up numbers)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Which brings us to the</a:t>
            </a:r>
            <a:r>
              <a:rPr lang="en-US" baseline="0" dirty="0" smtClean="0"/>
              <a:t> next question.. What is </a:t>
            </a:r>
            <a:r>
              <a:rPr lang="en-US" baseline="0" dirty="0" err="1" smtClean="0"/>
              <a:t>PageRank</a:t>
            </a:r>
            <a:r>
              <a:rPr lang="en-US" baseline="0" dirty="0" smtClean="0"/>
              <a:t>? It’s a scalar value of 1 to 10.. Right? </a:t>
            </a:r>
          </a:p>
          <a:p>
            <a:endParaRPr lang="en-US" baseline="0" dirty="0" smtClean="0"/>
          </a:p>
          <a:p>
            <a:r>
              <a:rPr lang="en-US" baseline="0" dirty="0" smtClean="0"/>
              <a:t>Not really.</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repeat the experiment for long enough, the probabilities</a:t>
            </a:r>
            <a:r>
              <a:rPr lang="en-US" baseline="0" dirty="0" smtClean="0"/>
              <a:t> for each page will stabilize and we might get a graph that looks something like the following. </a:t>
            </a:r>
          </a:p>
          <a:p>
            <a:endParaRPr lang="en-US" baseline="0" dirty="0" smtClean="0"/>
          </a:p>
          <a:p>
            <a:r>
              <a:rPr lang="en-US" baseline="0" dirty="0" smtClean="0"/>
              <a:t>(Caution: made up numbers)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actually going to spend</a:t>
            </a:r>
            <a:r>
              <a:rPr lang="en-US" baseline="0" dirty="0" smtClean="0"/>
              <a:t> some time exploring </a:t>
            </a:r>
            <a:r>
              <a:rPr lang="en-US" baseline="0" dirty="0" err="1" smtClean="0"/>
              <a:t>PageRank</a:t>
            </a:r>
            <a:r>
              <a:rPr lang="en-US" baseline="0" dirty="0" smtClean="0"/>
              <a:t> – think of it advanced SEO, we’ll then look at how to do it Ruby, as well as, explore some examples. </a:t>
            </a:r>
          </a:p>
          <a:p>
            <a:endParaRPr lang="en-US" baseline="0" dirty="0" smtClean="0"/>
          </a:p>
          <a:p>
            <a:r>
              <a:rPr lang="en-US" baseline="0" dirty="0" smtClean="0"/>
              <a:t>Why? Well, I think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Implicit</a:t>
            </a:r>
            <a:r>
              <a:rPr lang="en-US" baseline="0" dirty="0" smtClean="0"/>
              <a:t> assumption: higher </a:t>
            </a:r>
            <a:r>
              <a:rPr lang="en-US" baseline="0" dirty="0" err="1" smtClean="0"/>
              <a:t>postrank</a:t>
            </a:r>
            <a:r>
              <a:rPr lang="en-US" baseline="0" dirty="0" smtClean="0"/>
              <a:t>, means higher importance of the page. </a:t>
            </a:r>
          </a:p>
          <a:p>
            <a:endParaRPr lang="en-US" baseline="0" dirty="0" smtClean="0"/>
          </a:p>
          <a:p>
            <a:r>
              <a:rPr lang="en-US" baseline="0" dirty="0" smtClean="0"/>
              <a:t>- If many users are likely to land on this page, then it must be the case that this page is important, interesting, controversial… whichever. </a:t>
            </a:r>
          </a:p>
          <a:p>
            <a:endParaRPr lang="en-US" baseline="0" dirty="0" smtClean="0"/>
          </a:p>
          <a:p>
            <a:r>
              <a:rPr lang="en-US" baseline="0" dirty="0" smtClean="0"/>
              <a:t> - Google makes no claim to factual consistency, or quality of content, it simply points out the pages with most link love on the web.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do we need teleportation? It does model our behavior, but there are more concrete reasons for it.</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Can’t reach pages with no</a:t>
            </a:r>
            <a:r>
              <a:rPr lang="en-US" baseline="0" dirty="0" smtClean="0"/>
              <a:t> in-links</a:t>
            </a:r>
          </a:p>
          <a:p>
            <a:pPr>
              <a:buFontTx/>
              <a:buChar char="-"/>
            </a:pPr>
            <a:r>
              <a:rPr lang="en-US" baseline="0" dirty="0" smtClean="0"/>
              <a:t>Can’t escape from pages with no out-links</a:t>
            </a:r>
          </a:p>
          <a:p>
            <a:pPr>
              <a:buFontTx/>
              <a:buChar char="-"/>
            </a:pPr>
            <a:r>
              <a:rPr lang="en-US" baseline="0" dirty="0" smtClean="0"/>
              <a:t>Certain parts of the web can be entry-only (no exit), or complete separated. </a:t>
            </a:r>
          </a:p>
          <a:p>
            <a:pPr lvl="1">
              <a:buFontTx/>
              <a:buChar char="-"/>
            </a:pPr>
            <a:r>
              <a:rPr lang="en-US" baseline="0" dirty="0" smtClean="0"/>
              <a:t>Don’t want to get our spiders stuck!</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What is the probability of teleportation?</a:t>
            </a:r>
            <a:r>
              <a:rPr lang="en-US" baseline="0" dirty="0" smtClean="0"/>
              <a:t> </a:t>
            </a:r>
          </a:p>
          <a:p>
            <a:pPr lvl="1">
              <a:buFontTx/>
              <a:buChar char="-"/>
            </a:pPr>
            <a:r>
              <a:rPr lang="en-US" baseline="0" dirty="0" smtClean="0"/>
              <a:t>Larry and Sergei proposed making it uniform. </a:t>
            </a:r>
          </a:p>
          <a:p>
            <a:pPr lvl="1">
              <a:buFontTx/>
              <a:buChar char="-"/>
            </a:pPr>
            <a:r>
              <a:rPr lang="en-US" baseline="0" dirty="0" smtClean="0"/>
              <a:t>The probability of teleporting to any given page is 0.15 / Number of pages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What is the probability of teleportation?</a:t>
            </a:r>
            <a:r>
              <a:rPr lang="en-US" baseline="0" dirty="0" smtClean="0"/>
              <a:t> </a:t>
            </a:r>
          </a:p>
          <a:p>
            <a:pPr lvl="1">
              <a:buFontTx/>
              <a:buChar char="-"/>
            </a:pPr>
            <a:r>
              <a:rPr lang="en-US" baseline="0" dirty="0" smtClean="0"/>
              <a:t>Larry and Sergei proposed making it uniform. </a:t>
            </a:r>
          </a:p>
          <a:p>
            <a:pPr lvl="1">
              <a:buFontTx/>
              <a:buChar char="-"/>
            </a:pPr>
            <a:r>
              <a:rPr lang="en-US" baseline="0" dirty="0" smtClean="0"/>
              <a:t>The probability of teleporting to any given page is 0.15 / Number of pages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The link graph is absolutely </a:t>
            </a:r>
            <a:r>
              <a:rPr lang="en-US" dirty="0" err="1" smtClean="0"/>
              <a:t>ginormous</a:t>
            </a:r>
            <a:r>
              <a:rPr lang="en-US" dirty="0" smtClean="0"/>
              <a:t>:</a:t>
            </a:r>
            <a:r>
              <a:rPr lang="en-US" baseline="0" dirty="0" smtClean="0"/>
              <a:t> </a:t>
            </a:r>
            <a:r>
              <a:rPr lang="en-US" baseline="0" dirty="0" err="1" smtClean="0"/>
              <a:t>NxN</a:t>
            </a:r>
            <a:endParaRPr lang="en-US" baseline="0" dirty="0" smtClean="0"/>
          </a:p>
          <a:p>
            <a:pPr>
              <a:buFontTx/>
              <a:buChar char="-"/>
            </a:pPr>
            <a:r>
              <a:rPr lang="en-US" baseline="0" dirty="0" smtClean="0"/>
              <a:t>Stores data about the link structure of the web</a:t>
            </a:r>
          </a:p>
          <a:p>
            <a:pPr>
              <a:buFontTx/>
              <a:buChar char="-"/>
            </a:pPr>
            <a:endParaRPr lang="en-US" baseline="0" dirty="0" smtClean="0"/>
          </a:p>
          <a:p>
            <a:pPr>
              <a:buFontTx/>
              <a:buChar char="-"/>
            </a:pPr>
            <a:r>
              <a:rPr lang="en-US" baseline="0" dirty="0" smtClean="0"/>
              <a:t>Observation: largely sparse</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Dictionary</a:t>
            </a:r>
            <a:r>
              <a:rPr lang="en-US" baseline="0" dirty="0" smtClean="0"/>
              <a:t> is a far more compact way of storing a sparse hash. </a:t>
            </a:r>
          </a:p>
          <a:p>
            <a:pPr>
              <a:buFontTx/>
              <a:buNone/>
            </a:pPr>
            <a:r>
              <a:rPr lang="en-US" baseline="0" dirty="0" smtClean="0"/>
              <a:t/>
            </a:r>
            <a:br>
              <a:rPr lang="en-US" baseline="0" dirty="0" smtClean="0"/>
            </a:br>
            <a:r>
              <a:rPr lang="en-US" baseline="0" dirty="0" smtClean="0"/>
              <a:t>Having said that, capturing the entire link graph of the web is still very, very expensive.</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Through some manipulation</a:t>
            </a:r>
            <a:r>
              <a:rPr lang="en-US" baseline="0" dirty="0" smtClean="0"/>
              <a:t> the </a:t>
            </a:r>
            <a:r>
              <a:rPr lang="en-US" baseline="0" dirty="0" err="1" smtClean="0"/>
              <a:t>PostRank</a:t>
            </a:r>
            <a:r>
              <a:rPr lang="en-US" baseline="0" dirty="0" smtClean="0"/>
              <a:t> paper reduces the entire calculation to the following equation</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so fast. Doing math in Ruby is a bit of pain. </a:t>
            </a:r>
          </a:p>
          <a:p>
            <a:endParaRPr lang="en-US" dirty="0" smtClean="0"/>
          </a:p>
          <a:p>
            <a:pPr>
              <a:buFontTx/>
              <a:buChar char="-"/>
            </a:pPr>
            <a:r>
              <a:rPr lang="en-US" baseline="0" dirty="0" smtClean="0"/>
              <a:t>Anyone worked with large matrices in Ruby before? There are a number of problems here..</a:t>
            </a:r>
          </a:p>
          <a:p>
            <a:pPr>
              <a:buFontTx/>
              <a:buChar char="-"/>
            </a:pPr>
            <a:endParaRPr lang="en-US" dirty="0" smtClean="0"/>
          </a:p>
          <a:p>
            <a:pPr>
              <a:buFontTx/>
              <a:buChar char="-"/>
            </a:pPr>
            <a:r>
              <a:rPr lang="en-US" dirty="0" smtClean="0"/>
              <a:t>There is the enormous memory overhead</a:t>
            </a:r>
            <a:r>
              <a:rPr lang="en-US" baseline="0" dirty="0" smtClean="0"/>
              <a:t> (as we saw)</a:t>
            </a:r>
          </a:p>
          <a:p>
            <a:pPr>
              <a:buFontTx/>
              <a:buChar char="-"/>
            </a:pPr>
            <a:r>
              <a:rPr lang="en-US" baseline="0" dirty="0" smtClean="0"/>
              <a:t>The interpreter was not created for this task. </a:t>
            </a:r>
          </a:p>
          <a:p>
            <a:pPr>
              <a:buFontTx/>
              <a:buChar char="-"/>
            </a:pPr>
            <a:r>
              <a:rPr lang="en-US" baseline="0" dirty="0" smtClean="0"/>
              <a:t>Little dynamism in matrix manipulation.. Need raw CPU power.</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Thankfully,</a:t>
            </a:r>
            <a:r>
              <a:rPr lang="en-US" baseline="0" dirty="0" smtClean="0"/>
              <a:t> this is pretty much a solved problem for us…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Appears to be just as good, and a bit newer. Pick</a:t>
            </a:r>
            <a:r>
              <a:rPr lang="en-US" baseline="0" dirty="0" smtClean="0"/>
              <a:t> your own flavor. </a:t>
            </a:r>
          </a:p>
          <a:p>
            <a:endParaRPr lang="en-US" baseline="0" dirty="0" smtClean="0"/>
          </a:p>
          <a:p>
            <a:r>
              <a:rPr lang="en-US" baseline="0" dirty="0" smtClean="0"/>
              <a:t>Neither is 1.9 compatible at this point, as far as I know.. Which is something I hope we fix very soon.</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 Let’s test our intuition,</a:t>
            </a:r>
            <a:r>
              <a:rPr lang="en-US" baseline="0" dirty="0" smtClean="0"/>
              <a:t> what would you expect as </a:t>
            </a:r>
            <a:r>
              <a:rPr lang="en-US" baseline="0" dirty="0" err="1" smtClean="0"/>
              <a:t>pagerank</a:t>
            </a:r>
            <a:r>
              <a:rPr lang="en-US" baseline="0" dirty="0" smtClean="0"/>
              <a:t> for these pages?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one</a:t>
            </a:r>
            <a:r>
              <a:rPr lang="en-US" baseline="0" dirty="0" smtClean="0"/>
              <a:t> link and the </a:t>
            </a:r>
            <a:r>
              <a:rPr lang="en-US" baseline="0" dirty="0" err="1" smtClean="0"/>
              <a:t>pagerank</a:t>
            </a:r>
            <a:r>
              <a:rPr lang="en-US" baseline="0" dirty="0" smtClean="0"/>
              <a:t> scores are completely different.</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that we</a:t>
            </a:r>
            <a:r>
              <a:rPr lang="en-US" baseline="0" dirty="0" smtClean="0"/>
              <a:t> have </a:t>
            </a:r>
            <a:r>
              <a:rPr lang="en-US" baseline="0" dirty="0" err="1" smtClean="0"/>
              <a:t>pagerank</a:t>
            </a:r>
            <a:r>
              <a:rPr lang="en-US" baseline="0" dirty="0" smtClean="0"/>
              <a:t>, how do we make use of it?</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Anyone remembers</a:t>
            </a:r>
            <a:r>
              <a:rPr lang="en-US" baseline="0" dirty="0" smtClean="0"/>
              <a:t> using these search engines? It’s been a while huh.. </a:t>
            </a:r>
          </a:p>
          <a:p>
            <a:endParaRPr lang="en-US" baseline="0" dirty="0" smtClean="0"/>
          </a:p>
          <a:p>
            <a:r>
              <a:rPr lang="en-US" baseline="0" dirty="0" smtClean="0"/>
              <a:t>Of course the question you should be asking is, what happened? </a:t>
            </a:r>
          </a:p>
          <a:p>
            <a:endParaRPr lang="en-US" baseline="0" dirty="0" smtClean="0"/>
          </a:p>
          <a:p>
            <a:r>
              <a:rPr lang="en-US" baseline="0" dirty="0" smtClean="0"/>
              <a:t>What was it about </a:t>
            </a:r>
            <a:r>
              <a:rPr lang="en-US" baseline="0" dirty="0" err="1" smtClean="0"/>
              <a:t>google</a:t>
            </a:r>
            <a:r>
              <a:rPr lang="en-US" baseline="0" dirty="0" smtClean="0"/>
              <a:t> that killed all of these guys? And while you’re thinking about that, you should also recall that when </a:t>
            </a:r>
            <a:r>
              <a:rPr lang="en-US" baseline="0" dirty="0" err="1" smtClean="0"/>
              <a:t>google</a:t>
            </a:r>
            <a:r>
              <a:rPr lang="en-US" baseline="0" dirty="0" smtClean="0"/>
              <a:t> first came out, it was far </a:t>
            </a:r>
            <a:r>
              <a:rPr lang="en-US" baseline="0" dirty="0" err="1" smtClean="0"/>
              <a:t>far</a:t>
            </a:r>
            <a:r>
              <a:rPr lang="en-US" baseline="0" dirty="0" smtClean="0"/>
              <a:t> from obvious that ‘the killer search engine’.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We’re going to store the </a:t>
            </a:r>
            <a:r>
              <a:rPr lang="en-US" dirty="0" err="1" smtClean="0"/>
              <a:t>pagerank</a:t>
            </a:r>
            <a:r>
              <a:rPr lang="en-US" dirty="0" smtClean="0"/>
              <a:t> score alongside with the document in our Ferret index</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Add a new sort field and</a:t>
            </a:r>
            <a:r>
              <a:rPr lang="en-US" baseline="0" dirty="0" smtClean="0"/>
              <a:t> retrieve our results that way</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The order of results is different!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So why</a:t>
            </a:r>
            <a:r>
              <a:rPr lang="en-US" baseline="0" dirty="0" smtClean="0"/>
              <a:t> is all of this interesting?</a:t>
            </a:r>
          </a:p>
          <a:p>
            <a:pPr>
              <a:buFontTx/>
              <a:buChar char="-"/>
            </a:pPr>
            <a:r>
              <a:rPr lang="en-US" baseline="0" dirty="0" smtClean="0"/>
              <a:t>How does it apply to you?</a:t>
            </a:r>
          </a:p>
          <a:p>
            <a:pPr>
              <a:buFontTx/>
              <a:buChar char="-"/>
            </a:pPr>
            <a:endParaRPr lang="en-US" baseline="0" dirty="0" smtClean="0"/>
          </a:p>
          <a:p>
            <a:pPr>
              <a:buFontTx/>
              <a:buChar char="-"/>
            </a:pPr>
            <a:r>
              <a:rPr lang="en-US" baseline="0" dirty="0" smtClean="0"/>
              <a:t>Well, nobody said that links have to be </a:t>
            </a:r>
            <a:r>
              <a:rPr lang="en-US" baseline="0" dirty="0" err="1" smtClean="0"/>
              <a:t>href</a:t>
            </a:r>
            <a:r>
              <a:rPr lang="en-US" baseline="0" dirty="0" smtClean="0"/>
              <a:t> attributes.</a:t>
            </a:r>
          </a:p>
          <a:p>
            <a:pPr>
              <a:buFontTx/>
              <a:buChar char="-"/>
            </a:pPr>
            <a:endParaRPr lang="en-US" baseline="0" dirty="0" smtClean="0"/>
          </a:p>
          <a:p>
            <a:pPr>
              <a:buFontTx/>
              <a:buChar char="-"/>
            </a:pPr>
            <a:r>
              <a:rPr lang="en-US" baseline="0" dirty="0" smtClean="0"/>
              <a:t> In fact, you can treat many different relationships as links, meaning you can turn any graph into a </a:t>
            </a:r>
            <a:r>
              <a:rPr lang="en-US" baseline="0" dirty="0" err="1" smtClean="0"/>
              <a:t>PageRank</a:t>
            </a:r>
            <a:r>
              <a:rPr lang="en-US" baseline="0" dirty="0" smtClean="0"/>
              <a:t> problem.</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Mark </a:t>
            </a:r>
            <a:r>
              <a:rPr lang="en-US" dirty="0" err="1" smtClean="0"/>
              <a:t>McGranaghan</a:t>
            </a:r>
            <a:r>
              <a:rPr lang="en-US" dirty="0" smtClean="0"/>
              <a:t> ran </a:t>
            </a:r>
            <a:r>
              <a:rPr lang="en-US" dirty="0" err="1" smtClean="0"/>
              <a:t>pagerank</a:t>
            </a:r>
            <a:r>
              <a:rPr lang="en-US" dirty="0" smtClean="0"/>
              <a:t> on the social graph on </a:t>
            </a:r>
            <a:r>
              <a:rPr lang="en-US" dirty="0" err="1" smtClean="0"/>
              <a:t>GitHub</a:t>
            </a:r>
            <a:r>
              <a:rPr lang="en-US" baseline="0" dirty="0" smtClean="0"/>
              <a:t> (</a:t>
            </a:r>
            <a:r>
              <a:rPr lang="en-US" dirty="0" smtClean="0"/>
              <a:t>built in </a:t>
            </a:r>
            <a:r>
              <a:rPr lang="en-US" dirty="0" err="1" smtClean="0"/>
              <a:t>clojure</a:t>
            </a:r>
            <a:r>
              <a:rPr lang="en-US" dirty="0" smtClean="0"/>
              <a:t>), and called it </a:t>
            </a:r>
            <a:r>
              <a:rPr lang="en-US" dirty="0" err="1" smtClean="0"/>
              <a:t>GitCred</a:t>
            </a:r>
            <a:r>
              <a:rPr lang="en-US" dirty="0" smtClean="0"/>
              <a:t>.</a:t>
            </a:r>
          </a:p>
          <a:p>
            <a:pPr>
              <a:buFontTx/>
              <a:buChar char="-"/>
            </a:pP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You can also</a:t>
            </a:r>
            <a:r>
              <a:rPr lang="en-US" baseline="0" dirty="0" smtClean="0"/>
              <a:t> imagine applying same thing on top of twitter…</a:t>
            </a:r>
          </a:p>
          <a:p>
            <a:pPr lvl="1">
              <a:buFontTx/>
              <a:buChar char="-"/>
            </a:pPr>
            <a:r>
              <a:rPr lang="en-US" baseline="0" dirty="0" smtClean="0"/>
              <a:t>You can establish a </a:t>
            </a:r>
            <a:r>
              <a:rPr lang="en-US" baseline="0" dirty="0" err="1" smtClean="0"/>
              <a:t>twitterrank</a:t>
            </a:r>
            <a:r>
              <a:rPr lang="en-US" baseline="0" dirty="0" smtClean="0"/>
              <a:t> for all the people using the service</a:t>
            </a:r>
          </a:p>
          <a:p>
            <a:pPr lvl="1">
              <a:buFontTx/>
              <a:buChar char="-"/>
            </a:pPr>
            <a:r>
              <a:rPr lang="en-US" baseline="0" dirty="0" smtClean="0"/>
              <a:t>You can then recommend people based on their </a:t>
            </a:r>
            <a:r>
              <a:rPr lang="en-US" baseline="0" dirty="0" err="1" smtClean="0"/>
              <a:t>pagerank</a:t>
            </a:r>
            <a:endParaRPr lang="en-US" baseline="0" dirty="0" smtClean="0"/>
          </a:p>
          <a:p>
            <a:pPr lvl="1">
              <a:buFontTx/>
              <a:buChar char="-"/>
            </a:pPr>
            <a:r>
              <a:rPr lang="en-US" baseline="0" dirty="0" smtClean="0"/>
              <a:t>You can filter twitter messages!</a:t>
            </a:r>
          </a:p>
          <a:p>
            <a:pPr lvl="1">
              <a:buFontTx/>
              <a:buChar char="-"/>
            </a:pPr>
            <a:r>
              <a:rPr lang="en-US" baseline="0" dirty="0" smtClean="0"/>
              <a:t>You can do all kinds of things</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Going beyond the social graph.. You can</a:t>
            </a:r>
            <a:r>
              <a:rPr lang="en-US" baseline="0" dirty="0" smtClean="0"/>
              <a:t> connect items that were purchased in the same cart, or once again connect the people in your network and build a recommendations system.</a:t>
            </a:r>
          </a:p>
          <a:p>
            <a:pPr>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other words, </a:t>
            </a:r>
            <a:r>
              <a:rPr lang="en-US" baseline="0" dirty="0" err="1" smtClean="0"/>
              <a:t>PageRank</a:t>
            </a:r>
            <a:r>
              <a:rPr lang="en-US" baseline="0" dirty="0" smtClean="0"/>
              <a:t> is a powerful hammer. Use it.</a:t>
            </a:r>
          </a:p>
        </p:txBody>
      </p:sp>
      <p:sp>
        <p:nvSpPr>
          <p:cNvPr id="4" name="Slide Number Placeholder 3"/>
          <p:cNvSpPr>
            <a:spLocks noGrp="1"/>
          </p:cNvSpPr>
          <p:nvPr>
            <p:ph type="sldNum" sz="quarter" idx="10"/>
          </p:nvPr>
        </p:nvSpPr>
        <p:spPr/>
        <p:txBody>
          <a:bodyPr/>
          <a:lstStyle/>
          <a:p>
            <a:fld id="{285B4B99-2225-4CDD-B77D-F8DCFA998F66}"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Have</a:t>
            </a:r>
            <a:r>
              <a:rPr lang="en-US" baseline="0" dirty="0" smtClean="0"/>
              <a:t> you guys ever wondered how </a:t>
            </a:r>
            <a:r>
              <a:rPr lang="en-US" baseline="0" dirty="0" err="1" smtClean="0"/>
              <a:t>google</a:t>
            </a:r>
            <a:r>
              <a:rPr lang="en-US" baseline="0" dirty="0" smtClean="0"/>
              <a:t> does personalization?</a:t>
            </a:r>
          </a:p>
          <a:p>
            <a:pPr>
              <a:buFontTx/>
              <a:buChar char="-"/>
            </a:pPr>
            <a:endParaRPr lang="en-US" baseline="0" dirty="0" smtClean="0"/>
          </a:p>
          <a:p>
            <a:pPr>
              <a:buFontTx/>
              <a:buChar char="-"/>
            </a:pPr>
            <a:r>
              <a:rPr lang="en-US" baseline="0" dirty="0" smtClean="0"/>
              <a:t>Well, they don’t talk about it, but there is actually a very natural way to do it with </a:t>
            </a:r>
            <a:r>
              <a:rPr lang="en-US" baseline="0" dirty="0" err="1" smtClean="0"/>
              <a:t>PageRank</a:t>
            </a:r>
            <a:r>
              <a:rPr lang="en-US" baseline="0" dirty="0" smtClean="0"/>
              <a:t>.</a:t>
            </a:r>
          </a:p>
          <a:p>
            <a:pPr lvl="1">
              <a:buFontTx/>
              <a:buChar char="-"/>
            </a:pP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Extremely simplified.. But more or less</a:t>
            </a:r>
            <a:r>
              <a:rPr lang="en-US" baseline="0" dirty="0" smtClean="0"/>
              <a:t> </a:t>
            </a:r>
            <a:r>
              <a:rPr lang="en-US" baseline="0" dirty="0" err="1" smtClean="0"/>
              <a:t>acurate</a:t>
            </a:r>
            <a:r>
              <a:rPr lang="en-US" baseline="0" dirty="0" smtClean="0"/>
              <a:t>. There are 3 major steps:</a:t>
            </a:r>
            <a:endParaRPr lang="en-US" dirty="0" smtClean="0"/>
          </a:p>
          <a:p>
            <a:endParaRPr lang="en-US" dirty="0" smtClean="0"/>
          </a:p>
          <a:p>
            <a:r>
              <a:rPr lang="en-US" dirty="0" smtClean="0"/>
              <a:t>Crawl – sweep under the rug</a:t>
            </a:r>
          </a:p>
          <a:p>
            <a:r>
              <a:rPr lang="en-US" dirty="0" smtClean="0"/>
              <a:t>Index – DIY</a:t>
            </a:r>
            <a:r>
              <a:rPr lang="en-US" baseline="0" dirty="0" smtClean="0"/>
              <a:t>, Ferret, things to look out for.. Creating a good inverted index is a tricky thing.</a:t>
            </a:r>
          </a:p>
          <a:p>
            <a:r>
              <a:rPr lang="en-US" baseline="0" dirty="0" smtClean="0"/>
              <a:t>Rank – the secret juice goes here.. What is </a:t>
            </a:r>
            <a:r>
              <a:rPr lang="en-US" baseline="0" dirty="0" err="1" smtClean="0"/>
              <a:t>PageRank</a:t>
            </a:r>
            <a:r>
              <a:rPr lang="en-US" baseline="0" dirty="0" smtClean="0"/>
              <a:t>, how does it work, why, and how can we apply it?</a:t>
            </a:r>
          </a:p>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Nobody said that the teleportation vector has to be uniform. </a:t>
            </a:r>
          </a:p>
          <a:p>
            <a:pPr>
              <a:buFontTx/>
              <a:buChar char="-"/>
            </a:pPr>
            <a:endParaRPr lang="en-US" dirty="0" smtClean="0"/>
          </a:p>
          <a:p>
            <a:pPr>
              <a:buFontTx/>
              <a:buChar char="-"/>
            </a:pPr>
            <a:r>
              <a:rPr lang="en-US" dirty="0" smtClean="0"/>
              <a:t>In fact,</a:t>
            </a:r>
            <a:r>
              <a:rPr lang="en-US" baseline="0" dirty="0" smtClean="0"/>
              <a:t> we intuitively know that it’s not. You start on your homepage, which means your profile is biased towards that page.</a:t>
            </a:r>
          </a:p>
        </p:txBody>
      </p:sp>
      <p:sp>
        <p:nvSpPr>
          <p:cNvPr id="4" name="Slide Number Placeholder 3"/>
          <p:cNvSpPr>
            <a:spLocks noGrp="1"/>
          </p:cNvSpPr>
          <p:nvPr>
            <p:ph type="sldNum" sz="quarter" idx="10"/>
          </p:nvPr>
        </p:nvSpPr>
        <p:spPr/>
        <p:txBody>
          <a:bodyPr/>
          <a:lstStyle/>
          <a:p>
            <a:fld id="{285B4B99-2225-4CDD-B77D-F8DCFA998F66}"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One way to game </a:t>
            </a:r>
            <a:r>
              <a:rPr lang="en-US" dirty="0" err="1" smtClean="0"/>
              <a:t>PageRank</a:t>
            </a:r>
            <a:r>
              <a:rPr lang="en-US" dirty="0" smtClean="0"/>
              <a:t> is just to create</a:t>
            </a:r>
            <a:r>
              <a:rPr lang="en-US" baseline="0" dirty="0" smtClean="0"/>
              <a:t> more pages with links, of course!</a:t>
            </a:r>
          </a:p>
          <a:p>
            <a:pPr>
              <a:buFontTx/>
              <a:buChar char="-"/>
            </a:pPr>
            <a:r>
              <a:rPr lang="en-US" baseline="0" dirty="0" smtClean="0"/>
              <a:t>And if you’re really prolific (aka, if you double the web)… You’ll have a massive PR score!</a:t>
            </a:r>
          </a:p>
          <a:p>
            <a:pPr>
              <a:buFontTx/>
              <a:buChar char="-"/>
            </a:pPr>
            <a:endParaRPr lang="en-US" baseline="0" dirty="0" smtClean="0"/>
          </a:p>
          <a:p>
            <a:pPr>
              <a:buFontTx/>
              <a:buChar char="-"/>
            </a:pPr>
            <a:r>
              <a:rPr lang="en-US" baseline="0" dirty="0" smtClean="0"/>
              <a:t>Back in 2002 … a spammer nearly doubled the size of Google’s index. In the process, he got a massive PR score.</a:t>
            </a:r>
          </a:p>
          <a:p>
            <a:pPr lvl="1">
              <a:buFontTx/>
              <a:buChar char="-"/>
            </a:pPr>
            <a:r>
              <a:rPr lang="en-US" baseline="0" dirty="0" smtClean="0"/>
              <a:t>This is constant warfare within Google. Spammers create pages, billions of them, Google tries to find these fake clusters and eliminate them from the index. </a:t>
            </a:r>
          </a:p>
          <a:p>
            <a:pPr lvl="1">
              <a:buFontTx/>
              <a:buChar char="-"/>
            </a:pPr>
            <a:r>
              <a:rPr lang="en-US" baseline="0" dirty="0" smtClean="0"/>
              <a:t>Google doesn’t publicly talk about this, but they must have a sizable SPAM team working </a:t>
            </a:r>
            <a:r>
              <a:rPr lang="en-US" baseline="0" dirty="0" err="1" smtClean="0"/>
              <a:t>continously</a:t>
            </a:r>
            <a:r>
              <a:rPr lang="en-US" baseline="0" dirty="0" smtClean="0"/>
              <a:t> on keeping the index legit.</a:t>
            </a:r>
          </a:p>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285B4B99-2225-4CDD-B77D-F8DCFA998F66}" type="slidenum">
              <a:rPr lang="en-US" smtClean="0"/>
              <a:pPr/>
              <a:t>72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b="0" baseline="0" dirty="0" smtClean="0"/>
              <a:t>Crawling is a pretty well understood and almost purely technological problem. </a:t>
            </a:r>
          </a:p>
          <a:p>
            <a:pPr lvl="1">
              <a:buFontTx/>
              <a:buChar char="-"/>
            </a:pPr>
            <a:r>
              <a:rPr lang="en-US" b="0" baseline="0" dirty="0" smtClean="0"/>
              <a:t>Indexing: media types, languages, encodings, etc.</a:t>
            </a:r>
          </a:p>
          <a:p>
            <a:pPr lvl="1">
              <a:buFontTx/>
              <a:buChar char="-"/>
            </a:pPr>
            <a:r>
              <a:rPr lang="en-US" b="0" baseline="0" dirty="0" smtClean="0"/>
              <a:t>Ranking: where all the secret juice goes. </a:t>
            </a:r>
          </a:p>
        </p:txBody>
      </p:sp>
      <p:sp>
        <p:nvSpPr>
          <p:cNvPr id="4" name="Slide Number Placeholder 3"/>
          <p:cNvSpPr>
            <a:spLocks noGrp="1"/>
          </p:cNvSpPr>
          <p:nvPr>
            <p:ph type="sldNum" sz="quarter" idx="10"/>
          </p:nvPr>
        </p:nvSpPr>
        <p:spPr/>
        <p:txBody>
          <a:bodyPr/>
          <a:lstStyle/>
          <a:p>
            <a:fld id="{285B4B99-2225-4CDD-B77D-F8DCFA998F6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Index</a:t>
            </a:r>
            <a:r>
              <a:rPr lang="en-US" baseline="0" dirty="0" smtClean="0"/>
              <a:t> updates were rolled out every couple of months initially</a:t>
            </a:r>
          </a:p>
          <a:p>
            <a:pPr>
              <a:buFontTx/>
              <a:buChar char="-"/>
            </a:pPr>
            <a:r>
              <a:rPr lang="en-US" baseline="0" dirty="0" smtClean="0"/>
              <a:t>Now index updates are done on the fly, and </a:t>
            </a:r>
            <a:r>
              <a:rPr lang="en-US" baseline="0" dirty="0" err="1" smtClean="0"/>
              <a:t>pagerank</a:t>
            </a:r>
            <a:r>
              <a:rPr lang="en-US" baseline="0" dirty="0" smtClean="0"/>
              <a:t> scores are adjusted as well … “Real-time web”</a:t>
            </a:r>
          </a:p>
          <a:p>
            <a:pPr>
              <a:buFontTx/>
              <a:buChar char="-"/>
            </a:pPr>
            <a:endParaRPr lang="en-US" dirty="0" smtClean="0"/>
          </a:p>
          <a:p>
            <a:pPr>
              <a:buFontTx/>
              <a:buChar char="-"/>
            </a:pPr>
            <a:r>
              <a:rPr lang="en-US" dirty="0" smtClean="0"/>
              <a:t>With a little sweat, you can crunch 27M web</a:t>
            </a:r>
            <a:r>
              <a:rPr lang="en-US" baseline="0" dirty="0" smtClean="0"/>
              <a:t> </a:t>
            </a:r>
            <a:r>
              <a:rPr lang="en-US" dirty="0" smtClean="0"/>
              <a:t>on your</a:t>
            </a:r>
            <a:r>
              <a:rPr lang="en-US" baseline="0" dirty="0" smtClean="0"/>
              <a:t> laptop. </a:t>
            </a:r>
            <a:endParaRPr lang="en-US" dirty="0"/>
          </a:p>
        </p:txBody>
      </p:sp>
      <p:sp>
        <p:nvSpPr>
          <p:cNvPr id="4" name="Slide Number Placeholder 3"/>
          <p:cNvSpPr>
            <a:spLocks noGrp="1"/>
          </p:cNvSpPr>
          <p:nvPr>
            <p:ph type="sldNum" sz="quarter" idx="10"/>
          </p:nvPr>
        </p:nvSpPr>
        <p:spPr/>
        <p:txBody>
          <a:bodyPr/>
          <a:lstStyle/>
          <a:p>
            <a:fld id="{285B4B99-2225-4CDD-B77D-F8DCFA998F6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27126"/>
            <a:ext cx="8229600" cy="4999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D0DD2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F606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8625" y="206375"/>
            <a:ext cx="7826375" cy="48418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p:nvGrpSpPr>
        <p:grpSpPr>
          <a:xfrm>
            <a:off x="0" y="6375401"/>
            <a:ext cx="9144000" cy="482599"/>
            <a:chOff x="0" y="6375400"/>
            <a:chExt cx="9144000" cy="482599"/>
          </a:xfrm>
        </p:grpSpPr>
        <p:sp>
          <p:nvSpPr>
            <p:cNvPr id="8" name="Rectangle 7"/>
            <p:cNvSpPr/>
            <p:nvPr/>
          </p:nvSpPr>
          <p:spPr>
            <a:xfrm>
              <a:off x="0" y="6375400"/>
              <a:ext cx="9144000" cy="4825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14" cstate="print"/>
            <a:srcRect/>
            <a:stretch>
              <a:fillRect/>
            </a:stretch>
          </p:blipFill>
          <p:spPr bwMode="auto">
            <a:xfrm>
              <a:off x="8070849" y="6526858"/>
              <a:ext cx="915167" cy="207698"/>
            </a:xfrm>
            <a:prstGeom prst="rect">
              <a:avLst/>
            </a:prstGeom>
            <a:noFill/>
            <a:ln w="9525">
              <a:noFill/>
              <a:miter lim="800000"/>
              <a:headEnd/>
              <a:tailEnd/>
            </a:ln>
            <a:effectLst/>
          </p:spPr>
        </p:pic>
        <p:sp>
          <p:nvSpPr>
            <p:cNvPr id="10" name="TextBox 9"/>
            <p:cNvSpPr txBox="1"/>
            <p:nvPr/>
          </p:nvSpPr>
          <p:spPr>
            <a:xfrm>
              <a:off x="152399" y="6467474"/>
              <a:ext cx="3590925" cy="307777"/>
            </a:xfrm>
            <a:prstGeom prst="rect">
              <a:avLst/>
            </a:prstGeom>
            <a:noFill/>
          </p:spPr>
          <p:txBody>
            <a:bodyPr wrap="square" rtlCol="0">
              <a:spAutoFit/>
            </a:bodyPr>
            <a:lstStyle/>
            <a:p>
              <a:r>
                <a:rPr lang="en-US" sz="1400" b="1" dirty="0" smtClean="0">
                  <a:solidFill>
                    <a:schemeClr val="bg1"/>
                  </a:solidFill>
                </a:rPr>
                <a:t>Building Mini-Google in Ruby</a:t>
              </a:r>
              <a:endParaRPr lang="en-US" sz="1400" b="1" dirty="0">
                <a:solidFill>
                  <a:schemeClr val="bg1"/>
                </a:solidFill>
              </a:endParaRPr>
            </a:p>
          </p:txBody>
        </p:sp>
        <p:sp>
          <p:nvSpPr>
            <p:cNvPr id="11" name="TextBox 10"/>
            <p:cNvSpPr txBox="1"/>
            <p:nvPr/>
          </p:nvSpPr>
          <p:spPr>
            <a:xfrm>
              <a:off x="5676900" y="6513195"/>
              <a:ext cx="1841500" cy="246221"/>
            </a:xfrm>
            <a:prstGeom prst="rect">
              <a:avLst/>
            </a:prstGeom>
            <a:noFill/>
          </p:spPr>
          <p:txBody>
            <a:bodyPr wrap="square" rtlCol="0">
              <a:spAutoFit/>
            </a:bodyPr>
            <a:lstStyle/>
            <a:p>
              <a:pPr algn="ctr"/>
              <a:r>
                <a:rPr lang="en-US" sz="1000" b="1" dirty="0" smtClean="0">
                  <a:solidFill>
                    <a:schemeClr val="bg1"/>
                  </a:solidFill>
                </a:rPr>
                <a:t>@</a:t>
              </a:r>
              <a:r>
                <a:rPr lang="en-US" sz="1000" b="1" dirty="0" err="1" smtClean="0">
                  <a:solidFill>
                    <a:schemeClr val="bg1"/>
                  </a:solidFill>
                </a:rPr>
                <a:t>igrigorik</a:t>
              </a:r>
              <a:r>
                <a:rPr lang="en-US" sz="1000" b="1" dirty="0" smtClean="0">
                  <a:solidFill>
                    <a:schemeClr val="bg1"/>
                  </a:solidFill>
                </a:rPr>
                <a:t> #</a:t>
              </a:r>
              <a:r>
                <a:rPr lang="en-US" sz="1000" b="1" dirty="0" err="1" smtClean="0">
                  <a:solidFill>
                    <a:schemeClr val="bg1"/>
                  </a:solidFill>
                </a:rPr>
                <a:t>railsconf</a:t>
              </a:r>
              <a:endParaRPr lang="en-US" sz="1000" b="1" dirty="0">
                <a:solidFill>
                  <a:schemeClr val="bg1"/>
                </a:solidFill>
              </a:endParaRPr>
            </a:p>
          </p:txBody>
        </p:sp>
        <p:sp>
          <p:nvSpPr>
            <p:cNvPr id="12" name="TextBox 11"/>
            <p:cNvSpPr txBox="1"/>
            <p:nvPr/>
          </p:nvSpPr>
          <p:spPr>
            <a:xfrm>
              <a:off x="3190874" y="6513195"/>
              <a:ext cx="2117725" cy="246221"/>
            </a:xfrm>
            <a:prstGeom prst="rect">
              <a:avLst/>
            </a:prstGeom>
            <a:noFill/>
          </p:spPr>
          <p:txBody>
            <a:bodyPr wrap="square" rtlCol="0">
              <a:spAutoFit/>
            </a:bodyPr>
            <a:lstStyle/>
            <a:p>
              <a:pPr algn="ctr"/>
              <a:r>
                <a:rPr lang="en-US" sz="1000" b="1" dirty="0" smtClean="0">
                  <a:solidFill>
                    <a:schemeClr val="bg1"/>
                  </a:solidFill>
                </a:rPr>
                <a:t>http://bit.ly/railsconf-pagerank</a:t>
              </a:r>
              <a:endParaRPr lang="en-US" sz="1000" b="1" dirty="0">
                <a:solidFill>
                  <a:schemeClr val="bg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l" defTabSz="914400" rtl="0" eaLnBrk="1" latinLnBrk="0" hangingPunct="1">
        <a:spcBef>
          <a:spcPct val="0"/>
        </a:spcBef>
        <a:buNone/>
        <a:defRPr sz="4000" b="1"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3" Type="http://schemas.openxmlformats.org/officeDocument/2006/relationships/hyperlink" Target="http://www.davebalmain.com/api/classes/Ferret/Analysis/LetterTokenizer.html" TargetMode="External"/><Relationship Id="rId18" Type="http://schemas.openxmlformats.org/officeDocument/2006/relationships/hyperlink" Target="http://www.davebalmain.com/api/classes/Ferret/Analysis/RegExpTokenizer.html" TargetMode="External"/><Relationship Id="rId26" Type="http://schemas.openxmlformats.org/officeDocument/2006/relationships/hyperlink" Target="http://www.davebalmain.com/api/classes/Ferret/Analysis/WhiteSpaceTokenizer.html" TargetMode="External"/><Relationship Id="rId39" Type="http://schemas.openxmlformats.org/officeDocument/2006/relationships/hyperlink" Target="http://www.davebalmain.com/api/classes/Ferret/Search/Query.html" TargetMode="External"/><Relationship Id="rId3" Type="http://schemas.openxmlformats.org/officeDocument/2006/relationships/hyperlink" Target="http://www.davebalmain.com/api/classes/Ferret/Analysis/Analyzer.html" TargetMode="External"/><Relationship Id="rId21" Type="http://schemas.openxmlformats.org/officeDocument/2006/relationships/hyperlink" Target="http://www.davebalmain.com/api/classes/Ferret/Analysis/StemFilter.html" TargetMode="External"/><Relationship Id="rId34" Type="http://schemas.openxmlformats.org/officeDocument/2006/relationships/hyperlink" Target="http://www.davebalmain.com/api/classes/Ferret/Search/MatchAllQuery.html" TargetMode="External"/><Relationship Id="rId42" Type="http://schemas.openxmlformats.org/officeDocument/2006/relationships/hyperlink" Target="http://www.davebalmain.com/api/classes/Ferret/Search/RangeQuery.html" TargetMode="External"/><Relationship Id="rId47" Type="http://schemas.openxmlformats.org/officeDocument/2006/relationships/hyperlink" Target="http://www.davebalmain.com/api/classes/Ferret/Search/TopDocs.html" TargetMode="External"/><Relationship Id="rId50" Type="http://schemas.openxmlformats.org/officeDocument/2006/relationships/hyperlink" Target="http://www.davebalmain.com/api/classes/Ferret/Search/WildcardQuery.html" TargetMode="External"/><Relationship Id="rId7" Type="http://schemas.openxmlformats.org/officeDocument/2006/relationships/hyperlink" Target="http://www.davebalmain.com/api/classes/Ferret/Analysis/AsciiStandardAnalyzer.html" TargetMode="External"/><Relationship Id="rId12" Type="http://schemas.openxmlformats.org/officeDocument/2006/relationships/hyperlink" Target="http://www.davebalmain.com/api/classes/Ferret/Analysis/LetterAnalyzer.html" TargetMode="External"/><Relationship Id="rId17" Type="http://schemas.openxmlformats.org/officeDocument/2006/relationships/hyperlink" Target="http://www.davebalmain.com/api/classes/Ferret/Analysis/RegExpAnalyzer.html" TargetMode="External"/><Relationship Id="rId25" Type="http://schemas.openxmlformats.org/officeDocument/2006/relationships/hyperlink" Target="http://www.davebalmain.com/api/classes/Ferret/Analysis/WhiteSpaceAnalyzer.html" TargetMode="External"/><Relationship Id="rId33" Type="http://schemas.openxmlformats.org/officeDocument/2006/relationships/hyperlink" Target="http://www.davebalmain.com/api/classes/Ferret/Search/Hit.html" TargetMode="External"/><Relationship Id="rId38" Type="http://schemas.openxmlformats.org/officeDocument/2006/relationships/hyperlink" Target="http://www.davebalmain.com/api/classes/Ferret/Search/PrefixQuery.html" TargetMode="External"/><Relationship Id="rId46" Type="http://schemas.openxmlformats.org/officeDocument/2006/relationships/hyperlink" Target="http://www.davebalmain.com/api/classes/Ferret/Search/TermQuery.html" TargetMode="External"/><Relationship Id="rId2" Type="http://schemas.openxmlformats.org/officeDocument/2006/relationships/notesSlide" Target="../notesSlides/notesSlide23.xml"/><Relationship Id="rId16" Type="http://schemas.openxmlformats.org/officeDocument/2006/relationships/hyperlink" Target="http://www.davebalmain.com/api/classes/Ferret/Analysis/PerFieldAnalyzer.html" TargetMode="External"/><Relationship Id="rId20" Type="http://schemas.openxmlformats.org/officeDocument/2006/relationships/hyperlink" Target="http://www.davebalmain.com/api/classes/Ferret/Analysis/StandardTokenizer.html" TargetMode="External"/><Relationship Id="rId29" Type="http://schemas.openxmlformats.org/officeDocument/2006/relationships/hyperlink" Target="http://www.davebalmain.com/api/classes/Ferret/Search/Explanation.html" TargetMode="External"/><Relationship Id="rId41" Type="http://schemas.openxmlformats.org/officeDocument/2006/relationships/hyperlink" Target="http://www.davebalmain.com/api/classes/Ferret/Search/RangeFilter.html" TargetMode="External"/><Relationship Id="rId1" Type="http://schemas.openxmlformats.org/officeDocument/2006/relationships/slideLayout" Target="../slideLayouts/slideLayout3.xml"/><Relationship Id="rId6" Type="http://schemas.openxmlformats.org/officeDocument/2006/relationships/hyperlink" Target="http://www.davebalmain.com/api/classes/Ferret/Analysis/AsciiLowerCaseFilter.html" TargetMode="External"/><Relationship Id="rId11" Type="http://schemas.openxmlformats.org/officeDocument/2006/relationships/hyperlink" Target="http://www.davebalmain.com/api/classes/Ferret/Analysis/HyphenFilter.html" TargetMode="External"/><Relationship Id="rId24" Type="http://schemas.openxmlformats.org/officeDocument/2006/relationships/hyperlink" Target="http://www.davebalmain.com/api/classes/Ferret/Analysis/TokenStream.html" TargetMode="External"/><Relationship Id="rId32" Type="http://schemas.openxmlformats.org/officeDocument/2006/relationships/hyperlink" Target="http://www.davebalmain.com/api/classes/Ferret/Search/FuzzyQuery.html" TargetMode="External"/><Relationship Id="rId37" Type="http://schemas.openxmlformats.org/officeDocument/2006/relationships/hyperlink" Target="http://www.davebalmain.com/api/classes/Ferret/Search/PhraseQuery.html" TargetMode="External"/><Relationship Id="rId40" Type="http://schemas.openxmlformats.org/officeDocument/2006/relationships/hyperlink" Target="http://www.davebalmain.com/api/classes/Ferret/Search/QueryFilter.html" TargetMode="External"/><Relationship Id="rId45" Type="http://schemas.openxmlformats.org/officeDocument/2006/relationships/hyperlink" Target="http://www.davebalmain.com/api/classes/Ferret/Search/SortField.html" TargetMode="External"/><Relationship Id="rId5" Type="http://schemas.openxmlformats.org/officeDocument/2006/relationships/hyperlink" Target="http://www.davebalmain.com/api/classes/Ferret/Analysis/AsciiLetterTokenizer.html" TargetMode="External"/><Relationship Id="rId15" Type="http://schemas.openxmlformats.org/officeDocument/2006/relationships/hyperlink" Target="http://www.davebalmain.com/api/classes/Ferret/Analysis/MappingFilter.html" TargetMode="External"/><Relationship Id="rId23" Type="http://schemas.openxmlformats.org/officeDocument/2006/relationships/hyperlink" Target="http://www.davebalmain.com/api/classes/Ferret/Analysis/Token.html" TargetMode="External"/><Relationship Id="rId28" Type="http://schemas.openxmlformats.org/officeDocument/2006/relationships/hyperlink" Target="http://www.davebalmain.com/api/classes/Ferret/Search/ConstantScoreQuery.html" TargetMode="External"/><Relationship Id="rId36" Type="http://schemas.openxmlformats.org/officeDocument/2006/relationships/hyperlink" Target="http://www.davebalmain.com/api/classes/Ferret/Search/MultiTermQuery.html" TargetMode="External"/><Relationship Id="rId49" Type="http://schemas.openxmlformats.org/officeDocument/2006/relationships/hyperlink" Target="http://www.davebalmain.com/api/classes/Ferret/Search/TypedRangeQuery.html" TargetMode="External"/><Relationship Id="rId10" Type="http://schemas.openxmlformats.org/officeDocument/2006/relationships/hyperlink" Target="http://www.davebalmain.com/api/classes/Ferret/Analysis/AsciiWhiteSpaceTokenizer.html" TargetMode="External"/><Relationship Id="rId19" Type="http://schemas.openxmlformats.org/officeDocument/2006/relationships/hyperlink" Target="http://www.davebalmain.com/api/classes/Ferret/Analysis/StandardAnalyzer.html" TargetMode="External"/><Relationship Id="rId31" Type="http://schemas.openxmlformats.org/officeDocument/2006/relationships/hyperlink" Target="http://www.davebalmain.com/api/classes/Ferret/Search/FilteredQuery.html" TargetMode="External"/><Relationship Id="rId44" Type="http://schemas.openxmlformats.org/officeDocument/2006/relationships/hyperlink" Target="http://www.davebalmain.com/api/classes/Ferret/Search/Sort.html" TargetMode="External"/><Relationship Id="rId4" Type="http://schemas.openxmlformats.org/officeDocument/2006/relationships/hyperlink" Target="http://www.davebalmain.com/api/classes/Ferret/Analysis/AsciiLetterAnalyzer.html" TargetMode="External"/><Relationship Id="rId9" Type="http://schemas.openxmlformats.org/officeDocument/2006/relationships/hyperlink" Target="http://www.davebalmain.com/api/classes/Ferret/Analysis/AsciiWhiteSpaceAnalyzer.html" TargetMode="External"/><Relationship Id="rId14" Type="http://schemas.openxmlformats.org/officeDocument/2006/relationships/hyperlink" Target="http://www.davebalmain.com/api/classes/Ferret/Analysis/LowerCaseFilter.html" TargetMode="External"/><Relationship Id="rId22" Type="http://schemas.openxmlformats.org/officeDocument/2006/relationships/hyperlink" Target="http://www.davebalmain.com/api/classes/Ferret/Analysis/StopFilter.html" TargetMode="External"/><Relationship Id="rId27" Type="http://schemas.openxmlformats.org/officeDocument/2006/relationships/hyperlink" Target="http://www.davebalmain.com/api/classes/Ferret/Search/BooleanQuery.html" TargetMode="External"/><Relationship Id="rId30" Type="http://schemas.openxmlformats.org/officeDocument/2006/relationships/hyperlink" Target="http://www.davebalmain.com/api/classes/Ferret/Search/Filter.html" TargetMode="External"/><Relationship Id="rId35" Type="http://schemas.openxmlformats.org/officeDocument/2006/relationships/hyperlink" Target="http://www.davebalmain.com/api/classes/Ferret/Search/MultiSearcher.html" TargetMode="External"/><Relationship Id="rId43" Type="http://schemas.openxmlformats.org/officeDocument/2006/relationships/hyperlink" Target="http://www.davebalmain.com/api/classes/Ferret/Search/Searcher.html" TargetMode="External"/><Relationship Id="rId48" Type="http://schemas.openxmlformats.org/officeDocument/2006/relationships/hyperlink" Target="http://www.davebalmain.com/api/classes/Ferret/Search/TypedRangeFilter.html" TargetMode="External"/><Relationship Id="rId8" Type="http://schemas.openxmlformats.org/officeDocument/2006/relationships/hyperlink" Target="http://www.davebalmain.com/api/classes/Ferret/Analysis/AsciiStandardTokenizer.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png"/><Relationship Id="rId7"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 Id="rId9" Type="http://schemas.openxmlformats.org/officeDocument/2006/relationships/image" Target="../media/image11.gif"/></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hyperlink" Target="http://bit.ly/pagerank-spam"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bit.ly/pagerank-spam" TargetMode="External"/><Relationship Id="rId3" Type="http://schemas.openxmlformats.org/officeDocument/2006/relationships/image" Target="../media/image39.png"/><Relationship Id="rId7" Type="http://schemas.openxmlformats.org/officeDocument/2006/relationships/hyperlink" Target="http://bit.ly/wp-pagerank" TargetMode="Externa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hyperlink" Target="http://bit.ly/rb-gsl" TargetMode="External"/><Relationship Id="rId5" Type="http://schemas.openxmlformats.org/officeDocument/2006/relationships/hyperlink" Target="http://bit.ly/ferret" TargetMode="External"/><Relationship Id="rId4" Type="http://schemas.openxmlformats.org/officeDocument/2006/relationships/hyperlink" Target="http://bit.ly/railsconf-pagerank" TargetMode="External"/><Relationship Id="rId9" Type="http://schemas.openxmlformats.org/officeDocument/2006/relationships/hyperlink" Target="http://michaelnielsen.org/blo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1181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2695575"/>
            <a:ext cx="7772400" cy="1470025"/>
          </a:xfrm>
        </p:spPr>
        <p:txBody>
          <a:bodyPr/>
          <a:lstStyle/>
          <a:p>
            <a:r>
              <a:rPr lang="en-US" dirty="0" smtClean="0">
                <a:solidFill>
                  <a:schemeClr val="bg1">
                    <a:lumMod val="95000"/>
                  </a:schemeClr>
                </a:solidFill>
              </a:rPr>
              <a:t>Building Mini-Google in Ruby</a:t>
            </a:r>
            <a:endParaRPr lang="en-US" dirty="0">
              <a:solidFill>
                <a:schemeClr val="bg1">
                  <a:lumMod val="95000"/>
                </a:schemeClr>
              </a:solidFill>
            </a:endParaRPr>
          </a:p>
        </p:txBody>
      </p:sp>
      <p:sp>
        <p:nvSpPr>
          <p:cNvPr id="3" name="Subtitle 2"/>
          <p:cNvSpPr>
            <a:spLocks noGrp="1"/>
          </p:cNvSpPr>
          <p:nvPr>
            <p:ph type="subTitle" idx="1"/>
          </p:nvPr>
        </p:nvSpPr>
        <p:spPr>
          <a:xfrm>
            <a:off x="2038350" y="4902200"/>
            <a:ext cx="6400800" cy="920749"/>
          </a:xfrm>
        </p:spPr>
        <p:txBody>
          <a:bodyPr>
            <a:normAutofit/>
          </a:bodyPr>
          <a:lstStyle/>
          <a:p>
            <a:pPr algn="r"/>
            <a:r>
              <a:rPr lang="en-US" sz="2600" b="1" dirty="0" smtClean="0">
                <a:solidFill>
                  <a:srgbClr val="FFE3A5"/>
                </a:solidFill>
              </a:rPr>
              <a:t>Ilya Grigorik</a:t>
            </a:r>
          </a:p>
          <a:p>
            <a:pPr algn="r"/>
            <a:r>
              <a:rPr lang="en-US" sz="2200" b="1" dirty="0" smtClean="0">
                <a:solidFill>
                  <a:srgbClr val="FFE3A5"/>
                </a:solidFill>
              </a:rPr>
              <a:t>@</a:t>
            </a:r>
            <a:r>
              <a:rPr lang="en-US" sz="2200" b="1" dirty="0" err="1" smtClean="0">
                <a:solidFill>
                  <a:srgbClr val="FFE3A5"/>
                </a:solidFill>
              </a:rPr>
              <a:t>igrigorik</a:t>
            </a:r>
            <a:endParaRPr lang="en-US" sz="2200" b="1" dirty="0"/>
          </a:p>
        </p:txBody>
      </p:sp>
      <p:pic>
        <p:nvPicPr>
          <p:cNvPr id="4" name="Picture 2"/>
          <p:cNvPicPr>
            <a:picLocks noChangeAspect="1" noChangeArrowheads="1"/>
          </p:cNvPicPr>
          <p:nvPr/>
        </p:nvPicPr>
        <p:blipFill>
          <a:blip r:embed="rId3" cstate="print"/>
          <a:srcRect/>
          <a:stretch>
            <a:fillRect/>
          </a:stretch>
        </p:blipFill>
        <p:spPr bwMode="auto">
          <a:xfrm>
            <a:off x="6045200" y="666750"/>
            <a:ext cx="2286000" cy="92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lvl="0" indent="-342900" algn="r">
              <a:spcBef>
                <a:spcPct val="20000"/>
              </a:spcBef>
              <a:defRPr/>
            </a:pPr>
            <a:r>
              <a:rPr lang="en-US" sz="2800" b="1" dirty="0" smtClean="0">
                <a:solidFill>
                  <a:schemeClr val="tx1">
                    <a:lumMod val="75000"/>
                    <a:lumOff val="25000"/>
                  </a:schemeClr>
                </a:solidFill>
              </a:rPr>
              <a:t>Creating &amp; Maintaining an Inverted Index </a:t>
            </a: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1900" b="1" i="1" dirty="0" smtClean="0">
                <a:solidFill>
                  <a:schemeClr val="tx1">
                    <a:lumMod val="65000"/>
                    <a:lumOff val="35000"/>
                  </a:schemeClr>
                </a:solidFill>
              </a:rPr>
              <a:t>DIY and the </a:t>
            </a:r>
            <a:r>
              <a:rPr lang="en-US" sz="1900" b="1" i="1" dirty="0" err="1" smtClean="0">
                <a:solidFill>
                  <a:schemeClr val="tx1">
                    <a:lumMod val="65000"/>
                    <a:lumOff val="35000"/>
                  </a:schemeClr>
                </a:solidFill>
              </a:rPr>
              <a:t>gotchas</a:t>
            </a:r>
            <a:r>
              <a:rPr lang="en-US" sz="1900" b="1" i="1" dirty="0" smtClean="0">
                <a:solidFill>
                  <a:schemeClr val="tx1">
                    <a:lumMod val="65000"/>
                    <a:lumOff val="35000"/>
                  </a:schemeClr>
                </a:solidFill>
              </a:rPr>
              <a:t> within</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3" cstate="print"/>
          <a:srcRect/>
          <a:stretch>
            <a:fillRect/>
          </a:stretch>
        </p:blipFill>
        <p:spPr bwMode="auto">
          <a:xfrm>
            <a:off x="4572000" y="942975"/>
            <a:ext cx="1982105" cy="2301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Building an Inverted Index</a:t>
            </a:r>
          </a:p>
        </p:txBody>
      </p:sp>
      <p:sp>
        <p:nvSpPr>
          <p:cNvPr id="4" name="TextBox 3"/>
          <p:cNvSpPr txBox="1"/>
          <p:nvPr/>
        </p:nvSpPr>
        <p:spPr>
          <a:xfrm>
            <a:off x="520700" y="298450"/>
            <a:ext cx="7273925" cy="4770537"/>
          </a:xfrm>
          <a:prstGeom prst="rect">
            <a:avLst/>
          </a:prstGeom>
          <a:noFill/>
        </p:spPr>
        <p:txBody>
          <a:bodyPr wrap="square" rtlCol="0">
            <a:spAutoFit/>
          </a:bodyPr>
          <a:lstStyle/>
          <a:p>
            <a:r>
              <a:rPr lang="en-US" sz="1600" b="1" dirty="0" smtClean="0">
                <a:solidFill>
                  <a:srgbClr val="000000"/>
                </a:solidFill>
                <a:latin typeface="Verdana" pitchFamily="34" charset="0"/>
                <a:ea typeface="Verdana" pitchFamily="34" charset="0"/>
                <a:cs typeface="Verdana" pitchFamily="34" charset="0"/>
              </a:rPr>
              <a:t>require </a:t>
            </a:r>
            <a:r>
              <a:rPr lang="en-US" sz="1600" b="1" dirty="0" smtClean="0">
                <a:solidFill>
                  <a:srgbClr val="CE7B00"/>
                </a:solidFill>
                <a:latin typeface="Verdana" pitchFamily="34" charset="0"/>
                <a:ea typeface="Verdana" pitchFamily="34" charset="0"/>
                <a:cs typeface="Verdana" pitchFamily="34" charset="0"/>
              </a:rPr>
              <a:t>'set'</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pages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"1"</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what it is"</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"2"</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"what is it"</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"3"</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a banana"</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index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err="1" smtClean="0">
                <a:solidFill>
                  <a:schemeClr val="bg1">
                    <a:lumMod val="95000"/>
                  </a:schemeClr>
                </a:solidFill>
                <a:latin typeface="Verdana" pitchFamily="34" charset="0"/>
                <a:ea typeface="Verdana" pitchFamily="34" charset="0"/>
                <a:cs typeface="Verdana" pitchFamily="34" charset="0"/>
              </a:rPr>
              <a:t>pages.each</a:t>
            </a:r>
            <a:r>
              <a:rPr lang="en-US" sz="1600" b="1" dirty="0" smtClean="0">
                <a:solidFill>
                  <a:schemeClr val="bg1">
                    <a:lumMod val="95000"/>
                  </a:schemeClr>
                </a:solidFill>
                <a:latin typeface="Verdana" pitchFamily="34" charset="0"/>
                <a:ea typeface="Verdana" pitchFamily="34" charset="0"/>
                <a:cs typeface="Verdana" pitchFamily="34" charset="0"/>
              </a:rPr>
              <a:t> do |page, content|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t>
            </a:r>
            <a:r>
              <a:rPr lang="en-US" sz="1600" b="1" dirty="0" err="1" smtClean="0">
                <a:solidFill>
                  <a:schemeClr val="bg1">
                    <a:lumMod val="95000"/>
                  </a:schemeClr>
                </a:solidFill>
                <a:latin typeface="Verdana" pitchFamily="34" charset="0"/>
                <a:ea typeface="Verdana" pitchFamily="34" charset="0"/>
                <a:cs typeface="Verdana" pitchFamily="34" charset="0"/>
              </a:rPr>
              <a:t>content.split</a:t>
            </a:r>
            <a:r>
              <a:rPr lang="en-US" sz="1600" b="1" dirty="0" smtClean="0">
                <a:solidFill>
                  <a:schemeClr val="bg1">
                    <a:lumMod val="95000"/>
                  </a:schemeClr>
                </a:solidFill>
                <a:latin typeface="Verdana" pitchFamily="34" charset="0"/>
                <a:ea typeface="Verdana" pitchFamily="34" charset="0"/>
                <a:cs typeface="Verdana" pitchFamily="34" charset="0"/>
              </a:rPr>
              <a:t>(/\s/).each do |word|</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if index[word]</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index[word] &lt;&lt; page</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else</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index[word] = </a:t>
            </a:r>
            <a:r>
              <a:rPr lang="en-US" sz="1600" b="1" dirty="0" err="1" smtClean="0">
                <a:solidFill>
                  <a:schemeClr val="bg1">
                    <a:lumMod val="95000"/>
                  </a:schemeClr>
                </a:solidFill>
                <a:latin typeface="Verdana" pitchFamily="34" charset="0"/>
                <a:ea typeface="Verdana" pitchFamily="34" charset="0"/>
                <a:cs typeface="Verdana" pitchFamily="34" charset="0"/>
              </a:rPr>
              <a:t>Set.new</a:t>
            </a:r>
            <a:r>
              <a:rPr lang="en-US" sz="1600" b="1" dirty="0" smtClean="0">
                <a:solidFill>
                  <a:schemeClr val="bg1">
                    <a:lumMod val="95000"/>
                  </a:schemeClr>
                </a:solidFill>
                <a:latin typeface="Verdana" pitchFamily="34" charset="0"/>
                <a:ea typeface="Verdana" pitchFamily="34" charset="0"/>
                <a:cs typeface="Verdana" pitchFamily="34" charset="0"/>
              </a:rPr>
              <a:t>(page)</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end</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end</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end</a:t>
            </a:r>
          </a:p>
        </p:txBody>
      </p:sp>
      <p:sp>
        <p:nvSpPr>
          <p:cNvPr id="7" name="Rectangle 6"/>
          <p:cNvSpPr/>
          <p:nvPr/>
        </p:nvSpPr>
        <p:spPr>
          <a:xfrm>
            <a:off x="4572000" y="482600"/>
            <a:ext cx="4235450" cy="2062103"/>
          </a:xfrm>
          <a:prstGeom prst="rect">
            <a:avLst/>
          </a:prstGeom>
        </p:spPr>
        <p:txBody>
          <a:bodyPr wrap="square">
            <a:spAutoFit/>
          </a:bodyPr>
          <a:lstStyle/>
          <a:p>
            <a:r>
              <a:rPr lang="en-US" sz="1600" b="1" dirty="0" smtClean="0">
                <a:solidFill>
                  <a:schemeClr val="bg1">
                    <a:lumMod val="95000"/>
                  </a:schemeClr>
                </a:solidFill>
                <a:latin typeface="Verdana" pitchFamily="34" charset="0"/>
                <a:ea typeface="Verdana" pitchFamily="34" charset="0"/>
                <a:cs typeface="Verdana" pitchFamily="34" charset="0"/>
              </a:rPr>
              <a: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"it"=&gt;#&lt;Set: {"1", "2",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"a"=&gt;#&lt;Set: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"banana"=&gt;#&lt;Set: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"what"=&gt;#&lt;Set: {"1", "2"}&gt;,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"is"=&gt;#&lt;Set: {"1", "2",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t>
            </a:r>
            <a:br>
              <a:rPr lang="en-US" sz="1600" b="1" dirty="0" smtClean="0">
                <a:solidFill>
                  <a:schemeClr val="bg1">
                    <a:lumMod val="95000"/>
                  </a:schemeClr>
                </a:solidFill>
                <a:latin typeface="Verdana" pitchFamily="34" charset="0"/>
                <a:ea typeface="Verdana" pitchFamily="34" charset="0"/>
                <a:cs typeface="Verdana" pitchFamily="34" charset="0"/>
              </a:rPr>
            </a:br>
            <a:endParaRPr lang="en-US" sz="1600" b="1" dirty="0" smtClean="0">
              <a:solidFill>
                <a:schemeClr val="bg1">
                  <a:lumMod val="9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Building an Inverted Index</a:t>
            </a:r>
          </a:p>
        </p:txBody>
      </p:sp>
      <p:sp>
        <p:nvSpPr>
          <p:cNvPr id="4" name="TextBox 3"/>
          <p:cNvSpPr txBox="1"/>
          <p:nvPr/>
        </p:nvSpPr>
        <p:spPr>
          <a:xfrm>
            <a:off x="520700" y="298450"/>
            <a:ext cx="7273925" cy="4770537"/>
          </a:xfrm>
          <a:prstGeom prst="rect">
            <a:avLst/>
          </a:prstGeom>
          <a:noFill/>
        </p:spPr>
        <p:txBody>
          <a:bodyPr wrap="square" rtlCol="0">
            <a:spAutoFit/>
          </a:bodyPr>
          <a:lstStyle/>
          <a:p>
            <a:r>
              <a:rPr lang="en-US" sz="1600" b="1" dirty="0" smtClean="0">
                <a:solidFill>
                  <a:srgbClr val="000000"/>
                </a:solidFill>
                <a:latin typeface="Verdana" pitchFamily="34" charset="0"/>
                <a:ea typeface="Verdana" pitchFamily="34" charset="0"/>
                <a:cs typeface="Verdana" pitchFamily="34" charset="0"/>
              </a:rPr>
              <a:t>require </a:t>
            </a:r>
            <a:r>
              <a:rPr lang="en-US" sz="1600" b="1" dirty="0" smtClean="0">
                <a:solidFill>
                  <a:srgbClr val="CE7B00"/>
                </a:solidFill>
                <a:latin typeface="Verdana" pitchFamily="34" charset="0"/>
                <a:ea typeface="Verdana" pitchFamily="34" charset="0"/>
                <a:cs typeface="Verdana" pitchFamily="34" charset="0"/>
              </a:rPr>
              <a:t>'set'</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pages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"1"</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what it is"</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"2"</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"what is it"</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"3"</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a banana"</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index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err="1" smtClean="0">
                <a:solidFill>
                  <a:srgbClr val="000000"/>
                </a:solidFill>
                <a:latin typeface="Verdana" pitchFamily="34" charset="0"/>
                <a:ea typeface="Verdana" pitchFamily="34" charset="0"/>
                <a:cs typeface="Verdana" pitchFamily="34" charset="0"/>
              </a:rPr>
              <a:t>pages.each</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|page, content|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content.split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9933CC"/>
                </a:solidFill>
                <a:latin typeface="Verdana" pitchFamily="34" charset="0"/>
                <a:ea typeface="Verdana" pitchFamily="34" charset="0"/>
                <a:cs typeface="Verdana" pitchFamily="34" charset="0"/>
              </a:rPr>
              <a:t>\s</a:t>
            </a:r>
            <a:r>
              <a:rPr lang="en-US" sz="1600" b="1" dirty="0" smtClean="0">
                <a:solidFill>
                  <a:srgbClr val="000000"/>
                </a:solidFill>
                <a:latin typeface="Verdana" pitchFamily="34" charset="0"/>
                <a:ea typeface="Verdana" pitchFamily="34" charset="0"/>
                <a:cs typeface="Verdana" pitchFamily="34" charset="0"/>
              </a:rPr>
              <a:t>/).each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|word|</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if</a:t>
            </a:r>
            <a:r>
              <a:rPr lang="en-US" sz="1600" b="1" dirty="0" smtClean="0">
                <a:solidFill>
                  <a:srgbClr val="000000"/>
                </a:solidFill>
                <a:latin typeface="Verdana" pitchFamily="34" charset="0"/>
                <a:ea typeface="Verdana" pitchFamily="34" charset="0"/>
                <a:cs typeface="Verdana" pitchFamily="34" charset="0"/>
              </a:rPr>
              <a:t> index[word]</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index[word] &lt;&lt; page</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else</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index[word] = </a:t>
            </a:r>
            <a:r>
              <a:rPr lang="en-US" sz="1600" b="1" dirty="0" err="1" smtClean="0">
                <a:solidFill>
                  <a:srgbClr val="000000"/>
                </a:solidFill>
                <a:latin typeface="Verdana" pitchFamily="34" charset="0"/>
                <a:ea typeface="Verdana" pitchFamily="34" charset="0"/>
                <a:cs typeface="Verdana" pitchFamily="34" charset="0"/>
              </a:rPr>
              <a:t>Set.new</a:t>
            </a:r>
            <a:r>
              <a:rPr lang="en-US" sz="1600" b="1" dirty="0" smtClean="0">
                <a:solidFill>
                  <a:srgbClr val="000000"/>
                </a:solidFill>
                <a:latin typeface="Verdana" pitchFamily="34" charset="0"/>
                <a:ea typeface="Verdana" pitchFamily="34" charset="0"/>
                <a:cs typeface="Verdana" pitchFamily="34" charset="0"/>
              </a:rPr>
              <a:t>(page)</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p>
        </p:txBody>
      </p:sp>
      <p:sp>
        <p:nvSpPr>
          <p:cNvPr id="7" name="Rectangle 6"/>
          <p:cNvSpPr/>
          <p:nvPr/>
        </p:nvSpPr>
        <p:spPr>
          <a:xfrm>
            <a:off x="4572000" y="482600"/>
            <a:ext cx="4235450" cy="2062103"/>
          </a:xfrm>
          <a:prstGeom prst="rect">
            <a:avLst/>
          </a:prstGeom>
        </p:spPr>
        <p:txBody>
          <a:bodyPr wrap="square">
            <a:spAutoFit/>
          </a:bodyPr>
          <a:lstStyle/>
          <a:p>
            <a:r>
              <a:rPr lang="en-US" sz="1600" b="1" dirty="0" smtClean="0">
                <a:solidFill>
                  <a:schemeClr val="bg1">
                    <a:lumMod val="95000"/>
                  </a:schemeClr>
                </a:solidFill>
                <a:latin typeface="Verdana" pitchFamily="34" charset="0"/>
                <a:ea typeface="Verdana" pitchFamily="34" charset="0"/>
                <a:cs typeface="Verdana" pitchFamily="34" charset="0"/>
              </a:rPr>
              <a: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"it"=&gt;#&lt;Set: {"1", "2",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"a"=&gt;#&lt;Set: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"banana"=&gt;#&lt;Set: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"what"=&gt;#&lt;Set: {"1", "2"}&gt;,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"is"=&gt;#&lt;Set: {"1", "2",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endParaRPr lang="en-US" sz="1600" b="1"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Building an Inverted Index</a:t>
            </a:r>
          </a:p>
        </p:txBody>
      </p:sp>
      <p:sp>
        <p:nvSpPr>
          <p:cNvPr id="4" name="TextBox 3"/>
          <p:cNvSpPr txBox="1"/>
          <p:nvPr/>
        </p:nvSpPr>
        <p:spPr>
          <a:xfrm>
            <a:off x="520700" y="298450"/>
            <a:ext cx="7273925" cy="4770537"/>
          </a:xfrm>
          <a:prstGeom prst="rect">
            <a:avLst/>
          </a:prstGeom>
          <a:noFill/>
        </p:spPr>
        <p:txBody>
          <a:bodyPr wrap="square" rtlCol="0">
            <a:spAutoFit/>
          </a:bodyPr>
          <a:lstStyle/>
          <a:p>
            <a:r>
              <a:rPr lang="en-US" sz="1600" b="1" dirty="0" smtClean="0">
                <a:solidFill>
                  <a:srgbClr val="000000"/>
                </a:solidFill>
                <a:latin typeface="Verdana" pitchFamily="34" charset="0"/>
                <a:ea typeface="Verdana" pitchFamily="34" charset="0"/>
                <a:cs typeface="Verdana" pitchFamily="34" charset="0"/>
              </a:rPr>
              <a:t>require </a:t>
            </a:r>
            <a:r>
              <a:rPr lang="en-US" sz="1600" b="1" dirty="0" smtClean="0">
                <a:solidFill>
                  <a:srgbClr val="CE7B00"/>
                </a:solidFill>
                <a:latin typeface="Verdana" pitchFamily="34" charset="0"/>
                <a:ea typeface="Verdana" pitchFamily="34" charset="0"/>
                <a:cs typeface="Verdana" pitchFamily="34" charset="0"/>
              </a:rPr>
              <a:t>'set'</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pages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"1"</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what it is"</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"2"</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"what is it"</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"3"</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a banana"</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index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err="1" smtClean="0">
                <a:solidFill>
                  <a:srgbClr val="000000"/>
                </a:solidFill>
                <a:latin typeface="Verdana" pitchFamily="34" charset="0"/>
                <a:ea typeface="Verdana" pitchFamily="34" charset="0"/>
                <a:cs typeface="Verdana" pitchFamily="34" charset="0"/>
              </a:rPr>
              <a:t>pages.each</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|page, content|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content.split</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9933CC"/>
                </a:solidFill>
                <a:latin typeface="Verdana" pitchFamily="34" charset="0"/>
                <a:ea typeface="Verdana" pitchFamily="34" charset="0"/>
                <a:cs typeface="Verdana" pitchFamily="34" charset="0"/>
              </a:rPr>
              <a:t>\s</a:t>
            </a:r>
            <a:r>
              <a:rPr lang="en-US" sz="1600" b="1" dirty="0" smtClean="0">
                <a:solidFill>
                  <a:srgbClr val="000000"/>
                </a:solidFill>
                <a:latin typeface="Verdana" pitchFamily="34" charset="0"/>
                <a:ea typeface="Verdana" pitchFamily="34" charset="0"/>
                <a:cs typeface="Verdana" pitchFamily="34" charset="0"/>
              </a:rPr>
              <a:t>/).each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|word|</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if</a:t>
            </a:r>
            <a:r>
              <a:rPr lang="en-US" sz="1600" b="1" dirty="0" smtClean="0">
                <a:solidFill>
                  <a:srgbClr val="000000"/>
                </a:solidFill>
                <a:latin typeface="Verdana" pitchFamily="34" charset="0"/>
                <a:ea typeface="Verdana" pitchFamily="34" charset="0"/>
                <a:cs typeface="Verdana" pitchFamily="34" charset="0"/>
              </a:rPr>
              <a:t> index[word]</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index[word] &lt;&lt; page</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else</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index[word] = </a:t>
            </a:r>
            <a:r>
              <a:rPr lang="en-US" sz="1600" b="1" dirty="0" err="1" smtClean="0">
                <a:solidFill>
                  <a:srgbClr val="000000"/>
                </a:solidFill>
                <a:latin typeface="Verdana" pitchFamily="34" charset="0"/>
                <a:ea typeface="Verdana" pitchFamily="34" charset="0"/>
                <a:cs typeface="Verdana" pitchFamily="34" charset="0"/>
              </a:rPr>
              <a:t>Set.new</a:t>
            </a:r>
            <a:r>
              <a:rPr lang="en-US" sz="1600" b="1" dirty="0" smtClean="0">
                <a:solidFill>
                  <a:srgbClr val="000000"/>
                </a:solidFill>
                <a:latin typeface="Verdana" pitchFamily="34" charset="0"/>
                <a:ea typeface="Verdana" pitchFamily="34" charset="0"/>
                <a:cs typeface="Verdana" pitchFamily="34" charset="0"/>
              </a:rPr>
              <a:t>(page)</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p>
        </p:txBody>
      </p:sp>
      <p:sp>
        <p:nvSpPr>
          <p:cNvPr id="7" name="Rectangle 6"/>
          <p:cNvSpPr/>
          <p:nvPr/>
        </p:nvSpPr>
        <p:spPr>
          <a:xfrm>
            <a:off x="4572000" y="482600"/>
            <a:ext cx="4235450" cy="2062103"/>
          </a:xfrm>
          <a:prstGeom prst="rect">
            <a:avLst/>
          </a:prstGeom>
        </p:spPr>
        <p:txBody>
          <a:bodyPr wrap="square">
            <a:spAutoFit/>
          </a:bodyPr>
          <a:lstStyle/>
          <a:p>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"banana"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"what"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"is"</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endParaRPr lang="en-US" sz="1600" b="1" dirty="0" smtClean="0">
              <a:solidFill>
                <a:srgbClr val="000000"/>
              </a:solidFill>
              <a:latin typeface="Verdana" pitchFamily="34" charset="0"/>
              <a:ea typeface="Verdana" pitchFamily="34" charset="0"/>
              <a:cs typeface="Verdana" pitchFamily="34" charset="0"/>
            </a:endParaRPr>
          </a:p>
        </p:txBody>
      </p:sp>
      <p:sp>
        <p:nvSpPr>
          <p:cNvPr id="5" name="Right Arrow 4"/>
          <p:cNvSpPr/>
          <p:nvPr/>
        </p:nvSpPr>
        <p:spPr>
          <a:xfrm>
            <a:off x="3927475" y="1219200"/>
            <a:ext cx="55245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5861050" y="2692399"/>
            <a:ext cx="2209800" cy="644525"/>
          </a:xfrm>
          <a:prstGeom prst="wedgeRectCallout">
            <a:avLst>
              <a:gd name="adj1" fmla="val -22714"/>
              <a:gd name="adj2" fmla="val -9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Word =&gt; [Document]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Querying the index</a:t>
            </a:r>
          </a:p>
        </p:txBody>
      </p:sp>
      <p:sp>
        <p:nvSpPr>
          <p:cNvPr id="4" name="TextBox 3"/>
          <p:cNvSpPr txBox="1"/>
          <p:nvPr/>
        </p:nvSpPr>
        <p:spPr>
          <a:xfrm>
            <a:off x="244475" y="390525"/>
            <a:ext cx="7273925" cy="3293209"/>
          </a:xfrm>
          <a:prstGeom prst="rect">
            <a:avLst/>
          </a:prstGeom>
          <a:noFill/>
        </p:spPr>
        <p:txBody>
          <a:bodyPr wrap="square" rtlCol="0">
            <a:spAutoFit/>
          </a:bodyPr>
          <a:lstStyle/>
          <a:p>
            <a:r>
              <a:rPr lang="en-US" sz="1600" b="1" dirty="0" smtClean="0">
                <a:solidFill>
                  <a:srgbClr val="969696"/>
                </a:solidFill>
                <a:latin typeface="Verdana" pitchFamily="34" charset="0"/>
                <a:ea typeface="Verdana" pitchFamily="34" charset="0"/>
                <a:cs typeface="Verdana" pitchFamily="34" charset="0"/>
              </a:rPr>
              <a:t># query: "what is banana"</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 index[</a:t>
            </a:r>
            <a:r>
              <a:rPr lang="en-US" sz="1600" b="1" dirty="0" smtClean="0">
                <a:solidFill>
                  <a:srgbClr val="CE7B00"/>
                </a:solidFill>
                <a:latin typeface="Verdana" pitchFamily="34" charset="0"/>
                <a:ea typeface="Verdana" pitchFamily="34" charset="0"/>
                <a:cs typeface="Verdana" pitchFamily="34" charset="0"/>
              </a:rPr>
              <a:t>"what"</a:t>
            </a:r>
            <a:r>
              <a:rPr lang="en-US" sz="1600" b="1" dirty="0" smtClean="0">
                <a:solidFill>
                  <a:srgbClr val="000000"/>
                </a:solidFill>
                <a:latin typeface="Verdana" pitchFamily="34" charset="0"/>
                <a:ea typeface="Verdana" pitchFamily="34" charset="0"/>
                <a:cs typeface="Verdana" pitchFamily="34" charset="0"/>
              </a:rPr>
              <a:t>] &amp; index[</a:t>
            </a:r>
            <a:r>
              <a:rPr lang="en-US" sz="1600" b="1" dirty="0" smtClean="0">
                <a:solidFill>
                  <a:srgbClr val="CE7B00"/>
                </a:solidFill>
                <a:latin typeface="Verdana" pitchFamily="34" charset="0"/>
                <a:ea typeface="Verdana" pitchFamily="34" charset="0"/>
                <a:cs typeface="Verdana" pitchFamily="34" charset="0"/>
              </a:rPr>
              <a:t>"is"</a:t>
            </a:r>
            <a:r>
              <a:rPr lang="en-US" sz="1600" b="1" dirty="0" smtClean="0">
                <a:solidFill>
                  <a:srgbClr val="000000"/>
                </a:solidFill>
                <a:latin typeface="Verdana" pitchFamily="34" charset="0"/>
                <a:ea typeface="Verdana" pitchFamily="34" charset="0"/>
                <a:cs typeface="Verdana" pitchFamily="34" charset="0"/>
              </a:rPr>
              <a:t>] &amp; index[</a:t>
            </a:r>
            <a:r>
              <a:rPr lang="en-US" sz="1600" b="1" dirty="0" smtClean="0">
                <a:solidFill>
                  <a:srgbClr val="CE7B00"/>
                </a:solidFill>
                <a:latin typeface="Verdana" pitchFamily="34" charset="0"/>
                <a:ea typeface="Verdana" pitchFamily="34" charset="0"/>
                <a:cs typeface="Verdana" pitchFamily="34" charset="0"/>
              </a:rPr>
              <a:t>"banana"</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969696"/>
                </a:solidFill>
                <a:latin typeface="Verdana" pitchFamily="34" charset="0"/>
                <a:ea typeface="Verdana" pitchFamily="34" charset="0"/>
                <a:cs typeface="Verdana" pitchFamily="34" charset="0"/>
              </a:rPr>
              <a:t># &gt; #&lt;Set: {}&gt;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p>
          <a:p>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query: "a 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index["a"] &amp; index["banana"]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{"3"}&gt;</a:t>
            </a:r>
            <a:br>
              <a:rPr lang="en-US" sz="1600" b="1" dirty="0" smtClean="0">
                <a:solidFill>
                  <a:schemeClr val="bg1">
                    <a:lumMod val="95000"/>
                  </a:schemeClr>
                </a:solidFill>
                <a:latin typeface="Verdana" pitchFamily="34" charset="0"/>
                <a:ea typeface="Verdana" pitchFamily="34" charset="0"/>
                <a:cs typeface="Verdana" pitchFamily="34" charset="0"/>
              </a:rPr>
            </a:br>
            <a:endParaRPr lang="en-US" sz="1600" b="1" dirty="0" smtClean="0">
              <a:solidFill>
                <a:schemeClr val="bg1">
                  <a:lumMod val="95000"/>
                </a:schemeClr>
              </a:solidFill>
              <a:latin typeface="Verdana" pitchFamily="34" charset="0"/>
              <a:ea typeface="Verdana" pitchFamily="34" charset="0"/>
              <a:cs typeface="Verdana" pitchFamily="34" charset="0"/>
            </a:endParaRPr>
          </a:p>
          <a:p>
            <a:r>
              <a:rPr lang="en-US" sz="1600" b="1" dirty="0" smtClean="0">
                <a:solidFill>
                  <a:schemeClr val="bg1">
                    <a:lumMod val="95000"/>
                  </a:schemeClr>
                </a:solidFill>
                <a:latin typeface="Verdana" pitchFamily="34" charset="0"/>
                <a:ea typeface="Verdana" pitchFamily="34" charset="0"/>
                <a:cs typeface="Verdana" pitchFamily="34" charset="0"/>
              </a:rPr>
              <a:t> </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query: "what is"</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index["what"] &amp; index["is"]</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{"1", "2"}&gt;</a:t>
            </a:r>
            <a:endParaRPr lang="en-US" sz="2000" b="1" dirty="0" smtClean="0">
              <a:solidFill>
                <a:schemeClr val="bg1">
                  <a:lumMod val="95000"/>
                </a:schemeClr>
              </a:solidFill>
              <a:latin typeface="Verdana" pitchFamily="34" charset="0"/>
              <a:ea typeface="Verdana" pitchFamily="34" charset="0"/>
              <a:cs typeface="Verdana" pitchFamily="34" charset="0"/>
            </a:endParaRPr>
          </a:p>
        </p:txBody>
      </p:sp>
      <p:sp>
        <p:nvSpPr>
          <p:cNvPr id="8" name="Rectangle 7"/>
          <p:cNvSpPr/>
          <p:nvPr/>
        </p:nvSpPr>
        <p:spPr>
          <a:xfrm>
            <a:off x="244475" y="4073525"/>
            <a:ext cx="4235450" cy="2062103"/>
          </a:xfrm>
          <a:prstGeom prst="rect">
            <a:avLst/>
          </a:prstGeom>
        </p:spPr>
        <p:txBody>
          <a:bodyPr wrap="square">
            <a:spAutoFit/>
          </a:bodyPr>
          <a:lstStyle/>
          <a:p>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"banana"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"what"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"is"</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endParaRPr lang="en-US" sz="1600" b="1" dirty="0" smtClean="0">
              <a:solidFill>
                <a:srgbClr val="000000"/>
              </a:solidFill>
              <a:latin typeface="Verdana" pitchFamily="34" charset="0"/>
              <a:ea typeface="Verdana" pitchFamily="34" charset="0"/>
              <a:cs typeface="Verdana" pitchFamily="34" charset="0"/>
            </a:endParaRPr>
          </a:p>
        </p:txBody>
      </p:sp>
      <p:grpSp>
        <p:nvGrpSpPr>
          <p:cNvPr id="12" name="Group 11"/>
          <p:cNvGrpSpPr/>
          <p:nvPr/>
        </p:nvGrpSpPr>
        <p:grpSpPr>
          <a:xfrm>
            <a:off x="5114925" y="1673225"/>
            <a:ext cx="3416300" cy="2492375"/>
            <a:chOff x="5032375" y="2047875"/>
            <a:chExt cx="3416300" cy="2492375"/>
          </a:xfrm>
        </p:grpSpPr>
        <p:graphicFrame>
          <p:nvGraphicFramePr>
            <p:cNvPr id="10" name="Diagram 9"/>
            <p:cNvGraphicFramePr/>
            <p:nvPr/>
          </p:nvGraphicFramePr>
          <p:xfrm>
            <a:off x="5032375" y="2047875"/>
            <a:ext cx="3416300" cy="249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6543860" y="2957867"/>
              <a:ext cx="412292" cy="630942"/>
            </a:xfrm>
            <a:prstGeom prst="rect">
              <a:avLst/>
            </a:prstGeom>
          </p:spPr>
          <p:txBody>
            <a:bodyPr wrap="none">
              <a:spAutoFit/>
            </a:bodyPr>
            <a:lstStyle/>
            <a:p>
              <a:pPr lvl="0"/>
              <a:r>
                <a:rPr lang="en-US" sz="3500" b="1" dirty="0" smtClean="0"/>
                <a:t>2</a:t>
              </a:r>
              <a:endParaRPr lang="en-US" sz="3500" b="1"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Querying the index</a:t>
            </a:r>
          </a:p>
        </p:txBody>
      </p:sp>
      <p:sp>
        <p:nvSpPr>
          <p:cNvPr id="4" name="TextBox 3"/>
          <p:cNvSpPr txBox="1"/>
          <p:nvPr/>
        </p:nvSpPr>
        <p:spPr>
          <a:xfrm>
            <a:off x="244475" y="390525"/>
            <a:ext cx="7273925" cy="3293209"/>
          </a:xfrm>
          <a:prstGeom prst="rect">
            <a:avLst/>
          </a:prstGeom>
          <a:noFill/>
        </p:spPr>
        <p:txBody>
          <a:bodyPr wrap="square" rtlCol="0">
            <a:spAutoFit/>
          </a:bodyPr>
          <a:lstStyle/>
          <a:p>
            <a:r>
              <a:rPr lang="en-US" sz="1600" b="1" dirty="0" smtClean="0">
                <a:solidFill>
                  <a:schemeClr val="bg1">
                    <a:lumMod val="95000"/>
                  </a:schemeClr>
                </a:solidFill>
                <a:latin typeface="Verdana" pitchFamily="34" charset="0"/>
                <a:ea typeface="Verdana" pitchFamily="34" charset="0"/>
                <a:cs typeface="Verdana" pitchFamily="34" charset="0"/>
              </a:rPr>
              <a:t># query: "what is 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index["what"] &amp; index["is"] &amp; index["banana"]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t>
            </a:r>
          </a:p>
          <a:p>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969696"/>
                </a:solidFill>
                <a:latin typeface="Verdana" pitchFamily="34" charset="0"/>
                <a:ea typeface="Verdana" pitchFamily="34" charset="0"/>
                <a:cs typeface="Verdana" pitchFamily="34" charset="0"/>
              </a:rPr>
              <a:t># query: "a banana"</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 index[</a:t>
            </a:r>
            <a:r>
              <a:rPr lang="en-US" sz="1600" b="1" dirty="0" smtClean="0">
                <a:solidFill>
                  <a:srgbClr val="CE7B00"/>
                </a:solidFill>
                <a:latin typeface="Verdana" pitchFamily="34" charset="0"/>
                <a:ea typeface="Verdana" pitchFamily="34" charset="0"/>
                <a:cs typeface="Verdana" pitchFamily="34" charset="0"/>
              </a:rPr>
              <a:t>"a"</a:t>
            </a:r>
            <a:r>
              <a:rPr lang="en-US" sz="1600" b="1" dirty="0" smtClean="0">
                <a:solidFill>
                  <a:srgbClr val="000000"/>
                </a:solidFill>
                <a:latin typeface="Verdana" pitchFamily="34" charset="0"/>
                <a:ea typeface="Verdana" pitchFamily="34" charset="0"/>
                <a:cs typeface="Verdana" pitchFamily="34" charset="0"/>
              </a:rPr>
              <a:t>] &amp; index[</a:t>
            </a:r>
            <a:r>
              <a:rPr lang="en-US" sz="1600" b="1" dirty="0" smtClean="0">
                <a:solidFill>
                  <a:srgbClr val="CE7B00"/>
                </a:solidFill>
                <a:latin typeface="Verdana" pitchFamily="34" charset="0"/>
                <a:ea typeface="Verdana" pitchFamily="34" charset="0"/>
                <a:cs typeface="Verdana" pitchFamily="34" charset="0"/>
              </a:rPr>
              <a:t>"banana"</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969696"/>
                </a:solidFill>
                <a:latin typeface="Verdana" pitchFamily="34" charset="0"/>
                <a:ea typeface="Verdana" pitchFamily="34" charset="0"/>
                <a:cs typeface="Verdana" pitchFamily="34" charset="0"/>
              </a:rPr>
              <a:t># &gt; #&lt;Set: {"3"}&gt;</a:t>
            </a:r>
            <a:br>
              <a:rPr lang="en-US" sz="1600" b="1" dirty="0" smtClean="0">
                <a:solidFill>
                  <a:srgbClr val="969696"/>
                </a:solidFill>
                <a:latin typeface="Verdana" pitchFamily="34" charset="0"/>
                <a:ea typeface="Verdana" pitchFamily="34" charset="0"/>
                <a:cs typeface="Verdana" pitchFamily="34" charset="0"/>
              </a:rPr>
            </a:br>
            <a:endParaRPr lang="en-US" sz="1600" b="1" dirty="0" smtClean="0">
              <a:solidFill>
                <a:srgbClr val="969696"/>
              </a:solidFill>
              <a:latin typeface="Verdana" pitchFamily="34" charset="0"/>
              <a:ea typeface="Verdana" pitchFamily="34" charset="0"/>
              <a:cs typeface="Verdana" pitchFamily="34" charset="0"/>
            </a:endParaRPr>
          </a:p>
          <a:p>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query: "what is"</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index["what"] &amp; index["is"]</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{"1", "2"}&gt;</a:t>
            </a:r>
            <a:endParaRPr lang="en-US" sz="2000" b="1" dirty="0" smtClean="0">
              <a:solidFill>
                <a:schemeClr val="bg1">
                  <a:lumMod val="95000"/>
                </a:schemeClr>
              </a:solidFill>
              <a:latin typeface="Verdana" pitchFamily="34" charset="0"/>
              <a:ea typeface="Verdana" pitchFamily="34" charset="0"/>
              <a:cs typeface="Verdana" pitchFamily="34" charset="0"/>
            </a:endParaRPr>
          </a:p>
        </p:txBody>
      </p:sp>
      <p:sp>
        <p:nvSpPr>
          <p:cNvPr id="8" name="Rectangle 7"/>
          <p:cNvSpPr/>
          <p:nvPr/>
        </p:nvSpPr>
        <p:spPr>
          <a:xfrm>
            <a:off x="244475" y="4073525"/>
            <a:ext cx="4235450" cy="2062103"/>
          </a:xfrm>
          <a:prstGeom prst="rect">
            <a:avLst/>
          </a:prstGeom>
        </p:spPr>
        <p:txBody>
          <a:bodyPr wrap="square">
            <a:spAutoFit/>
          </a:bodyPr>
          <a:lstStyle/>
          <a:p>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"banana"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"what"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"is"</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endParaRPr lang="en-US" sz="1600" b="1" dirty="0" smtClean="0">
              <a:solidFill>
                <a:srgbClr val="000000"/>
              </a:solidFill>
              <a:latin typeface="Verdana" pitchFamily="34" charset="0"/>
              <a:ea typeface="Verdana" pitchFamily="34" charset="0"/>
              <a:cs typeface="Verdana" pitchFamily="34" charset="0"/>
            </a:endParaRPr>
          </a:p>
        </p:txBody>
      </p:sp>
      <p:grpSp>
        <p:nvGrpSpPr>
          <p:cNvPr id="2" name="Group 11"/>
          <p:cNvGrpSpPr/>
          <p:nvPr/>
        </p:nvGrpSpPr>
        <p:grpSpPr>
          <a:xfrm>
            <a:off x="5114925" y="1673225"/>
            <a:ext cx="3416300" cy="2492375"/>
            <a:chOff x="5032375" y="2047875"/>
            <a:chExt cx="3416300" cy="2492375"/>
          </a:xfrm>
        </p:grpSpPr>
        <p:graphicFrame>
          <p:nvGraphicFramePr>
            <p:cNvPr id="10" name="Diagram 9"/>
            <p:cNvGraphicFramePr/>
            <p:nvPr/>
          </p:nvGraphicFramePr>
          <p:xfrm>
            <a:off x="5032375" y="2047875"/>
            <a:ext cx="3416300" cy="249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6543860" y="2957867"/>
              <a:ext cx="412292" cy="630942"/>
            </a:xfrm>
            <a:prstGeom prst="rect">
              <a:avLst/>
            </a:prstGeom>
          </p:spPr>
          <p:txBody>
            <a:bodyPr wrap="none">
              <a:spAutoFit/>
            </a:bodyPr>
            <a:lstStyle/>
            <a:p>
              <a:pPr lvl="0"/>
              <a:r>
                <a:rPr lang="en-US" sz="3500" b="1" dirty="0" smtClean="0"/>
                <a:t>2</a:t>
              </a:r>
              <a:endParaRPr lang="en-US" sz="3500" b="1"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Querying the index</a:t>
            </a:r>
          </a:p>
        </p:txBody>
      </p:sp>
      <p:sp>
        <p:nvSpPr>
          <p:cNvPr id="4" name="TextBox 3"/>
          <p:cNvSpPr txBox="1"/>
          <p:nvPr/>
        </p:nvSpPr>
        <p:spPr>
          <a:xfrm>
            <a:off x="244475" y="390525"/>
            <a:ext cx="7273925" cy="3293209"/>
          </a:xfrm>
          <a:prstGeom prst="rect">
            <a:avLst/>
          </a:prstGeom>
          <a:noFill/>
        </p:spPr>
        <p:txBody>
          <a:bodyPr wrap="square" rtlCol="0">
            <a:spAutoFit/>
          </a:bodyPr>
          <a:lstStyle/>
          <a:p>
            <a:r>
              <a:rPr lang="en-US" sz="1600" b="1" dirty="0" smtClean="0">
                <a:solidFill>
                  <a:schemeClr val="bg1">
                    <a:lumMod val="95000"/>
                  </a:schemeClr>
                </a:solidFill>
                <a:latin typeface="Verdana" pitchFamily="34" charset="0"/>
                <a:ea typeface="Verdana" pitchFamily="34" charset="0"/>
                <a:cs typeface="Verdana" pitchFamily="34" charset="0"/>
              </a:rPr>
              <a:t># query: "what is 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index["what"] &amp; index["is"] &amp; index["banana"]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t>
            </a:r>
          </a:p>
          <a:p>
            <a:r>
              <a:rPr lang="en-US" sz="1600" b="1" dirty="0" smtClean="0">
                <a:solidFill>
                  <a:schemeClr val="bg1">
                    <a:lumMod val="95000"/>
                  </a:schemeClr>
                </a:solidFill>
                <a:latin typeface="Verdana" pitchFamily="34" charset="0"/>
                <a:ea typeface="Verdana" pitchFamily="34" charset="0"/>
                <a:cs typeface="Verdana" pitchFamily="34" charset="0"/>
              </a:rPr>
              <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query: "a 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index["a"] &amp; index["banana"]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{"3"}&gt;</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endParaRPr lang="en-US" sz="1600" b="1" dirty="0" smtClean="0">
              <a:solidFill>
                <a:srgbClr val="969696"/>
              </a:solidFill>
              <a:latin typeface="Verdana" pitchFamily="34" charset="0"/>
              <a:ea typeface="Verdana" pitchFamily="34" charset="0"/>
              <a:cs typeface="Verdana" pitchFamily="34" charset="0"/>
            </a:endParaRPr>
          </a:p>
          <a:p>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969696"/>
                </a:solidFill>
                <a:latin typeface="Verdana" pitchFamily="34" charset="0"/>
                <a:ea typeface="Verdana" pitchFamily="34" charset="0"/>
                <a:cs typeface="Verdana" pitchFamily="34" charset="0"/>
              </a:rPr>
              <a:t># query: "what is"</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 index[</a:t>
            </a:r>
            <a:r>
              <a:rPr lang="en-US" sz="1600" b="1" dirty="0" smtClean="0">
                <a:solidFill>
                  <a:srgbClr val="CE7B00"/>
                </a:solidFill>
                <a:latin typeface="Verdana" pitchFamily="34" charset="0"/>
                <a:ea typeface="Verdana" pitchFamily="34" charset="0"/>
                <a:cs typeface="Verdana" pitchFamily="34" charset="0"/>
              </a:rPr>
              <a:t>"what"</a:t>
            </a:r>
            <a:r>
              <a:rPr lang="en-US" sz="1600" b="1" dirty="0" smtClean="0">
                <a:solidFill>
                  <a:srgbClr val="000000"/>
                </a:solidFill>
                <a:latin typeface="Verdana" pitchFamily="34" charset="0"/>
                <a:ea typeface="Verdana" pitchFamily="34" charset="0"/>
                <a:cs typeface="Verdana" pitchFamily="34" charset="0"/>
              </a:rPr>
              <a:t>] &amp; index[</a:t>
            </a:r>
            <a:r>
              <a:rPr lang="en-US" sz="1600" b="1" dirty="0" smtClean="0">
                <a:solidFill>
                  <a:srgbClr val="CE7B00"/>
                </a:solidFill>
                <a:latin typeface="Verdana" pitchFamily="34" charset="0"/>
                <a:ea typeface="Verdana" pitchFamily="34" charset="0"/>
                <a:cs typeface="Verdana" pitchFamily="34" charset="0"/>
              </a:rPr>
              <a:t>"is"</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969696"/>
                </a:solidFill>
                <a:latin typeface="Verdana" pitchFamily="34" charset="0"/>
                <a:ea typeface="Verdana" pitchFamily="34" charset="0"/>
                <a:cs typeface="Verdana" pitchFamily="34" charset="0"/>
              </a:rPr>
              <a:t># &gt; #&lt;Set: {"1", "2"}&gt;</a:t>
            </a:r>
            <a:endParaRPr lang="en-US" sz="2000" b="1" dirty="0" smtClean="0">
              <a:solidFill>
                <a:srgbClr val="969696"/>
              </a:solidFill>
              <a:latin typeface="Verdana" pitchFamily="34" charset="0"/>
              <a:ea typeface="Verdana" pitchFamily="34" charset="0"/>
              <a:cs typeface="Verdana" pitchFamily="34" charset="0"/>
            </a:endParaRPr>
          </a:p>
        </p:txBody>
      </p:sp>
      <p:sp>
        <p:nvSpPr>
          <p:cNvPr id="8" name="Rectangle 7"/>
          <p:cNvSpPr/>
          <p:nvPr/>
        </p:nvSpPr>
        <p:spPr>
          <a:xfrm>
            <a:off x="244475" y="4073525"/>
            <a:ext cx="4235450" cy="2062103"/>
          </a:xfrm>
          <a:prstGeom prst="rect">
            <a:avLst/>
          </a:prstGeom>
        </p:spPr>
        <p:txBody>
          <a:bodyPr wrap="square">
            <a:spAutoFit/>
          </a:bodyPr>
          <a:lstStyle/>
          <a:p>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"banana"</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"what"</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"is"</a:t>
            </a:r>
            <a:r>
              <a:rPr lang="en-US" sz="1600" b="1" dirty="0" smtClean="0">
                <a:solidFill>
                  <a:srgbClr val="000000"/>
                </a:solidFill>
                <a:latin typeface="Verdana" pitchFamily="34" charset="0"/>
                <a:ea typeface="Verdana" pitchFamily="34" charset="0"/>
                <a:cs typeface="Verdana" pitchFamily="34" charset="0"/>
              </a:rPr>
              <a:t>=&gt;</a:t>
            </a:r>
            <a:r>
              <a:rPr lang="en-US" sz="1600" b="1" dirty="0" smtClean="0">
                <a:solidFill>
                  <a:srgbClr val="969696"/>
                </a:solidFill>
                <a:latin typeface="Verdana" pitchFamily="34" charset="0"/>
                <a:ea typeface="Verdana" pitchFamily="34" charset="0"/>
                <a:cs typeface="Verdana" pitchFamily="34" charset="0"/>
              </a:rPr>
              <a:t>#&lt;Set: {"1", "2", "3"}&gt;}</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endParaRPr lang="en-US" sz="1600" b="1" dirty="0" smtClean="0">
              <a:solidFill>
                <a:srgbClr val="000000"/>
              </a:solidFill>
              <a:latin typeface="Verdana" pitchFamily="34" charset="0"/>
              <a:ea typeface="Verdana" pitchFamily="34" charset="0"/>
              <a:cs typeface="Verdana" pitchFamily="34" charset="0"/>
            </a:endParaRPr>
          </a:p>
        </p:txBody>
      </p:sp>
      <p:grpSp>
        <p:nvGrpSpPr>
          <p:cNvPr id="2" name="Group 11"/>
          <p:cNvGrpSpPr/>
          <p:nvPr/>
        </p:nvGrpSpPr>
        <p:grpSpPr>
          <a:xfrm>
            <a:off x="5114925" y="1673225"/>
            <a:ext cx="3416300" cy="2492375"/>
            <a:chOff x="5032375" y="2047875"/>
            <a:chExt cx="3416300" cy="2492375"/>
          </a:xfrm>
        </p:grpSpPr>
        <p:graphicFrame>
          <p:nvGraphicFramePr>
            <p:cNvPr id="10" name="Diagram 9"/>
            <p:cNvGraphicFramePr/>
            <p:nvPr/>
          </p:nvGraphicFramePr>
          <p:xfrm>
            <a:off x="5032375" y="2047875"/>
            <a:ext cx="3416300" cy="249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6543860" y="2957867"/>
              <a:ext cx="412292" cy="630942"/>
            </a:xfrm>
            <a:prstGeom prst="rect">
              <a:avLst/>
            </a:prstGeom>
          </p:spPr>
          <p:txBody>
            <a:bodyPr wrap="none">
              <a:spAutoFit/>
            </a:bodyPr>
            <a:lstStyle/>
            <a:p>
              <a:pPr lvl="0"/>
              <a:r>
                <a:rPr lang="en-US" sz="3500" b="1" dirty="0" smtClean="0"/>
                <a:t>2</a:t>
              </a:r>
              <a:endParaRPr lang="en-US" sz="3500" b="1"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Querying the index</a:t>
            </a:r>
          </a:p>
        </p:txBody>
      </p:sp>
      <p:sp>
        <p:nvSpPr>
          <p:cNvPr id="4" name="TextBox 3"/>
          <p:cNvSpPr txBox="1"/>
          <p:nvPr/>
        </p:nvSpPr>
        <p:spPr>
          <a:xfrm>
            <a:off x="244475" y="390525"/>
            <a:ext cx="7273925" cy="3293209"/>
          </a:xfrm>
          <a:prstGeom prst="rect">
            <a:avLst/>
          </a:prstGeom>
          <a:noFill/>
        </p:spPr>
        <p:txBody>
          <a:bodyPr wrap="square" rtlCol="0">
            <a:spAutoFit/>
          </a:bodyPr>
          <a:lstStyle/>
          <a:p>
            <a:r>
              <a:rPr lang="en-US" sz="1600" b="1" dirty="0" smtClean="0">
                <a:solidFill>
                  <a:schemeClr val="bg1">
                    <a:lumMod val="95000"/>
                  </a:schemeClr>
                </a:solidFill>
                <a:latin typeface="Verdana" pitchFamily="34" charset="0"/>
                <a:ea typeface="Verdana" pitchFamily="34" charset="0"/>
                <a:cs typeface="Verdana" pitchFamily="34" charset="0"/>
              </a:rPr>
              <a:t># query: "what is 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index["what"] &amp; index["is"] &amp; index["banana"]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t>
            </a:r>
          </a:p>
          <a:p>
            <a:r>
              <a:rPr lang="en-US" sz="1600" b="1" dirty="0" smtClean="0">
                <a:solidFill>
                  <a:schemeClr val="bg1">
                    <a:lumMod val="95000"/>
                  </a:schemeClr>
                </a:solidFill>
                <a:latin typeface="Verdana" pitchFamily="34" charset="0"/>
                <a:ea typeface="Verdana" pitchFamily="34" charset="0"/>
                <a:cs typeface="Verdana" pitchFamily="34" charset="0"/>
              </a:rPr>
              <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query: "a 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p index["a"] &amp; index["banana"]</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&gt; #&lt;Set: {"3"}&gt;</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endParaRPr lang="en-US" sz="1600" b="1" dirty="0" smtClean="0">
              <a:solidFill>
                <a:srgbClr val="969696"/>
              </a:solidFill>
              <a:latin typeface="Verdana" pitchFamily="34" charset="0"/>
              <a:ea typeface="Verdana" pitchFamily="34" charset="0"/>
              <a:cs typeface="Verdana" pitchFamily="34" charset="0"/>
            </a:endParaRPr>
          </a:p>
          <a:p>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969696"/>
                </a:solidFill>
                <a:latin typeface="Verdana" pitchFamily="34" charset="0"/>
                <a:ea typeface="Verdana" pitchFamily="34" charset="0"/>
                <a:cs typeface="Verdana" pitchFamily="34" charset="0"/>
              </a:rPr>
              <a:t># query: "what is"</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 index[</a:t>
            </a:r>
            <a:r>
              <a:rPr lang="en-US" sz="1600" b="1" dirty="0" smtClean="0">
                <a:solidFill>
                  <a:srgbClr val="CE7B00"/>
                </a:solidFill>
                <a:latin typeface="Verdana" pitchFamily="34" charset="0"/>
                <a:ea typeface="Verdana" pitchFamily="34" charset="0"/>
                <a:cs typeface="Verdana" pitchFamily="34" charset="0"/>
              </a:rPr>
              <a:t>"what"</a:t>
            </a:r>
            <a:r>
              <a:rPr lang="en-US" sz="1600" b="1" dirty="0" smtClean="0">
                <a:solidFill>
                  <a:srgbClr val="000000"/>
                </a:solidFill>
                <a:latin typeface="Verdana" pitchFamily="34" charset="0"/>
                <a:ea typeface="Verdana" pitchFamily="34" charset="0"/>
                <a:cs typeface="Verdana" pitchFamily="34" charset="0"/>
              </a:rPr>
              <a:t>] &amp; index[</a:t>
            </a:r>
            <a:r>
              <a:rPr lang="en-US" sz="1600" b="1" dirty="0" smtClean="0">
                <a:solidFill>
                  <a:srgbClr val="CE7B00"/>
                </a:solidFill>
                <a:latin typeface="Verdana" pitchFamily="34" charset="0"/>
                <a:ea typeface="Verdana" pitchFamily="34" charset="0"/>
                <a:cs typeface="Verdana" pitchFamily="34" charset="0"/>
              </a:rPr>
              <a:t>"is"</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969696"/>
                </a:solidFill>
                <a:latin typeface="Verdana" pitchFamily="34" charset="0"/>
                <a:ea typeface="Verdana" pitchFamily="34" charset="0"/>
                <a:cs typeface="Verdana" pitchFamily="34" charset="0"/>
              </a:rPr>
              <a:t># &gt; #&lt;Set: {"1", "2"}&gt;</a:t>
            </a:r>
            <a:endParaRPr lang="en-US" sz="2000" b="1" dirty="0" smtClean="0">
              <a:solidFill>
                <a:srgbClr val="969696"/>
              </a:solidFill>
              <a:latin typeface="Verdana" pitchFamily="34" charset="0"/>
              <a:ea typeface="Verdana" pitchFamily="34" charset="0"/>
              <a:cs typeface="Verdana" pitchFamily="34" charset="0"/>
            </a:endParaRPr>
          </a:p>
        </p:txBody>
      </p:sp>
      <p:sp>
        <p:nvSpPr>
          <p:cNvPr id="8" name="Rectangle 7"/>
          <p:cNvSpPr/>
          <p:nvPr/>
        </p:nvSpPr>
        <p:spPr>
          <a:xfrm>
            <a:off x="244475" y="4073525"/>
            <a:ext cx="4235450" cy="2062103"/>
          </a:xfrm>
          <a:prstGeom prst="rect">
            <a:avLst/>
          </a:prstGeom>
        </p:spPr>
        <p:txBody>
          <a:bodyPr wrap="square">
            <a:spAutoFit/>
          </a:bodyPr>
          <a:lstStyle/>
          <a:p>
            <a:r>
              <a:rPr lang="en-US" sz="1600" b="1" dirty="0" smtClean="0">
                <a:solidFill>
                  <a:schemeClr val="bg1">
                    <a:lumMod val="95000"/>
                  </a:schemeClr>
                </a:solidFill>
                <a:latin typeface="Verdana" pitchFamily="34" charset="0"/>
                <a:ea typeface="Verdana" pitchFamily="34" charset="0"/>
                <a:cs typeface="Verdana" pitchFamily="34" charset="0"/>
              </a:rPr>
              <a: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"it"=&gt;#&lt;Set: {"1", "2",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"a"=&gt;#&lt;Set: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"banana"=&gt;#&lt;Set: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"what"=&gt;#&lt;Set: {"1", "2"}&gt;,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"is"=&gt;#&lt;Set: {"1", "2", "3"}&gt;}</a:t>
            </a:r>
            <a:br>
              <a:rPr lang="en-US" sz="1600" b="1" dirty="0" smtClean="0">
                <a:solidFill>
                  <a:schemeClr val="bg1">
                    <a:lumMod val="95000"/>
                  </a:schemeClr>
                </a:solidFill>
                <a:latin typeface="Verdana" pitchFamily="34" charset="0"/>
                <a:ea typeface="Verdana" pitchFamily="34" charset="0"/>
                <a:cs typeface="Verdana" pitchFamily="34" charset="0"/>
              </a:rPr>
            </a:br>
            <a:r>
              <a:rPr lang="en-US" sz="1600" b="1" dirty="0" smtClean="0">
                <a:solidFill>
                  <a:schemeClr val="bg1">
                    <a:lumMod val="95000"/>
                  </a:schemeClr>
                </a:solidFill>
                <a:latin typeface="Verdana" pitchFamily="34" charset="0"/>
                <a:ea typeface="Verdana" pitchFamily="34" charset="0"/>
                <a:cs typeface="Verdana" pitchFamily="34" charset="0"/>
              </a:rPr>
              <a:t> }</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endParaRPr lang="en-US" sz="1600" b="1" dirty="0" smtClean="0">
              <a:solidFill>
                <a:srgbClr val="000000"/>
              </a:solidFill>
              <a:latin typeface="Verdana" pitchFamily="34" charset="0"/>
              <a:ea typeface="Verdana" pitchFamily="34" charset="0"/>
              <a:cs typeface="Verdana" pitchFamily="34" charset="0"/>
            </a:endParaRPr>
          </a:p>
        </p:txBody>
      </p:sp>
      <p:sp>
        <p:nvSpPr>
          <p:cNvPr id="12" name="Rectangular Callout 11"/>
          <p:cNvSpPr/>
          <p:nvPr/>
        </p:nvSpPr>
        <p:spPr>
          <a:xfrm>
            <a:off x="4572000" y="2508250"/>
            <a:ext cx="2670175" cy="1196974"/>
          </a:xfrm>
          <a:prstGeom prst="wedgeRectCallout">
            <a:avLst>
              <a:gd name="adj1" fmla="val -62146"/>
              <a:gd name="adj2" fmla="val 22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What order?</a:t>
            </a:r>
            <a:br>
              <a:rPr lang="en-US" b="1" dirty="0" smtClean="0"/>
            </a:br>
            <a:r>
              <a:rPr lang="en-US" b="1" dirty="0" smtClean="0"/>
              <a:t> </a:t>
            </a:r>
          </a:p>
          <a:p>
            <a:pPr marL="342900" indent="-342900" algn="ctr"/>
            <a:r>
              <a:rPr lang="en-US" b="1" dirty="0" smtClean="0"/>
              <a:t>[1, 2] or [2,1]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Building an Inverted Index</a:t>
            </a:r>
          </a:p>
        </p:txBody>
      </p:sp>
      <p:sp>
        <p:nvSpPr>
          <p:cNvPr id="4" name="TextBox 3"/>
          <p:cNvSpPr txBox="1"/>
          <p:nvPr/>
        </p:nvSpPr>
        <p:spPr>
          <a:xfrm>
            <a:off x="520700" y="298450"/>
            <a:ext cx="7273925" cy="4770537"/>
          </a:xfrm>
          <a:prstGeom prst="rect">
            <a:avLst/>
          </a:prstGeom>
          <a:noFill/>
        </p:spPr>
        <p:txBody>
          <a:bodyPr wrap="square" rtlCol="0">
            <a:spAutoFit/>
          </a:bodyPr>
          <a:lstStyle/>
          <a:p>
            <a:r>
              <a:rPr lang="en-US" sz="1600" b="1" dirty="0" smtClean="0">
                <a:solidFill>
                  <a:srgbClr val="000000"/>
                </a:solidFill>
                <a:latin typeface="Verdana" pitchFamily="34" charset="0"/>
                <a:ea typeface="Verdana" pitchFamily="34" charset="0"/>
                <a:cs typeface="Verdana" pitchFamily="34" charset="0"/>
              </a:rPr>
              <a:t>require </a:t>
            </a:r>
            <a:r>
              <a:rPr lang="en-US" sz="1600" b="1" dirty="0" smtClean="0">
                <a:solidFill>
                  <a:srgbClr val="CE7B00"/>
                </a:solidFill>
                <a:latin typeface="Verdana" pitchFamily="34" charset="0"/>
                <a:ea typeface="Verdana" pitchFamily="34" charset="0"/>
                <a:cs typeface="Verdana" pitchFamily="34" charset="0"/>
              </a:rPr>
              <a:t>'set'</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pages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"1"</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what it is"</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"2"</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"what is it"</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CE7B00"/>
                </a:solidFill>
                <a:latin typeface="Verdana" pitchFamily="34" charset="0"/>
                <a:ea typeface="Verdana" pitchFamily="34" charset="0"/>
                <a:cs typeface="Verdana" pitchFamily="34" charset="0"/>
              </a:rPr>
              <a:t>"3"</a:t>
            </a:r>
            <a:r>
              <a:rPr lang="en-US" sz="1600" b="1" dirty="0" smtClean="0">
                <a:solidFill>
                  <a:srgbClr val="000000"/>
                </a:solidFill>
                <a:latin typeface="Verdana" pitchFamily="34" charset="0"/>
                <a:ea typeface="Verdana" pitchFamily="34" charset="0"/>
                <a:cs typeface="Verdana" pitchFamily="34" charset="0"/>
              </a:rPr>
              <a:t> =&gt; </a:t>
            </a:r>
            <a:r>
              <a:rPr lang="en-US" sz="1600" b="1" dirty="0" smtClean="0">
                <a:solidFill>
                  <a:srgbClr val="CE7B00"/>
                </a:solidFill>
                <a:latin typeface="Verdana" pitchFamily="34" charset="0"/>
                <a:ea typeface="Verdana" pitchFamily="34" charset="0"/>
                <a:cs typeface="Verdana" pitchFamily="34" charset="0"/>
              </a:rPr>
              <a:t>"it is a banana"</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index =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err="1" smtClean="0">
                <a:solidFill>
                  <a:srgbClr val="000000"/>
                </a:solidFill>
                <a:latin typeface="Verdana" pitchFamily="34" charset="0"/>
                <a:ea typeface="Verdana" pitchFamily="34" charset="0"/>
                <a:cs typeface="Verdana" pitchFamily="34" charset="0"/>
              </a:rPr>
              <a:t>pages.each</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do</a:t>
            </a:r>
            <a:r>
              <a:rPr lang="en-US" sz="1600" b="1" dirty="0" smtClean="0">
                <a:solidFill>
                  <a:srgbClr val="000000"/>
                </a:solidFill>
                <a:latin typeface="Verdana" pitchFamily="34" charset="0"/>
                <a:ea typeface="Verdana" pitchFamily="34" charset="0"/>
                <a:cs typeface="Verdana" pitchFamily="34" charset="0"/>
              </a:rPr>
              <a:t> |page, content|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FF0000"/>
                </a:solidFill>
                <a:latin typeface="Verdana" pitchFamily="34" charset="0"/>
                <a:ea typeface="Verdana" pitchFamily="34" charset="0"/>
                <a:cs typeface="Verdana" pitchFamily="34" charset="0"/>
              </a:rPr>
              <a:t>content.split</a:t>
            </a:r>
            <a:r>
              <a:rPr lang="en-US" sz="1600" b="1" dirty="0" smtClean="0">
                <a:solidFill>
                  <a:srgbClr val="FF0000"/>
                </a:solidFill>
                <a:latin typeface="Verdana" pitchFamily="34" charset="0"/>
                <a:ea typeface="Verdana" pitchFamily="34" charset="0"/>
                <a:cs typeface="Verdana" pitchFamily="34" charset="0"/>
              </a:rPr>
              <a:t>(/\s/).each do |word|</a:t>
            </a:r>
            <a:br>
              <a:rPr lang="en-US" sz="1600" b="1" dirty="0" smtClean="0">
                <a:solidFill>
                  <a:srgbClr val="FF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if</a:t>
            </a:r>
            <a:r>
              <a:rPr lang="en-US" sz="1600" b="1" dirty="0" smtClean="0">
                <a:solidFill>
                  <a:srgbClr val="000000"/>
                </a:solidFill>
                <a:latin typeface="Verdana" pitchFamily="34" charset="0"/>
                <a:ea typeface="Verdana" pitchFamily="34" charset="0"/>
                <a:cs typeface="Verdana" pitchFamily="34" charset="0"/>
              </a:rPr>
              <a:t> index[word]</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index[word] &lt;&lt; page</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else</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index[word] = </a:t>
            </a:r>
            <a:r>
              <a:rPr lang="en-US" sz="1600" b="1" dirty="0" err="1" smtClean="0">
                <a:solidFill>
                  <a:srgbClr val="000000"/>
                </a:solidFill>
                <a:latin typeface="Verdana" pitchFamily="34" charset="0"/>
                <a:ea typeface="Verdana" pitchFamily="34" charset="0"/>
                <a:cs typeface="Verdana" pitchFamily="34" charset="0"/>
              </a:rPr>
              <a:t>Set.new</a:t>
            </a:r>
            <a:r>
              <a:rPr lang="en-US" sz="1600" b="1" dirty="0" smtClean="0">
                <a:solidFill>
                  <a:srgbClr val="000000"/>
                </a:solidFill>
                <a:latin typeface="Verdana" pitchFamily="34" charset="0"/>
                <a:ea typeface="Verdana" pitchFamily="34" charset="0"/>
                <a:cs typeface="Verdana" pitchFamily="34" charset="0"/>
              </a:rPr>
              <a:t>(page)</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0000E6"/>
                </a:solidFill>
                <a:latin typeface="Verdana" pitchFamily="34" charset="0"/>
                <a:ea typeface="Verdana" pitchFamily="34" charset="0"/>
                <a:cs typeface="Verdana" pitchFamily="34" charset="0"/>
              </a:rPr>
              <a:t>end</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p>
        </p:txBody>
      </p:sp>
      <p:sp>
        <p:nvSpPr>
          <p:cNvPr id="5" name="Rectangular Callout 4"/>
          <p:cNvSpPr/>
          <p:nvPr/>
        </p:nvSpPr>
        <p:spPr>
          <a:xfrm>
            <a:off x="5308600" y="2692400"/>
            <a:ext cx="2209800" cy="644525"/>
          </a:xfrm>
          <a:prstGeom prst="wedgeRectCallout">
            <a:avLst>
              <a:gd name="adj1" fmla="val -62146"/>
              <a:gd name="adj2" fmla="val 22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Hmmm?</a:t>
            </a:r>
          </a:p>
        </p:txBody>
      </p:sp>
      <p:sp>
        <p:nvSpPr>
          <p:cNvPr id="6" name="Rectangular Callout 5"/>
          <p:cNvSpPr/>
          <p:nvPr/>
        </p:nvSpPr>
        <p:spPr>
          <a:xfrm>
            <a:off x="5308600" y="2047875"/>
            <a:ext cx="2209800" cy="1657350"/>
          </a:xfrm>
          <a:prstGeom prst="wedgeRectCallout">
            <a:avLst>
              <a:gd name="adj1" fmla="val -65067"/>
              <a:gd name="adj2" fmla="val 18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PDF, HTML, RSS?</a:t>
            </a:r>
          </a:p>
          <a:p>
            <a:pPr marL="342900" indent="-342900" algn="ctr"/>
            <a:r>
              <a:rPr lang="en-US" b="1" dirty="0" smtClean="0"/>
              <a:t>Lowercase / </a:t>
            </a:r>
            <a:r>
              <a:rPr lang="en-US" b="1" dirty="0" err="1" smtClean="0"/>
              <a:t>Upcase</a:t>
            </a:r>
            <a:r>
              <a:rPr lang="en-US" b="1" dirty="0" smtClean="0"/>
              <a:t>?</a:t>
            </a:r>
          </a:p>
          <a:p>
            <a:pPr marL="342900" indent="-342900" algn="ctr"/>
            <a:r>
              <a:rPr lang="en-US" b="1" dirty="0" smtClean="0"/>
              <a:t>Compact Index?</a:t>
            </a:r>
          </a:p>
          <a:p>
            <a:pPr marL="342900" indent="-342900" algn="ctr"/>
            <a:r>
              <a:rPr lang="en-US" b="1" dirty="0" smtClean="0"/>
              <a:t>Stop words?</a:t>
            </a:r>
          </a:p>
          <a:p>
            <a:pPr marL="342900" indent="-342900" algn="ctr"/>
            <a:r>
              <a:rPr lang="en-US" b="1" dirty="0" smtClean="0"/>
              <a:t>Persistence?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157310" y="298450"/>
            <a:ext cx="8832114" cy="5454650"/>
          </a:xfrm>
          <a:prstGeom prst="rect">
            <a:avLst/>
          </a:prstGeom>
          <a:noFill/>
          <a:ln w="9525">
            <a:noFill/>
            <a:miter lim="800000"/>
            <a:headEnd/>
            <a:tailEnd/>
          </a:ln>
          <a:effectLst/>
        </p:spPr>
      </p:pic>
      <p:sp>
        <p:nvSpPr>
          <p:cNvPr id="7" name="Rectangle 6"/>
          <p:cNvSpPr/>
          <p:nvPr/>
        </p:nvSpPr>
        <p:spPr>
          <a:xfrm>
            <a:off x="1625600" y="482600"/>
            <a:ext cx="1012825"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771650"/>
            <a:ext cx="1012825"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33525" y="3705225"/>
            <a:ext cx="1012825"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65225" y="4718050"/>
            <a:ext cx="1012825"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6" name="Content Placeholder 5" descr="postrank-logo.png"/>
          <p:cNvPicPr>
            <a:picLocks noGrp="1" noChangeAspect="1"/>
          </p:cNvPicPr>
          <p:nvPr>
            <p:ph idx="1"/>
          </p:nvPr>
        </p:nvPicPr>
        <p:blipFill>
          <a:blip r:embed="rId3" cstate="print"/>
          <a:stretch>
            <a:fillRect/>
          </a:stretch>
        </p:blipFill>
        <p:spPr>
          <a:xfrm>
            <a:off x="1441450" y="2416175"/>
            <a:ext cx="6076950" cy="1697971"/>
          </a:xfrm>
        </p:spPr>
      </p:pic>
      <p:sp>
        <p:nvSpPr>
          <p:cNvPr id="12" name="Cloud Callout 11"/>
          <p:cNvSpPr/>
          <p:nvPr/>
        </p:nvSpPr>
        <p:spPr>
          <a:xfrm>
            <a:off x="2362200" y="574675"/>
            <a:ext cx="5892800" cy="1473200"/>
          </a:xfrm>
          <a:prstGeom prst="cloudCallout">
            <a:avLst>
              <a:gd name="adj1" fmla="val -11031"/>
              <a:gd name="adj2" fmla="val 86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postrank.com/topic/ruby</a:t>
            </a:r>
            <a:endParaRPr lang="en-US" sz="2400" b="1" dirty="0"/>
          </a:p>
        </p:txBody>
      </p:sp>
      <p:sp>
        <p:nvSpPr>
          <p:cNvPr id="4" name="Rounded Rectangular Callout 3"/>
          <p:cNvSpPr/>
          <p:nvPr/>
        </p:nvSpPr>
        <p:spPr>
          <a:xfrm>
            <a:off x="25463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The slides…</a:t>
            </a:r>
            <a:endParaRPr lang="en-US" sz="1500" dirty="0"/>
          </a:p>
        </p:txBody>
      </p:sp>
      <p:sp>
        <p:nvSpPr>
          <p:cNvPr id="5" name="Rounded Rectangular Callout 4"/>
          <p:cNvSpPr/>
          <p:nvPr/>
        </p:nvSpPr>
        <p:spPr>
          <a:xfrm>
            <a:off x="47561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Twitter</a:t>
            </a:r>
            <a:endParaRPr lang="en-US" sz="1500" dirty="0"/>
          </a:p>
        </p:txBody>
      </p:sp>
      <p:sp>
        <p:nvSpPr>
          <p:cNvPr id="7" name="Rounded Rectangular Callout 6"/>
          <p:cNvSpPr/>
          <p:nvPr/>
        </p:nvSpPr>
        <p:spPr>
          <a:xfrm>
            <a:off x="6965950" y="5546725"/>
            <a:ext cx="2025650" cy="644525"/>
          </a:xfrm>
          <a:prstGeom prst="wedgeRoundRectCallout">
            <a:avLst>
              <a:gd name="adj1" fmla="val 29567"/>
              <a:gd name="adj2" fmla="val 693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dirty="0" smtClean="0"/>
              <a:t>My blog</a:t>
            </a:r>
            <a:endParaRPr lang="en-US"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lvl="0" algn="r">
              <a:spcBef>
                <a:spcPct val="20000"/>
              </a:spcBef>
            </a:pPr>
            <a:r>
              <a:rPr lang="en-US" sz="1600" i="1" dirty="0" smtClean="0"/>
              <a:t>Ferret is a high-performance, full-featured text search engine library written for Ruby</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8" name="Picture 7" descr="ferret.png"/>
          <p:cNvPicPr>
            <a:picLocks noChangeAspect="1"/>
          </p:cNvPicPr>
          <p:nvPr/>
        </p:nvPicPr>
        <p:blipFill>
          <a:blip r:embed="rId3" cstate="print"/>
          <a:stretch>
            <a:fillRect/>
          </a:stretch>
        </p:blipFill>
        <p:spPr>
          <a:xfrm>
            <a:off x="5308600" y="4073525"/>
            <a:ext cx="3047619" cy="1269841"/>
          </a:xfrm>
          <a:prstGeom prst="rect">
            <a:avLst/>
          </a:prstGeom>
        </p:spPr>
      </p:pic>
      <p:pic>
        <p:nvPicPr>
          <p:cNvPr id="6147" name="Picture 3"/>
          <p:cNvPicPr>
            <a:picLocks noChangeAspect="1" noChangeArrowheads="1"/>
          </p:cNvPicPr>
          <p:nvPr/>
        </p:nvPicPr>
        <p:blipFill>
          <a:blip r:embed="rId4" cstate="print"/>
          <a:srcRect/>
          <a:stretch>
            <a:fillRect/>
          </a:stretch>
        </p:blipFill>
        <p:spPr bwMode="auto">
          <a:xfrm>
            <a:off x="1257300" y="2968625"/>
            <a:ext cx="2552700" cy="6191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cstate="print"/>
          <a:srcRect/>
          <a:stretch>
            <a:fillRect/>
          </a:stretch>
        </p:blipFill>
        <p:spPr bwMode="auto">
          <a:xfrm>
            <a:off x="5492750" y="2508250"/>
            <a:ext cx="1619250" cy="628650"/>
          </a:xfrm>
          <a:prstGeom prst="rect">
            <a:avLst/>
          </a:prstGeom>
          <a:noFill/>
          <a:ln w="9525">
            <a:noFill/>
            <a:miter lim="800000"/>
            <a:headEnd/>
            <a:tailEnd/>
          </a:ln>
          <a:effectLst/>
        </p:spPr>
      </p:pic>
      <p:pic>
        <p:nvPicPr>
          <p:cNvPr id="12" name="Picture 11" descr="lingr-large-transparent.png"/>
          <p:cNvPicPr>
            <a:picLocks noChangeAspect="1"/>
          </p:cNvPicPr>
          <p:nvPr/>
        </p:nvPicPr>
        <p:blipFill>
          <a:blip r:embed="rId6" cstate="print"/>
          <a:stretch>
            <a:fillRect/>
          </a:stretch>
        </p:blipFill>
        <p:spPr>
          <a:xfrm>
            <a:off x="1993900" y="1219200"/>
            <a:ext cx="1276350" cy="876300"/>
          </a:xfrm>
          <a:prstGeom prst="rect">
            <a:avLst/>
          </a:prstGeom>
        </p:spPr>
      </p:pic>
      <p:pic>
        <p:nvPicPr>
          <p:cNvPr id="13" name="Picture 12" descr="omdb-logo.png"/>
          <p:cNvPicPr>
            <a:picLocks noChangeAspect="1"/>
          </p:cNvPicPr>
          <p:nvPr/>
        </p:nvPicPr>
        <p:blipFill>
          <a:blip r:embed="rId7" cstate="print"/>
          <a:stretch>
            <a:fillRect/>
          </a:stretch>
        </p:blipFill>
        <p:spPr>
          <a:xfrm>
            <a:off x="4479925" y="850900"/>
            <a:ext cx="1657350" cy="8763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erret.png"/>
          <p:cNvPicPr>
            <a:picLocks noChangeAspect="1"/>
          </p:cNvPicPr>
          <p:nvPr/>
        </p:nvPicPr>
        <p:blipFill>
          <a:blip r:embed="rId3" cstate="print"/>
          <a:stretch>
            <a:fillRect/>
          </a:stretch>
        </p:blipFill>
        <p:spPr>
          <a:xfrm>
            <a:off x="5400675" y="4625975"/>
            <a:ext cx="3047619" cy="1269841"/>
          </a:xfrm>
          <a:prstGeom prst="rect">
            <a:avLst/>
          </a:prstGeom>
        </p:spPr>
      </p:pic>
      <p:sp>
        <p:nvSpPr>
          <p:cNvPr id="10" name="TextBox 9"/>
          <p:cNvSpPr txBox="1"/>
          <p:nvPr/>
        </p:nvSpPr>
        <p:spPr>
          <a:xfrm>
            <a:off x="520700" y="482600"/>
            <a:ext cx="8010525" cy="4154984"/>
          </a:xfrm>
          <a:prstGeom prst="rect">
            <a:avLst/>
          </a:prstGeom>
          <a:noFill/>
        </p:spPr>
        <p:txBody>
          <a:bodyPr wrap="square" rtlCol="0">
            <a:spAutoFit/>
          </a:bodyPr>
          <a:lstStyle/>
          <a:p>
            <a:r>
              <a:rPr lang="en-US" b="1" dirty="0" smtClean="0">
                <a:solidFill>
                  <a:srgbClr val="000000"/>
                </a:solidFill>
                <a:latin typeface="Verdana" pitchFamily="34" charset="0"/>
                <a:ea typeface="Verdana" pitchFamily="34" charset="0"/>
                <a:cs typeface="Verdana" pitchFamily="34" charset="0"/>
              </a:rPr>
              <a:t>require </a:t>
            </a:r>
            <a:r>
              <a:rPr lang="en-US" b="1" dirty="0" smtClean="0">
                <a:solidFill>
                  <a:srgbClr val="CE7B00"/>
                </a:solidFill>
                <a:latin typeface="Verdana" pitchFamily="34" charset="0"/>
                <a:ea typeface="Verdana" pitchFamily="34" charset="0"/>
                <a:cs typeface="Verdana" pitchFamily="34" charset="0"/>
              </a:rPr>
              <a:t>'ferret'</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include Ferret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 Index::</a:t>
            </a:r>
            <a:r>
              <a:rPr lang="en-US" b="1" dirty="0" err="1" smtClean="0">
                <a:solidFill>
                  <a:srgbClr val="000000"/>
                </a:solidFill>
                <a:latin typeface="Verdana" pitchFamily="34" charset="0"/>
                <a:ea typeface="Verdana" pitchFamily="34" charset="0"/>
                <a:cs typeface="Verdana" pitchFamily="34" charset="0"/>
              </a:rPr>
              <a:t>Index.new</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"1"</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"it is what it is"</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"2"</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"what is it"</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"3"</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"it is a banana"</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err="1" smtClean="0">
                <a:solidFill>
                  <a:schemeClr val="bg1">
                    <a:lumMod val="85000"/>
                  </a:schemeClr>
                </a:solidFill>
                <a:latin typeface="Verdana" pitchFamily="34" charset="0"/>
                <a:ea typeface="Verdana" pitchFamily="34" charset="0"/>
                <a:cs typeface="Verdana" pitchFamily="34" charset="0"/>
              </a:rPr>
              <a:t>index.search_each</a:t>
            </a:r>
            <a:r>
              <a:rPr lang="en-US" b="1" dirty="0" smtClean="0">
                <a:solidFill>
                  <a:schemeClr val="bg1">
                    <a:lumMod val="85000"/>
                  </a:schemeClr>
                </a:solidFill>
                <a:latin typeface="Verdana" pitchFamily="34" charset="0"/>
                <a:ea typeface="Verdana" pitchFamily="34" charset="0"/>
                <a:cs typeface="Verdana" pitchFamily="34" charset="0"/>
              </a:rPr>
              <a:t>('content:"banana"') do |id, score|</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smtClean="0">
                <a:solidFill>
                  <a:schemeClr val="bg1">
                    <a:lumMod val="85000"/>
                  </a:schemeClr>
                </a:solidFill>
                <a:latin typeface="Verdana" pitchFamily="34" charset="0"/>
                <a:ea typeface="Verdana" pitchFamily="34" charset="0"/>
                <a:cs typeface="Verdana" pitchFamily="34" charset="0"/>
              </a:rPr>
              <a:t>  puts "Score: #{score}, #{index[id][:title]} "</a:t>
            </a:r>
            <a:br>
              <a:rPr lang="en-US" b="1" dirty="0" smtClean="0">
                <a:solidFill>
                  <a:schemeClr val="bg1">
                    <a:lumMod val="85000"/>
                  </a:schemeClr>
                </a:solidFill>
                <a:latin typeface="Verdana" pitchFamily="34" charset="0"/>
                <a:ea typeface="Verdana" pitchFamily="34" charset="0"/>
                <a:cs typeface="Verdana" pitchFamily="34" charset="0"/>
              </a:rPr>
            </a:br>
            <a:r>
              <a:rPr lang="en-US" b="1" dirty="0" smtClean="0">
                <a:solidFill>
                  <a:schemeClr val="bg1">
                    <a:lumMod val="85000"/>
                  </a:schemeClr>
                </a:solidFill>
                <a:latin typeface="Verdana" pitchFamily="34" charset="0"/>
                <a:ea typeface="Verdana" pitchFamily="34" charset="0"/>
                <a:cs typeface="Verdana" pitchFamily="34" charset="0"/>
              </a:rPr>
              <a:t>end</a:t>
            </a:r>
          </a:p>
          <a:p>
            <a:endParaRPr lang="en-US" sz="2400" b="1" dirty="0" smtClean="0">
              <a:solidFill>
                <a:schemeClr val="bg1">
                  <a:lumMod val="85000"/>
                </a:schemeClr>
              </a:solidFill>
              <a:latin typeface="Verdana" pitchFamily="34" charset="0"/>
              <a:ea typeface="Verdana" pitchFamily="34" charset="0"/>
              <a:cs typeface="Verdana" pitchFamily="34" charset="0"/>
            </a:endParaRPr>
          </a:p>
          <a:p>
            <a:r>
              <a:rPr lang="en-US" sz="2400" b="1" dirty="0" smtClean="0">
                <a:solidFill>
                  <a:schemeClr val="bg1">
                    <a:lumMod val="85000"/>
                  </a:schemeClr>
                </a:solidFill>
                <a:latin typeface="Verdana" pitchFamily="34" charset="0"/>
                <a:ea typeface="Verdana" pitchFamily="34" charset="0"/>
                <a:cs typeface="Verdana" pitchFamily="34" charset="0"/>
              </a:rPr>
              <a:t>&gt; Score: 1.0, 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erret.png"/>
          <p:cNvPicPr>
            <a:picLocks noChangeAspect="1"/>
          </p:cNvPicPr>
          <p:nvPr/>
        </p:nvPicPr>
        <p:blipFill>
          <a:blip r:embed="rId3" cstate="print"/>
          <a:stretch>
            <a:fillRect/>
          </a:stretch>
        </p:blipFill>
        <p:spPr>
          <a:xfrm>
            <a:off x="5400675" y="4625975"/>
            <a:ext cx="3047619" cy="1269841"/>
          </a:xfrm>
          <a:prstGeom prst="rect">
            <a:avLst/>
          </a:prstGeom>
        </p:spPr>
      </p:pic>
      <p:sp>
        <p:nvSpPr>
          <p:cNvPr id="10" name="TextBox 9"/>
          <p:cNvSpPr txBox="1"/>
          <p:nvPr/>
        </p:nvSpPr>
        <p:spPr>
          <a:xfrm>
            <a:off x="520700" y="482600"/>
            <a:ext cx="8010525" cy="4154984"/>
          </a:xfrm>
          <a:prstGeom prst="rect">
            <a:avLst/>
          </a:prstGeom>
          <a:noFill/>
        </p:spPr>
        <p:txBody>
          <a:bodyPr wrap="square" rtlCol="0">
            <a:spAutoFit/>
          </a:bodyPr>
          <a:lstStyle/>
          <a:p>
            <a:r>
              <a:rPr lang="en-US" b="1" dirty="0" smtClean="0">
                <a:solidFill>
                  <a:srgbClr val="000000"/>
                </a:solidFill>
                <a:latin typeface="Verdana" pitchFamily="34" charset="0"/>
                <a:ea typeface="Verdana" pitchFamily="34" charset="0"/>
                <a:cs typeface="Verdana" pitchFamily="34" charset="0"/>
              </a:rPr>
              <a:t>require </a:t>
            </a:r>
            <a:r>
              <a:rPr lang="en-US" b="1" dirty="0" smtClean="0">
                <a:solidFill>
                  <a:srgbClr val="CE7B00"/>
                </a:solidFill>
                <a:latin typeface="Verdana" pitchFamily="34" charset="0"/>
                <a:ea typeface="Verdana" pitchFamily="34" charset="0"/>
                <a:cs typeface="Verdana" pitchFamily="34" charset="0"/>
              </a:rPr>
              <a:t>'ferret'</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include Ferret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 Index::</a:t>
            </a:r>
            <a:r>
              <a:rPr lang="en-US" b="1" dirty="0" err="1" smtClean="0">
                <a:solidFill>
                  <a:srgbClr val="000000"/>
                </a:solidFill>
                <a:latin typeface="Verdana" pitchFamily="34" charset="0"/>
                <a:ea typeface="Verdana" pitchFamily="34" charset="0"/>
                <a:cs typeface="Verdana" pitchFamily="34" charset="0"/>
              </a:rPr>
              <a:t>Index.new</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"1"</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"it is what it is"</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"2"</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"what is it"</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"3"</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"it is a banana"</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index.search_each</a:t>
            </a:r>
            <a:r>
              <a:rPr lang="en-US" b="1" dirty="0" smtClean="0">
                <a:solidFill>
                  <a:srgbClr val="000000"/>
                </a:solidFill>
                <a:latin typeface="Verdana" pitchFamily="34" charset="0"/>
                <a:ea typeface="Verdana" pitchFamily="34" charset="0"/>
                <a:cs typeface="Verdana" pitchFamily="34" charset="0"/>
              </a:rPr>
              <a:t>(</a:t>
            </a:r>
            <a:r>
              <a:rPr lang="en-US" b="1" dirty="0" smtClean="0">
                <a:solidFill>
                  <a:srgbClr val="CE7B00"/>
                </a:solidFill>
                <a:latin typeface="Verdana" pitchFamily="34" charset="0"/>
                <a:ea typeface="Verdana" pitchFamily="34" charset="0"/>
                <a:cs typeface="Verdana" pitchFamily="34" charset="0"/>
              </a:rPr>
              <a:t>'content:"banana"'</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0000E6"/>
                </a:solidFill>
                <a:latin typeface="Verdana" pitchFamily="34" charset="0"/>
                <a:ea typeface="Verdana" pitchFamily="34" charset="0"/>
                <a:cs typeface="Verdana" pitchFamily="34" charset="0"/>
              </a:rPr>
              <a:t>do</a:t>
            </a:r>
            <a:r>
              <a:rPr lang="en-US" b="1" dirty="0" smtClean="0">
                <a:solidFill>
                  <a:srgbClr val="000000"/>
                </a:solidFill>
                <a:latin typeface="Verdana" pitchFamily="34" charset="0"/>
                <a:ea typeface="Verdana" pitchFamily="34" charset="0"/>
                <a:cs typeface="Verdana" pitchFamily="34" charset="0"/>
              </a:rPr>
              <a:t> |id, score|</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puts </a:t>
            </a:r>
            <a:r>
              <a:rPr lang="en-US" b="1" dirty="0" smtClean="0">
                <a:solidFill>
                  <a:srgbClr val="CE7B00"/>
                </a:solidFill>
                <a:latin typeface="Verdana" pitchFamily="34" charset="0"/>
                <a:ea typeface="Verdana" pitchFamily="34" charset="0"/>
                <a:cs typeface="Verdana" pitchFamily="34" charset="0"/>
              </a:rPr>
              <a:t>"Score: #{</a:t>
            </a:r>
            <a:r>
              <a:rPr lang="en-US" b="1" dirty="0" smtClean="0">
                <a:solidFill>
                  <a:srgbClr val="000000"/>
                </a:solidFill>
                <a:latin typeface="Verdana" pitchFamily="34" charset="0"/>
                <a:ea typeface="Verdana" pitchFamily="34" charset="0"/>
                <a:cs typeface="Verdana" pitchFamily="34" charset="0"/>
              </a:rPr>
              <a:t>score</a:t>
            </a:r>
            <a:r>
              <a:rPr lang="en-US" b="1" dirty="0" smtClean="0">
                <a:solidFill>
                  <a:srgbClr val="CE7B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index[id][</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a:t>
            </a:r>
            <a:r>
              <a:rPr lang="en-US" b="1" dirty="0" smtClean="0">
                <a:solidFill>
                  <a:srgbClr val="CE7B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E6"/>
                </a:solidFill>
                <a:latin typeface="Verdana" pitchFamily="34" charset="0"/>
                <a:ea typeface="Verdana" pitchFamily="34" charset="0"/>
                <a:cs typeface="Verdana" pitchFamily="34" charset="0"/>
              </a:rPr>
              <a:t>end</a:t>
            </a:r>
          </a:p>
          <a:p>
            <a:endParaRPr lang="en-US" sz="2400" b="1" dirty="0" smtClean="0">
              <a:solidFill>
                <a:srgbClr val="0000E6"/>
              </a:solidFill>
              <a:latin typeface="Verdana" pitchFamily="34" charset="0"/>
              <a:ea typeface="Verdana" pitchFamily="34" charset="0"/>
              <a:cs typeface="Verdana" pitchFamily="34" charset="0"/>
            </a:endParaRPr>
          </a:p>
          <a:p>
            <a:r>
              <a:rPr lang="en-US" sz="2400" b="1" dirty="0" smtClean="0">
                <a:solidFill>
                  <a:schemeClr val="bg1">
                    <a:lumMod val="65000"/>
                  </a:schemeClr>
                </a:solidFill>
                <a:latin typeface="Verdana" pitchFamily="34" charset="0"/>
                <a:ea typeface="Verdana" pitchFamily="34" charset="0"/>
                <a:cs typeface="Verdana" pitchFamily="34" charset="0"/>
              </a:rPr>
              <a:t>&gt; Score: 1.0, 3</a:t>
            </a:r>
          </a:p>
        </p:txBody>
      </p:sp>
      <p:sp>
        <p:nvSpPr>
          <p:cNvPr id="14" name="Rectangular Callout 13"/>
          <p:cNvSpPr/>
          <p:nvPr/>
        </p:nvSpPr>
        <p:spPr>
          <a:xfrm>
            <a:off x="1809750" y="5086350"/>
            <a:ext cx="2209800" cy="644525"/>
          </a:xfrm>
          <a:prstGeom prst="wedgeRectCallout">
            <a:avLst>
              <a:gd name="adj1" fmla="val -22714"/>
              <a:gd name="adj2" fmla="val -9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Hmmm?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428625" y="298450"/>
            <a:ext cx="4143375" cy="5632311"/>
          </a:xfrm>
          <a:prstGeom prst="rect">
            <a:avLst/>
          </a:prstGeom>
          <a:noFill/>
        </p:spPr>
        <p:txBody>
          <a:bodyPr wrap="square" rtlCol="0">
            <a:spAutoFit/>
          </a:bodyPr>
          <a:lstStyle/>
          <a:p>
            <a:r>
              <a:rPr lang="en-US" sz="1500" dirty="0" smtClean="0"/>
              <a:t>class </a:t>
            </a:r>
            <a:r>
              <a:rPr lang="en-US" sz="1500" dirty="0" smtClean="0">
                <a:hlinkClick r:id="rId3"/>
              </a:rPr>
              <a:t>Ferret::Analysis::Analyzer</a:t>
            </a:r>
            <a:r>
              <a:rPr lang="en-US" sz="1500" dirty="0" smtClean="0"/>
              <a:t/>
            </a:r>
            <a:br>
              <a:rPr lang="en-US" sz="1500" dirty="0" smtClean="0"/>
            </a:br>
            <a:r>
              <a:rPr lang="en-US" sz="1500" dirty="0" smtClean="0"/>
              <a:t>class </a:t>
            </a:r>
            <a:r>
              <a:rPr lang="en-US" sz="1500" dirty="0" smtClean="0">
                <a:hlinkClick r:id="rId4"/>
              </a:rPr>
              <a:t>Ferret::Analysis::</a:t>
            </a:r>
            <a:r>
              <a:rPr lang="en-US" sz="1500" dirty="0" err="1" smtClean="0">
                <a:hlinkClick r:id="rId4"/>
              </a:rPr>
              <a:t>AsciiLetterAnalyzer</a:t>
            </a:r>
            <a:r>
              <a:rPr lang="en-US" sz="1500" dirty="0" smtClean="0"/>
              <a:t/>
            </a:r>
            <a:br>
              <a:rPr lang="en-US" sz="1500" dirty="0" smtClean="0"/>
            </a:br>
            <a:r>
              <a:rPr lang="en-US" sz="1500" dirty="0" smtClean="0"/>
              <a:t>class </a:t>
            </a:r>
            <a:r>
              <a:rPr lang="en-US" sz="1500" dirty="0" smtClean="0">
                <a:hlinkClick r:id="rId5"/>
              </a:rPr>
              <a:t>Ferret::Analysis::</a:t>
            </a:r>
            <a:r>
              <a:rPr lang="en-US" sz="1500" dirty="0" err="1" smtClean="0">
                <a:hlinkClick r:id="rId5"/>
              </a:rPr>
              <a:t>AsciiLetterTokenizer</a:t>
            </a:r>
            <a:r>
              <a:rPr lang="en-US" sz="1500" dirty="0" smtClean="0"/>
              <a:t/>
            </a:r>
            <a:br>
              <a:rPr lang="en-US" sz="1500" dirty="0" smtClean="0"/>
            </a:br>
            <a:r>
              <a:rPr lang="en-US" sz="1500" dirty="0" smtClean="0"/>
              <a:t>class </a:t>
            </a:r>
            <a:r>
              <a:rPr lang="en-US" sz="1500" dirty="0" smtClean="0">
                <a:hlinkClick r:id="rId6"/>
              </a:rPr>
              <a:t>Ferret::Analysis::</a:t>
            </a:r>
            <a:r>
              <a:rPr lang="en-US" sz="1500" dirty="0" err="1" smtClean="0">
                <a:hlinkClick r:id="rId6"/>
              </a:rPr>
              <a:t>AsciiLowerCaseFilter</a:t>
            </a:r>
            <a:r>
              <a:rPr lang="en-US" sz="1500" dirty="0" smtClean="0"/>
              <a:t/>
            </a:r>
            <a:br>
              <a:rPr lang="en-US" sz="1500" dirty="0" smtClean="0"/>
            </a:br>
            <a:r>
              <a:rPr lang="en-US" sz="1500" dirty="0" smtClean="0"/>
              <a:t>class </a:t>
            </a:r>
            <a:r>
              <a:rPr lang="en-US" sz="1500" dirty="0" smtClean="0">
                <a:hlinkClick r:id="rId7"/>
              </a:rPr>
              <a:t>Ferret::Analysis::</a:t>
            </a:r>
            <a:r>
              <a:rPr lang="en-US" sz="1500" dirty="0" err="1" smtClean="0">
                <a:hlinkClick r:id="rId7"/>
              </a:rPr>
              <a:t>AsciiStandardAnalyzer</a:t>
            </a:r>
            <a:r>
              <a:rPr lang="en-US" sz="1500" dirty="0" smtClean="0"/>
              <a:t/>
            </a:r>
            <a:br>
              <a:rPr lang="en-US" sz="1500" dirty="0" smtClean="0"/>
            </a:br>
            <a:r>
              <a:rPr lang="en-US" sz="1500" dirty="0" smtClean="0"/>
              <a:t>class </a:t>
            </a:r>
            <a:r>
              <a:rPr lang="en-US" sz="1500" dirty="0" smtClean="0">
                <a:hlinkClick r:id="rId8"/>
              </a:rPr>
              <a:t>Ferret::Analysis::</a:t>
            </a:r>
            <a:r>
              <a:rPr lang="en-US" sz="1500" dirty="0" err="1" smtClean="0">
                <a:hlinkClick r:id="rId8"/>
              </a:rPr>
              <a:t>AsciiStandardTokenizer</a:t>
            </a:r>
            <a:r>
              <a:rPr lang="en-US" sz="1500" dirty="0" smtClean="0"/>
              <a:t/>
            </a:r>
            <a:br>
              <a:rPr lang="en-US" sz="1500" dirty="0" smtClean="0"/>
            </a:br>
            <a:r>
              <a:rPr lang="en-US" sz="1500" dirty="0" smtClean="0"/>
              <a:t>class </a:t>
            </a:r>
            <a:r>
              <a:rPr lang="en-US" sz="1500" dirty="0" smtClean="0">
                <a:hlinkClick r:id="rId9"/>
              </a:rPr>
              <a:t>Ferret::Analysis::</a:t>
            </a:r>
            <a:r>
              <a:rPr lang="en-US" sz="1500" dirty="0" err="1" smtClean="0">
                <a:hlinkClick r:id="rId9"/>
              </a:rPr>
              <a:t>AsciiWhiteSpaceAnalyzer</a:t>
            </a:r>
            <a:r>
              <a:rPr lang="en-US" sz="1500" dirty="0" smtClean="0"/>
              <a:t/>
            </a:r>
            <a:br>
              <a:rPr lang="en-US" sz="1500" dirty="0" smtClean="0"/>
            </a:br>
            <a:r>
              <a:rPr lang="en-US" sz="1500" dirty="0" smtClean="0"/>
              <a:t>class </a:t>
            </a:r>
            <a:r>
              <a:rPr lang="en-US" sz="1500" dirty="0" smtClean="0">
                <a:hlinkClick r:id="rId10"/>
              </a:rPr>
              <a:t>Ferret::Analysis::</a:t>
            </a:r>
            <a:r>
              <a:rPr lang="en-US" sz="1500" dirty="0" err="1" smtClean="0">
                <a:hlinkClick r:id="rId10"/>
              </a:rPr>
              <a:t>AsciiWhiteSpaceTokenizer</a:t>
            </a:r>
            <a:r>
              <a:rPr lang="en-US" sz="1500" dirty="0" smtClean="0"/>
              <a:t/>
            </a:r>
            <a:br>
              <a:rPr lang="en-US" sz="1500" dirty="0" smtClean="0"/>
            </a:br>
            <a:r>
              <a:rPr lang="en-US" sz="1500" dirty="0" smtClean="0"/>
              <a:t>class </a:t>
            </a:r>
            <a:r>
              <a:rPr lang="en-US" sz="1500" dirty="0" smtClean="0">
                <a:hlinkClick r:id="rId11"/>
              </a:rPr>
              <a:t>Ferret::Analysis::</a:t>
            </a:r>
            <a:r>
              <a:rPr lang="en-US" sz="1500" dirty="0" err="1" smtClean="0">
                <a:hlinkClick r:id="rId11"/>
              </a:rPr>
              <a:t>HyphenFilter</a:t>
            </a:r>
            <a:r>
              <a:rPr lang="en-US" sz="1500" dirty="0" smtClean="0"/>
              <a:t/>
            </a:r>
            <a:br>
              <a:rPr lang="en-US" sz="1500" dirty="0" smtClean="0"/>
            </a:br>
            <a:r>
              <a:rPr lang="en-US" sz="1500" dirty="0" smtClean="0"/>
              <a:t>class </a:t>
            </a:r>
            <a:r>
              <a:rPr lang="en-US" sz="1500" dirty="0" smtClean="0">
                <a:hlinkClick r:id="rId12"/>
              </a:rPr>
              <a:t>Ferret::Analysis::</a:t>
            </a:r>
            <a:r>
              <a:rPr lang="en-US" sz="1500" dirty="0" err="1" smtClean="0">
                <a:hlinkClick r:id="rId12"/>
              </a:rPr>
              <a:t>LetterAnalyzer</a:t>
            </a:r>
            <a:r>
              <a:rPr lang="en-US" sz="1500" dirty="0" smtClean="0"/>
              <a:t/>
            </a:r>
            <a:br>
              <a:rPr lang="en-US" sz="1500" dirty="0" smtClean="0"/>
            </a:br>
            <a:r>
              <a:rPr lang="en-US" sz="1500" dirty="0" smtClean="0"/>
              <a:t>class </a:t>
            </a:r>
            <a:r>
              <a:rPr lang="en-US" sz="1500" dirty="0" smtClean="0">
                <a:hlinkClick r:id="rId13"/>
              </a:rPr>
              <a:t>Ferret::Analysis::</a:t>
            </a:r>
            <a:r>
              <a:rPr lang="en-US" sz="1500" dirty="0" err="1" smtClean="0">
                <a:hlinkClick r:id="rId13"/>
              </a:rPr>
              <a:t>LetterTokenizer</a:t>
            </a:r>
            <a:r>
              <a:rPr lang="en-US" sz="1500" dirty="0" smtClean="0"/>
              <a:t/>
            </a:r>
            <a:br>
              <a:rPr lang="en-US" sz="1500" dirty="0" smtClean="0"/>
            </a:br>
            <a:r>
              <a:rPr lang="en-US" sz="1500" dirty="0" smtClean="0"/>
              <a:t>class </a:t>
            </a:r>
            <a:r>
              <a:rPr lang="en-US" sz="1500" dirty="0" smtClean="0">
                <a:hlinkClick r:id="rId14"/>
              </a:rPr>
              <a:t>Ferret::Analysis::</a:t>
            </a:r>
            <a:r>
              <a:rPr lang="en-US" sz="1500" dirty="0" err="1" smtClean="0">
                <a:hlinkClick r:id="rId14"/>
              </a:rPr>
              <a:t>LowerCaseFilter</a:t>
            </a:r>
            <a:r>
              <a:rPr lang="en-US" sz="1500" dirty="0" smtClean="0"/>
              <a:t/>
            </a:r>
            <a:br>
              <a:rPr lang="en-US" sz="1500" dirty="0" smtClean="0"/>
            </a:br>
            <a:r>
              <a:rPr lang="en-US" sz="1500" dirty="0" smtClean="0"/>
              <a:t>class </a:t>
            </a:r>
            <a:r>
              <a:rPr lang="en-US" sz="1500" dirty="0" smtClean="0">
                <a:hlinkClick r:id="rId15"/>
              </a:rPr>
              <a:t>Ferret::Analysis::</a:t>
            </a:r>
            <a:r>
              <a:rPr lang="en-US" sz="1500" dirty="0" err="1" smtClean="0">
                <a:hlinkClick r:id="rId15"/>
              </a:rPr>
              <a:t>MappingFilter</a:t>
            </a:r>
            <a:r>
              <a:rPr lang="en-US" sz="1500" dirty="0" smtClean="0"/>
              <a:t/>
            </a:r>
            <a:br>
              <a:rPr lang="en-US" sz="1500" dirty="0" smtClean="0"/>
            </a:br>
            <a:r>
              <a:rPr lang="en-US" sz="1500" dirty="0" smtClean="0"/>
              <a:t>class </a:t>
            </a:r>
            <a:r>
              <a:rPr lang="en-US" sz="1500" dirty="0" smtClean="0">
                <a:hlinkClick r:id="rId16"/>
              </a:rPr>
              <a:t>Ferret::Analysis::</a:t>
            </a:r>
            <a:r>
              <a:rPr lang="en-US" sz="1500" dirty="0" err="1" smtClean="0">
                <a:hlinkClick r:id="rId16"/>
              </a:rPr>
              <a:t>PerFieldAnalyzer</a:t>
            </a:r>
            <a:r>
              <a:rPr lang="en-US" sz="1500" dirty="0" smtClean="0"/>
              <a:t/>
            </a:r>
            <a:br>
              <a:rPr lang="en-US" sz="1500" dirty="0" smtClean="0"/>
            </a:br>
            <a:r>
              <a:rPr lang="en-US" sz="1500" dirty="0" smtClean="0"/>
              <a:t>class </a:t>
            </a:r>
            <a:r>
              <a:rPr lang="en-US" sz="1500" dirty="0" smtClean="0">
                <a:hlinkClick r:id="rId17"/>
              </a:rPr>
              <a:t>Ferret::Analysis::</a:t>
            </a:r>
            <a:r>
              <a:rPr lang="en-US" sz="1500" dirty="0" err="1" smtClean="0">
                <a:hlinkClick r:id="rId17"/>
              </a:rPr>
              <a:t>RegExpAnalyzer</a:t>
            </a:r>
            <a:r>
              <a:rPr lang="en-US" sz="1500" dirty="0" smtClean="0"/>
              <a:t/>
            </a:r>
            <a:br>
              <a:rPr lang="en-US" sz="1500" dirty="0" smtClean="0"/>
            </a:br>
            <a:r>
              <a:rPr lang="en-US" sz="1500" dirty="0" smtClean="0"/>
              <a:t>class </a:t>
            </a:r>
            <a:r>
              <a:rPr lang="en-US" sz="1500" dirty="0" smtClean="0">
                <a:hlinkClick r:id="rId18"/>
              </a:rPr>
              <a:t>Ferret::Analysis::</a:t>
            </a:r>
            <a:r>
              <a:rPr lang="en-US" sz="1500" dirty="0" err="1" smtClean="0">
                <a:hlinkClick r:id="rId18"/>
              </a:rPr>
              <a:t>RegExpTokenizer</a:t>
            </a:r>
            <a:r>
              <a:rPr lang="en-US" sz="1500" dirty="0" smtClean="0"/>
              <a:t/>
            </a:r>
            <a:br>
              <a:rPr lang="en-US" sz="1500" dirty="0" smtClean="0"/>
            </a:br>
            <a:r>
              <a:rPr lang="en-US" sz="1500" dirty="0" smtClean="0"/>
              <a:t>class </a:t>
            </a:r>
            <a:r>
              <a:rPr lang="en-US" sz="1500" dirty="0" smtClean="0">
                <a:hlinkClick r:id="rId19"/>
              </a:rPr>
              <a:t>Ferret::Analysis::</a:t>
            </a:r>
            <a:r>
              <a:rPr lang="en-US" sz="1500" dirty="0" err="1" smtClean="0">
                <a:hlinkClick r:id="rId19"/>
              </a:rPr>
              <a:t>StandardAnalyzer</a:t>
            </a:r>
            <a:r>
              <a:rPr lang="en-US" sz="1500" dirty="0" smtClean="0"/>
              <a:t/>
            </a:r>
            <a:br>
              <a:rPr lang="en-US" sz="1500" dirty="0" smtClean="0"/>
            </a:br>
            <a:r>
              <a:rPr lang="en-US" sz="1500" dirty="0" smtClean="0"/>
              <a:t>class </a:t>
            </a:r>
            <a:r>
              <a:rPr lang="en-US" sz="1500" dirty="0" smtClean="0">
                <a:hlinkClick r:id="rId20"/>
              </a:rPr>
              <a:t>Ferret::Analysis::</a:t>
            </a:r>
            <a:r>
              <a:rPr lang="en-US" sz="1500" dirty="0" err="1" smtClean="0">
                <a:hlinkClick r:id="rId20"/>
              </a:rPr>
              <a:t>StandardTokenizer</a:t>
            </a:r>
            <a:r>
              <a:rPr lang="en-US" sz="1500" dirty="0" smtClean="0"/>
              <a:t/>
            </a:r>
            <a:br>
              <a:rPr lang="en-US" sz="1500" dirty="0" smtClean="0"/>
            </a:br>
            <a:r>
              <a:rPr lang="en-US" sz="1500" dirty="0" smtClean="0"/>
              <a:t>class </a:t>
            </a:r>
            <a:r>
              <a:rPr lang="en-US" sz="1500" dirty="0" smtClean="0">
                <a:hlinkClick r:id="rId21"/>
              </a:rPr>
              <a:t>Ferret::Analysis::</a:t>
            </a:r>
            <a:r>
              <a:rPr lang="en-US" sz="1500" dirty="0" err="1" smtClean="0">
                <a:hlinkClick r:id="rId21"/>
              </a:rPr>
              <a:t>StemFilter</a:t>
            </a:r>
            <a:r>
              <a:rPr lang="en-US" sz="1500" dirty="0" smtClean="0"/>
              <a:t/>
            </a:r>
            <a:br>
              <a:rPr lang="en-US" sz="1500" dirty="0" smtClean="0"/>
            </a:br>
            <a:r>
              <a:rPr lang="en-US" sz="1500" dirty="0" smtClean="0"/>
              <a:t>class </a:t>
            </a:r>
            <a:r>
              <a:rPr lang="en-US" sz="1500" dirty="0" smtClean="0">
                <a:hlinkClick r:id="rId22"/>
              </a:rPr>
              <a:t>Ferret::Analysis::</a:t>
            </a:r>
            <a:r>
              <a:rPr lang="en-US" sz="1500" dirty="0" err="1" smtClean="0">
                <a:hlinkClick r:id="rId22"/>
              </a:rPr>
              <a:t>StopFilter</a:t>
            </a:r>
            <a:r>
              <a:rPr lang="en-US" sz="1500" dirty="0" smtClean="0"/>
              <a:t/>
            </a:r>
            <a:br>
              <a:rPr lang="en-US" sz="1500" dirty="0" smtClean="0"/>
            </a:br>
            <a:r>
              <a:rPr lang="en-US" sz="1500" dirty="0" smtClean="0"/>
              <a:t>class </a:t>
            </a:r>
            <a:r>
              <a:rPr lang="en-US" sz="1500" dirty="0" smtClean="0">
                <a:hlinkClick r:id="rId23"/>
              </a:rPr>
              <a:t>Ferret::Analysis::Token</a:t>
            </a:r>
            <a:r>
              <a:rPr lang="en-US" sz="1500" dirty="0" smtClean="0"/>
              <a:t/>
            </a:r>
            <a:br>
              <a:rPr lang="en-US" sz="1500" dirty="0" smtClean="0"/>
            </a:br>
            <a:r>
              <a:rPr lang="en-US" sz="1500" dirty="0" smtClean="0"/>
              <a:t>class </a:t>
            </a:r>
            <a:r>
              <a:rPr lang="en-US" sz="1500" dirty="0" smtClean="0">
                <a:hlinkClick r:id="rId24"/>
              </a:rPr>
              <a:t>Ferret::Analysis::</a:t>
            </a:r>
            <a:r>
              <a:rPr lang="en-US" sz="1500" dirty="0" err="1" smtClean="0">
                <a:hlinkClick r:id="rId24"/>
              </a:rPr>
              <a:t>TokenStream</a:t>
            </a:r>
            <a:r>
              <a:rPr lang="en-US" sz="1500" dirty="0" smtClean="0"/>
              <a:t/>
            </a:r>
            <a:br>
              <a:rPr lang="en-US" sz="1500" dirty="0" smtClean="0"/>
            </a:br>
            <a:r>
              <a:rPr lang="en-US" sz="1500" dirty="0" smtClean="0"/>
              <a:t>class </a:t>
            </a:r>
            <a:r>
              <a:rPr lang="en-US" sz="1500" dirty="0" smtClean="0">
                <a:hlinkClick r:id="rId25"/>
              </a:rPr>
              <a:t>Ferret::Analysis::</a:t>
            </a:r>
            <a:r>
              <a:rPr lang="en-US" sz="1500" dirty="0" err="1" smtClean="0">
                <a:hlinkClick r:id="rId25"/>
              </a:rPr>
              <a:t>WhiteSpaceAnalyzer</a:t>
            </a:r>
            <a:r>
              <a:rPr lang="en-US" sz="1500" dirty="0" smtClean="0"/>
              <a:t/>
            </a:r>
            <a:br>
              <a:rPr lang="en-US" sz="1500" dirty="0" smtClean="0"/>
            </a:br>
            <a:r>
              <a:rPr lang="en-US" sz="1500" dirty="0" smtClean="0"/>
              <a:t>class </a:t>
            </a:r>
            <a:r>
              <a:rPr lang="en-US" sz="1500" dirty="0" smtClean="0">
                <a:hlinkClick r:id="rId26"/>
              </a:rPr>
              <a:t>Ferret::Analysis::</a:t>
            </a:r>
            <a:r>
              <a:rPr lang="en-US" sz="1500" dirty="0" err="1" smtClean="0">
                <a:hlinkClick r:id="rId26"/>
              </a:rPr>
              <a:t>WhiteSpaceTokenizer</a:t>
            </a:r>
            <a:endParaRPr lang="en-US" sz="1500" b="1" dirty="0" smtClean="0">
              <a:solidFill>
                <a:schemeClr val="bg1">
                  <a:lumMod val="65000"/>
                </a:schemeClr>
              </a:solidFill>
              <a:latin typeface="Verdana" pitchFamily="34" charset="0"/>
              <a:ea typeface="Verdana" pitchFamily="34" charset="0"/>
              <a:cs typeface="Verdana" pitchFamily="34" charset="0"/>
            </a:endParaRPr>
          </a:p>
        </p:txBody>
      </p:sp>
      <p:sp>
        <p:nvSpPr>
          <p:cNvPr id="5" name="Rectangle 4"/>
          <p:cNvSpPr/>
          <p:nvPr/>
        </p:nvSpPr>
        <p:spPr>
          <a:xfrm>
            <a:off x="5032375" y="298450"/>
            <a:ext cx="3775075" cy="5632311"/>
          </a:xfrm>
          <a:prstGeom prst="rect">
            <a:avLst/>
          </a:prstGeom>
        </p:spPr>
        <p:txBody>
          <a:bodyPr wrap="square">
            <a:spAutoFit/>
          </a:bodyPr>
          <a:lstStyle/>
          <a:p>
            <a:r>
              <a:rPr lang="en-US" sz="1500" dirty="0" smtClean="0"/>
              <a:t>class </a:t>
            </a:r>
            <a:r>
              <a:rPr lang="en-US" sz="1500" dirty="0" smtClean="0">
                <a:hlinkClick r:id="rId27"/>
              </a:rPr>
              <a:t>Ferret::Search::</a:t>
            </a:r>
            <a:r>
              <a:rPr lang="en-US" sz="1500" dirty="0" err="1" smtClean="0">
                <a:hlinkClick r:id="rId27"/>
              </a:rPr>
              <a:t>BooleanQuery</a:t>
            </a:r>
            <a:r>
              <a:rPr lang="en-US" sz="1500" dirty="0" smtClean="0"/>
              <a:t/>
            </a:r>
            <a:br>
              <a:rPr lang="en-US" sz="1500" dirty="0" smtClean="0"/>
            </a:br>
            <a:r>
              <a:rPr lang="en-US" sz="1500" dirty="0" smtClean="0"/>
              <a:t>class </a:t>
            </a:r>
            <a:r>
              <a:rPr lang="en-US" sz="1500" dirty="0" smtClean="0">
                <a:hlinkClick r:id="rId28"/>
              </a:rPr>
              <a:t>Ferret::Search::</a:t>
            </a:r>
            <a:r>
              <a:rPr lang="en-US" sz="1500" dirty="0" err="1" smtClean="0">
                <a:hlinkClick r:id="rId28"/>
              </a:rPr>
              <a:t>ConstantScoreQuery</a:t>
            </a:r>
            <a:r>
              <a:rPr lang="en-US" sz="1500" dirty="0" smtClean="0"/>
              <a:t/>
            </a:r>
            <a:br>
              <a:rPr lang="en-US" sz="1500" dirty="0" smtClean="0"/>
            </a:br>
            <a:r>
              <a:rPr lang="en-US" sz="1500" dirty="0" smtClean="0"/>
              <a:t>class </a:t>
            </a:r>
            <a:r>
              <a:rPr lang="en-US" sz="1500" dirty="0" smtClean="0">
                <a:hlinkClick r:id="rId29"/>
              </a:rPr>
              <a:t>Ferret::Search::Explanation</a:t>
            </a:r>
            <a:r>
              <a:rPr lang="en-US" sz="1500" dirty="0" smtClean="0"/>
              <a:t/>
            </a:r>
            <a:br>
              <a:rPr lang="en-US" sz="1500" dirty="0" smtClean="0"/>
            </a:br>
            <a:r>
              <a:rPr lang="en-US" sz="1500" dirty="0" smtClean="0"/>
              <a:t>class </a:t>
            </a:r>
            <a:r>
              <a:rPr lang="en-US" sz="1500" dirty="0" smtClean="0">
                <a:hlinkClick r:id="rId30"/>
              </a:rPr>
              <a:t>Ferret::Search::Filter</a:t>
            </a:r>
            <a:r>
              <a:rPr lang="en-US" sz="1500" dirty="0" smtClean="0"/>
              <a:t/>
            </a:r>
            <a:br>
              <a:rPr lang="en-US" sz="1500" dirty="0" smtClean="0"/>
            </a:br>
            <a:r>
              <a:rPr lang="en-US" sz="1500" dirty="0" smtClean="0"/>
              <a:t>class </a:t>
            </a:r>
            <a:r>
              <a:rPr lang="en-US" sz="1500" dirty="0" smtClean="0">
                <a:hlinkClick r:id="rId31"/>
              </a:rPr>
              <a:t>Ferret::Search::</a:t>
            </a:r>
            <a:r>
              <a:rPr lang="en-US" sz="1500" dirty="0" err="1" smtClean="0">
                <a:hlinkClick r:id="rId31"/>
              </a:rPr>
              <a:t>FilteredQuery</a:t>
            </a:r>
            <a:r>
              <a:rPr lang="en-US" sz="1500" dirty="0" smtClean="0"/>
              <a:t/>
            </a:r>
            <a:br>
              <a:rPr lang="en-US" sz="1500" dirty="0" smtClean="0"/>
            </a:br>
            <a:r>
              <a:rPr lang="en-US" sz="1500" dirty="0" smtClean="0"/>
              <a:t>class </a:t>
            </a:r>
            <a:r>
              <a:rPr lang="en-US" sz="1500" dirty="0" smtClean="0">
                <a:hlinkClick r:id="rId32"/>
              </a:rPr>
              <a:t>Ferret::Search::</a:t>
            </a:r>
            <a:r>
              <a:rPr lang="en-US" sz="1500" dirty="0" err="1" smtClean="0">
                <a:hlinkClick r:id="rId32"/>
              </a:rPr>
              <a:t>FuzzyQuery</a:t>
            </a:r>
            <a:r>
              <a:rPr lang="en-US" sz="1500" dirty="0" smtClean="0"/>
              <a:t/>
            </a:r>
            <a:br>
              <a:rPr lang="en-US" sz="1500" dirty="0" smtClean="0"/>
            </a:br>
            <a:r>
              <a:rPr lang="en-US" sz="1500" dirty="0" smtClean="0"/>
              <a:t>class </a:t>
            </a:r>
            <a:r>
              <a:rPr lang="en-US" sz="1500" dirty="0" smtClean="0">
                <a:hlinkClick r:id="rId33"/>
              </a:rPr>
              <a:t>Ferret::Search::Hit</a:t>
            </a:r>
            <a:r>
              <a:rPr lang="en-US" sz="1500" dirty="0" smtClean="0"/>
              <a:t/>
            </a:r>
            <a:br>
              <a:rPr lang="en-US" sz="1500" dirty="0" smtClean="0"/>
            </a:br>
            <a:r>
              <a:rPr lang="en-US" sz="1500" dirty="0" smtClean="0"/>
              <a:t>class </a:t>
            </a:r>
            <a:r>
              <a:rPr lang="en-US" sz="1500" dirty="0" smtClean="0">
                <a:hlinkClick r:id="rId34"/>
              </a:rPr>
              <a:t>Ferret::Search::</a:t>
            </a:r>
            <a:r>
              <a:rPr lang="en-US" sz="1500" dirty="0" err="1" smtClean="0">
                <a:hlinkClick r:id="rId34"/>
              </a:rPr>
              <a:t>MatchAllQuery</a:t>
            </a:r>
            <a:r>
              <a:rPr lang="en-US" sz="1500" dirty="0" smtClean="0"/>
              <a:t/>
            </a:r>
            <a:br>
              <a:rPr lang="en-US" sz="1500" dirty="0" smtClean="0"/>
            </a:br>
            <a:r>
              <a:rPr lang="en-US" sz="1500" dirty="0" smtClean="0"/>
              <a:t>class </a:t>
            </a:r>
            <a:r>
              <a:rPr lang="en-US" sz="1500" dirty="0" smtClean="0">
                <a:hlinkClick r:id="rId35"/>
              </a:rPr>
              <a:t>Ferret::Search::</a:t>
            </a:r>
            <a:r>
              <a:rPr lang="en-US" sz="1500" dirty="0" err="1" smtClean="0">
                <a:hlinkClick r:id="rId35"/>
              </a:rPr>
              <a:t>MultiSearcher</a:t>
            </a:r>
            <a:r>
              <a:rPr lang="en-US" sz="1500" dirty="0" smtClean="0"/>
              <a:t/>
            </a:r>
            <a:br>
              <a:rPr lang="en-US" sz="1500" dirty="0" smtClean="0"/>
            </a:br>
            <a:r>
              <a:rPr lang="en-US" sz="1500" dirty="0" smtClean="0"/>
              <a:t>class </a:t>
            </a:r>
            <a:r>
              <a:rPr lang="en-US" sz="1500" dirty="0" smtClean="0">
                <a:hlinkClick r:id="rId36"/>
              </a:rPr>
              <a:t>Ferret::Search::</a:t>
            </a:r>
            <a:r>
              <a:rPr lang="en-US" sz="1500" dirty="0" err="1" smtClean="0">
                <a:hlinkClick r:id="rId36"/>
              </a:rPr>
              <a:t>MultiTermQuery</a:t>
            </a:r>
            <a:r>
              <a:rPr lang="en-US" sz="1500" dirty="0" smtClean="0"/>
              <a:t/>
            </a:r>
            <a:br>
              <a:rPr lang="en-US" sz="1500" dirty="0" smtClean="0"/>
            </a:br>
            <a:r>
              <a:rPr lang="en-US" sz="1500" dirty="0" smtClean="0"/>
              <a:t>class </a:t>
            </a:r>
            <a:r>
              <a:rPr lang="en-US" sz="1500" dirty="0" smtClean="0">
                <a:hlinkClick r:id="rId37"/>
              </a:rPr>
              <a:t>Ferret::Search::</a:t>
            </a:r>
            <a:r>
              <a:rPr lang="en-US" sz="1500" dirty="0" err="1" smtClean="0">
                <a:hlinkClick r:id="rId37"/>
              </a:rPr>
              <a:t>PhraseQuery</a:t>
            </a:r>
            <a:r>
              <a:rPr lang="en-US" sz="1500" dirty="0" smtClean="0"/>
              <a:t/>
            </a:r>
            <a:br>
              <a:rPr lang="en-US" sz="1500" dirty="0" smtClean="0"/>
            </a:br>
            <a:r>
              <a:rPr lang="en-US" sz="1500" dirty="0" smtClean="0"/>
              <a:t>class </a:t>
            </a:r>
            <a:r>
              <a:rPr lang="en-US" sz="1500" dirty="0" smtClean="0">
                <a:hlinkClick r:id="rId38"/>
              </a:rPr>
              <a:t>Ferret::Search::</a:t>
            </a:r>
            <a:r>
              <a:rPr lang="en-US" sz="1500" dirty="0" err="1" smtClean="0">
                <a:hlinkClick r:id="rId38"/>
              </a:rPr>
              <a:t>PrefixQuery</a:t>
            </a:r>
            <a:r>
              <a:rPr lang="en-US" sz="1500" dirty="0" smtClean="0"/>
              <a:t/>
            </a:r>
            <a:br>
              <a:rPr lang="en-US" sz="1500" dirty="0" smtClean="0"/>
            </a:br>
            <a:r>
              <a:rPr lang="en-US" sz="1500" dirty="0" smtClean="0"/>
              <a:t>class </a:t>
            </a:r>
            <a:r>
              <a:rPr lang="en-US" sz="1500" dirty="0" smtClean="0">
                <a:hlinkClick r:id="rId39"/>
              </a:rPr>
              <a:t>Ferret::Search::Query</a:t>
            </a:r>
            <a:r>
              <a:rPr lang="en-US" sz="1500" dirty="0" smtClean="0"/>
              <a:t/>
            </a:r>
            <a:br>
              <a:rPr lang="en-US" sz="1500" dirty="0" smtClean="0"/>
            </a:br>
            <a:r>
              <a:rPr lang="en-US" sz="1500" dirty="0" smtClean="0"/>
              <a:t>class </a:t>
            </a:r>
            <a:r>
              <a:rPr lang="en-US" sz="1500" dirty="0" smtClean="0">
                <a:hlinkClick r:id="rId40"/>
              </a:rPr>
              <a:t>Ferret::Search::</a:t>
            </a:r>
            <a:r>
              <a:rPr lang="en-US" sz="1500" dirty="0" err="1" smtClean="0">
                <a:hlinkClick r:id="rId40"/>
              </a:rPr>
              <a:t>QueryFilter</a:t>
            </a:r>
            <a:r>
              <a:rPr lang="en-US" sz="1500" dirty="0" smtClean="0"/>
              <a:t/>
            </a:r>
            <a:br>
              <a:rPr lang="en-US" sz="1500" dirty="0" smtClean="0"/>
            </a:br>
            <a:r>
              <a:rPr lang="en-US" sz="1500" dirty="0" smtClean="0"/>
              <a:t>class </a:t>
            </a:r>
            <a:r>
              <a:rPr lang="en-US" sz="1500" dirty="0" smtClean="0">
                <a:hlinkClick r:id="rId41"/>
              </a:rPr>
              <a:t>Ferret::Search::</a:t>
            </a:r>
            <a:r>
              <a:rPr lang="en-US" sz="1500" dirty="0" err="1" smtClean="0">
                <a:hlinkClick r:id="rId41"/>
              </a:rPr>
              <a:t>RangeFilter</a:t>
            </a:r>
            <a:r>
              <a:rPr lang="en-US" sz="1500" dirty="0" smtClean="0"/>
              <a:t/>
            </a:r>
            <a:br>
              <a:rPr lang="en-US" sz="1500" dirty="0" smtClean="0"/>
            </a:br>
            <a:r>
              <a:rPr lang="en-US" sz="1500" dirty="0" smtClean="0"/>
              <a:t>class </a:t>
            </a:r>
            <a:r>
              <a:rPr lang="en-US" sz="1500" dirty="0" smtClean="0">
                <a:hlinkClick r:id="rId42"/>
              </a:rPr>
              <a:t>Ferret::Search::</a:t>
            </a:r>
            <a:r>
              <a:rPr lang="en-US" sz="1500" dirty="0" err="1" smtClean="0">
                <a:hlinkClick r:id="rId42"/>
              </a:rPr>
              <a:t>RangeQuery</a:t>
            </a:r>
            <a:r>
              <a:rPr lang="en-US" sz="1500" dirty="0" smtClean="0"/>
              <a:t/>
            </a:r>
            <a:br>
              <a:rPr lang="en-US" sz="1500" dirty="0" smtClean="0"/>
            </a:br>
            <a:r>
              <a:rPr lang="en-US" sz="1500" dirty="0" smtClean="0"/>
              <a:t>class </a:t>
            </a:r>
            <a:r>
              <a:rPr lang="en-US" sz="1500" dirty="0" smtClean="0">
                <a:hlinkClick r:id="rId43"/>
              </a:rPr>
              <a:t>Ferret::Search::Searcher</a:t>
            </a:r>
            <a:r>
              <a:rPr lang="en-US" sz="1500" dirty="0" smtClean="0"/>
              <a:t/>
            </a:r>
            <a:br>
              <a:rPr lang="en-US" sz="1500" dirty="0" smtClean="0"/>
            </a:br>
            <a:r>
              <a:rPr lang="en-US" sz="1500" dirty="0" smtClean="0"/>
              <a:t>class </a:t>
            </a:r>
            <a:r>
              <a:rPr lang="en-US" sz="1500" dirty="0" smtClean="0">
                <a:hlinkClick r:id="rId44"/>
              </a:rPr>
              <a:t>Ferret::Search::Sort</a:t>
            </a:r>
            <a:r>
              <a:rPr lang="en-US" sz="1500" dirty="0" smtClean="0"/>
              <a:t/>
            </a:r>
            <a:br>
              <a:rPr lang="en-US" sz="1500" dirty="0" smtClean="0"/>
            </a:br>
            <a:r>
              <a:rPr lang="en-US" sz="1500" dirty="0" smtClean="0"/>
              <a:t>class </a:t>
            </a:r>
            <a:r>
              <a:rPr lang="en-US" sz="1500" dirty="0" smtClean="0">
                <a:hlinkClick r:id="rId45"/>
              </a:rPr>
              <a:t>Ferret::Search::</a:t>
            </a:r>
            <a:r>
              <a:rPr lang="en-US" sz="1500" dirty="0" err="1" smtClean="0">
                <a:hlinkClick r:id="rId45"/>
              </a:rPr>
              <a:t>SortField</a:t>
            </a:r>
            <a:r>
              <a:rPr lang="en-US" sz="1500" dirty="0" smtClean="0"/>
              <a:t/>
            </a:r>
            <a:br>
              <a:rPr lang="en-US" sz="1500" dirty="0" smtClean="0"/>
            </a:br>
            <a:r>
              <a:rPr lang="en-US" sz="1500" dirty="0" smtClean="0"/>
              <a:t>class </a:t>
            </a:r>
            <a:r>
              <a:rPr lang="en-US" sz="1500" dirty="0" smtClean="0">
                <a:hlinkClick r:id="rId46"/>
              </a:rPr>
              <a:t>Ferret::Search::</a:t>
            </a:r>
            <a:r>
              <a:rPr lang="en-US" sz="1500" dirty="0" err="1" smtClean="0">
                <a:hlinkClick r:id="rId46"/>
              </a:rPr>
              <a:t>TermQuery</a:t>
            </a:r>
            <a:r>
              <a:rPr lang="en-US" sz="1500" dirty="0" smtClean="0"/>
              <a:t/>
            </a:r>
            <a:br>
              <a:rPr lang="en-US" sz="1500" dirty="0" smtClean="0"/>
            </a:br>
            <a:r>
              <a:rPr lang="en-US" sz="1500" dirty="0" smtClean="0"/>
              <a:t>class </a:t>
            </a:r>
            <a:r>
              <a:rPr lang="en-US" sz="1500" dirty="0" smtClean="0">
                <a:hlinkClick r:id="rId47"/>
              </a:rPr>
              <a:t>Ferret::Search::</a:t>
            </a:r>
            <a:r>
              <a:rPr lang="en-US" sz="1500" dirty="0" err="1" smtClean="0">
                <a:hlinkClick r:id="rId47"/>
              </a:rPr>
              <a:t>TopDocs</a:t>
            </a:r>
            <a:r>
              <a:rPr lang="en-US" sz="1500" dirty="0" smtClean="0"/>
              <a:t/>
            </a:r>
            <a:br>
              <a:rPr lang="en-US" sz="1500" dirty="0" smtClean="0"/>
            </a:br>
            <a:r>
              <a:rPr lang="en-US" sz="1500" dirty="0" smtClean="0"/>
              <a:t>class </a:t>
            </a:r>
            <a:r>
              <a:rPr lang="en-US" sz="1500" dirty="0" smtClean="0">
                <a:hlinkClick r:id="rId48"/>
              </a:rPr>
              <a:t>Ferret::Search::</a:t>
            </a:r>
            <a:r>
              <a:rPr lang="en-US" sz="1500" dirty="0" err="1" smtClean="0">
                <a:hlinkClick r:id="rId48"/>
              </a:rPr>
              <a:t>TypedRangeFilter</a:t>
            </a:r>
            <a:r>
              <a:rPr lang="en-US" sz="1500" dirty="0" smtClean="0"/>
              <a:t/>
            </a:r>
            <a:br>
              <a:rPr lang="en-US" sz="1500" dirty="0" smtClean="0"/>
            </a:br>
            <a:r>
              <a:rPr lang="en-US" sz="1500" dirty="0" smtClean="0"/>
              <a:t>class </a:t>
            </a:r>
            <a:r>
              <a:rPr lang="en-US" sz="1500" dirty="0" smtClean="0">
                <a:hlinkClick r:id="rId49"/>
              </a:rPr>
              <a:t>Ferret::Search::</a:t>
            </a:r>
            <a:r>
              <a:rPr lang="en-US" sz="1500" dirty="0" err="1" smtClean="0">
                <a:hlinkClick r:id="rId49"/>
              </a:rPr>
              <a:t>TypedRangeQuery</a:t>
            </a:r>
            <a:r>
              <a:rPr lang="en-US" sz="1500" dirty="0" smtClean="0"/>
              <a:t/>
            </a:r>
            <a:br>
              <a:rPr lang="en-US" sz="1500" dirty="0" smtClean="0"/>
            </a:br>
            <a:r>
              <a:rPr lang="en-US" sz="1500" dirty="0" smtClean="0"/>
              <a:t>class </a:t>
            </a:r>
            <a:r>
              <a:rPr lang="en-US" sz="1500" dirty="0" smtClean="0">
                <a:hlinkClick r:id="rId50"/>
              </a:rPr>
              <a:t>Ferret::Search::</a:t>
            </a:r>
            <a:r>
              <a:rPr lang="en-US" sz="1500" dirty="0" err="1" smtClean="0">
                <a:hlinkClick r:id="rId50"/>
              </a:rPr>
              <a:t>WildcardQuery</a:t>
            </a:r>
            <a:endParaRPr lang="en-US" sz="1500" dirty="0"/>
          </a:p>
        </p:txBody>
      </p:sp>
      <p:sp>
        <p:nvSpPr>
          <p:cNvPr id="4" name="Rectangle 3"/>
          <p:cNvSpPr/>
          <p:nvPr/>
        </p:nvSpPr>
        <p:spPr>
          <a:xfrm>
            <a:off x="336550" y="2047875"/>
            <a:ext cx="3406775"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erret.png"/>
          <p:cNvPicPr>
            <a:picLocks noChangeAspect="1"/>
          </p:cNvPicPr>
          <p:nvPr/>
        </p:nvPicPr>
        <p:blipFill>
          <a:blip r:embed="rId3" cstate="print"/>
          <a:stretch>
            <a:fillRect/>
          </a:stretch>
        </p:blipFill>
        <p:spPr>
          <a:xfrm>
            <a:off x="2638425" y="1955800"/>
            <a:ext cx="3047619" cy="1269841"/>
          </a:xfrm>
          <a:prstGeom prst="rect">
            <a:avLst/>
          </a:prstGeom>
        </p:spPr>
      </p:pic>
      <p:sp>
        <p:nvSpPr>
          <p:cNvPr id="6" name="Rectangle 5"/>
          <p:cNvSpPr/>
          <p:nvPr/>
        </p:nvSpPr>
        <p:spPr>
          <a:xfrm>
            <a:off x="1901825" y="3797300"/>
            <a:ext cx="5323701" cy="584775"/>
          </a:xfrm>
          <a:prstGeom prst="rect">
            <a:avLst/>
          </a:prstGeom>
        </p:spPr>
        <p:txBody>
          <a:bodyPr wrap="none">
            <a:spAutoFit/>
          </a:bodyPr>
          <a:lstStyle/>
          <a:p>
            <a:r>
              <a:rPr lang="en-US" sz="3200" b="1" i="1" dirty="0" smtClean="0">
                <a:solidFill>
                  <a:srgbClr val="0070C0"/>
                </a:solidFill>
              </a:rPr>
              <a:t>ferret.davebalmain.com/</a:t>
            </a:r>
            <a:r>
              <a:rPr lang="en-US" sz="3200" b="1" i="1" dirty="0" err="1" smtClean="0">
                <a:solidFill>
                  <a:srgbClr val="0070C0"/>
                </a:solidFill>
              </a:rPr>
              <a:t>trac</a:t>
            </a:r>
            <a:endParaRPr lang="en-US" sz="3200" b="1" dirty="0">
              <a:solidFill>
                <a:srgbClr val="0070C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862388"/>
            <a:ext cx="7772400" cy="1500187"/>
          </a:xfrm>
          <a:prstGeom prst="rect">
            <a:avLst/>
          </a:prstGeom>
        </p:spPr>
        <p:txBody>
          <a:bodyPr>
            <a:normAutofit/>
          </a:bodyPr>
          <a:lstStyle/>
          <a:p>
            <a:pPr marL="342900" lvl="0" indent="-342900" algn="r">
              <a:spcBef>
                <a:spcPct val="20000"/>
              </a:spcBef>
              <a:defRPr/>
            </a:pPr>
            <a:r>
              <a:rPr lang="en-US" sz="2800" b="1" dirty="0" smtClean="0">
                <a:solidFill>
                  <a:schemeClr val="tx1">
                    <a:lumMod val="75000"/>
                    <a:lumOff val="25000"/>
                  </a:schemeClr>
                </a:solidFill>
              </a:rPr>
              <a:t>Ranking Results</a:t>
            </a: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1900" b="1" i="1" dirty="0" smtClean="0">
                <a:solidFill>
                  <a:schemeClr val="tx1">
                    <a:lumMod val="65000"/>
                    <a:lumOff val="35000"/>
                  </a:schemeClr>
                </a:solidFill>
              </a:rPr>
              <a:t>0-60 with </a:t>
            </a:r>
            <a:r>
              <a:rPr lang="en-US" sz="1900" b="1" i="1" dirty="0" err="1" smtClean="0">
                <a:solidFill>
                  <a:schemeClr val="tx1">
                    <a:lumMod val="65000"/>
                    <a:lumOff val="35000"/>
                  </a:schemeClr>
                </a:solidFill>
              </a:rPr>
              <a:t>PageRank</a:t>
            </a:r>
            <a:r>
              <a:rPr lang="en-US" sz="1900" b="1" i="1" dirty="0" smtClean="0">
                <a:solidFill>
                  <a:schemeClr val="tx1">
                    <a:lumMod val="65000"/>
                    <a:lumOff val="35000"/>
                  </a:schemeClr>
                </a:solidFill>
              </a:rPr>
              <a:t>…</a:t>
            </a: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8195" name="Picture 3"/>
          <p:cNvPicPr>
            <a:picLocks noChangeAspect="1" noChangeArrowheads="1"/>
          </p:cNvPicPr>
          <p:nvPr/>
        </p:nvPicPr>
        <p:blipFill>
          <a:blip r:embed="rId3" cstate="print"/>
          <a:srcRect/>
          <a:stretch>
            <a:fillRect/>
          </a:stretch>
        </p:blipFill>
        <p:spPr bwMode="auto">
          <a:xfrm>
            <a:off x="1073150" y="1403350"/>
            <a:ext cx="3038475" cy="3047298"/>
          </a:xfrm>
          <a:prstGeom prst="rect">
            <a:avLst/>
          </a:prstGeom>
          <a:noFill/>
          <a:ln w="9525">
            <a:noFill/>
            <a:miter lim="800000"/>
            <a:headEnd/>
            <a:tailEnd/>
          </a:ln>
          <a:effectLst/>
        </p:spPr>
      </p:pic>
      <p:sp>
        <p:nvSpPr>
          <p:cNvPr id="7" name="Right Arrow 6"/>
          <p:cNvSpPr/>
          <p:nvPr/>
        </p:nvSpPr>
        <p:spPr>
          <a:xfrm>
            <a:off x="2454275" y="2508250"/>
            <a:ext cx="736600" cy="55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Naïve: Term</a:t>
            </a:r>
            <a:r>
              <a:rPr kumimoji="0" lang="en-US" sz="3000" b="1" i="0" u="none" strike="noStrike" kern="1200" cap="none" spc="0" normalizeH="0" noProof="0" dirty="0" smtClean="0">
                <a:ln>
                  <a:noFill/>
                </a:ln>
                <a:solidFill>
                  <a:schemeClr val="tx1">
                    <a:lumMod val="75000"/>
                    <a:lumOff val="25000"/>
                  </a:schemeClr>
                </a:solidFill>
                <a:effectLst/>
                <a:uLnTx/>
                <a:uFillTx/>
                <a:latin typeface="+mn-lt"/>
                <a:ea typeface="+mn-ea"/>
                <a:cs typeface="+mn-cs"/>
              </a:rPr>
              <a:t> Frequency</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TextBox 6"/>
          <p:cNvSpPr txBox="1"/>
          <p:nvPr/>
        </p:nvSpPr>
        <p:spPr>
          <a:xfrm>
            <a:off x="520700" y="482600"/>
            <a:ext cx="8102600" cy="2215991"/>
          </a:xfrm>
          <a:prstGeom prst="rect">
            <a:avLst/>
          </a:prstGeom>
          <a:noFill/>
        </p:spPr>
        <p:txBody>
          <a:bodyPr wrap="square" rtlCol="0">
            <a:spAutoFit/>
          </a:bodyPr>
          <a:lstStyle/>
          <a:p>
            <a:r>
              <a:rPr lang="en-US" b="1" dirty="0" err="1" smtClean="0">
                <a:solidFill>
                  <a:srgbClr val="000000"/>
                </a:solidFill>
                <a:latin typeface="Verdana" pitchFamily="34" charset="0"/>
                <a:ea typeface="Verdana" pitchFamily="34" charset="0"/>
                <a:cs typeface="Verdana" pitchFamily="34" charset="0"/>
              </a:rPr>
              <a:t>index.search_each</a:t>
            </a:r>
            <a:r>
              <a:rPr lang="en-US" b="1" dirty="0" smtClean="0">
                <a:solidFill>
                  <a:srgbClr val="000000"/>
                </a:solidFill>
                <a:latin typeface="Verdana" pitchFamily="34" charset="0"/>
                <a:ea typeface="Verdana" pitchFamily="34" charset="0"/>
                <a:cs typeface="Verdana" pitchFamily="34" charset="0"/>
              </a:rPr>
              <a:t>(</a:t>
            </a:r>
            <a:r>
              <a:rPr lang="en-US" b="1" dirty="0" smtClean="0">
                <a:solidFill>
                  <a:srgbClr val="CE7B00"/>
                </a:solidFill>
                <a:latin typeface="Verdana" pitchFamily="34" charset="0"/>
                <a:ea typeface="Verdana" pitchFamily="34" charset="0"/>
                <a:cs typeface="Verdana" pitchFamily="34" charset="0"/>
              </a:rPr>
              <a:t>'content:"the brown cow"'</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0000E6"/>
                </a:solidFill>
                <a:latin typeface="Verdana" pitchFamily="34" charset="0"/>
                <a:ea typeface="Verdana" pitchFamily="34" charset="0"/>
                <a:cs typeface="Verdana" pitchFamily="34" charset="0"/>
              </a:rPr>
              <a:t>do</a:t>
            </a:r>
            <a:r>
              <a:rPr lang="en-US" b="1" dirty="0" smtClean="0">
                <a:solidFill>
                  <a:srgbClr val="000000"/>
                </a:solidFill>
                <a:latin typeface="Verdana" pitchFamily="34" charset="0"/>
                <a:ea typeface="Verdana" pitchFamily="34" charset="0"/>
                <a:cs typeface="Verdana" pitchFamily="34" charset="0"/>
              </a:rPr>
              <a:t> |id, score|</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puts </a:t>
            </a:r>
            <a:r>
              <a:rPr lang="en-US" b="1" dirty="0" smtClean="0">
                <a:solidFill>
                  <a:srgbClr val="CE7B00"/>
                </a:solidFill>
                <a:latin typeface="Verdana" pitchFamily="34" charset="0"/>
                <a:ea typeface="Verdana" pitchFamily="34" charset="0"/>
                <a:cs typeface="Verdana" pitchFamily="34" charset="0"/>
              </a:rPr>
              <a:t>"Score: #{</a:t>
            </a:r>
            <a:r>
              <a:rPr lang="en-US" b="1" dirty="0" smtClean="0">
                <a:solidFill>
                  <a:srgbClr val="000000"/>
                </a:solidFill>
                <a:latin typeface="Verdana" pitchFamily="34" charset="0"/>
                <a:ea typeface="Verdana" pitchFamily="34" charset="0"/>
                <a:cs typeface="Verdana" pitchFamily="34" charset="0"/>
              </a:rPr>
              <a:t>score</a:t>
            </a:r>
            <a:r>
              <a:rPr lang="en-US" b="1" dirty="0" smtClean="0">
                <a:solidFill>
                  <a:srgbClr val="CE7B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index[id][</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a:t>
            </a:r>
            <a:r>
              <a:rPr lang="en-US" b="1" dirty="0" smtClean="0">
                <a:solidFill>
                  <a:srgbClr val="CE7B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E6"/>
                </a:solidFill>
                <a:latin typeface="Verdana" pitchFamily="34" charset="0"/>
                <a:ea typeface="Verdana" pitchFamily="34" charset="0"/>
                <a:cs typeface="Verdana" pitchFamily="34" charset="0"/>
              </a:rPr>
              <a:t>end</a:t>
            </a:r>
          </a:p>
          <a:p>
            <a:endParaRPr lang="en-US" sz="2400" b="1" dirty="0" smtClean="0">
              <a:solidFill>
                <a:srgbClr val="0000E6"/>
              </a:solidFill>
              <a:latin typeface="Verdana" pitchFamily="34" charset="0"/>
              <a:ea typeface="Verdana" pitchFamily="34" charset="0"/>
              <a:cs typeface="Verdana" pitchFamily="34" charset="0"/>
            </a:endParaRPr>
          </a:p>
          <a:p>
            <a:r>
              <a:rPr lang="en-US" sz="2000" b="1" dirty="0" smtClean="0">
                <a:solidFill>
                  <a:srgbClr val="91181C"/>
                </a:solidFill>
                <a:latin typeface="Verdana" pitchFamily="34" charset="0"/>
                <a:ea typeface="Verdana" pitchFamily="34" charset="0"/>
                <a:cs typeface="Verdana" pitchFamily="34" charset="0"/>
              </a:rPr>
              <a:t>&gt; Score: 0.827, 3</a:t>
            </a:r>
          </a:p>
          <a:p>
            <a:r>
              <a:rPr lang="en-US" sz="2000" b="1" dirty="0" smtClean="0">
                <a:solidFill>
                  <a:srgbClr val="91181C"/>
                </a:solidFill>
                <a:latin typeface="Verdana" pitchFamily="34" charset="0"/>
                <a:ea typeface="Verdana" pitchFamily="34" charset="0"/>
                <a:cs typeface="Verdana" pitchFamily="34" charset="0"/>
              </a:rPr>
              <a:t>&gt; Score: 0.523, 5</a:t>
            </a:r>
          </a:p>
          <a:p>
            <a:r>
              <a:rPr lang="en-US" sz="2000" b="1" dirty="0" smtClean="0">
                <a:solidFill>
                  <a:srgbClr val="91181C"/>
                </a:solidFill>
                <a:latin typeface="Verdana" pitchFamily="34" charset="0"/>
                <a:ea typeface="Verdana" pitchFamily="34" charset="0"/>
                <a:cs typeface="Verdana" pitchFamily="34" charset="0"/>
              </a:rPr>
              <a:t>&gt; Score: 0.125, 4</a:t>
            </a:r>
          </a:p>
        </p:txBody>
      </p:sp>
      <p:sp>
        <p:nvSpPr>
          <p:cNvPr id="8" name="Rectangular Callout 7"/>
          <p:cNvSpPr/>
          <p:nvPr/>
        </p:nvSpPr>
        <p:spPr>
          <a:xfrm>
            <a:off x="4479924" y="1863725"/>
            <a:ext cx="3222625" cy="644525"/>
          </a:xfrm>
          <a:prstGeom prst="wedgeRectCallout">
            <a:avLst>
              <a:gd name="adj1" fmla="val -64093"/>
              <a:gd name="adj2" fmla="val -27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Relevance?</a:t>
            </a:r>
          </a:p>
        </p:txBody>
      </p:sp>
      <p:graphicFrame>
        <p:nvGraphicFramePr>
          <p:cNvPr id="9" name="Table 8"/>
          <p:cNvGraphicFramePr>
            <a:graphicFrameLocks noGrp="1"/>
          </p:cNvGraphicFramePr>
          <p:nvPr/>
        </p:nvGraphicFramePr>
        <p:xfrm>
          <a:off x="612775" y="2993795"/>
          <a:ext cx="6096000" cy="1508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4</a:t>
                      </a:r>
                      <a:endParaRPr lang="en-US" sz="2000" b="1" dirty="0"/>
                    </a:p>
                  </a:txBody>
                  <a:tcPr/>
                </a:tc>
              </a:tr>
              <a:tr h="370840">
                <a:tc>
                  <a:txBody>
                    <a:bodyPr/>
                    <a:lstStyle/>
                    <a:p>
                      <a:pPr algn="ctr"/>
                      <a:r>
                        <a:rPr lang="en-US" b="1" dirty="0" smtClean="0"/>
                        <a:t>the</a:t>
                      </a:r>
                      <a:endParaRPr lang="en-US" b="1"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r>
              <a:tr h="370840">
                <a:tc>
                  <a:txBody>
                    <a:bodyPr/>
                    <a:lstStyle/>
                    <a:p>
                      <a:pPr algn="ctr"/>
                      <a:r>
                        <a:rPr lang="en-US" b="1" dirty="0" smtClean="0"/>
                        <a:t>brown</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b="1" dirty="0" smtClean="0"/>
                        <a:t>cow</a:t>
                      </a:r>
                      <a:endParaRPr lang="en-US" b="1"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bl>
          </a:graphicData>
        </a:graphic>
      </p:graphicFrame>
      <p:graphicFrame>
        <p:nvGraphicFramePr>
          <p:cNvPr id="11" name="Table 10"/>
          <p:cNvGraphicFramePr>
            <a:graphicFrameLocks noGrp="1"/>
          </p:cNvGraphicFramePr>
          <p:nvPr/>
        </p:nvGraphicFramePr>
        <p:xfrm>
          <a:off x="612775" y="453136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Score</a:t>
                      </a:r>
                      <a:endParaRPr lang="en-US" dirty="0"/>
                    </a:p>
                  </a:txBody>
                  <a:tcPr/>
                </a:tc>
                <a:tc>
                  <a:txBody>
                    <a:bodyPr/>
                    <a:lstStyle/>
                    <a:p>
                      <a:pPr algn="ctr"/>
                      <a:r>
                        <a:rPr lang="en-US" dirty="0" smtClean="0"/>
                        <a:t>6</a:t>
                      </a:r>
                      <a:endParaRPr lang="en-US" dirty="0"/>
                    </a:p>
                  </a:txBody>
                  <a:tcPr/>
                </a:tc>
                <a:tc>
                  <a:txBody>
                    <a:bodyPr/>
                    <a:lstStyle/>
                    <a:p>
                      <a:pPr algn="ctr"/>
                      <a:r>
                        <a:rPr lang="en-US" dirty="0" smtClean="0"/>
                        <a:t>10</a:t>
                      </a:r>
                      <a:endParaRPr lang="en-US" dirty="0"/>
                    </a:p>
                  </a:txBody>
                  <a:tcPr/>
                </a:tc>
                <a:tc>
                  <a:txBody>
                    <a:bodyPr/>
                    <a:lstStyle/>
                    <a:p>
                      <a:pPr algn="ctr"/>
                      <a:r>
                        <a:rPr lang="en-US" dirty="0" smtClean="0"/>
                        <a:t>7</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Naïve: Term</a:t>
            </a:r>
            <a:r>
              <a:rPr kumimoji="0" lang="en-US" sz="3000" b="1" i="0" u="none" strike="noStrike" kern="1200" cap="none" spc="0" normalizeH="0" noProof="0" dirty="0" smtClean="0">
                <a:ln>
                  <a:noFill/>
                </a:ln>
                <a:solidFill>
                  <a:schemeClr val="tx1">
                    <a:lumMod val="75000"/>
                    <a:lumOff val="25000"/>
                  </a:schemeClr>
                </a:solidFill>
                <a:effectLst/>
                <a:uLnTx/>
                <a:uFillTx/>
                <a:latin typeface="+mn-lt"/>
                <a:ea typeface="+mn-ea"/>
                <a:cs typeface="+mn-cs"/>
              </a:rPr>
              <a:t> Frequency</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TextBox 6"/>
          <p:cNvSpPr txBox="1"/>
          <p:nvPr/>
        </p:nvSpPr>
        <p:spPr>
          <a:xfrm>
            <a:off x="520700" y="482600"/>
            <a:ext cx="8102600" cy="2215991"/>
          </a:xfrm>
          <a:prstGeom prst="rect">
            <a:avLst/>
          </a:prstGeom>
          <a:noFill/>
        </p:spPr>
        <p:txBody>
          <a:bodyPr wrap="square" rtlCol="0">
            <a:spAutoFit/>
          </a:bodyPr>
          <a:lstStyle/>
          <a:p>
            <a:r>
              <a:rPr lang="en-US" b="1" dirty="0" err="1" smtClean="0">
                <a:solidFill>
                  <a:srgbClr val="000000"/>
                </a:solidFill>
                <a:latin typeface="Verdana" pitchFamily="34" charset="0"/>
                <a:ea typeface="Verdana" pitchFamily="34" charset="0"/>
                <a:cs typeface="Verdana" pitchFamily="34" charset="0"/>
              </a:rPr>
              <a:t>index.search_each</a:t>
            </a:r>
            <a:r>
              <a:rPr lang="en-US" b="1" dirty="0" smtClean="0">
                <a:solidFill>
                  <a:srgbClr val="000000"/>
                </a:solidFill>
                <a:latin typeface="Verdana" pitchFamily="34" charset="0"/>
                <a:ea typeface="Verdana" pitchFamily="34" charset="0"/>
                <a:cs typeface="Verdana" pitchFamily="34" charset="0"/>
              </a:rPr>
              <a:t>(</a:t>
            </a:r>
            <a:r>
              <a:rPr lang="en-US" b="1" dirty="0" smtClean="0">
                <a:solidFill>
                  <a:srgbClr val="CE7B00"/>
                </a:solidFill>
                <a:latin typeface="Verdana" pitchFamily="34" charset="0"/>
                <a:ea typeface="Verdana" pitchFamily="34" charset="0"/>
                <a:cs typeface="Verdana" pitchFamily="34" charset="0"/>
              </a:rPr>
              <a:t>'content:"the brown cow"'</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0000E6"/>
                </a:solidFill>
                <a:latin typeface="Verdana" pitchFamily="34" charset="0"/>
                <a:ea typeface="Verdana" pitchFamily="34" charset="0"/>
                <a:cs typeface="Verdana" pitchFamily="34" charset="0"/>
              </a:rPr>
              <a:t>do</a:t>
            </a:r>
            <a:r>
              <a:rPr lang="en-US" b="1" dirty="0" smtClean="0">
                <a:solidFill>
                  <a:srgbClr val="000000"/>
                </a:solidFill>
                <a:latin typeface="Verdana" pitchFamily="34" charset="0"/>
                <a:ea typeface="Verdana" pitchFamily="34" charset="0"/>
                <a:cs typeface="Verdana" pitchFamily="34" charset="0"/>
              </a:rPr>
              <a:t> |id, score|</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puts </a:t>
            </a:r>
            <a:r>
              <a:rPr lang="en-US" b="1" dirty="0" smtClean="0">
                <a:solidFill>
                  <a:srgbClr val="CE7B00"/>
                </a:solidFill>
                <a:latin typeface="Verdana" pitchFamily="34" charset="0"/>
                <a:ea typeface="Verdana" pitchFamily="34" charset="0"/>
                <a:cs typeface="Verdana" pitchFamily="34" charset="0"/>
              </a:rPr>
              <a:t>"Score: #{</a:t>
            </a:r>
            <a:r>
              <a:rPr lang="en-US" b="1" dirty="0" smtClean="0">
                <a:solidFill>
                  <a:srgbClr val="000000"/>
                </a:solidFill>
                <a:latin typeface="Verdana" pitchFamily="34" charset="0"/>
                <a:ea typeface="Verdana" pitchFamily="34" charset="0"/>
                <a:cs typeface="Verdana" pitchFamily="34" charset="0"/>
              </a:rPr>
              <a:t>score</a:t>
            </a:r>
            <a:r>
              <a:rPr lang="en-US" b="1" dirty="0" smtClean="0">
                <a:solidFill>
                  <a:srgbClr val="CE7B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index[id][</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a:t>
            </a:r>
            <a:r>
              <a:rPr lang="en-US" b="1" dirty="0" smtClean="0">
                <a:solidFill>
                  <a:srgbClr val="CE7B00"/>
                </a:solidFill>
                <a:latin typeface="Verdana" pitchFamily="34" charset="0"/>
                <a:ea typeface="Verdana" pitchFamily="34" charset="0"/>
                <a:cs typeface="Verdana" pitchFamily="34" charset="0"/>
              </a:rPr>
              <a:t>} "</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E6"/>
                </a:solidFill>
                <a:latin typeface="Verdana" pitchFamily="34" charset="0"/>
                <a:ea typeface="Verdana" pitchFamily="34" charset="0"/>
                <a:cs typeface="Verdana" pitchFamily="34" charset="0"/>
              </a:rPr>
              <a:t>end</a:t>
            </a:r>
          </a:p>
          <a:p>
            <a:endParaRPr lang="en-US" sz="2400" b="1" dirty="0" smtClean="0">
              <a:solidFill>
                <a:srgbClr val="0000E6"/>
              </a:solidFill>
              <a:latin typeface="Verdana" pitchFamily="34" charset="0"/>
              <a:ea typeface="Verdana" pitchFamily="34" charset="0"/>
              <a:cs typeface="Verdana" pitchFamily="34" charset="0"/>
            </a:endParaRPr>
          </a:p>
          <a:p>
            <a:r>
              <a:rPr lang="en-US" sz="2000" b="1" dirty="0" smtClean="0">
                <a:solidFill>
                  <a:srgbClr val="91181C"/>
                </a:solidFill>
                <a:latin typeface="Verdana" pitchFamily="34" charset="0"/>
                <a:ea typeface="Verdana" pitchFamily="34" charset="0"/>
                <a:cs typeface="Verdana" pitchFamily="34" charset="0"/>
              </a:rPr>
              <a:t>&gt; Score: 0.827, 3</a:t>
            </a:r>
          </a:p>
          <a:p>
            <a:r>
              <a:rPr lang="en-US" sz="2000" b="1" dirty="0" smtClean="0">
                <a:solidFill>
                  <a:srgbClr val="91181C"/>
                </a:solidFill>
                <a:latin typeface="Verdana" pitchFamily="34" charset="0"/>
                <a:ea typeface="Verdana" pitchFamily="34" charset="0"/>
                <a:cs typeface="Verdana" pitchFamily="34" charset="0"/>
              </a:rPr>
              <a:t>&gt; Score: 0.523, 5</a:t>
            </a:r>
          </a:p>
          <a:p>
            <a:r>
              <a:rPr lang="en-US" sz="2000" b="1" dirty="0" smtClean="0">
                <a:solidFill>
                  <a:srgbClr val="91181C"/>
                </a:solidFill>
                <a:latin typeface="Verdana" pitchFamily="34" charset="0"/>
                <a:ea typeface="Verdana" pitchFamily="34" charset="0"/>
                <a:cs typeface="Verdana" pitchFamily="34" charset="0"/>
              </a:rPr>
              <a:t>&gt; Score: 0.125, 4</a:t>
            </a:r>
          </a:p>
        </p:txBody>
      </p:sp>
      <p:sp>
        <p:nvSpPr>
          <p:cNvPr id="8" name="Rectangular Callout 7"/>
          <p:cNvSpPr/>
          <p:nvPr/>
        </p:nvSpPr>
        <p:spPr>
          <a:xfrm>
            <a:off x="7150100" y="3429000"/>
            <a:ext cx="1749426" cy="644525"/>
          </a:xfrm>
          <a:prstGeom prst="wedgeRectCallout">
            <a:avLst>
              <a:gd name="adj1" fmla="val -64093"/>
              <a:gd name="adj2" fmla="val -27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Skew</a:t>
            </a:r>
          </a:p>
        </p:txBody>
      </p:sp>
      <p:graphicFrame>
        <p:nvGraphicFramePr>
          <p:cNvPr id="9" name="Table 8"/>
          <p:cNvGraphicFramePr>
            <a:graphicFrameLocks noGrp="1"/>
          </p:cNvGraphicFramePr>
          <p:nvPr/>
        </p:nvGraphicFramePr>
        <p:xfrm>
          <a:off x="612775" y="2993795"/>
          <a:ext cx="6096000" cy="1508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4</a:t>
                      </a:r>
                      <a:endParaRPr lang="en-US" sz="2000" b="1" dirty="0"/>
                    </a:p>
                  </a:txBody>
                  <a:tcPr/>
                </a:tc>
              </a:tr>
              <a:tr h="370840">
                <a:tc>
                  <a:txBody>
                    <a:bodyPr/>
                    <a:lstStyle/>
                    <a:p>
                      <a:pPr algn="ctr"/>
                      <a:r>
                        <a:rPr lang="en-US" b="1" dirty="0" smtClean="0"/>
                        <a:t>the</a:t>
                      </a:r>
                      <a:endParaRPr lang="en-US" b="1" dirty="0"/>
                    </a:p>
                  </a:txBody>
                  <a:tcPr>
                    <a:solidFill>
                      <a:srgbClr val="FFC000"/>
                    </a:solidFill>
                  </a:tcPr>
                </a:tc>
                <a:tc>
                  <a:txBody>
                    <a:bodyPr/>
                    <a:lstStyle/>
                    <a:p>
                      <a:pPr algn="ctr"/>
                      <a:r>
                        <a:rPr lang="en-US" dirty="0" smtClean="0"/>
                        <a:t>4</a:t>
                      </a:r>
                      <a:endParaRPr lang="en-US" dirty="0"/>
                    </a:p>
                  </a:txBody>
                  <a:tcPr>
                    <a:solidFill>
                      <a:srgbClr val="FFC000"/>
                    </a:solidFill>
                  </a:tcPr>
                </a:tc>
                <a:tc>
                  <a:txBody>
                    <a:bodyPr/>
                    <a:lstStyle/>
                    <a:p>
                      <a:pPr algn="ctr"/>
                      <a:r>
                        <a:rPr lang="en-US" dirty="0" smtClean="0"/>
                        <a:t>3</a:t>
                      </a:r>
                      <a:endParaRPr lang="en-US" dirty="0"/>
                    </a:p>
                  </a:txBody>
                  <a:tcPr>
                    <a:solidFill>
                      <a:srgbClr val="FFC000"/>
                    </a:solidFill>
                  </a:tcPr>
                </a:tc>
                <a:tc>
                  <a:txBody>
                    <a:bodyPr/>
                    <a:lstStyle/>
                    <a:p>
                      <a:pPr algn="ctr"/>
                      <a:r>
                        <a:rPr lang="en-US" dirty="0" smtClean="0"/>
                        <a:t>5</a:t>
                      </a:r>
                      <a:endParaRPr lang="en-US" dirty="0"/>
                    </a:p>
                  </a:txBody>
                  <a:tcPr>
                    <a:solidFill>
                      <a:srgbClr val="FFC000"/>
                    </a:solidFill>
                  </a:tcPr>
                </a:tc>
              </a:tr>
              <a:tr h="370840">
                <a:tc>
                  <a:txBody>
                    <a:bodyPr/>
                    <a:lstStyle/>
                    <a:p>
                      <a:pPr algn="ctr"/>
                      <a:r>
                        <a:rPr lang="en-US" b="1" dirty="0" smtClean="0"/>
                        <a:t>brown</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b="1" dirty="0" smtClean="0"/>
                        <a:t>cow</a:t>
                      </a:r>
                      <a:endParaRPr lang="en-US" b="1"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bl>
          </a:graphicData>
        </a:graphic>
      </p:graphicFrame>
      <p:graphicFrame>
        <p:nvGraphicFramePr>
          <p:cNvPr id="11" name="Table 10"/>
          <p:cNvGraphicFramePr>
            <a:graphicFrameLocks noGrp="1"/>
          </p:cNvGraphicFramePr>
          <p:nvPr/>
        </p:nvGraphicFramePr>
        <p:xfrm>
          <a:off x="612775" y="4531360"/>
          <a:ext cx="6096000" cy="37084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Score</a:t>
                      </a:r>
                      <a:endParaRPr lang="en-US" dirty="0"/>
                    </a:p>
                  </a:txBody>
                  <a:tcPr/>
                </a:tc>
                <a:tc>
                  <a:txBody>
                    <a:bodyPr/>
                    <a:lstStyle/>
                    <a:p>
                      <a:pPr algn="ctr"/>
                      <a:r>
                        <a:rPr lang="en-US" dirty="0" smtClean="0"/>
                        <a:t>6</a:t>
                      </a:r>
                      <a:endParaRPr lang="en-US" dirty="0"/>
                    </a:p>
                  </a:txBody>
                  <a:tcPr/>
                </a:tc>
                <a:tc>
                  <a:txBody>
                    <a:bodyPr/>
                    <a:lstStyle/>
                    <a:p>
                      <a:pPr algn="ctr"/>
                      <a:r>
                        <a:rPr lang="en-US" dirty="0" smtClean="0"/>
                        <a:t>10</a:t>
                      </a:r>
                      <a:endParaRPr lang="en-US" dirty="0"/>
                    </a:p>
                  </a:txBody>
                  <a:tcPr/>
                </a:tc>
                <a:tc>
                  <a:txBody>
                    <a:bodyPr/>
                    <a:lstStyle/>
                    <a:p>
                      <a:pPr algn="ctr"/>
                      <a:r>
                        <a:rPr lang="en-US" dirty="0" smtClean="0"/>
                        <a:t>7</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TF-IDF</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Term Frequency * Inverse Document Frequency</a:t>
            </a:r>
            <a:endParaRPr kumimoji="0" lang="en-US" sz="2000"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8" name="Rectangular Callout 7"/>
          <p:cNvSpPr/>
          <p:nvPr/>
        </p:nvSpPr>
        <p:spPr>
          <a:xfrm>
            <a:off x="7150100" y="1127125"/>
            <a:ext cx="1749426" cy="644525"/>
          </a:xfrm>
          <a:prstGeom prst="wedgeRectCallout">
            <a:avLst>
              <a:gd name="adj1" fmla="val -64093"/>
              <a:gd name="adj2" fmla="val -27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Skew</a:t>
            </a:r>
          </a:p>
        </p:txBody>
      </p:sp>
      <p:graphicFrame>
        <p:nvGraphicFramePr>
          <p:cNvPr id="10" name="Table 9"/>
          <p:cNvGraphicFramePr>
            <a:graphicFrameLocks noGrp="1"/>
          </p:cNvGraphicFramePr>
          <p:nvPr/>
        </p:nvGraphicFramePr>
        <p:xfrm>
          <a:off x="612775" y="574675"/>
          <a:ext cx="6096000" cy="1508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4</a:t>
                      </a:r>
                      <a:endParaRPr lang="en-US" sz="2000" b="1" dirty="0"/>
                    </a:p>
                  </a:txBody>
                  <a:tcPr/>
                </a:tc>
              </a:tr>
              <a:tr h="370840">
                <a:tc>
                  <a:txBody>
                    <a:bodyPr/>
                    <a:lstStyle/>
                    <a:p>
                      <a:pPr algn="ctr"/>
                      <a:r>
                        <a:rPr lang="en-US" b="1" dirty="0" smtClean="0"/>
                        <a:t>the</a:t>
                      </a:r>
                      <a:endParaRPr lang="en-US" b="1" dirty="0"/>
                    </a:p>
                  </a:txBody>
                  <a:tcPr>
                    <a:solidFill>
                      <a:srgbClr val="FFC000"/>
                    </a:solidFill>
                  </a:tcPr>
                </a:tc>
                <a:tc>
                  <a:txBody>
                    <a:bodyPr/>
                    <a:lstStyle/>
                    <a:p>
                      <a:pPr algn="ctr"/>
                      <a:r>
                        <a:rPr lang="en-US" dirty="0" smtClean="0"/>
                        <a:t>4</a:t>
                      </a:r>
                      <a:endParaRPr lang="en-US" dirty="0"/>
                    </a:p>
                  </a:txBody>
                  <a:tcPr>
                    <a:solidFill>
                      <a:srgbClr val="FFC000"/>
                    </a:solidFill>
                  </a:tcPr>
                </a:tc>
                <a:tc>
                  <a:txBody>
                    <a:bodyPr/>
                    <a:lstStyle/>
                    <a:p>
                      <a:pPr algn="ctr"/>
                      <a:r>
                        <a:rPr lang="en-US" dirty="0" smtClean="0"/>
                        <a:t>3</a:t>
                      </a:r>
                      <a:endParaRPr lang="en-US" dirty="0"/>
                    </a:p>
                  </a:txBody>
                  <a:tcPr>
                    <a:solidFill>
                      <a:srgbClr val="FFC000"/>
                    </a:solidFill>
                  </a:tcPr>
                </a:tc>
                <a:tc>
                  <a:txBody>
                    <a:bodyPr/>
                    <a:lstStyle/>
                    <a:p>
                      <a:pPr algn="ctr"/>
                      <a:r>
                        <a:rPr lang="en-US" dirty="0" smtClean="0"/>
                        <a:t>5</a:t>
                      </a:r>
                      <a:endParaRPr lang="en-US" dirty="0"/>
                    </a:p>
                  </a:txBody>
                  <a:tcPr>
                    <a:solidFill>
                      <a:srgbClr val="FFC000"/>
                    </a:solidFill>
                  </a:tcPr>
                </a:tc>
              </a:tr>
              <a:tr h="370840">
                <a:tc>
                  <a:txBody>
                    <a:bodyPr/>
                    <a:lstStyle/>
                    <a:p>
                      <a:pPr algn="ctr"/>
                      <a:r>
                        <a:rPr lang="en-US" b="1" dirty="0" smtClean="0"/>
                        <a:t>brown</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b="1" dirty="0" smtClean="0"/>
                        <a:t>cow</a:t>
                      </a:r>
                      <a:endParaRPr lang="en-US" b="1"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bl>
          </a:graphicData>
        </a:graphic>
      </p:graphicFrame>
      <p:sp>
        <p:nvSpPr>
          <p:cNvPr id="12" name="Rectangle 11"/>
          <p:cNvSpPr/>
          <p:nvPr/>
        </p:nvSpPr>
        <p:spPr>
          <a:xfrm>
            <a:off x="612775" y="4349750"/>
            <a:ext cx="3959225" cy="646331"/>
          </a:xfrm>
          <a:prstGeom prst="rect">
            <a:avLst/>
          </a:prstGeom>
        </p:spPr>
        <p:txBody>
          <a:bodyPr wrap="square">
            <a:spAutoFit/>
          </a:bodyPr>
          <a:lstStyle/>
          <a:p>
            <a:r>
              <a:rPr lang="en-US" b="1" dirty="0" smtClean="0">
                <a:solidFill>
                  <a:srgbClr val="91181C"/>
                </a:solidFill>
                <a:latin typeface="Verdana" pitchFamily="34" charset="0"/>
                <a:ea typeface="Verdana" pitchFamily="34" charset="0"/>
                <a:cs typeface="Verdana" pitchFamily="34" charset="0"/>
              </a:rPr>
              <a:t>Total # of documents:    10</a:t>
            </a:r>
          </a:p>
          <a:p>
            <a:endParaRPr lang="en-US" b="1" dirty="0" smtClean="0">
              <a:solidFill>
                <a:srgbClr val="91181C"/>
              </a:solidFill>
              <a:latin typeface="Verdana" pitchFamily="34" charset="0"/>
              <a:ea typeface="Verdana" pitchFamily="34" charset="0"/>
              <a:cs typeface="Verdana" pitchFamily="34" charset="0"/>
            </a:endParaRPr>
          </a:p>
        </p:txBody>
      </p:sp>
      <p:graphicFrame>
        <p:nvGraphicFramePr>
          <p:cNvPr id="14" name="Table 13"/>
          <p:cNvGraphicFramePr>
            <a:graphicFrameLocks noGrp="1"/>
          </p:cNvGraphicFramePr>
          <p:nvPr/>
        </p:nvGraphicFramePr>
        <p:xfrm>
          <a:off x="1257300" y="2508250"/>
          <a:ext cx="2639484" cy="1508760"/>
        </p:xfrm>
        <a:graphic>
          <a:graphicData uri="http://schemas.openxmlformats.org/drawingml/2006/table">
            <a:tbl>
              <a:tblPr firstRow="1" bandRow="1">
                <a:tableStyleId>{5C22544A-7EE6-4342-B048-85BDC9FD1C3A}</a:tableStyleId>
              </a:tblPr>
              <a:tblGrid>
                <a:gridCol w="1319742"/>
                <a:gridCol w="1319742"/>
              </a:tblGrid>
              <a:tr h="370840">
                <a:tc>
                  <a:txBody>
                    <a:bodyPr/>
                    <a:lstStyle/>
                    <a:p>
                      <a:pPr algn="ctr"/>
                      <a:endParaRPr lang="en-US" sz="2000" b="1" dirty="0"/>
                    </a:p>
                  </a:txBody>
                  <a:tcPr/>
                </a:tc>
                <a:tc>
                  <a:txBody>
                    <a:bodyPr/>
                    <a:lstStyle/>
                    <a:p>
                      <a:pPr algn="ctr"/>
                      <a:r>
                        <a:rPr lang="en-US" sz="2000" b="1" dirty="0" smtClean="0"/>
                        <a:t># of docs</a:t>
                      </a:r>
                      <a:endParaRPr lang="en-US" sz="2000" b="1" dirty="0"/>
                    </a:p>
                  </a:txBody>
                  <a:tcPr/>
                </a:tc>
              </a:tr>
              <a:tr h="370840">
                <a:tc>
                  <a:txBody>
                    <a:bodyPr/>
                    <a:lstStyle/>
                    <a:p>
                      <a:pPr algn="ctr"/>
                      <a:r>
                        <a:rPr lang="en-US" b="1" dirty="0" smtClean="0"/>
                        <a:t>the</a:t>
                      </a:r>
                      <a:endParaRPr lang="en-US" b="1" dirty="0"/>
                    </a:p>
                  </a:txBody>
                  <a:tcPr>
                    <a:solidFill>
                      <a:srgbClr val="FFC000"/>
                    </a:solidFill>
                  </a:tcPr>
                </a:tc>
                <a:tc>
                  <a:txBody>
                    <a:bodyPr/>
                    <a:lstStyle/>
                    <a:p>
                      <a:pPr algn="ctr"/>
                      <a:r>
                        <a:rPr lang="en-US" dirty="0" smtClean="0"/>
                        <a:t>6</a:t>
                      </a:r>
                      <a:endParaRPr lang="en-US" dirty="0"/>
                    </a:p>
                  </a:txBody>
                  <a:tcPr>
                    <a:solidFill>
                      <a:srgbClr val="FFC000"/>
                    </a:solidFill>
                  </a:tcPr>
                </a:tc>
              </a:tr>
              <a:tr h="370840">
                <a:tc>
                  <a:txBody>
                    <a:bodyPr/>
                    <a:lstStyle/>
                    <a:p>
                      <a:pPr algn="ctr"/>
                      <a:r>
                        <a:rPr lang="en-US" b="1" dirty="0" smtClean="0"/>
                        <a:t>brown</a:t>
                      </a:r>
                      <a:endParaRPr lang="en-US" b="1" dirty="0"/>
                    </a:p>
                  </a:txBody>
                  <a:tcPr/>
                </a:tc>
                <a:tc>
                  <a:txBody>
                    <a:bodyPr/>
                    <a:lstStyle/>
                    <a:p>
                      <a:pPr algn="ctr"/>
                      <a:r>
                        <a:rPr lang="en-US" dirty="0" smtClean="0"/>
                        <a:t>3</a:t>
                      </a:r>
                      <a:endParaRPr lang="en-US" dirty="0"/>
                    </a:p>
                  </a:txBody>
                  <a:tcPr/>
                </a:tc>
              </a:tr>
              <a:tr h="370840">
                <a:tc>
                  <a:txBody>
                    <a:bodyPr/>
                    <a:lstStyle/>
                    <a:p>
                      <a:pPr algn="ctr"/>
                      <a:r>
                        <a:rPr lang="en-US" b="1" dirty="0" smtClean="0"/>
                        <a:t>cow</a:t>
                      </a:r>
                      <a:endParaRPr lang="en-US" b="1" dirty="0"/>
                    </a:p>
                  </a:txBody>
                  <a:tcPr/>
                </a:tc>
                <a:tc>
                  <a:txBody>
                    <a:bodyPr/>
                    <a:lstStyle/>
                    <a:p>
                      <a:pPr algn="ctr"/>
                      <a:r>
                        <a:rPr lang="en-US" dirty="0" smtClean="0"/>
                        <a:t>4</a:t>
                      </a:r>
                      <a:endParaRPr lang="en-US" dirty="0"/>
                    </a:p>
                  </a:txBody>
                  <a:tcPr/>
                </a:tc>
              </a:tr>
            </a:tbl>
          </a:graphicData>
        </a:graphic>
      </p:graphicFrame>
      <p:sp>
        <p:nvSpPr>
          <p:cNvPr id="15" name="Rectangle 14"/>
          <p:cNvSpPr/>
          <p:nvPr/>
        </p:nvSpPr>
        <p:spPr>
          <a:xfrm>
            <a:off x="4572000" y="2692400"/>
            <a:ext cx="4142481" cy="1200329"/>
          </a:xfrm>
          <a:prstGeom prst="rect">
            <a:avLst/>
          </a:prstGeom>
        </p:spPr>
        <p:txBody>
          <a:bodyPr wrap="none">
            <a:spAutoFit/>
          </a:bodyPr>
          <a:lstStyle/>
          <a:p>
            <a:r>
              <a:rPr lang="en-US" b="1" dirty="0" smtClean="0">
                <a:solidFill>
                  <a:srgbClr val="91181C"/>
                </a:solidFill>
                <a:latin typeface="Verdana" pitchFamily="34" charset="0"/>
                <a:ea typeface="Verdana" pitchFamily="34" charset="0"/>
                <a:cs typeface="Verdana" pitchFamily="34" charset="0"/>
              </a:rPr>
              <a:t>Score = TF * IDF</a:t>
            </a:r>
          </a:p>
          <a:p>
            <a:endParaRPr lang="en-US" b="1" dirty="0" smtClean="0">
              <a:solidFill>
                <a:srgbClr val="91181C"/>
              </a:solidFill>
              <a:latin typeface="Verdana" pitchFamily="34" charset="0"/>
              <a:ea typeface="Verdana" pitchFamily="34" charset="0"/>
              <a:cs typeface="Verdana" pitchFamily="34" charset="0"/>
            </a:endParaRPr>
          </a:p>
          <a:p>
            <a:r>
              <a:rPr lang="en-US" b="1" dirty="0" smtClean="0">
                <a:solidFill>
                  <a:srgbClr val="91181C"/>
                </a:solidFill>
                <a:latin typeface="Verdana" pitchFamily="34" charset="0"/>
                <a:ea typeface="Verdana" pitchFamily="34" charset="0"/>
                <a:cs typeface="Verdana" pitchFamily="34" charset="0"/>
              </a:rPr>
              <a:t>TF = # occurrences / # words</a:t>
            </a:r>
          </a:p>
          <a:p>
            <a:r>
              <a:rPr lang="en-US" b="1" dirty="0" smtClean="0">
                <a:solidFill>
                  <a:srgbClr val="91181C"/>
                </a:solidFill>
                <a:latin typeface="Verdana" pitchFamily="34" charset="0"/>
                <a:ea typeface="Verdana" pitchFamily="34" charset="0"/>
                <a:cs typeface="Verdana" pitchFamily="34" charset="0"/>
              </a:rPr>
              <a:t>IDF = # docs / # docs with W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TF-IDF</a:t>
            </a:r>
          </a:p>
        </p:txBody>
      </p:sp>
      <p:sp>
        <p:nvSpPr>
          <p:cNvPr id="8" name="Rectangular Callout 7"/>
          <p:cNvSpPr/>
          <p:nvPr/>
        </p:nvSpPr>
        <p:spPr>
          <a:xfrm>
            <a:off x="2178050" y="5270500"/>
            <a:ext cx="4511676" cy="644525"/>
          </a:xfrm>
          <a:prstGeom prst="wedgeRectCallout">
            <a:avLst>
              <a:gd name="adj1" fmla="val 26189"/>
              <a:gd name="adj2" fmla="val -72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Score = 0.204 + 0.120 + 0.092 = 0.416</a:t>
            </a:r>
          </a:p>
        </p:txBody>
      </p:sp>
      <p:graphicFrame>
        <p:nvGraphicFramePr>
          <p:cNvPr id="9" name="Table 8"/>
          <p:cNvGraphicFramePr>
            <a:graphicFrameLocks noGrp="1"/>
          </p:cNvGraphicFramePr>
          <p:nvPr/>
        </p:nvGraphicFramePr>
        <p:xfrm>
          <a:off x="1257300" y="2508250"/>
          <a:ext cx="2639484" cy="1508760"/>
        </p:xfrm>
        <a:graphic>
          <a:graphicData uri="http://schemas.openxmlformats.org/drawingml/2006/table">
            <a:tbl>
              <a:tblPr firstRow="1" bandRow="1">
                <a:tableStyleId>{5C22544A-7EE6-4342-B048-85BDC9FD1C3A}</a:tableStyleId>
              </a:tblPr>
              <a:tblGrid>
                <a:gridCol w="1319742"/>
                <a:gridCol w="1319742"/>
              </a:tblGrid>
              <a:tr h="370840">
                <a:tc>
                  <a:txBody>
                    <a:bodyPr/>
                    <a:lstStyle/>
                    <a:p>
                      <a:pPr algn="ctr"/>
                      <a:endParaRPr lang="en-US" sz="2000" b="1" dirty="0"/>
                    </a:p>
                  </a:txBody>
                  <a:tcPr/>
                </a:tc>
                <a:tc>
                  <a:txBody>
                    <a:bodyPr/>
                    <a:lstStyle/>
                    <a:p>
                      <a:pPr algn="ctr"/>
                      <a:r>
                        <a:rPr lang="en-US" sz="2000" b="1" dirty="0" smtClean="0"/>
                        <a:t># of docs</a:t>
                      </a:r>
                      <a:endParaRPr lang="en-US" sz="2000" b="1" dirty="0"/>
                    </a:p>
                  </a:txBody>
                  <a:tcPr/>
                </a:tc>
              </a:tr>
              <a:tr h="370840">
                <a:tc>
                  <a:txBody>
                    <a:bodyPr/>
                    <a:lstStyle/>
                    <a:p>
                      <a:pPr algn="ctr"/>
                      <a:r>
                        <a:rPr lang="en-US" b="1" dirty="0" smtClean="0"/>
                        <a:t>the</a:t>
                      </a:r>
                      <a:endParaRPr lang="en-US" b="1" dirty="0"/>
                    </a:p>
                  </a:txBody>
                  <a:tcPr>
                    <a:solidFill>
                      <a:srgbClr val="FFC000"/>
                    </a:solidFill>
                  </a:tcPr>
                </a:tc>
                <a:tc>
                  <a:txBody>
                    <a:bodyPr/>
                    <a:lstStyle/>
                    <a:p>
                      <a:pPr algn="ctr"/>
                      <a:r>
                        <a:rPr lang="en-US" dirty="0" smtClean="0"/>
                        <a:t>6</a:t>
                      </a:r>
                      <a:endParaRPr lang="en-US" dirty="0"/>
                    </a:p>
                  </a:txBody>
                  <a:tcPr>
                    <a:solidFill>
                      <a:srgbClr val="FFC000"/>
                    </a:solidFill>
                  </a:tcPr>
                </a:tc>
              </a:tr>
              <a:tr h="370840">
                <a:tc>
                  <a:txBody>
                    <a:bodyPr/>
                    <a:lstStyle/>
                    <a:p>
                      <a:pPr algn="ctr"/>
                      <a:r>
                        <a:rPr lang="en-US" b="1" dirty="0" smtClean="0"/>
                        <a:t>brown</a:t>
                      </a:r>
                      <a:endParaRPr lang="en-US" b="1" dirty="0"/>
                    </a:p>
                  </a:txBody>
                  <a:tcPr/>
                </a:tc>
                <a:tc>
                  <a:txBody>
                    <a:bodyPr/>
                    <a:lstStyle/>
                    <a:p>
                      <a:pPr algn="ctr"/>
                      <a:r>
                        <a:rPr lang="en-US" dirty="0" smtClean="0"/>
                        <a:t>3</a:t>
                      </a:r>
                      <a:endParaRPr lang="en-US" dirty="0"/>
                    </a:p>
                  </a:txBody>
                  <a:tcPr/>
                </a:tc>
              </a:tr>
              <a:tr h="370840">
                <a:tc>
                  <a:txBody>
                    <a:bodyPr/>
                    <a:lstStyle/>
                    <a:p>
                      <a:pPr algn="ctr"/>
                      <a:r>
                        <a:rPr lang="en-US" b="1" dirty="0" smtClean="0"/>
                        <a:t>cow</a:t>
                      </a:r>
                      <a:endParaRPr lang="en-US" b="1" dirty="0"/>
                    </a:p>
                  </a:txBody>
                  <a:tcPr/>
                </a:tc>
                <a:tc>
                  <a:txBody>
                    <a:bodyPr/>
                    <a:lstStyle/>
                    <a:p>
                      <a:pPr algn="ctr"/>
                      <a:r>
                        <a:rPr lang="en-US" dirty="0" smtClean="0"/>
                        <a:t>4</a:t>
                      </a:r>
                      <a:endParaRPr lang="en-US" dirty="0"/>
                    </a:p>
                  </a:txBody>
                  <a:tcPr/>
                </a:tc>
              </a:tr>
            </a:tbl>
          </a:graphicData>
        </a:graphic>
      </p:graphicFrame>
      <p:graphicFrame>
        <p:nvGraphicFramePr>
          <p:cNvPr id="10" name="Table 9"/>
          <p:cNvGraphicFramePr>
            <a:graphicFrameLocks noGrp="1"/>
          </p:cNvGraphicFramePr>
          <p:nvPr/>
        </p:nvGraphicFramePr>
        <p:xfrm>
          <a:off x="612775" y="574675"/>
          <a:ext cx="6096000" cy="15087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endParaRPr lang="en-US" sz="2000" b="1" dirty="0"/>
                    </a:p>
                  </a:txBody>
                  <a:tcPr/>
                </a:tc>
                <a:tc>
                  <a:txBody>
                    <a:bodyPr/>
                    <a:lstStyle/>
                    <a:p>
                      <a:pPr algn="ctr"/>
                      <a:r>
                        <a:rPr lang="en-US" sz="2000" b="1" dirty="0" smtClean="0"/>
                        <a:t>3</a:t>
                      </a:r>
                      <a:endParaRPr lang="en-US" sz="2000" b="1" dirty="0"/>
                    </a:p>
                  </a:txBody>
                  <a:tcPr/>
                </a:tc>
                <a:tc>
                  <a:txBody>
                    <a:bodyPr/>
                    <a:lstStyle/>
                    <a:p>
                      <a:pPr algn="ctr"/>
                      <a:r>
                        <a:rPr lang="en-US" sz="2000" b="1" dirty="0" smtClean="0"/>
                        <a:t>5</a:t>
                      </a:r>
                      <a:endParaRPr lang="en-US" sz="2000" b="1" dirty="0"/>
                    </a:p>
                  </a:txBody>
                  <a:tcPr/>
                </a:tc>
                <a:tc>
                  <a:txBody>
                    <a:bodyPr/>
                    <a:lstStyle/>
                    <a:p>
                      <a:pPr algn="ctr"/>
                      <a:r>
                        <a:rPr lang="en-US" sz="2000" b="1" dirty="0" smtClean="0"/>
                        <a:t>4</a:t>
                      </a:r>
                      <a:endParaRPr lang="en-US" sz="2000" b="1" dirty="0"/>
                    </a:p>
                  </a:txBody>
                  <a:tcPr/>
                </a:tc>
              </a:tr>
              <a:tr h="370840">
                <a:tc>
                  <a:txBody>
                    <a:bodyPr/>
                    <a:lstStyle/>
                    <a:p>
                      <a:pPr algn="ctr"/>
                      <a:r>
                        <a:rPr lang="en-US" b="1" dirty="0" smtClean="0"/>
                        <a:t>the</a:t>
                      </a:r>
                      <a:endParaRPr lang="en-US" b="1" dirty="0"/>
                    </a:p>
                  </a:txBody>
                  <a:tcPr>
                    <a:solidFill>
                      <a:srgbClr val="FFC000"/>
                    </a:solidFill>
                  </a:tcPr>
                </a:tc>
                <a:tc>
                  <a:txBody>
                    <a:bodyPr/>
                    <a:lstStyle/>
                    <a:p>
                      <a:pPr algn="ctr"/>
                      <a:r>
                        <a:rPr lang="en-US" dirty="0" smtClean="0"/>
                        <a:t>4</a:t>
                      </a:r>
                      <a:endParaRPr lang="en-US" dirty="0"/>
                    </a:p>
                  </a:txBody>
                  <a:tcPr>
                    <a:solidFill>
                      <a:srgbClr val="FFC000"/>
                    </a:solidFill>
                  </a:tcPr>
                </a:tc>
                <a:tc>
                  <a:txBody>
                    <a:bodyPr/>
                    <a:lstStyle/>
                    <a:p>
                      <a:pPr algn="ctr"/>
                      <a:r>
                        <a:rPr lang="en-US" dirty="0" smtClean="0"/>
                        <a:t>3</a:t>
                      </a:r>
                      <a:endParaRPr lang="en-US" dirty="0"/>
                    </a:p>
                  </a:txBody>
                  <a:tcPr>
                    <a:solidFill>
                      <a:srgbClr val="FFC000"/>
                    </a:solidFill>
                  </a:tcPr>
                </a:tc>
                <a:tc>
                  <a:txBody>
                    <a:bodyPr/>
                    <a:lstStyle/>
                    <a:p>
                      <a:pPr algn="ctr"/>
                      <a:r>
                        <a:rPr lang="en-US" dirty="0" smtClean="0"/>
                        <a:t>5</a:t>
                      </a:r>
                      <a:endParaRPr lang="en-US" dirty="0"/>
                    </a:p>
                  </a:txBody>
                  <a:tcPr>
                    <a:solidFill>
                      <a:srgbClr val="FFC000"/>
                    </a:solidFill>
                  </a:tcPr>
                </a:tc>
              </a:tr>
              <a:tr h="370840">
                <a:tc>
                  <a:txBody>
                    <a:bodyPr/>
                    <a:lstStyle/>
                    <a:p>
                      <a:pPr algn="ctr"/>
                      <a:r>
                        <a:rPr lang="en-US" b="1" dirty="0" smtClean="0"/>
                        <a:t>brown</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tr>
              <a:tr h="370840">
                <a:tc>
                  <a:txBody>
                    <a:bodyPr/>
                    <a:lstStyle/>
                    <a:p>
                      <a:pPr algn="ctr"/>
                      <a:r>
                        <a:rPr lang="en-US" b="1" dirty="0" smtClean="0"/>
                        <a:t>cow</a:t>
                      </a:r>
                      <a:endParaRPr lang="en-US" b="1"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r>
            </a:tbl>
          </a:graphicData>
        </a:graphic>
      </p:graphicFrame>
      <p:sp>
        <p:nvSpPr>
          <p:cNvPr id="12" name="Rectangle 11"/>
          <p:cNvSpPr/>
          <p:nvPr/>
        </p:nvSpPr>
        <p:spPr>
          <a:xfrm>
            <a:off x="612775" y="4349750"/>
            <a:ext cx="3959225" cy="646331"/>
          </a:xfrm>
          <a:prstGeom prst="rect">
            <a:avLst/>
          </a:prstGeom>
        </p:spPr>
        <p:txBody>
          <a:bodyPr wrap="square">
            <a:spAutoFit/>
          </a:bodyPr>
          <a:lstStyle/>
          <a:p>
            <a:r>
              <a:rPr lang="en-US" b="1" dirty="0" smtClean="0">
                <a:solidFill>
                  <a:srgbClr val="91181C"/>
                </a:solidFill>
                <a:latin typeface="Verdana" pitchFamily="34" charset="0"/>
                <a:ea typeface="Verdana" pitchFamily="34" charset="0"/>
                <a:cs typeface="Verdana" pitchFamily="34" charset="0"/>
              </a:rPr>
              <a:t>Total # of documents:    10</a:t>
            </a:r>
          </a:p>
          <a:p>
            <a:r>
              <a:rPr lang="en-US" b="1" dirty="0" smtClean="0">
                <a:solidFill>
                  <a:srgbClr val="91181C"/>
                </a:solidFill>
                <a:latin typeface="Verdana" pitchFamily="34" charset="0"/>
                <a:ea typeface="Verdana" pitchFamily="34" charset="0"/>
                <a:cs typeface="Verdana" pitchFamily="34" charset="0"/>
              </a:rPr>
              <a:t># words in document:    10</a:t>
            </a:r>
          </a:p>
        </p:txBody>
      </p:sp>
      <p:sp>
        <p:nvSpPr>
          <p:cNvPr id="7" name="Rectangle 6"/>
          <p:cNvSpPr/>
          <p:nvPr/>
        </p:nvSpPr>
        <p:spPr>
          <a:xfrm>
            <a:off x="4940300" y="2508250"/>
            <a:ext cx="3959225" cy="2339102"/>
          </a:xfrm>
          <a:prstGeom prst="rect">
            <a:avLst/>
          </a:prstGeom>
        </p:spPr>
        <p:txBody>
          <a:bodyPr wrap="square">
            <a:spAutoFit/>
          </a:bodyPr>
          <a:lstStyle/>
          <a:p>
            <a:r>
              <a:rPr lang="en-US" sz="1600" b="1" dirty="0" smtClean="0">
                <a:solidFill>
                  <a:schemeClr val="tx1">
                    <a:lumMod val="65000"/>
                    <a:lumOff val="35000"/>
                  </a:schemeClr>
                </a:solidFill>
                <a:latin typeface="Verdana" pitchFamily="34" charset="0"/>
                <a:ea typeface="Verdana" pitchFamily="34" charset="0"/>
                <a:cs typeface="Verdana" pitchFamily="34" charset="0"/>
              </a:rPr>
              <a:t>Doc # 3 score for ‘the’:</a:t>
            </a:r>
            <a:endParaRPr lang="en-US" sz="1600" b="1" dirty="0" smtClean="0">
              <a:solidFill>
                <a:srgbClr val="91181C"/>
              </a:solidFill>
              <a:latin typeface="Verdana" pitchFamily="34" charset="0"/>
              <a:ea typeface="Verdana" pitchFamily="34" charset="0"/>
              <a:cs typeface="Verdana" pitchFamily="34" charset="0"/>
            </a:endParaRPr>
          </a:p>
          <a:p>
            <a:r>
              <a:rPr lang="en-US" sz="1600" b="1" dirty="0" smtClean="0">
                <a:solidFill>
                  <a:srgbClr val="91181C"/>
                </a:solidFill>
                <a:latin typeface="Verdana" pitchFamily="34" charset="0"/>
                <a:ea typeface="Verdana" pitchFamily="34" charset="0"/>
                <a:cs typeface="Verdana" pitchFamily="34" charset="0"/>
              </a:rPr>
              <a:t>4/10 * </a:t>
            </a:r>
            <a:r>
              <a:rPr lang="en-US" sz="1600" b="1" dirty="0" err="1" smtClean="0">
                <a:solidFill>
                  <a:srgbClr val="91181C"/>
                </a:solidFill>
                <a:latin typeface="Verdana" pitchFamily="34" charset="0"/>
                <a:ea typeface="Verdana" pitchFamily="34" charset="0"/>
                <a:cs typeface="Verdana" pitchFamily="34" charset="0"/>
              </a:rPr>
              <a:t>ln</a:t>
            </a:r>
            <a:r>
              <a:rPr lang="en-US" sz="1600" b="1" dirty="0" smtClean="0">
                <a:solidFill>
                  <a:srgbClr val="91181C"/>
                </a:solidFill>
                <a:latin typeface="Verdana" pitchFamily="34" charset="0"/>
                <a:ea typeface="Verdana" pitchFamily="34" charset="0"/>
                <a:cs typeface="Verdana" pitchFamily="34" charset="0"/>
              </a:rPr>
              <a:t>(10/6) = 0.204</a:t>
            </a:r>
          </a:p>
          <a:p>
            <a:endParaRPr lang="en-US" sz="1600" b="1" dirty="0" smtClean="0">
              <a:solidFill>
                <a:srgbClr val="91181C"/>
              </a:solidFill>
              <a:latin typeface="Verdana" pitchFamily="34" charset="0"/>
              <a:ea typeface="Verdana" pitchFamily="34" charset="0"/>
              <a:cs typeface="Verdana" pitchFamily="34" charset="0"/>
            </a:endParaRPr>
          </a:p>
          <a:p>
            <a:r>
              <a:rPr lang="en-US" sz="1600" b="1" dirty="0" smtClean="0">
                <a:solidFill>
                  <a:schemeClr val="tx1">
                    <a:lumMod val="65000"/>
                    <a:lumOff val="35000"/>
                  </a:schemeClr>
                </a:solidFill>
                <a:latin typeface="Verdana" pitchFamily="34" charset="0"/>
                <a:ea typeface="Verdana" pitchFamily="34" charset="0"/>
                <a:cs typeface="Verdana" pitchFamily="34" charset="0"/>
              </a:rPr>
              <a:t>Doc # 3 score for ‘brown’:</a:t>
            </a:r>
            <a:endParaRPr lang="en-US" sz="1600" b="1" dirty="0" smtClean="0">
              <a:solidFill>
                <a:srgbClr val="91181C"/>
              </a:solidFill>
              <a:latin typeface="Verdana" pitchFamily="34" charset="0"/>
              <a:ea typeface="Verdana" pitchFamily="34" charset="0"/>
              <a:cs typeface="Verdana" pitchFamily="34" charset="0"/>
            </a:endParaRPr>
          </a:p>
          <a:p>
            <a:r>
              <a:rPr lang="en-US" sz="1600" b="1" dirty="0" smtClean="0">
                <a:solidFill>
                  <a:srgbClr val="91181C"/>
                </a:solidFill>
                <a:latin typeface="Verdana" pitchFamily="34" charset="0"/>
                <a:ea typeface="Verdana" pitchFamily="34" charset="0"/>
                <a:cs typeface="Verdana" pitchFamily="34" charset="0"/>
              </a:rPr>
              <a:t>1/10 * </a:t>
            </a:r>
            <a:r>
              <a:rPr lang="en-US" sz="1600" b="1" dirty="0" err="1" smtClean="0">
                <a:solidFill>
                  <a:srgbClr val="91181C"/>
                </a:solidFill>
                <a:latin typeface="Verdana" pitchFamily="34" charset="0"/>
                <a:ea typeface="Verdana" pitchFamily="34" charset="0"/>
                <a:cs typeface="Verdana" pitchFamily="34" charset="0"/>
              </a:rPr>
              <a:t>ln</a:t>
            </a:r>
            <a:r>
              <a:rPr lang="en-US" sz="1600" b="1" dirty="0" smtClean="0">
                <a:solidFill>
                  <a:srgbClr val="91181C"/>
                </a:solidFill>
                <a:latin typeface="Verdana" pitchFamily="34" charset="0"/>
                <a:ea typeface="Verdana" pitchFamily="34" charset="0"/>
                <a:cs typeface="Verdana" pitchFamily="34" charset="0"/>
              </a:rPr>
              <a:t>(10/3) = 0.120</a:t>
            </a:r>
          </a:p>
          <a:p>
            <a:endParaRPr lang="en-US" sz="1600" b="1" dirty="0" smtClean="0">
              <a:solidFill>
                <a:srgbClr val="91181C"/>
              </a:solidFill>
              <a:latin typeface="Verdana" pitchFamily="34" charset="0"/>
              <a:ea typeface="Verdana" pitchFamily="34" charset="0"/>
              <a:cs typeface="Verdana" pitchFamily="34" charset="0"/>
            </a:endParaRPr>
          </a:p>
          <a:p>
            <a:r>
              <a:rPr lang="en-US" sz="1600" b="1" dirty="0" smtClean="0">
                <a:solidFill>
                  <a:schemeClr val="tx1">
                    <a:lumMod val="65000"/>
                    <a:lumOff val="35000"/>
                  </a:schemeClr>
                </a:solidFill>
                <a:latin typeface="Verdana" pitchFamily="34" charset="0"/>
                <a:ea typeface="Verdana" pitchFamily="34" charset="0"/>
                <a:cs typeface="Verdana" pitchFamily="34" charset="0"/>
              </a:rPr>
              <a:t>Doc # 3 score for ‘cow’:</a:t>
            </a:r>
            <a:endParaRPr lang="en-US" sz="1600" b="1" dirty="0" smtClean="0">
              <a:solidFill>
                <a:srgbClr val="91181C"/>
              </a:solidFill>
              <a:latin typeface="Verdana" pitchFamily="34" charset="0"/>
              <a:ea typeface="Verdana" pitchFamily="34" charset="0"/>
              <a:cs typeface="Verdana" pitchFamily="34" charset="0"/>
            </a:endParaRPr>
          </a:p>
          <a:p>
            <a:r>
              <a:rPr lang="en-US" sz="1600" b="1" dirty="0" smtClean="0">
                <a:solidFill>
                  <a:srgbClr val="91181C"/>
                </a:solidFill>
                <a:latin typeface="Verdana" pitchFamily="34" charset="0"/>
                <a:ea typeface="Verdana" pitchFamily="34" charset="0"/>
                <a:cs typeface="Verdana" pitchFamily="34" charset="0"/>
              </a:rPr>
              <a:t>1/10 * </a:t>
            </a:r>
            <a:r>
              <a:rPr lang="en-US" sz="1600" b="1" dirty="0" err="1" smtClean="0">
                <a:solidFill>
                  <a:srgbClr val="91181C"/>
                </a:solidFill>
                <a:latin typeface="Verdana" pitchFamily="34" charset="0"/>
                <a:ea typeface="Verdana" pitchFamily="34" charset="0"/>
                <a:cs typeface="Verdana" pitchFamily="34" charset="0"/>
              </a:rPr>
              <a:t>ln</a:t>
            </a:r>
            <a:r>
              <a:rPr lang="en-US" sz="1600" b="1" dirty="0" smtClean="0">
                <a:solidFill>
                  <a:srgbClr val="91181C"/>
                </a:solidFill>
                <a:latin typeface="Verdana" pitchFamily="34" charset="0"/>
                <a:ea typeface="Verdana" pitchFamily="34" charset="0"/>
                <a:cs typeface="Verdana" pitchFamily="34" charset="0"/>
              </a:rPr>
              <a:t>(10/4) = 0.092</a:t>
            </a:r>
          </a:p>
          <a:p>
            <a:endParaRPr lang="en-US" b="1" dirty="0" smtClean="0">
              <a:solidFill>
                <a:srgbClr val="91181C"/>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1"/>
            <a:ext cx="5492750" cy="434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Ruby + Math</a:t>
            </a:r>
          </a:p>
          <a:p>
            <a:pPr algn="ctr"/>
            <a:r>
              <a:rPr lang="en-US" sz="4000" b="1" dirty="0" smtClean="0"/>
              <a:t>Optimization</a:t>
            </a:r>
            <a:endParaRPr lang="en-US" sz="4000" b="1" dirty="0"/>
          </a:p>
        </p:txBody>
      </p:sp>
      <p:sp>
        <p:nvSpPr>
          <p:cNvPr id="5" name="Rectangle 4"/>
          <p:cNvSpPr/>
          <p:nvPr/>
        </p:nvSpPr>
        <p:spPr>
          <a:xfrm>
            <a:off x="5492751" y="0"/>
            <a:ext cx="3651250" cy="4349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err="1" smtClean="0"/>
              <a:t>PageRank</a:t>
            </a:r>
            <a:endParaRPr lang="en-US" sz="3200" b="1" dirty="0"/>
          </a:p>
        </p:txBody>
      </p:sp>
      <p:sp>
        <p:nvSpPr>
          <p:cNvPr id="6" name="Rectangle 5"/>
          <p:cNvSpPr/>
          <p:nvPr/>
        </p:nvSpPr>
        <p:spPr>
          <a:xfrm>
            <a:off x="5492750" y="4349750"/>
            <a:ext cx="3651250" cy="20256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Indexing</a:t>
            </a:r>
            <a:endParaRPr lang="en-US" sz="2400" b="1" dirty="0"/>
          </a:p>
        </p:txBody>
      </p:sp>
      <p:sp>
        <p:nvSpPr>
          <p:cNvPr id="7" name="Rectangle 6"/>
          <p:cNvSpPr/>
          <p:nvPr/>
        </p:nvSpPr>
        <p:spPr>
          <a:xfrm>
            <a:off x="1824264" y="4349750"/>
            <a:ext cx="3651250" cy="2025649"/>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Examples</a:t>
            </a:r>
            <a:endParaRPr lang="en-US" sz="2400" b="1" dirty="0"/>
          </a:p>
        </p:txBody>
      </p:sp>
      <p:sp>
        <p:nvSpPr>
          <p:cNvPr id="8" name="Rectangle 7"/>
          <p:cNvSpPr/>
          <p:nvPr/>
        </p:nvSpPr>
        <p:spPr>
          <a:xfrm>
            <a:off x="0" y="4349750"/>
            <a:ext cx="1809750" cy="2025649"/>
          </a:xfrm>
          <a:prstGeom prst="rect">
            <a:avLst/>
          </a:prstGeom>
          <a:solidFill>
            <a:schemeClr val="bg1">
              <a:lumMod val="50000"/>
            </a:schemeClr>
          </a:solidFill>
          <a:ln>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Misc Fun</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Frequency Matrix</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graphicFrame>
        <p:nvGraphicFramePr>
          <p:cNvPr id="11" name="Table 10"/>
          <p:cNvGraphicFramePr>
            <a:graphicFrameLocks noGrp="1"/>
          </p:cNvGraphicFramePr>
          <p:nvPr/>
        </p:nvGraphicFramePr>
        <p:xfrm>
          <a:off x="889004" y="666750"/>
          <a:ext cx="7273921" cy="2838860"/>
        </p:xfrm>
        <a:graphic>
          <a:graphicData uri="http://schemas.openxmlformats.org/drawingml/2006/table">
            <a:tbl>
              <a:tblPr firstRow="1" bandRow="1">
                <a:tableStyleId>{5C22544A-7EE6-4342-B048-85BDC9FD1C3A}</a:tableStyleId>
              </a:tblPr>
              <a:tblGrid>
                <a:gridCol w="828671"/>
                <a:gridCol w="644525"/>
                <a:gridCol w="708981"/>
                <a:gridCol w="727392"/>
                <a:gridCol w="727392"/>
                <a:gridCol w="727392"/>
                <a:gridCol w="727392"/>
                <a:gridCol w="727392"/>
                <a:gridCol w="727392"/>
                <a:gridCol w="727392"/>
              </a:tblGrid>
              <a:tr h="728505">
                <a:tc>
                  <a:txBody>
                    <a:bodyPr/>
                    <a:lstStyle/>
                    <a:p>
                      <a:pPr algn="ctr"/>
                      <a:endParaRPr lang="en-US" dirty="0"/>
                    </a:p>
                  </a:txBody>
                  <a:tcPr anchor="ctr"/>
                </a:tc>
                <a:tc>
                  <a:txBody>
                    <a:bodyPr/>
                    <a:lstStyle/>
                    <a:p>
                      <a:pPr algn="ctr"/>
                      <a:r>
                        <a:rPr lang="en-US" dirty="0" smtClean="0"/>
                        <a:t>W1</a:t>
                      </a:r>
                      <a:endParaRPr lang="en-US" dirty="0"/>
                    </a:p>
                  </a:txBody>
                  <a:tcPr anchor="ctr"/>
                </a:tc>
                <a:tc>
                  <a:txBody>
                    <a:bodyPr/>
                    <a:lstStyle/>
                    <a:p>
                      <a:pPr algn="ctr"/>
                      <a:r>
                        <a:rPr lang="en-US" dirty="0" smtClean="0"/>
                        <a:t>W2</a:t>
                      </a:r>
                      <a:endParaRPr lang="en-US" dirty="0"/>
                    </a:p>
                  </a:txBody>
                  <a:tcPr anchor="ctr"/>
                </a:tc>
                <a:tc>
                  <a:txBody>
                    <a:bodyPr/>
                    <a:lstStyle/>
                    <a:p>
                      <a:pPr algn="ctr"/>
                      <a:r>
                        <a:rPr lang="en-US" dirty="0" smtClean="0"/>
                        <a: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WN</a:t>
                      </a:r>
                      <a:endParaRPr lang="en-US" dirty="0"/>
                    </a:p>
                  </a:txBody>
                  <a:tcPr anchor="ctr"/>
                </a:tc>
              </a:tr>
              <a:tr h="422071">
                <a:tc>
                  <a:txBody>
                    <a:bodyPr/>
                    <a:lstStyle/>
                    <a:p>
                      <a:r>
                        <a:rPr lang="en-US" b="1" dirty="0" smtClean="0"/>
                        <a:t>Doc 1</a:t>
                      </a:r>
                      <a:endParaRPr lang="en-US" b="1" dirty="0"/>
                    </a:p>
                  </a:txBody>
                  <a:tcPr/>
                </a:tc>
                <a:tc>
                  <a:txBody>
                    <a:bodyPr/>
                    <a:lstStyle/>
                    <a:p>
                      <a:pPr algn="ctr"/>
                      <a:r>
                        <a:rPr lang="en-US" dirty="0" smtClean="0">
                          <a:solidFill>
                            <a:schemeClr val="tx1">
                              <a:lumMod val="65000"/>
                              <a:lumOff val="35000"/>
                            </a:schemeClr>
                          </a:solidFill>
                        </a:rPr>
                        <a:t>15</a:t>
                      </a:r>
                      <a:endParaRPr lang="en-US" dirty="0">
                        <a:solidFill>
                          <a:schemeClr val="tx1">
                            <a:lumMod val="65000"/>
                            <a:lumOff val="35000"/>
                          </a:schemeClr>
                        </a:solidFill>
                      </a:endParaRPr>
                    </a:p>
                  </a:txBody>
                  <a:tcPr/>
                </a:tc>
                <a:tc>
                  <a:txBody>
                    <a:bodyPr/>
                    <a:lstStyle/>
                    <a:p>
                      <a:pPr algn="ctr"/>
                      <a:r>
                        <a:rPr lang="en-US" dirty="0" smtClean="0">
                          <a:solidFill>
                            <a:schemeClr val="tx1">
                              <a:lumMod val="65000"/>
                              <a:lumOff val="35000"/>
                            </a:schemeClr>
                          </a:solidFill>
                        </a:rPr>
                        <a:t>23</a:t>
                      </a:r>
                      <a:endParaRPr lang="en-US" dirty="0">
                        <a:solidFill>
                          <a:schemeClr val="tx1">
                            <a:lumMod val="65000"/>
                            <a:lumOff val="35000"/>
                          </a:schemeClr>
                        </a:solidFill>
                      </a:endParaRPr>
                    </a:p>
                  </a:txBody>
                  <a:tcPr/>
                </a:tc>
                <a:tc>
                  <a:txBody>
                    <a:bodyPr/>
                    <a:lstStyle/>
                    <a:p>
                      <a:pPr algn="ctr"/>
                      <a:r>
                        <a:rPr lang="en-US" dirty="0" smtClean="0">
                          <a:solidFill>
                            <a:schemeClr val="tx1">
                              <a:lumMod val="65000"/>
                              <a:lumOff val="35000"/>
                            </a:schemeClr>
                          </a:solidFill>
                        </a:rPr>
                        <a:t>…</a:t>
                      </a:r>
                      <a:endParaRPr lang="en-US" dirty="0">
                        <a:solidFill>
                          <a:schemeClr val="tx1">
                            <a:lumMod val="65000"/>
                            <a:lumOff val="35000"/>
                          </a:schemeClr>
                        </a:solidFill>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22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Doc 2</a:t>
                      </a:r>
                    </a:p>
                  </a:txBody>
                  <a:tcPr/>
                </a:tc>
                <a:tc>
                  <a:txBody>
                    <a:bodyPr/>
                    <a:lstStyle/>
                    <a:p>
                      <a:pPr algn="ctr"/>
                      <a:r>
                        <a:rPr lang="en-US" dirty="0" smtClean="0">
                          <a:solidFill>
                            <a:schemeClr val="tx1">
                              <a:lumMod val="65000"/>
                              <a:lumOff val="35000"/>
                            </a:schemeClr>
                          </a:solidFill>
                        </a:rPr>
                        <a:t>24</a:t>
                      </a:r>
                      <a:endParaRPr lang="en-US" dirty="0">
                        <a:solidFill>
                          <a:schemeClr val="tx1">
                            <a:lumMod val="65000"/>
                            <a:lumOff val="35000"/>
                          </a:schemeClr>
                        </a:solidFill>
                      </a:endParaRPr>
                    </a:p>
                  </a:txBody>
                  <a:tcPr/>
                </a:tc>
                <a:tc>
                  <a:txBody>
                    <a:bodyPr/>
                    <a:lstStyle/>
                    <a:p>
                      <a:pPr algn="ctr"/>
                      <a:r>
                        <a:rPr lang="en-US" dirty="0" smtClean="0">
                          <a:solidFill>
                            <a:schemeClr val="tx1">
                              <a:lumMod val="65000"/>
                              <a:lumOff val="35000"/>
                            </a:schemeClr>
                          </a:solidFill>
                        </a:rPr>
                        <a:t>12</a:t>
                      </a:r>
                      <a:endParaRPr lang="en-US" dirty="0">
                        <a:solidFill>
                          <a:schemeClr val="tx1">
                            <a:lumMod val="65000"/>
                            <a:lumOff val="35000"/>
                          </a:schemeClr>
                        </a:solidFill>
                      </a:endParaRPr>
                    </a:p>
                  </a:txBody>
                  <a:tcPr/>
                </a:tc>
                <a:tc>
                  <a:txBody>
                    <a:bodyPr/>
                    <a:lstStyle/>
                    <a:p>
                      <a:pPr algn="ctr"/>
                      <a:r>
                        <a:rPr lang="en-US" dirty="0" smtClean="0">
                          <a:solidFill>
                            <a:schemeClr val="tx1">
                              <a:lumMod val="65000"/>
                              <a:lumOff val="35000"/>
                            </a:schemeClr>
                          </a:solidFill>
                        </a:rPr>
                        <a:t>…</a:t>
                      </a:r>
                      <a:endParaRPr lang="en-US" dirty="0">
                        <a:solidFill>
                          <a:schemeClr val="tx1">
                            <a:lumMod val="65000"/>
                            <a:lumOff val="35000"/>
                          </a:schemeClr>
                        </a:solidFill>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22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t>
                      </a:r>
                    </a:p>
                  </a:txBody>
                  <a:tcPr/>
                </a:tc>
                <a:tc>
                  <a:txBody>
                    <a:bodyPr/>
                    <a:lstStyle/>
                    <a:p>
                      <a:pPr algn="ctr"/>
                      <a:r>
                        <a:rPr lang="en-US" dirty="0" smtClean="0">
                          <a:solidFill>
                            <a:schemeClr val="tx1">
                              <a:lumMod val="65000"/>
                              <a:lumOff val="35000"/>
                            </a:schemeClr>
                          </a:solidFill>
                        </a:rPr>
                        <a:t>…</a:t>
                      </a:r>
                      <a:endParaRPr lang="en-US" dirty="0">
                        <a:solidFill>
                          <a:schemeClr val="tx1">
                            <a:lumMod val="65000"/>
                            <a:lumOff val="35000"/>
                          </a:schemeClr>
                        </a:solidFill>
                      </a:endParaRPr>
                    </a:p>
                  </a:txBody>
                  <a:tcPr/>
                </a:tc>
                <a:tc>
                  <a:txBody>
                    <a:bodyPr/>
                    <a:lstStyle/>
                    <a:p>
                      <a:pPr algn="ctr"/>
                      <a:r>
                        <a:rPr lang="en-US" dirty="0" smtClean="0">
                          <a:solidFill>
                            <a:schemeClr val="tx1">
                              <a:lumMod val="65000"/>
                              <a:lumOff val="35000"/>
                            </a:schemeClr>
                          </a:solidFill>
                        </a:rPr>
                        <a:t>…</a:t>
                      </a:r>
                      <a:endParaRPr lang="en-US" dirty="0">
                        <a:solidFill>
                          <a:schemeClr val="tx1">
                            <a:lumMod val="65000"/>
                            <a:lumOff val="35000"/>
                          </a:schemeClr>
                        </a:solidFill>
                      </a:endParaRPr>
                    </a:p>
                  </a:txBody>
                  <a:tcPr/>
                </a:tc>
                <a:tc>
                  <a:txBody>
                    <a:bodyPr/>
                    <a:lstStyle/>
                    <a:p>
                      <a:pPr algn="ctr"/>
                      <a:r>
                        <a:rPr lang="en-US" dirty="0" smtClean="0">
                          <a:solidFill>
                            <a:schemeClr val="tx1">
                              <a:lumMod val="65000"/>
                              <a:lumOff val="35000"/>
                            </a:schemeClr>
                          </a:solidFill>
                        </a:rPr>
                        <a:t>…</a:t>
                      </a:r>
                      <a:endParaRPr lang="en-US" dirty="0">
                        <a:solidFill>
                          <a:schemeClr val="tx1">
                            <a:lumMod val="65000"/>
                            <a:lumOff val="35000"/>
                          </a:schemeClr>
                        </a:solidFill>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22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220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Doc</a:t>
                      </a:r>
                      <a:r>
                        <a:rPr lang="en-US" b="1" baseline="0" dirty="0" smtClean="0"/>
                        <a:t> K</a:t>
                      </a:r>
                      <a:endParaRPr lang="en-US" b="1" dirty="0" smtClean="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3" name="Rectangle 12"/>
          <p:cNvSpPr/>
          <p:nvPr/>
        </p:nvSpPr>
        <p:spPr>
          <a:xfrm>
            <a:off x="889000" y="3705225"/>
            <a:ext cx="6629400" cy="646331"/>
          </a:xfrm>
          <a:prstGeom prst="rect">
            <a:avLst/>
          </a:prstGeom>
        </p:spPr>
        <p:txBody>
          <a:bodyPr wrap="square">
            <a:spAutoFit/>
          </a:bodyPr>
          <a:lstStyle/>
          <a:p>
            <a:r>
              <a:rPr lang="en-US" b="1" dirty="0" smtClean="0">
                <a:solidFill>
                  <a:srgbClr val="91181C"/>
                </a:solidFill>
                <a:latin typeface="Verdana" pitchFamily="34" charset="0"/>
                <a:ea typeface="Verdana" pitchFamily="34" charset="0"/>
                <a:cs typeface="Verdana" pitchFamily="34" charset="0"/>
              </a:rPr>
              <a:t>Size = N * K * size of Ruby object</a:t>
            </a:r>
          </a:p>
          <a:p>
            <a:endParaRPr lang="en-US" b="1" dirty="0" smtClean="0">
              <a:solidFill>
                <a:srgbClr val="91181C"/>
              </a:solidFill>
              <a:latin typeface="Verdana" pitchFamily="34" charset="0"/>
              <a:ea typeface="Verdana" pitchFamily="34" charset="0"/>
              <a:cs typeface="Verdana" pitchFamily="34" charset="0"/>
            </a:endParaRPr>
          </a:p>
        </p:txBody>
      </p:sp>
      <p:sp>
        <p:nvSpPr>
          <p:cNvPr id="14" name="Rectangular Callout 13"/>
          <p:cNvSpPr/>
          <p:nvPr/>
        </p:nvSpPr>
        <p:spPr>
          <a:xfrm>
            <a:off x="6045200" y="3889375"/>
            <a:ext cx="1381125" cy="644525"/>
          </a:xfrm>
          <a:prstGeom prst="wedgeRectCallout">
            <a:avLst>
              <a:gd name="adj1" fmla="val -65097"/>
              <a:gd name="adj2" fmla="val -358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Ouch.</a:t>
            </a:r>
          </a:p>
        </p:txBody>
      </p:sp>
      <p:sp>
        <p:nvSpPr>
          <p:cNvPr id="15" name="Rectangle 14"/>
          <p:cNvSpPr/>
          <p:nvPr/>
        </p:nvSpPr>
        <p:spPr>
          <a:xfrm>
            <a:off x="939510" y="4349750"/>
            <a:ext cx="6629400" cy="1477328"/>
          </a:xfrm>
          <a:prstGeom prst="rect">
            <a:avLst/>
          </a:prstGeom>
        </p:spPr>
        <p:txBody>
          <a:bodyPr wrap="square">
            <a:spAutoFit/>
          </a:bodyPr>
          <a:lstStyle/>
          <a:p>
            <a:r>
              <a:rPr lang="en-US" b="1" dirty="0" smtClean="0">
                <a:solidFill>
                  <a:srgbClr val="91181C"/>
                </a:solidFill>
                <a:latin typeface="Verdana" pitchFamily="34" charset="0"/>
                <a:ea typeface="Verdana" pitchFamily="34" charset="0"/>
                <a:cs typeface="Verdana" pitchFamily="34" charset="0"/>
              </a:rPr>
              <a:t>Pages = N = 10,000</a:t>
            </a:r>
          </a:p>
          <a:p>
            <a:r>
              <a:rPr lang="en-US" b="1" dirty="0" smtClean="0">
                <a:solidFill>
                  <a:srgbClr val="91181C"/>
                </a:solidFill>
                <a:latin typeface="Verdana" pitchFamily="34" charset="0"/>
                <a:ea typeface="Verdana" pitchFamily="34" charset="0"/>
                <a:cs typeface="Verdana" pitchFamily="34" charset="0"/>
              </a:rPr>
              <a:t>Words = K = 2,000</a:t>
            </a:r>
          </a:p>
          <a:p>
            <a:r>
              <a:rPr lang="en-US" b="1" dirty="0" smtClean="0">
                <a:solidFill>
                  <a:srgbClr val="91181C"/>
                </a:solidFill>
                <a:latin typeface="Verdana" pitchFamily="34" charset="0"/>
                <a:ea typeface="Verdana" pitchFamily="34" charset="0"/>
                <a:cs typeface="Verdana" pitchFamily="34" charset="0"/>
              </a:rPr>
              <a:t>Ruby Object = 20+ bytes</a:t>
            </a:r>
          </a:p>
          <a:p>
            <a:endParaRPr lang="en-US" b="1" dirty="0" smtClean="0">
              <a:solidFill>
                <a:srgbClr val="91181C"/>
              </a:solidFill>
              <a:latin typeface="Verdana" pitchFamily="34" charset="0"/>
              <a:ea typeface="Verdana" pitchFamily="34" charset="0"/>
              <a:cs typeface="Verdana" pitchFamily="34" charset="0"/>
            </a:endParaRPr>
          </a:p>
          <a:p>
            <a:r>
              <a:rPr lang="en-US" b="1" dirty="0" smtClean="0">
                <a:solidFill>
                  <a:srgbClr val="91181C"/>
                </a:solidFill>
                <a:latin typeface="Verdana" pitchFamily="34" charset="0"/>
                <a:ea typeface="Verdana" pitchFamily="34" charset="0"/>
                <a:cs typeface="Verdana" pitchFamily="34" charset="0"/>
              </a:rPr>
              <a:t>Footprint = 384 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NArray</a:t>
            </a:r>
            <a:endParaRPr lang="en-US" sz="3000" b="1" dirty="0" smtClean="0">
              <a:solidFill>
                <a:schemeClr val="tx1">
                  <a:lumMod val="75000"/>
                  <a:lumOff val="25000"/>
                </a:schemeClr>
              </a:solidFill>
            </a:endParaRPr>
          </a:p>
          <a:p>
            <a:pPr lvl="0" algn="r">
              <a:spcBef>
                <a:spcPct val="20000"/>
              </a:spcBef>
            </a:pPr>
            <a:r>
              <a:rPr lang="en-US" i="1" dirty="0" smtClean="0">
                <a:solidFill>
                  <a:schemeClr val="tx1">
                    <a:lumMod val="75000"/>
                    <a:lumOff val="25000"/>
                  </a:schemeClr>
                </a:solidFill>
              </a:rPr>
              <a:t>http://narray.rubyforge.org/</a:t>
            </a:r>
            <a:endPar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Rectangle 6"/>
          <p:cNvSpPr/>
          <p:nvPr/>
        </p:nvSpPr>
        <p:spPr>
          <a:xfrm>
            <a:off x="704850" y="819090"/>
            <a:ext cx="7826375" cy="400110"/>
          </a:xfrm>
          <a:prstGeom prst="rect">
            <a:avLst/>
          </a:prstGeom>
        </p:spPr>
        <p:txBody>
          <a:bodyPr wrap="square">
            <a:spAutoFit/>
          </a:bodyPr>
          <a:lstStyle/>
          <a:p>
            <a:r>
              <a:rPr lang="en-US" sz="2000" b="1" i="1" dirty="0" err="1" smtClean="0"/>
              <a:t>NArray</a:t>
            </a:r>
            <a:r>
              <a:rPr lang="en-US" sz="2000" b="1" dirty="0" smtClean="0"/>
              <a:t> is an Numerical N-dimensional Array class (implemented in C) </a:t>
            </a:r>
            <a:endParaRPr lang="en-US" sz="2000" b="1" dirty="0"/>
          </a:p>
        </p:txBody>
      </p:sp>
      <p:sp>
        <p:nvSpPr>
          <p:cNvPr id="10243" name="Rectangle 3"/>
          <p:cNvSpPr>
            <a:spLocks noChangeArrowheads="1"/>
          </p:cNvSpPr>
          <p:nvPr/>
        </p:nvSpPr>
        <p:spPr bwMode="auto">
          <a:xfrm>
            <a:off x="428625" y="1887280"/>
            <a:ext cx="4419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C00000"/>
                </a:solidFill>
                <a:effectLst/>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.new</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typecode</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size,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C00000"/>
                </a:solidFill>
                <a:effectLst/>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.byte</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(size,...)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kumimoji="0" lang="en-US" sz="1600" b="1" i="0" u="none" strike="noStrike" cap="none" normalizeH="0" baseline="0" dirty="0" err="1" smtClean="0">
                <a:ln>
                  <a:noFill/>
                </a:ln>
                <a:solidFill>
                  <a:srgbClr val="C00000"/>
                </a:solidFill>
                <a:effectLst/>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.sint</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(size,...)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kumimoji="0" lang="en-US" sz="1600" b="1" i="0" u="none" strike="noStrike" cap="none" normalizeH="0" baseline="0" dirty="0" smtClean="0">
                <a:ln>
                  <a:noFill/>
                </a:ln>
                <a:solidFill>
                  <a:srgbClr val="C00000"/>
                </a:solidFill>
                <a:effectLst/>
                <a:latin typeface="Verdana" pitchFamily="34" charset="0"/>
                <a:ea typeface="Verdana" pitchFamily="34" charset="0"/>
                <a:cs typeface="Verdana" pitchFamily="34" charset="0"/>
              </a:rPr>
              <a:t>NArray</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.int(size,...)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lang="en-US" sz="1600" b="1" dirty="0" err="1" smtClean="0">
                <a:solidFill>
                  <a:srgbClr val="C00000"/>
                </a:solidFill>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.sfloat</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(size,...)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lang="en-US" sz="1600" b="1" dirty="0" err="1" smtClean="0">
                <a:solidFill>
                  <a:srgbClr val="C00000"/>
                </a:solidFill>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.float</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(size,...)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lang="en-US" sz="1600" b="1" dirty="0" err="1" smtClean="0">
                <a:solidFill>
                  <a:srgbClr val="C00000"/>
                </a:solidFill>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.scomplex</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(size,...)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lang="en-US" sz="1600" b="1" dirty="0" err="1" smtClean="0">
                <a:solidFill>
                  <a:srgbClr val="C00000"/>
                </a:solidFill>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.complex</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(size,...)		</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    </a:t>
            </a:r>
            <a:r>
              <a:rPr lang="en-US" sz="1600" b="1" dirty="0" err="1" smtClean="0">
                <a:solidFill>
                  <a:srgbClr val="C00000"/>
                </a:solidFill>
                <a:latin typeface="Verdana" pitchFamily="34" charset="0"/>
                <a:ea typeface="Verdana" pitchFamily="34" charset="0"/>
                <a:cs typeface="Verdana" pitchFamily="34" charset="0"/>
              </a:rPr>
              <a:t>NArray</a:t>
            </a:r>
            <a:r>
              <a:rPr kumimoji="0" lang="en-US" sz="1600" b="0" i="0" u="none" strike="noStrike" cap="none" normalizeH="0" baseline="0" dirty="0" err="1" smtClean="0">
                <a:ln>
                  <a:noFill/>
                </a:ln>
                <a:solidFill>
                  <a:schemeClr val="tx1"/>
                </a:solidFill>
                <a:effectLst/>
                <a:latin typeface="Verdana" pitchFamily="34" charset="0"/>
                <a:ea typeface="Verdana" pitchFamily="34" charset="0"/>
                <a:cs typeface="Verdana" pitchFamily="34" charset="0"/>
              </a:rPr>
              <a:t>.object</a:t>
            </a:r>
            <a:r>
              <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(size,...)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6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p:txBody>
      </p:sp>
      <p:sp>
        <p:nvSpPr>
          <p:cNvPr id="12" name="Rectangle 3"/>
          <p:cNvSpPr>
            <a:spLocks noChangeArrowheads="1"/>
          </p:cNvSpPr>
          <p:nvPr/>
        </p:nvSpPr>
        <p:spPr bwMode="auto">
          <a:xfrm>
            <a:off x="4572000" y="1887280"/>
            <a:ext cx="4143375"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dirty="0" smtClean="0">
                <a:ln>
                  <a:noFill/>
                </a:ln>
                <a:solidFill>
                  <a:schemeClr val="tx1">
                    <a:lumMod val="65000"/>
                    <a:lumOff val="35000"/>
                  </a:schemeClr>
                </a:solidFill>
                <a:effectLst/>
                <a:latin typeface="Verdana" pitchFamily="34" charset="0"/>
                <a:ea typeface="Verdana" pitchFamily="34" charset="0"/>
                <a:cs typeface="Verdana" pitchFamily="34" charset="0"/>
              </a:rPr>
              <a:t># </a:t>
            </a: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create new </a:t>
            </a:r>
            <a:r>
              <a:rPr kumimoji="0" lang="en-US" sz="1600" b="0" i="1" u="none" strike="noStrike" cap="none" normalizeH="0" baseline="0" dirty="0" err="1" smtClean="0">
                <a:ln>
                  <a:noFill/>
                </a:ln>
                <a:solidFill>
                  <a:schemeClr val="tx1">
                    <a:lumMod val="65000"/>
                    <a:lumOff val="35000"/>
                  </a:schemeClr>
                </a:solidFill>
                <a:effectLst/>
                <a:latin typeface="Verdana" pitchFamily="34" charset="0"/>
                <a:ea typeface="Verdana" pitchFamily="34" charset="0"/>
                <a:cs typeface="Verdana" pitchFamily="34" charset="0"/>
              </a:rPr>
              <a:t>NArray</a:t>
            </a: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initialize with 0.</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1 byte unsigned integer</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2 byte signed integer</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4 byte signed integer</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a:t>
            </a:r>
            <a:r>
              <a:rPr kumimoji="0" lang="en-US" sz="1600" b="0" i="1" u="none" strike="noStrike" cap="none" normalizeH="0" dirty="0" smtClean="0">
                <a:ln>
                  <a:noFill/>
                </a:ln>
                <a:solidFill>
                  <a:schemeClr val="tx1">
                    <a:lumMod val="65000"/>
                    <a:lumOff val="35000"/>
                  </a:schemeClr>
                </a:solidFill>
                <a:effectLst/>
                <a:latin typeface="Verdana" pitchFamily="34" charset="0"/>
                <a:ea typeface="Verdana" pitchFamily="34" charset="0"/>
                <a:cs typeface="Verdana" pitchFamily="34" charset="0"/>
              </a:rPr>
              <a:t> </a:t>
            </a: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single precision float</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double precision float</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single precision complex</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double precision complex</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0" i="1" u="none" strike="noStrike" cap="none" normalizeH="0" baseline="0" dirty="0" smtClean="0">
                <a:ln>
                  <a:noFill/>
                </a:ln>
                <a:solidFill>
                  <a:schemeClr val="tx1">
                    <a:lumMod val="65000"/>
                    <a:lumOff val="35000"/>
                  </a:schemeClr>
                </a:solidFill>
                <a:effectLst/>
                <a:latin typeface="Verdana" pitchFamily="34" charset="0"/>
                <a:ea typeface="Verdana" pitchFamily="34" charset="0"/>
                <a:cs typeface="Verdana" pitchFamily="34" charset="0"/>
              </a:rPr>
              <a:t># Ruby object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1"/>
          <p:cNvSpPr txBox="1">
            <a:spLocks/>
          </p:cNvSpPr>
          <p:nvPr/>
        </p:nvSpPr>
        <p:spPr>
          <a:xfrm>
            <a:off x="796925" y="4322763"/>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err="1" smtClean="0">
                <a:solidFill>
                  <a:schemeClr val="tx1">
                    <a:lumMod val="75000"/>
                    <a:lumOff val="25000"/>
                  </a:schemeClr>
                </a:solidFill>
              </a:rPr>
              <a:t>NArray</a:t>
            </a:r>
            <a:endParaRPr lang="en-US" sz="3000" b="1" dirty="0" smtClean="0">
              <a:solidFill>
                <a:schemeClr val="tx1">
                  <a:lumMod val="75000"/>
                  <a:lumOff val="25000"/>
                </a:schemeClr>
              </a:solidFill>
            </a:endParaRPr>
          </a:p>
          <a:p>
            <a:pPr lvl="0" algn="r">
              <a:spcBef>
                <a:spcPct val="20000"/>
              </a:spcBef>
            </a:pPr>
            <a:r>
              <a:rPr lang="en-US" i="1" dirty="0" smtClean="0">
                <a:solidFill>
                  <a:schemeClr val="tx1">
                    <a:lumMod val="75000"/>
                    <a:lumOff val="25000"/>
                  </a:schemeClr>
                </a:solidFill>
              </a:rPr>
              <a:t>http://narray.rubyforge.org/</a:t>
            </a:r>
            <a:endPar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7" name="Rectangle 6"/>
          <p:cNvSpPr/>
          <p:nvPr/>
        </p:nvSpPr>
        <p:spPr>
          <a:xfrm>
            <a:off x="704850" y="819090"/>
            <a:ext cx="7826375" cy="400110"/>
          </a:xfrm>
          <a:prstGeom prst="rect">
            <a:avLst/>
          </a:prstGeom>
        </p:spPr>
        <p:txBody>
          <a:bodyPr wrap="square">
            <a:spAutoFit/>
          </a:bodyPr>
          <a:lstStyle/>
          <a:p>
            <a:r>
              <a:rPr lang="en-US" sz="2000" b="1" i="1" dirty="0" err="1" smtClean="0"/>
              <a:t>NArray</a:t>
            </a:r>
            <a:r>
              <a:rPr lang="en-US" sz="2000" b="1" dirty="0" smtClean="0"/>
              <a:t> is an Numerical N-dimensional Array class (implemented in C) </a:t>
            </a:r>
            <a:endParaRPr lang="en-US" sz="2000" b="1" dirty="0"/>
          </a:p>
        </p:txBody>
      </p:sp>
      <p:pic>
        <p:nvPicPr>
          <p:cNvPr id="187393" name="Picture 1"/>
          <p:cNvPicPr>
            <a:picLocks noChangeAspect="1" noChangeArrowheads="1"/>
          </p:cNvPicPr>
          <p:nvPr/>
        </p:nvPicPr>
        <p:blipFill>
          <a:blip r:embed="rId3" cstate="print"/>
          <a:srcRect/>
          <a:stretch>
            <a:fillRect/>
          </a:stretch>
        </p:blipFill>
        <p:spPr bwMode="auto">
          <a:xfrm>
            <a:off x="704850" y="1679575"/>
            <a:ext cx="7666037" cy="2486025"/>
          </a:xfrm>
          <a:prstGeom prst="rect">
            <a:avLst/>
          </a:prstGeom>
          <a:noFill/>
          <a:ln w="9525">
            <a:noFill/>
            <a:miter lim="800000"/>
            <a:headEnd/>
            <a:tailEnd/>
          </a:ln>
          <a:effectLst/>
        </p:spPr>
      </p:pic>
      <p:sp>
        <p:nvSpPr>
          <p:cNvPr id="9" name="Rectangle 8"/>
          <p:cNvSpPr/>
          <p:nvPr/>
        </p:nvSpPr>
        <p:spPr>
          <a:xfrm>
            <a:off x="704850" y="2600325"/>
            <a:ext cx="7734300"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
        <p:nvSpPr>
          <p:cNvPr id="6" name="Text Placeholder 1"/>
          <p:cNvSpPr txBox="1">
            <a:spLocks/>
          </p:cNvSpPr>
          <p:nvPr/>
        </p:nvSpPr>
        <p:spPr>
          <a:xfrm>
            <a:off x="796925" y="4322763"/>
            <a:ext cx="7772400" cy="1500187"/>
          </a:xfrm>
          <a:prstGeom prst="rect">
            <a:avLst/>
          </a:prstGeom>
        </p:spPr>
        <p:txBody>
          <a:bodyPr>
            <a:normAutofit lnSpcReduction="10000"/>
          </a:bodyPr>
          <a:lstStyle/>
          <a:p>
            <a:pPr marL="342900" lvl="0" indent="-342900" algn="r">
              <a:spcBef>
                <a:spcPct val="20000"/>
              </a:spcBef>
              <a:defRPr/>
            </a:pPr>
            <a:r>
              <a:rPr lang="en-US" sz="2800" b="1" dirty="0" smtClean="0">
                <a:solidFill>
                  <a:schemeClr val="tx1">
                    <a:lumMod val="75000"/>
                    <a:lumOff val="25000"/>
                  </a:schemeClr>
                </a:solidFill>
              </a:rPr>
              <a:t/>
            </a:r>
            <a:br>
              <a:rPr lang="en-US" sz="2800" b="1" dirty="0" smtClean="0">
                <a:solidFill>
                  <a:schemeClr val="tx1">
                    <a:lumMod val="75000"/>
                    <a:lumOff val="25000"/>
                  </a:schemeClr>
                </a:solidFill>
              </a:rPr>
            </a:br>
            <a:r>
              <a:rPr lang="en-US" sz="2800" b="1" dirty="0" err="1" smtClean="0">
                <a:solidFill>
                  <a:schemeClr val="tx1">
                    <a:lumMod val="75000"/>
                    <a:lumOff val="25000"/>
                  </a:schemeClr>
                </a:solidFill>
              </a:rPr>
              <a:t>PageRank</a:t>
            </a:r>
            <a:endParaRPr lang="en-US" sz="2800" b="1" dirty="0" smtClean="0">
              <a:solidFill>
                <a:schemeClr val="tx1">
                  <a:lumMod val="75000"/>
                  <a:lumOff val="25000"/>
                </a:schemeClr>
              </a:solidFill>
            </a:endParaRPr>
          </a:p>
          <a:p>
            <a:pPr marL="342900" lvl="0" indent="-342900" algn="r">
              <a:spcBef>
                <a:spcPct val="20000"/>
              </a:spcBef>
              <a:defRPr/>
            </a:pPr>
            <a:r>
              <a:rPr lang="en-US" sz="1900" i="1" dirty="0" smtClean="0">
                <a:solidFill>
                  <a:schemeClr val="tx1">
                    <a:lumMod val="75000"/>
                    <a:lumOff val="25000"/>
                  </a:schemeClr>
                </a:solidFill>
              </a:rPr>
              <a:t>the </a:t>
            </a:r>
            <a:r>
              <a:rPr lang="en-US" sz="1900" i="1" dirty="0" err="1" smtClean="0">
                <a:solidFill>
                  <a:schemeClr val="tx1">
                    <a:lumMod val="75000"/>
                    <a:lumOff val="25000"/>
                  </a:schemeClr>
                </a:solidFill>
              </a:rPr>
              <a:t>google</a:t>
            </a:r>
            <a:r>
              <a:rPr lang="en-US" sz="1900" i="1" dirty="0" smtClean="0">
                <a:solidFill>
                  <a:schemeClr val="tx1">
                    <a:lumMod val="75000"/>
                    <a:lumOff val="25000"/>
                  </a:schemeClr>
                </a:solidFill>
              </a:rPr>
              <a:t> juice</a:t>
            </a:r>
            <a:br>
              <a:rPr lang="en-US" sz="1900" i="1" dirty="0" smtClean="0">
                <a:solidFill>
                  <a:schemeClr val="tx1">
                    <a:lumMod val="75000"/>
                    <a:lumOff val="25000"/>
                  </a:schemeClr>
                </a:solidFill>
              </a:rPr>
            </a:br>
            <a:endParaRPr lang="en-US" sz="1900" i="1" dirty="0" smtClean="0">
              <a:solidFill>
                <a:schemeClr val="tx1">
                  <a:lumMod val="65000"/>
                  <a:lumOff val="35000"/>
                </a:schemeClr>
              </a:solidFill>
            </a:endParaRPr>
          </a:p>
        </p:txBody>
      </p:sp>
      <p:pic>
        <p:nvPicPr>
          <p:cNvPr id="8" name="Picture 7" descr="PageRank-hi-res.png"/>
          <p:cNvPicPr>
            <a:picLocks noChangeAspect="1"/>
          </p:cNvPicPr>
          <p:nvPr/>
        </p:nvPicPr>
        <p:blipFill>
          <a:blip r:embed="rId3" cstate="print"/>
          <a:stretch>
            <a:fillRect/>
          </a:stretch>
        </p:blipFill>
        <p:spPr>
          <a:xfrm>
            <a:off x="796925" y="942975"/>
            <a:ext cx="5432425" cy="3911347"/>
          </a:xfrm>
          <a:prstGeom prst="rect">
            <a:avLst/>
          </a:prstGeom>
        </p:spPr>
      </p:pic>
      <p:sp>
        <p:nvSpPr>
          <p:cNvPr id="5" name="Rectangular Callout 4"/>
          <p:cNvSpPr/>
          <p:nvPr/>
        </p:nvSpPr>
        <p:spPr>
          <a:xfrm>
            <a:off x="6045200" y="942975"/>
            <a:ext cx="2578100" cy="644525"/>
          </a:xfrm>
          <a:prstGeom prst="wedgeRectCallout">
            <a:avLst>
              <a:gd name="adj1" fmla="val -61220"/>
              <a:gd name="adj2" fmla="val 265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lgn="ctr"/>
            <a:r>
              <a:rPr lang="en-US" b="1" dirty="0" smtClean="0"/>
              <a:t>Links as votes</a:t>
            </a:r>
          </a:p>
        </p:txBody>
      </p:sp>
      <p:sp>
        <p:nvSpPr>
          <p:cNvPr id="7" name="Rectangular Callout 6"/>
          <p:cNvSpPr/>
          <p:nvPr/>
        </p:nvSpPr>
        <p:spPr>
          <a:xfrm>
            <a:off x="1165225" y="4994275"/>
            <a:ext cx="2578100" cy="644525"/>
          </a:xfrm>
          <a:prstGeom prst="wedgeRectCallout">
            <a:avLst>
              <a:gd name="adj1" fmla="val 18228"/>
              <a:gd name="adj2" fmla="val -13515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lgn="ctr"/>
            <a:r>
              <a:rPr lang="en-US" b="1" dirty="0" smtClean="0"/>
              <a:t>Problem: link gaming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Random Surfer</a:t>
            </a:r>
          </a:p>
          <a:p>
            <a:pPr algn="r"/>
            <a:r>
              <a:rPr lang="en-US" i="1" dirty="0" smtClean="0">
                <a:solidFill>
                  <a:schemeClr val="tx1">
                    <a:lumMod val="75000"/>
                    <a:lumOff val="25000"/>
                  </a:schemeClr>
                </a:solidFill>
              </a:rPr>
              <a:t>powerful abstraction</a:t>
            </a:r>
            <a:endParaRPr lang="en-US" i="1" dirty="0">
              <a:solidFill>
                <a:schemeClr val="tx1">
                  <a:lumMod val="75000"/>
                  <a:lumOff val="25000"/>
                </a:schemeClr>
              </a:solidFill>
            </a:endParaRPr>
          </a:p>
        </p:txBody>
      </p:sp>
      <p:pic>
        <p:nvPicPr>
          <p:cNvPr id="4" name="Picture 3" descr="consumers.png"/>
          <p:cNvPicPr>
            <a:picLocks noChangeAspect="1"/>
          </p:cNvPicPr>
          <p:nvPr/>
        </p:nvPicPr>
        <p:blipFill>
          <a:blip r:embed="rId3" cstate="print"/>
          <a:srcRect l="67658"/>
          <a:stretch>
            <a:fillRect/>
          </a:stretch>
        </p:blipFill>
        <p:spPr>
          <a:xfrm>
            <a:off x="428625" y="1679575"/>
            <a:ext cx="1012825" cy="1858959"/>
          </a:xfrm>
          <a:prstGeom prst="rect">
            <a:avLst/>
          </a:prstGeom>
        </p:spPr>
      </p:pic>
      <p:sp>
        <p:nvSpPr>
          <p:cNvPr id="5" name="Rectangle 4"/>
          <p:cNvSpPr/>
          <p:nvPr/>
        </p:nvSpPr>
        <p:spPr>
          <a:xfrm>
            <a:off x="2454275" y="1771650"/>
            <a:ext cx="4879975" cy="400110"/>
          </a:xfrm>
          <a:prstGeom prst="rect">
            <a:avLst/>
          </a:prstGeom>
        </p:spPr>
        <p:txBody>
          <a:bodyPr wrap="square">
            <a:spAutoFit/>
          </a:bodyPr>
          <a:lstStyle/>
          <a:p>
            <a:r>
              <a:rPr lang="en-US" sz="2000" b="1" i="1" dirty="0" smtClean="0"/>
              <a:t>Follow link from page he/she is currently on. </a:t>
            </a:r>
            <a:endParaRPr lang="en-US" sz="2000" b="1" dirty="0"/>
          </a:p>
        </p:txBody>
      </p:sp>
      <p:sp>
        <p:nvSpPr>
          <p:cNvPr id="6" name="Rectangle 5"/>
          <p:cNvSpPr/>
          <p:nvPr/>
        </p:nvSpPr>
        <p:spPr>
          <a:xfrm>
            <a:off x="2454275" y="2876550"/>
            <a:ext cx="4879975" cy="400110"/>
          </a:xfrm>
          <a:prstGeom prst="rect">
            <a:avLst/>
          </a:prstGeom>
        </p:spPr>
        <p:txBody>
          <a:bodyPr wrap="square">
            <a:spAutoFit/>
          </a:bodyPr>
          <a:lstStyle/>
          <a:p>
            <a:r>
              <a:rPr lang="en-US" sz="2000" b="1" i="1" dirty="0" smtClean="0"/>
              <a:t>Teleport to a random location on the web.</a:t>
            </a:r>
            <a:endParaRPr lang="en-US" sz="2000" b="1" dirty="0"/>
          </a:p>
        </p:txBody>
      </p:sp>
      <p:sp>
        <p:nvSpPr>
          <p:cNvPr id="7" name="Up Arrow 6"/>
          <p:cNvSpPr/>
          <p:nvPr/>
        </p:nvSpPr>
        <p:spPr>
          <a:xfrm rot="3602282">
            <a:off x="1749684" y="1894646"/>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17997718" flipV="1">
            <a:off x="1749684" y="2631246"/>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4664075" y="666750"/>
            <a:ext cx="1381125" cy="644525"/>
          </a:xfrm>
          <a:prstGeom prst="wedgeRectCallout">
            <a:avLst>
              <a:gd name="adj1" fmla="val -29345"/>
              <a:gd name="adj2" fmla="val 86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 = 0.85</a:t>
            </a:r>
          </a:p>
        </p:txBody>
      </p:sp>
      <p:sp>
        <p:nvSpPr>
          <p:cNvPr id="10" name="Rectangular Callout 9"/>
          <p:cNvSpPr/>
          <p:nvPr/>
        </p:nvSpPr>
        <p:spPr>
          <a:xfrm>
            <a:off x="2730500" y="3797300"/>
            <a:ext cx="1381125" cy="644525"/>
          </a:xfrm>
          <a:prstGeom prst="wedgeRectCallout">
            <a:avLst>
              <a:gd name="adj1" fmla="val 22296"/>
              <a:gd name="adj2" fmla="val -954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 = 0.15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Surfin</a:t>
            </a:r>
            <a:r>
              <a:rPr lang="en-US" sz="3000" b="1" dirty="0" smtClean="0">
                <a:solidFill>
                  <a:schemeClr val="tx1">
                    <a:lumMod val="75000"/>
                    <a:lumOff val="25000"/>
                  </a:schemeClr>
                </a:solidFill>
              </a:rPr>
              <a:t>’</a:t>
            </a:r>
          </a:p>
          <a:p>
            <a:pPr algn="r"/>
            <a:r>
              <a:rPr lang="en-US" i="1" dirty="0" smtClean="0">
                <a:solidFill>
                  <a:schemeClr val="tx1">
                    <a:lumMod val="75000"/>
                    <a:lumOff val="25000"/>
                  </a:schemeClr>
                </a:solidFill>
              </a:rPr>
              <a:t>rinse &amp; repeat, ad </a:t>
            </a:r>
            <a:r>
              <a:rPr lang="en-US" i="1" dirty="0" err="1" smtClean="0">
                <a:solidFill>
                  <a:schemeClr val="tx1">
                    <a:lumMod val="75000"/>
                    <a:lumOff val="25000"/>
                  </a:schemeClr>
                </a:solidFill>
              </a:rPr>
              <a:t>naseum</a:t>
            </a:r>
            <a:endParaRPr lang="en-US" i="1" dirty="0">
              <a:solidFill>
                <a:schemeClr val="tx1">
                  <a:lumMod val="75000"/>
                  <a:lumOff val="25000"/>
                </a:schemeClr>
              </a:solidFill>
            </a:endParaRPr>
          </a:p>
        </p:txBody>
      </p:sp>
      <p:pic>
        <p:nvPicPr>
          <p:cNvPr id="4" name="Picture 3" descr="consumers.png"/>
          <p:cNvPicPr>
            <a:picLocks noChangeAspect="1"/>
          </p:cNvPicPr>
          <p:nvPr/>
        </p:nvPicPr>
        <p:blipFill>
          <a:blip r:embed="rId3" cstate="print"/>
          <a:srcRect l="67658"/>
          <a:stretch>
            <a:fillRect/>
          </a:stretch>
        </p:blipFill>
        <p:spPr>
          <a:xfrm>
            <a:off x="428625" y="1679575"/>
            <a:ext cx="1012825" cy="1858959"/>
          </a:xfrm>
          <a:prstGeom prst="rect">
            <a:avLst/>
          </a:prstGeom>
        </p:spPr>
      </p:pic>
      <p:sp>
        <p:nvSpPr>
          <p:cNvPr id="5" name="Rectangle 4"/>
          <p:cNvSpPr/>
          <p:nvPr/>
        </p:nvSpPr>
        <p:spPr>
          <a:xfrm>
            <a:off x="2454275" y="1771650"/>
            <a:ext cx="4879975" cy="400110"/>
          </a:xfrm>
          <a:prstGeom prst="rect">
            <a:avLst/>
          </a:prstGeom>
        </p:spPr>
        <p:txBody>
          <a:bodyPr wrap="square">
            <a:spAutoFit/>
          </a:bodyPr>
          <a:lstStyle/>
          <a:p>
            <a:r>
              <a:rPr lang="en-US" sz="2000" b="1" i="1" dirty="0" smtClean="0"/>
              <a:t>Follow link from page he/she is currently on. </a:t>
            </a:r>
            <a:endParaRPr lang="en-US" sz="2000" b="1" dirty="0"/>
          </a:p>
        </p:txBody>
      </p:sp>
      <p:sp>
        <p:nvSpPr>
          <p:cNvPr id="6" name="Rectangle 5"/>
          <p:cNvSpPr/>
          <p:nvPr/>
        </p:nvSpPr>
        <p:spPr>
          <a:xfrm>
            <a:off x="2454275" y="2876550"/>
            <a:ext cx="4879975" cy="400110"/>
          </a:xfrm>
          <a:prstGeom prst="rect">
            <a:avLst/>
          </a:prstGeom>
        </p:spPr>
        <p:txBody>
          <a:bodyPr wrap="square">
            <a:spAutoFit/>
          </a:bodyPr>
          <a:lstStyle/>
          <a:p>
            <a:r>
              <a:rPr lang="en-US" sz="2000" b="1" i="1" dirty="0" smtClean="0"/>
              <a:t>Teleport to a random location on the web.</a:t>
            </a:r>
            <a:endParaRPr lang="en-US" sz="2000" b="1" dirty="0"/>
          </a:p>
        </p:txBody>
      </p:sp>
      <p:sp>
        <p:nvSpPr>
          <p:cNvPr id="7" name="Up Arrow 6"/>
          <p:cNvSpPr/>
          <p:nvPr/>
        </p:nvSpPr>
        <p:spPr>
          <a:xfrm rot="3602282">
            <a:off x="1749684" y="1894646"/>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17997718" flipV="1">
            <a:off x="1749684" y="2631246"/>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7426325" y="2139950"/>
            <a:ext cx="1381125" cy="644525"/>
          </a:xfrm>
          <a:prstGeom prst="wedgeRectCallout">
            <a:avLst>
              <a:gd name="adj1" fmla="val -67745"/>
              <a:gd name="adj2" fmla="val -41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Page K</a:t>
            </a:r>
          </a:p>
        </p:txBody>
      </p:sp>
      <p:sp>
        <p:nvSpPr>
          <p:cNvPr id="10" name="Rectangular Callout 9"/>
          <p:cNvSpPr/>
          <p:nvPr/>
        </p:nvSpPr>
        <p:spPr>
          <a:xfrm>
            <a:off x="520700" y="3981450"/>
            <a:ext cx="1381125" cy="644525"/>
          </a:xfrm>
          <a:prstGeom prst="wedgeRectCallout">
            <a:avLst>
              <a:gd name="adj1" fmla="val -21401"/>
              <a:gd name="adj2" fmla="val -98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Page N</a:t>
            </a:r>
          </a:p>
        </p:txBody>
      </p:sp>
      <p:sp>
        <p:nvSpPr>
          <p:cNvPr id="11" name="Rectangular Callout 10"/>
          <p:cNvSpPr/>
          <p:nvPr/>
        </p:nvSpPr>
        <p:spPr>
          <a:xfrm>
            <a:off x="3098800" y="3981450"/>
            <a:ext cx="1381125" cy="644525"/>
          </a:xfrm>
          <a:prstGeom prst="wedgeRectCallout">
            <a:avLst>
              <a:gd name="adj1" fmla="val 26269"/>
              <a:gd name="adj2" fmla="val -98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Page M</a:t>
            </a:r>
          </a:p>
        </p:txBody>
      </p:sp>
      <p:sp>
        <p:nvSpPr>
          <p:cNvPr id="15" name="Curved Up Arrow 14"/>
          <p:cNvSpPr/>
          <p:nvPr/>
        </p:nvSpPr>
        <p:spPr>
          <a:xfrm flipH="1" flipV="1">
            <a:off x="1349375" y="574675"/>
            <a:ext cx="6629400" cy="1012825"/>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err="1" smtClean="0">
                <a:solidFill>
                  <a:schemeClr val="tx1">
                    <a:lumMod val="75000"/>
                    <a:lumOff val="25000"/>
                  </a:schemeClr>
                </a:solidFill>
              </a:rPr>
              <a:t>Surfin</a:t>
            </a:r>
            <a:r>
              <a:rPr lang="en-US" sz="3000" b="1" dirty="0" smtClean="0">
                <a:solidFill>
                  <a:schemeClr val="tx1">
                    <a:lumMod val="75000"/>
                    <a:lumOff val="25000"/>
                  </a:schemeClr>
                </a:solidFill>
              </a:rPr>
              <a:t>’</a:t>
            </a:r>
          </a:p>
          <a:p>
            <a:pPr algn="r"/>
            <a:r>
              <a:rPr lang="en-US" i="1" dirty="0" smtClean="0">
                <a:solidFill>
                  <a:schemeClr val="tx1">
                    <a:lumMod val="75000"/>
                    <a:lumOff val="25000"/>
                  </a:schemeClr>
                </a:solidFill>
              </a:rPr>
              <a:t>rinse &amp; repeat, ad </a:t>
            </a:r>
            <a:r>
              <a:rPr lang="en-US" i="1" dirty="0" err="1" smtClean="0">
                <a:solidFill>
                  <a:schemeClr val="tx1">
                    <a:lumMod val="75000"/>
                    <a:lumOff val="25000"/>
                  </a:schemeClr>
                </a:solidFill>
              </a:rPr>
              <a:t>naseum</a:t>
            </a:r>
            <a:endParaRPr lang="en-US" i="1" dirty="0">
              <a:solidFill>
                <a:schemeClr val="tx1">
                  <a:lumMod val="75000"/>
                  <a:lumOff val="25000"/>
                </a:schemeClr>
              </a:solidFill>
            </a:endParaRPr>
          </a:p>
        </p:txBody>
      </p:sp>
      <p:pic>
        <p:nvPicPr>
          <p:cNvPr id="4" name="Picture 3" descr="consumers.png"/>
          <p:cNvPicPr>
            <a:picLocks noChangeAspect="1"/>
          </p:cNvPicPr>
          <p:nvPr/>
        </p:nvPicPr>
        <p:blipFill>
          <a:blip r:embed="rId3" cstate="print"/>
          <a:srcRect l="67658"/>
          <a:stretch>
            <a:fillRect/>
          </a:stretch>
        </p:blipFill>
        <p:spPr>
          <a:xfrm>
            <a:off x="428625" y="482600"/>
            <a:ext cx="1012825" cy="1858959"/>
          </a:xfrm>
          <a:prstGeom prst="rect">
            <a:avLst/>
          </a:prstGeom>
        </p:spPr>
      </p:pic>
      <p:sp>
        <p:nvSpPr>
          <p:cNvPr id="5" name="Rectangle 4"/>
          <p:cNvSpPr/>
          <p:nvPr/>
        </p:nvSpPr>
        <p:spPr>
          <a:xfrm>
            <a:off x="2454275" y="758825"/>
            <a:ext cx="4879975" cy="400110"/>
          </a:xfrm>
          <a:prstGeom prst="rect">
            <a:avLst/>
          </a:prstGeom>
        </p:spPr>
        <p:txBody>
          <a:bodyPr wrap="square">
            <a:spAutoFit/>
          </a:bodyPr>
          <a:lstStyle/>
          <a:p>
            <a:r>
              <a:rPr lang="en-US" sz="2000" b="1" i="1" dirty="0" smtClean="0"/>
              <a:t>On Page P, clicks on link to K</a:t>
            </a:r>
            <a:endParaRPr lang="en-US" sz="2000" b="1" dirty="0"/>
          </a:p>
        </p:txBody>
      </p:sp>
      <p:sp>
        <p:nvSpPr>
          <p:cNvPr id="7" name="Up Arrow 6"/>
          <p:cNvSpPr/>
          <p:nvPr/>
        </p:nvSpPr>
        <p:spPr>
          <a:xfrm rot="5400000">
            <a:off x="1671637" y="712788"/>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flipV="1">
            <a:off x="3743325" y="1311275"/>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796925" y="3889375"/>
            <a:ext cx="1381125" cy="644525"/>
          </a:xfrm>
          <a:prstGeom prst="wedgeRectCallout">
            <a:avLst>
              <a:gd name="adj1" fmla="val 72613"/>
              <a:gd name="adj2" fmla="val -27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 = 0.15</a:t>
            </a:r>
          </a:p>
        </p:txBody>
      </p:sp>
      <p:sp>
        <p:nvSpPr>
          <p:cNvPr id="11" name="Rectangular Callout 10"/>
          <p:cNvSpPr/>
          <p:nvPr/>
        </p:nvSpPr>
        <p:spPr>
          <a:xfrm>
            <a:off x="5953125" y="1127125"/>
            <a:ext cx="2301875" cy="644525"/>
          </a:xfrm>
          <a:prstGeom prst="wedgeRectCallout">
            <a:avLst>
              <a:gd name="adj1" fmla="val -61919"/>
              <a:gd name="adj2" fmla="val 2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 = 0.85</a:t>
            </a:r>
          </a:p>
        </p:txBody>
      </p:sp>
      <p:sp>
        <p:nvSpPr>
          <p:cNvPr id="12" name="Rectangle 11"/>
          <p:cNvSpPr/>
          <p:nvPr/>
        </p:nvSpPr>
        <p:spPr>
          <a:xfrm>
            <a:off x="2454275" y="2047875"/>
            <a:ext cx="4879975" cy="400110"/>
          </a:xfrm>
          <a:prstGeom prst="rect">
            <a:avLst/>
          </a:prstGeom>
        </p:spPr>
        <p:txBody>
          <a:bodyPr wrap="square">
            <a:spAutoFit/>
          </a:bodyPr>
          <a:lstStyle/>
          <a:p>
            <a:r>
              <a:rPr lang="en-US" sz="2000" b="1" i="1" dirty="0" smtClean="0"/>
              <a:t>On Page K clicks on link to M</a:t>
            </a:r>
            <a:endParaRPr lang="en-US" sz="2000" b="1" dirty="0"/>
          </a:p>
        </p:txBody>
      </p:sp>
      <p:sp>
        <p:nvSpPr>
          <p:cNvPr id="13" name="Up Arrow 12"/>
          <p:cNvSpPr/>
          <p:nvPr/>
        </p:nvSpPr>
        <p:spPr>
          <a:xfrm flipV="1">
            <a:off x="3743325" y="2600325"/>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454275" y="3244850"/>
            <a:ext cx="4879975" cy="400110"/>
          </a:xfrm>
          <a:prstGeom prst="rect">
            <a:avLst/>
          </a:prstGeom>
        </p:spPr>
        <p:txBody>
          <a:bodyPr wrap="square">
            <a:spAutoFit/>
          </a:bodyPr>
          <a:lstStyle/>
          <a:p>
            <a:r>
              <a:rPr lang="en-US" sz="2000" b="1" i="1" dirty="0" smtClean="0"/>
              <a:t>On Page M teleports to X</a:t>
            </a:r>
            <a:endParaRPr lang="en-US" sz="2000" b="1" dirty="0"/>
          </a:p>
        </p:txBody>
      </p:sp>
      <p:sp>
        <p:nvSpPr>
          <p:cNvPr id="17" name="Up Arrow 16"/>
          <p:cNvSpPr/>
          <p:nvPr/>
        </p:nvSpPr>
        <p:spPr>
          <a:xfrm flipV="1">
            <a:off x="3743325" y="3797300"/>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35400" y="4533900"/>
            <a:ext cx="736600" cy="400110"/>
          </a:xfrm>
          <a:prstGeom prst="rect">
            <a:avLst/>
          </a:prstGeom>
        </p:spPr>
        <p:txBody>
          <a:bodyPr wrap="square">
            <a:spAutoFit/>
          </a:bodyPr>
          <a:lstStyle/>
          <a:p>
            <a:r>
              <a:rPr lang="en-US" sz="2000" b="1" i="1" dirty="0" smtClean="0"/>
              <a:t>…</a:t>
            </a:r>
            <a:endParaRPr lang="en-US" sz="2000" b="1" dirty="0"/>
          </a:p>
        </p:txBody>
      </p:sp>
      <p:sp>
        <p:nvSpPr>
          <p:cNvPr id="20" name="Rectangular Callout 19"/>
          <p:cNvSpPr/>
          <p:nvPr/>
        </p:nvSpPr>
        <p:spPr>
          <a:xfrm>
            <a:off x="5953125" y="2416175"/>
            <a:ext cx="2301875" cy="644525"/>
          </a:xfrm>
          <a:prstGeom prst="wedgeRectCallout">
            <a:avLst>
              <a:gd name="adj1" fmla="val -61919"/>
              <a:gd name="adj2" fmla="val 2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 = 0.85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Analyzing the Web Graph</a:t>
            </a:r>
          </a:p>
          <a:p>
            <a:pPr algn="r"/>
            <a:r>
              <a:rPr lang="en-US" i="1" dirty="0" smtClean="0">
                <a:solidFill>
                  <a:schemeClr val="tx1">
                    <a:lumMod val="75000"/>
                    <a:lumOff val="25000"/>
                  </a:schemeClr>
                </a:solidFill>
              </a:rPr>
              <a:t>extracting </a:t>
            </a:r>
            <a:r>
              <a:rPr lang="en-US" i="1" dirty="0" err="1" smtClean="0">
                <a:solidFill>
                  <a:schemeClr val="tx1">
                    <a:lumMod val="75000"/>
                    <a:lumOff val="25000"/>
                  </a:schemeClr>
                </a:solidFill>
              </a:rPr>
              <a:t>PageRank</a:t>
            </a:r>
            <a:endParaRPr lang="en-US" i="1" dirty="0">
              <a:solidFill>
                <a:schemeClr val="tx1">
                  <a:lumMod val="75000"/>
                  <a:lumOff val="25000"/>
                </a:schemeClr>
              </a:solidFill>
            </a:endParaRPr>
          </a:p>
        </p:txBody>
      </p:sp>
      <p:sp>
        <p:nvSpPr>
          <p:cNvPr id="10" name="Rectangular Callout 9"/>
          <p:cNvSpPr/>
          <p:nvPr/>
        </p:nvSpPr>
        <p:spPr>
          <a:xfrm>
            <a:off x="1257300" y="2968625"/>
            <a:ext cx="1381125" cy="644525"/>
          </a:xfrm>
          <a:prstGeom prst="wedgeRectCallout">
            <a:avLst>
              <a:gd name="adj1" fmla="val 72613"/>
              <a:gd name="adj2" fmla="val -273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0.6</a:t>
            </a:r>
          </a:p>
        </p:txBody>
      </p:sp>
      <p:grpSp>
        <p:nvGrpSpPr>
          <p:cNvPr id="41" name="Group 40"/>
          <p:cNvGrpSpPr/>
          <p:nvPr/>
        </p:nvGrpSpPr>
        <p:grpSpPr>
          <a:xfrm>
            <a:off x="2730500" y="1035050"/>
            <a:ext cx="3038475" cy="2301875"/>
            <a:chOff x="3101114" y="1541461"/>
            <a:chExt cx="3038475" cy="2301875"/>
          </a:xfrm>
        </p:grpSpPr>
        <p:sp>
          <p:nvSpPr>
            <p:cNvPr id="15" name="Oval 14"/>
            <p:cNvSpPr/>
            <p:nvPr/>
          </p:nvSpPr>
          <p:spPr>
            <a:xfrm>
              <a:off x="3101114" y="190976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N</a:t>
              </a:r>
              <a:endParaRPr lang="en-US" sz="2600" b="1" dirty="0"/>
            </a:p>
          </p:txBody>
        </p:sp>
        <p:sp>
          <p:nvSpPr>
            <p:cNvPr id="21" name="Oval 20"/>
            <p:cNvSpPr/>
            <p:nvPr/>
          </p:nvSpPr>
          <p:spPr>
            <a:xfrm>
              <a:off x="5495064" y="3106736"/>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M</a:t>
              </a:r>
              <a:endParaRPr lang="en-US" sz="2600" b="1" dirty="0"/>
            </a:p>
          </p:txBody>
        </p:sp>
        <p:sp>
          <p:nvSpPr>
            <p:cNvPr id="22" name="Oval 21"/>
            <p:cNvSpPr/>
            <p:nvPr/>
          </p:nvSpPr>
          <p:spPr>
            <a:xfrm>
              <a:off x="3561489" y="319881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K</a:t>
              </a:r>
              <a:endParaRPr lang="en-US" sz="2600" b="1" dirty="0"/>
            </a:p>
          </p:txBody>
        </p:sp>
        <p:sp>
          <p:nvSpPr>
            <p:cNvPr id="23" name="Oval 22"/>
            <p:cNvSpPr/>
            <p:nvPr/>
          </p:nvSpPr>
          <p:spPr>
            <a:xfrm>
              <a:off x="5034689" y="154146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X</a:t>
              </a:r>
              <a:endParaRPr lang="en-US" sz="2600" b="1" dirty="0"/>
            </a:p>
          </p:txBody>
        </p:sp>
        <p:cxnSp>
          <p:nvCxnSpPr>
            <p:cNvPr id="27" name="Straight Arrow Connector 26"/>
            <p:cNvCxnSpPr>
              <a:stCxn id="15" idx="4"/>
              <a:endCxn id="22" idx="0"/>
            </p:cNvCxnSpPr>
            <p:nvPr/>
          </p:nvCxnSpPr>
          <p:spPr>
            <a:xfrm rot="16200000" flipH="1">
              <a:off x="3331302" y="2646360"/>
              <a:ext cx="644525" cy="4603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15" idx="7"/>
              <a:endCxn id="23" idx="2"/>
            </p:cNvCxnSpPr>
            <p:nvPr/>
          </p:nvCxnSpPr>
          <p:spPr>
            <a:xfrm rot="5400000" flipH="1" flipV="1">
              <a:off x="4272757" y="1242218"/>
              <a:ext cx="140425" cy="138343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a:stCxn id="22" idx="6"/>
              <a:endCxn id="21" idx="2"/>
            </p:cNvCxnSpPr>
            <p:nvPr/>
          </p:nvCxnSpPr>
          <p:spPr>
            <a:xfrm flipV="1">
              <a:off x="4206014" y="3428999"/>
              <a:ext cx="1289050" cy="9207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stCxn id="22" idx="7"/>
              <a:endCxn id="23" idx="3"/>
            </p:cNvCxnSpPr>
            <p:nvPr/>
          </p:nvCxnSpPr>
          <p:spPr>
            <a:xfrm rot="5400000" flipH="1" flipV="1">
              <a:off x="4019551" y="2183673"/>
              <a:ext cx="1201601" cy="1017453"/>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grpSp>
      <p:sp>
        <p:nvSpPr>
          <p:cNvPr id="42" name="Rectangular Callout 41"/>
          <p:cNvSpPr/>
          <p:nvPr/>
        </p:nvSpPr>
        <p:spPr>
          <a:xfrm>
            <a:off x="6321425" y="241617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0.15</a:t>
            </a:r>
          </a:p>
        </p:txBody>
      </p:sp>
      <p:sp>
        <p:nvSpPr>
          <p:cNvPr id="43" name="Rectangular Callout 42"/>
          <p:cNvSpPr/>
          <p:nvPr/>
        </p:nvSpPr>
        <p:spPr>
          <a:xfrm>
            <a:off x="5861050" y="75882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0.20</a:t>
            </a:r>
          </a:p>
        </p:txBody>
      </p:sp>
      <p:sp>
        <p:nvSpPr>
          <p:cNvPr id="44" name="Rectangular Callout 43"/>
          <p:cNvSpPr/>
          <p:nvPr/>
        </p:nvSpPr>
        <p:spPr>
          <a:xfrm>
            <a:off x="1073150" y="758825"/>
            <a:ext cx="1381125" cy="644525"/>
          </a:xfrm>
          <a:prstGeom prst="wedgeRectCallout">
            <a:avLst>
              <a:gd name="adj1" fmla="val 68641"/>
              <a:gd name="adj2" fmla="val 379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animBg="1"/>
      <p:bldP spid="43" grpId="0" animBg="1"/>
      <p:bldP spid="4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533900"/>
            <a:ext cx="7772400" cy="1500187"/>
          </a:xfrm>
        </p:spPr>
        <p:txBody>
          <a:bodyPr>
            <a:normAutofit/>
          </a:bodyPr>
          <a:lstStyle/>
          <a:p>
            <a:pPr algn="r"/>
            <a:r>
              <a:rPr lang="en-US" sz="3000" b="1" dirty="0" smtClean="0">
                <a:solidFill>
                  <a:schemeClr val="tx1">
                    <a:lumMod val="75000"/>
                    <a:lumOff val="25000"/>
                  </a:schemeClr>
                </a:solidFill>
              </a:rPr>
              <a:t>What is </a:t>
            </a:r>
            <a:r>
              <a:rPr lang="en-US" sz="3000" b="1" dirty="0" err="1" smtClean="0">
                <a:solidFill>
                  <a:schemeClr val="tx1">
                    <a:lumMod val="75000"/>
                    <a:lumOff val="25000"/>
                  </a:schemeClr>
                </a:solidFill>
              </a:rPr>
              <a:t>PageRank</a:t>
            </a:r>
            <a:r>
              <a:rPr lang="en-US" sz="3000" b="1" dirty="0" smtClean="0">
                <a:solidFill>
                  <a:schemeClr val="tx1">
                    <a:lumMod val="75000"/>
                    <a:lumOff val="25000"/>
                  </a:schemeClr>
                </a:solidFill>
              </a:rPr>
              <a:t>?</a:t>
            </a:r>
          </a:p>
          <a:p>
            <a:pPr algn="r"/>
            <a:r>
              <a:rPr lang="en-US" i="1" dirty="0" smtClean="0">
                <a:solidFill>
                  <a:schemeClr val="tx1">
                    <a:lumMod val="75000"/>
                    <a:lumOff val="25000"/>
                  </a:schemeClr>
                </a:solidFill>
              </a:rPr>
              <a:t>It’s a scalar!</a:t>
            </a:r>
            <a:endParaRPr lang="en-US" i="1" dirty="0">
              <a:solidFill>
                <a:schemeClr val="tx1">
                  <a:lumMod val="75000"/>
                  <a:lumOff val="25000"/>
                </a:schemeClr>
              </a:solidFill>
            </a:endParaRPr>
          </a:p>
        </p:txBody>
      </p:sp>
      <p:pic>
        <p:nvPicPr>
          <p:cNvPr id="70658" name="Picture 2"/>
          <p:cNvPicPr>
            <a:picLocks noChangeAspect="1" noChangeArrowheads="1"/>
          </p:cNvPicPr>
          <p:nvPr/>
        </p:nvPicPr>
        <p:blipFill>
          <a:blip r:embed="rId3" cstate="print"/>
          <a:srcRect/>
          <a:stretch>
            <a:fillRect/>
          </a:stretch>
        </p:blipFill>
        <p:spPr bwMode="auto">
          <a:xfrm>
            <a:off x="1349375" y="390525"/>
            <a:ext cx="6169025" cy="4651445"/>
          </a:xfrm>
          <a:prstGeom prst="rect">
            <a:avLst/>
          </a:prstGeom>
          <a:noFill/>
          <a:ln w="9525">
            <a:noFill/>
            <a:miter lim="800000"/>
            <a:headEnd/>
            <a:tailEnd/>
          </a:ln>
          <a:effectLst/>
        </p:spPr>
      </p:pic>
      <p:sp>
        <p:nvSpPr>
          <p:cNvPr id="26" name="&quot;No&quot; Symbol 25"/>
          <p:cNvSpPr/>
          <p:nvPr/>
        </p:nvSpPr>
        <p:spPr>
          <a:xfrm>
            <a:off x="3006725" y="1219200"/>
            <a:ext cx="3406775" cy="3406775"/>
          </a:xfrm>
          <a:prstGeom prst="noSmoking">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What is </a:t>
            </a:r>
            <a:r>
              <a:rPr lang="en-US" sz="3000" b="1" dirty="0" err="1" smtClean="0">
                <a:solidFill>
                  <a:schemeClr val="tx1">
                    <a:lumMod val="75000"/>
                    <a:lumOff val="25000"/>
                  </a:schemeClr>
                </a:solidFill>
              </a:rPr>
              <a:t>PageRank</a:t>
            </a:r>
            <a:r>
              <a:rPr lang="en-US" sz="3000" b="1" dirty="0" smtClean="0">
                <a:solidFill>
                  <a:schemeClr val="tx1">
                    <a:lumMod val="75000"/>
                    <a:lumOff val="25000"/>
                  </a:schemeClr>
                </a:solidFill>
              </a:rPr>
              <a:t>?</a:t>
            </a:r>
          </a:p>
          <a:p>
            <a:pPr algn="r"/>
            <a:r>
              <a:rPr lang="en-US" i="1" dirty="0" smtClean="0">
                <a:solidFill>
                  <a:schemeClr val="tx1">
                    <a:lumMod val="75000"/>
                    <a:lumOff val="25000"/>
                  </a:schemeClr>
                </a:solidFill>
              </a:rPr>
              <a:t>it’s a probability!</a:t>
            </a:r>
            <a:endParaRPr lang="en-US" i="1" dirty="0">
              <a:solidFill>
                <a:schemeClr val="tx1">
                  <a:lumMod val="75000"/>
                  <a:lumOff val="25000"/>
                </a:schemeClr>
              </a:solidFill>
            </a:endParaRPr>
          </a:p>
        </p:txBody>
      </p:sp>
      <p:sp>
        <p:nvSpPr>
          <p:cNvPr id="10" name="Rectangular Callout 9"/>
          <p:cNvSpPr/>
          <p:nvPr/>
        </p:nvSpPr>
        <p:spPr>
          <a:xfrm>
            <a:off x="1257300" y="2968625"/>
            <a:ext cx="1381125" cy="644525"/>
          </a:xfrm>
          <a:prstGeom prst="wedgeRectCallout">
            <a:avLst>
              <a:gd name="adj1" fmla="val 72613"/>
              <a:gd name="adj2" fmla="val -273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0.6</a:t>
            </a:r>
          </a:p>
        </p:txBody>
      </p:sp>
      <p:grpSp>
        <p:nvGrpSpPr>
          <p:cNvPr id="3" name="Group 40"/>
          <p:cNvGrpSpPr/>
          <p:nvPr/>
        </p:nvGrpSpPr>
        <p:grpSpPr>
          <a:xfrm>
            <a:off x="2730500" y="1035050"/>
            <a:ext cx="3038475" cy="2301875"/>
            <a:chOff x="3101114" y="1541461"/>
            <a:chExt cx="3038475" cy="2301875"/>
          </a:xfrm>
        </p:grpSpPr>
        <p:sp>
          <p:nvSpPr>
            <p:cNvPr id="15" name="Oval 14"/>
            <p:cNvSpPr/>
            <p:nvPr/>
          </p:nvSpPr>
          <p:spPr>
            <a:xfrm>
              <a:off x="3101114" y="190976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N</a:t>
              </a:r>
              <a:endParaRPr lang="en-US" sz="2600" b="1" dirty="0"/>
            </a:p>
          </p:txBody>
        </p:sp>
        <p:sp>
          <p:nvSpPr>
            <p:cNvPr id="21" name="Oval 20"/>
            <p:cNvSpPr/>
            <p:nvPr/>
          </p:nvSpPr>
          <p:spPr>
            <a:xfrm>
              <a:off x="5495064" y="3106736"/>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M</a:t>
              </a:r>
              <a:endParaRPr lang="en-US" sz="2600" b="1" dirty="0"/>
            </a:p>
          </p:txBody>
        </p:sp>
        <p:sp>
          <p:nvSpPr>
            <p:cNvPr id="22" name="Oval 21"/>
            <p:cNvSpPr/>
            <p:nvPr/>
          </p:nvSpPr>
          <p:spPr>
            <a:xfrm>
              <a:off x="3561489" y="319881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K</a:t>
              </a:r>
              <a:endParaRPr lang="en-US" sz="2600" b="1" dirty="0"/>
            </a:p>
          </p:txBody>
        </p:sp>
        <p:sp>
          <p:nvSpPr>
            <p:cNvPr id="23" name="Oval 22"/>
            <p:cNvSpPr/>
            <p:nvPr/>
          </p:nvSpPr>
          <p:spPr>
            <a:xfrm>
              <a:off x="5034689" y="154146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X</a:t>
              </a:r>
              <a:endParaRPr lang="en-US" sz="2600" b="1" dirty="0"/>
            </a:p>
          </p:txBody>
        </p:sp>
        <p:cxnSp>
          <p:nvCxnSpPr>
            <p:cNvPr id="27" name="Straight Arrow Connector 26"/>
            <p:cNvCxnSpPr>
              <a:stCxn id="15" idx="4"/>
              <a:endCxn id="22" idx="0"/>
            </p:cNvCxnSpPr>
            <p:nvPr/>
          </p:nvCxnSpPr>
          <p:spPr>
            <a:xfrm rot="16200000" flipH="1">
              <a:off x="3331302" y="2646360"/>
              <a:ext cx="644525" cy="4603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15" idx="7"/>
              <a:endCxn id="23" idx="2"/>
            </p:cNvCxnSpPr>
            <p:nvPr/>
          </p:nvCxnSpPr>
          <p:spPr>
            <a:xfrm rot="5400000" flipH="1" flipV="1">
              <a:off x="4272757" y="1242218"/>
              <a:ext cx="140425" cy="138343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a:stCxn id="22" idx="6"/>
              <a:endCxn id="21" idx="2"/>
            </p:cNvCxnSpPr>
            <p:nvPr/>
          </p:nvCxnSpPr>
          <p:spPr>
            <a:xfrm flipV="1">
              <a:off x="4206014" y="3428999"/>
              <a:ext cx="1289050" cy="9207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stCxn id="22" idx="7"/>
              <a:endCxn id="23" idx="3"/>
            </p:cNvCxnSpPr>
            <p:nvPr/>
          </p:nvCxnSpPr>
          <p:spPr>
            <a:xfrm rot="5400000" flipH="1" flipV="1">
              <a:off x="4019551" y="2183673"/>
              <a:ext cx="1201601" cy="1017453"/>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grpSp>
      <p:sp>
        <p:nvSpPr>
          <p:cNvPr id="42" name="Rectangular Callout 41"/>
          <p:cNvSpPr/>
          <p:nvPr/>
        </p:nvSpPr>
        <p:spPr>
          <a:xfrm>
            <a:off x="6321425" y="241617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0.15</a:t>
            </a:r>
          </a:p>
        </p:txBody>
      </p:sp>
      <p:sp>
        <p:nvSpPr>
          <p:cNvPr id="43" name="Rectangular Callout 42"/>
          <p:cNvSpPr/>
          <p:nvPr/>
        </p:nvSpPr>
        <p:spPr>
          <a:xfrm>
            <a:off x="5861050" y="75882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0.20</a:t>
            </a:r>
          </a:p>
        </p:txBody>
      </p:sp>
      <p:sp>
        <p:nvSpPr>
          <p:cNvPr id="44" name="Rectangular Callout 43"/>
          <p:cNvSpPr/>
          <p:nvPr/>
        </p:nvSpPr>
        <p:spPr>
          <a:xfrm>
            <a:off x="1073150" y="758825"/>
            <a:ext cx="1381125" cy="644525"/>
          </a:xfrm>
          <a:prstGeom prst="wedgeRectCallout">
            <a:avLst>
              <a:gd name="adj1" fmla="val 68641"/>
              <a:gd name="adj2" fmla="val 379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0.05</a:t>
            </a:r>
          </a:p>
        </p:txBody>
      </p:sp>
      <p:sp>
        <p:nvSpPr>
          <p:cNvPr id="18" name="Rectangular Callout 17"/>
          <p:cNvSpPr/>
          <p:nvPr/>
        </p:nvSpPr>
        <p:spPr>
          <a:xfrm>
            <a:off x="1257300" y="2968625"/>
            <a:ext cx="1381125" cy="644525"/>
          </a:xfrm>
          <a:prstGeom prst="wedgeRectCallout">
            <a:avLst>
              <a:gd name="adj1" fmla="val 72613"/>
              <a:gd name="adj2" fmla="val -2732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0.6</a:t>
            </a:r>
          </a:p>
        </p:txBody>
      </p:sp>
      <p:sp>
        <p:nvSpPr>
          <p:cNvPr id="19" name="Rectangular Callout 18"/>
          <p:cNvSpPr/>
          <p:nvPr/>
        </p:nvSpPr>
        <p:spPr>
          <a:xfrm>
            <a:off x="6321425" y="2416175"/>
            <a:ext cx="1381125" cy="644525"/>
          </a:xfrm>
          <a:prstGeom prst="wedgeRectCallout">
            <a:avLst>
              <a:gd name="adj1" fmla="val -74366"/>
              <a:gd name="adj2" fmla="val 2374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0.15</a:t>
            </a:r>
          </a:p>
        </p:txBody>
      </p:sp>
      <p:sp>
        <p:nvSpPr>
          <p:cNvPr id="20" name="Rectangular Callout 19"/>
          <p:cNvSpPr/>
          <p:nvPr/>
        </p:nvSpPr>
        <p:spPr>
          <a:xfrm>
            <a:off x="5861050" y="758825"/>
            <a:ext cx="1381125" cy="644525"/>
          </a:xfrm>
          <a:prstGeom prst="wedgeRectCallout">
            <a:avLst>
              <a:gd name="adj1" fmla="val -74366"/>
              <a:gd name="adj2" fmla="val 2374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0.20</a:t>
            </a:r>
          </a:p>
        </p:txBody>
      </p:sp>
      <p:sp>
        <p:nvSpPr>
          <p:cNvPr id="24" name="Rectangular Callout 23"/>
          <p:cNvSpPr/>
          <p:nvPr/>
        </p:nvSpPr>
        <p:spPr>
          <a:xfrm>
            <a:off x="1073150" y="758825"/>
            <a:ext cx="1381125" cy="644525"/>
          </a:xfrm>
          <a:prstGeom prst="wedgeRectCallout">
            <a:avLst>
              <a:gd name="adj1" fmla="val 68641"/>
              <a:gd name="adj2" fmla="val 3793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0.05</a:t>
            </a:r>
          </a:p>
        </p:txBody>
      </p:sp>
      <p:sp>
        <p:nvSpPr>
          <p:cNvPr id="25" name="Up Arrow 24"/>
          <p:cNvSpPr/>
          <p:nvPr/>
        </p:nvSpPr>
        <p:spPr>
          <a:xfrm>
            <a:off x="7058025" y="3429000"/>
            <a:ext cx="552450" cy="736600"/>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ectangular Callout 25"/>
          <p:cNvSpPr/>
          <p:nvPr/>
        </p:nvSpPr>
        <p:spPr>
          <a:xfrm>
            <a:off x="1257300" y="2968625"/>
            <a:ext cx="1381125" cy="644525"/>
          </a:xfrm>
          <a:prstGeom prst="wedgeRectCallout">
            <a:avLst>
              <a:gd name="adj1" fmla="val 72613"/>
              <a:gd name="adj2" fmla="val -273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0.6</a:t>
            </a:r>
          </a:p>
        </p:txBody>
      </p:sp>
      <p:sp>
        <p:nvSpPr>
          <p:cNvPr id="29" name="Rectangular Callout 28"/>
          <p:cNvSpPr/>
          <p:nvPr/>
        </p:nvSpPr>
        <p:spPr>
          <a:xfrm>
            <a:off x="6321425" y="241617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0.15</a:t>
            </a:r>
          </a:p>
        </p:txBody>
      </p:sp>
      <p:sp>
        <p:nvSpPr>
          <p:cNvPr id="30" name="Rectangular Callout 29"/>
          <p:cNvSpPr/>
          <p:nvPr/>
        </p:nvSpPr>
        <p:spPr>
          <a:xfrm>
            <a:off x="5861050" y="75882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0.20</a:t>
            </a:r>
          </a:p>
        </p:txBody>
      </p:sp>
      <p:sp>
        <p:nvSpPr>
          <p:cNvPr id="31" name="Rectangular Callout 30"/>
          <p:cNvSpPr/>
          <p:nvPr/>
        </p:nvSpPr>
        <p:spPr>
          <a:xfrm>
            <a:off x="1073150" y="758825"/>
            <a:ext cx="1381125" cy="644525"/>
          </a:xfrm>
          <a:prstGeom prst="wedgeRectCallout">
            <a:avLst>
              <a:gd name="adj1" fmla="val 68641"/>
              <a:gd name="adj2" fmla="val 379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4" grpId="0" animBg="1"/>
      <p:bldP spid="25" grpId="0" animBg="1"/>
      <p:bldP spid="26"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1"/>
            <a:ext cx="5492750" cy="434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smtClean="0"/>
              <a:t>PageRank</a:t>
            </a:r>
            <a:endParaRPr lang="en-US" sz="4000" b="1" dirty="0"/>
          </a:p>
        </p:txBody>
      </p:sp>
      <p:sp>
        <p:nvSpPr>
          <p:cNvPr id="5" name="Rectangle 4"/>
          <p:cNvSpPr/>
          <p:nvPr/>
        </p:nvSpPr>
        <p:spPr>
          <a:xfrm>
            <a:off x="5492750" y="0"/>
            <a:ext cx="3651250" cy="4349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b="1" dirty="0" err="1" smtClean="0"/>
              <a:t>PageRank</a:t>
            </a:r>
            <a:r>
              <a:rPr lang="en-US" sz="3200" b="1" dirty="0" smtClean="0"/>
              <a:t> + Ruby</a:t>
            </a:r>
          </a:p>
        </p:txBody>
      </p:sp>
      <p:sp>
        <p:nvSpPr>
          <p:cNvPr id="6" name="Rectangle 5"/>
          <p:cNvSpPr/>
          <p:nvPr/>
        </p:nvSpPr>
        <p:spPr>
          <a:xfrm>
            <a:off x="5492750" y="4349750"/>
            <a:ext cx="3651250" cy="20256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Indexing</a:t>
            </a:r>
            <a:endParaRPr lang="en-US" sz="2400" b="1" dirty="0"/>
          </a:p>
        </p:txBody>
      </p:sp>
      <p:sp>
        <p:nvSpPr>
          <p:cNvPr id="7" name="Rectangle 6"/>
          <p:cNvSpPr/>
          <p:nvPr/>
        </p:nvSpPr>
        <p:spPr>
          <a:xfrm>
            <a:off x="2730500" y="4349750"/>
            <a:ext cx="2745014" cy="2025649"/>
          </a:xfrm>
          <a:prstGeom prst="rect">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Examples</a:t>
            </a:r>
            <a:endParaRPr lang="en-US" sz="2400" b="1" dirty="0"/>
          </a:p>
        </p:txBody>
      </p:sp>
      <p:sp>
        <p:nvSpPr>
          <p:cNvPr id="8" name="Rectangle 7"/>
          <p:cNvSpPr/>
          <p:nvPr/>
        </p:nvSpPr>
        <p:spPr>
          <a:xfrm>
            <a:off x="0" y="4349750"/>
            <a:ext cx="2730500" cy="2025649"/>
          </a:xfrm>
          <a:prstGeom prst="rect">
            <a:avLst/>
          </a:prstGeom>
          <a:solidFill>
            <a:schemeClr val="bg1">
              <a:lumMod val="50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Tools</a:t>
            </a:r>
          </a:p>
          <a:p>
            <a:pPr algn="ctr"/>
            <a:r>
              <a:rPr lang="en-US" sz="2400" b="1" dirty="0" smtClean="0"/>
              <a:t>+ </a:t>
            </a:r>
          </a:p>
          <a:p>
            <a:pPr algn="ctr"/>
            <a:r>
              <a:rPr lang="en-US" sz="2400" b="1" dirty="0" smtClean="0"/>
              <a:t>Optimization</a:t>
            </a:r>
            <a:endParaRPr lang="en-US" sz="24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What is </a:t>
            </a:r>
            <a:r>
              <a:rPr lang="en-US" sz="3000" b="1" dirty="0" err="1" smtClean="0">
                <a:solidFill>
                  <a:schemeClr val="tx1">
                    <a:lumMod val="75000"/>
                    <a:lumOff val="25000"/>
                  </a:schemeClr>
                </a:solidFill>
              </a:rPr>
              <a:t>PageRank</a:t>
            </a:r>
            <a:r>
              <a:rPr lang="en-US" sz="3000" b="1" dirty="0" smtClean="0">
                <a:solidFill>
                  <a:schemeClr val="tx1">
                    <a:lumMod val="75000"/>
                    <a:lumOff val="25000"/>
                  </a:schemeClr>
                </a:solidFill>
              </a:rPr>
              <a:t>?</a:t>
            </a:r>
          </a:p>
          <a:p>
            <a:pPr algn="r"/>
            <a:r>
              <a:rPr lang="en-US" i="1" dirty="0" smtClean="0">
                <a:solidFill>
                  <a:schemeClr val="tx1">
                    <a:lumMod val="75000"/>
                    <a:lumOff val="25000"/>
                  </a:schemeClr>
                </a:solidFill>
              </a:rPr>
              <a:t>it’s a probability!</a:t>
            </a:r>
            <a:endParaRPr lang="en-US" i="1" dirty="0">
              <a:solidFill>
                <a:schemeClr val="tx1">
                  <a:lumMod val="75000"/>
                  <a:lumOff val="25000"/>
                </a:schemeClr>
              </a:solidFill>
            </a:endParaRPr>
          </a:p>
        </p:txBody>
      </p:sp>
      <p:sp>
        <p:nvSpPr>
          <p:cNvPr id="10" name="Rectangular Callout 9"/>
          <p:cNvSpPr/>
          <p:nvPr/>
        </p:nvSpPr>
        <p:spPr>
          <a:xfrm>
            <a:off x="1257300" y="2968625"/>
            <a:ext cx="1381125" cy="644525"/>
          </a:xfrm>
          <a:prstGeom prst="wedgeRectCallout">
            <a:avLst>
              <a:gd name="adj1" fmla="val 72613"/>
              <a:gd name="adj2" fmla="val -273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0.6</a:t>
            </a:r>
          </a:p>
        </p:txBody>
      </p:sp>
      <p:grpSp>
        <p:nvGrpSpPr>
          <p:cNvPr id="3" name="Group 40"/>
          <p:cNvGrpSpPr/>
          <p:nvPr/>
        </p:nvGrpSpPr>
        <p:grpSpPr>
          <a:xfrm>
            <a:off x="2730500" y="1035050"/>
            <a:ext cx="3038475" cy="2301875"/>
            <a:chOff x="3101114" y="1541461"/>
            <a:chExt cx="3038475" cy="2301875"/>
          </a:xfrm>
        </p:grpSpPr>
        <p:sp>
          <p:nvSpPr>
            <p:cNvPr id="15" name="Oval 14"/>
            <p:cNvSpPr/>
            <p:nvPr/>
          </p:nvSpPr>
          <p:spPr>
            <a:xfrm>
              <a:off x="3101114" y="190976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N</a:t>
              </a:r>
              <a:endParaRPr lang="en-US" sz="2600" b="1" dirty="0"/>
            </a:p>
          </p:txBody>
        </p:sp>
        <p:sp>
          <p:nvSpPr>
            <p:cNvPr id="21" name="Oval 20"/>
            <p:cNvSpPr/>
            <p:nvPr/>
          </p:nvSpPr>
          <p:spPr>
            <a:xfrm>
              <a:off x="5495064" y="3106736"/>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M</a:t>
              </a:r>
              <a:endParaRPr lang="en-US" sz="2600" b="1" dirty="0"/>
            </a:p>
          </p:txBody>
        </p:sp>
        <p:sp>
          <p:nvSpPr>
            <p:cNvPr id="22" name="Oval 21"/>
            <p:cNvSpPr/>
            <p:nvPr/>
          </p:nvSpPr>
          <p:spPr>
            <a:xfrm>
              <a:off x="3561489" y="319881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K</a:t>
              </a:r>
              <a:endParaRPr lang="en-US" sz="2600" b="1" dirty="0"/>
            </a:p>
          </p:txBody>
        </p:sp>
        <p:sp>
          <p:nvSpPr>
            <p:cNvPr id="23" name="Oval 22"/>
            <p:cNvSpPr/>
            <p:nvPr/>
          </p:nvSpPr>
          <p:spPr>
            <a:xfrm>
              <a:off x="5034689" y="1541461"/>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X</a:t>
              </a:r>
              <a:endParaRPr lang="en-US" sz="2600" b="1" dirty="0"/>
            </a:p>
          </p:txBody>
        </p:sp>
        <p:cxnSp>
          <p:nvCxnSpPr>
            <p:cNvPr id="27" name="Straight Arrow Connector 26"/>
            <p:cNvCxnSpPr>
              <a:stCxn id="15" idx="4"/>
              <a:endCxn id="22" idx="0"/>
            </p:cNvCxnSpPr>
            <p:nvPr/>
          </p:nvCxnSpPr>
          <p:spPr>
            <a:xfrm rot="16200000" flipH="1">
              <a:off x="3331302" y="2646360"/>
              <a:ext cx="644525" cy="4603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15" idx="7"/>
              <a:endCxn id="23" idx="2"/>
            </p:cNvCxnSpPr>
            <p:nvPr/>
          </p:nvCxnSpPr>
          <p:spPr>
            <a:xfrm rot="5400000" flipH="1" flipV="1">
              <a:off x="4272757" y="1242218"/>
              <a:ext cx="140425" cy="138343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a:stCxn id="22" idx="6"/>
              <a:endCxn id="21" idx="2"/>
            </p:cNvCxnSpPr>
            <p:nvPr/>
          </p:nvCxnSpPr>
          <p:spPr>
            <a:xfrm flipV="1">
              <a:off x="4206014" y="3428999"/>
              <a:ext cx="1289050" cy="92075"/>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stCxn id="22" idx="7"/>
              <a:endCxn id="23" idx="3"/>
            </p:cNvCxnSpPr>
            <p:nvPr/>
          </p:nvCxnSpPr>
          <p:spPr>
            <a:xfrm rot="5400000" flipH="1" flipV="1">
              <a:off x="4019551" y="2183673"/>
              <a:ext cx="1201601" cy="1017453"/>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grpSp>
      <p:sp>
        <p:nvSpPr>
          <p:cNvPr id="42" name="Rectangular Callout 41"/>
          <p:cNvSpPr/>
          <p:nvPr/>
        </p:nvSpPr>
        <p:spPr>
          <a:xfrm>
            <a:off x="6321425" y="241617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0.15</a:t>
            </a:r>
          </a:p>
        </p:txBody>
      </p:sp>
      <p:sp>
        <p:nvSpPr>
          <p:cNvPr id="43" name="Rectangular Callout 42"/>
          <p:cNvSpPr/>
          <p:nvPr/>
        </p:nvSpPr>
        <p:spPr>
          <a:xfrm>
            <a:off x="5861050" y="758825"/>
            <a:ext cx="1381125" cy="644525"/>
          </a:xfrm>
          <a:prstGeom prst="wedgeRectCallout">
            <a:avLst>
              <a:gd name="adj1" fmla="val -74366"/>
              <a:gd name="adj2" fmla="val 2374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0.20</a:t>
            </a:r>
          </a:p>
        </p:txBody>
      </p:sp>
      <p:sp>
        <p:nvSpPr>
          <p:cNvPr id="44" name="Rectangular Callout 43"/>
          <p:cNvSpPr/>
          <p:nvPr/>
        </p:nvSpPr>
        <p:spPr>
          <a:xfrm>
            <a:off x="1073150" y="758825"/>
            <a:ext cx="1381125" cy="644525"/>
          </a:xfrm>
          <a:prstGeom prst="wedgeRectCallout">
            <a:avLst>
              <a:gd name="adj1" fmla="val 68641"/>
              <a:gd name="adj2" fmla="val 3793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lgn="ctr"/>
            <a:r>
              <a:rPr lang="en-US" b="1" dirty="0" smtClean="0"/>
              <a:t>P = 0.05</a:t>
            </a:r>
          </a:p>
        </p:txBody>
      </p:sp>
      <p:sp>
        <p:nvSpPr>
          <p:cNvPr id="18" name="Rectangular Callout 17"/>
          <p:cNvSpPr/>
          <p:nvPr/>
        </p:nvSpPr>
        <p:spPr>
          <a:xfrm>
            <a:off x="1257300" y="2968625"/>
            <a:ext cx="1381125" cy="644525"/>
          </a:xfrm>
          <a:prstGeom prst="wedgeRectCallout">
            <a:avLst>
              <a:gd name="adj1" fmla="val 72613"/>
              <a:gd name="adj2" fmla="val -2732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0.6</a:t>
            </a:r>
          </a:p>
        </p:txBody>
      </p:sp>
      <p:sp>
        <p:nvSpPr>
          <p:cNvPr id="19" name="Rectangular Callout 18"/>
          <p:cNvSpPr/>
          <p:nvPr/>
        </p:nvSpPr>
        <p:spPr>
          <a:xfrm>
            <a:off x="6321425" y="2416175"/>
            <a:ext cx="1381125" cy="644525"/>
          </a:xfrm>
          <a:prstGeom prst="wedgeRectCallout">
            <a:avLst>
              <a:gd name="adj1" fmla="val -74366"/>
              <a:gd name="adj2" fmla="val 2374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0.15</a:t>
            </a:r>
          </a:p>
        </p:txBody>
      </p:sp>
      <p:sp>
        <p:nvSpPr>
          <p:cNvPr id="20" name="Rectangular Callout 19"/>
          <p:cNvSpPr/>
          <p:nvPr/>
        </p:nvSpPr>
        <p:spPr>
          <a:xfrm>
            <a:off x="5861050" y="758825"/>
            <a:ext cx="1381125" cy="644525"/>
          </a:xfrm>
          <a:prstGeom prst="wedgeRectCallout">
            <a:avLst>
              <a:gd name="adj1" fmla="val -74366"/>
              <a:gd name="adj2" fmla="val 2374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0.20</a:t>
            </a:r>
          </a:p>
        </p:txBody>
      </p:sp>
      <p:sp>
        <p:nvSpPr>
          <p:cNvPr id="24" name="Rectangular Callout 23"/>
          <p:cNvSpPr/>
          <p:nvPr/>
        </p:nvSpPr>
        <p:spPr>
          <a:xfrm>
            <a:off x="1073150" y="758825"/>
            <a:ext cx="1381125" cy="644525"/>
          </a:xfrm>
          <a:prstGeom prst="wedgeRectCallout">
            <a:avLst>
              <a:gd name="adj1" fmla="val 68641"/>
              <a:gd name="adj2" fmla="val 3793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0.05</a:t>
            </a:r>
          </a:p>
        </p:txBody>
      </p:sp>
      <p:sp>
        <p:nvSpPr>
          <p:cNvPr id="29" name="Rectangular Callout 28"/>
          <p:cNvSpPr/>
          <p:nvPr/>
        </p:nvSpPr>
        <p:spPr>
          <a:xfrm>
            <a:off x="889000" y="4533900"/>
            <a:ext cx="3498850" cy="644525"/>
          </a:xfrm>
          <a:prstGeom prst="wedgeRectCallout">
            <a:avLst>
              <a:gd name="adj1" fmla="val -22101"/>
              <a:gd name="adj2" fmla="val -126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t>Higher Pr, Higher Importance?</a:t>
            </a:r>
            <a:endParaRPr lang="en-US" sz="20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981450"/>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Teleportation?</a:t>
            </a:r>
            <a:b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r>
              <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sci-fi fans, …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Reasons for teleportation</a:t>
            </a:r>
          </a:p>
          <a:p>
            <a:pPr algn="r"/>
            <a:r>
              <a:rPr lang="en-US" i="1" dirty="0" smtClean="0">
                <a:solidFill>
                  <a:schemeClr val="tx1">
                    <a:lumMod val="75000"/>
                    <a:lumOff val="25000"/>
                  </a:schemeClr>
                </a:solidFill>
              </a:rPr>
              <a:t>enumerating edge cases</a:t>
            </a:r>
            <a:endParaRPr lang="en-US" i="1" dirty="0">
              <a:solidFill>
                <a:schemeClr val="tx1">
                  <a:lumMod val="75000"/>
                  <a:lumOff val="25000"/>
                </a:schemeClr>
              </a:solidFill>
            </a:endParaRPr>
          </a:p>
        </p:txBody>
      </p:sp>
      <p:sp>
        <p:nvSpPr>
          <p:cNvPr id="15" name="Oval 14"/>
          <p:cNvSpPr/>
          <p:nvPr/>
        </p:nvSpPr>
        <p:spPr>
          <a:xfrm>
            <a:off x="796925" y="177165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N</a:t>
            </a:r>
            <a:endParaRPr lang="en-US" sz="2600" b="1" dirty="0"/>
          </a:p>
        </p:txBody>
      </p:sp>
      <p:sp>
        <p:nvSpPr>
          <p:cNvPr id="21" name="Oval 20"/>
          <p:cNvSpPr/>
          <p:nvPr/>
        </p:nvSpPr>
        <p:spPr>
          <a:xfrm>
            <a:off x="3743325" y="296862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M</a:t>
            </a:r>
            <a:endParaRPr lang="en-US" sz="2600" b="1" dirty="0"/>
          </a:p>
        </p:txBody>
      </p:sp>
      <p:sp>
        <p:nvSpPr>
          <p:cNvPr id="22" name="Oval 21"/>
          <p:cNvSpPr/>
          <p:nvPr/>
        </p:nvSpPr>
        <p:spPr>
          <a:xfrm>
            <a:off x="2085975" y="223202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K</a:t>
            </a:r>
            <a:endParaRPr lang="en-US" sz="2600" b="1" dirty="0"/>
          </a:p>
        </p:txBody>
      </p:sp>
      <p:sp>
        <p:nvSpPr>
          <p:cNvPr id="23" name="Oval 22"/>
          <p:cNvSpPr/>
          <p:nvPr/>
        </p:nvSpPr>
        <p:spPr>
          <a:xfrm>
            <a:off x="3835400" y="140335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X</a:t>
            </a:r>
            <a:endParaRPr lang="en-US" sz="2600" b="1" dirty="0"/>
          </a:p>
        </p:txBody>
      </p:sp>
      <p:cxnSp>
        <p:nvCxnSpPr>
          <p:cNvPr id="27" name="Straight Arrow Connector 26"/>
          <p:cNvCxnSpPr>
            <a:stCxn id="15" idx="6"/>
            <a:endCxn id="22" idx="1"/>
          </p:cNvCxnSpPr>
          <p:nvPr/>
        </p:nvCxnSpPr>
        <p:spPr>
          <a:xfrm>
            <a:off x="1441450" y="2093913"/>
            <a:ext cx="738914" cy="232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a:stCxn id="22" idx="5"/>
            <a:endCxn id="21" idx="2"/>
          </p:cNvCxnSpPr>
          <p:nvPr/>
        </p:nvCxnSpPr>
        <p:spPr>
          <a:xfrm rot="16200000" flipH="1">
            <a:off x="2935355" y="2482918"/>
            <a:ext cx="508726" cy="1107214"/>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stCxn id="22" idx="7"/>
            <a:endCxn id="23" idx="2"/>
          </p:cNvCxnSpPr>
          <p:nvPr/>
        </p:nvCxnSpPr>
        <p:spPr>
          <a:xfrm rot="5400000" flipH="1" flipV="1">
            <a:off x="2935355" y="1426369"/>
            <a:ext cx="600800" cy="119928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24" name="Rectangular Callout 23"/>
          <p:cNvSpPr/>
          <p:nvPr/>
        </p:nvSpPr>
        <p:spPr>
          <a:xfrm>
            <a:off x="796925" y="298450"/>
            <a:ext cx="2209800" cy="644525"/>
          </a:xfrm>
          <a:prstGeom prst="wedgeRectCallout">
            <a:avLst>
              <a:gd name="adj1" fmla="val -32821"/>
              <a:gd name="adj2" fmla="val 12022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1. No in-links!</a:t>
            </a:r>
          </a:p>
        </p:txBody>
      </p:sp>
      <p:sp>
        <p:nvSpPr>
          <p:cNvPr id="48" name="Oval 47"/>
          <p:cNvSpPr/>
          <p:nvPr/>
        </p:nvSpPr>
        <p:spPr>
          <a:xfrm>
            <a:off x="5492750" y="333692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M</a:t>
            </a:r>
            <a:endParaRPr lang="en-US" sz="2600" b="1" dirty="0"/>
          </a:p>
        </p:txBody>
      </p:sp>
      <p:cxnSp>
        <p:nvCxnSpPr>
          <p:cNvPr id="49" name="Straight Arrow Connector 48"/>
          <p:cNvCxnSpPr>
            <a:stCxn id="21" idx="5"/>
            <a:endCxn id="48" idx="2"/>
          </p:cNvCxnSpPr>
          <p:nvPr/>
        </p:nvCxnSpPr>
        <p:spPr>
          <a:xfrm rot="16200000" flipH="1">
            <a:off x="4822892" y="2989330"/>
            <a:ext cx="140426" cy="11992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a:stCxn id="21" idx="0"/>
            <a:endCxn id="23" idx="4"/>
          </p:cNvCxnSpPr>
          <p:nvPr/>
        </p:nvCxnSpPr>
        <p:spPr>
          <a:xfrm rot="5400000" flipH="1" flipV="1">
            <a:off x="3651250" y="2462213"/>
            <a:ext cx="920750" cy="920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0" name="Rectangular Callout 59"/>
          <p:cNvSpPr/>
          <p:nvPr/>
        </p:nvSpPr>
        <p:spPr>
          <a:xfrm>
            <a:off x="6597650" y="2600325"/>
            <a:ext cx="2209800" cy="644525"/>
          </a:xfrm>
          <a:prstGeom prst="wedgeRectCallout">
            <a:avLst>
              <a:gd name="adj1" fmla="val -42752"/>
              <a:gd name="adj2" fmla="val 8617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2. No out-links!</a:t>
            </a:r>
          </a:p>
        </p:txBody>
      </p:sp>
      <p:sp>
        <p:nvSpPr>
          <p:cNvPr id="61" name="Flowchart: Alternate Process 60"/>
          <p:cNvSpPr/>
          <p:nvPr/>
        </p:nvSpPr>
        <p:spPr>
          <a:xfrm>
            <a:off x="1901825" y="1219200"/>
            <a:ext cx="4511675" cy="2946400"/>
          </a:xfrm>
          <a:prstGeom prst="flowChartAlternateProcess">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ular Callout 61"/>
          <p:cNvSpPr/>
          <p:nvPr/>
        </p:nvSpPr>
        <p:spPr>
          <a:xfrm>
            <a:off x="6413500" y="298450"/>
            <a:ext cx="2209800" cy="644525"/>
          </a:xfrm>
          <a:prstGeom prst="wedgeRectCallout">
            <a:avLst>
              <a:gd name="adj1" fmla="val -41097"/>
              <a:gd name="adj2" fmla="val 1088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3. Isolated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60" grpId="0" animBg="1"/>
      <p:bldP spid="61" grpId="0" animBg="1"/>
      <p:bldP spid="6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Exploring Graphs</a:t>
            </a:r>
          </a:p>
          <a:p>
            <a:pPr algn="r"/>
            <a:r>
              <a:rPr lang="en-US" i="1" dirty="0" smtClean="0">
                <a:solidFill>
                  <a:schemeClr val="tx1">
                    <a:lumMod val="75000"/>
                    <a:lumOff val="25000"/>
                  </a:schemeClr>
                </a:solidFill>
              </a:rPr>
              <a:t>gratr.rubyforge.com</a:t>
            </a:r>
            <a:endParaRPr lang="en-US" i="1" dirty="0">
              <a:solidFill>
                <a:schemeClr val="tx1">
                  <a:lumMod val="75000"/>
                  <a:lumOff val="25000"/>
                </a:schemeClr>
              </a:solidFill>
            </a:endParaRPr>
          </a:p>
        </p:txBody>
      </p:sp>
      <p:pic>
        <p:nvPicPr>
          <p:cNvPr id="157698" name="Picture 2"/>
          <p:cNvPicPr>
            <a:picLocks noChangeAspect="1" noChangeArrowheads="1"/>
          </p:cNvPicPr>
          <p:nvPr/>
        </p:nvPicPr>
        <p:blipFill>
          <a:blip r:embed="rId3" cstate="print"/>
          <a:srcRect/>
          <a:stretch>
            <a:fillRect/>
          </a:stretch>
        </p:blipFill>
        <p:spPr bwMode="auto">
          <a:xfrm>
            <a:off x="244475" y="298450"/>
            <a:ext cx="2190750" cy="2190750"/>
          </a:xfrm>
          <a:prstGeom prst="rect">
            <a:avLst/>
          </a:prstGeom>
          <a:noFill/>
          <a:ln w="9525">
            <a:noFill/>
            <a:miter lim="800000"/>
            <a:headEnd/>
            <a:tailEnd/>
          </a:ln>
          <a:effectLst/>
        </p:spPr>
      </p:pic>
      <p:sp>
        <p:nvSpPr>
          <p:cNvPr id="157699" name="Rectangle 3"/>
          <p:cNvSpPr>
            <a:spLocks noChangeArrowheads="1"/>
          </p:cNvSpPr>
          <p:nvPr/>
        </p:nvSpPr>
        <p:spPr bwMode="auto">
          <a:xfrm>
            <a:off x="2822575" y="114300"/>
            <a:ext cx="5248275"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Breadth First Search</a:t>
            </a:r>
            <a:endPar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Depth First Search</a:t>
            </a:r>
            <a:endPar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A* Search </a:t>
            </a:r>
            <a:endPar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Lexicographic Search </a:t>
            </a:r>
            <a:endPar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err="1" smtClean="0">
                <a:ln>
                  <a:noFill/>
                </a:ln>
                <a:solidFill>
                  <a:schemeClr val="tx1"/>
                </a:solidFill>
                <a:effectLst/>
                <a:latin typeface="+mj-lt"/>
                <a:ea typeface="Times New Roman" pitchFamily="18" charset="0"/>
                <a:cs typeface="Times New Roman" pitchFamily="18" charset="0"/>
              </a:rPr>
              <a:t>Dijkstra’s</a:t>
            </a: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 Algorithm </a:t>
            </a:r>
            <a:endPar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Floyd-</a:t>
            </a:r>
            <a:r>
              <a:rPr kumimoji="0" lang="en-US" b="0" i="0" u="none" strike="noStrike" cap="none" normalizeH="0" baseline="0" dirty="0" err="1" smtClean="0">
                <a:ln>
                  <a:noFill/>
                </a:ln>
                <a:solidFill>
                  <a:schemeClr val="tx1"/>
                </a:solidFill>
                <a:effectLst/>
                <a:latin typeface="+mj-lt"/>
                <a:ea typeface="Times New Roman" pitchFamily="18" charset="0"/>
                <a:cs typeface="Times New Roman" pitchFamily="18" charset="0"/>
              </a:rPr>
              <a:t>Warshall</a:t>
            </a: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mj-lt"/>
                <a:ea typeface="Times New Roman" pitchFamily="18" charset="0"/>
                <a:cs typeface="Times New Roman" pitchFamily="18" charset="0"/>
              </a:rPr>
              <a:t>Triangulation and Comparability detection </a:t>
            </a:r>
            <a:endParaRPr kumimoji="0" lang="en-US"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cs typeface="Arial" pitchFamily="34" charset="0"/>
            </a:endParaRPr>
          </a:p>
        </p:txBody>
      </p:sp>
      <p:sp>
        <p:nvSpPr>
          <p:cNvPr id="29" name="Rectangle 28"/>
          <p:cNvSpPr/>
          <p:nvPr/>
        </p:nvSpPr>
        <p:spPr>
          <a:xfrm>
            <a:off x="168275" y="2692400"/>
            <a:ext cx="7442200" cy="3508653"/>
          </a:xfrm>
          <a:prstGeom prst="rect">
            <a:avLst/>
          </a:prstGeom>
        </p:spPr>
        <p:txBody>
          <a:bodyPr wrap="square">
            <a:spAutoFit/>
          </a:bodyPr>
          <a:lstStyle/>
          <a:p>
            <a:r>
              <a:rPr lang="en-US" b="1" dirty="0" smtClean="0">
                <a:solidFill>
                  <a:srgbClr val="000000"/>
                </a:solidFill>
                <a:latin typeface="Verdana" pitchFamily="34" charset="0"/>
                <a:ea typeface="Verdana" pitchFamily="34" charset="0"/>
                <a:cs typeface="Verdana" pitchFamily="34" charset="0"/>
              </a:rPr>
              <a:t>require </a:t>
            </a:r>
            <a:r>
              <a:rPr lang="en-US" b="1" dirty="0" smtClean="0">
                <a:solidFill>
                  <a:srgbClr val="CE7B00"/>
                </a:solidFill>
                <a:latin typeface="Verdana" pitchFamily="34" charset="0"/>
                <a:ea typeface="Verdana" pitchFamily="34" charset="0"/>
                <a:cs typeface="Verdana" pitchFamily="34" charset="0"/>
              </a:rPr>
              <a:t>'</a:t>
            </a:r>
            <a:r>
              <a:rPr lang="en-US" b="1" dirty="0" err="1" smtClean="0">
                <a:solidFill>
                  <a:srgbClr val="CE7B00"/>
                </a:solidFill>
                <a:latin typeface="Verdana" pitchFamily="34" charset="0"/>
                <a:ea typeface="Verdana" pitchFamily="34" charset="0"/>
                <a:cs typeface="Verdana" pitchFamily="34" charset="0"/>
              </a:rPr>
              <a:t>gratr</a:t>
            </a:r>
            <a:r>
              <a:rPr lang="en-US" b="1" dirty="0" smtClean="0">
                <a:solidFill>
                  <a:srgbClr val="CE7B00"/>
                </a:solidFill>
                <a:latin typeface="Verdana" pitchFamily="34" charset="0"/>
                <a:ea typeface="Verdana" pitchFamily="34" charset="0"/>
                <a:cs typeface="Verdana" pitchFamily="34" charset="0"/>
              </a:rPr>
              <a:t>/import'</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dg = Digraph[1,2, 2,3, 2,4, 4,5, 6,4, 1,6]</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dg.directed</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969696"/>
                </a:solidFill>
                <a:latin typeface="Verdana" pitchFamily="34" charset="0"/>
                <a:ea typeface="Verdana" pitchFamily="34" charset="0"/>
                <a:cs typeface="Verdana" pitchFamily="34" charset="0"/>
              </a:rPr>
              <a:t># true</a:t>
            </a:r>
            <a:br>
              <a:rPr lang="en-US" b="1" dirty="0" smtClean="0">
                <a:solidFill>
                  <a:srgbClr val="969696"/>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dg.vertex</a:t>
            </a:r>
            <a:r>
              <a:rPr lang="en-US" b="1" dirty="0" smtClean="0">
                <a:solidFill>
                  <a:srgbClr val="000000"/>
                </a:solidFill>
                <a:latin typeface="Verdana" pitchFamily="34" charset="0"/>
                <a:ea typeface="Verdana" pitchFamily="34" charset="0"/>
                <a:cs typeface="Verdana" pitchFamily="34" charset="0"/>
              </a:rPr>
              <a:t>?(4) </a:t>
            </a:r>
            <a:r>
              <a:rPr lang="en-US" b="1" dirty="0" smtClean="0">
                <a:solidFill>
                  <a:srgbClr val="969696"/>
                </a:solidFill>
                <a:latin typeface="Verdana" pitchFamily="34" charset="0"/>
                <a:ea typeface="Verdana" pitchFamily="34" charset="0"/>
                <a:cs typeface="Verdana" pitchFamily="34" charset="0"/>
              </a:rPr>
              <a:t># true</a:t>
            </a:r>
            <a:br>
              <a:rPr lang="en-US" b="1" dirty="0" smtClean="0">
                <a:solidFill>
                  <a:srgbClr val="969696"/>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dg.edge</a:t>
            </a:r>
            <a:r>
              <a:rPr lang="en-US" b="1" dirty="0" smtClean="0">
                <a:solidFill>
                  <a:srgbClr val="000000"/>
                </a:solidFill>
                <a:latin typeface="Verdana" pitchFamily="34" charset="0"/>
                <a:ea typeface="Verdana" pitchFamily="34" charset="0"/>
                <a:cs typeface="Verdana" pitchFamily="34" charset="0"/>
              </a:rPr>
              <a:t>?(2,4) </a:t>
            </a:r>
            <a:r>
              <a:rPr lang="en-US" b="1" dirty="0" smtClean="0">
                <a:solidFill>
                  <a:srgbClr val="969696"/>
                </a:solidFill>
                <a:latin typeface="Verdana" pitchFamily="34" charset="0"/>
                <a:ea typeface="Verdana" pitchFamily="34" charset="0"/>
                <a:cs typeface="Verdana" pitchFamily="34" charset="0"/>
              </a:rPr>
              <a:t># true</a:t>
            </a:r>
            <a:br>
              <a:rPr lang="en-US" b="1" dirty="0" smtClean="0">
                <a:solidFill>
                  <a:srgbClr val="969696"/>
                </a:solidFill>
                <a:latin typeface="Verdana" pitchFamily="34" charset="0"/>
                <a:ea typeface="Verdana" pitchFamily="34" charset="0"/>
                <a:cs typeface="Verdana" pitchFamily="34" charset="0"/>
              </a:rPr>
            </a:br>
            <a:r>
              <a:rPr lang="en-US" b="1" dirty="0" err="1" smtClean="0">
                <a:solidFill>
                  <a:srgbClr val="000000"/>
                </a:solidFill>
                <a:latin typeface="Verdana" pitchFamily="34" charset="0"/>
                <a:ea typeface="Verdana" pitchFamily="34" charset="0"/>
                <a:cs typeface="Verdana" pitchFamily="34" charset="0"/>
              </a:rPr>
              <a:t>dg.vertices</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969696"/>
                </a:solidFill>
                <a:latin typeface="Verdana" pitchFamily="34" charset="0"/>
                <a:ea typeface="Verdana" pitchFamily="34" charset="0"/>
                <a:cs typeface="Verdana" pitchFamily="34" charset="0"/>
              </a:rPr>
              <a:t># [5, 6, 1, 2, 3, 4]</a:t>
            </a:r>
            <a:br>
              <a:rPr lang="en-US" b="1" dirty="0" smtClean="0">
                <a:solidFill>
                  <a:srgbClr val="969696"/>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Graph[1,2,1,3,1,4,2,5].</a:t>
            </a:r>
            <a:r>
              <a:rPr lang="en-US" b="1" dirty="0" err="1" smtClean="0">
                <a:solidFill>
                  <a:srgbClr val="000000"/>
                </a:solidFill>
                <a:latin typeface="Verdana" pitchFamily="34" charset="0"/>
                <a:ea typeface="Verdana" pitchFamily="34" charset="0"/>
                <a:cs typeface="Verdana" pitchFamily="34" charset="0"/>
              </a:rPr>
              <a:t>bfs</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969696"/>
                </a:solidFill>
                <a:latin typeface="Verdana" pitchFamily="34" charset="0"/>
                <a:ea typeface="Verdana" pitchFamily="34" charset="0"/>
                <a:cs typeface="Verdana" pitchFamily="34" charset="0"/>
              </a:rPr>
              <a:t># [1, 2, 3, 4, 5]</a:t>
            </a:r>
            <a:br>
              <a:rPr lang="en-US" b="1" dirty="0" smtClean="0">
                <a:solidFill>
                  <a:srgbClr val="969696"/>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Graph[1,2,1,3,1,4,2,5].</a:t>
            </a:r>
            <a:r>
              <a:rPr lang="en-US" b="1" dirty="0" err="1" smtClean="0">
                <a:solidFill>
                  <a:srgbClr val="000000"/>
                </a:solidFill>
                <a:latin typeface="Verdana" pitchFamily="34" charset="0"/>
                <a:ea typeface="Verdana" pitchFamily="34" charset="0"/>
                <a:cs typeface="Verdana" pitchFamily="34" charset="0"/>
              </a:rPr>
              <a:t>dfs</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969696"/>
                </a:solidFill>
                <a:latin typeface="Verdana" pitchFamily="34" charset="0"/>
                <a:ea typeface="Verdana" pitchFamily="34" charset="0"/>
                <a:cs typeface="Verdana" pitchFamily="34" charset="0"/>
              </a:rPr>
              <a:t># [1, 2, 5, 3, 4]</a:t>
            </a:r>
            <a:br>
              <a:rPr lang="en-US" b="1" dirty="0" smtClean="0">
                <a:solidFill>
                  <a:srgbClr val="969696"/>
                </a:solidFill>
                <a:latin typeface="Verdana" pitchFamily="34" charset="0"/>
                <a:ea typeface="Verdana" pitchFamily="34" charset="0"/>
                <a:cs typeface="Verdana" pitchFamily="34" charset="0"/>
              </a:rPr>
            </a:br>
            <a:endParaRPr lang="en-US" sz="2400" b="1" dirty="0" smtClean="0">
              <a:solidFill>
                <a:srgbClr val="969696"/>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Teleportation</a:t>
            </a:r>
          </a:p>
          <a:p>
            <a:pPr algn="r"/>
            <a:r>
              <a:rPr lang="en-US" i="1" dirty="0" smtClean="0">
                <a:solidFill>
                  <a:schemeClr val="tx1">
                    <a:lumMod val="75000"/>
                    <a:lumOff val="25000"/>
                  </a:schemeClr>
                </a:solidFill>
              </a:rPr>
              <a:t>probabilities</a:t>
            </a:r>
            <a:endParaRPr lang="en-US" i="1" dirty="0">
              <a:solidFill>
                <a:schemeClr val="tx1">
                  <a:lumMod val="75000"/>
                  <a:lumOff val="25000"/>
                </a:schemeClr>
              </a:solidFill>
            </a:endParaRPr>
          </a:p>
        </p:txBody>
      </p:sp>
      <p:sp>
        <p:nvSpPr>
          <p:cNvPr id="15" name="Oval 14"/>
          <p:cNvSpPr/>
          <p:nvPr/>
        </p:nvSpPr>
        <p:spPr>
          <a:xfrm>
            <a:off x="796925" y="177165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N</a:t>
            </a:r>
            <a:endParaRPr lang="en-US" sz="2600" b="1" dirty="0"/>
          </a:p>
        </p:txBody>
      </p:sp>
      <p:sp>
        <p:nvSpPr>
          <p:cNvPr id="21" name="Oval 20"/>
          <p:cNvSpPr/>
          <p:nvPr/>
        </p:nvSpPr>
        <p:spPr>
          <a:xfrm>
            <a:off x="3743325" y="296862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M</a:t>
            </a:r>
            <a:endParaRPr lang="en-US" sz="2600" b="1" dirty="0"/>
          </a:p>
        </p:txBody>
      </p:sp>
      <p:sp>
        <p:nvSpPr>
          <p:cNvPr id="22" name="Oval 21"/>
          <p:cNvSpPr/>
          <p:nvPr/>
        </p:nvSpPr>
        <p:spPr>
          <a:xfrm>
            <a:off x="2085975" y="223202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K</a:t>
            </a:r>
            <a:endParaRPr lang="en-US" sz="2600" b="1" dirty="0"/>
          </a:p>
        </p:txBody>
      </p:sp>
      <p:sp>
        <p:nvSpPr>
          <p:cNvPr id="23" name="Oval 22"/>
          <p:cNvSpPr/>
          <p:nvPr/>
        </p:nvSpPr>
        <p:spPr>
          <a:xfrm>
            <a:off x="3835400" y="140335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X</a:t>
            </a:r>
            <a:endParaRPr lang="en-US" sz="2600" b="1" dirty="0"/>
          </a:p>
        </p:txBody>
      </p:sp>
      <p:cxnSp>
        <p:nvCxnSpPr>
          <p:cNvPr id="27" name="Straight Arrow Connector 26"/>
          <p:cNvCxnSpPr>
            <a:stCxn id="15" idx="6"/>
            <a:endCxn id="22" idx="1"/>
          </p:cNvCxnSpPr>
          <p:nvPr/>
        </p:nvCxnSpPr>
        <p:spPr>
          <a:xfrm>
            <a:off x="1441450" y="2093913"/>
            <a:ext cx="738914" cy="232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a:stCxn id="22" idx="5"/>
            <a:endCxn id="21" idx="2"/>
          </p:cNvCxnSpPr>
          <p:nvPr/>
        </p:nvCxnSpPr>
        <p:spPr>
          <a:xfrm rot="16200000" flipH="1">
            <a:off x="2935355" y="2482918"/>
            <a:ext cx="508726" cy="1107214"/>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stCxn id="22" idx="7"/>
            <a:endCxn id="23" idx="2"/>
          </p:cNvCxnSpPr>
          <p:nvPr/>
        </p:nvCxnSpPr>
        <p:spPr>
          <a:xfrm rot="5400000" flipH="1" flipV="1">
            <a:off x="2935355" y="1426369"/>
            <a:ext cx="600800" cy="1199289"/>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48" name="Oval 47"/>
          <p:cNvSpPr/>
          <p:nvPr/>
        </p:nvSpPr>
        <p:spPr>
          <a:xfrm>
            <a:off x="5492750" y="333692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M</a:t>
            </a:r>
            <a:endParaRPr lang="en-US" sz="2600" b="1" dirty="0"/>
          </a:p>
        </p:txBody>
      </p:sp>
      <p:cxnSp>
        <p:nvCxnSpPr>
          <p:cNvPr id="49" name="Straight Arrow Connector 48"/>
          <p:cNvCxnSpPr>
            <a:stCxn id="21" idx="5"/>
            <a:endCxn id="48" idx="2"/>
          </p:cNvCxnSpPr>
          <p:nvPr/>
        </p:nvCxnSpPr>
        <p:spPr>
          <a:xfrm rot="16200000" flipH="1">
            <a:off x="4822892" y="2989330"/>
            <a:ext cx="140426" cy="11992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a:stCxn id="21" idx="0"/>
            <a:endCxn id="23" idx="4"/>
          </p:cNvCxnSpPr>
          <p:nvPr/>
        </p:nvCxnSpPr>
        <p:spPr>
          <a:xfrm rot="5400000" flipH="1" flipV="1">
            <a:off x="3651250" y="2462213"/>
            <a:ext cx="920750" cy="920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Rectangular Callout 16"/>
          <p:cNvSpPr/>
          <p:nvPr/>
        </p:nvSpPr>
        <p:spPr>
          <a:xfrm>
            <a:off x="5400675" y="2324100"/>
            <a:ext cx="1381125" cy="644525"/>
          </a:xfrm>
          <a:prstGeom prst="wedgeRectCallout">
            <a:avLst>
              <a:gd name="adj1" fmla="val -18752"/>
              <a:gd name="adj2" fmla="val 804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P(T) = 0.03</a:t>
            </a:r>
          </a:p>
        </p:txBody>
      </p:sp>
      <p:sp>
        <p:nvSpPr>
          <p:cNvPr id="18" name="Rectangular Callout 17"/>
          <p:cNvSpPr/>
          <p:nvPr/>
        </p:nvSpPr>
        <p:spPr>
          <a:xfrm>
            <a:off x="673100" y="758825"/>
            <a:ext cx="1381125" cy="644525"/>
          </a:xfrm>
          <a:prstGeom prst="wedgeRectCallout">
            <a:avLst>
              <a:gd name="adj1" fmla="val -18752"/>
              <a:gd name="adj2" fmla="val 804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P(T) = 0.03</a:t>
            </a:r>
          </a:p>
        </p:txBody>
      </p:sp>
      <p:sp>
        <p:nvSpPr>
          <p:cNvPr id="19" name="Rectangular Callout 18"/>
          <p:cNvSpPr/>
          <p:nvPr/>
        </p:nvSpPr>
        <p:spPr>
          <a:xfrm>
            <a:off x="3651250" y="390525"/>
            <a:ext cx="1381125" cy="644525"/>
          </a:xfrm>
          <a:prstGeom prst="wedgeRectCallout">
            <a:avLst>
              <a:gd name="adj1" fmla="val -18752"/>
              <a:gd name="adj2" fmla="val 804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P(T) = 0.03</a:t>
            </a:r>
          </a:p>
        </p:txBody>
      </p:sp>
      <p:sp>
        <p:nvSpPr>
          <p:cNvPr id="20" name="Rectangular Callout 19"/>
          <p:cNvSpPr/>
          <p:nvPr/>
        </p:nvSpPr>
        <p:spPr>
          <a:xfrm>
            <a:off x="3098800" y="3981450"/>
            <a:ext cx="1381125" cy="644525"/>
          </a:xfrm>
          <a:prstGeom prst="wedgeRectCallout">
            <a:avLst>
              <a:gd name="adj1" fmla="val 19648"/>
              <a:gd name="adj2" fmla="val -840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P(T) = 0.03</a:t>
            </a:r>
          </a:p>
        </p:txBody>
      </p:sp>
      <p:sp>
        <p:nvSpPr>
          <p:cNvPr id="25" name="Rectangular Callout 24"/>
          <p:cNvSpPr/>
          <p:nvPr/>
        </p:nvSpPr>
        <p:spPr>
          <a:xfrm>
            <a:off x="1349375" y="3244850"/>
            <a:ext cx="1381125" cy="644525"/>
          </a:xfrm>
          <a:prstGeom prst="wedgeRectCallout">
            <a:avLst>
              <a:gd name="adj1" fmla="val 19648"/>
              <a:gd name="adj2" fmla="val -8407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P(T) = 0.03</a:t>
            </a:r>
          </a:p>
        </p:txBody>
      </p:sp>
      <p:sp>
        <p:nvSpPr>
          <p:cNvPr id="26" name="Rectangle 25"/>
          <p:cNvSpPr/>
          <p:nvPr/>
        </p:nvSpPr>
        <p:spPr>
          <a:xfrm>
            <a:off x="5768975" y="758825"/>
            <a:ext cx="2946400" cy="707886"/>
          </a:xfrm>
          <a:prstGeom prst="rect">
            <a:avLst/>
          </a:prstGeom>
        </p:spPr>
        <p:txBody>
          <a:bodyPr wrap="square">
            <a:spAutoFit/>
          </a:bodyPr>
          <a:lstStyle/>
          <a:p>
            <a:r>
              <a:rPr lang="en-US" sz="2000" b="1" i="1" dirty="0" smtClean="0"/>
              <a:t>P(T) = 0.15 / # of pages</a:t>
            </a:r>
          </a:p>
          <a:p>
            <a:r>
              <a:rPr lang="en-US" sz="2000" b="1" i="1" dirty="0" smtClean="0"/>
              <a:t>P(T) = 0.03</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5" grpId="0" animBg="1"/>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err="1" smtClean="0">
                <a:solidFill>
                  <a:schemeClr val="tx1">
                    <a:lumMod val="75000"/>
                    <a:lumOff val="25000"/>
                  </a:schemeClr>
                </a:solidFill>
              </a:rPr>
              <a:t>PageRank</a:t>
            </a:r>
            <a:r>
              <a:rPr lang="en-US" sz="3000" b="1" dirty="0" smtClean="0">
                <a:solidFill>
                  <a:schemeClr val="tx1">
                    <a:lumMod val="75000"/>
                    <a:lumOff val="25000"/>
                  </a:schemeClr>
                </a:solidFill>
              </a:rPr>
              <a:t>: Simplified Mathematical </a:t>
            </a:r>
            <a:r>
              <a:rPr lang="en-US" sz="3000" b="1" dirty="0" err="1" smtClean="0">
                <a:solidFill>
                  <a:schemeClr val="tx1">
                    <a:lumMod val="75000"/>
                    <a:lumOff val="25000"/>
                  </a:schemeClr>
                </a:solidFill>
              </a:rPr>
              <a:t>Def’n</a:t>
            </a:r>
            <a:endParaRPr lang="en-US" sz="3000" b="1" dirty="0" smtClean="0">
              <a:solidFill>
                <a:schemeClr val="tx1">
                  <a:lumMod val="75000"/>
                  <a:lumOff val="25000"/>
                </a:schemeClr>
              </a:solidFill>
            </a:endParaRPr>
          </a:p>
          <a:p>
            <a:pPr algn="r"/>
            <a:r>
              <a:rPr lang="en-US" i="1" dirty="0" smtClean="0">
                <a:solidFill>
                  <a:schemeClr val="tx1">
                    <a:lumMod val="75000"/>
                    <a:lumOff val="25000"/>
                  </a:schemeClr>
                </a:solidFill>
              </a:rPr>
              <a:t>cause that’s how we roll</a:t>
            </a:r>
            <a:endParaRPr lang="en-US" i="1" dirty="0">
              <a:solidFill>
                <a:schemeClr val="tx1">
                  <a:lumMod val="75000"/>
                  <a:lumOff val="25000"/>
                </a:schemeClr>
              </a:solidFill>
            </a:endParaRPr>
          </a:p>
        </p:txBody>
      </p:sp>
      <p:sp>
        <p:nvSpPr>
          <p:cNvPr id="3088"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89" name="Rectangle 17"/>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90" name="Picture 18"/>
          <p:cNvPicPr>
            <a:picLocks noChangeAspect="1" noChangeArrowheads="1"/>
          </p:cNvPicPr>
          <p:nvPr/>
        </p:nvPicPr>
        <p:blipFill>
          <a:blip r:embed="rId3" cstate="print"/>
          <a:srcRect/>
          <a:stretch>
            <a:fillRect/>
          </a:stretch>
        </p:blipFill>
        <p:spPr bwMode="auto">
          <a:xfrm>
            <a:off x="-400050" y="1912665"/>
            <a:ext cx="9299575" cy="1240110"/>
          </a:xfrm>
          <a:prstGeom prst="rect">
            <a:avLst/>
          </a:prstGeom>
          <a:noFill/>
          <a:ln w="9525">
            <a:noFill/>
            <a:miter lim="800000"/>
            <a:headEnd/>
            <a:tailEnd/>
          </a:ln>
          <a:effectLst/>
        </p:spPr>
      </p:pic>
      <p:sp>
        <p:nvSpPr>
          <p:cNvPr id="3091" name="Rectangle 19"/>
          <p:cNvSpPr>
            <a:spLocks noChangeArrowheads="1"/>
          </p:cNvSpPr>
          <p:nvPr/>
        </p:nvSpPr>
        <p:spPr bwMode="auto">
          <a:xfrm>
            <a:off x="485362" y="390525"/>
            <a:ext cx="8414163"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Assume the web is </a:t>
            </a:r>
            <a:r>
              <a:rPr kumimoji="0" lang="en-US" sz="20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N</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pages big</a:t>
            </a:r>
            <a:b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Assume that probability of teleportation </a:t>
            </a:r>
            <a:r>
              <a:rPr kumimoji="0" lang="en-US" sz="2000" b="1" i="1"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(t)</a:t>
            </a:r>
            <a:r>
              <a:rPr kumimoji="0" lang="en-US" sz="20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is 0.15</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and following link </a:t>
            </a:r>
            <a:r>
              <a:rPr kumimoji="0" lang="en-US" sz="2000" b="1" i="1"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(s)</a:t>
            </a:r>
            <a:r>
              <a:rPr kumimoji="0" lang="en-US" sz="20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is 0.85</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Assume that teleportation probability </a:t>
            </a:r>
            <a:r>
              <a:rPr kumimoji="0" lang="en-US" sz="2000" b="1" i="1"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(E)</a:t>
            </a:r>
            <a:r>
              <a:rPr kumimoji="0" lang="en-US" sz="20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 is uniform</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Assume that you start on any random page (</a:t>
            </a:r>
            <a:r>
              <a:rPr kumimoji="0" lang="en-US" sz="2000" b="1" i="0" u="none" strike="noStrike" cap="none" normalizeH="0" baseline="0" dirty="0" smtClean="0">
                <a:ln>
                  <a:noFill/>
                </a:ln>
                <a:solidFill>
                  <a:srgbClr val="FF0000"/>
                </a:solidFill>
                <a:effectLst/>
                <a:latin typeface="Calibri" pitchFamily="34" charset="0"/>
                <a:ea typeface="Times New Roman" pitchFamily="18" charset="0"/>
                <a:cs typeface="Times New Roman" pitchFamily="18" charset="0"/>
              </a:rPr>
              <a:t>uniform distribution L</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Rectangle 38"/>
          <p:cNvSpPr/>
          <p:nvPr/>
        </p:nvSpPr>
        <p:spPr>
          <a:xfrm>
            <a:off x="520700" y="3060700"/>
            <a:ext cx="5876925" cy="707886"/>
          </a:xfrm>
          <a:prstGeom prst="rect">
            <a:avLst/>
          </a:prstGeom>
        </p:spPr>
        <p:txBody>
          <a:bodyPr wrap="square">
            <a:spAutoFit/>
          </a:bodyPr>
          <a:lstStyle/>
          <a:p>
            <a:r>
              <a:rPr lang="en-US" sz="2000" dirty="0" smtClean="0"/>
              <a:t>Then after one step, the probability your on page X is:</a:t>
            </a:r>
            <a:r>
              <a:rPr lang="en-US" sz="2000" i="1" dirty="0" smtClean="0"/>
              <a:t/>
            </a:r>
            <a:br>
              <a:rPr lang="en-US" sz="2000" i="1" dirty="0" smtClean="0"/>
            </a:br>
            <a:endParaRPr lang="en-US" sz="2000" dirty="0"/>
          </a:p>
        </p:txBody>
      </p:sp>
      <p:pic>
        <p:nvPicPr>
          <p:cNvPr id="3092" name="Picture 20"/>
          <p:cNvPicPr>
            <a:picLocks noChangeAspect="1" noChangeArrowheads="1"/>
          </p:cNvPicPr>
          <p:nvPr/>
        </p:nvPicPr>
        <p:blipFill>
          <a:blip r:embed="rId4" cstate="print"/>
          <a:srcRect/>
          <a:stretch>
            <a:fillRect/>
          </a:stretch>
        </p:blipFill>
        <p:spPr bwMode="auto">
          <a:xfrm>
            <a:off x="-952500" y="3521075"/>
            <a:ext cx="10833100" cy="115221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G = The Link Graph</a:t>
            </a:r>
          </a:p>
          <a:p>
            <a:pPr algn="r"/>
            <a:r>
              <a:rPr lang="en-US" i="1" dirty="0" err="1" smtClean="0">
                <a:solidFill>
                  <a:schemeClr val="tx1">
                    <a:lumMod val="75000"/>
                    <a:lumOff val="25000"/>
                  </a:schemeClr>
                </a:solidFill>
              </a:rPr>
              <a:t>ginormous</a:t>
            </a:r>
            <a:r>
              <a:rPr lang="en-US" i="1" dirty="0" smtClean="0">
                <a:solidFill>
                  <a:schemeClr val="tx1">
                    <a:lumMod val="75000"/>
                    <a:lumOff val="25000"/>
                  </a:schemeClr>
                </a:solidFill>
              </a:rPr>
              <a:t> and sparse</a:t>
            </a:r>
            <a:endParaRPr lang="en-US" i="1" dirty="0">
              <a:solidFill>
                <a:schemeClr val="tx1">
                  <a:lumMod val="75000"/>
                  <a:lumOff val="25000"/>
                </a:schemeClr>
              </a:solidFill>
            </a:endParaRPr>
          </a:p>
        </p:txBody>
      </p:sp>
      <p:sp>
        <p:nvSpPr>
          <p:cNvPr id="3089" name="Rectangle 17"/>
          <p:cNvSpPr>
            <a:spLocks noChangeArrowheads="1"/>
          </p:cNvSpPr>
          <p:nvPr/>
        </p:nvSpPr>
        <p:spPr bwMode="auto">
          <a:xfrm>
            <a:off x="0" y="1123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889000" y="1495425"/>
          <a:ext cx="6096000" cy="28346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0">
                <a:tc>
                  <a:txBody>
                    <a:bodyPr/>
                    <a:lstStyle/>
                    <a:p>
                      <a:pPr algn="ctr"/>
                      <a:endParaRPr lang="en-US" sz="2500" b="1" dirty="0">
                        <a:solidFill>
                          <a:schemeClr val="bg1"/>
                        </a:solidFill>
                      </a:endParaRPr>
                    </a:p>
                  </a:txBody>
                  <a:tcPr/>
                </a:tc>
                <a:tc>
                  <a:txBody>
                    <a:bodyPr/>
                    <a:lstStyle/>
                    <a:p>
                      <a:pPr algn="ctr"/>
                      <a:r>
                        <a:rPr lang="en-US" sz="2500" b="1" dirty="0" smtClean="0"/>
                        <a:t>1</a:t>
                      </a:r>
                      <a:endParaRPr lang="en-US" sz="2500" b="1" dirty="0"/>
                    </a:p>
                  </a:txBody>
                  <a:tcPr/>
                </a:tc>
                <a:tc>
                  <a:txBody>
                    <a:bodyPr/>
                    <a:lstStyle/>
                    <a:p>
                      <a:pPr algn="ctr"/>
                      <a:r>
                        <a:rPr lang="en-US" sz="2500" b="1" dirty="0" smtClean="0"/>
                        <a:t>2</a:t>
                      </a:r>
                      <a:endParaRPr lang="en-US" sz="2500" b="1" dirty="0"/>
                    </a:p>
                  </a:txBody>
                  <a:tcPr/>
                </a:tc>
                <a:tc>
                  <a:txBody>
                    <a:bodyPr/>
                    <a:lstStyle/>
                    <a:p>
                      <a:pPr algn="ctr"/>
                      <a:r>
                        <a:rPr lang="en-US" sz="2500" b="1" dirty="0" smtClean="0"/>
                        <a:t>…</a:t>
                      </a:r>
                      <a:endParaRPr lang="en-US" sz="2500" b="1" dirty="0"/>
                    </a:p>
                  </a:txBody>
                  <a:tcPr/>
                </a:tc>
                <a:tc>
                  <a:txBody>
                    <a:bodyPr/>
                    <a:lstStyle/>
                    <a:p>
                      <a:pPr algn="ctr"/>
                      <a:r>
                        <a:rPr lang="en-US" sz="2500" b="1" dirty="0" smtClean="0"/>
                        <a:t>…</a:t>
                      </a:r>
                      <a:endParaRPr lang="en-US" sz="2500" b="1" dirty="0"/>
                    </a:p>
                  </a:txBody>
                  <a:tcPr/>
                </a:tc>
                <a:tc>
                  <a:txBody>
                    <a:bodyPr/>
                    <a:lstStyle/>
                    <a:p>
                      <a:pPr algn="ctr"/>
                      <a:r>
                        <a:rPr lang="en-US" sz="2500" b="1" dirty="0" smtClean="0"/>
                        <a:t>N</a:t>
                      </a:r>
                      <a:endParaRPr lang="en-US" sz="2500" b="1" dirty="0"/>
                    </a:p>
                  </a:txBody>
                  <a:tcPr/>
                </a:tc>
              </a:tr>
              <a:tr h="370840">
                <a:tc>
                  <a:txBody>
                    <a:bodyPr/>
                    <a:lstStyle/>
                    <a:p>
                      <a:pPr algn="ctr"/>
                      <a:r>
                        <a:rPr lang="en-US" sz="2500" b="1" dirty="0" smtClean="0">
                          <a:solidFill>
                            <a:schemeClr val="bg1"/>
                          </a:solidFill>
                        </a:rPr>
                        <a:t>1</a:t>
                      </a:r>
                      <a:endParaRPr lang="en-US" sz="2500" b="1" dirty="0">
                        <a:solidFill>
                          <a:schemeClr val="bg1"/>
                        </a:solidFill>
                      </a:endParaRPr>
                    </a:p>
                  </a:txBody>
                  <a:tcPr>
                    <a:solidFill>
                      <a:schemeClr val="accent1"/>
                    </a:solidFill>
                  </a:tcP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0</a:t>
                      </a:r>
                      <a:endParaRPr lang="en-US" dirty="0"/>
                    </a:p>
                  </a:txBody>
                  <a:tcPr anchor="ctr"/>
                </a:tc>
              </a:tr>
              <a:tr h="370840">
                <a:tc>
                  <a:txBody>
                    <a:bodyPr/>
                    <a:lstStyle/>
                    <a:p>
                      <a:pPr algn="ctr"/>
                      <a:r>
                        <a:rPr lang="en-US" sz="2500" b="1" dirty="0" smtClean="0">
                          <a:solidFill>
                            <a:schemeClr val="bg1"/>
                          </a:solidFill>
                        </a:rPr>
                        <a:t>2</a:t>
                      </a:r>
                      <a:endParaRPr lang="en-US" sz="2500" b="1" dirty="0">
                        <a:solidFill>
                          <a:schemeClr val="bg1"/>
                        </a:solidFill>
                      </a:endParaRPr>
                    </a:p>
                  </a:txBody>
                  <a:tcPr>
                    <a:solidFill>
                      <a:schemeClr val="accent1"/>
                    </a:solidFill>
                  </a:tcP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1</a:t>
                      </a:r>
                      <a:endParaRPr lang="en-US" dirty="0"/>
                    </a:p>
                  </a:txBody>
                  <a:tcPr anchor="ctr"/>
                </a:tc>
              </a:tr>
              <a:tr h="370840">
                <a:tc>
                  <a:txBody>
                    <a:bodyPr/>
                    <a:lstStyle/>
                    <a:p>
                      <a:pPr algn="ctr"/>
                      <a:r>
                        <a:rPr lang="en-US" sz="2500" b="1" dirty="0" smtClean="0">
                          <a:solidFill>
                            <a:schemeClr val="bg1"/>
                          </a:solidFill>
                        </a:rPr>
                        <a:t>…</a:t>
                      </a:r>
                      <a:endParaRPr lang="en-US" sz="2500" b="1" dirty="0">
                        <a:solidFill>
                          <a:schemeClr val="bg1"/>
                        </a:solidFill>
                      </a:endParaRPr>
                    </a:p>
                  </a:txBody>
                  <a:tcPr>
                    <a:solidFill>
                      <a:schemeClr val="accent1"/>
                    </a:solidFill>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r h="370840">
                <a:tc>
                  <a:txBody>
                    <a:bodyPr/>
                    <a:lstStyle/>
                    <a:p>
                      <a:pPr algn="ctr"/>
                      <a:r>
                        <a:rPr lang="en-US" sz="2500" b="1" dirty="0" smtClean="0">
                          <a:solidFill>
                            <a:schemeClr val="bg1"/>
                          </a:solidFill>
                        </a:rPr>
                        <a:t>…</a:t>
                      </a:r>
                      <a:endParaRPr lang="en-US" sz="2500" b="1" dirty="0">
                        <a:solidFill>
                          <a:schemeClr val="bg1"/>
                        </a:solidFill>
                      </a:endParaRPr>
                    </a:p>
                  </a:txBody>
                  <a:tcPr>
                    <a:solidFill>
                      <a:schemeClr val="accent1"/>
                    </a:solidFill>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r>
              <a:tr h="205105">
                <a:tc>
                  <a:txBody>
                    <a:bodyPr/>
                    <a:lstStyle/>
                    <a:p>
                      <a:pPr algn="ctr"/>
                      <a:r>
                        <a:rPr lang="en-US" sz="2500" b="1" dirty="0" smtClean="0">
                          <a:solidFill>
                            <a:schemeClr val="bg1"/>
                          </a:solidFill>
                        </a:rPr>
                        <a:t>N</a:t>
                      </a:r>
                      <a:endParaRPr lang="en-US" sz="2500" b="1" dirty="0">
                        <a:solidFill>
                          <a:schemeClr val="bg1"/>
                        </a:solidFill>
                      </a:endParaRPr>
                    </a:p>
                  </a:txBody>
                  <a:tcPr>
                    <a:solidFill>
                      <a:schemeClr val="accent1"/>
                    </a:solidFill>
                  </a:tcP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1</a:t>
                      </a:r>
                      <a:endParaRPr lang="en-US" dirty="0"/>
                    </a:p>
                  </a:txBody>
                  <a:tcPr anchor="ctr"/>
                </a:tc>
              </a:tr>
            </a:tbl>
          </a:graphicData>
        </a:graphic>
      </p:graphicFrame>
      <p:sp>
        <p:nvSpPr>
          <p:cNvPr id="10" name="Rectangular Callout 9"/>
          <p:cNvSpPr/>
          <p:nvPr/>
        </p:nvSpPr>
        <p:spPr>
          <a:xfrm>
            <a:off x="981075" y="482600"/>
            <a:ext cx="1381125" cy="644525"/>
          </a:xfrm>
          <a:prstGeom prst="wedgeRectCallout">
            <a:avLst>
              <a:gd name="adj1" fmla="val -18752"/>
              <a:gd name="adj2" fmla="val 804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Link Graph</a:t>
            </a:r>
          </a:p>
        </p:txBody>
      </p:sp>
      <p:sp>
        <p:nvSpPr>
          <p:cNvPr id="11" name="Rectangular Callout 10"/>
          <p:cNvSpPr/>
          <p:nvPr/>
        </p:nvSpPr>
        <p:spPr>
          <a:xfrm>
            <a:off x="5676900" y="482600"/>
            <a:ext cx="2578100" cy="644525"/>
          </a:xfrm>
          <a:prstGeom prst="wedgeRectCallout">
            <a:avLst>
              <a:gd name="adj1" fmla="val -18752"/>
              <a:gd name="adj2" fmla="val 804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No  link from 1 to N </a:t>
            </a:r>
          </a:p>
        </p:txBody>
      </p:sp>
      <p:sp>
        <p:nvSpPr>
          <p:cNvPr id="12" name="Rectangular Callout 11"/>
          <p:cNvSpPr/>
          <p:nvPr/>
        </p:nvSpPr>
        <p:spPr>
          <a:xfrm>
            <a:off x="889000" y="4810125"/>
            <a:ext cx="2578100" cy="644525"/>
          </a:xfrm>
          <a:prstGeom prst="wedgeRectCallout">
            <a:avLst>
              <a:gd name="adj1" fmla="val 20972"/>
              <a:gd name="adj2" fmla="val -9826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Huge!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G as a dictionary</a:t>
            </a:r>
          </a:p>
          <a:p>
            <a:pPr algn="r"/>
            <a:r>
              <a:rPr lang="en-US" i="1" dirty="0" smtClean="0">
                <a:solidFill>
                  <a:schemeClr val="tx1">
                    <a:lumMod val="75000"/>
                    <a:lumOff val="25000"/>
                  </a:schemeClr>
                </a:solidFill>
              </a:rPr>
              <a:t>more compact…</a:t>
            </a:r>
            <a:endParaRPr lang="en-US" i="1" dirty="0">
              <a:solidFill>
                <a:schemeClr val="tx1">
                  <a:lumMod val="75000"/>
                  <a:lumOff val="25000"/>
                </a:schemeClr>
              </a:solidFill>
            </a:endParaRPr>
          </a:p>
        </p:txBody>
      </p:sp>
      <p:sp>
        <p:nvSpPr>
          <p:cNvPr id="215041" name="Rectangle 1"/>
          <p:cNvSpPr>
            <a:spLocks noChangeArrowheads="1"/>
          </p:cNvSpPr>
          <p:nvPr/>
        </p:nvSpPr>
        <p:spPr bwMode="auto">
          <a:xfrm>
            <a:off x="2638425" y="1495425"/>
            <a:ext cx="4479925"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b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b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2500" b="1" i="0" u="none" strike="noStrike" cap="none" normalizeH="0" baseline="0" dirty="0" smtClean="0">
                <a:ln>
                  <a:noFill/>
                </a:ln>
                <a:solidFill>
                  <a:srgbClr val="CE7B00"/>
                </a:solidFill>
                <a:effectLst/>
                <a:latin typeface="Courier New" pitchFamily="49" charset="0"/>
                <a:ea typeface="Calibri" pitchFamily="34" charset="0"/>
                <a:cs typeface="Courier New" pitchFamily="49" charset="0"/>
              </a:rPr>
              <a:t>"1"</a:t>
            </a: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=&gt; [25, 26],</a:t>
            </a:r>
            <a:b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b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2500" b="1" i="0" u="none" strike="noStrike" cap="none" normalizeH="0" baseline="0" dirty="0" smtClean="0">
                <a:ln>
                  <a:noFill/>
                </a:ln>
                <a:solidFill>
                  <a:srgbClr val="CE7B00"/>
                </a:solidFill>
                <a:effectLst/>
                <a:latin typeface="Courier New" pitchFamily="49" charset="0"/>
                <a:ea typeface="Calibri" pitchFamily="34" charset="0"/>
                <a:cs typeface="Courier New" pitchFamily="49" charset="0"/>
              </a:rPr>
              <a:t>"2"</a:t>
            </a: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=&gt; [1],</a:t>
            </a:r>
            <a:b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b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2500" b="1" i="0" u="none" strike="noStrike" cap="none" normalizeH="0" baseline="0" dirty="0" smtClean="0">
                <a:ln>
                  <a:noFill/>
                </a:ln>
                <a:solidFill>
                  <a:srgbClr val="CE7B00"/>
                </a:solidFill>
                <a:effectLst/>
                <a:latin typeface="Courier New" pitchFamily="49" charset="0"/>
                <a:ea typeface="Calibri" pitchFamily="34" charset="0"/>
                <a:cs typeface="Courier New" pitchFamily="49" charset="0"/>
              </a:rPr>
              <a:t>"5"</a:t>
            </a: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=&gt; [123,2],</a:t>
            </a:r>
            <a:b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b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2500" b="1" i="0" u="none" strike="noStrike" cap="none" normalizeH="0" baseline="0" dirty="0" smtClean="0">
                <a:ln>
                  <a:noFill/>
                </a:ln>
                <a:solidFill>
                  <a:srgbClr val="CE7B00"/>
                </a:solidFill>
                <a:effectLst/>
                <a:latin typeface="Courier New" pitchFamily="49" charset="0"/>
                <a:ea typeface="Calibri" pitchFamily="34" charset="0"/>
                <a:cs typeface="Courier New" pitchFamily="49" charset="0"/>
              </a:rPr>
              <a:t>"6"</a:t>
            </a: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=&gt; [67, 1]</a:t>
            </a:r>
            <a:b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br>
            <a:r>
              <a:rPr kumimoji="0" lang="en-US" sz="2500" b="1"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2500" b="1"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ular Callout 12"/>
          <p:cNvSpPr/>
          <p:nvPr/>
        </p:nvSpPr>
        <p:spPr>
          <a:xfrm>
            <a:off x="1165225" y="2232025"/>
            <a:ext cx="1381125" cy="644525"/>
          </a:xfrm>
          <a:prstGeom prst="wedgeRectCallout">
            <a:avLst>
              <a:gd name="adj1" fmla="val 68641"/>
              <a:gd name="adj2" fmla="val -216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Page </a:t>
            </a:r>
          </a:p>
        </p:txBody>
      </p:sp>
      <p:sp>
        <p:nvSpPr>
          <p:cNvPr id="14" name="Rectangular Callout 13"/>
          <p:cNvSpPr/>
          <p:nvPr/>
        </p:nvSpPr>
        <p:spPr>
          <a:xfrm>
            <a:off x="4572000" y="942975"/>
            <a:ext cx="1381125" cy="644525"/>
          </a:xfrm>
          <a:prstGeom prst="wedgeRectCallout">
            <a:avLst>
              <a:gd name="adj1" fmla="val -28021"/>
              <a:gd name="adj2" fmla="val 8900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Links 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Computing </a:t>
            </a:r>
            <a:r>
              <a:rPr lang="en-US" sz="3000" b="1" dirty="0" err="1" smtClean="0">
                <a:solidFill>
                  <a:schemeClr val="tx1">
                    <a:lumMod val="75000"/>
                    <a:lumOff val="25000"/>
                  </a:schemeClr>
                </a:solidFill>
              </a:rPr>
              <a:t>PageRank</a:t>
            </a:r>
            <a:endParaRPr lang="en-US" sz="3000" b="1" dirty="0" smtClean="0">
              <a:solidFill>
                <a:schemeClr val="tx1">
                  <a:lumMod val="75000"/>
                  <a:lumOff val="25000"/>
                </a:schemeClr>
              </a:solidFill>
            </a:endParaRPr>
          </a:p>
          <a:p>
            <a:pPr algn="r"/>
            <a:r>
              <a:rPr lang="en-US" i="1" dirty="0" smtClean="0">
                <a:solidFill>
                  <a:schemeClr val="tx1">
                    <a:lumMod val="75000"/>
                    <a:lumOff val="25000"/>
                  </a:schemeClr>
                </a:solidFill>
              </a:rPr>
              <a:t>the tedious way</a:t>
            </a:r>
            <a:endParaRPr lang="en-US" i="1" dirty="0">
              <a:solidFill>
                <a:schemeClr val="tx1">
                  <a:lumMod val="75000"/>
                  <a:lumOff val="25000"/>
                </a:schemeClr>
              </a:solidFill>
            </a:endParaRPr>
          </a:p>
        </p:txBody>
      </p:sp>
      <p:pic>
        <p:nvPicPr>
          <p:cNvPr id="6" name="Picture 5" descr="consumers.png"/>
          <p:cNvPicPr>
            <a:picLocks noChangeAspect="1"/>
          </p:cNvPicPr>
          <p:nvPr/>
        </p:nvPicPr>
        <p:blipFill>
          <a:blip r:embed="rId3" cstate="print"/>
          <a:srcRect l="67658"/>
          <a:stretch>
            <a:fillRect/>
          </a:stretch>
        </p:blipFill>
        <p:spPr>
          <a:xfrm>
            <a:off x="428625" y="2047875"/>
            <a:ext cx="1012825" cy="1858959"/>
          </a:xfrm>
          <a:prstGeom prst="rect">
            <a:avLst/>
          </a:prstGeom>
        </p:spPr>
      </p:pic>
      <p:sp>
        <p:nvSpPr>
          <p:cNvPr id="7" name="Rectangle 6"/>
          <p:cNvSpPr/>
          <p:nvPr/>
        </p:nvSpPr>
        <p:spPr>
          <a:xfrm>
            <a:off x="2454275" y="2139950"/>
            <a:ext cx="4879975" cy="400110"/>
          </a:xfrm>
          <a:prstGeom prst="rect">
            <a:avLst/>
          </a:prstGeom>
        </p:spPr>
        <p:txBody>
          <a:bodyPr wrap="square">
            <a:spAutoFit/>
          </a:bodyPr>
          <a:lstStyle/>
          <a:p>
            <a:r>
              <a:rPr lang="en-US" sz="2000" b="1" i="1" dirty="0" smtClean="0"/>
              <a:t>Follow link from page he/she is currently on. </a:t>
            </a:r>
            <a:endParaRPr lang="en-US" sz="2000" b="1" dirty="0"/>
          </a:p>
        </p:txBody>
      </p:sp>
      <p:sp>
        <p:nvSpPr>
          <p:cNvPr id="8" name="Rectangle 7"/>
          <p:cNvSpPr/>
          <p:nvPr/>
        </p:nvSpPr>
        <p:spPr>
          <a:xfrm>
            <a:off x="2454275" y="3244850"/>
            <a:ext cx="4879975" cy="400110"/>
          </a:xfrm>
          <a:prstGeom prst="rect">
            <a:avLst/>
          </a:prstGeom>
        </p:spPr>
        <p:txBody>
          <a:bodyPr wrap="square">
            <a:spAutoFit/>
          </a:bodyPr>
          <a:lstStyle/>
          <a:p>
            <a:r>
              <a:rPr lang="en-US" sz="2000" b="1" i="1" dirty="0" smtClean="0"/>
              <a:t>Teleport to a random location on the web.</a:t>
            </a:r>
            <a:endParaRPr lang="en-US" sz="2000" b="1" dirty="0"/>
          </a:p>
        </p:txBody>
      </p:sp>
      <p:sp>
        <p:nvSpPr>
          <p:cNvPr id="9" name="Up Arrow 8"/>
          <p:cNvSpPr/>
          <p:nvPr/>
        </p:nvSpPr>
        <p:spPr>
          <a:xfrm rot="3602282">
            <a:off x="1749684" y="2262946"/>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17997718" flipV="1">
            <a:off x="1749684" y="2999546"/>
            <a:ext cx="460375" cy="552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ular Callout 10"/>
          <p:cNvSpPr/>
          <p:nvPr/>
        </p:nvSpPr>
        <p:spPr>
          <a:xfrm>
            <a:off x="7426325" y="2508250"/>
            <a:ext cx="1381125" cy="644525"/>
          </a:xfrm>
          <a:prstGeom prst="wedgeRectCallout">
            <a:avLst>
              <a:gd name="adj1" fmla="val -67745"/>
              <a:gd name="adj2" fmla="val -41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Page K</a:t>
            </a:r>
          </a:p>
        </p:txBody>
      </p:sp>
      <p:sp>
        <p:nvSpPr>
          <p:cNvPr id="12" name="Curved Up Arrow 11"/>
          <p:cNvSpPr/>
          <p:nvPr/>
        </p:nvSpPr>
        <p:spPr>
          <a:xfrm flipH="1" flipV="1">
            <a:off x="1349375" y="942975"/>
            <a:ext cx="6629400" cy="1012825"/>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smtClean="0">
                <a:solidFill>
                  <a:schemeClr val="tx1">
                    <a:lumMod val="75000"/>
                    <a:lumOff val="25000"/>
                  </a:schemeClr>
                </a:solidFill>
              </a:rPr>
              <a:t>Computing </a:t>
            </a:r>
            <a:r>
              <a:rPr lang="en-US" sz="3000" b="1" dirty="0" err="1" smtClean="0">
                <a:solidFill>
                  <a:schemeClr val="tx1">
                    <a:lumMod val="75000"/>
                    <a:lumOff val="25000"/>
                  </a:schemeClr>
                </a:solidFill>
              </a:rPr>
              <a:t>PageRank</a:t>
            </a:r>
            <a:endParaRPr lang="en-US" sz="3000" b="1" dirty="0" smtClean="0">
              <a:solidFill>
                <a:schemeClr val="tx1">
                  <a:lumMod val="75000"/>
                  <a:lumOff val="25000"/>
                </a:schemeClr>
              </a:solidFill>
            </a:endParaRPr>
          </a:p>
          <a:p>
            <a:pPr algn="r"/>
            <a:r>
              <a:rPr lang="en-US" i="1" dirty="0" smtClean="0">
                <a:solidFill>
                  <a:schemeClr val="tx1">
                    <a:lumMod val="75000"/>
                    <a:lumOff val="25000"/>
                  </a:schemeClr>
                </a:solidFill>
              </a:rPr>
              <a:t>in one swoop</a:t>
            </a:r>
            <a:endParaRPr lang="en-US" i="1" dirty="0">
              <a:solidFill>
                <a:schemeClr val="tx1">
                  <a:lumMod val="75000"/>
                  <a:lumOff val="25000"/>
                </a:schemeClr>
              </a:solidFill>
            </a:endParaRPr>
          </a:p>
        </p:txBody>
      </p:sp>
      <p:sp>
        <p:nvSpPr>
          <p:cNvPr id="15" name="Rectangular Callout 14"/>
          <p:cNvSpPr/>
          <p:nvPr/>
        </p:nvSpPr>
        <p:spPr>
          <a:xfrm>
            <a:off x="3006725" y="3336925"/>
            <a:ext cx="1841500" cy="644525"/>
          </a:xfrm>
          <a:prstGeom prst="wedgeRectCallout">
            <a:avLst>
              <a:gd name="adj1" fmla="val -15607"/>
              <a:gd name="adj2" fmla="val -9719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Identity matrix</a:t>
            </a:r>
          </a:p>
        </p:txBody>
      </p:sp>
      <p:sp>
        <p:nvSpPr>
          <p:cNvPr id="17" name="Rectangular Callout 16"/>
          <p:cNvSpPr/>
          <p:nvPr/>
        </p:nvSpPr>
        <p:spPr>
          <a:xfrm>
            <a:off x="1717675" y="942975"/>
            <a:ext cx="5984875" cy="644525"/>
          </a:xfrm>
          <a:prstGeom prst="wedgeRectCallout">
            <a:avLst>
              <a:gd name="adj1" fmla="val 45360"/>
              <a:gd name="adj2" fmla="val -2165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lgn="ctr"/>
            <a:r>
              <a:rPr lang="en-US" b="1" dirty="0" smtClean="0"/>
              <a:t>Don’t trust me! Verify it yourself!</a:t>
            </a:r>
          </a:p>
        </p:txBody>
      </p:sp>
      <p:sp>
        <p:nvSpPr>
          <p:cNvPr id="21914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19145"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19146" name="Picture 10"/>
          <p:cNvPicPr>
            <a:picLocks noChangeAspect="1" noChangeArrowheads="1"/>
          </p:cNvPicPr>
          <p:nvPr/>
        </p:nvPicPr>
        <p:blipFill>
          <a:blip r:embed="rId3" cstate="print"/>
          <a:srcRect/>
          <a:stretch>
            <a:fillRect/>
          </a:stretch>
        </p:blipFill>
        <p:spPr bwMode="auto">
          <a:xfrm>
            <a:off x="2546350" y="1955800"/>
            <a:ext cx="15275378" cy="1600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809750" y="942975"/>
            <a:ext cx="5715000" cy="3810000"/>
          </a:xfrm>
          <a:prstGeom prst="rect">
            <a:avLst/>
          </a:prstGeom>
          <a:noFill/>
          <a:ln w="9525">
            <a:noFill/>
            <a:miter lim="800000"/>
            <a:headEnd/>
            <a:tailEnd/>
          </a:ln>
          <a:effectLst/>
        </p:spPr>
      </p:pic>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Consume with care…</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everything that follows is</a:t>
            </a:r>
            <a:r>
              <a:rPr kumimoji="0" lang="en-US" sz="2000" b="0" i="1" u="none" strike="noStrike" kern="1200" cap="none" spc="0" normalizeH="0" noProof="0" dirty="0" smtClean="0">
                <a:ln>
                  <a:noFill/>
                </a:ln>
                <a:solidFill>
                  <a:schemeClr val="tx1">
                    <a:lumMod val="75000"/>
                    <a:lumOff val="25000"/>
                  </a:schemeClr>
                </a:solidFill>
                <a:effectLst/>
                <a:uLnTx/>
                <a:uFillTx/>
                <a:latin typeface="+mn-lt"/>
                <a:ea typeface="+mn-ea"/>
                <a:cs typeface="+mn-cs"/>
              </a:rPr>
              <a:t> based on released / public domain info</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981450"/>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Enough hand-waving, </a:t>
            </a:r>
            <a:r>
              <a:rPr kumimoji="0" lang="en-US" sz="35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dammit</a:t>
            </a:r>
            <a: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
            </a:r>
            <a:b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r>
              <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show me the</a:t>
            </a:r>
            <a:r>
              <a:rPr kumimoji="0" lang="en-US" i="1" u="none" strike="noStrike" kern="1200" cap="none" spc="0" normalizeH="0" noProof="0" dirty="0" smtClean="0">
                <a:ln>
                  <a:noFill/>
                </a:ln>
                <a:solidFill>
                  <a:schemeClr val="tx1">
                    <a:lumMod val="75000"/>
                    <a:lumOff val="25000"/>
                  </a:schemeClr>
                </a:solidFill>
                <a:effectLst/>
                <a:uLnTx/>
                <a:uFillTx/>
                <a:latin typeface="+mn-lt"/>
                <a:ea typeface="+mn-ea"/>
                <a:cs typeface="+mn-cs"/>
              </a:rPr>
              <a:t> code</a:t>
            </a:r>
            <a:endPar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Birth of EM-Proxy</a:t>
            </a:r>
          </a:p>
          <a:p>
            <a:pPr algn="r"/>
            <a:r>
              <a:rPr lang="en-US" i="1" dirty="0" smtClean="0">
                <a:solidFill>
                  <a:schemeClr val="tx1">
                    <a:lumMod val="75000"/>
                    <a:lumOff val="25000"/>
                  </a:schemeClr>
                </a:solidFill>
              </a:rPr>
              <a:t>flash of the obvious</a:t>
            </a:r>
            <a:endParaRPr lang="en-US" i="1" dirty="0">
              <a:solidFill>
                <a:schemeClr val="tx1">
                  <a:lumMod val="75000"/>
                  <a:lumOff val="25000"/>
                </a:schemeClr>
              </a:solidFill>
            </a:endParaRPr>
          </a:p>
        </p:txBody>
      </p:sp>
      <p:pic>
        <p:nvPicPr>
          <p:cNvPr id="133121" name="Picture 1"/>
          <p:cNvPicPr>
            <a:picLocks noChangeAspect="1" noChangeArrowheads="1"/>
          </p:cNvPicPr>
          <p:nvPr/>
        </p:nvPicPr>
        <p:blipFill>
          <a:blip r:embed="rId3" cstate="print"/>
          <a:srcRect b="11443"/>
          <a:stretch>
            <a:fillRect/>
          </a:stretch>
        </p:blipFill>
        <p:spPr bwMode="auto">
          <a:xfrm>
            <a:off x="0" y="0"/>
            <a:ext cx="9144000" cy="6375400"/>
          </a:xfrm>
          <a:prstGeom prst="rect">
            <a:avLst/>
          </a:prstGeom>
          <a:noFill/>
          <a:ln w="9525">
            <a:noFill/>
            <a:miter lim="800000"/>
            <a:headEnd/>
            <a:tailEnd/>
          </a:ln>
          <a:effectLst/>
        </p:spPr>
      </p:pic>
      <p:sp>
        <p:nvSpPr>
          <p:cNvPr id="6" name="Rectangular Callout 5"/>
          <p:cNvSpPr/>
          <p:nvPr/>
        </p:nvSpPr>
        <p:spPr>
          <a:xfrm>
            <a:off x="5492750" y="3613150"/>
            <a:ext cx="2393951" cy="644525"/>
          </a:xfrm>
          <a:prstGeom prst="wedgeRectCallout">
            <a:avLst>
              <a:gd name="adj1" fmla="val -60679"/>
              <a:gd name="adj2" fmla="val 1913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Hot, Fast, Awesome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ular Callout 5"/>
          <p:cNvSpPr/>
          <p:nvPr/>
        </p:nvSpPr>
        <p:spPr>
          <a:xfrm>
            <a:off x="5492750" y="3613150"/>
            <a:ext cx="2393951" cy="644525"/>
          </a:xfrm>
          <a:prstGeom prst="wedgeRectCallout">
            <a:avLst>
              <a:gd name="adj1" fmla="val -60679"/>
              <a:gd name="adj2" fmla="val 1913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Hot, Fast, Awesome</a:t>
            </a:r>
          </a:p>
        </p:txBody>
      </p:sp>
      <p:pic>
        <p:nvPicPr>
          <p:cNvPr id="222210" name="Picture 2"/>
          <p:cNvPicPr>
            <a:picLocks noChangeAspect="1" noChangeArrowheads="1"/>
          </p:cNvPicPr>
          <p:nvPr/>
        </p:nvPicPr>
        <p:blipFill>
          <a:blip r:embed="rId3" cstate="print"/>
          <a:srcRect r="28045" b="42602"/>
          <a:stretch>
            <a:fillRect/>
          </a:stretch>
        </p:blipFill>
        <p:spPr bwMode="auto">
          <a:xfrm>
            <a:off x="152400" y="204787"/>
            <a:ext cx="8655050" cy="6078538"/>
          </a:xfrm>
          <a:prstGeom prst="rect">
            <a:avLst/>
          </a:prstGeom>
          <a:noFill/>
          <a:ln w="9525">
            <a:noFill/>
            <a:miter lim="800000"/>
            <a:headEnd/>
            <a:tailEnd/>
          </a:ln>
          <a:effectLst/>
        </p:spPr>
      </p:pic>
      <p:sp>
        <p:nvSpPr>
          <p:cNvPr id="7" name="Rectangle 6"/>
          <p:cNvSpPr/>
          <p:nvPr/>
        </p:nvSpPr>
        <p:spPr>
          <a:xfrm>
            <a:off x="4907664" y="298450"/>
            <a:ext cx="3899786" cy="477054"/>
          </a:xfrm>
          <a:prstGeom prst="rect">
            <a:avLst/>
          </a:prstGeom>
        </p:spPr>
        <p:txBody>
          <a:bodyPr wrap="none">
            <a:spAutoFit/>
          </a:bodyPr>
          <a:lstStyle/>
          <a:p>
            <a:r>
              <a:rPr lang="en-US" sz="2500" b="1" dirty="0" smtClean="0">
                <a:solidFill>
                  <a:srgbClr val="C00000"/>
                </a:solidFill>
              </a:rPr>
              <a:t>http://rb-gsl.rubyforge.org/</a:t>
            </a:r>
            <a:endParaRPr lang="en-US" sz="2500" b="1" dirty="0">
              <a:solidFill>
                <a:srgbClr val="C00000"/>
              </a:solidFill>
            </a:endParaRPr>
          </a:p>
        </p:txBody>
      </p:sp>
      <p:sp>
        <p:nvSpPr>
          <p:cNvPr id="8" name="Rectangular Callout 7"/>
          <p:cNvSpPr/>
          <p:nvPr/>
        </p:nvSpPr>
        <p:spPr>
          <a:xfrm>
            <a:off x="1809751" y="5546725"/>
            <a:ext cx="4235450" cy="644525"/>
          </a:xfrm>
          <a:prstGeom prst="wedgeRectCallout">
            <a:avLst>
              <a:gd name="adj1" fmla="val -56361"/>
              <a:gd name="adj2" fmla="val 1913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Click there!  …  Give yourself a weekend.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ular Callout 7"/>
          <p:cNvSpPr/>
          <p:nvPr/>
        </p:nvSpPr>
        <p:spPr>
          <a:xfrm>
            <a:off x="1809751" y="5546725"/>
            <a:ext cx="4235450" cy="644525"/>
          </a:xfrm>
          <a:prstGeom prst="wedgeRectCallout">
            <a:avLst>
              <a:gd name="adj1" fmla="val -56361"/>
              <a:gd name="adj2" fmla="val 1913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Click there!  …  Give yourself a weekend. </a:t>
            </a:r>
          </a:p>
        </p:txBody>
      </p:sp>
      <p:pic>
        <p:nvPicPr>
          <p:cNvPr id="223235" name="Picture 3"/>
          <p:cNvPicPr>
            <a:picLocks noChangeAspect="1" noChangeArrowheads="1"/>
          </p:cNvPicPr>
          <p:nvPr/>
        </p:nvPicPr>
        <p:blipFill>
          <a:blip r:embed="rId3" cstate="print"/>
          <a:srcRect b="58260"/>
          <a:stretch>
            <a:fillRect/>
          </a:stretch>
        </p:blipFill>
        <p:spPr bwMode="auto">
          <a:xfrm>
            <a:off x="195262" y="22225"/>
            <a:ext cx="8151813" cy="6261100"/>
          </a:xfrm>
          <a:prstGeom prst="rect">
            <a:avLst/>
          </a:prstGeom>
          <a:noFill/>
          <a:ln w="9525">
            <a:noFill/>
            <a:miter lim="800000"/>
            <a:headEnd/>
            <a:tailEnd/>
          </a:ln>
          <a:effectLst/>
        </p:spPr>
      </p:pic>
      <p:sp>
        <p:nvSpPr>
          <p:cNvPr id="7" name="Rectangle 6"/>
          <p:cNvSpPr/>
          <p:nvPr/>
        </p:nvSpPr>
        <p:spPr>
          <a:xfrm>
            <a:off x="4479925" y="5546725"/>
            <a:ext cx="4486293" cy="477054"/>
          </a:xfrm>
          <a:prstGeom prst="rect">
            <a:avLst/>
          </a:prstGeom>
        </p:spPr>
        <p:txBody>
          <a:bodyPr wrap="none">
            <a:spAutoFit/>
          </a:bodyPr>
          <a:lstStyle/>
          <a:p>
            <a:r>
              <a:rPr lang="en-US" sz="2500" b="1" dirty="0" smtClean="0">
                <a:solidFill>
                  <a:srgbClr val="C00000"/>
                </a:solidFill>
              </a:rPr>
              <a:t>http://ruby-gsl.sourceforge.net/</a:t>
            </a:r>
            <a:endParaRPr lang="en-US" sz="2500" b="1" dirty="0">
              <a:solidFill>
                <a:srgbClr val="C0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err="1" smtClean="0">
                <a:solidFill>
                  <a:schemeClr val="tx1">
                    <a:lumMod val="75000"/>
                    <a:lumOff val="25000"/>
                  </a:schemeClr>
                </a:solidFill>
              </a:rPr>
              <a:t>PageRank</a:t>
            </a:r>
            <a:r>
              <a:rPr lang="en-US" sz="3000" b="1" dirty="0" smtClean="0">
                <a:solidFill>
                  <a:schemeClr val="tx1">
                    <a:lumMod val="75000"/>
                    <a:lumOff val="25000"/>
                  </a:schemeClr>
                </a:solidFill>
              </a:rPr>
              <a:t> in Ruby</a:t>
            </a:r>
          </a:p>
          <a:p>
            <a:pPr algn="r"/>
            <a:r>
              <a:rPr lang="en-US" i="1" dirty="0" smtClean="0">
                <a:solidFill>
                  <a:schemeClr val="tx1">
                    <a:lumMod val="75000"/>
                    <a:lumOff val="25000"/>
                  </a:schemeClr>
                </a:solidFill>
              </a:rPr>
              <a:t>6 lines, or less</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428625" y="390525"/>
            <a:ext cx="91440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smtClean="0">
                <a:solidFill>
                  <a:srgbClr val="000000"/>
                </a:solidFill>
                <a:latin typeface="Verdana" pitchFamily="34" charset="0"/>
                <a:ea typeface="Verdana" pitchFamily="34" charset="0"/>
                <a:cs typeface="Verdana" pitchFamily="34" charset="0"/>
              </a:rPr>
              <a:t>require </a:t>
            </a:r>
            <a:r>
              <a:rPr lang="en-US" sz="1600" b="1" dirty="0" smtClean="0">
                <a:solidFill>
                  <a:srgbClr val="CE7B00"/>
                </a:solidFill>
                <a:latin typeface="Verdana" pitchFamily="34" charset="0"/>
                <a:ea typeface="Verdana" pitchFamily="34" charset="0"/>
                <a:cs typeface="Verdana" pitchFamily="34" charset="0"/>
              </a:rPr>
              <a:t>"</a:t>
            </a:r>
            <a:r>
              <a:rPr lang="en-US" sz="1600" b="1" dirty="0" err="1" smtClean="0">
                <a:solidFill>
                  <a:srgbClr val="CE7B00"/>
                </a:solidFill>
                <a:latin typeface="Verdana" pitchFamily="34" charset="0"/>
                <a:ea typeface="Verdana" pitchFamily="34" charset="0"/>
                <a:cs typeface="Verdana" pitchFamily="34" charset="0"/>
              </a:rPr>
              <a:t>gsl</a:t>
            </a:r>
            <a:r>
              <a:rPr lang="en-US" sz="1600" b="1" dirty="0" smtClean="0">
                <a:solidFill>
                  <a:srgbClr val="CE7B00"/>
                </a:solidFill>
                <a:latin typeface="Verdana" pitchFamily="34" charset="0"/>
                <a:ea typeface="Verdana" pitchFamily="34" charset="0"/>
                <a:cs typeface="Verdana" pitchFamily="34" charset="0"/>
              </a:rPr>
              <a:t>"</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include GSL</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i="1" dirty="0" smtClean="0">
                <a:solidFill>
                  <a:srgbClr val="969696"/>
                </a:solidFill>
                <a:latin typeface="Verdana" pitchFamily="34" charset="0"/>
                <a:ea typeface="Verdana" pitchFamily="34" charset="0"/>
                <a:cs typeface="Verdana" pitchFamily="34" charset="0"/>
              </a:rPr>
              <a:t># INPUT: link structure matrix (</a:t>
            </a:r>
            <a:r>
              <a:rPr lang="en-US" sz="1600" i="1" dirty="0" err="1" smtClean="0">
                <a:solidFill>
                  <a:srgbClr val="969696"/>
                </a:solidFill>
                <a:latin typeface="Verdana" pitchFamily="34" charset="0"/>
                <a:ea typeface="Verdana" pitchFamily="34" charset="0"/>
                <a:cs typeface="Verdana" pitchFamily="34" charset="0"/>
              </a:rPr>
              <a:t>NxN</a:t>
            </a:r>
            <a:r>
              <a:rPr lang="en-US" sz="1600" i="1" dirty="0" smtClean="0">
                <a:solidFill>
                  <a:srgbClr val="969696"/>
                </a:solidFill>
                <a:latin typeface="Verdana" pitchFamily="34" charset="0"/>
                <a:ea typeface="Verdana" pitchFamily="34" charset="0"/>
                <a:cs typeface="Verdana" pitchFamily="34" charset="0"/>
              </a:rPr>
              <a:t>)</a:t>
            </a:r>
            <a:br>
              <a:rPr lang="en-US" sz="1600" i="1" dirty="0" smtClean="0">
                <a:solidFill>
                  <a:srgbClr val="969696"/>
                </a:solidFill>
                <a:latin typeface="Verdana" pitchFamily="34" charset="0"/>
                <a:ea typeface="Verdana" pitchFamily="34" charset="0"/>
                <a:cs typeface="Verdana" pitchFamily="34" charset="0"/>
              </a:rPr>
            </a:br>
            <a:r>
              <a:rPr lang="en-US" sz="1600" i="1" dirty="0" smtClean="0">
                <a:solidFill>
                  <a:srgbClr val="969696"/>
                </a:solidFill>
                <a:latin typeface="Verdana" pitchFamily="34" charset="0"/>
                <a:ea typeface="Verdana" pitchFamily="34" charset="0"/>
                <a:cs typeface="Verdana" pitchFamily="34" charset="0"/>
              </a:rPr>
              <a:t># OUTPUT: </a:t>
            </a:r>
            <a:r>
              <a:rPr lang="en-US" sz="1600" i="1" dirty="0" err="1" smtClean="0">
                <a:solidFill>
                  <a:srgbClr val="969696"/>
                </a:solidFill>
                <a:latin typeface="Verdana" pitchFamily="34" charset="0"/>
                <a:ea typeface="Verdana" pitchFamily="34" charset="0"/>
                <a:cs typeface="Verdana" pitchFamily="34" charset="0"/>
              </a:rPr>
              <a:t>pagerank</a:t>
            </a:r>
            <a:r>
              <a:rPr lang="en-US" sz="1600" i="1" dirty="0" smtClean="0">
                <a:solidFill>
                  <a:srgbClr val="969696"/>
                </a:solidFill>
                <a:latin typeface="Verdana" pitchFamily="34" charset="0"/>
                <a:ea typeface="Verdana" pitchFamily="34" charset="0"/>
                <a:cs typeface="Verdana" pitchFamily="34" charset="0"/>
              </a:rPr>
              <a:t> scores</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def</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pagerank</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raise </a:t>
            </a:r>
            <a:r>
              <a:rPr lang="en-US" sz="1600" b="1" dirty="0" smtClean="0">
                <a:solidFill>
                  <a:srgbClr val="0000E6"/>
                </a:solidFill>
                <a:latin typeface="Verdana" pitchFamily="34" charset="0"/>
                <a:ea typeface="Verdana" pitchFamily="34" charset="0"/>
                <a:cs typeface="Verdana" pitchFamily="34" charset="0"/>
              </a:rPr>
              <a:t>if</a:t>
            </a: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.size1 != </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.size2</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i</a:t>
            </a:r>
            <a:r>
              <a:rPr lang="en-US" sz="1600" b="1" dirty="0" smtClean="0">
                <a:solidFill>
                  <a:schemeClr val="bg1">
                    <a:lumMod val="85000"/>
                  </a:schemeClr>
                </a:solidFill>
                <a:latin typeface="Verdana" pitchFamily="34" charset="0"/>
                <a:ea typeface="Verdana" pitchFamily="34" charset="0"/>
                <a:cs typeface="Verdana" pitchFamily="34" charset="0"/>
              </a:rPr>
              <a:t> = </a:t>
            </a:r>
            <a:r>
              <a:rPr lang="en-US" sz="1600" b="1" dirty="0" err="1" smtClean="0">
                <a:solidFill>
                  <a:schemeClr val="bg1">
                    <a:lumMod val="85000"/>
                  </a:schemeClr>
                </a:solidFill>
                <a:latin typeface="Verdana" pitchFamily="34" charset="0"/>
                <a:ea typeface="Verdana" pitchFamily="34" charset="0"/>
                <a:cs typeface="Verdana" pitchFamily="34" charset="0"/>
              </a:rPr>
              <a:t>Matrix.I</a:t>
            </a:r>
            <a:r>
              <a:rPr lang="en-US" sz="1600" b="1" dirty="0" smtClean="0">
                <a:solidFill>
                  <a:schemeClr val="bg1">
                    <a:lumMod val="85000"/>
                  </a:schemeClr>
                </a:solidFill>
                <a:latin typeface="Verdana" pitchFamily="34" charset="0"/>
                <a:ea typeface="Verdana" pitchFamily="34" charset="0"/>
                <a:cs typeface="Verdana" pitchFamily="34" charset="0"/>
              </a:rPr>
              <a:t>(g.size1)			       </a:t>
            </a:r>
            <a:r>
              <a:rPr lang="en-US" sz="1600" i="1" dirty="0" smtClean="0">
                <a:solidFill>
                  <a:schemeClr val="bg1">
                    <a:lumMod val="85000"/>
                  </a:schemeClr>
                </a:solidFill>
                <a:latin typeface="Verdana" pitchFamily="34" charset="0"/>
                <a:ea typeface="Verdana" pitchFamily="34" charset="0"/>
                <a:cs typeface="Verdana" pitchFamily="34" charset="0"/>
              </a:rPr>
              <a:t># identity matrix</a:t>
            </a:r>
            <a:br>
              <a:rPr lang="en-US" sz="1600" i="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p = (1.0/g.size1) * </a:t>
            </a:r>
            <a:r>
              <a:rPr lang="en-US" sz="1600" b="1" dirty="0" err="1" smtClean="0">
                <a:solidFill>
                  <a:schemeClr val="bg1">
                    <a:lumMod val="85000"/>
                  </a:schemeClr>
                </a:solidFill>
                <a:latin typeface="Verdana" pitchFamily="34" charset="0"/>
                <a:ea typeface="Verdana" pitchFamily="34" charset="0"/>
                <a:cs typeface="Verdana" pitchFamily="34" charset="0"/>
              </a:rPr>
              <a:t>Matrix.ones</a:t>
            </a:r>
            <a:r>
              <a:rPr lang="en-US" sz="1600" b="1" dirty="0" smtClean="0">
                <a:solidFill>
                  <a:schemeClr val="bg1">
                    <a:lumMod val="85000"/>
                  </a:schemeClr>
                </a:solidFill>
                <a:latin typeface="Verdana" pitchFamily="34" charset="0"/>
                <a:ea typeface="Verdana" pitchFamily="34" charset="0"/>
                <a:cs typeface="Verdana" pitchFamily="34" charset="0"/>
              </a:rPr>
              <a:t>(g.size1,1) </a:t>
            </a:r>
            <a:r>
              <a:rPr lang="en-US" sz="1600" i="1" dirty="0" smtClean="0">
                <a:solidFill>
                  <a:schemeClr val="bg1">
                    <a:lumMod val="85000"/>
                  </a:schemeClr>
                </a:solidFill>
                <a:latin typeface="Verdana" pitchFamily="34" charset="0"/>
                <a:ea typeface="Verdana" pitchFamily="34" charset="0"/>
                <a:cs typeface="Verdana" pitchFamily="34" charset="0"/>
              </a:rPr>
              <a:t># teleportation vector</a:t>
            </a:r>
            <a:r>
              <a:rPr lang="en-US" sz="1600" b="1" dirty="0" smtClean="0">
                <a:solidFill>
                  <a:schemeClr val="bg1">
                    <a:lumMod val="85000"/>
                  </a:schemeClr>
                </a:solidFill>
                <a:latin typeface="Verdana" pitchFamily="34" charset="0"/>
                <a:ea typeface="Verdana" pitchFamily="34" charset="0"/>
                <a:cs typeface="Verdana" pitchFamily="34" charset="0"/>
              </a:rPr>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s = 0.85 	</a:t>
            </a:r>
            <a:r>
              <a:rPr lang="en-US" sz="1600" i="1" dirty="0" smtClean="0">
                <a:solidFill>
                  <a:schemeClr val="bg1">
                    <a:lumMod val="85000"/>
                  </a:schemeClr>
                </a:solidFill>
                <a:latin typeface="Verdana" pitchFamily="34" charset="0"/>
                <a:ea typeface="Verdana" pitchFamily="34" charset="0"/>
                <a:cs typeface="Verdana" pitchFamily="34" charset="0"/>
              </a:rPr>
              <a:t># probability of following a link</a:t>
            </a:r>
            <a:br>
              <a:rPr lang="en-US" sz="1600" i="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t = 1-s 	</a:t>
            </a:r>
            <a:r>
              <a:rPr lang="en-US" sz="1600" i="1" dirty="0" smtClean="0">
                <a:solidFill>
                  <a:schemeClr val="bg1">
                    <a:lumMod val="85000"/>
                  </a:schemeClr>
                </a:solidFill>
                <a:latin typeface="Verdana" pitchFamily="34" charset="0"/>
                <a:ea typeface="Verdana" pitchFamily="34" charset="0"/>
                <a:cs typeface="Verdana" pitchFamily="34" charset="0"/>
              </a:rPr>
              <a:t># probability of teleportation</a:t>
            </a:r>
            <a:r>
              <a:rPr lang="en-US" sz="1600" b="1" dirty="0" smtClean="0">
                <a:solidFill>
                  <a:schemeClr val="bg1">
                    <a:lumMod val="85000"/>
                  </a:schemeClr>
                </a:solidFill>
                <a:latin typeface="Verdana" pitchFamily="34" charset="0"/>
                <a:ea typeface="Verdana" pitchFamily="34" charset="0"/>
                <a:cs typeface="Verdana" pitchFamily="34" charset="0"/>
              </a:rPr>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t*((</a:t>
            </a:r>
            <a:r>
              <a:rPr lang="en-US" sz="1600" b="1" dirty="0" err="1" smtClean="0">
                <a:solidFill>
                  <a:schemeClr val="bg1">
                    <a:lumMod val="85000"/>
                  </a:schemeClr>
                </a:solidFill>
                <a:latin typeface="Verdana" pitchFamily="34" charset="0"/>
                <a:ea typeface="Verdana" pitchFamily="34" charset="0"/>
                <a:cs typeface="Verdana" pitchFamily="34" charset="0"/>
              </a:rPr>
              <a:t>i</a:t>
            </a:r>
            <a:r>
              <a:rPr lang="en-US" sz="1600" b="1" dirty="0" smtClean="0">
                <a:solidFill>
                  <a:schemeClr val="bg1">
                    <a:lumMod val="85000"/>
                  </a:schemeClr>
                </a:solidFill>
                <a:latin typeface="Verdana" pitchFamily="34" charset="0"/>
                <a:ea typeface="Verdana" pitchFamily="34" charset="0"/>
                <a:cs typeface="Verdana" pitchFamily="34" charset="0"/>
              </a:rPr>
              <a:t>-s*g).invert)*p</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5" name="Rectangular Callout 4"/>
          <p:cNvSpPr/>
          <p:nvPr/>
        </p:nvSpPr>
        <p:spPr>
          <a:xfrm>
            <a:off x="5124450" y="1587500"/>
            <a:ext cx="2393951" cy="644525"/>
          </a:xfrm>
          <a:prstGeom prst="wedgeRectCallout">
            <a:avLst>
              <a:gd name="adj1" fmla="val -60679"/>
              <a:gd name="adj2" fmla="val 1913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Verify </a:t>
            </a:r>
            <a:r>
              <a:rPr lang="en-US" b="1" dirty="0" err="1" smtClean="0"/>
              <a:t>NxN</a:t>
            </a:r>
            <a:endParaRPr lang="en-US" b="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err="1" smtClean="0">
                <a:solidFill>
                  <a:schemeClr val="tx1">
                    <a:lumMod val="75000"/>
                    <a:lumOff val="25000"/>
                  </a:schemeClr>
                </a:solidFill>
              </a:rPr>
              <a:t>PageRank</a:t>
            </a:r>
            <a:r>
              <a:rPr lang="en-US" sz="3000" b="1" dirty="0" smtClean="0">
                <a:solidFill>
                  <a:schemeClr val="tx1">
                    <a:lumMod val="75000"/>
                    <a:lumOff val="25000"/>
                  </a:schemeClr>
                </a:solidFill>
              </a:rPr>
              <a:t> in Ruby</a:t>
            </a:r>
          </a:p>
          <a:p>
            <a:pPr algn="r"/>
            <a:r>
              <a:rPr lang="en-US" i="1" dirty="0" smtClean="0">
                <a:solidFill>
                  <a:schemeClr val="tx1">
                    <a:lumMod val="75000"/>
                    <a:lumOff val="25000"/>
                  </a:schemeClr>
                </a:solidFill>
              </a:rPr>
              <a:t>6 lines, or less</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428625" y="390525"/>
            <a:ext cx="91440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smtClean="0">
                <a:solidFill>
                  <a:srgbClr val="000000"/>
                </a:solidFill>
                <a:latin typeface="Verdana" pitchFamily="34" charset="0"/>
                <a:ea typeface="Verdana" pitchFamily="34" charset="0"/>
                <a:cs typeface="Verdana" pitchFamily="34" charset="0"/>
              </a:rPr>
              <a:t>require </a:t>
            </a:r>
            <a:r>
              <a:rPr lang="en-US" sz="1600" b="1" dirty="0" smtClean="0">
                <a:solidFill>
                  <a:srgbClr val="CE7B00"/>
                </a:solidFill>
                <a:latin typeface="Verdana" pitchFamily="34" charset="0"/>
                <a:ea typeface="Verdana" pitchFamily="34" charset="0"/>
                <a:cs typeface="Verdana" pitchFamily="34" charset="0"/>
              </a:rPr>
              <a:t>"</a:t>
            </a:r>
            <a:r>
              <a:rPr lang="en-US" sz="1600" b="1" dirty="0" err="1" smtClean="0">
                <a:solidFill>
                  <a:srgbClr val="CE7B00"/>
                </a:solidFill>
                <a:latin typeface="Verdana" pitchFamily="34" charset="0"/>
                <a:ea typeface="Verdana" pitchFamily="34" charset="0"/>
                <a:cs typeface="Verdana" pitchFamily="34" charset="0"/>
              </a:rPr>
              <a:t>gsl</a:t>
            </a:r>
            <a:r>
              <a:rPr lang="en-US" sz="1600" b="1" dirty="0" smtClean="0">
                <a:solidFill>
                  <a:srgbClr val="CE7B00"/>
                </a:solidFill>
                <a:latin typeface="Verdana" pitchFamily="34" charset="0"/>
                <a:ea typeface="Verdana" pitchFamily="34" charset="0"/>
                <a:cs typeface="Verdana" pitchFamily="34" charset="0"/>
              </a:rPr>
              <a:t>"</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include GSL</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i="1" dirty="0" smtClean="0">
                <a:solidFill>
                  <a:srgbClr val="969696"/>
                </a:solidFill>
                <a:latin typeface="Verdana" pitchFamily="34" charset="0"/>
                <a:ea typeface="Verdana" pitchFamily="34" charset="0"/>
                <a:cs typeface="Verdana" pitchFamily="34" charset="0"/>
              </a:rPr>
              <a:t># INPUT: link structure matrix (</a:t>
            </a:r>
            <a:r>
              <a:rPr lang="en-US" sz="1600" i="1" dirty="0" err="1" smtClean="0">
                <a:solidFill>
                  <a:srgbClr val="969696"/>
                </a:solidFill>
                <a:latin typeface="Verdana" pitchFamily="34" charset="0"/>
                <a:ea typeface="Verdana" pitchFamily="34" charset="0"/>
                <a:cs typeface="Verdana" pitchFamily="34" charset="0"/>
              </a:rPr>
              <a:t>NxN</a:t>
            </a:r>
            <a:r>
              <a:rPr lang="en-US" sz="1600" i="1" dirty="0" smtClean="0">
                <a:solidFill>
                  <a:srgbClr val="969696"/>
                </a:solidFill>
                <a:latin typeface="Verdana" pitchFamily="34" charset="0"/>
                <a:ea typeface="Verdana" pitchFamily="34" charset="0"/>
                <a:cs typeface="Verdana" pitchFamily="34" charset="0"/>
              </a:rPr>
              <a:t>)</a:t>
            </a:r>
            <a:br>
              <a:rPr lang="en-US" sz="1600" i="1" dirty="0" smtClean="0">
                <a:solidFill>
                  <a:srgbClr val="969696"/>
                </a:solidFill>
                <a:latin typeface="Verdana" pitchFamily="34" charset="0"/>
                <a:ea typeface="Verdana" pitchFamily="34" charset="0"/>
                <a:cs typeface="Verdana" pitchFamily="34" charset="0"/>
              </a:rPr>
            </a:br>
            <a:r>
              <a:rPr lang="en-US" sz="1600" i="1" dirty="0" smtClean="0">
                <a:solidFill>
                  <a:srgbClr val="969696"/>
                </a:solidFill>
                <a:latin typeface="Verdana" pitchFamily="34" charset="0"/>
                <a:ea typeface="Verdana" pitchFamily="34" charset="0"/>
                <a:cs typeface="Verdana" pitchFamily="34" charset="0"/>
              </a:rPr>
              <a:t># OUTPUT: </a:t>
            </a:r>
            <a:r>
              <a:rPr lang="en-US" sz="1600" i="1" dirty="0" err="1" smtClean="0">
                <a:solidFill>
                  <a:srgbClr val="969696"/>
                </a:solidFill>
                <a:latin typeface="Verdana" pitchFamily="34" charset="0"/>
                <a:ea typeface="Verdana" pitchFamily="34" charset="0"/>
                <a:cs typeface="Verdana" pitchFamily="34" charset="0"/>
              </a:rPr>
              <a:t>pagerank</a:t>
            </a:r>
            <a:r>
              <a:rPr lang="en-US" sz="1600" i="1" dirty="0" smtClean="0">
                <a:solidFill>
                  <a:srgbClr val="969696"/>
                </a:solidFill>
                <a:latin typeface="Verdana" pitchFamily="34" charset="0"/>
                <a:ea typeface="Verdana" pitchFamily="34" charset="0"/>
                <a:cs typeface="Verdana" pitchFamily="34" charset="0"/>
              </a:rPr>
              <a:t> scores</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def</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pagerank</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raise if g.size1 != g.size2</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i</a:t>
            </a:r>
            <a:r>
              <a:rPr lang="en-US" sz="1600" b="1" dirty="0" smtClean="0">
                <a:solidFill>
                  <a:srgbClr val="000000"/>
                </a:solidFill>
                <a:latin typeface="Verdana" pitchFamily="34" charset="0"/>
                <a:ea typeface="Verdana" pitchFamily="34" charset="0"/>
                <a:cs typeface="Verdana" pitchFamily="34" charset="0"/>
              </a:rPr>
              <a:t> = </a:t>
            </a:r>
            <a:r>
              <a:rPr lang="en-US" sz="1600" b="1" dirty="0" err="1" smtClean="0">
                <a:solidFill>
                  <a:srgbClr val="000000"/>
                </a:solidFill>
                <a:latin typeface="Verdana" pitchFamily="34" charset="0"/>
                <a:ea typeface="Verdana" pitchFamily="34" charset="0"/>
                <a:cs typeface="Verdana" pitchFamily="34" charset="0"/>
              </a:rPr>
              <a:t>Matrix.I</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.size1)			       </a:t>
            </a:r>
            <a:r>
              <a:rPr lang="en-US" sz="1600" i="1" dirty="0" smtClean="0">
                <a:solidFill>
                  <a:srgbClr val="969696"/>
                </a:solidFill>
                <a:latin typeface="Verdana" pitchFamily="34" charset="0"/>
                <a:ea typeface="Verdana" pitchFamily="34" charset="0"/>
                <a:cs typeface="Verdana" pitchFamily="34" charset="0"/>
              </a:rPr>
              <a:t># identity matrix</a:t>
            </a:r>
            <a:br>
              <a:rPr lang="en-US" sz="1600" i="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p = (1.0/</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.size1) * </a:t>
            </a:r>
            <a:r>
              <a:rPr lang="en-US" sz="1600" b="1" dirty="0" err="1" smtClean="0">
                <a:solidFill>
                  <a:srgbClr val="000000"/>
                </a:solidFill>
                <a:latin typeface="Verdana" pitchFamily="34" charset="0"/>
                <a:ea typeface="Verdana" pitchFamily="34" charset="0"/>
                <a:cs typeface="Verdana" pitchFamily="34" charset="0"/>
              </a:rPr>
              <a:t>Matrix.ones</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.size1,1) </a:t>
            </a:r>
            <a:r>
              <a:rPr lang="en-US" sz="1600" i="1" dirty="0" smtClean="0">
                <a:solidFill>
                  <a:srgbClr val="969696"/>
                </a:solidFill>
                <a:latin typeface="Verdana" pitchFamily="34" charset="0"/>
                <a:ea typeface="Verdana" pitchFamily="34" charset="0"/>
                <a:cs typeface="Verdana" pitchFamily="34" charset="0"/>
              </a:rPr>
              <a:t># teleportation vector</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s = 0.85 	</a:t>
            </a:r>
            <a:r>
              <a:rPr lang="en-US" sz="1600" i="1" dirty="0" smtClean="0">
                <a:solidFill>
                  <a:srgbClr val="969696"/>
                </a:solidFill>
                <a:latin typeface="Verdana" pitchFamily="34" charset="0"/>
                <a:ea typeface="Verdana" pitchFamily="34" charset="0"/>
                <a:cs typeface="Verdana" pitchFamily="34" charset="0"/>
              </a:rPr>
              <a:t># probability of following a link</a:t>
            </a:r>
            <a:br>
              <a:rPr lang="en-US" sz="1600" i="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t = 1-s 	</a:t>
            </a:r>
            <a:r>
              <a:rPr lang="en-US" sz="1600" i="1" dirty="0" smtClean="0">
                <a:solidFill>
                  <a:srgbClr val="969696"/>
                </a:solidFill>
                <a:latin typeface="Verdana" pitchFamily="34" charset="0"/>
                <a:ea typeface="Verdana" pitchFamily="34" charset="0"/>
                <a:cs typeface="Verdana" pitchFamily="34" charset="0"/>
              </a:rPr>
              <a:t># probability of teleportation</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t*((</a:t>
            </a:r>
            <a:r>
              <a:rPr lang="en-US" sz="1600" b="1" dirty="0" err="1" smtClean="0">
                <a:solidFill>
                  <a:schemeClr val="bg1">
                    <a:lumMod val="85000"/>
                  </a:schemeClr>
                </a:solidFill>
                <a:latin typeface="Verdana" pitchFamily="34" charset="0"/>
                <a:ea typeface="Verdana" pitchFamily="34" charset="0"/>
                <a:cs typeface="Verdana" pitchFamily="34" charset="0"/>
              </a:rPr>
              <a:t>i</a:t>
            </a:r>
            <a:r>
              <a:rPr lang="en-US" sz="1600" b="1" dirty="0" smtClean="0">
                <a:solidFill>
                  <a:schemeClr val="bg1">
                    <a:lumMod val="85000"/>
                  </a:schemeClr>
                </a:solidFill>
                <a:latin typeface="Verdana" pitchFamily="34" charset="0"/>
                <a:ea typeface="Verdana" pitchFamily="34" charset="0"/>
                <a:cs typeface="Verdana" pitchFamily="34" charset="0"/>
              </a:rPr>
              <a:t>-s*g).invert)*p</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4" name="Rectangular Callout 3"/>
          <p:cNvSpPr/>
          <p:nvPr/>
        </p:nvSpPr>
        <p:spPr>
          <a:xfrm>
            <a:off x="5492750" y="1495425"/>
            <a:ext cx="2393951" cy="644525"/>
          </a:xfrm>
          <a:prstGeom prst="wedgeRectCallout">
            <a:avLst>
              <a:gd name="adj1" fmla="val -58860"/>
              <a:gd name="adj2" fmla="val 4841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Constants…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4138613"/>
            <a:ext cx="7772400" cy="1500187"/>
          </a:xfrm>
        </p:spPr>
        <p:txBody>
          <a:bodyPr>
            <a:normAutofit/>
          </a:bodyPr>
          <a:lstStyle/>
          <a:p>
            <a:pPr algn="r"/>
            <a:r>
              <a:rPr lang="en-US" sz="3000" b="1" dirty="0" err="1" smtClean="0">
                <a:solidFill>
                  <a:schemeClr val="tx1">
                    <a:lumMod val="75000"/>
                    <a:lumOff val="25000"/>
                  </a:schemeClr>
                </a:solidFill>
              </a:rPr>
              <a:t>PageRank</a:t>
            </a:r>
            <a:r>
              <a:rPr lang="en-US" sz="3000" b="1" dirty="0" smtClean="0">
                <a:solidFill>
                  <a:schemeClr val="tx1">
                    <a:lumMod val="75000"/>
                    <a:lumOff val="25000"/>
                  </a:schemeClr>
                </a:solidFill>
              </a:rPr>
              <a:t> in Ruby</a:t>
            </a:r>
          </a:p>
          <a:p>
            <a:pPr algn="r"/>
            <a:r>
              <a:rPr lang="en-US" i="1" dirty="0" smtClean="0">
                <a:solidFill>
                  <a:schemeClr val="tx1">
                    <a:lumMod val="75000"/>
                    <a:lumOff val="25000"/>
                  </a:schemeClr>
                </a:solidFill>
              </a:rPr>
              <a:t>6 lines, or less</a:t>
            </a:r>
            <a:endParaRPr lang="en-US" i="1" dirty="0">
              <a:solidFill>
                <a:schemeClr val="tx1">
                  <a:lumMod val="75000"/>
                  <a:lumOff val="25000"/>
                </a:schemeClr>
              </a:solidFill>
            </a:endParaRPr>
          </a:p>
        </p:txBody>
      </p:sp>
      <p:sp>
        <p:nvSpPr>
          <p:cNvPr id="5126" name="Rectangle 6"/>
          <p:cNvSpPr>
            <a:spLocks noChangeArrowheads="1"/>
          </p:cNvSpPr>
          <p:nvPr/>
        </p:nvSpPr>
        <p:spPr bwMode="auto">
          <a:xfrm>
            <a:off x="428625" y="390525"/>
            <a:ext cx="91440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smtClean="0">
                <a:solidFill>
                  <a:srgbClr val="000000"/>
                </a:solidFill>
                <a:latin typeface="Verdana" pitchFamily="34" charset="0"/>
                <a:ea typeface="Verdana" pitchFamily="34" charset="0"/>
                <a:cs typeface="Verdana" pitchFamily="34" charset="0"/>
              </a:rPr>
              <a:t>require </a:t>
            </a:r>
            <a:r>
              <a:rPr lang="en-US" sz="1600" b="1" dirty="0" smtClean="0">
                <a:solidFill>
                  <a:srgbClr val="CE7B00"/>
                </a:solidFill>
                <a:latin typeface="Verdana" pitchFamily="34" charset="0"/>
                <a:ea typeface="Verdana" pitchFamily="34" charset="0"/>
                <a:cs typeface="Verdana" pitchFamily="34" charset="0"/>
              </a:rPr>
              <a:t>"</a:t>
            </a:r>
            <a:r>
              <a:rPr lang="en-US" sz="1600" b="1" dirty="0" err="1" smtClean="0">
                <a:solidFill>
                  <a:srgbClr val="CE7B00"/>
                </a:solidFill>
                <a:latin typeface="Verdana" pitchFamily="34" charset="0"/>
                <a:ea typeface="Verdana" pitchFamily="34" charset="0"/>
                <a:cs typeface="Verdana" pitchFamily="34" charset="0"/>
              </a:rPr>
              <a:t>gsl</a:t>
            </a:r>
            <a:r>
              <a:rPr lang="en-US" sz="1600" b="1" dirty="0" smtClean="0">
                <a:solidFill>
                  <a:srgbClr val="CE7B00"/>
                </a:solidFill>
                <a:latin typeface="Verdana" pitchFamily="34" charset="0"/>
                <a:ea typeface="Verdana" pitchFamily="34" charset="0"/>
                <a:cs typeface="Verdana" pitchFamily="34" charset="0"/>
              </a:rPr>
              <a:t>"</a:t>
            </a:r>
            <a:r>
              <a:rPr lang="en-US" sz="1600" b="1" dirty="0" smtClean="0">
                <a:solidFill>
                  <a:srgbClr val="000000"/>
                </a:solidFill>
                <a:latin typeface="Verdana" pitchFamily="34" charset="0"/>
                <a:ea typeface="Verdana" pitchFamily="34" charset="0"/>
                <a:cs typeface="Verdana" pitchFamily="34" charset="0"/>
              </a:rPr>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include GSL</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i="1" dirty="0" smtClean="0">
                <a:solidFill>
                  <a:srgbClr val="969696"/>
                </a:solidFill>
                <a:latin typeface="Verdana" pitchFamily="34" charset="0"/>
                <a:ea typeface="Verdana" pitchFamily="34" charset="0"/>
                <a:cs typeface="Verdana" pitchFamily="34" charset="0"/>
              </a:rPr>
              <a:t># INPUT: link structure matrix (</a:t>
            </a:r>
            <a:r>
              <a:rPr lang="en-US" sz="1600" i="1" dirty="0" err="1" smtClean="0">
                <a:solidFill>
                  <a:srgbClr val="969696"/>
                </a:solidFill>
                <a:latin typeface="Verdana" pitchFamily="34" charset="0"/>
                <a:ea typeface="Verdana" pitchFamily="34" charset="0"/>
                <a:cs typeface="Verdana" pitchFamily="34" charset="0"/>
              </a:rPr>
              <a:t>NxN</a:t>
            </a:r>
            <a:r>
              <a:rPr lang="en-US" sz="1600" i="1" dirty="0" smtClean="0">
                <a:solidFill>
                  <a:srgbClr val="969696"/>
                </a:solidFill>
                <a:latin typeface="Verdana" pitchFamily="34" charset="0"/>
                <a:ea typeface="Verdana" pitchFamily="34" charset="0"/>
                <a:cs typeface="Verdana" pitchFamily="34" charset="0"/>
              </a:rPr>
              <a:t>)</a:t>
            </a:r>
            <a:br>
              <a:rPr lang="en-US" sz="1600" i="1" dirty="0" smtClean="0">
                <a:solidFill>
                  <a:srgbClr val="969696"/>
                </a:solidFill>
                <a:latin typeface="Verdana" pitchFamily="34" charset="0"/>
                <a:ea typeface="Verdana" pitchFamily="34" charset="0"/>
                <a:cs typeface="Verdana" pitchFamily="34" charset="0"/>
              </a:rPr>
            </a:br>
            <a:r>
              <a:rPr lang="en-US" sz="1600" i="1" dirty="0" smtClean="0">
                <a:solidFill>
                  <a:srgbClr val="969696"/>
                </a:solidFill>
                <a:latin typeface="Verdana" pitchFamily="34" charset="0"/>
                <a:ea typeface="Verdana" pitchFamily="34" charset="0"/>
                <a:cs typeface="Verdana" pitchFamily="34" charset="0"/>
              </a:rPr>
              <a:t># OUTPUT: </a:t>
            </a:r>
            <a:r>
              <a:rPr lang="en-US" sz="1600" i="1" dirty="0" err="1" smtClean="0">
                <a:solidFill>
                  <a:srgbClr val="969696"/>
                </a:solidFill>
                <a:latin typeface="Verdana" pitchFamily="34" charset="0"/>
                <a:ea typeface="Verdana" pitchFamily="34" charset="0"/>
                <a:cs typeface="Verdana" pitchFamily="34" charset="0"/>
              </a:rPr>
              <a:t>pagerank</a:t>
            </a:r>
            <a:r>
              <a:rPr lang="en-US" sz="1600" i="1" dirty="0" smtClean="0">
                <a:solidFill>
                  <a:srgbClr val="969696"/>
                </a:solidFill>
                <a:latin typeface="Verdana" pitchFamily="34" charset="0"/>
                <a:ea typeface="Verdana" pitchFamily="34" charset="0"/>
                <a:cs typeface="Verdana" pitchFamily="34" charset="0"/>
              </a:rPr>
              <a:t> scores</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def</a:t>
            </a:r>
            <a:r>
              <a:rPr lang="en-US" sz="1600" b="1" dirty="0" smtClean="0">
                <a:solidFill>
                  <a:srgbClr val="000000"/>
                </a:solidFill>
                <a:latin typeface="Verdana" pitchFamily="34" charset="0"/>
                <a:ea typeface="Verdana" pitchFamily="34" charset="0"/>
                <a:cs typeface="Verdana" pitchFamily="34" charset="0"/>
              </a:rPr>
              <a:t> </a:t>
            </a:r>
            <a:r>
              <a:rPr lang="en-US" sz="1600" b="1" dirty="0" err="1" smtClean="0">
                <a:solidFill>
                  <a:srgbClr val="000000"/>
                </a:solidFill>
                <a:latin typeface="Verdana" pitchFamily="34" charset="0"/>
                <a:ea typeface="Verdana" pitchFamily="34" charset="0"/>
                <a:cs typeface="Verdana" pitchFamily="34" charset="0"/>
              </a:rPr>
              <a:t>pagerank</a:t>
            </a:r>
            <a:r>
              <a:rPr lang="en-US" sz="1600" b="1" dirty="0" smtClean="0">
                <a:solidFill>
                  <a:srgbClr val="000000"/>
                </a:solidFill>
                <a:latin typeface="Verdana" pitchFamily="34" charset="0"/>
                <a:ea typeface="Verdana" pitchFamily="34" charset="0"/>
                <a:cs typeface="Verdana" pitchFamily="34" charset="0"/>
              </a:rPr>
              <a:t>(</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r>
              <a:rPr lang="en-US" sz="1600" b="1" dirty="0" smtClean="0">
                <a:solidFill>
                  <a:schemeClr val="bg1">
                    <a:lumMod val="85000"/>
                  </a:schemeClr>
                </a:solidFill>
                <a:latin typeface="Verdana" pitchFamily="34" charset="0"/>
                <a:ea typeface="Verdana" pitchFamily="34" charset="0"/>
                <a:cs typeface="Verdana" pitchFamily="34" charset="0"/>
              </a:rPr>
              <a:t>raise if g.size1 != g.size2</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r>
              <a:rPr lang="en-US" sz="1600" b="1" dirty="0" err="1" smtClean="0">
                <a:solidFill>
                  <a:schemeClr val="bg1">
                    <a:lumMod val="85000"/>
                  </a:schemeClr>
                </a:solidFill>
                <a:latin typeface="Verdana" pitchFamily="34" charset="0"/>
                <a:ea typeface="Verdana" pitchFamily="34" charset="0"/>
                <a:cs typeface="Verdana" pitchFamily="34" charset="0"/>
              </a:rPr>
              <a:t>i</a:t>
            </a:r>
            <a:r>
              <a:rPr lang="en-US" sz="1600" b="1" dirty="0" smtClean="0">
                <a:solidFill>
                  <a:schemeClr val="bg1">
                    <a:lumMod val="85000"/>
                  </a:schemeClr>
                </a:solidFill>
                <a:latin typeface="Verdana" pitchFamily="34" charset="0"/>
                <a:ea typeface="Verdana" pitchFamily="34" charset="0"/>
                <a:cs typeface="Verdana" pitchFamily="34" charset="0"/>
              </a:rPr>
              <a:t> = </a:t>
            </a:r>
            <a:r>
              <a:rPr lang="en-US" sz="1600" b="1" dirty="0" err="1" smtClean="0">
                <a:solidFill>
                  <a:schemeClr val="bg1">
                    <a:lumMod val="85000"/>
                  </a:schemeClr>
                </a:solidFill>
                <a:latin typeface="Verdana" pitchFamily="34" charset="0"/>
                <a:ea typeface="Verdana" pitchFamily="34" charset="0"/>
                <a:cs typeface="Verdana" pitchFamily="34" charset="0"/>
              </a:rPr>
              <a:t>Matrix.I</a:t>
            </a:r>
            <a:r>
              <a:rPr lang="en-US" sz="1600" b="1" dirty="0" smtClean="0">
                <a:solidFill>
                  <a:schemeClr val="bg1">
                    <a:lumMod val="85000"/>
                  </a:schemeClr>
                </a:solidFill>
                <a:latin typeface="Verdana" pitchFamily="34" charset="0"/>
                <a:ea typeface="Verdana" pitchFamily="34" charset="0"/>
                <a:cs typeface="Verdana" pitchFamily="34" charset="0"/>
              </a:rPr>
              <a:t>(g.size1)			       </a:t>
            </a:r>
            <a:r>
              <a:rPr lang="en-US" sz="1600" i="1" dirty="0" smtClean="0">
                <a:solidFill>
                  <a:schemeClr val="bg1">
                    <a:lumMod val="85000"/>
                  </a:schemeClr>
                </a:solidFill>
                <a:latin typeface="Verdana" pitchFamily="34" charset="0"/>
                <a:ea typeface="Verdana" pitchFamily="34" charset="0"/>
                <a:cs typeface="Verdana" pitchFamily="34" charset="0"/>
              </a:rPr>
              <a:t># identity matrix</a:t>
            </a:r>
            <a:br>
              <a:rPr lang="en-US" sz="1600" i="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p = (1.0/g.size1) * </a:t>
            </a:r>
            <a:r>
              <a:rPr lang="en-US" sz="1600" b="1" dirty="0" err="1" smtClean="0">
                <a:solidFill>
                  <a:schemeClr val="bg1">
                    <a:lumMod val="85000"/>
                  </a:schemeClr>
                </a:solidFill>
                <a:latin typeface="Verdana" pitchFamily="34" charset="0"/>
                <a:ea typeface="Verdana" pitchFamily="34" charset="0"/>
                <a:cs typeface="Verdana" pitchFamily="34" charset="0"/>
              </a:rPr>
              <a:t>Matrix.ones</a:t>
            </a:r>
            <a:r>
              <a:rPr lang="en-US" sz="1600" b="1" dirty="0" smtClean="0">
                <a:solidFill>
                  <a:schemeClr val="bg1">
                    <a:lumMod val="85000"/>
                  </a:schemeClr>
                </a:solidFill>
                <a:latin typeface="Verdana" pitchFamily="34" charset="0"/>
                <a:ea typeface="Verdana" pitchFamily="34" charset="0"/>
                <a:cs typeface="Verdana" pitchFamily="34" charset="0"/>
              </a:rPr>
              <a:t>(g.size1,1) </a:t>
            </a:r>
            <a:r>
              <a:rPr lang="en-US" sz="1600" i="1" dirty="0" smtClean="0">
                <a:solidFill>
                  <a:schemeClr val="bg1">
                    <a:lumMod val="85000"/>
                  </a:schemeClr>
                </a:solidFill>
                <a:latin typeface="Verdana" pitchFamily="34" charset="0"/>
                <a:ea typeface="Verdana" pitchFamily="34" charset="0"/>
                <a:cs typeface="Verdana" pitchFamily="34" charset="0"/>
              </a:rPr>
              <a:t># teleportation vector</a:t>
            </a:r>
            <a:r>
              <a:rPr lang="en-US" sz="1600" b="1" dirty="0" smtClean="0">
                <a:solidFill>
                  <a:schemeClr val="bg1">
                    <a:lumMod val="85000"/>
                  </a:schemeClr>
                </a:solidFill>
                <a:latin typeface="Verdana" pitchFamily="34" charset="0"/>
                <a:ea typeface="Verdana" pitchFamily="34" charset="0"/>
                <a:cs typeface="Verdana" pitchFamily="34" charset="0"/>
              </a:rPr>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a:t>
            </a:r>
            <a:br>
              <a:rPr lang="en-US" sz="1600" b="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s = 0.85 	</a:t>
            </a:r>
            <a:r>
              <a:rPr lang="en-US" sz="1600" i="1" dirty="0" smtClean="0">
                <a:solidFill>
                  <a:schemeClr val="bg1">
                    <a:lumMod val="85000"/>
                  </a:schemeClr>
                </a:solidFill>
                <a:latin typeface="Verdana" pitchFamily="34" charset="0"/>
                <a:ea typeface="Verdana" pitchFamily="34" charset="0"/>
                <a:cs typeface="Verdana" pitchFamily="34" charset="0"/>
              </a:rPr>
              <a:t># probability of following a link</a:t>
            </a:r>
            <a:br>
              <a:rPr lang="en-US" sz="1600" i="1" dirty="0" smtClean="0">
                <a:solidFill>
                  <a:schemeClr val="bg1">
                    <a:lumMod val="85000"/>
                  </a:schemeClr>
                </a:solidFill>
                <a:latin typeface="Verdana" pitchFamily="34" charset="0"/>
                <a:ea typeface="Verdana" pitchFamily="34" charset="0"/>
                <a:cs typeface="Verdana" pitchFamily="34" charset="0"/>
              </a:rPr>
            </a:br>
            <a:r>
              <a:rPr lang="en-US" sz="1600" b="1" dirty="0" smtClean="0">
                <a:solidFill>
                  <a:schemeClr val="bg1">
                    <a:lumMod val="85000"/>
                  </a:schemeClr>
                </a:solidFill>
                <a:latin typeface="Verdana" pitchFamily="34" charset="0"/>
                <a:ea typeface="Verdana" pitchFamily="34" charset="0"/>
                <a:cs typeface="Verdana" pitchFamily="34" charset="0"/>
              </a:rPr>
              <a:t>  t = 1-s 	</a:t>
            </a:r>
            <a:r>
              <a:rPr lang="en-US" sz="1600" i="1" dirty="0" smtClean="0">
                <a:solidFill>
                  <a:schemeClr val="bg1">
                    <a:lumMod val="85000"/>
                  </a:schemeClr>
                </a:solidFill>
                <a:latin typeface="Verdana" pitchFamily="34" charset="0"/>
                <a:ea typeface="Verdana" pitchFamily="34" charset="0"/>
                <a:cs typeface="Verdana" pitchFamily="34" charset="0"/>
              </a:rPr>
              <a:t># probability of teleportation</a:t>
            </a:r>
            <a:r>
              <a:rPr lang="en-US" sz="1600" b="1" dirty="0" smtClean="0">
                <a:solidFill>
                  <a:srgbClr val="969696"/>
                </a:solidFill>
                <a:latin typeface="Verdana" pitchFamily="34" charset="0"/>
                <a:ea typeface="Verdana" pitchFamily="34" charset="0"/>
                <a:cs typeface="Verdana" pitchFamily="34" charset="0"/>
              </a:rPr>
              <a:t/>
            </a:r>
            <a:br>
              <a:rPr lang="en-US" sz="1600" b="1" dirty="0" smtClean="0">
                <a:solidFill>
                  <a:srgbClr val="969696"/>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00"/>
                </a:solidFill>
                <a:latin typeface="Verdana" pitchFamily="34" charset="0"/>
                <a:ea typeface="Verdana" pitchFamily="34" charset="0"/>
                <a:cs typeface="Verdana" pitchFamily="34" charset="0"/>
              </a:rPr>
              <a:t>  t*((</a:t>
            </a:r>
            <a:r>
              <a:rPr lang="en-US" sz="1600" b="1" dirty="0" err="1" smtClean="0">
                <a:solidFill>
                  <a:srgbClr val="000000"/>
                </a:solidFill>
                <a:latin typeface="Verdana" pitchFamily="34" charset="0"/>
                <a:ea typeface="Verdana" pitchFamily="34" charset="0"/>
                <a:cs typeface="Verdana" pitchFamily="34" charset="0"/>
              </a:rPr>
              <a:t>i</a:t>
            </a:r>
            <a:r>
              <a:rPr lang="en-US" sz="1600" b="1" dirty="0" smtClean="0">
                <a:solidFill>
                  <a:srgbClr val="000000"/>
                </a:solidFill>
                <a:latin typeface="Verdana" pitchFamily="34" charset="0"/>
                <a:ea typeface="Verdana" pitchFamily="34" charset="0"/>
                <a:cs typeface="Verdana" pitchFamily="34" charset="0"/>
              </a:rPr>
              <a:t>-s*</a:t>
            </a:r>
            <a:r>
              <a:rPr lang="en-US" sz="1600" b="1" dirty="0" smtClean="0">
                <a:solidFill>
                  <a:srgbClr val="A06001"/>
                </a:solidFill>
                <a:latin typeface="Verdana" pitchFamily="34" charset="0"/>
                <a:ea typeface="Verdana" pitchFamily="34" charset="0"/>
                <a:cs typeface="Verdana" pitchFamily="34" charset="0"/>
              </a:rPr>
              <a:t>g</a:t>
            </a:r>
            <a:r>
              <a:rPr lang="en-US" sz="1600" b="1" dirty="0" smtClean="0">
                <a:solidFill>
                  <a:srgbClr val="000000"/>
                </a:solidFill>
                <a:latin typeface="Verdana" pitchFamily="34" charset="0"/>
                <a:ea typeface="Verdana" pitchFamily="34" charset="0"/>
                <a:cs typeface="Verdana" pitchFamily="34" charset="0"/>
              </a:rPr>
              <a:t>).invert)*p</a:t>
            </a:r>
            <a:br>
              <a:rPr lang="en-US" sz="1600" b="1" dirty="0" smtClean="0">
                <a:solidFill>
                  <a:srgbClr val="000000"/>
                </a:solidFill>
                <a:latin typeface="Verdana" pitchFamily="34" charset="0"/>
                <a:ea typeface="Verdana" pitchFamily="34" charset="0"/>
                <a:cs typeface="Verdana" pitchFamily="34" charset="0"/>
              </a:rPr>
            </a:br>
            <a:r>
              <a:rPr lang="en-US" sz="1600" b="1" dirty="0" smtClean="0">
                <a:solidFill>
                  <a:srgbClr val="0000E6"/>
                </a:solidFill>
                <a:latin typeface="Verdana" pitchFamily="34" charset="0"/>
                <a:ea typeface="Verdana" pitchFamily="34" charset="0"/>
                <a:cs typeface="Verdana" pitchFamily="34" charset="0"/>
              </a:rPr>
              <a:t>end</a:t>
            </a:r>
            <a:endParaRPr lang="en-US" sz="2400" b="1" dirty="0" smtClean="0">
              <a:solidFill>
                <a:srgbClr val="0000E6"/>
              </a:solidFill>
              <a:latin typeface="Verdana" pitchFamily="34" charset="0"/>
              <a:ea typeface="Verdana" pitchFamily="34" charset="0"/>
              <a:cs typeface="Verdana" pitchFamily="34" charset="0"/>
            </a:endParaRPr>
          </a:p>
        </p:txBody>
      </p:sp>
      <p:sp>
        <p:nvSpPr>
          <p:cNvPr id="4" name="Rectangular Callout 3"/>
          <p:cNvSpPr/>
          <p:nvPr/>
        </p:nvSpPr>
        <p:spPr>
          <a:xfrm>
            <a:off x="981075" y="4718050"/>
            <a:ext cx="2393951" cy="644525"/>
          </a:xfrm>
          <a:prstGeom prst="wedgeRectCallout">
            <a:avLst>
              <a:gd name="adj1" fmla="val -22482"/>
              <a:gd name="adj2" fmla="val -10697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err="1" smtClean="0"/>
              <a:t>PageRank</a:t>
            </a:r>
            <a:r>
              <a:rPr lang="en-US" b="1"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 Circular Web</a:t>
            </a:r>
          </a:p>
          <a:p>
            <a:pPr algn="r"/>
            <a:r>
              <a:rPr lang="en-US" i="1" dirty="0" smtClean="0">
                <a:solidFill>
                  <a:schemeClr val="tx1">
                    <a:lumMod val="75000"/>
                    <a:lumOff val="25000"/>
                  </a:schemeClr>
                </a:solidFill>
              </a:rPr>
              <a:t>testing intuition…</a:t>
            </a:r>
            <a:endParaRPr lang="en-US" i="1" dirty="0">
              <a:solidFill>
                <a:schemeClr val="tx1">
                  <a:lumMod val="75000"/>
                  <a:lumOff val="25000"/>
                </a:schemeClr>
              </a:solidFill>
            </a:endParaRPr>
          </a:p>
        </p:txBody>
      </p:sp>
      <p:sp>
        <p:nvSpPr>
          <p:cNvPr id="15" name="Oval 14"/>
          <p:cNvSpPr/>
          <p:nvPr/>
        </p:nvSpPr>
        <p:spPr>
          <a:xfrm>
            <a:off x="3098800" y="85090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N</a:t>
            </a:r>
            <a:endParaRPr lang="en-US" sz="2600" b="1" dirty="0"/>
          </a:p>
        </p:txBody>
      </p:sp>
      <p:sp>
        <p:nvSpPr>
          <p:cNvPr id="22" name="Oval 21"/>
          <p:cNvSpPr/>
          <p:nvPr/>
        </p:nvSpPr>
        <p:spPr>
          <a:xfrm>
            <a:off x="4295775" y="204787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K</a:t>
            </a:r>
            <a:endParaRPr lang="en-US" sz="2600" b="1" dirty="0"/>
          </a:p>
        </p:txBody>
      </p:sp>
      <p:sp>
        <p:nvSpPr>
          <p:cNvPr id="23" name="Oval 22"/>
          <p:cNvSpPr/>
          <p:nvPr/>
        </p:nvSpPr>
        <p:spPr>
          <a:xfrm>
            <a:off x="4848225" y="57467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X</a:t>
            </a:r>
            <a:endParaRPr lang="en-US" sz="2600" b="1" dirty="0"/>
          </a:p>
        </p:txBody>
      </p:sp>
      <p:cxnSp>
        <p:nvCxnSpPr>
          <p:cNvPr id="28" name="Straight Arrow Connector 27"/>
          <p:cNvCxnSpPr>
            <a:stCxn id="15" idx="6"/>
            <a:endCxn id="23" idx="2"/>
          </p:cNvCxnSpPr>
          <p:nvPr/>
        </p:nvCxnSpPr>
        <p:spPr>
          <a:xfrm flipV="1">
            <a:off x="3743325" y="896938"/>
            <a:ext cx="1104900" cy="276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Rectangular Callout 23"/>
          <p:cNvSpPr/>
          <p:nvPr/>
        </p:nvSpPr>
        <p:spPr>
          <a:xfrm>
            <a:off x="5953125" y="666750"/>
            <a:ext cx="1381125" cy="644525"/>
          </a:xfrm>
          <a:prstGeom prst="wedgeRectCallout">
            <a:avLst>
              <a:gd name="adj1" fmla="val -69027"/>
              <a:gd name="adj2" fmla="val -296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0.33</a:t>
            </a:r>
          </a:p>
        </p:txBody>
      </p:sp>
      <p:cxnSp>
        <p:nvCxnSpPr>
          <p:cNvPr id="40" name="Straight Arrow Connector 39"/>
          <p:cNvCxnSpPr>
            <a:stCxn id="23" idx="4"/>
            <a:endCxn id="22" idx="7"/>
          </p:cNvCxnSpPr>
          <p:nvPr/>
        </p:nvCxnSpPr>
        <p:spPr>
          <a:xfrm rot="5400000">
            <a:off x="4546669" y="1518443"/>
            <a:ext cx="923063" cy="3245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8" name="Straight Arrow Connector 47"/>
          <p:cNvCxnSpPr>
            <a:stCxn id="22" idx="1"/>
            <a:endCxn id="15" idx="5"/>
          </p:cNvCxnSpPr>
          <p:nvPr/>
        </p:nvCxnSpPr>
        <p:spPr>
          <a:xfrm rot="16200000" flipV="1">
            <a:off x="3648937" y="1401036"/>
            <a:ext cx="741226" cy="7412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4" name="Rectangle 53"/>
          <p:cNvSpPr/>
          <p:nvPr/>
        </p:nvSpPr>
        <p:spPr>
          <a:xfrm>
            <a:off x="796925" y="3335119"/>
            <a:ext cx="6076950" cy="646331"/>
          </a:xfrm>
          <a:prstGeom prst="rect">
            <a:avLst/>
          </a:prstGeom>
        </p:spPr>
        <p:txBody>
          <a:bodyPr wrap="square">
            <a:spAutoFit/>
          </a:bodyPr>
          <a:lstStyle/>
          <a:p>
            <a:r>
              <a:rPr lang="en-US" b="1" dirty="0" err="1" smtClean="0">
                <a:solidFill>
                  <a:srgbClr val="000000"/>
                </a:solidFill>
                <a:latin typeface="Verdana" pitchFamily="34" charset="0"/>
                <a:ea typeface="Verdana" pitchFamily="34" charset="0"/>
                <a:cs typeface="Verdana" pitchFamily="34" charset="0"/>
              </a:rPr>
              <a:t>pagerank</a:t>
            </a:r>
            <a:r>
              <a:rPr lang="en-US" b="1" dirty="0" smtClean="0">
                <a:solidFill>
                  <a:srgbClr val="000000"/>
                </a:solidFill>
                <a:latin typeface="Verdana" pitchFamily="34" charset="0"/>
                <a:ea typeface="Verdana" pitchFamily="34" charset="0"/>
                <a:cs typeface="Verdana" pitchFamily="34" charset="0"/>
              </a:rPr>
              <a:t>(Matrix[[0,0,1], [0,0,1], [1,0,0]])</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C00000"/>
                </a:solidFill>
                <a:latin typeface="Verdana" pitchFamily="34" charset="0"/>
                <a:ea typeface="Verdana" pitchFamily="34" charset="0"/>
                <a:cs typeface="Verdana" pitchFamily="34" charset="0"/>
              </a:rPr>
              <a:t>&gt; [0.33, 0.33, 0.33]</a:t>
            </a:r>
            <a:endParaRPr lang="en-US" sz="2400" b="1" dirty="0" smtClean="0">
              <a:solidFill>
                <a:srgbClr val="C00000"/>
              </a:solidFill>
              <a:latin typeface="Verdana" pitchFamily="34" charset="0"/>
              <a:ea typeface="Verdana" pitchFamily="34" charset="0"/>
              <a:cs typeface="Verdana" pitchFamily="34" charset="0"/>
            </a:endParaRPr>
          </a:p>
        </p:txBody>
      </p:sp>
      <p:sp>
        <p:nvSpPr>
          <p:cNvPr id="55" name="Rectangular Callout 54"/>
          <p:cNvSpPr/>
          <p:nvPr/>
        </p:nvSpPr>
        <p:spPr>
          <a:xfrm>
            <a:off x="5584825" y="1955800"/>
            <a:ext cx="1381125" cy="644525"/>
          </a:xfrm>
          <a:prstGeom prst="wedgeRectCallout">
            <a:avLst>
              <a:gd name="adj1" fmla="val -72180"/>
              <a:gd name="adj2" fmla="val 1991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0.33</a:t>
            </a:r>
          </a:p>
        </p:txBody>
      </p:sp>
      <p:sp>
        <p:nvSpPr>
          <p:cNvPr id="56" name="Rectangular Callout 55"/>
          <p:cNvSpPr/>
          <p:nvPr/>
        </p:nvSpPr>
        <p:spPr>
          <a:xfrm>
            <a:off x="1257300" y="666750"/>
            <a:ext cx="1381125" cy="644525"/>
          </a:xfrm>
          <a:prstGeom prst="wedgeRectCallout">
            <a:avLst>
              <a:gd name="adj1" fmla="val 71794"/>
              <a:gd name="adj2" fmla="val 154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4" grpId="0"/>
      <p:bldP spid="55" grpId="0" animBg="1"/>
      <p:bldP spid="5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96925" y="3705225"/>
            <a:ext cx="7772400" cy="1500187"/>
          </a:xfrm>
        </p:spPr>
        <p:txBody>
          <a:bodyPr>
            <a:normAutofit/>
          </a:bodyPr>
          <a:lstStyle/>
          <a:p>
            <a:pPr algn="r"/>
            <a:r>
              <a:rPr lang="en-US" sz="3000" b="1" dirty="0" smtClean="0">
                <a:solidFill>
                  <a:schemeClr val="tx1">
                    <a:lumMod val="75000"/>
                    <a:lumOff val="25000"/>
                  </a:schemeClr>
                </a:solidFill>
              </a:rPr>
              <a:t>Ex: All roads lead to K</a:t>
            </a:r>
          </a:p>
          <a:p>
            <a:pPr algn="r"/>
            <a:r>
              <a:rPr lang="en-US" i="1" dirty="0" smtClean="0">
                <a:solidFill>
                  <a:schemeClr val="tx1">
                    <a:lumMod val="75000"/>
                    <a:lumOff val="25000"/>
                  </a:schemeClr>
                </a:solidFill>
              </a:rPr>
              <a:t>testing intuition…</a:t>
            </a:r>
            <a:endParaRPr lang="en-US" i="1" dirty="0">
              <a:solidFill>
                <a:schemeClr val="tx1">
                  <a:lumMod val="75000"/>
                  <a:lumOff val="25000"/>
                </a:schemeClr>
              </a:solidFill>
            </a:endParaRPr>
          </a:p>
        </p:txBody>
      </p:sp>
      <p:sp>
        <p:nvSpPr>
          <p:cNvPr id="15" name="Oval 14"/>
          <p:cNvSpPr/>
          <p:nvPr/>
        </p:nvSpPr>
        <p:spPr>
          <a:xfrm>
            <a:off x="3098800" y="85090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N</a:t>
            </a:r>
            <a:endParaRPr lang="en-US" sz="2600" b="1" dirty="0"/>
          </a:p>
        </p:txBody>
      </p:sp>
      <p:sp>
        <p:nvSpPr>
          <p:cNvPr id="22" name="Oval 21"/>
          <p:cNvSpPr/>
          <p:nvPr/>
        </p:nvSpPr>
        <p:spPr>
          <a:xfrm>
            <a:off x="4295775" y="204787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K</a:t>
            </a:r>
            <a:endParaRPr lang="en-US" sz="2600" b="1" dirty="0"/>
          </a:p>
        </p:txBody>
      </p:sp>
      <p:sp>
        <p:nvSpPr>
          <p:cNvPr id="23" name="Oval 22"/>
          <p:cNvSpPr/>
          <p:nvPr/>
        </p:nvSpPr>
        <p:spPr>
          <a:xfrm>
            <a:off x="4848225" y="57467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X</a:t>
            </a:r>
            <a:endParaRPr lang="en-US" sz="2600" b="1" dirty="0"/>
          </a:p>
        </p:txBody>
      </p:sp>
      <p:cxnSp>
        <p:nvCxnSpPr>
          <p:cNvPr id="28" name="Straight Arrow Connector 27"/>
          <p:cNvCxnSpPr>
            <a:stCxn id="15" idx="6"/>
            <a:endCxn id="23" idx="2"/>
          </p:cNvCxnSpPr>
          <p:nvPr/>
        </p:nvCxnSpPr>
        <p:spPr>
          <a:xfrm flipV="1">
            <a:off x="3743325" y="896938"/>
            <a:ext cx="1104900" cy="276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Rectangular Callout 23"/>
          <p:cNvSpPr/>
          <p:nvPr/>
        </p:nvSpPr>
        <p:spPr>
          <a:xfrm>
            <a:off x="5953125" y="666750"/>
            <a:ext cx="1381125" cy="644525"/>
          </a:xfrm>
          <a:prstGeom prst="wedgeRectCallout">
            <a:avLst>
              <a:gd name="adj1" fmla="val -69027"/>
              <a:gd name="adj2" fmla="val -296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0.07</a:t>
            </a:r>
          </a:p>
        </p:txBody>
      </p:sp>
      <p:cxnSp>
        <p:nvCxnSpPr>
          <p:cNvPr id="40" name="Straight Arrow Connector 39"/>
          <p:cNvCxnSpPr>
            <a:stCxn id="23" idx="4"/>
            <a:endCxn id="22" idx="7"/>
          </p:cNvCxnSpPr>
          <p:nvPr/>
        </p:nvCxnSpPr>
        <p:spPr>
          <a:xfrm rot="5400000">
            <a:off x="4546669" y="1518443"/>
            <a:ext cx="923063" cy="3245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4" name="Rectangle 53"/>
          <p:cNvSpPr/>
          <p:nvPr/>
        </p:nvSpPr>
        <p:spPr>
          <a:xfrm>
            <a:off x="796925" y="3335119"/>
            <a:ext cx="6813550" cy="646331"/>
          </a:xfrm>
          <a:prstGeom prst="rect">
            <a:avLst/>
          </a:prstGeom>
        </p:spPr>
        <p:txBody>
          <a:bodyPr wrap="square">
            <a:spAutoFit/>
          </a:bodyPr>
          <a:lstStyle/>
          <a:p>
            <a:r>
              <a:rPr lang="en-US" b="1" dirty="0" err="1" smtClean="0">
                <a:latin typeface="Verdana" pitchFamily="34" charset="0"/>
                <a:ea typeface="Verdana" pitchFamily="34" charset="0"/>
                <a:cs typeface="Verdana" pitchFamily="34" charset="0"/>
              </a:rPr>
              <a:t>pagerank</a:t>
            </a:r>
            <a:r>
              <a:rPr lang="en-US" b="1" dirty="0" smtClean="0">
                <a:latin typeface="Verdana" pitchFamily="34" charset="0"/>
                <a:ea typeface="Verdana" pitchFamily="34" charset="0"/>
                <a:cs typeface="Verdana" pitchFamily="34" charset="0"/>
              </a:rPr>
              <a:t>(Matrix[[0,0,0], [0.5,0,0], [0.5,1,1]])</a:t>
            </a:r>
            <a:br>
              <a:rPr lang="en-US" b="1" dirty="0" smtClean="0">
                <a:latin typeface="Verdana" pitchFamily="34" charset="0"/>
                <a:ea typeface="Verdana" pitchFamily="34" charset="0"/>
                <a:cs typeface="Verdana" pitchFamily="34" charset="0"/>
              </a:rPr>
            </a:br>
            <a:r>
              <a:rPr lang="en-US" b="1" dirty="0" smtClean="0">
                <a:solidFill>
                  <a:srgbClr val="C00000"/>
                </a:solidFill>
                <a:latin typeface="Verdana" pitchFamily="34" charset="0"/>
                <a:ea typeface="Verdana" pitchFamily="34" charset="0"/>
                <a:cs typeface="Verdana" pitchFamily="34" charset="0"/>
              </a:rPr>
              <a:t>&gt; [0.05, 0.07, 0.87]</a:t>
            </a:r>
            <a:endParaRPr lang="en-US" b="1" dirty="0">
              <a:solidFill>
                <a:srgbClr val="C00000"/>
              </a:solidFill>
              <a:latin typeface="Verdana" pitchFamily="34" charset="0"/>
              <a:ea typeface="Verdana" pitchFamily="34" charset="0"/>
              <a:cs typeface="Verdana" pitchFamily="34" charset="0"/>
            </a:endParaRPr>
          </a:p>
        </p:txBody>
      </p:sp>
      <p:sp>
        <p:nvSpPr>
          <p:cNvPr id="55" name="Rectangular Callout 54"/>
          <p:cNvSpPr/>
          <p:nvPr/>
        </p:nvSpPr>
        <p:spPr>
          <a:xfrm>
            <a:off x="5584825" y="1955800"/>
            <a:ext cx="1381125" cy="644525"/>
          </a:xfrm>
          <a:prstGeom prst="wedgeRectCallout">
            <a:avLst>
              <a:gd name="adj1" fmla="val -72180"/>
              <a:gd name="adj2" fmla="val 1991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0.87</a:t>
            </a:r>
          </a:p>
        </p:txBody>
      </p:sp>
      <p:sp>
        <p:nvSpPr>
          <p:cNvPr id="56" name="Rectangular Callout 55"/>
          <p:cNvSpPr/>
          <p:nvPr/>
        </p:nvSpPr>
        <p:spPr>
          <a:xfrm>
            <a:off x="1257300" y="666750"/>
            <a:ext cx="1381125" cy="644525"/>
          </a:xfrm>
          <a:prstGeom prst="wedgeRectCallout">
            <a:avLst>
              <a:gd name="adj1" fmla="val 71794"/>
              <a:gd name="adj2" fmla="val 154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0.05</a:t>
            </a:r>
          </a:p>
        </p:txBody>
      </p:sp>
      <p:cxnSp>
        <p:nvCxnSpPr>
          <p:cNvPr id="13" name="Straight Arrow Connector 12"/>
          <p:cNvCxnSpPr>
            <a:stCxn id="15" idx="5"/>
            <a:endCxn id="22" idx="1"/>
          </p:cNvCxnSpPr>
          <p:nvPr/>
        </p:nvCxnSpPr>
        <p:spPr>
          <a:xfrm rot="16200000" flipH="1">
            <a:off x="3648937" y="1401036"/>
            <a:ext cx="741226" cy="7412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4" grpId="0"/>
      <p:bldP spid="55" grpId="0" animBg="1"/>
      <p:bldP spid="5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96925" y="3981450"/>
            <a:ext cx="7772400" cy="1500187"/>
          </a:xfrm>
          <a:prstGeom prst="rect">
            <a:avLst/>
          </a:prstGeom>
        </p:spPr>
        <p:txBody>
          <a:bodyPr>
            <a:norm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0" lang="en-US" sz="35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PageRank</a:t>
            </a:r>
            <a: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 Ferret</a:t>
            </a:r>
            <a:br>
              <a:rPr kumimoji="0" lang="en-US" sz="35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br>
            <a:r>
              <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awesome search,</a:t>
            </a:r>
            <a:r>
              <a:rPr kumimoji="0" lang="en-US" i="1" u="none" strike="noStrike" kern="1200" cap="none" spc="0" normalizeH="0" noProof="0" dirty="0" smtClean="0">
                <a:ln>
                  <a:noFill/>
                </a:ln>
                <a:solidFill>
                  <a:schemeClr val="tx1">
                    <a:lumMod val="75000"/>
                    <a:lumOff val="25000"/>
                  </a:schemeClr>
                </a:solidFill>
                <a:effectLst/>
                <a:uLnTx/>
                <a:uFillTx/>
                <a:latin typeface="+mn-lt"/>
                <a:ea typeface="+mn-ea"/>
                <a:cs typeface="+mn-cs"/>
              </a:rPr>
              <a:t> </a:t>
            </a:r>
            <a:r>
              <a:rPr kumimoji="0" lang="en-US" i="1" u="none" strike="noStrike" kern="1200" cap="none" spc="0" normalizeH="0" noProof="0" dirty="0" err="1" smtClean="0">
                <a:ln>
                  <a:noFill/>
                </a:ln>
                <a:solidFill>
                  <a:schemeClr val="tx1">
                    <a:lumMod val="75000"/>
                    <a:lumOff val="25000"/>
                  </a:schemeClr>
                </a:solidFill>
                <a:effectLst/>
                <a:uLnTx/>
                <a:uFillTx/>
                <a:latin typeface="+mn-lt"/>
                <a:ea typeface="+mn-ea"/>
                <a:cs typeface="+mn-cs"/>
              </a:rPr>
              <a:t>ftw</a:t>
            </a:r>
            <a:r>
              <a:rPr kumimoji="0" lang="en-US" i="1" u="none" strike="noStrike" kern="1200" cap="none" spc="0" normalizeH="0" noProof="0" dirty="0" smtClean="0">
                <a:ln>
                  <a:noFill/>
                </a:ln>
                <a:solidFill>
                  <a:schemeClr val="tx1">
                    <a:lumMod val="75000"/>
                    <a:lumOff val="25000"/>
                  </a:schemeClr>
                </a:solidFill>
                <a:effectLst/>
                <a:uLnTx/>
                <a:uFillTx/>
                <a:latin typeface="+mn-lt"/>
                <a:ea typeface="+mn-ea"/>
                <a:cs typeface="+mn-cs"/>
              </a:rPr>
              <a:t>!</a:t>
            </a:r>
            <a:endPar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Search-engine graveyard</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G</a:t>
            </a:r>
            <a:r>
              <a:rPr kumimoji="0" lang="en-US" sz="2000" b="0" i="1"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oogle</a:t>
            </a:r>
            <a:r>
              <a:rPr kumimoji="0" lang="en-US" sz="2000" b="0"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did pretty well…</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2053" name="Picture 5"/>
          <p:cNvPicPr>
            <a:picLocks noChangeAspect="1" noChangeArrowheads="1"/>
          </p:cNvPicPr>
          <p:nvPr/>
        </p:nvPicPr>
        <p:blipFill>
          <a:blip r:embed="rId3" cstate="print"/>
          <a:srcRect/>
          <a:stretch>
            <a:fillRect/>
          </a:stretch>
        </p:blipFill>
        <p:spPr bwMode="auto">
          <a:xfrm>
            <a:off x="1349375" y="1403350"/>
            <a:ext cx="1895475" cy="733425"/>
          </a:xfrm>
          <a:prstGeom prst="rect">
            <a:avLst/>
          </a:prstGeom>
          <a:noFill/>
          <a:ln w="9525">
            <a:noFill/>
            <a:miter lim="800000"/>
            <a:headEnd/>
            <a:tailEnd/>
          </a:ln>
          <a:effectLst/>
        </p:spPr>
      </p:pic>
      <p:pic>
        <p:nvPicPr>
          <p:cNvPr id="12" name="Picture 11" descr="dogpile_logo.gif"/>
          <p:cNvPicPr>
            <a:picLocks noChangeAspect="1"/>
          </p:cNvPicPr>
          <p:nvPr/>
        </p:nvPicPr>
        <p:blipFill>
          <a:blip r:embed="rId4" cstate="print"/>
          <a:stretch>
            <a:fillRect/>
          </a:stretch>
        </p:blipFill>
        <p:spPr>
          <a:xfrm>
            <a:off x="1441450" y="3336925"/>
            <a:ext cx="1409700" cy="523875"/>
          </a:xfrm>
          <a:prstGeom prst="rect">
            <a:avLst/>
          </a:prstGeom>
        </p:spPr>
      </p:pic>
      <p:pic>
        <p:nvPicPr>
          <p:cNvPr id="13" name="Picture 12" descr="go_logo.gif"/>
          <p:cNvPicPr>
            <a:picLocks noChangeAspect="1"/>
          </p:cNvPicPr>
          <p:nvPr/>
        </p:nvPicPr>
        <p:blipFill>
          <a:blip r:embed="rId5" cstate="print"/>
          <a:stretch>
            <a:fillRect/>
          </a:stretch>
        </p:blipFill>
        <p:spPr>
          <a:xfrm>
            <a:off x="6229350" y="850900"/>
            <a:ext cx="1419225" cy="552450"/>
          </a:xfrm>
          <a:prstGeom prst="rect">
            <a:avLst/>
          </a:prstGeom>
        </p:spPr>
      </p:pic>
      <p:pic>
        <p:nvPicPr>
          <p:cNvPr id="14" name="Picture 13" descr="hotbot_logo.gif"/>
          <p:cNvPicPr>
            <a:picLocks noChangeAspect="1"/>
          </p:cNvPicPr>
          <p:nvPr/>
        </p:nvPicPr>
        <p:blipFill>
          <a:blip r:embed="rId6" cstate="print"/>
          <a:stretch>
            <a:fillRect/>
          </a:stretch>
        </p:blipFill>
        <p:spPr>
          <a:xfrm>
            <a:off x="3835400" y="2692400"/>
            <a:ext cx="1905000" cy="571500"/>
          </a:xfrm>
          <a:prstGeom prst="rect">
            <a:avLst/>
          </a:prstGeom>
        </p:spPr>
      </p:pic>
      <p:pic>
        <p:nvPicPr>
          <p:cNvPr id="15" name="Picture 14" descr="lycos_logo.gif"/>
          <p:cNvPicPr>
            <a:picLocks noChangeAspect="1"/>
          </p:cNvPicPr>
          <p:nvPr/>
        </p:nvPicPr>
        <p:blipFill>
          <a:blip r:embed="rId7" cstate="print"/>
          <a:stretch>
            <a:fillRect/>
          </a:stretch>
        </p:blipFill>
        <p:spPr>
          <a:xfrm>
            <a:off x="4572000" y="1403350"/>
            <a:ext cx="1019175" cy="342900"/>
          </a:xfrm>
          <a:prstGeom prst="rect">
            <a:avLst/>
          </a:prstGeom>
        </p:spPr>
      </p:pic>
      <p:pic>
        <p:nvPicPr>
          <p:cNvPr id="16" name="Picture 15" descr="yahoo_logo.gif"/>
          <p:cNvPicPr>
            <a:picLocks noChangeAspect="1"/>
          </p:cNvPicPr>
          <p:nvPr/>
        </p:nvPicPr>
        <p:blipFill>
          <a:blip r:embed="rId8" cstate="print"/>
          <a:stretch>
            <a:fillRect/>
          </a:stretch>
        </p:blipFill>
        <p:spPr>
          <a:xfrm>
            <a:off x="1809750" y="390525"/>
            <a:ext cx="2162175" cy="457200"/>
          </a:xfrm>
          <a:prstGeom prst="rect">
            <a:avLst/>
          </a:prstGeom>
        </p:spPr>
      </p:pic>
      <p:pic>
        <p:nvPicPr>
          <p:cNvPr id="17" name="Picture 16" descr="excite_logo.gif"/>
          <p:cNvPicPr>
            <a:picLocks noChangeAspect="1"/>
          </p:cNvPicPr>
          <p:nvPr/>
        </p:nvPicPr>
        <p:blipFill>
          <a:blip r:embed="rId9" cstate="print"/>
          <a:stretch>
            <a:fillRect/>
          </a:stretch>
        </p:blipFill>
        <p:spPr>
          <a:xfrm>
            <a:off x="6505575" y="3060700"/>
            <a:ext cx="1333500" cy="542925"/>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erret.png"/>
          <p:cNvPicPr>
            <a:picLocks noChangeAspect="1"/>
          </p:cNvPicPr>
          <p:nvPr/>
        </p:nvPicPr>
        <p:blipFill>
          <a:blip r:embed="rId3" cstate="print"/>
          <a:stretch>
            <a:fillRect/>
          </a:stretch>
        </p:blipFill>
        <p:spPr>
          <a:xfrm>
            <a:off x="235331" y="4625975"/>
            <a:ext cx="3047619" cy="1269841"/>
          </a:xfrm>
          <a:prstGeom prst="rect">
            <a:avLst/>
          </a:prstGeom>
        </p:spPr>
      </p:pic>
      <p:sp>
        <p:nvSpPr>
          <p:cNvPr id="10" name="TextBox 9"/>
          <p:cNvSpPr txBox="1"/>
          <p:nvPr/>
        </p:nvSpPr>
        <p:spPr>
          <a:xfrm>
            <a:off x="215900" y="1771650"/>
            <a:ext cx="9144000" cy="2585323"/>
          </a:xfrm>
          <a:prstGeom prst="rect">
            <a:avLst/>
          </a:prstGeom>
          <a:noFill/>
        </p:spPr>
        <p:txBody>
          <a:bodyPr wrap="square" rtlCol="0">
            <a:spAutoFit/>
          </a:bodyPr>
          <a:lstStyle/>
          <a:p>
            <a:r>
              <a:rPr lang="en-US" b="1" dirty="0" smtClean="0">
                <a:solidFill>
                  <a:srgbClr val="000000"/>
                </a:solidFill>
                <a:latin typeface="Verdana" pitchFamily="34" charset="0"/>
                <a:ea typeface="Verdana" pitchFamily="34" charset="0"/>
                <a:cs typeface="Verdana" pitchFamily="34" charset="0"/>
              </a:rPr>
              <a:t>require </a:t>
            </a:r>
            <a:r>
              <a:rPr lang="en-US" b="1" dirty="0" smtClean="0">
                <a:solidFill>
                  <a:srgbClr val="CE7B00"/>
                </a:solidFill>
                <a:latin typeface="Verdana" pitchFamily="34" charset="0"/>
                <a:ea typeface="Verdana" pitchFamily="34" charset="0"/>
                <a:cs typeface="Verdana" pitchFamily="34" charset="0"/>
              </a:rPr>
              <a:t>'ferret'</a:t>
            </a:r>
            <a:r>
              <a:rPr lang="en-US" b="1" dirty="0" smtClean="0">
                <a:solidFill>
                  <a:srgbClr val="000000"/>
                </a:solidFill>
                <a:latin typeface="Verdana" pitchFamily="34" charset="0"/>
                <a:ea typeface="Verdana" pitchFamily="34" charset="0"/>
                <a:cs typeface="Verdana" pitchFamily="34" charset="0"/>
              </a:rPr>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include Ferret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 Index::</a:t>
            </a:r>
            <a:r>
              <a:rPr lang="en-US" b="1" dirty="0" err="1" smtClean="0">
                <a:solidFill>
                  <a:srgbClr val="000000"/>
                </a:solidFill>
                <a:latin typeface="Verdana" pitchFamily="34" charset="0"/>
                <a:ea typeface="Verdana" pitchFamily="34" charset="0"/>
                <a:cs typeface="Verdana" pitchFamily="34" charset="0"/>
              </a:rPr>
              <a:t>Index.new</a:t>
            </a:r>
            <a:r>
              <a:rPr lang="en-US" b="1" dirty="0" smtClean="0">
                <a:solidFill>
                  <a:srgbClr val="000000"/>
                </a:solidFill>
                <a:latin typeface="Verdana" pitchFamily="34" charset="0"/>
                <a:ea typeface="Verdana" pitchFamily="34" charset="0"/>
                <a:cs typeface="Verdana" pitchFamily="34" charset="0"/>
              </a:rPr>
              <a:t>()</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"1"</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"it is what it is"</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:pr</a:t>
            </a:r>
            <a:r>
              <a:rPr lang="en-US" b="1" dirty="0" smtClean="0">
                <a:solidFill>
                  <a:srgbClr val="000000"/>
                </a:solidFill>
                <a:latin typeface="Verdana" pitchFamily="34" charset="0"/>
                <a:ea typeface="Verdana" pitchFamily="34" charset="0"/>
                <a:cs typeface="Verdana" pitchFamily="34" charset="0"/>
              </a:rPr>
              <a:t> =&gt; 0.05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"2"</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"what is it"</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:pr</a:t>
            </a:r>
            <a:r>
              <a:rPr lang="en-US" b="1" dirty="0" smtClean="0">
                <a:solidFill>
                  <a:srgbClr val="000000"/>
                </a:solidFill>
                <a:latin typeface="Verdana" pitchFamily="34" charset="0"/>
                <a:ea typeface="Verdana" pitchFamily="34" charset="0"/>
                <a:cs typeface="Verdana" pitchFamily="34" charset="0"/>
              </a:rPr>
              <a:t> =&gt; 0.07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index &lt;&lt; {</a:t>
            </a:r>
            <a:r>
              <a:rPr lang="en-US" b="1" dirty="0" smtClean="0">
                <a:solidFill>
                  <a:srgbClr val="2E92C7"/>
                </a:solidFill>
                <a:latin typeface="Verdana" pitchFamily="34" charset="0"/>
                <a:ea typeface="Verdana" pitchFamily="34" charset="0"/>
                <a:cs typeface="Verdana" pitchFamily="34" charset="0"/>
              </a:rPr>
              <a:t>:title</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"3"</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:content</a:t>
            </a:r>
            <a:r>
              <a:rPr lang="en-US" b="1" dirty="0" smtClean="0">
                <a:solidFill>
                  <a:srgbClr val="000000"/>
                </a:solidFill>
                <a:latin typeface="Verdana" pitchFamily="34" charset="0"/>
                <a:ea typeface="Verdana" pitchFamily="34" charset="0"/>
                <a:cs typeface="Verdana" pitchFamily="34" charset="0"/>
              </a:rPr>
              <a:t> =&gt; </a:t>
            </a:r>
            <a:r>
              <a:rPr lang="en-US" b="1" dirty="0" smtClean="0">
                <a:solidFill>
                  <a:srgbClr val="CE7B00"/>
                </a:solidFill>
                <a:latin typeface="Verdana" pitchFamily="34" charset="0"/>
                <a:ea typeface="Verdana" pitchFamily="34" charset="0"/>
                <a:cs typeface="Verdana" pitchFamily="34" charset="0"/>
              </a:rPr>
              <a:t>"it is a banana"</a:t>
            </a:r>
            <a:r>
              <a:rPr lang="en-US" b="1" dirty="0" smtClean="0">
                <a:solidFill>
                  <a:srgbClr val="000000"/>
                </a:solidFill>
                <a:latin typeface="Verdana" pitchFamily="34" charset="0"/>
                <a:ea typeface="Verdana" pitchFamily="34" charset="0"/>
                <a:cs typeface="Verdana" pitchFamily="34" charset="0"/>
              </a:rPr>
              <a:t>, </a:t>
            </a:r>
            <a:r>
              <a:rPr lang="en-US" b="1" dirty="0" smtClean="0">
                <a:solidFill>
                  <a:srgbClr val="2E92C7"/>
                </a:solidFill>
                <a:latin typeface="Verdana" pitchFamily="34" charset="0"/>
                <a:ea typeface="Verdana" pitchFamily="34" charset="0"/>
                <a:cs typeface="Verdana" pitchFamily="34" charset="0"/>
              </a:rPr>
              <a:t>:pr</a:t>
            </a:r>
            <a:r>
              <a:rPr lang="en-US" b="1" dirty="0" smtClean="0">
                <a:solidFill>
                  <a:srgbClr val="000000"/>
                </a:solidFill>
                <a:latin typeface="Verdana" pitchFamily="34" charset="0"/>
                <a:ea typeface="Verdana" pitchFamily="34" charset="0"/>
                <a:cs typeface="Verdana" pitchFamily="34" charset="0"/>
              </a:rPr>
              <a:t> =&gt; 0.87 }</a:t>
            </a:r>
            <a:br>
              <a:rPr lang="en-US" b="1" dirty="0" smtClean="0">
                <a:solidFill>
                  <a:srgbClr val="000000"/>
                </a:solidFill>
                <a:latin typeface="Verdana" pitchFamily="34" charset="0"/>
                <a:ea typeface="Verdana" pitchFamily="34" charset="0"/>
                <a:cs typeface="Verdana" pitchFamily="34" charset="0"/>
              </a:rPr>
            </a:br>
            <a:r>
              <a:rPr lang="en-US" b="1" dirty="0" smtClean="0">
                <a:solidFill>
                  <a:srgbClr val="000000"/>
                </a:solidFill>
                <a:latin typeface="Verdana" pitchFamily="34" charset="0"/>
                <a:ea typeface="Verdana" pitchFamily="34" charset="0"/>
                <a:cs typeface="Verdana" pitchFamily="34" charset="0"/>
              </a:rPr>
              <a:t> </a:t>
            </a:r>
            <a:endParaRPr lang="en-US" sz="2400" b="1" dirty="0" smtClean="0">
              <a:solidFill>
                <a:srgbClr val="000000"/>
              </a:solidFill>
              <a:latin typeface="Verdana" pitchFamily="34" charset="0"/>
              <a:ea typeface="Verdana" pitchFamily="34" charset="0"/>
              <a:cs typeface="Verdana" pitchFamily="34" charset="0"/>
            </a:endParaRPr>
          </a:p>
        </p:txBody>
      </p:sp>
      <p:grpSp>
        <p:nvGrpSpPr>
          <p:cNvPr id="17" name="Group 16"/>
          <p:cNvGrpSpPr/>
          <p:nvPr/>
        </p:nvGrpSpPr>
        <p:grpSpPr>
          <a:xfrm>
            <a:off x="2638425" y="298450"/>
            <a:ext cx="6076950" cy="2117725"/>
            <a:chOff x="2085975" y="482600"/>
            <a:chExt cx="6076950" cy="2117725"/>
          </a:xfrm>
        </p:grpSpPr>
        <p:sp>
          <p:nvSpPr>
            <p:cNvPr id="5" name="Oval 4"/>
            <p:cNvSpPr/>
            <p:nvPr/>
          </p:nvSpPr>
          <p:spPr>
            <a:xfrm>
              <a:off x="3927475" y="758825"/>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1</a:t>
              </a:r>
              <a:endParaRPr lang="en-US" sz="2600" b="1" dirty="0"/>
            </a:p>
          </p:txBody>
        </p:sp>
        <p:sp>
          <p:nvSpPr>
            <p:cNvPr id="6" name="Oval 5"/>
            <p:cNvSpPr/>
            <p:nvPr/>
          </p:nvSpPr>
          <p:spPr>
            <a:xfrm>
              <a:off x="5124450" y="195580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3</a:t>
              </a:r>
              <a:endParaRPr lang="en-US" sz="2600" b="1" dirty="0"/>
            </a:p>
          </p:txBody>
        </p:sp>
        <p:sp>
          <p:nvSpPr>
            <p:cNvPr id="7" name="Oval 6"/>
            <p:cNvSpPr/>
            <p:nvPr/>
          </p:nvSpPr>
          <p:spPr>
            <a:xfrm>
              <a:off x="5676900" y="482600"/>
              <a:ext cx="644525" cy="644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smtClean="0"/>
                <a:t>2</a:t>
              </a:r>
              <a:endParaRPr lang="en-US" sz="2600" b="1" dirty="0"/>
            </a:p>
          </p:txBody>
        </p:sp>
        <p:cxnSp>
          <p:nvCxnSpPr>
            <p:cNvPr id="9" name="Straight Arrow Connector 8"/>
            <p:cNvCxnSpPr>
              <a:stCxn id="5" idx="6"/>
              <a:endCxn id="7" idx="2"/>
            </p:cNvCxnSpPr>
            <p:nvPr/>
          </p:nvCxnSpPr>
          <p:spPr>
            <a:xfrm flipV="1">
              <a:off x="4572000" y="804863"/>
              <a:ext cx="1104900" cy="2762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Rectangular Callout 10"/>
            <p:cNvSpPr/>
            <p:nvPr/>
          </p:nvSpPr>
          <p:spPr>
            <a:xfrm>
              <a:off x="6781800" y="574675"/>
              <a:ext cx="1381125" cy="644525"/>
            </a:xfrm>
            <a:prstGeom prst="wedgeRectCallout">
              <a:avLst>
                <a:gd name="adj1" fmla="val -69027"/>
                <a:gd name="adj2" fmla="val -2962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0.07</a:t>
              </a:r>
            </a:p>
          </p:txBody>
        </p:sp>
        <p:cxnSp>
          <p:nvCxnSpPr>
            <p:cNvPr id="12" name="Straight Arrow Connector 11"/>
            <p:cNvCxnSpPr>
              <a:stCxn id="7" idx="4"/>
              <a:endCxn id="6" idx="7"/>
            </p:cNvCxnSpPr>
            <p:nvPr/>
          </p:nvCxnSpPr>
          <p:spPr>
            <a:xfrm rot="5400000">
              <a:off x="5375344" y="1426368"/>
              <a:ext cx="923063" cy="32457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Rectangular Callout 12"/>
            <p:cNvSpPr/>
            <p:nvPr/>
          </p:nvSpPr>
          <p:spPr>
            <a:xfrm>
              <a:off x="6413500" y="1863725"/>
              <a:ext cx="1381125" cy="644525"/>
            </a:xfrm>
            <a:prstGeom prst="wedgeRectCallout">
              <a:avLst>
                <a:gd name="adj1" fmla="val -72180"/>
                <a:gd name="adj2" fmla="val 1991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0.87</a:t>
              </a:r>
            </a:p>
          </p:txBody>
        </p:sp>
        <p:sp>
          <p:nvSpPr>
            <p:cNvPr id="15" name="Rectangular Callout 14"/>
            <p:cNvSpPr/>
            <p:nvPr/>
          </p:nvSpPr>
          <p:spPr>
            <a:xfrm>
              <a:off x="2085975" y="574675"/>
              <a:ext cx="1381125" cy="644525"/>
            </a:xfrm>
            <a:prstGeom prst="wedgeRectCallout">
              <a:avLst>
                <a:gd name="adj1" fmla="val 71794"/>
                <a:gd name="adj2" fmla="val 1541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P = 0.05</a:t>
              </a:r>
            </a:p>
          </p:txBody>
        </p:sp>
        <p:cxnSp>
          <p:nvCxnSpPr>
            <p:cNvPr id="16" name="Straight Arrow Connector 15"/>
            <p:cNvCxnSpPr>
              <a:stCxn id="5" idx="5"/>
              <a:endCxn id="6" idx="1"/>
            </p:cNvCxnSpPr>
            <p:nvPr/>
          </p:nvCxnSpPr>
          <p:spPr>
            <a:xfrm rot="16200000" flipH="1">
              <a:off x="4477612" y="1308961"/>
              <a:ext cx="741226" cy="7412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18" name="Rectangular Callout 17"/>
          <p:cNvSpPr/>
          <p:nvPr/>
        </p:nvSpPr>
        <p:spPr>
          <a:xfrm>
            <a:off x="6229350" y="4625975"/>
            <a:ext cx="2117725" cy="644525"/>
          </a:xfrm>
          <a:prstGeom prst="wedgeRectCallout">
            <a:avLst>
              <a:gd name="adj1" fmla="val 27887"/>
              <a:gd name="adj2" fmla="val -933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Store </a:t>
            </a:r>
            <a:r>
              <a:rPr lang="en-US" b="1" dirty="0" err="1" smtClean="0"/>
              <a:t>PageRank</a:t>
            </a:r>
            <a:endParaRPr lang="en-US" b="1"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215900" y="482600"/>
            <a:ext cx="9144000" cy="5324535"/>
          </a:xfrm>
          <a:prstGeom prst="rect">
            <a:avLst/>
          </a:prstGeom>
          <a:noFill/>
        </p:spPr>
        <p:txBody>
          <a:bodyPr wrap="square" rtlCol="0">
            <a:spAutoFit/>
          </a:bodyPr>
          <a:lstStyle/>
          <a:p>
            <a:r>
              <a:rPr lang="en-US" sz="1700" b="1" dirty="0" err="1" smtClean="0">
                <a:solidFill>
                  <a:srgbClr val="000000"/>
                </a:solidFill>
                <a:latin typeface="Verdana" pitchFamily="34" charset="0"/>
                <a:ea typeface="Verdana" pitchFamily="34" charset="0"/>
                <a:cs typeface="Verdana" pitchFamily="34" charset="0"/>
              </a:rPr>
              <a:t>index.search_each</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'content:"world"'</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0000E6"/>
                </a:solidFill>
                <a:latin typeface="Verdana" pitchFamily="34" charset="0"/>
                <a:ea typeface="Verdana" pitchFamily="34" charset="0"/>
                <a:cs typeface="Verdana" pitchFamily="34" charset="0"/>
              </a:rPr>
              <a:t>do</a:t>
            </a:r>
            <a:r>
              <a:rPr lang="en-US" sz="1700" b="1" dirty="0" smtClean="0">
                <a:solidFill>
                  <a:srgbClr val="000000"/>
                </a:solidFill>
                <a:latin typeface="Verdana" pitchFamily="34" charset="0"/>
                <a:ea typeface="Verdana" pitchFamily="34" charset="0"/>
                <a:cs typeface="Verdana" pitchFamily="34" charset="0"/>
              </a:rPr>
              <a:t> |id, score|</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puts </a:t>
            </a:r>
            <a:r>
              <a:rPr lang="en-US" sz="1700" b="1" dirty="0" smtClean="0">
                <a:solidFill>
                  <a:srgbClr val="CE7B00"/>
                </a:solidFill>
                <a:latin typeface="Verdana" pitchFamily="34" charset="0"/>
                <a:ea typeface="Verdana" pitchFamily="34" charset="0"/>
                <a:cs typeface="Verdana" pitchFamily="34" charset="0"/>
              </a:rPr>
              <a:t>"Score: #{</a:t>
            </a:r>
            <a:r>
              <a:rPr lang="en-US" sz="1700" b="1" dirty="0" smtClean="0">
                <a:solidFill>
                  <a:srgbClr val="000000"/>
                </a:solidFill>
                <a:latin typeface="Verdana" pitchFamily="34" charset="0"/>
                <a:ea typeface="Verdana" pitchFamily="34" charset="0"/>
                <a:cs typeface="Verdana" pitchFamily="34" charset="0"/>
              </a:rPr>
              <a:t>score</a:t>
            </a:r>
            <a:r>
              <a:rPr lang="en-US" sz="1700" b="1" dirty="0" smtClean="0">
                <a:solidFill>
                  <a:srgbClr val="CE7B00"/>
                </a:solidFill>
                <a:latin typeface="Verdana" pitchFamily="34" charset="0"/>
                <a:ea typeface="Verdana" pitchFamily="34" charset="0"/>
                <a:cs typeface="Verdana" pitchFamily="34" charset="0"/>
              </a:rPr>
              <a:t>},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:title</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 (PR: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:pr</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E6"/>
                </a:solidFill>
                <a:latin typeface="Verdana" pitchFamily="34" charset="0"/>
                <a:ea typeface="Verdana" pitchFamily="34" charset="0"/>
                <a:cs typeface="Verdana" pitchFamily="34" charset="0"/>
              </a:rPr>
              <a:t>end</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puts "*" * 50</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err="1" smtClean="0">
                <a:solidFill>
                  <a:schemeClr val="bg1">
                    <a:lumMod val="85000"/>
                  </a:schemeClr>
                </a:solidFill>
                <a:latin typeface="Verdana" pitchFamily="34" charset="0"/>
                <a:ea typeface="Verdana" pitchFamily="34" charset="0"/>
                <a:cs typeface="Verdana" pitchFamily="34" charset="0"/>
              </a:rPr>
              <a:t>sf_pr</a:t>
            </a:r>
            <a:r>
              <a:rPr lang="en-US" sz="1700" b="1" dirty="0" smtClean="0">
                <a:solidFill>
                  <a:schemeClr val="bg1">
                    <a:lumMod val="85000"/>
                  </a:schemeClr>
                </a:solidFill>
                <a:latin typeface="Verdana" pitchFamily="34" charset="0"/>
                <a:ea typeface="Verdana" pitchFamily="34" charset="0"/>
                <a:cs typeface="Verdana" pitchFamily="34" charset="0"/>
              </a:rPr>
              <a:t> = Search::</a:t>
            </a:r>
            <a:r>
              <a:rPr lang="en-US" sz="1700" b="1" dirty="0" err="1" smtClean="0">
                <a:solidFill>
                  <a:schemeClr val="bg1">
                    <a:lumMod val="85000"/>
                  </a:schemeClr>
                </a:solidFill>
                <a:latin typeface="Verdana" pitchFamily="34" charset="0"/>
                <a:ea typeface="Verdana" pitchFamily="34" charset="0"/>
                <a:cs typeface="Verdana" pitchFamily="34" charset="0"/>
              </a:rPr>
              <a:t>SortField.new</a:t>
            </a:r>
            <a:r>
              <a:rPr lang="en-US" sz="1700" b="1" dirty="0" smtClean="0">
                <a:solidFill>
                  <a:schemeClr val="bg1">
                    <a:lumMod val="85000"/>
                  </a:schemeClr>
                </a:solidFill>
                <a:latin typeface="Verdana" pitchFamily="34" charset="0"/>
                <a:ea typeface="Verdana" pitchFamily="34" charset="0"/>
                <a:cs typeface="Verdana" pitchFamily="34" charset="0"/>
              </a:rPr>
              <a:t>(:pr, :type =&gt; :float, :reverse =&gt; true)</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err="1" smtClean="0">
                <a:solidFill>
                  <a:schemeClr val="bg1">
                    <a:lumMod val="85000"/>
                  </a:schemeClr>
                </a:solidFill>
                <a:latin typeface="Verdana" pitchFamily="34" charset="0"/>
                <a:ea typeface="Verdana" pitchFamily="34" charset="0"/>
                <a:cs typeface="Verdana" pitchFamily="34" charset="0"/>
              </a:rPr>
              <a:t>index.search_each</a:t>
            </a:r>
            <a:r>
              <a:rPr lang="en-US" sz="1700" b="1" dirty="0" smtClean="0">
                <a:solidFill>
                  <a:schemeClr val="bg1">
                    <a:lumMod val="85000"/>
                  </a:schemeClr>
                </a:solidFill>
                <a:latin typeface="Verdana" pitchFamily="34" charset="0"/>
                <a:ea typeface="Verdana" pitchFamily="34" charset="0"/>
                <a:cs typeface="Verdana" pitchFamily="34" charset="0"/>
              </a:rPr>
              <a:t>('content:"world"', :sort =&gt; </a:t>
            </a:r>
            <a:r>
              <a:rPr lang="en-US" sz="1700" b="1" dirty="0" err="1" smtClean="0">
                <a:solidFill>
                  <a:schemeClr val="bg1">
                    <a:lumMod val="85000"/>
                  </a:schemeClr>
                </a:solidFill>
                <a:latin typeface="Verdana" pitchFamily="34" charset="0"/>
                <a:ea typeface="Verdana" pitchFamily="34" charset="0"/>
                <a:cs typeface="Verdana" pitchFamily="34" charset="0"/>
              </a:rPr>
              <a:t>sf_pr</a:t>
            </a:r>
            <a:r>
              <a:rPr lang="en-US" sz="1700" b="1" dirty="0" smtClean="0">
                <a:solidFill>
                  <a:schemeClr val="bg1">
                    <a:lumMod val="85000"/>
                  </a:schemeClr>
                </a:solidFill>
                <a:latin typeface="Verdana" pitchFamily="34" charset="0"/>
                <a:ea typeface="Verdana" pitchFamily="34" charset="0"/>
                <a:cs typeface="Verdana" pitchFamily="34" charset="0"/>
              </a:rPr>
              <a:t>) do |id, score|</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puts "Score: #{score}, #{index[id][:title]}, (PR: #{index[id][:pr]})"</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end</a:t>
            </a:r>
            <a:br>
              <a:rPr lang="en-US" sz="1700" b="1" dirty="0" smtClean="0">
                <a:solidFill>
                  <a:schemeClr val="bg1">
                    <a:lumMod val="85000"/>
                  </a:schemeClr>
                </a:solidFill>
                <a:latin typeface="Verdana" pitchFamily="34" charset="0"/>
                <a:ea typeface="Verdana" pitchFamily="34" charset="0"/>
                <a:cs typeface="Verdana" pitchFamily="34" charset="0"/>
              </a:rPr>
            </a:br>
            <a:endParaRPr lang="en-US" sz="1700" b="1" dirty="0" smtClean="0">
              <a:solidFill>
                <a:schemeClr val="bg1">
                  <a:lumMod val="85000"/>
                </a:schemeClr>
              </a:solidFill>
              <a:latin typeface="Verdana" pitchFamily="34" charset="0"/>
              <a:ea typeface="Verdana" pitchFamily="34" charset="0"/>
              <a:cs typeface="Verdana" pitchFamily="34" charset="0"/>
            </a:endParaRPr>
          </a:p>
          <a:p>
            <a:r>
              <a:rPr lang="en-US" sz="1700" b="1" dirty="0" smtClean="0">
                <a:solidFill>
                  <a:schemeClr val="bg1">
                    <a:lumMod val="85000"/>
                  </a:schemeClr>
                </a:solidFill>
                <a:latin typeface="Verdana" pitchFamily="34" charset="0"/>
                <a:ea typeface="Verdana" pitchFamily="34" charset="0"/>
                <a:cs typeface="Verdana" pitchFamily="34" charset="0"/>
              </a:rPr>
              <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0.267119228839874, 3 (PR: 0.87)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1 (PR: 0.05)</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2 (PR: 0.07)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0.267119228839874, 3, (PR: 0.87)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2, (PR: 0.07)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1, (PR: 0.05)</a:t>
            </a:r>
          </a:p>
        </p:txBody>
      </p:sp>
      <p:sp>
        <p:nvSpPr>
          <p:cNvPr id="17" name="Rectangular Callout 16"/>
          <p:cNvSpPr/>
          <p:nvPr/>
        </p:nvSpPr>
        <p:spPr>
          <a:xfrm>
            <a:off x="2546350" y="1311275"/>
            <a:ext cx="2117725" cy="644525"/>
          </a:xfrm>
          <a:prstGeom prst="wedgeRectCallout">
            <a:avLst>
              <a:gd name="adj1" fmla="val -31741"/>
              <a:gd name="adj2" fmla="val -685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TF-IDF Search</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215900" y="482600"/>
            <a:ext cx="9144000" cy="5324535"/>
          </a:xfrm>
          <a:prstGeom prst="rect">
            <a:avLst/>
          </a:prstGeom>
          <a:noFill/>
        </p:spPr>
        <p:txBody>
          <a:bodyPr wrap="square" rtlCol="0">
            <a:spAutoFit/>
          </a:bodyPr>
          <a:lstStyle/>
          <a:p>
            <a:r>
              <a:rPr lang="en-US" sz="1700" b="1" dirty="0" err="1" smtClean="0">
                <a:solidFill>
                  <a:schemeClr val="bg1">
                    <a:lumMod val="85000"/>
                  </a:schemeClr>
                </a:solidFill>
                <a:latin typeface="Verdana" pitchFamily="34" charset="0"/>
                <a:ea typeface="Verdana" pitchFamily="34" charset="0"/>
                <a:cs typeface="Verdana" pitchFamily="34" charset="0"/>
              </a:rPr>
              <a:t>index.search_each</a:t>
            </a:r>
            <a:r>
              <a:rPr lang="en-US" sz="1700" b="1" dirty="0" smtClean="0">
                <a:solidFill>
                  <a:schemeClr val="bg1">
                    <a:lumMod val="85000"/>
                  </a:schemeClr>
                </a:solidFill>
                <a:latin typeface="Verdana" pitchFamily="34" charset="0"/>
                <a:ea typeface="Verdana" pitchFamily="34" charset="0"/>
                <a:cs typeface="Verdana" pitchFamily="34" charset="0"/>
              </a:rPr>
              <a:t>('content:"world"') do |id, score|</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puts "Score: #{score}, #{index[id][:title]} (PR: #{index[id][:pr]})"</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end</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puts </a:t>
            </a:r>
            <a:r>
              <a:rPr lang="en-US" sz="1700" b="1" dirty="0" smtClean="0">
                <a:solidFill>
                  <a:srgbClr val="CE7B00"/>
                </a:solidFill>
                <a:latin typeface="Verdana" pitchFamily="34" charset="0"/>
                <a:ea typeface="Verdana" pitchFamily="34" charset="0"/>
                <a:cs typeface="Verdana" pitchFamily="34" charset="0"/>
              </a:rPr>
              <a:t>"*"</a:t>
            </a:r>
            <a:r>
              <a:rPr lang="en-US" sz="1700" b="1" dirty="0" smtClean="0">
                <a:solidFill>
                  <a:srgbClr val="000000"/>
                </a:solidFill>
                <a:latin typeface="Verdana" pitchFamily="34" charset="0"/>
                <a:ea typeface="Verdana" pitchFamily="34" charset="0"/>
                <a:cs typeface="Verdana" pitchFamily="34" charset="0"/>
              </a:rPr>
              <a:t> * 50</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err="1" smtClean="0">
                <a:solidFill>
                  <a:srgbClr val="000000"/>
                </a:solidFill>
                <a:latin typeface="Verdana" pitchFamily="34" charset="0"/>
                <a:ea typeface="Verdana" pitchFamily="34" charset="0"/>
                <a:cs typeface="Verdana" pitchFamily="34" charset="0"/>
              </a:rPr>
              <a:t>sf_pr</a:t>
            </a:r>
            <a:r>
              <a:rPr lang="en-US" sz="1700" b="1" dirty="0" smtClean="0">
                <a:solidFill>
                  <a:srgbClr val="000000"/>
                </a:solidFill>
                <a:latin typeface="Verdana" pitchFamily="34" charset="0"/>
                <a:ea typeface="Verdana" pitchFamily="34" charset="0"/>
                <a:cs typeface="Verdana" pitchFamily="34" charset="0"/>
              </a:rPr>
              <a:t> = Search::</a:t>
            </a:r>
            <a:r>
              <a:rPr lang="en-US" sz="1700" b="1" dirty="0" err="1" smtClean="0">
                <a:solidFill>
                  <a:srgbClr val="000000"/>
                </a:solidFill>
                <a:latin typeface="Verdana" pitchFamily="34" charset="0"/>
                <a:ea typeface="Verdana" pitchFamily="34" charset="0"/>
                <a:cs typeface="Verdana" pitchFamily="34" charset="0"/>
              </a:rPr>
              <a:t>SortField.new</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2E92C7"/>
                </a:solidFill>
                <a:latin typeface="Verdana" pitchFamily="34" charset="0"/>
                <a:ea typeface="Verdana" pitchFamily="34" charset="0"/>
                <a:cs typeface="Verdana" pitchFamily="34" charset="0"/>
              </a:rPr>
              <a:t>:pr</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2E92C7"/>
                </a:solidFill>
                <a:latin typeface="Verdana" pitchFamily="34" charset="0"/>
                <a:ea typeface="Verdana" pitchFamily="34" charset="0"/>
                <a:cs typeface="Verdana" pitchFamily="34" charset="0"/>
              </a:rPr>
              <a:t>:type</a:t>
            </a:r>
            <a:r>
              <a:rPr lang="en-US" sz="1700" b="1" dirty="0" smtClean="0">
                <a:solidFill>
                  <a:srgbClr val="000000"/>
                </a:solidFill>
                <a:latin typeface="Verdana" pitchFamily="34" charset="0"/>
                <a:ea typeface="Verdana" pitchFamily="34" charset="0"/>
                <a:cs typeface="Verdana" pitchFamily="34" charset="0"/>
              </a:rPr>
              <a:t> =&gt; </a:t>
            </a:r>
            <a:r>
              <a:rPr lang="en-US" sz="1700" b="1" dirty="0" smtClean="0">
                <a:solidFill>
                  <a:srgbClr val="2E92C7"/>
                </a:solidFill>
                <a:latin typeface="Verdana" pitchFamily="34" charset="0"/>
                <a:ea typeface="Verdana" pitchFamily="34" charset="0"/>
                <a:cs typeface="Verdana" pitchFamily="34" charset="0"/>
              </a:rPr>
              <a:t>:float</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2E92C7"/>
                </a:solidFill>
                <a:latin typeface="Verdana" pitchFamily="34" charset="0"/>
                <a:ea typeface="Verdana" pitchFamily="34" charset="0"/>
                <a:cs typeface="Verdana" pitchFamily="34" charset="0"/>
              </a:rPr>
              <a:t>:reverse</a:t>
            </a:r>
            <a:r>
              <a:rPr lang="en-US" sz="1700" b="1" dirty="0" smtClean="0">
                <a:solidFill>
                  <a:srgbClr val="000000"/>
                </a:solidFill>
                <a:latin typeface="Verdana" pitchFamily="34" charset="0"/>
                <a:ea typeface="Verdana" pitchFamily="34" charset="0"/>
                <a:cs typeface="Verdana" pitchFamily="34" charset="0"/>
              </a:rPr>
              <a:t> =&gt; </a:t>
            </a:r>
            <a:r>
              <a:rPr lang="en-US" sz="1700" b="1" dirty="0" smtClean="0">
                <a:solidFill>
                  <a:srgbClr val="0000E6"/>
                </a:solidFill>
                <a:latin typeface="Verdana" pitchFamily="34" charset="0"/>
                <a:ea typeface="Verdana" pitchFamily="34" charset="0"/>
                <a:cs typeface="Verdana" pitchFamily="34" charset="0"/>
              </a:rPr>
              <a:t>true</a:t>
            </a:r>
            <a:r>
              <a:rPr lang="en-US" sz="1700" b="1" dirty="0" smtClean="0">
                <a:solidFill>
                  <a:srgbClr val="000000"/>
                </a:solidFill>
                <a:latin typeface="Verdana" pitchFamily="34" charset="0"/>
                <a:ea typeface="Verdana" pitchFamily="34" charset="0"/>
                <a:cs typeface="Verdana" pitchFamily="34" charset="0"/>
              </a:rPr>
              <a:t>)</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err="1" smtClean="0">
                <a:solidFill>
                  <a:srgbClr val="000000"/>
                </a:solidFill>
                <a:latin typeface="Verdana" pitchFamily="34" charset="0"/>
                <a:ea typeface="Verdana" pitchFamily="34" charset="0"/>
                <a:cs typeface="Verdana" pitchFamily="34" charset="0"/>
              </a:rPr>
              <a:t>index.search_each</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'content:"world"'</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2E92C7"/>
                </a:solidFill>
                <a:latin typeface="Verdana" pitchFamily="34" charset="0"/>
                <a:ea typeface="Verdana" pitchFamily="34" charset="0"/>
                <a:cs typeface="Verdana" pitchFamily="34" charset="0"/>
              </a:rPr>
              <a:t>:sort</a:t>
            </a:r>
            <a:r>
              <a:rPr lang="en-US" sz="1700" b="1" dirty="0" smtClean="0">
                <a:solidFill>
                  <a:srgbClr val="000000"/>
                </a:solidFill>
                <a:latin typeface="Verdana" pitchFamily="34" charset="0"/>
                <a:ea typeface="Verdana" pitchFamily="34" charset="0"/>
                <a:cs typeface="Verdana" pitchFamily="34" charset="0"/>
              </a:rPr>
              <a:t> =&gt; </a:t>
            </a:r>
            <a:r>
              <a:rPr lang="en-US" sz="1700" b="1" dirty="0" err="1" smtClean="0">
                <a:solidFill>
                  <a:srgbClr val="000000"/>
                </a:solidFill>
                <a:latin typeface="Verdana" pitchFamily="34" charset="0"/>
                <a:ea typeface="Verdana" pitchFamily="34" charset="0"/>
                <a:cs typeface="Verdana" pitchFamily="34" charset="0"/>
              </a:rPr>
              <a:t>sf_pr</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0000E6"/>
                </a:solidFill>
                <a:latin typeface="Verdana" pitchFamily="34" charset="0"/>
                <a:ea typeface="Verdana" pitchFamily="34" charset="0"/>
                <a:cs typeface="Verdana" pitchFamily="34" charset="0"/>
              </a:rPr>
              <a:t>do</a:t>
            </a:r>
            <a:r>
              <a:rPr lang="en-US" sz="1700" b="1" dirty="0" smtClean="0">
                <a:solidFill>
                  <a:srgbClr val="000000"/>
                </a:solidFill>
                <a:latin typeface="Verdana" pitchFamily="34" charset="0"/>
                <a:ea typeface="Verdana" pitchFamily="34" charset="0"/>
                <a:cs typeface="Verdana" pitchFamily="34" charset="0"/>
              </a:rPr>
              <a:t> |id, score|</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puts </a:t>
            </a:r>
            <a:r>
              <a:rPr lang="en-US" sz="1700" b="1" dirty="0" smtClean="0">
                <a:solidFill>
                  <a:srgbClr val="CE7B00"/>
                </a:solidFill>
                <a:latin typeface="Verdana" pitchFamily="34" charset="0"/>
                <a:ea typeface="Verdana" pitchFamily="34" charset="0"/>
                <a:cs typeface="Verdana" pitchFamily="34" charset="0"/>
              </a:rPr>
              <a:t>"Score: #{</a:t>
            </a:r>
            <a:r>
              <a:rPr lang="en-US" sz="1700" b="1" dirty="0" smtClean="0">
                <a:solidFill>
                  <a:srgbClr val="000000"/>
                </a:solidFill>
                <a:latin typeface="Verdana" pitchFamily="34" charset="0"/>
                <a:ea typeface="Verdana" pitchFamily="34" charset="0"/>
                <a:cs typeface="Verdana" pitchFamily="34" charset="0"/>
              </a:rPr>
              <a:t>score</a:t>
            </a:r>
            <a:r>
              <a:rPr lang="en-US" sz="1700" b="1" dirty="0" smtClean="0">
                <a:solidFill>
                  <a:srgbClr val="CE7B00"/>
                </a:solidFill>
                <a:latin typeface="Verdana" pitchFamily="34" charset="0"/>
                <a:ea typeface="Verdana" pitchFamily="34" charset="0"/>
                <a:cs typeface="Verdana" pitchFamily="34" charset="0"/>
              </a:rPr>
              <a:t>},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:title</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 (PR: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:pr</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E6"/>
                </a:solidFill>
                <a:latin typeface="Verdana" pitchFamily="34" charset="0"/>
                <a:ea typeface="Verdana" pitchFamily="34" charset="0"/>
                <a:cs typeface="Verdana" pitchFamily="34" charset="0"/>
              </a:rPr>
              <a:t>end</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endParaRPr lang="en-US" sz="1700" b="1" dirty="0" smtClean="0">
              <a:solidFill>
                <a:srgbClr val="000000"/>
              </a:solidFill>
              <a:latin typeface="Verdana" pitchFamily="34" charset="0"/>
              <a:ea typeface="Verdana" pitchFamily="34" charset="0"/>
              <a:cs typeface="Verdana" pitchFamily="34" charset="0"/>
            </a:endParaRPr>
          </a:p>
          <a:p>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0.267119228839874, 3 (PR: 0.87)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1 (PR: 0.05)</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2 (PR: 0.07)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0.267119228839874, 3, (PR: 0.87)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2, (PR: 0.07)</a:t>
            </a:r>
            <a:br>
              <a:rPr lang="en-US" sz="1700" b="1" dirty="0" smtClean="0">
                <a:solidFill>
                  <a:schemeClr val="bg1">
                    <a:lumMod val="85000"/>
                  </a:schemeClr>
                </a:solidFill>
                <a:latin typeface="Verdana" pitchFamily="34" charset="0"/>
                <a:ea typeface="Verdana" pitchFamily="34" charset="0"/>
                <a:cs typeface="Verdana" pitchFamily="34" charset="0"/>
              </a:rPr>
            </a:br>
            <a:r>
              <a:rPr lang="en-US" sz="1700" b="1" dirty="0" smtClean="0">
                <a:solidFill>
                  <a:schemeClr val="bg1">
                    <a:lumMod val="85000"/>
                  </a:schemeClr>
                </a:solidFill>
                <a:latin typeface="Verdana" pitchFamily="34" charset="0"/>
                <a:ea typeface="Verdana" pitchFamily="34" charset="0"/>
                <a:cs typeface="Verdana" pitchFamily="34" charset="0"/>
              </a:rPr>
              <a:t># Score: 0.17807948589325, 1, (PR: 0.05)</a:t>
            </a:r>
          </a:p>
        </p:txBody>
      </p:sp>
      <p:sp>
        <p:nvSpPr>
          <p:cNvPr id="3" name="Rectangular Callout 2"/>
          <p:cNvSpPr/>
          <p:nvPr/>
        </p:nvSpPr>
        <p:spPr>
          <a:xfrm>
            <a:off x="4019550" y="1219200"/>
            <a:ext cx="2117725" cy="644525"/>
          </a:xfrm>
          <a:prstGeom prst="wedgeRectCallout">
            <a:avLst>
              <a:gd name="adj1" fmla="val -29685"/>
              <a:gd name="adj2" fmla="val 68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err="1" smtClean="0"/>
              <a:t>PageRank</a:t>
            </a:r>
            <a:r>
              <a:rPr lang="en-US" b="1" dirty="0" smtClean="0"/>
              <a:t> FTW!</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215900" y="482600"/>
            <a:ext cx="9144000" cy="5324535"/>
          </a:xfrm>
          <a:prstGeom prst="rect">
            <a:avLst/>
          </a:prstGeom>
          <a:noFill/>
        </p:spPr>
        <p:txBody>
          <a:bodyPr wrap="square" rtlCol="0">
            <a:spAutoFit/>
          </a:bodyPr>
          <a:lstStyle/>
          <a:p>
            <a:r>
              <a:rPr lang="en-US" sz="1700" b="1" dirty="0" err="1" smtClean="0">
                <a:solidFill>
                  <a:srgbClr val="000000"/>
                </a:solidFill>
                <a:latin typeface="Verdana" pitchFamily="34" charset="0"/>
                <a:ea typeface="Verdana" pitchFamily="34" charset="0"/>
                <a:cs typeface="Verdana" pitchFamily="34" charset="0"/>
              </a:rPr>
              <a:t>index.search_each</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'content:"world"'</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0000E6"/>
                </a:solidFill>
                <a:latin typeface="Verdana" pitchFamily="34" charset="0"/>
                <a:ea typeface="Verdana" pitchFamily="34" charset="0"/>
                <a:cs typeface="Verdana" pitchFamily="34" charset="0"/>
              </a:rPr>
              <a:t>do</a:t>
            </a:r>
            <a:r>
              <a:rPr lang="en-US" sz="1700" b="1" dirty="0" smtClean="0">
                <a:solidFill>
                  <a:srgbClr val="000000"/>
                </a:solidFill>
                <a:latin typeface="Verdana" pitchFamily="34" charset="0"/>
                <a:ea typeface="Verdana" pitchFamily="34" charset="0"/>
                <a:cs typeface="Verdana" pitchFamily="34" charset="0"/>
              </a:rPr>
              <a:t> |id, score|</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puts </a:t>
            </a:r>
            <a:r>
              <a:rPr lang="en-US" sz="1700" b="1" dirty="0" smtClean="0">
                <a:solidFill>
                  <a:srgbClr val="CE7B00"/>
                </a:solidFill>
                <a:latin typeface="Verdana" pitchFamily="34" charset="0"/>
                <a:ea typeface="Verdana" pitchFamily="34" charset="0"/>
                <a:cs typeface="Verdana" pitchFamily="34" charset="0"/>
              </a:rPr>
              <a:t>"Score: #{</a:t>
            </a:r>
            <a:r>
              <a:rPr lang="en-US" sz="1700" b="1" dirty="0" smtClean="0">
                <a:solidFill>
                  <a:srgbClr val="000000"/>
                </a:solidFill>
                <a:latin typeface="Verdana" pitchFamily="34" charset="0"/>
                <a:ea typeface="Verdana" pitchFamily="34" charset="0"/>
                <a:cs typeface="Verdana" pitchFamily="34" charset="0"/>
              </a:rPr>
              <a:t>score</a:t>
            </a:r>
            <a:r>
              <a:rPr lang="en-US" sz="1700" b="1" dirty="0" smtClean="0">
                <a:solidFill>
                  <a:srgbClr val="CE7B00"/>
                </a:solidFill>
                <a:latin typeface="Verdana" pitchFamily="34" charset="0"/>
                <a:ea typeface="Verdana" pitchFamily="34" charset="0"/>
                <a:cs typeface="Verdana" pitchFamily="34" charset="0"/>
              </a:rPr>
              <a:t>},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:title</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 (PR: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:pr</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E6"/>
                </a:solidFill>
                <a:latin typeface="Verdana" pitchFamily="34" charset="0"/>
                <a:ea typeface="Verdana" pitchFamily="34" charset="0"/>
                <a:cs typeface="Verdana" pitchFamily="34" charset="0"/>
              </a:rPr>
              <a:t>end</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puts </a:t>
            </a:r>
            <a:r>
              <a:rPr lang="en-US" sz="1700" b="1" dirty="0" smtClean="0">
                <a:solidFill>
                  <a:srgbClr val="CE7B00"/>
                </a:solidFill>
                <a:latin typeface="Verdana" pitchFamily="34" charset="0"/>
                <a:ea typeface="Verdana" pitchFamily="34" charset="0"/>
                <a:cs typeface="Verdana" pitchFamily="34" charset="0"/>
              </a:rPr>
              <a:t>"*"</a:t>
            </a:r>
            <a:r>
              <a:rPr lang="en-US" sz="1700" b="1" dirty="0" smtClean="0">
                <a:solidFill>
                  <a:srgbClr val="000000"/>
                </a:solidFill>
                <a:latin typeface="Verdana" pitchFamily="34" charset="0"/>
                <a:ea typeface="Verdana" pitchFamily="34" charset="0"/>
                <a:cs typeface="Verdana" pitchFamily="34" charset="0"/>
              </a:rPr>
              <a:t> * 50</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err="1" smtClean="0">
                <a:solidFill>
                  <a:srgbClr val="000000"/>
                </a:solidFill>
                <a:latin typeface="Verdana" pitchFamily="34" charset="0"/>
                <a:ea typeface="Verdana" pitchFamily="34" charset="0"/>
                <a:cs typeface="Verdana" pitchFamily="34" charset="0"/>
              </a:rPr>
              <a:t>sf_pr</a:t>
            </a:r>
            <a:r>
              <a:rPr lang="en-US" sz="1700" b="1" dirty="0" smtClean="0">
                <a:solidFill>
                  <a:srgbClr val="000000"/>
                </a:solidFill>
                <a:latin typeface="Verdana" pitchFamily="34" charset="0"/>
                <a:ea typeface="Verdana" pitchFamily="34" charset="0"/>
                <a:cs typeface="Verdana" pitchFamily="34" charset="0"/>
              </a:rPr>
              <a:t> = Search::</a:t>
            </a:r>
            <a:r>
              <a:rPr lang="en-US" sz="1700" b="1" dirty="0" err="1" smtClean="0">
                <a:solidFill>
                  <a:srgbClr val="000000"/>
                </a:solidFill>
                <a:latin typeface="Verdana" pitchFamily="34" charset="0"/>
                <a:ea typeface="Verdana" pitchFamily="34" charset="0"/>
                <a:cs typeface="Verdana" pitchFamily="34" charset="0"/>
              </a:rPr>
              <a:t>SortField.new</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2E92C7"/>
                </a:solidFill>
                <a:latin typeface="Verdana" pitchFamily="34" charset="0"/>
                <a:ea typeface="Verdana" pitchFamily="34" charset="0"/>
                <a:cs typeface="Verdana" pitchFamily="34" charset="0"/>
              </a:rPr>
              <a:t>:pr</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2E92C7"/>
                </a:solidFill>
                <a:latin typeface="Verdana" pitchFamily="34" charset="0"/>
                <a:ea typeface="Verdana" pitchFamily="34" charset="0"/>
                <a:cs typeface="Verdana" pitchFamily="34" charset="0"/>
              </a:rPr>
              <a:t>:type</a:t>
            </a:r>
            <a:r>
              <a:rPr lang="en-US" sz="1700" b="1" dirty="0" smtClean="0">
                <a:solidFill>
                  <a:srgbClr val="000000"/>
                </a:solidFill>
                <a:latin typeface="Verdana" pitchFamily="34" charset="0"/>
                <a:ea typeface="Verdana" pitchFamily="34" charset="0"/>
                <a:cs typeface="Verdana" pitchFamily="34" charset="0"/>
              </a:rPr>
              <a:t> =&gt; </a:t>
            </a:r>
            <a:r>
              <a:rPr lang="en-US" sz="1700" b="1" dirty="0" smtClean="0">
                <a:solidFill>
                  <a:srgbClr val="2E92C7"/>
                </a:solidFill>
                <a:latin typeface="Verdana" pitchFamily="34" charset="0"/>
                <a:ea typeface="Verdana" pitchFamily="34" charset="0"/>
                <a:cs typeface="Verdana" pitchFamily="34" charset="0"/>
              </a:rPr>
              <a:t>:float</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2E92C7"/>
                </a:solidFill>
                <a:latin typeface="Verdana" pitchFamily="34" charset="0"/>
                <a:ea typeface="Verdana" pitchFamily="34" charset="0"/>
                <a:cs typeface="Verdana" pitchFamily="34" charset="0"/>
              </a:rPr>
              <a:t>:reverse</a:t>
            </a:r>
            <a:r>
              <a:rPr lang="en-US" sz="1700" b="1" dirty="0" smtClean="0">
                <a:solidFill>
                  <a:srgbClr val="000000"/>
                </a:solidFill>
                <a:latin typeface="Verdana" pitchFamily="34" charset="0"/>
                <a:ea typeface="Verdana" pitchFamily="34" charset="0"/>
                <a:cs typeface="Verdana" pitchFamily="34" charset="0"/>
              </a:rPr>
              <a:t> =&gt; </a:t>
            </a:r>
            <a:r>
              <a:rPr lang="en-US" sz="1700" b="1" dirty="0" smtClean="0">
                <a:solidFill>
                  <a:srgbClr val="0000E6"/>
                </a:solidFill>
                <a:latin typeface="Verdana" pitchFamily="34" charset="0"/>
                <a:ea typeface="Verdana" pitchFamily="34" charset="0"/>
                <a:cs typeface="Verdana" pitchFamily="34" charset="0"/>
              </a:rPr>
              <a:t>true</a:t>
            </a:r>
            <a:r>
              <a:rPr lang="en-US" sz="1700" b="1" dirty="0" smtClean="0">
                <a:solidFill>
                  <a:srgbClr val="000000"/>
                </a:solidFill>
                <a:latin typeface="Verdana" pitchFamily="34" charset="0"/>
                <a:ea typeface="Verdana" pitchFamily="34" charset="0"/>
                <a:cs typeface="Verdana" pitchFamily="34" charset="0"/>
              </a:rPr>
              <a:t>)</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err="1" smtClean="0">
                <a:solidFill>
                  <a:srgbClr val="000000"/>
                </a:solidFill>
                <a:latin typeface="Verdana" pitchFamily="34" charset="0"/>
                <a:ea typeface="Verdana" pitchFamily="34" charset="0"/>
                <a:cs typeface="Verdana" pitchFamily="34" charset="0"/>
              </a:rPr>
              <a:t>index.search_each</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'content:"world"'</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2E92C7"/>
                </a:solidFill>
                <a:latin typeface="Verdana" pitchFamily="34" charset="0"/>
                <a:ea typeface="Verdana" pitchFamily="34" charset="0"/>
                <a:cs typeface="Verdana" pitchFamily="34" charset="0"/>
              </a:rPr>
              <a:t>:sort</a:t>
            </a:r>
            <a:r>
              <a:rPr lang="en-US" sz="1700" b="1" dirty="0" smtClean="0">
                <a:solidFill>
                  <a:srgbClr val="000000"/>
                </a:solidFill>
                <a:latin typeface="Verdana" pitchFamily="34" charset="0"/>
                <a:ea typeface="Verdana" pitchFamily="34" charset="0"/>
                <a:cs typeface="Verdana" pitchFamily="34" charset="0"/>
              </a:rPr>
              <a:t> =&gt; </a:t>
            </a:r>
            <a:r>
              <a:rPr lang="en-US" sz="1700" b="1" dirty="0" err="1" smtClean="0">
                <a:solidFill>
                  <a:srgbClr val="000000"/>
                </a:solidFill>
                <a:latin typeface="Verdana" pitchFamily="34" charset="0"/>
                <a:ea typeface="Verdana" pitchFamily="34" charset="0"/>
                <a:cs typeface="Verdana" pitchFamily="34" charset="0"/>
              </a:rPr>
              <a:t>sf_pr</a:t>
            </a:r>
            <a:r>
              <a:rPr lang="en-US" sz="1700" b="1" dirty="0" smtClean="0">
                <a:solidFill>
                  <a:srgbClr val="000000"/>
                </a:solidFill>
                <a:latin typeface="Verdana" pitchFamily="34" charset="0"/>
                <a:ea typeface="Verdana" pitchFamily="34" charset="0"/>
                <a:cs typeface="Verdana" pitchFamily="34" charset="0"/>
              </a:rPr>
              <a:t>) </a:t>
            </a:r>
            <a:r>
              <a:rPr lang="en-US" sz="1700" b="1" dirty="0" smtClean="0">
                <a:solidFill>
                  <a:srgbClr val="0000E6"/>
                </a:solidFill>
                <a:latin typeface="Verdana" pitchFamily="34" charset="0"/>
                <a:ea typeface="Verdana" pitchFamily="34" charset="0"/>
                <a:cs typeface="Verdana" pitchFamily="34" charset="0"/>
              </a:rPr>
              <a:t>do</a:t>
            </a:r>
            <a:r>
              <a:rPr lang="en-US" sz="1700" b="1" dirty="0" smtClean="0">
                <a:solidFill>
                  <a:srgbClr val="000000"/>
                </a:solidFill>
                <a:latin typeface="Verdana" pitchFamily="34" charset="0"/>
                <a:ea typeface="Verdana" pitchFamily="34" charset="0"/>
                <a:cs typeface="Verdana" pitchFamily="34" charset="0"/>
              </a:rPr>
              <a:t> |id, score|</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00"/>
                </a:solidFill>
                <a:latin typeface="Verdana" pitchFamily="34" charset="0"/>
                <a:ea typeface="Verdana" pitchFamily="34" charset="0"/>
                <a:cs typeface="Verdana" pitchFamily="34" charset="0"/>
              </a:rPr>
              <a:t>  puts </a:t>
            </a:r>
            <a:r>
              <a:rPr lang="en-US" sz="1700" b="1" dirty="0" smtClean="0">
                <a:solidFill>
                  <a:srgbClr val="CE7B00"/>
                </a:solidFill>
                <a:latin typeface="Verdana" pitchFamily="34" charset="0"/>
                <a:ea typeface="Verdana" pitchFamily="34" charset="0"/>
                <a:cs typeface="Verdana" pitchFamily="34" charset="0"/>
              </a:rPr>
              <a:t>"Score: #{</a:t>
            </a:r>
            <a:r>
              <a:rPr lang="en-US" sz="1700" b="1" dirty="0" smtClean="0">
                <a:solidFill>
                  <a:srgbClr val="000000"/>
                </a:solidFill>
                <a:latin typeface="Verdana" pitchFamily="34" charset="0"/>
                <a:ea typeface="Verdana" pitchFamily="34" charset="0"/>
                <a:cs typeface="Verdana" pitchFamily="34" charset="0"/>
              </a:rPr>
              <a:t>score</a:t>
            </a:r>
            <a:r>
              <a:rPr lang="en-US" sz="1700" b="1" dirty="0" smtClean="0">
                <a:solidFill>
                  <a:srgbClr val="CE7B00"/>
                </a:solidFill>
                <a:latin typeface="Verdana" pitchFamily="34" charset="0"/>
                <a:ea typeface="Verdana" pitchFamily="34" charset="0"/>
                <a:cs typeface="Verdana" pitchFamily="34" charset="0"/>
              </a:rPr>
              <a:t>},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:title</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 (PR: #{</a:t>
            </a:r>
            <a:r>
              <a:rPr lang="en-US" sz="1700" b="1" dirty="0" smtClean="0">
                <a:solidFill>
                  <a:srgbClr val="000000"/>
                </a:solidFill>
                <a:latin typeface="Verdana" pitchFamily="34" charset="0"/>
                <a:ea typeface="Verdana" pitchFamily="34" charset="0"/>
                <a:cs typeface="Verdana" pitchFamily="34" charset="0"/>
              </a:rPr>
              <a:t>index[id][</a:t>
            </a:r>
            <a:r>
              <a:rPr lang="en-US" sz="1700" b="1" dirty="0" smtClean="0">
                <a:solidFill>
                  <a:srgbClr val="2E92C7"/>
                </a:solidFill>
                <a:latin typeface="Verdana" pitchFamily="34" charset="0"/>
                <a:ea typeface="Verdana" pitchFamily="34" charset="0"/>
                <a:cs typeface="Verdana" pitchFamily="34" charset="0"/>
              </a:rPr>
              <a:t>:pr</a:t>
            </a:r>
            <a:r>
              <a:rPr lang="en-US" sz="1700" b="1" dirty="0" smtClean="0">
                <a:solidFill>
                  <a:srgbClr val="000000"/>
                </a:solidFill>
                <a:latin typeface="Verdana" pitchFamily="34" charset="0"/>
                <a:ea typeface="Verdana" pitchFamily="34" charset="0"/>
                <a:cs typeface="Verdana" pitchFamily="34" charset="0"/>
              </a:rPr>
              <a:t>]</a:t>
            </a:r>
            <a:r>
              <a:rPr lang="en-US" sz="1700" b="1" dirty="0" smtClean="0">
                <a:solidFill>
                  <a:srgbClr val="CE7B00"/>
                </a:solidFill>
                <a:latin typeface="Verdana" pitchFamily="34" charset="0"/>
                <a:ea typeface="Verdana" pitchFamily="34" charset="0"/>
                <a:cs typeface="Verdana" pitchFamily="34" charset="0"/>
              </a:rPr>
              <a:t>})"</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0000E6"/>
                </a:solidFill>
                <a:latin typeface="Verdana" pitchFamily="34" charset="0"/>
                <a:ea typeface="Verdana" pitchFamily="34" charset="0"/>
                <a:cs typeface="Verdana" pitchFamily="34" charset="0"/>
              </a:rPr>
              <a:t>end</a:t>
            </a:r>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endParaRPr lang="en-US" sz="1700" b="1" dirty="0" smtClean="0">
              <a:solidFill>
                <a:srgbClr val="000000"/>
              </a:solidFill>
              <a:latin typeface="Verdana" pitchFamily="34" charset="0"/>
              <a:ea typeface="Verdana" pitchFamily="34" charset="0"/>
              <a:cs typeface="Verdana" pitchFamily="34" charset="0"/>
            </a:endParaRPr>
          </a:p>
          <a:p>
            <a:r>
              <a:rPr lang="en-US" sz="1700" b="1" dirty="0" smtClean="0">
                <a:solidFill>
                  <a:srgbClr val="000000"/>
                </a:solidFill>
                <a:latin typeface="Verdana" pitchFamily="34" charset="0"/>
                <a:ea typeface="Verdana" pitchFamily="34" charset="0"/>
                <a:cs typeface="Verdana" pitchFamily="34" charset="0"/>
              </a:rPr>
              <a:t/>
            </a:r>
            <a:br>
              <a:rPr lang="en-US" sz="1700" b="1" dirty="0" smtClean="0">
                <a:solidFill>
                  <a:srgbClr val="000000"/>
                </a:solidFill>
                <a:latin typeface="Verdana" pitchFamily="34" charset="0"/>
                <a:ea typeface="Verdana" pitchFamily="34" charset="0"/>
                <a:cs typeface="Verdana" pitchFamily="34" charset="0"/>
              </a:rPr>
            </a:br>
            <a:r>
              <a:rPr lang="en-US" sz="1700" b="1" dirty="0" smtClean="0">
                <a:solidFill>
                  <a:srgbClr val="969696"/>
                </a:solidFill>
                <a:latin typeface="Verdana" pitchFamily="34" charset="0"/>
                <a:ea typeface="Verdana" pitchFamily="34" charset="0"/>
                <a:cs typeface="Verdana" pitchFamily="34" charset="0"/>
              </a:rPr>
              <a:t>#  Score: 0.267119228839874, </a:t>
            </a:r>
            <a:r>
              <a:rPr lang="en-US" sz="1700" b="1" dirty="0" smtClean="0">
                <a:solidFill>
                  <a:srgbClr val="C00000"/>
                </a:solidFill>
                <a:latin typeface="Verdana" pitchFamily="34" charset="0"/>
                <a:ea typeface="Verdana" pitchFamily="34" charset="0"/>
                <a:cs typeface="Verdana" pitchFamily="34" charset="0"/>
              </a:rPr>
              <a:t>3 (PR: 0.87)</a:t>
            </a:r>
            <a:br>
              <a:rPr lang="en-US" sz="1700" b="1" dirty="0" smtClean="0">
                <a:solidFill>
                  <a:srgbClr val="C00000"/>
                </a:solidFill>
                <a:latin typeface="Verdana" pitchFamily="34" charset="0"/>
                <a:ea typeface="Verdana" pitchFamily="34" charset="0"/>
                <a:cs typeface="Verdana" pitchFamily="34" charset="0"/>
              </a:rPr>
            </a:br>
            <a:r>
              <a:rPr lang="en-US" sz="1700" b="1" dirty="0" smtClean="0">
                <a:solidFill>
                  <a:srgbClr val="969696"/>
                </a:solidFill>
                <a:latin typeface="Verdana" pitchFamily="34" charset="0"/>
                <a:ea typeface="Verdana" pitchFamily="34" charset="0"/>
                <a:cs typeface="Verdana" pitchFamily="34" charset="0"/>
              </a:rPr>
              <a:t>#  Score: 0.17807948589325, </a:t>
            </a:r>
            <a:r>
              <a:rPr lang="en-US" sz="1700" b="1" dirty="0" smtClean="0">
                <a:solidFill>
                  <a:srgbClr val="C00000"/>
                </a:solidFill>
                <a:latin typeface="Verdana" pitchFamily="34" charset="0"/>
                <a:ea typeface="Verdana" pitchFamily="34" charset="0"/>
                <a:cs typeface="Verdana" pitchFamily="34" charset="0"/>
              </a:rPr>
              <a:t>1 (PR: 0.05)</a:t>
            </a:r>
            <a:br>
              <a:rPr lang="en-US" sz="1700" b="1" dirty="0" smtClean="0">
                <a:solidFill>
                  <a:srgbClr val="C00000"/>
                </a:solidFill>
                <a:latin typeface="Verdana" pitchFamily="34" charset="0"/>
                <a:ea typeface="Verdana" pitchFamily="34" charset="0"/>
                <a:cs typeface="Verdana" pitchFamily="34" charset="0"/>
              </a:rPr>
            </a:br>
            <a:r>
              <a:rPr lang="en-US" sz="1700" b="1" dirty="0" smtClean="0">
                <a:solidFill>
                  <a:srgbClr val="969696"/>
                </a:solidFill>
                <a:latin typeface="Verdana" pitchFamily="34" charset="0"/>
                <a:ea typeface="Verdana" pitchFamily="34" charset="0"/>
                <a:cs typeface="Verdana" pitchFamily="34" charset="0"/>
              </a:rPr>
              <a:t>#  Score: 0.17807948589325, </a:t>
            </a:r>
            <a:r>
              <a:rPr lang="en-US" sz="1700" b="1" dirty="0" smtClean="0">
                <a:solidFill>
                  <a:srgbClr val="C00000"/>
                </a:solidFill>
                <a:latin typeface="Verdana" pitchFamily="34" charset="0"/>
                <a:ea typeface="Verdana" pitchFamily="34" charset="0"/>
                <a:cs typeface="Verdana" pitchFamily="34" charset="0"/>
              </a:rPr>
              <a:t>2 (PR: 0.07)</a:t>
            </a:r>
            <a:br>
              <a:rPr lang="en-US" sz="1700" b="1" dirty="0" smtClean="0">
                <a:solidFill>
                  <a:srgbClr val="C00000"/>
                </a:solidFill>
                <a:latin typeface="Verdana" pitchFamily="34" charset="0"/>
                <a:ea typeface="Verdana" pitchFamily="34" charset="0"/>
                <a:cs typeface="Verdana" pitchFamily="34" charset="0"/>
              </a:rPr>
            </a:br>
            <a:r>
              <a:rPr lang="en-US" sz="1700" b="1" dirty="0" smtClean="0">
                <a:solidFill>
                  <a:srgbClr val="969696"/>
                </a:solidFill>
                <a:latin typeface="Verdana" pitchFamily="34" charset="0"/>
                <a:ea typeface="Verdana" pitchFamily="34" charset="0"/>
                <a:cs typeface="Verdana" pitchFamily="34" charset="0"/>
              </a:rPr>
              <a:t>#  ***********************************</a:t>
            </a:r>
            <a:br>
              <a:rPr lang="en-US" sz="1700" b="1" dirty="0" smtClean="0">
                <a:solidFill>
                  <a:srgbClr val="969696"/>
                </a:solidFill>
                <a:latin typeface="Verdana" pitchFamily="34" charset="0"/>
                <a:ea typeface="Verdana" pitchFamily="34" charset="0"/>
                <a:cs typeface="Verdana" pitchFamily="34" charset="0"/>
              </a:rPr>
            </a:br>
            <a:r>
              <a:rPr lang="en-US" sz="1700" b="1" dirty="0" smtClean="0">
                <a:solidFill>
                  <a:srgbClr val="969696"/>
                </a:solidFill>
                <a:latin typeface="Verdana" pitchFamily="34" charset="0"/>
                <a:ea typeface="Verdana" pitchFamily="34" charset="0"/>
                <a:cs typeface="Verdana" pitchFamily="34" charset="0"/>
              </a:rPr>
              <a:t>#  Score: 0.267119228839874, </a:t>
            </a:r>
            <a:r>
              <a:rPr lang="en-US" sz="1700" b="1" dirty="0" smtClean="0">
                <a:solidFill>
                  <a:srgbClr val="C00000"/>
                </a:solidFill>
                <a:latin typeface="Verdana" pitchFamily="34" charset="0"/>
                <a:ea typeface="Verdana" pitchFamily="34" charset="0"/>
                <a:cs typeface="Verdana" pitchFamily="34" charset="0"/>
              </a:rPr>
              <a:t>3, (PR: 0.87)</a:t>
            </a:r>
            <a:br>
              <a:rPr lang="en-US" sz="1700" b="1" dirty="0" smtClean="0">
                <a:solidFill>
                  <a:srgbClr val="C00000"/>
                </a:solidFill>
                <a:latin typeface="Verdana" pitchFamily="34" charset="0"/>
                <a:ea typeface="Verdana" pitchFamily="34" charset="0"/>
                <a:cs typeface="Verdana" pitchFamily="34" charset="0"/>
              </a:rPr>
            </a:br>
            <a:r>
              <a:rPr lang="en-US" sz="1700" b="1" dirty="0" smtClean="0">
                <a:solidFill>
                  <a:srgbClr val="969696"/>
                </a:solidFill>
                <a:latin typeface="Verdana" pitchFamily="34" charset="0"/>
                <a:ea typeface="Verdana" pitchFamily="34" charset="0"/>
                <a:cs typeface="Verdana" pitchFamily="34" charset="0"/>
              </a:rPr>
              <a:t>#  Score: 0.17807948589325, </a:t>
            </a:r>
            <a:r>
              <a:rPr lang="en-US" sz="1700" b="1" dirty="0" smtClean="0">
                <a:solidFill>
                  <a:srgbClr val="C00000"/>
                </a:solidFill>
                <a:latin typeface="Verdana" pitchFamily="34" charset="0"/>
                <a:ea typeface="Verdana" pitchFamily="34" charset="0"/>
                <a:cs typeface="Verdana" pitchFamily="34" charset="0"/>
              </a:rPr>
              <a:t>2, (PR: 0.07)</a:t>
            </a:r>
            <a:r>
              <a:rPr lang="en-US" sz="1700" b="1" dirty="0" smtClean="0">
                <a:solidFill>
                  <a:srgbClr val="969696"/>
                </a:solidFill>
                <a:latin typeface="Verdana" pitchFamily="34" charset="0"/>
                <a:ea typeface="Verdana" pitchFamily="34" charset="0"/>
                <a:cs typeface="Verdana" pitchFamily="34" charset="0"/>
              </a:rPr>
              <a:t/>
            </a:r>
            <a:br>
              <a:rPr lang="en-US" sz="1700" b="1" dirty="0" smtClean="0">
                <a:solidFill>
                  <a:srgbClr val="969696"/>
                </a:solidFill>
                <a:latin typeface="Verdana" pitchFamily="34" charset="0"/>
                <a:ea typeface="Verdana" pitchFamily="34" charset="0"/>
                <a:cs typeface="Verdana" pitchFamily="34" charset="0"/>
              </a:rPr>
            </a:br>
            <a:r>
              <a:rPr lang="en-US" sz="1700" b="1" dirty="0" smtClean="0">
                <a:solidFill>
                  <a:srgbClr val="969696"/>
                </a:solidFill>
                <a:latin typeface="Verdana" pitchFamily="34" charset="0"/>
                <a:ea typeface="Verdana" pitchFamily="34" charset="0"/>
                <a:cs typeface="Verdana" pitchFamily="34" charset="0"/>
              </a:rPr>
              <a:t>#  Score: 0.17807948589325, </a:t>
            </a:r>
            <a:r>
              <a:rPr lang="en-US" sz="1700" b="1" dirty="0" smtClean="0">
                <a:solidFill>
                  <a:srgbClr val="C00000"/>
                </a:solidFill>
                <a:latin typeface="Verdana" pitchFamily="34" charset="0"/>
                <a:ea typeface="Verdana" pitchFamily="34" charset="0"/>
                <a:cs typeface="Verdana" pitchFamily="34" charset="0"/>
              </a:rPr>
              <a:t>1, (PR: 0.05)</a:t>
            </a:r>
          </a:p>
        </p:txBody>
      </p:sp>
      <p:sp>
        <p:nvSpPr>
          <p:cNvPr id="3" name="Rectangular Callout 2"/>
          <p:cNvSpPr/>
          <p:nvPr/>
        </p:nvSpPr>
        <p:spPr>
          <a:xfrm>
            <a:off x="6229350" y="4994275"/>
            <a:ext cx="2117725" cy="644525"/>
          </a:xfrm>
          <a:prstGeom prst="wedgeRectCallout">
            <a:avLst>
              <a:gd name="adj1" fmla="val -55729"/>
              <a:gd name="adj2" fmla="val -280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Google</a:t>
            </a:r>
          </a:p>
        </p:txBody>
      </p:sp>
      <p:sp>
        <p:nvSpPr>
          <p:cNvPr id="4" name="Rectangular Callout 3"/>
          <p:cNvSpPr/>
          <p:nvPr/>
        </p:nvSpPr>
        <p:spPr>
          <a:xfrm>
            <a:off x="6229350" y="3981450"/>
            <a:ext cx="2117725" cy="644525"/>
          </a:xfrm>
          <a:prstGeom prst="wedgeRectCallout">
            <a:avLst>
              <a:gd name="adj1" fmla="val -55729"/>
              <a:gd name="adj2" fmla="val -280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Others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91181C"/>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bg1">
                    <a:lumMod val="95000"/>
                  </a:schemeClr>
                </a:solidFill>
              </a:rPr>
              <a:t>Search*: Graphs are ubiquitous!</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err="1" smtClean="0">
                <a:solidFill>
                  <a:schemeClr val="bg1">
                    <a:lumMod val="95000"/>
                  </a:schemeClr>
                </a:solidFill>
              </a:rPr>
              <a:t>PageRank</a:t>
            </a:r>
            <a:r>
              <a:rPr lang="en-US" sz="2000" i="1" dirty="0" smtClean="0">
                <a:solidFill>
                  <a:schemeClr val="bg1">
                    <a:lumMod val="95000"/>
                  </a:schemeClr>
                </a:solidFill>
              </a:rPr>
              <a:t> is a general purpose hammer</a:t>
            </a:r>
            <a:endParaRPr kumimoji="0" lang="en-US" sz="2000" i="1" u="none" strike="noStrike" kern="1200" cap="none" spc="0" normalizeH="0" baseline="0" noProof="0" dirty="0">
              <a:ln>
                <a:noFill/>
              </a:ln>
              <a:solidFill>
                <a:schemeClr val="bg1">
                  <a:lumMod val="95000"/>
                </a:schemeClr>
              </a:solidFill>
              <a:effectLst/>
              <a:uLnTx/>
              <a:uFillTx/>
              <a:latin typeface="+mn-lt"/>
              <a:ea typeface="+mn-ea"/>
              <a:cs typeface="+mn-cs"/>
            </a:endParaRPr>
          </a:p>
        </p:txBody>
      </p:sp>
      <p:pic>
        <p:nvPicPr>
          <p:cNvPr id="5" name="Picture 2"/>
          <p:cNvPicPr>
            <a:picLocks noChangeAspect="1" noChangeArrowheads="1"/>
          </p:cNvPicPr>
          <p:nvPr/>
        </p:nvPicPr>
        <p:blipFill>
          <a:blip r:embed="rId3" cstate="print"/>
          <a:srcRect/>
          <a:stretch>
            <a:fillRect/>
          </a:stretch>
        </p:blipFill>
        <p:spPr bwMode="auto">
          <a:xfrm>
            <a:off x="6045200" y="666750"/>
            <a:ext cx="2286000" cy="927100"/>
          </a:xfrm>
          <a:prstGeom prst="rect">
            <a:avLst/>
          </a:prstGeom>
          <a:noFill/>
          <a:ln w="9525">
            <a:noFill/>
            <a:miter lim="800000"/>
            <a:headEnd/>
            <a:tailEnd/>
          </a:ln>
          <a:effectLst/>
        </p:spPr>
      </p:pic>
      <p:pic>
        <p:nvPicPr>
          <p:cNvPr id="6" name="Picture 5" descr="PageRank-hi-res.png"/>
          <p:cNvPicPr>
            <a:picLocks noChangeAspect="1"/>
          </p:cNvPicPr>
          <p:nvPr/>
        </p:nvPicPr>
        <p:blipFill>
          <a:blip r:embed="rId4" cstate="print"/>
          <a:stretch>
            <a:fillRect/>
          </a:stretch>
        </p:blipFill>
        <p:spPr>
          <a:xfrm>
            <a:off x="336550" y="482600"/>
            <a:ext cx="5432425" cy="3911347"/>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PageRank</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 Social Graph</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err="1" smtClean="0">
                <a:solidFill>
                  <a:schemeClr val="tx1">
                    <a:lumMod val="75000"/>
                    <a:lumOff val="25000"/>
                  </a:schemeClr>
                </a:solidFill>
              </a:rPr>
              <a:t>GitHub</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9459" name="Rectangle 3"/>
          <p:cNvSpPr>
            <a:spLocks noChangeArrowheads="1"/>
          </p:cNvSpPr>
          <p:nvPr/>
        </p:nvSpPr>
        <p:spPr bwMode="auto">
          <a:xfrm>
            <a:off x="5032375" y="298450"/>
            <a:ext cx="3683000" cy="35548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Username               </a:t>
            </a: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GitCred</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37signals              10.00</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imbriaco</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9.76</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why                    8.74</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rails                  8.56</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defunkt</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8.17</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technoweenie</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7.83</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jeresig</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7.60</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mojombo</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7.51</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yui</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7.34</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drnic</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7.34</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pjhyett</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6.91</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wycats</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6.85</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dhh</a:t>
            </a:r>
            <a:r>
              <a:rPr kumimoji="0" lang="en-US" sz="15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6.84</a:t>
            </a:r>
            <a:endParaRPr kumimoji="0" lang="en-US" sz="1500" b="1" i="0" u="none" strike="noStrike" cap="none" normalizeH="0" baseline="0" dirty="0" smtClean="0">
              <a:ln>
                <a:noFill/>
              </a:ln>
              <a:solidFill>
                <a:schemeClr val="tx1"/>
              </a:solidFill>
              <a:effectLst/>
              <a:latin typeface="Arial" pitchFamily="34" charset="0"/>
              <a:cs typeface="Arial" pitchFamily="34" charset="0"/>
            </a:endParaRPr>
          </a:p>
        </p:txBody>
      </p:sp>
      <p:pic>
        <p:nvPicPr>
          <p:cNvPr id="19460" name="Picture 4"/>
          <p:cNvPicPr>
            <a:picLocks noChangeAspect="1" noChangeArrowheads="1"/>
          </p:cNvPicPr>
          <p:nvPr/>
        </p:nvPicPr>
        <p:blipFill>
          <a:blip r:embed="rId3" cstate="print"/>
          <a:srcRect/>
          <a:stretch>
            <a:fillRect/>
          </a:stretch>
        </p:blipFill>
        <p:spPr bwMode="auto">
          <a:xfrm>
            <a:off x="520700" y="758825"/>
            <a:ext cx="3172025" cy="2946400"/>
          </a:xfrm>
          <a:prstGeom prst="rect">
            <a:avLst/>
          </a:prstGeom>
          <a:noFill/>
          <a:ln w="9525">
            <a:noFill/>
            <a:miter lim="800000"/>
            <a:headEnd/>
            <a:tailEnd/>
          </a:ln>
          <a:effectLst/>
        </p:spPr>
      </p:pic>
      <p:sp>
        <p:nvSpPr>
          <p:cNvPr id="9" name="Right Arrow 8"/>
          <p:cNvSpPr/>
          <p:nvPr/>
        </p:nvSpPr>
        <p:spPr>
          <a:xfrm>
            <a:off x="3927475" y="1863725"/>
            <a:ext cx="828675" cy="644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66957" y="3889375"/>
            <a:ext cx="2308068" cy="400110"/>
          </a:xfrm>
          <a:prstGeom prst="rect">
            <a:avLst/>
          </a:prstGeom>
        </p:spPr>
        <p:txBody>
          <a:bodyPr wrap="none">
            <a:spAutoFit/>
          </a:bodyPr>
          <a:lstStyle/>
          <a:p>
            <a:r>
              <a:rPr lang="en-US" sz="2000" b="1" dirty="0" smtClean="0">
                <a:solidFill>
                  <a:srgbClr val="FF0000"/>
                </a:solidFill>
              </a:rPr>
              <a:t>http://bit.ly/3YQPU</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PageRank</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 Social Graph</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Twitter</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7411" name="Picture 3"/>
          <p:cNvPicPr>
            <a:picLocks noChangeAspect="1" noChangeArrowheads="1"/>
          </p:cNvPicPr>
          <p:nvPr/>
        </p:nvPicPr>
        <p:blipFill>
          <a:blip r:embed="rId3" cstate="print"/>
          <a:srcRect b="16809"/>
          <a:stretch>
            <a:fillRect/>
          </a:stretch>
        </p:blipFill>
        <p:spPr bwMode="auto">
          <a:xfrm>
            <a:off x="0" y="-4763"/>
            <a:ext cx="9171828" cy="6380163"/>
          </a:xfrm>
          <a:prstGeom prst="rect">
            <a:avLst/>
          </a:prstGeom>
          <a:noFill/>
          <a:ln w="9525">
            <a:noFill/>
            <a:miter lim="800000"/>
            <a:headEnd/>
            <a:tailEnd/>
          </a:ln>
          <a:effectLst/>
        </p:spPr>
      </p:pic>
      <p:sp>
        <p:nvSpPr>
          <p:cNvPr id="7" name="Cloud Callout 6"/>
          <p:cNvSpPr/>
          <p:nvPr/>
        </p:nvSpPr>
        <p:spPr>
          <a:xfrm>
            <a:off x="3006725" y="1035050"/>
            <a:ext cx="1841500" cy="1012825"/>
          </a:xfrm>
          <a:prstGeom prst="cloudCallout">
            <a:avLst>
              <a:gd name="adj1" fmla="val -68124"/>
              <a:gd name="adj2" fmla="val -45874"/>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500" b="1" dirty="0" smtClean="0"/>
              <a:t>Hmm…</a:t>
            </a:r>
            <a:endParaRPr lang="en-US" sz="2500" b="1" dirty="0"/>
          </a:p>
        </p:txBody>
      </p:sp>
      <p:sp>
        <p:nvSpPr>
          <p:cNvPr id="8" name="Rectangle 7"/>
          <p:cNvSpPr/>
          <p:nvPr/>
        </p:nvSpPr>
        <p:spPr>
          <a:xfrm>
            <a:off x="1257300" y="482600"/>
            <a:ext cx="1809749"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5032375" y="3244850"/>
            <a:ext cx="3867150" cy="1289050"/>
          </a:xfrm>
          <a:prstGeom prst="wedgeRectCallout">
            <a:avLst>
              <a:gd name="adj1" fmla="val -48973"/>
              <a:gd name="adj2" fmla="val -2800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r>
              <a:rPr lang="en-US" b="1" dirty="0" smtClean="0"/>
              <a:t>Analyze the social graph:</a:t>
            </a:r>
          </a:p>
          <a:p>
            <a:pPr marL="342900" indent="-342900">
              <a:buFontTx/>
              <a:buChar char="-"/>
            </a:pPr>
            <a:r>
              <a:rPr lang="en-US" b="1" dirty="0" smtClean="0"/>
              <a:t>Filter messages by ‘</a:t>
            </a:r>
            <a:r>
              <a:rPr lang="en-US" b="1" dirty="0" err="1" smtClean="0"/>
              <a:t>TwitterRank</a:t>
            </a:r>
            <a:r>
              <a:rPr lang="en-US" b="1" dirty="0" smtClean="0"/>
              <a:t>’</a:t>
            </a:r>
          </a:p>
          <a:p>
            <a:pPr marL="342900" indent="-342900">
              <a:buFontTx/>
              <a:buChar char="-"/>
            </a:pPr>
            <a:r>
              <a:rPr lang="en-US" b="1" dirty="0" smtClean="0"/>
              <a:t>Suggest users by ‘</a:t>
            </a:r>
            <a:r>
              <a:rPr lang="en-US" b="1" dirty="0" err="1" smtClean="0"/>
              <a:t>TwitterRank</a:t>
            </a:r>
            <a:r>
              <a:rPr lang="en-US" b="1" dirty="0" smtClean="0"/>
              <a:t>’</a:t>
            </a:r>
          </a:p>
          <a:p>
            <a:pPr marL="342900" indent="-342900">
              <a:buFontTx/>
              <a:buChar char="-"/>
            </a:pPr>
            <a:r>
              <a:rPr lang="en-US"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PageRank</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 </a:t>
            </a: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Produc</a:t>
            </a:r>
            <a:r>
              <a:rPr lang="en-US" sz="3000" b="1" dirty="0" smtClean="0">
                <a:solidFill>
                  <a:schemeClr val="tx1">
                    <a:lumMod val="75000"/>
                    <a:lumOff val="25000"/>
                  </a:schemeClr>
                </a:solidFill>
              </a:rPr>
              <a:t>t Graph</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E-commerce</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15361" name="Picture 1"/>
          <p:cNvPicPr>
            <a:picLocks noChangeAspect="1" noChangeArrowheads="1"/>
          </p:cNvPicPr>
          <p:nvPr/>
        </p:nvPicPr>
        <p:blipFill>
          <a:blip r:embed="rId3" cstate="print"/>
          <a:srcRect t="44954"/>
          <a:stretch>
            <a:fillRect/>
          </a:stretch>
        </p:blipFill>
        <p:spPr bwMode="auto">
          <a:xfrm>
            <a:off x="0" y="0"/>
            <a:ext cx="9145998" cy="5100638"/>
          </a:xfrm>
          <a:prstGeom prst="rect">
            <a:avLst/>
          </a:prstGeom>
          <a:noFill/>
          <a:ln w="9525">
            <a:noFill/>
            <a:miter lim="800000"/>
            <a:headEnd/>
            <a:tailEnd/>
          </a:ln>
          <a:effectLst/>
        </p:spPr>
      </p:pic>
      <p:sp>
        <p:nvSpPr>
          <p:cNvPr id="5" name="Rectangle 4"/>
          <p:cNvSpPr/>
          <p:nvPr/>
        </p:nvSpPr>
        <p:spPr>
          <a:xfrm>
            <a:off x="365578" y="3031672"/>
            <a:ext cx="8286750" cy="184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3205389" y="5270500"/>
            <a:ext cx="5432425" cy="644525"/>
          </a:xfrm>
          <a:prstGeom prst="wedgeRectCallout">
            <a:avLst>
              <a:gd name="adj1" fmla="val 24460"/>
              <a:gd name="adj2" fmla="val -865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Link items purchased in same cart… Run PR on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hammer.png"/>
          <p:cNvPicPr>
            <a:picLocks noChangeAspect="1"/>
          </p:cNvPicPr>
          <p:nvPr/>
        </p:nvPicPr>
        <p:blipFill>
          <a:blip r:embed="rId3" cstate="print"/>
          <a:stretch>
            <a:fillRect/>
          </a:stretch>
        </p:blipFill>
        <p:spPr>
          <a:xfrm>
            <a:off x="889000" y="390525"/>
            <a:ext cx="5079365" cy="3161905"/>
          </a:xfrm>
          <a:prstGeom prst="rect">
            <a:avLst/>
          </a:prstGeom>
        </p:spPr>
      </p:pic>
      <p:sp>
        <p:nvSpPr>
          <p:cNvPr id="6" name="Text Placeholder 1"/>
          <p:cNvSpPr txBox="1">
            <a:spLocks/>
          </p:cNvSpPr>
          <p:nvPr/>
        </p:nvSpPr>
        <p:spPr>
          <a:xfrm>
            <a:off x="796925" y="4322763"/>
            <a:ext cx="7772400" cy="1500187"/>
          </a:xfrm>
          <a:prstGeom prst="rect">
            <a:avLst/>
          </a:prstGeom>
        </p:spPr>
        <p:txBody>
          <a:bodyPr>
            <a:normAutofit/>
          </a:bodyPr>
          <a:lstStyle/>
          <a:p>
            <a:pPr marL="342900" lvl="0" indent="-342900" algn="r">
              <a:spcBef>
                <a:spcPct val="20000"/>
              </a:spcBef>
              <a:defRPr/>
            </a:pPr>
            <a:r>
              <a:rPr lang="en-US" sz="2800" b="1" dirty="0" err="1" smtClean="0">
                <a:solidFill>
                  <a:schemeClr val="tx1">
                    <a:lumMod val="75000"/>
                    <a:lumOff val="25000"/>
                  </a:schemeClr>
                </a:solidFill>
              </a:rPr>
              <a:t>PageRank</a:t>
            </a:r>
            <a:r>
              <a:rPr lang="en-US" sz="2800" b="1" dirty="0" smtClean="0">
                <a:solidFill>
                  <a:schemeClr val="tx1">
                    <a:lumMod val="75000"/>
                    <a:lumOff val="25000"/>
                  </a:schemeClr>
                </a:solidFill>
              </a:rPr>
              <a:t> = Powerful Hammer</a:t>
            </a: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1900" b="1" i="1" dirty="0" smtClean="0">
                <a:solidFill>
                  <a:schemeClr val="tx1">
                    <a:lumMod val="65000"/>
                    <a:lumOff val="35000"/>
                  </a:schemeClr>
                </a:solidFill>
              </a:rPr>
              <a:t>use it!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b="6780"/>
          <a:stretch>
            <a:fillRect/>
          </a:stretch>
        </p:blipFill>
        <p:spPr bwMode="auto">
          <a:xfrm>
            <a:off x="56755" y="298450"/>
            <a:ext cx="9075453" cy="5064125"/>
          </a:xfrm>
          <a:prstGeom prst="rect">
            <a:avLst/>
          </a:prstGeom>
          <a:noFill/>
          <a:ln w="9525">
            <a:noFill/>
            <a:miter lim="800000"/>
            <a:headEnd/>
            <a:tailEnd/>
          </a:ln>
          <a:effectLst/>
        </p:spPr>
      </p:pic>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Personalization</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noProof="0" dirty="0" smtClean="0">
                <a:solidFill>
                  <a:schemeClr val="tx1">
                    <a:lumMod val="75000"/>
                    <a:lumOff val="25000"/>
                  </a:schemeClr>
                </a:solidFill>
              </a:rPr>
              <a:t>how would you do it?</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Rectangle 4"/>
          <p:cNvSpPr/>
          <p:nvPr/>
        </p:nvSpPr>
        <p:spPr>
          <a:xfrm>
            <a:off x="5584824" y="1035050"/>
            <a:ext cx="3559175" cy="460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1"/>
          <p:cNvSpPr txBox="1">
            <a:spLocks/>
          </p:cNvSpPr>
          <p:nvPr/>
        </p:nvSpPr>
        <p:spPr>
          <a:xfrm>
            <a:off x="796925" y="4165600"/>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3000" b="1" dirty="0" smtClean="0">
                <a:solidFill>
                  <a:schemeClr val="tx1">
                    <a:lumMod val="75000"/>
                    <a:lumOff val="25000"/>
                  </a:schemeClr>
                </a:solidFill>
              </a:rPr>
              <a:t>Search pipeline</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i="1"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50,000-foot view</a:t>
            </a:r>
          </a:p>
        </p:txBody>
      </p:sp>
      <p:pic>
        <p:nvPicPr>
          <p:cNvPr id="3075" name="Picture 3"/>
          <p:cNvPicPr>
            <a:picLocks noChangeAspect="1" noChangeArrowheads="1"/>
          </p:cNvPicPr>
          <p:nvPr/>
        </p:nvPicPr>
        <p:blipFill>
          <a:blip r:embed="rId3" cstate="print"/>
          <a:srcRect/>
          <a:stretch>
            <a:fillRect/>
          </a:stretch>
        </p:blipFill>
        <p:spPr bwMode="auto">
          <a:xfrm>
            <a:off x="428625" y="942975"/>
            <a:ext cx="6445250" cy="3271884"/>
          </a:xfrm>
          <a:prstGeom prst="rect">
            <a:avLst/>
          </a:prstGeom>
          <a:noFill/>
          <a:ln w="9525">
            <a:noFill/>
            <a:miter lim="800000"/>
            <a:headEnd/>
            <a:tailEnd/>
          </a:ln>
          <a:effectLst/>
        </p:spPr>
      </p:pic>
      <p:sp>
        <p:nvSpPr>
          <p:cNvPr id="18" name="Right Arrow 17"/>
          <p:cNvSpPr/>
          <p:nvPr/>
        </p:nvSpPr>
        <p:spPr>
          <a:xfrm>
            <a:off x="2454275" y="2232025"/>
            <a:ext cx="7366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032375" y="2232025"/>
            <a:ext cx="7366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8625" y="206375"/>
            <a:ext cx="1473200" cy="369332"/>
          </a:xfrm>
          <a:prstGeom prst="rect">
            <a:avLst/>
          </a:prstGeom>
          <a:noFill/>
        </p:spPr>
        <p:txBody>
          <a:bodyPr wrap="square" rtlCol="0">
            <a:spAutoFit/>
          </a:bodyPr>
          <a:lstStyle/>
          <a:p>
            <a:r>
              <a:rPr lang="en-US" b="1" dirty="0" smtClean="0"/>
              <a:t>Query: Ruby</a:t>
            </a:r>
            <a:endParaRPr lang="en-US" b="1" dirty="0"/>
          </a:p>
        </p:txBody>
      </p:sp>
      <p:sp>
        <p:nvSpPr>
          <p:cNvPr id="21" name="Right Arrow 20"/>
          <p:cNvSpPr/>
          <p:nvPr/>
        </p:nvSpPr>
        <p:spPr>
          <a:xfrm rot="5400000">
            <a:off x="796925" y="758825"/>
            <a:ext cx="3683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794625" y="2232025"/>
            <a:ext cx="920750" cy="369332"/>
          </a:xfrm>
          <a:prstGeom prst="rect">
            <a:avLst/>
          </a:prstGeom>
          <a:noFill/>
        </p:spPr>
        <p:txBody>
          <a:bodyPr wrap="square" rtlCol="0">
            <a:spAutoFit/>
          </a:bodyPr>
          <a:lstStyle/>
          <a:p>
            <a:r>
              <a:rPr lang="en-US" b="1" dirty="0" smtClean="0"/>
              <a:t>Results</a:t>
            </a:r>
            <a:endParaRPr lang="en-US" b="1" dirty="0"/>
          </a:p>
        </p:txBody>
      </p:sp>
      <p:sp>
        <p:nvSpPr>
          <p:cNvPr id="23" name="Right Arrow 22"/>
          <p:cNvSpPr/>
          <p:nvPr/>
        </p:nvSpPr>
        <p:spPr>
          <a:xfrm>
            <a:off x="7150100" y="2232025"/>
            <a:ext cx="3683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ular Callout 23"/>
          <p:cNvSpPr/>
          <p:nvPr/>
        </p:nvSpPr>
        <p:spPr>
          <a:xfrm>
            <a:off x="336550" y="3613150"/>
            <a:ext cx="1657349" cy="368300"/>
          </a:xfrm>
          <a:prstGeom prst="wedgeRectCallout">
            <a:avLst>
              <a:gd name="adj1" fmla="val -22714"/>
              <a:gd name="adj2" fmla="val -9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1. Crawl</a:t>
            </a:r>
          </a:p>
        </p:txBody>
      </p:sp>
      <p:sp>
        <p:nvSpPr>
          <p:cNvPr id="26" name="Rectangular Callout 25"/>
          <p:cNvSpPr/>
          <p:nvPr/>
        </p:nvSpPr>
        <p:spPr>
          <a:xfrm>
            <a:off x="3559175" y="3613150"/>
            <a:ext cx="1657349" cy="368300"/>
          </a:xfrm>
          <a:prstGeom prst="wedgeRectCallout">
            <a:avLst>
              <a:gd name="adj1" fmla="val -22714"/>
              <a:gd name="adj2" fmla="val -9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2. Index</a:t>
            </a:r>
          </a:p>
        </p:txBody>
      </p:sp>
      <p:sp>
        <p:nvSpPr>
          <p:cNvPr id="27" name="Rectangular Callout 26"/>
          <p:cNvSpPr/>
          <p:nvPr/>
        </p:nvSpPr>
        <p:spPr>
          <a:xfrm>
            <a:off x="7334251" y="3613150"/>
            <a:ext cx="1657349" cy="368300"/>
          </a:xfrm>
          <a:prstGeom prst="wedgeRectCallout">
            <a:avLst>
              <a:gd name="adj1" fmla="val -26492"/>
              <a:gd name="adj2" fmla="val -1006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3. Rank</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PageRank</a:t>
            </a: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 + Personalization</a:t>
            </a: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customize the teleportation vector</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224258" name="Picture 2"/>
          <p:cNvPicPr>
            <a:picLocks noChangeAspect="1" noChangeArrowheads="1"/>
          </p:cNvPicPr>
          <p:nvPr/>
        </p:nvPicPr>
        <p:blipFill>
          <a:blip r:embed="rId3" cstate="print"/>
          <a:srcRect/>
          <a:stretch>
            <a:fillRect/>
          </a:stretch>
        </p:blipFill>
        <p:spPr bwMode="auto">
          <a:xfrm>
            <a:off x="-5095875" y="574675"/>
            <a:ext cx="14047507" cy="1873250"/>
          </a:xfrm>
          <a:prstGeom prst="rect">
            <a:avLst/>
          </a:prstGeom>
          <a:noFill/>
          <a:ln w="9525">
            <a:noFill/>
            <a:miter lim="800000"/>
            <a:headEnd/>
            <a:tailEnd/>
          </a:ln>
          <a:effectLst/>
        </p:spPr>
      </p:pic>
      <p:sp>
        <p:nvSpPr>
          <p:cNvPr id="5" name="Rectangular Callout 4"/>
          <p:cNvSpPr/>
          <p:nvPr/>
        </p:nvSpPr>
        <p:spPr>
          <a:xfrm>
            <a:off x="3651250" y="666750"/>
            <a:ext cx="3406775" cy="1012825"/>
          </a:xfrm>
          <a:prstGeom prst="wedgeRectCallout">
            <a:avLst>
              <a:gd name="adj1" fmla="val -58800"/>
              <a:gd name="adj2" fmla="val -2789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Teleportation distribution doesn’t have to be uniform!</a:t>
            </a:r>
          </a:p>
        </p:txBody>
      </p:sp>
      <p:pic>
        <p:nvPicPr>
          <p:cNvPr id="6" name="Picture 5" descr="consumers.png"/>
          <p:cNvPicPr>
            <a:picLocks noChangeAspect="1"/>
          </p:cNvPicPr>
          <p:nvPr/>
        </p:nvPicPr>
        <p:blipFill>
          <a:blip r:embed="rId4" cstate="print"/>
          <a:srcRect l="67658"/>
          <a:stretch>
            <a:fillRect/>
          </a:stretch>
        </p:blipFill>
        <p:spPr>
          <a:xfrm>
            <a:off x="889000" y="3521075"/>
            <a:ext cx="1012825" cy="1858959"/>
          </a:xfrm>
          <a:prstGeom prst="rect">
            <a:avLst/>
          </a:prstGeom>
        </p:spPr>
      </p:pic>
      <p:sp>
        <p:nvSpPr>
          <p:cNvPr id="8" name="Oval Callout 7"/>
          <p:cNvSpPr/>
          <p:nvPr/>
        </p:nvSpPr>
        <p:spPr>
          <a:xfrm>
            <a:off x="1809750" y="2692400"/>
            <a:ext cx="3314700" cy="1104900"/>
          </a:xfrm>
          <a:prstGeom prst="wedgeEllipseCallout">
            <a:avLst>
              <a:gd name="adj1" fmla="val -49084"/>
              <a:gd name="adj2" fmla="val 64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t>yahoo.com is my homepage!</a:t>
            </a:r>
            <a:endParaRPr lang="en-US" sz="25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Gaming </a:t>
            </a:r>
            <a:r>
              <a:rPr kumimoji="0" lang="en-US" sz="3000" b="1" i="0" u="none" strike="noStrike" kern="1200" cap="none" spc="0" normalizeH="0" baseline="0" noProof="0" dirty="0" err="1" smtClean="0">
                <a:ln>
                  <a:noFill/>
                </a:ln>
                <a:solidFill>
                  <a:schemeClr val="tx1">
                    <a:lumMod val="75000"/>
                    <a:lumOff val="25000"/>
                  </a:schemeClr>
                </a:solidFill>
                <a:effectLst/>
                <a:uLnTx/>
                <a:uFillTx/>
                <a:latin typeface="+mn-lt"/>
                <a:ea typeface="+mn-ea"/>
                <a:cs typeface="+mn-cs"/>
              </a:rPr>
              <a:t>PageRank</a:t>
            </a:r>
            <a:endPar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lang="en-US" sz="2000" i="1" dirty="0" smtClean="0">
                <a:solidFill>
                  <a:schemeClr val="tx1">
                    <a:lumMod val="75000"/>
                    <a:lumOff val="25000"/>
                  </a:schemeClr>
                </a:solidFill>
              </a:rPr>
              <a:t>for fun and profit (I don’t endorse it)</a:t>
            </a:r>
            <a:endParaRPr kumimoji="0" lang="en-US" sz="2000" b="0" i="1"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5" name="Picture 4" descr="PageRank-hi-res.png"/>
          <p:cNvPicPr>
            <a:picLocks noChangeAspect="1"/>
          </p:cNvPicPr>
          <p:nvPr/>
        </p:nvPicPr>
        <p:blipFill>
          <a:blip r:embed="rId3" cstate="print"/>
          <a:stretch>
            <a:fillRect/>
          </a:stretch>
        </p:blipFill>
        <p:spPr>
          <a:xfrm>
            <a:off x="653697" y="1403350"/>
            <a:ext cx="3642078" cy="2622297"/>
          </a:xfrm>
          <a:prstGeom prst="rect">
            <a:avLst/>
          </a:prstGeom>
        </p:spPr>
      </p:pic>
      <p:pic>
        <p:nvPicPr>
          <p:cNvPr id="7" name="Picture 6" descr="PageRank-hi-res.png"/>
          <p:cNvPicPr>
            <a:picLocks noChangeAspect="1"/>
          </p:cNvPicPr>
          <p:nvPr/>
        </p:nvPicPr>
        <p:blipFill>
          <a:blip r:embed="rId3" cstate="print"/>
          <a:stretch>
            <a:fillRect/>
          </a:stretch>
        </p:blipFill>
        <p:spPr>
          <a:xfrm>
            <a:off x="5124450" y="1403350"/>
            <a:ext cx="3642078" cy="2622297"/>
          </a:xfrm>
          <a:prstGeom prst="rect">
            <a:avLst/>
          </a:prstGeom>
        </p:spPr>
      </p:pic>
      <p:cxnSp>
        <p:nvCxnSpPr>
          <p:cNvPr id="9" name="Straight Arrow Connector 8"/>
          <p:cNvCxnSpPr/>
          <p:nvPr/>
        </p:nvCxnSpPr>
        <p:spPr>
          <a:xfrm rot="10800000">
            <a:off x="3743325" y="1723772"/>
            <a:ext cx="165735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p:nvPr/>
        </p:nvCxnSpPr>
        <p:spPr>
          <a:xfrm rot="10800000">
            <a:off x="4019550" y="3289047"/>
            <a:ext cx="128905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3" name="Rectangular Callout 12"/>
          <p:cNvSpPr/>
          <p:nvPr/>
        </p:nvSpPr>
        <p:spPr>
          <a:xfrm>
            <a:off x="4940300" y="298450"/>
            <a:ext cx="2854325" cy="644525"/>
          </a:xfrm>
          <a:prstGeom prst="wedgeRectCallout">
            <a:avLst>
              <a:gd name="adj1" fmla="val -17103"/>
              <a:gd name="adj2" fmla="val 8478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gn="ctr"/>
            <a:r>
              <a:rPr lang="en-US" b="1" dirty="0" smtClean="0"/>
              <a:t>Make pages with links!</a:t>
            </a:r>
          </a:p>
        </p:txBody>
      </p:sp>
      <p:sp>
        <p:nvSpPr>
          <p:cNvPr id="11" name="Rectangle 10"/>
          <p:cNvSpPr/>
          <p:nvPr/>
        </p:nvSpPr>
        <p:spPr>
          <a:xfrm>
            <a:off x="704850" y="4810125"/>
            <a:ext cx="2996205" cy="369332"/>
          </a:xfrm>
          <a:prstGeom prst="rect">
            <a:avLst/>
          </a:prstGeom>
        </p:spPr>
        <p:txBody>
          <a:bodyPr wrap="none">
            <a:spAutoFit/>
          </a:bodyPr>
          <a:lstStyle/>
          <a:p>
            <a:r>
              <a:rPr lang="en-US" b="1" i="1" dirty="0" smtClean="0">
                <a:hlinkClick r:id="rId4"/>
              </a:rPr>
              <a:t>http://bit.ly/pagerank-spam</a:t>
            </a:r>
            <a:r>
              <a:rPr lang="en-US" b="1" i="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D03B"/>
        </a:solidFill>
        <a:effectLst/>
      </p:bgPr>
    </p:bg>
    <p:spTree>
      <p:nvGrpSpPr>
        <p:cNvPr id="1" name=""/>
        <p:cNvGrpSpPr/>
        <p:nvPr/>
      </p:nvGrpSpPr>
      <p:grpSpPr>
        <a:xfrm>
          <a:off x="0" y="0"/>
          <a:ext cx="0" cy="0"/>
          <a:chOff x="0" y="0"/>
          <a:chExt cx="0" cy="0"/>
        </a:xfrm>
      </p:grpSpPr>
      <p:sp>
        <p:nvSpPr>
          <p:cNvPr id="3" name="Text Placeholder 1"/>
          <p:cNvSpPr txBox="1">
            <a:spLocks/>
          </p:cNvSpPr>
          <p:nvPr/>
        </p:nvSpPr>
        <p:spPr>
          <a:xfrm>
            <a:off x="796925" y="3705225"/>
            <a:ext cx="7772400" cy="1500187"/>
          </a:xfrm>
          <a:prstGeom prst="rect">
            <a:avLst/>
          </a:prstGeom>
        </p:spPr>
        <p:txBody>
          <a:bodyPr>
            <a:normAutofit/>
          </a:bodyPr>
          <a:lstStyle/>
          <a:p>
            <a:pPr marL="342900" lvl="0" indent="-342900" algn="r">
              <a:spcBef>
                <a:spcPct val="20000"/>
              </a:spcBef>
              <a:defRPr/>
            </a:pPr>
            <a:r>
              <a:rPr lang="en-US" sz="3500" b="1" dirty="0" smtClean="0">
                <a:solidFill>
                  <a:schemeClr val="tx1">
                    <a:lumMod val="75000"/>
                    <a:lumOff val="25000"/>
                  </a:schemeClr>
                </a:solidFill>
              </a:rPr>
              <a:t/>
            </a:r>
            <a:br>
              <a:rPr lang="en-US" sz="3500" b="1" dirty="0" smtClean="0">
                <a:solidFill>
                  <a:schemeClr val="tx1">
                    <a:lumMod val="75000"/>
                    <a:lumOff val="25000"/>
                  </a:schemeClr>
                </a:solidFill>
              </a:rPr>
            </a:br>
            <a:r>
              <a:rPr lang="en-US" sz="3500" b="1" dirty="0" smtClean="0">
                <a:solidFill>
                  <a:schemeClr val="tx1">
                    <a:lumMod val="75000"/>
                    <a:lumOff val="25000"/>
                  </a:schemeClr>
                </a:solidFill>
              </a:rPr>
              <a:t>Questions?</a:t>
            </a:r>
            <a:endParaRPr lang="en-US" sz="1900" b="1" i="1" dirty="0" smtClean="0">
              <a:solidFill>
                <a:schemeClr val="tx1">
                  <a:lumMod val="75000"/>
                  <a:lumOff val="25000"/>
                </a:schemeClr>
              </a:solidFill>
            </a:endParaRPr>
          </a:p>
        </p:txBody>
      </p:sp>
      <p:sp>
        <p:nvSpPr>
          <p:cNvPr id="4" name="Text Placeholder 1"/>
          <p:cNvSpPr txBox="1">
            <a:spLocks/>
          </p:cNvSpPr>
          <p:nvPr/>
        </p:nvSpPr>
        <p:spPr>
          <a:xfrm>
            <a:off x="796925" y="666750"/>
            <a:ext cx="7772400" cy="1500187"/>
          </a:xfrm>
          <a:prstGeom prst="rect">
            <a:avLst/>
          </a:prstGeom>
        </p:spPr>
        <p:txBody>
          <a:bodyPr>
            <a:norm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500" b="1" i="1"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5" name="Picture 4" descr="finish.png"/>
          <p:cNvPicPr>
            <a:picLocks noChangeAspect="1"/>
          </p:cNvPicPr>
          <p:nvPr/>
        </p:nvPicPr>
        <p:blipFill>
          <a:blip r:embed="rId3" cstate="print"/>
          <a:stretch>
            <a:fillRect/>
          </a:stretch>
        </p:blipFill>
        <p:spPr>
          <a:xfrm>
            <a:off x="6505575" y="1403350"/>
            <a:ext cx="1561905" cy="2200000"/>
          </a:xfrm>
          <a:prstGeom prst="rect">
            <a:avLst/>
          </a:prstGeom>
        </p:spPr>
      </p:pic>
      <p:sp>
        <p:nvSpPr>
          <p:cNvPr id="6" name="Rounded Rectangular Callout 5"/>
          <p:cNvSpPr/>
          <p:nvPr/>
        </p:nvSpPr>
        <p:spPr>
          <a:xfrm>
            <a:off x="2546350"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The slides…</a:t>
            </a:r>
            <a:endParaRPr lang="en-US" sz="1500" dirty="0"/>
          </a:p>
        </p:txBody>
      </p:sp>
      <p:sp>
        <p:nvSpPr>
          <p:cNvPr id="7" name="Rounded Rectangular Callout 6"/>
          <p:cNvSpPr/>
          <p:nvPr/>
        </p:nvSpPr>
        <p:spPr>
          <a:xfrm>
            <a:off x="4756150"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Twitter</a:t>
            </a:r>
            <a:endParaRPr lang="en-US" sz="1500" dirty="0"/>
          </a:p>
        </p:txBody>
      </p:sp>
      <p:sp>
        <p:nvSpPr>
          <p:cNvPr id="8" name="Rounded Rectangular Callout 7"/>
          <p:cNvSpPr/>
          <p:nvPr/>
        </p:nvSpPr>
        <p:spPr>
          <a:xfrm>
            <a:off x="6965950" y="5546725"/>
            <a:ext cx="2025650" cy="644525"/>
          </a:xfrm>
          <a:prstGeom prst="wedgeRoundRectCallout">
            <a:avLst>
              <a:gd name="adj1" fmla="val 29567"/>
              <a:gd name="adj2" fmla="val 693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smtClean="0"/>
              <a:t>My blog</a:t>
            </a:r>
            <a:endParaRPr lang="en-US" sz="1500" dirty="0"/>
          </a:p>
        </p:txBody>
      </p:sp>
      <p:sp>
        <p:nvSpPr>
          <p:cNvPr id="9" name="Rectangle 8"/>
          <p:cNvSpPr/>
          <p:nvPr/>
        </p:nvSpPr>
        <p:spPr>
          <a:xfrm>
            <a:off x="520700" y="666750"/>
            <a:ext cx="5616575" cy="3477875"/>
          </a:xfrm>
          <a:prstGeom prst="rect">
            <a:avLst/>
          </a:prstGeom>
        </p:spPr>
        <p:txBody>
          <a:bodyPr wrap="square">
            <a:spAutoFit/>
          </a:bodyPr>
          <a:lstStyle/>
          <a:p>
            <a:r>
              <a:rPr lang="en-US" sz="2000" b="1" i="1" dirty="0" smtClean="0"/>
              <a:t>Slides: </a:t>
            </a:r>
            <a:r>
              <a:rPr lang="en-US" sz="2000" b="1" i="1" dirty="0" smtClean="0">
                <a:hlinkClick r:id="rId4"/>
              </a:rPr>
              <a:t>http://bit.ly/railsconf-pagerank</a:t>
            </a:r>
            <a:endParaRPr lang="en-US" sz="2000" b="1" i="1" dirty="0" smtClean="0"/>
          </a:p>
          <a:p>
            <a:endParaRPr lang="en-US" sz="2000" b="1" i="1" dirty="0" smtClean="0"/>
          </a:p>
          <a:p>
            <a:r>
              <a:rPr lang="en-US" sz="2000" b="1" i="1" dirty="0" smtClean="0"/>
              <a:t>Ferret: </a:t>
            </a:r>
            <a:r>
              <a:rPr lang="en-US" sz="2000" b="1" i="1" dirty="0" smtClean="0">
                <a:hlinkClick r:id="rId5"/>
              </a:rPr>
              <a:t>http://bit.ly/ferret</a:t>
            </a:r>
            <a:r>
              <a:rPr lang="en-US" sz="2000" b="1" i="1" dirty="0" smtClean="0"/>
              <a:t/>
            </a:r>
            <a:br>
              <a:rPr lang="en-US" sz="2000" b="1" i="1" dirty="0" smtClean="0"/>
            </a:br>
            <a:r>
              <a:rPr lang="en-US" sz="2000" b="1" i="1" dirty="0" smtClean="0"/>
              <a:t>RB-GSL: </a:t>
            </a:r>
            <a:r>
              <a:rPr lang="en-US" sz="2000" b="1" i="1" dirty="0" smtClean="0">
                <a:hlinkClick r:id="rId6"/>
              </a:rPr>
              <a:t>http://bit.ly/rb-gsl</a:t>
            </a:r>
            <a:endParaRPr lang="en-US" sz="2000" b="1" i="1" dirty="0" smtClean="0"/>
          </a:p>
          <a:p>
            <a:endParaRPr lang="en-US" sz="2000" b="1" dirty="0" smtClean="0"/>
          </a:p>
          <a:p>
            <a:r>
              <a:rPr lang="en-US" sz="2000" b="1" i="1" dirty="0" err="1" smtClean="0"/>
              <a:t>PageRank</a:t>
            </a:r>
            <a:r>
              <a:rPr lang="en-US" sz="2000" b="1" i="1" dirty="0" smtClean="0"/>
              <a:t> on Wikipedia: </a:t>
            </a:r>
            <a:r>
              <a:rPr lang="en-US" sz="2000" b="1" i="1" dirty="0" smtClean="0">
                <a:hlinkClick r:id="rId7"/>
              </a:rPr>
              <a:t>http://bit.ly/wp-pagerank</a:t>
            </a:r>
            <a:endParaRPr lang="en-US" sz="2000" b="1" i="1" dirty="0" smtClean="0"/>
          </a:p>
          <a:p>
            <a:r>
              <a:rPr lang="en-US" sz="2000" b="1" i="1" dirty="0" smtClean="0"/>
              <a:t>Gaming </a:t>
            </a:r>
            <a:r>
              <a:rPr lang="en-US" sz="2000" b="1" i="1" dirty="0" err="1" smtClean="0"/>
              <a:t>PageRank</a:t>
            </a:r>
            <a:r>
              <a:rPr lang="en-US" sz="2000" b="1" i="1" dirty="0" smtClean="0"/>
              <a:t>: </a:t>
            </a:r>
            <a:r>
              <a:rPr lang="en-US" sz="2000" b="1" i="1" dirty="0" smtClean="0">
                <a:hlinkClick r:id="rId8"/>
              </a:rPr>
              <a:t>http://bit.ly/pagerank-spam</a:t>
            </a:r>
            <a:r>
              <a:rPr lang="en-US" sz="2000" b="1" i="1" dirty="0" smtClean="0"/>
              <a:t> </a:t>
            </a:r>
          </a:p>
          <a:p>
            <a:endParaRPr lang="en-US" sz="2000" b="1" i="1" dirty="0" smtClean="0"/>
          </a:p>
          <a:p>
            <a:r>
              <a:rPr lang="en-US" sz="2000" b="1" i="1" dirty="0" smtClean="0"/>
              <a:t>Michael Nielsen’s lectures on </a:t>
            </a:r>
            <a:r>
              <a:rPr lang="en-US" sz="2000" b="1" i="1" dirty="0" err="1" smtClean="0"/>
              <a:t>PageRank</a:t>
            </a:r>
            <a:r>
              <a:rPr lang="en-US" sz="2000" b="1" i="1" dirty="0" smtClean="0"/>
              <a:t>:</a:t>
            </a:r>
            <a:br>
              <a:rPr lang="en-US" sz="2000" b="1" i="1" dirty="0" smtClean="0"/>
            </a:br>
            <a:r>
              <a:rPr lang="en-US" sz="2000" b="1" i="1" dirty="0" smtClean="0">
                <a:hlinkClick r:id="rId9"/>
              </a:rPr>
              <a:t>http://michaelnielsen.org/blog</a:t>
            </a:r>
            <a:r>
              <a:rPr lang="en-US" sz="2000" b="1" i="1" dirty="0" smtClean="0"/>
              <a:t>  </a:t>
            </a:r>
          </a:p>
          <a:p>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428625" y="942975"/>
            <a:ext cx="6445250" cy="3271884"/>
          </a:xfrm>
          <a:prstGeom prst="rect">
            <a:avLst/>
          </a:prstGeom>
          <a:noFill/>
          <a:ln w="9525">
            <a:noFill/>
            <a:miter lim="800000"/>
            <a:headEnd/>
            <a:tailEnd/>
          </a:ln>
          <a:effectLst/>
        </p:spPr>
      </p:pic>
      <p:sp>
        <p:nvSpPr>
          <p:cNvPr id="18" name="Right Arrow 17"/>
          <p:cNvSpPr/>
          <p:nvPr/>
        </p:nvSpPr>
        <p:spPr>
          <a:xfrm>
            <a:off x="2454275" y="2232025"/>
            <a:ext cx="7366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5032375" y="2232025"/>
            <a:ext cx="7366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8625" y="206375"/>
            <a:ext cx="1473200" cy="369332"/>
          </a:xfrm>
          <a:prstGeom prst="rect">
            <a:avLst/>
          </a:prstGeom>
          <a:noFill/>
        </p:spPr>
        <p:txBody>
          <a:bodyPr wrap="square" rtlCol="0">
            <a:spAutoFit/>
          </a:bodyPr>
          <a:lstStyle/>
          <a:p>
            <a:r>
              <a:rPr lang="en-US" b="1" dirty="0" smtClean="0"/>
              <a:t>Query: Ruby</a:t>
            </a:r>
            <a:endParaRPr lang="en-US" b="1" dirty="0"/>
          </a:p>
        </p:txBody>
      </p:sp>
      <p:sp>
        <p:nvSpPr>
          <p:cNvPr id="21" name="Right Arrow 20"/>
          <p:cNvSpPr/>
          <p:nvPr/>
        </p:nvSpPr>
        <p:spPr>
          <a:xfrm rot="5400000">
            <a:off x="796925" y="758825"/>
            <a:ext cx="3683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794625" y="2232025"/>
            <a:ext cx="920750" cy="369332"/>
          </a:xfrm>
          <a:prstGeom prst="rect">
            <a:avLst/>
          </a:prstGeom>
          <a:noFill/>
        </p:spPr>
        <p:txBody>
          <a:bodyPr wrap="square" rtlCol="0">
            <a:spAutoFit/>
          </a:bodyPr>
          <a:lstStyle/>
          <a:p>
            <a:r>
              <a:rPr lang="en-US" b="1" dirty="0" smtClean="0"/>
              <a:t>Results</a:t>
            </a:r>
            <a:endParaRPr lang="en-US" b="1" dirty="0"/>
          </a:p>
        </p:txBody>
      </p:sp>
      <p:sp>
        <p:nvSpPr>
          <p:cNvPr id="23" name="Right Arrow 22"/>
          <p:cNvSpPr/>
          <p:nvPr/>
        </p:nvSpPr>
        <p:spPr>
          <a:xfrm>
            <a:off x="7150100" y="2232025"/>
            <a:ext cx="368300" cy="368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ular Callout 23"/>
          <p:cNvSpPr/>
          <p:nvPr/>
        </p:nvSpPr>
        <p:spPr>
          <a:xfrm>
            <a:off x="336550" y="3613150"/>
            <a:ext cx="1657349" cy="368300"/>
          </a:xfrm>
          <a:prstGeom prst="wedgeRectCallout">
            <a:avLst>
              <a:gd name="adj1" fmla="val -22714"/>
              <a:gd name="adj2" fmla="val -9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1. Crawl</a:t>
            </a:r>
          </a:p>
        </p:txBody>
      </p:sp>
      <p:sp>
        <p:nvSpPr>
          <p:cNvPr id="26" name="Rectangular Callout 25"/>
          <p:cNvSpPr/>
          <p:nvPr/>
        </p:nvSpPr>
        <p:spPr>
          <a:xfrm>
            <a:off x="3559175" y="3613150"/>
            <a:ext cx="1657349" cy="368300"/>
          </a:xfrm>
          <a:prstGeom prst="wedgeRectCallout">
            <a:avLst>
              <a:gd name="adj1" fmla="val -22714"/>
              <a:gd name="adj2" fmla="val -93879"/>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2. Index</a:t>
            </a:r>
          </a:p>
        </p:txBody>
      </p:sp>
      <p:sp>
        <p:nvSpPr>
          <p:cNvPr id="27" name="Rectangular Callout 26"/>
          <p:cNvSpPr/>
          <p:nvPr/>
        </p:nvSpPr>
        <p:spPr>
          <a:xfrm>
            <a:off x="7334251" y="3613150"/>
            <a:ext cx="1657349" cy="368300"/>
          </a:xfrm>
          <a:prstGeom prst="wedgeRectCallout">
            <a:avLst>
              <a:gd name="adj1" fmla="val -26492"/>
              <a:gd name="adj2" fmla="val -100682"/>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b="1" dirty="0" smtClean="0"/>
              <a:t>3. Rank</a:t>
            </a:r>
          </a:p>
        </p:txBody>
      </p:sp>
      <p:sp>
        <p:nvSpPr>
          <p:cNvPr id="13" name="Cloud Callout 12"/>
          <p:cNvSpPr/>
          <p:nvPr/>
        </p:nvSpPr>
        <p:spPr>
          <a:xfrm>
            <a:off x="428625" y="4810125"/>
            <a:ext cx="2117725" cy="552450"/>
          </a:xfrm>
          <a:prstGeom prst="cloudCallout">
            <a:avLst>
              <a:gd name="adj1" fmla="val -14721"/>
              <a:gd name="adj2" fmla="val -15351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Bah</a:t>
            </a:r>
            <a:endParaRPr lang="en-US" b="1" dirty="0"/>
          </a:p>
        </p:txBody>
      </p:sp>
      <p:sp>
        <p:nvSpPr>
          <p:cNvPr id="14" name="Cloud Callout 13"/>
          <p:cNvSpPr/>
          <p:nvPr/>
        </p:nvSpPr>
        <p:spPr>
          <a:xfrm>
            <a:off x="6689725" y="4810125"/>
            <a:ext cx="2117725" cy="552450"/>
          </a:xfrm>
          <a:prstGeom prst="cloudCallout">
            <a:avLst>
              <a:gd name="adj1" fmla="val -14721"/>
              <a:gd name="adj2" fmla="val -15351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Fun</a:t>
            </a:r>
            <a:endParaRPr lang="en-US" b="1" dirty="0"/>
          </a:p>
        </p:txBody>
      </p:sp>
      <p:sp>
        <p:nvSpPr>
          <p:cNvPr id="15" name="Cloud Callout 14"/>
          <p:cNvSpPr/>
          <p:nvPr/>
        </p:nvSpPr>
        <p:spPr>
          <a:xfrm>
            <a:off x="3559175" y="4810125"/>
            <a:ext cx="2117725" cy="552450"/>
          </a:xfrm>
          <a:prstGeom prst="cloudCallout">
            <a:avLst>
              <a:gd name="adj1" fmla="val -14721"/>
              <a:gd name="adj2" fmla="val -15351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Interesting</a:t>
            </a:r>
            <a:endParaRPr lang="en-US" b="1" dirty="0"/>
          </a:p>
        </p:txBody>
      </p:sp>
      <p:sp>
        <p:nvSpPr>
          <p:cNvPr id="16" name="&quot;No&quot; Symbol 15"/>
          <p:cNvSpPr/>
          <p:nvPr/>
        </p:nvSpPr>
        <p:spPr>
          <a:xfrm>
            <a:off x="981075" y="4718050"/>
            <a:ext cx="828675" cy="736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4387850" y="4441825"/>
            <a:ext cx="1565275" cy="1043517"/>
          </a:xfrm>
          <a:prstGeom prst="rect">
            <a:avLst/>
          </a:prstGeom>
          <a:noFill/>
          <a:ln w="9525">
            <a:noFill/>
            <a:miter lim="800000"/>
            <a:headEnd/>
            <a:tailEnd/>
          </a:ln>
          <a:effectLst/>
        </p:spPr>
      </p:pic>
      <p:sp>
        <p:nvSpPr>
          <p:cNvPr id="9" name="Text Placeholder 1"/>
          <p:cNvSpPr txBox="1">
            <a:spLocks/>
          </p:cNvSpPr>
          <p:nvPr/>
        </p:nvSpPr>
        <p:spPr>
          <a:xfrm>
            <a:off x="796925" y="3705225"/>
            <a:ext cx="7772400" cy="1500187"/>
          </a:xfrm>
          <a:prstGeom prst="rect">
            <a:avLst/>
          </a:prstGeom>
        </p:spPr>
        <p:txBody>
          <a:bodyPr vert="horz" lIns="91440" tIns="45720" rIns="91440" bIns="45720" rtlCol="0" anchor="b">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0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circa 1997-1998</a:t>
            </a:r>
          </a:p>
        </p:txBody>
      </p:sp>
      <p:sp>
        <p:nvSpPr>
          <p:cNvPr id="4" name="TextBox 3"/>
          <p:cNvSpPr txBox="1"/>
          <p:nvPr/>
        </p:nvSpPr>
        <p:spPr>
          <a:xfrm>
            <a:off x="981075" y="298450"/>
            <a:ext cx="7273925" cy="3785652"/>
          </a:xfrm>
          <a:prstGeom prst="rect">
            <a:avLst/>
          </a:prstGeom>
          <a:noFill/>
        </p:spPr>
        <p:txBody>
          <a:bodyPr wrap="square" rtlCol="0">
            <a:spAutoFit/>
          </a:bodyPr>
          <a:lstStyle/>
          <a:p>
            <a:r>
              <a:rPr lang="en-US" sz="2400" dirty="0" smtClean="0"/>
              <a:t>CPU Speed 			</a:t>
            </a:r>
            <a:r>
              <a:rPr lang="en-US" sz="2400" b="1" dirty="0" smtClean="0">
                <a:solidFill>
                  <a:srgbClr val="C00000"/>
                </a:solidFill>
              </a:rPr>
              <a:t>333Mhz</a:t>
            </a:r>
          </a:p>
          <a:p>
            <a:r>
              <a:rPr lang="en-US" sz="2400" dirty="0" smtClean="0"/>
              <a:t>RAM 				</a:t>
            </a:r>
            <a:r>
              <a:rPr lang="en-US" sz="2400" b="1" dirty="0" smtClean="0">
                <a:solidFill>
                  <a:srgbClr val="C00000"/>
                </a:solidFill>
              </a:rPr>
              <a:t>32-64MB</a:t>
            </a:r>
            <a:endParaRPr lang="en-US" sz="2400" dirty="0" smtClean="0"/>
          </a:p>
          <a:p>
            <a:endParaRPr lang="en-US" sz="2400" dirty="0" smtClean="0"/>
          </a:p>
          <a:p>
            <a:r>
              <a:rPr lang="en-US" sz="2400" dirty="0" smtClean="0"/>
              <a:t>Index 				</a:t>
            </a:r>
            <a:r>
              <a:rPr lang="en-US" sz="2400" b="1" dirty="0" smtClean="0">
                <a:solidFill>
                  <a:srgbClr val="C00000"/>
                </a:solidFill>
              </a:rPr>
              <a:t>27,000,000 documents</a:t>
            </a:r>
          </a:p>
          <a:p>
            <a:r>
              <a:rPr lang="en-US" sz="2400" dirty="0" smtClean="0"/>
              <a:t>Index refresh			</a:t>
            </a:r>
            <a:r>
              <a:rPr lang="en-US" sz="2400" b="1" dirty="0" smtClean="0">
                <a:solidFill>
                  <a:srgbClr val="C00000"/>
                </a:solidFill>
              </a:rPr>
              <a:t>once a </a:t>
            </a:r>
            <a:r>
              <a:rPr lang="en-US" sz="2400" b="1" dirty="0" err="1" smtClean="0">
                <a:solidFill>
                  <a:srgbClr val="C00000"/>
                </a:solidFill>
              </a:rPr>
              <a:t>month~ish</a:t>
            </a:r>
            <a:endParaRPr lang="en-US" sz="2400" b="1" dirty="0" smtClean="0">
              <a:solidFill>
                <a:srgbClr val="C00000"/>
              </a:solidFill>
            </a:endParaRPr>
          </a:p>
          <a:p>
            <a:r>
              <a:rPr lang="en-US" sz="2400" dirty="0" err="1" smtClean="0"/>
              <a:t>PageRank</a:t>
            </a:r>
            <a:r>
              <a:rPr lang="en-US" sz="2400" dirty="0" smtClean="0"/>
              <a:t> computation	</a:t>
            </a:r>
            <a:r>
              <a:rPr lang="en-US" sz="2400" b="1" dirty="0" smtClean="0">
                <a:solidFill>
                  <a:srgbClr val="C00000"/>
                </a:solidFill>
              </a:rPr>
              <a:t>several days</a:t>
            </a:r>
          </a:p>
          <a:p>
            <a:endParaRPr lang="en-US" sz="2400" b="1" dirty="0" smtClean="0">
              <a:solidFill>
                <a:srgbClr val="C00000"/>
              </a:solidFill>
            </a:endParaRPr>
          </a:p>
          <a:p>
            <a:r>
              <a:rPr lang="en-US" sz="2400" dirty="0" smtClean="0"/>
              <a:t>Laptop CPU 			</a:t>
            </a:r>
            <a:r>
              <a:rPr lang="en-US" sz="2400" b="1" dirty="0" smtClean="0">
                <a:solidFill>
                  <a:srgbClr val="C00000"/>
                </a:solidFill>
              </a:rPr>
              <a:t>2.1Ghz</a:t>
            </a:r>
          </a:p>
          <a:p>
            <a:r>
              <a:rPr lang="en-US" sz="2400" dirty="0" smtClean="0"/>
              <a:t>VM RAM 			</a:t>
            </a:r>
            <a:r>
              <a:rPr lang="en-US" sz="2400" b="1" dirty="0" smtClean="0">
                <a:solidFill>
                  <a:srgbClr val="C00000"/>
                </a:solidFill>
              </a:rPr>
              <a:t>1GB</a:t>
            </a:r>
            <a:endParaRPr lang="en-US" sz="2400" dirty="0" smtClean="0"/>
          </a:p>
          <a:p>
            <a:r>
              <a:rPr lang="en-US" sz="2400" dirty="0" smtClean="0"/>
              <a:t>1-Million page web		</a:t>
            </a:r>
            <a:r>
              <a:rPr lang="en-US" sz="2400" b="1" dirty="0" smtClean="0">
                <a:solidFill>
                  <a:srgbClr val="C00000"/>
                </a:solidFill>
              </a:rPr>
              <a:t>~10 minutes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gvita">
      <a:dk1>
        <a:srgbClr val="000000"/>
      </a:dk1>
      <a:lt1>
        <a:sysClr val="window" lastClr="FFFFFF"/>
      </a:lt1>
      <a:dk2>
        <a:srgbClr val="272727"/>
      </a:dk2>
      <a:lt2>
        <a:srgbClr val="F6F6F6"/>
      </a:lt2>
      <a:accent1>
        <a:srgbClr val="80C9FF"/>
      </a:accent1>
      <a:accent2>
        <a:srgbClr val="C0504D"/>
      </a:accent2>
      <a:accent3>
        <a:srgbClr val="B1D900"/>
      </a:accent3>
      <a:accent4>
        <a:srgbClr val="8064A2"/>
      </a:accent4>
      <a:accent5>
        <a:srgbClr val="4BACC6"/>
      </a:accent5>
      <a:accent6>
        <a:srgbClr val="F79646"/>
      </a:accent6>
      <a:hlink>
        <a:srgbClr val="003399"/>
      </a:hlink>
      <a:folHlink>
        <a:srgbClr val="0033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5265</TotalTime>
  <Words>3392</Words>
  <Application>Microsoft Office PowerPoint</Application>
  <PresentationFormat>On-screen Show (4:3)</PresentationFormat>
  <Paragraphs>783</Paragraphs>
  <Slides>72</Slides>
  <Notes>72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Building Mini-Google in Ruby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Mini-Google in Ruby</dc:title>
  <dc:creator>Ilya Grigorik</dc:creator>
  <cp:lastModifiedBy>Ilya Grigorik</cp:lastModifiedBy>
  <cp:revision>389</cp:revision>
  <dcterms:created xsi:type="dcterms:W3CDTF">2009-04-04T03:35:09Z</dcterms:created>
  <dcterms:modified xsi:type="dcterms:W3CDTF">2009-05-05T19:28:01Z</dcterms:modified>
</cp:coreProperties>
</file>