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9" r:id="rId3"/>
    <p:sldId id="435" r:id="rId4"/>
    <p:sldId id="358" r:id="rId5"/>
    <p:sldId id="361" r:id="rId6"/>
    <p:sldId id="360" r:id="rId7"/>
    <p:sldId id="359" r:id="rId8"/>
    <p:sldId id="391" r:id="rId9"/>
    <p:sldId id="436" r:id="rId10"/>
    <p:sldId id="352" r:id="rId11"/>
    <p:sldId id="270" r:id="rId12"/>
    <p:sldId id="364" r:id="rId13"/>
    <p:sldId id="269" r:id="rId14"/>
    <p:sldId id="365" r:id="rId15"/>
    <p:sldId id="363" r:id="rId16"/>
    <p:sldId id="366" r:id="rId17"/>
    <p:sldId id="271" r:id="rId18"/>
    <p:sldId id="273" r:id="rId19"/>
    <p:sldId id="393" r:id="rId20"/>
    <p:sldId id="397" r:id="rId21"/>
    <p:sldId id="402" r:id="rId22"/>
    <p:sldId id="398" r:id="rId23"/>
    <p:sldId id="399" r:id="rId24"/>
    <p:sldId id="400" r:id="rId25"/>
    <p:sldId id="403" r:id="rId26"/>
    <p:sldId id="404" r:id="rId27"/>
    <p:sldId id="401" r:id="rId28"/>
    <p:sldId id="362" r:id="rId29"/>
    <p:sldId id="405" r:id="rId30"/>
    <p:sldId id="407" r:id="rId31"/>
    <p:sldId id="408" r:id="rId32"/>
    <p:sldId id="409" r:id="rId33"/>
    <p:sldId id="297" r:id="rId34"/>
    <p:sldId id="406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368" r:id="rId43"/>
    <p:sldId id="377" r:id="rId44"/>
    <p:sldId id="381" r:id="rId45"/>
    <p:sldId id="418" r:id="rId46"/>
    <p:sldId id="419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30" r:id="rId55"/>
    <p:sldId id="428" r:id="rId56"/>
    <p:sldId id="429" r:id="rId57"/>
    <p:sldId id="431" r:id="rId58"/>
    <p:sldId id="417" r:id="rId59"/>
    <p:sldId id="383" r:id="rId60"/>
    <p:sldId id="384" r:id="rId61"/>
    <p:sldId id="382" r:id="rId62"/>
    <p:sldId id="432" r:id="rId63"/>
    <p:sldId id="433" r:id="rId64"/>
    <p:sldId id="387" r:id="rId65"/>
    <p:sldId id="390" r:id="rId66"/>
    <p:sldId id="434" r:id="rId67"/>
    <p:sldId id="35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181C"/>
    <a:srgbClr val="FFE3A5"/>
    <a:srgbClr val="D0DD27"/>
    <a:srgbClr val="5F6062"/>
    <a:srgbClr val="FFD03B"/>
    <a:srgbClr val="FFE389"/>
    <a:srgbClr val="3B3B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65667" autoAdjust="0"/>
  </p:normalViewPr>
  <p:slideViewPr>
    <p:cSldViewPr>
      <p:cViewPr varScale="1">
        <p:scale>
          <a:sx n="50" d="100"/>
          <a:sy n="50" d="100"/>
        </p:scale>
        <p:origin x="-1788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BBC2-4887-40C1-84B6-FEC36B50AB4A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9E03-5C67-4AAB-9352-8A9C66E06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3997-6596-4591-8A5E-BE98E3C22E1E}" type="datetimeFigureOut">
              <a:rPr lang="en-US" smtClean="0"/>
              <a:pPr/>
              <a:t>5/6/2009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4B99-2225-4CDD-B77D-F8DCFA998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Concurrent_programm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Concurrent_programming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Content-filtering, </a:t>
            </a:r>
            <a:r>
              <a:rPr lang="en-US" baseline="0" dirty="0" err="1" smtClean="0"/>
              <a:t>anonymizing</a:t>
            </a:r>
            <a:r>
              <a:rPr lang="en-US" baseline="0" dirty="0" smtClean="0"/>
              <a:t>, hostile, intercepting, caching…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Performance   (cut through)</a:t>
            </a:r>
          </a:p>
          <a:p>
            <a:pPr>
              <a:buFontTx/>
              <a:buChar char="-"/>
            </a:pPr>
            <a:r>
              <a:rPr lang="en-US" baseline="0" dirty="0" smtClean="0"/>
              <a:t> Transparency 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client is</a:t>
            </a:r>
            <a:r>
              <a:rPr lang="en-US" baseline="0" dirty="0" smtClean="0"/>
              <a:t> not aware of the proxy, unless the proxy injects custom headers. Most proxies that operate in this way are also cut-through proxies, which means that they don’t have to buffer the request, but can stream it to the application server as the data arrives, which helps with performance.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Passenger is awesome, but the proxy, while it does add some complexity is architect’s </a:t>
            </a:r>
            <a:r>
              <a:rPr lang="en-US" baseline="0" dirty="0" err="1" smtClean="0"/>
              <a:t>powertool</a:t>
            </a:r>
            <a:r>
              <a:rPr lang="en-US" baseline="0" dirty="0" smtClean="0"/>
              <a:t>, as it allows to abstract entire service layers, partition your workload, and make your life easier all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discovered this wonderful world of proxies through a problem</a:t>
            </a:r>
            <a:r>
              <a:rPr lang="en-US" baseline="0" dirty="0" smtClean="0"/>
              <a:t> many of you can probably relate… Staging environment setup and maintenance!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Staging environments</a:t>
            </a:r>
            <a:r>
              <a:rPr lang="en-US" baseline="0" dirty="0" smtClean="0"/>
              <a:t> </a:t>
            </a:r>
            <a:r>
              <a:rPr lang="en-US" dirty="0" smtClean="0"/>
              <a:t>are a necessary</a:t>
            </a:r>
            <a:r>
              <a:rPr lang="en-US" baseline="0" dirty="0" smtClean="0"/>
              <a:t> evil. Can’t live without them, but boy are they annoying to maintain.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First, you have duplication of your infrastructure, which means added cost. But the biggest pet peeve is: simulating traffic. You’re at the mercy of your users. </a:t>
            </a:r>
          </a:p>
          <a:p>
            <a:r>
              <a:rPr lang="en-US" baseline="0" dirty="0" smtClean="0"/>
              <a:t> - Profile of your ‘typical’ queries / load changes on a daily basis. </a:t>
            </a:r>
          </a:p>
          <a:p>
            <a:r>
              <a:rPr lang="en-US" baseline="0" dirty="0" smtClean="0"/>
              <a:t> - What you had yesterday, is no longer true today. </a:t>
            </a:r>
          </a:p>
          <a:p>
            <a:r>
              <a:rPr lang="en-US" baseline="0" dirty="0" smtClean="0"/>
              <a:t> - Timing the queries, recording query profiling,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Record traffic, replay traffic.</a:t>
            </a:r>
            <a:r>
              <a:rPr lang="en-US" baseline="0" dirty="0" smtClean="0"/>
              <a:t> Rinse – repeat. </a:t>
            </a:r>
          </a:p>
          <a:p>
            <a:pPr>
              <a:buFontTx/>
              <a:buChar char="-"/>
            </a:pPr>
            <a:r>
              <a:rPr lang="en-US" baseline="0" dirty="0" smtClean="0"/>
              <a:t>To be fair, </a:t>
            </a:r>
            <a:r>
              <a:rPr lang="en-US" baseline="0" dirty="0" err="1" smtClean="0"/>
              <a:t>httperf</a:t>
            </a:r>
            <a:r>
              <a:rPr lang="en-US" baseline="0" dirty="0" smtClean="0"/>
              <a:t> is a solid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reactor </a:t>
            </a:r>
            <a:r>
              <a:rPr lang="en-US" dirty="0" smtClean="0">
                <a:hlinkClick r:id="rId3" tooltip="Design pattern"/>
              </a:rPr>
              <a:t>design pattern</a:t>
            </a:r>
            <a:r>
              <a:rPr lang="en-US" dirty="0" smtClean="0"/>
              <a:t> is a </a:t>
            </a:r>
            <a:r>
              <a:rPr lang="en-US" dirty="0" smtClean="0">
                <a:hlinkClick r:id="rId4" tooltip="Concurrent programming"/>
              </a:rPr>
              <a:t>concurrent programming</a:t>
            </a:r>
            <a:r>
              <a:rPr lang="en-US" dirty="0" smtClean="0"/>
              <a:t> pattern for handling service requests delivered </a:t>
            </a:r>
            <a:r>
              <a:rPr lang="en-US" dirty="0" smtClean="0">
                <a:hlinkClick r:id="rId5" tooltip="Concurrency (computer science)"/>
              </a:rPr>
              <a:t>concurrently</a:t>
            </a:r>
            <a:r>
              <a:rPr lang="en-US" dirty="0" smtClean="0"/>
              <a:t> to a service handler by one or more inputs. The service handler then </a:t>
            </a:r>
            <a:r>
              <a:rPr lang="en-US" dirty="0" err="1" smtClean="0"/>
              <a:t>demultiplexes</a:t>
            </a:r>
            <a:r>
              <a:rPr lang="en-US" dirty="0" smtClean="0"/>
              <a:t> the incoming requests and dispatches them synchronously to the associated request handlers.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reactor </a:t>
            </a:r>
            <a:r>
              <a:rPr lang="en-US" dirty="0" smtClean="0">
                <a:hlinkClick r:id="rId3" tooltip="Design pattern"/>
              </a:rPr>
              <a:t>design pattern</a:t>
            </a:r>
            <a:r>
              <a:rPr lang="en-US" dirty="0" smtClean="0"/>
              <a:t> is a </a:t>
            </a:r>
            <a:r>
              <a:rPr lang="en-US" dirty="0" smtClean="0">
                <a:hlinkClick r:id="rId4" tooltip="Concurrent programming"/>
              </a:rPr>
              <a:t>concurrent programming</a:t>
            </a:r>
            <a:r>
              <a:rPr lang="en-US" dirty="0" smtClean="0"/>
              <a:t> pattern for handling service requests delivered </a:t>
            </a:r>
            <a:r>
              <a:rPr lang="en-US" dirty="0" smtClean="0">
                <a:hlinkClick r:id="rId5" tooltip="Concurrency (computer science)"/>
              </a:rPr>
              <a:t>concurrently</a:t>
            </a:r>
            <a:r>
              <a:rPr lang="en-US" dirty="0" smtClean="0"/>
              <a:t> to a service handler by one or more inputs. The service handler then </a:t>
            </a:r>
            <a:r>
              <a:rPr lang="en-US" dirty="0" err="1" smtClean="0"/>
              <a:t>demultiplexes</a:t>
            </a:r>
            <a:r>
              <a:rPr lang="en-US" dirty="0" smtClean="0"/>
              <a:t> the incoming requests and dispatches them synchronously to the associated request handlers.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Proxy servers have become a popular solution as a tool for horizontal scalability. Just add more servers, and we’re good!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Proxy servers have become a popular solution as a tool for horizontal scalability. Just add more servers, and we’re good!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More proxy, more better.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 it or not, this is more or less, the current tool of the trade. We love proxy servers!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More proxy, more better.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 it or not, this is more or less, the current tool of the trade. We love proxy servers!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6"/>
            <a:ext cx="8229600" cy="49990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0D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5" y="206375"/>
            <a:ext cx="7826375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75401"/>
            <a:ext cx="9144000" cy="482599"/>
            <a:chOff x="0" y="6375400"/>
            <a:chExt cx="9144000" cy="482599"/>
          </a:xfrm>
        </p:grpSpPr>
        <p:sp>
          <p:nvSpPr>
            <p:cNvPr id="8" name="Rectangle 7"/>
            <p:cNvSpPr/>
            <p:nvPr/>
          </p:nvSpPr>
          <p:spPr>
            <a:xfrm>
              <a:off x="0" y="6375400"/>
              <a:ext cx="9144000" cy="4825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070849" y="6526858"/>
              <a:ext cx="915167" cy="207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52399" y="6467474"/>
              <a:ext cx="359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Ruby Proxies + EventMachine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6900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@</a:t>
              </a:r>
              <a:r>
                <a:rPr lang="en-US" sz="1000" b="1" dirty="0" err="1" smtClean="0">
                  <a:solidFill>
                    <a:schemeClr val="bg1"/>
                  </a:solidFill>
                </a:rPr>
                <a:t>igrigorik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#</a:t>
              </a:r>
              <a:r>
                <a:rPr lang="en-US" sz="1000" b="1" dirty="0" err="1" smtClean="0">
                  <a:solidFill>
                    <a:schemeClr val="bg1"/>
                  </a:solidFill>
                </a:rPr>
                <a:t>railsconf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90874" y="6513195"/>
              <a:ext cx="21177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http://bit.ly/ruby-proxy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ithub.com/igrigorik/em-proxy" TargetMode="External"/><Relationship Id="rId4" Type="http://schemas.openxmlformats.org/officeDocument/2006/relationships/hyperlink" Target="http://bit.ly/ruby-prox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1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6955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Ruby Proxies for Scale, Performance and Monitoring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350" y="4902200"/>
            <a:ext cx="6400800" cy="920749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rgbClr val="FFE3A5"/>
                </a:solidFill>
              </a:rPr>
              <a:t>Ilya Grigorik</a:t>
            </a:r>
          </a:p>
          <a:p>
            <a:pPr algn="r"/>
            <a:r>
              <a:rPr lang="en-US" sz="2000" b="1" dirty="0" smtClean="0">
                <a:solidFill>
                  <a:srgbClr val="FFE3A5"/>
                </a:solidFill>
              </a:rPr>
              <a:t>@</a:t>
            </a:r>
            <a:r>
              <a:rPr lang="en-US" sz="2000" b="1" dirty="0" err="1" smtClean="0">
                <a:solidFill>
                  <a:srgbClr val="FFE3A5"/>
                </a:solidFill>
              </a:rPr>
              <a:t>igrigorik</a:t>
            </a:r>
            <a:endParaRPr lang="en-US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5200" y="666750"/>
            <a:ext cx="2286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%w[Transparent   Intercepting   Caching …]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different types!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809750" y="2600325"/>
            <a:ext cx="2670175" cy="644525"/>
          </a:xfrm>
          <a:prstGeom prst="wedgeEllipseCallout">
            <a:avLst>
              <a:gd name="adj1" fmla="val 18764"/>
              <a:gd name="adj2" fmla="val 126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90% use case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613150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Transparent, Cut-Through Proxy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04850" y="1209629"/>
            <a:ext cx="2117725" cy="758826"/>
          </a:xfrm>
          <a:prstGeom prst="wedgeRectCallout">
            <a:avLst>
              <a:gd name="adj1" fmla="val 59122"/>
              <a:gd name="adj2" fmla="val -18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Transparent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75" y="565104"/>
            <a:ext cx="3867150" cy="378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 Proxy = Scalability Power Tool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swissar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3525" y="206375"/>
            <a:ext cx="5708650" cy="421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 Staging Environment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574675"/>
            <a:ext cx="3379787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ular Callout 11"/>
          <p:cNvSpPr/>
          <p:nvPr/>
        </p:nvSpPr>
        <p:spPr>
          <a:xfrm>
            <a:off x="520700" y="4625975"/>
            <a:ext cx="2117725" cy="758826"/>
          </a:xfrm>
          <a:prstGeom prst="wedgeRectCallout">
            <a:avLst>
              <a:gd name="adj1" fmla="val 25196"/>
              <a:gd name="adj2" fmla="val -8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Production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6900" y="574675"/>
            <a:ext cx="251777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urved Connector 16"/>
          <p:cNvCxnSpPr/>
          <p:nvPr/>
        </p:nvCxnSpPr>
        <p:spPr>
          <a:xfrm rot="16200000" flipH="1">
            <a:off x="3375025" y="2232025"/>
            <a:ext cx="2946400" cy="3683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“Representative Load / Staging”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28625" y="1679575"/>
            <a:ext cx="2117725" cy="758826"/>
          </a:xfrm>
          <a:prstGeom prst="wedgeRectCallout">
            <a:avLst>
              <a:gd name="adj1" fmla="val 60664"/>
              <a:gd name="adj2" fmla="val -21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Duplication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100" y="574675"/>
            <a:ext cx="2517775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505575" y="666750"/>
            <a:ext cx="2117725" cy="758826"/>
          </a:xfrm>
          <a:prstGeom prst="wedgeRectCallout">
            <a:avLst>
              <a:gd name="adj1" fmla="val -66558"/>
              <a:gd name="adj2" fmla="val -2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Simulating traffic?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8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6" y="4349750"/>
            <a:ext cx="4867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ular Callout 11"/>
          <p:cNvSpPr/>
          <p:nvPr/>
        </p:nvSpPr>
        <p:spPr>
          <a:xfrm>
            <a:off x="5216525" y="5156199"/>
            <a:ext cx="3467100" cy="758826"/>
          </a:xfrm>
          <a:prstGeom prst="wedgeRectCallout">
            <a:avLst>
              <a:gd name="adj1" fmla="val -57139"/>
              <a:gd name="adj2" fmla="val 15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Replay  log data,  rinse, repeat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216525" y="4327524"/>
            <a:ext cx="3467100" cy="574676"/>
          </a:xfrm>
          <a:prstGeom prst="wedgeRectCallout">
            <a:avLst>
              <a:gd name="adj1" fmla="val -27662"/>
              <a:gd name="adj2" fmla="val -6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github.com/</a:t>
            </a:r>
            <a:r>
              <a:rPr lang="en-US" b="1" dirty="0" err="1" smtClean="0"/>
              <a:t>igrigorik</a:t>
            </a:r>
            <a:r>
              <a:rPr lang="en-US" b="1" dirty="0" smtClean="0"/>
              <a:t>/</a:t>
            </a:r>
            <a:r>
              <a:rPr lang="en-US" b="1" dirty="0" err="1" smtClean="0"/>
              <a:t>autoperf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4414838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Staging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fail.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1490008"/>
            <a:ext cx="7273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Profile of queries has changed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Load on production has changed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Parallel environment		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</a:p>
          <a:p>
            <a:r>
              <a:rPr lang="en-US" sz="2400" dirty="0" smtClean="0"/>
              <a:t>Slower release cycle					</a:t>
            </a:r>
            <a:r>
              <a:rPr lang="en-US" sz="2400" b="1" dirty="0" smtClean="0">
                <a:solidFill>
                  <a:srgbClr val="C00000"/>
                </a:solidFill>
              </a:rPr>
              <a:t>Fail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Benchmarking Proxy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flash of the obvious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z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7675" y="4165600"/>
            <a:ext cx="1825432" cy="169825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28625" y="2968625"/>
            <a:ext cx="2762250" cy="758826"/>
          </a:xfrm>
          <a:prstGeom prst="wedgeRectCallout">
            <a:avLst>
              <a:gd name="adj1" fmla="val 23062"/>
              <a:gd name="adj2" fmla="val -90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Real (production) traffic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25" y="1403350"/>
            <a:ext cx="43561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ular Callout 10"/>
          <p:cNvSpPr/>
          <p:nvPr/>
        </p:nvSpPr>
        <p:spPr>
          <a:xfrm>
            <a:off x="1809750" y="574675"/>
            <a:ext cx="2762250" cy="758826"/>
          </a:xfrm>
          <a:prstGeom prst="wedgeRectCallout">
            <a:avLst>
              <a:gd name="adj1" fmla="val 24147"/>
              <a:gd name="adj2" fmla="val 88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Duplex Ruby Proxy, FTW!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igrigorik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-proxy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36550" y="4603749"/>
            <a:ext cx="2762250" cy="758826"/>
          </a:xfrm>
          <a:prstGeom prst="wedgeRectCallout">
            <a:avLst>
              <a:gd name="adj1" fmla="val -28493"/>
              <a:gd name="adj2" fmla="val -8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Proxy DSL FTW!</a:t>
            </a: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22" y="53787"/>
            <a:ext cx="89233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1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EventMachine: Speed + Convenience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building high performance network apps in Ruby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5200" y="666750"/>
            <a:ext cx="2286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strank-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1450" y="2416175"/>
            <a:ext cx="6076950" cy="1697971"/>
          </a:xfrm>
        </p:spPr>
      </p:pic>
      <p:sp>
        <p:nvSpPr>
          <p:cNvPr id="12" name="Cloud Callout 11"/>
          <p:cNvSpPr/>
          <p:nvPr/>
        </p:nvSpPr>
        <p:spPr>
          <a:xfrm>
            <a:off x="2362200" y="574675"/>
            <a:ext cx="5892800" cy="1473200"/>
          </a:xfrm>
          <a:prstGeom prst="cloudCallout">
            <a:avLst>
              <a:gd name="adj1" fmla="val -11031"/>
              <a:gd name="adj2" fmla="val 86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postrank.com/topic/ruby</a:t>
            </a:r>
            <a:endParaRPr lang="en-US" sz="24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5463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The slides…</a:t>
            </a:r>
            <a:endParaRPr lang="en-US" sz="15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561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Twitter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659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My blog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EventMachine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Reactor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concurrency without threads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0525"/>
            <a:ext cx="31718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3467101" y="2047875"/>
            <a:ext cx="1657350" cy="1749425"/>
          </a:xfrm>
          <a:prstGeom prst="wedgeRectCallout">
            <a:avLst>
              <a:gd name="adj1" fmla="val -62365"/>
              <a:gd name="adj2" fmla="val -23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true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pPr marL="342900" indent="-342900"/>
            <a:r>
              <a:rPr lang="en-US" b="1" dirty="0" smtClean="0"/>
              <a:t>       timers</a:t>
            </a:r>
            <a:br>
              <a:rPr lang="en-US" b="1" dirty="0" smtClean="0"/>
            </a:br>
            <a:r>
              <a:rPr lang="en-US" b="1" dirty="0" err="1" smtClean="0"/>
              <a:t>network_io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other_io</a:t>
            </a:r>
            <a:endParaRPr lang="en-US" b="1" dirty="0" smtClean="0"/>
          </a:p>
          <a:p>
            <a:pPr marL="342900" indent="-342900"/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4825" y="19558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"Starting"</a:t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err="1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 "Running in EM reactor"</a:t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puts "Almost done"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EventMachine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Reactor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concurrency without threads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0525"/>
            <a:ext cx="31718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3467101" y="2047875"/>
            <a:ext cx="1657350" cy="1749425"/>
          </a:xfrm>
          <a:prstGeom prst="wedgeRectCallout">
            <a:avLst>
              <a:gd name="adj1" fmla="val -62365"/>
              <a:gd name="adj2" fmla="val -23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b="1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true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</a:t>
            </a:r>
          </a:p>
          <a:p>
            <a:pPr marL="342900" indent="-342900"/>
            <a:r>
              <a:rPr lang="en-US" b="1" dirty="0" smtClean="0"/>
              <a:t>       timers</a:t>
            </a:r>
            <a:br>
              <a:rPr lang="en-US" b="1" dirty="0" smtClean="0"/>
            </a:br>
            <a:r>
              <a:rPr lang="en-US" b="1" dirty="0" err="1" smtClean="0"/>
              <a:t>network_io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other_io</a:t>
            </a:r>
            <a:endParaRPr lang="en-US" b="1" dirty="0" smtClean="0"/>
          </a:p>
          <a:p>
            <a:pPr marL="342900" indent="-342900"/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00675" y="195012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</a:t>
            </a:r>
            <a:r>
              <a:rPr lang="en-US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"Starting"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 </a:t>
            </a:r>
            <a:r>
              <a:rPr lang="en-US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"Running in EM reactor"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puts </a:t>
            </a:r>
            <a:r>
              <a:rPr lang="en-US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"Almost done"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EventMachine Reactor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 without threads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0525"/>
            <a:ext cx="31718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3651250" y="1771650"/>
            <a:ext cx="2117725" cy="758826"/>
          </a:xfrm>
          <a:prstGeom prst="wedgeRectCallout">
            <a:avLst>
              <a:gd name="adj1" fmla="val -70646"/>
              <a:gd name="adj2" fmla="val 26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C++ core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51250" y="2784475"/>
            <a:ext cx="2117725" cy="758826"/>
          </a:xfrm>
          <a:prstGeom prst="wedgeRectCallout">
            <a:avLst>
              <a:gd name="adj1" fmla="val -70646"/>
              <a:gd name="adj2" fmla="val -3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    Easy concurrency without 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0525"/>
            <a:ext cx="31718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375025" y="3314699"/>
            <a:ext cx="4143375" cy="758826"/>
          </a:xfrm>
          <a:prstGeom prst="wedgeRectCallout">
            <a:avLst>
              <a:gd name="adj1" fmla="val -60052"/>
              <a:gd name="adj2" fmla="val 36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   Event = IO event + block or lambda call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EventMachine Reactor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 without threads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2951" y="574675"/>
            <a:ext cx="5861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 </a:t>
            </a: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EM</a:t>
            </a: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CA" sz="16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HttpRequest</a:t>
            </a:r>
            <a:r>
              <a:rPr lang="en-CA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CA" sz="16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'http://site.com/'</a:t>
            </a: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CA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http.callback</a:t>
            </a: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</a:t>
            </a:r>
            <a:r>
              <a:rPr lang="en-CA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http.response</a:t>
            </a:r>
            <a:endParaRPr lang="en-CA" sz="1600" b="1" dirty="0" smtClean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600" dirty="0" smtClean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# ... do other work, until </a:t>
            </a:r>
            <a:r>
              <a:rPr lang="en-CA" sz="16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callback</a:t>
            </a:r>
            <a:r>
              <a:rPr lang="en-CA" sz="16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0525"/>
            <a:ext cx="31718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375025" y="3314699"/>
            <a:ext cx="4143375" cy="758826"/>
          </a:xfrm>
          <a:prstGeom prst="wedgeRectCallout">
            <a:avLst>
              <a:gd name="adj1" fmla="val -60052"/>
              <a:gd name="adj2" fmla="val 36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   Event = IO event + block or lambda call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EventMachine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Reactor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 without threads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099" y="574675"/>
            <a:ext cx="56769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  <a:r>
              <a:rPr lang="en-CA" sz="1600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CA" sz="1600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CA" sz="16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HttpRequest</a:t>
            </a:r>
            <a:r>
              <a:rPr lang="en-CA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CA" sz="16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CA" sz="1600" dirty="0" smtClean="0">
                <a:solidFill>
                  <a:srgbClr val="7F007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'http://site.com/'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r>
              <a:rPr lang="en-CA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</a:t>
            </a:r>
            <a:endParaRPr lang="en-CA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CA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http.callback</a:t>
            </a:r>
            <a:r>
              <a:rPr lang="en-CA" sz="1600" b="1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endParaRPr lang="en-CA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CA" sz="1600" b="1" dirty="0" smtClean="0">
                <a:solidFill>
                  <a:srgbClr val="8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CA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http.response</a:t>
            </a:r>
            <a:endParaRPr lang="en-CA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1600" dirty="0" smtClean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 do other work, until </a:t>
            </a:r>
            <a:r>
              <a:rPr lang="en-CA" sz="1600" dirty="0" err="1" smtClean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callback</a:t>
            </a:r>
            <a:r>
              <a:rPr lang="en-CA" sz="1600" dirty="0" smtClean="0">
                <a:solidFill>
                  <a:srgbClr val="007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fires.</a:t>
            </a:r>
            <a:endParaRPr lang="en-CA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925" y="649649"/>
            <a:ext cx="6076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EM.add_timer</a:t>
            </a: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(1) { 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 second later"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EM.add_periodic_timer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(5) { p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"every 5 seconds"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EM.defer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{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long_running_task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}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CA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925" y="2306999"/>
            <a:ext cx="48799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Server &lt; EM::Connection</a:t>
            </a:r>
            <a:b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def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(data)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("Pong; #{data}")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def unbind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[: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connection_completed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500" b="1" dirty="0" smtClean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EM.start_server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"0.0.0.0", 3000, Server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925" y="649649"/>
            <a:ext cx="6076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EM.add_timer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(1) { 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 "1 second later" }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EM.add_periodic_timer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(5) { p "every 5 seconds"}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EM.defer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{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long_running_task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}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CA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925" y="2306999"/>
            <a:ext cx="48799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Server &lt; EM::Connection</a:t>
            </a:r>
            <a:b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</a:t>
            </a:r>
            <a:r>
              <a:rPr lang="en-US" sz="15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receive_data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A0600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send_data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"Pong; #{</a:t>
            </a:r>
            <a:r>
              <a:rPr lang="en-US" sz="1500" b="1" dirty="0" smtClean="0">
                <a:solidFill>
                  <a:srgbClr val="A0600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unbind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connection_completed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EM.run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EM.start_server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3000, Server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953125" y="2583224"/>
            <a:ext cx="2117725" cy="758826"/>
          </a:xfrm>
          <a:prstGeom prst="wedgeRectCallout">
            <a:avLst>
              <a:gd name="adj1" fmla="val -70646"/>
              <a:gd name="adj2" fmla="val 26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Connection Handler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953125" y="4603749"/>
            <a:ext cx="2117725" cy="758826"/>
          </a:xfrm>
          <a:prstGeom prst="wedgeRectCallout">
            <a:avLst>
              <a:gd name="adj1" fmla="val -70646"/>
              <a:gd name="adj2" fmla="val 26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Start Reactor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350" y="298450"/>
            <a:ext cx="5724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25" y="574675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http://bit.ly/aiderss-eventmachine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Dan Sinclair (Twitter: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@dj2sincl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1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i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3325" y="1311275"/>
            <a:ext cx="1561905" cy="2200000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Proxies for Monitoring, Performance and Scale</a:t>
            </a:r>
            <a:b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welcome to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the wonderful world of…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EM-Proxy</a:t>
            </a:r>
          </a:p>
          <a:p>
            <a:pPr algn="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www.github.com/igrigorik/em-proxy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532031"/>
            <a:ext cx="7642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:name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|server,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53125" y="1679575"/>
            <a:ext cx="2578100" cy="758826"/>
          </a:xfrm>
          <a:prstGeom prst="wedgeRectCallout">
            <a:avLst>
              <a:gd name="adj1" fmla="val -32791"/>
              <a:gd name="adj2" fmla="val -98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Relay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413500" cy="517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Code + Examples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413500" y="-1"/>
            <a:ext cx="2730501" cy="5178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EventMachine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572000" y="5178425"/>
            <a:ext cx="4572000" cy="1196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Proxies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0" y="5178425"/>
            <a:ext cx="4572000" cy="1196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Misc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EM-Proxy</a:t>
            </a:r>
          </a:p>
          <a:p>
            <a:pPr algn="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www.github.com/igrigorik/em-proxy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532031"/>
            <a:ext cx="7642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:name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|server,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3125" y="1679575"/>
            <a:ext cx="2670175" cy="758826"/>
          </a:xfrm>
          <a:prstGeom prst="wedgeRectCallout">
            <a:avLst>
              <a:gd name="adj1" fmla="val -65914"/>
              <a:gd name="adj2" fmla="val -3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Process incoming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EM-Proxy</a:t>
            </a:r>
          </a:p>
          <a:p>
            <a:pPr algn="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www.github.com/igrigorik/em-proxy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532031"/>
            <a:ext cx="7642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:name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|server,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3125" y="1679575"/>
            <a:ext cx="2670175" cy="758826"/>
          </a:xfrm>
          <a:prstGeom prst="wedgeRectCallout">
            <a:avLst>
              <a:gd name="adj1" fmla="val -66852"/>
              <a:gd name="adj2" fmla="val 3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Process response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EM-Proxy</a:t>
            </a:r>
          </a:p>
          <a:p>
            <a:pPr algn="r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www.github.com/igrigorik/em-proxy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532031"/>
            <a:ext cx="7642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:name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|server,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3125" y="2692400"/>
            <a:ext cx="2670175" cy="758826"/>
          </a:xfrm>
          <a:prstGeom prst="wedgeRectCallout">
            <a:avLst>
              <a:gd name="adj1" fmla="val -66852"/>
              <a:gd name="adj2" fmla="val 36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Post-processing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amm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000" y="390525"/>
            <a:ext cx="5079365" cy="3161905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32276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 </a:t>
            </a:r>
            <a:r>
              <a:rPr lang="en-US" sz="2800" b="1" dirty="0" smtClean="0">
                <a:solidFill>
                  <a:srgbClr val="C00000"/>
                </a:solidFill>
              </a:rPr>
              <a:t>&lt;Transparent&gt;  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  Caching … 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for every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Port-Forwarding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532031"/>
            <a:ext cx="76422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E7B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E7B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# modify / process request stream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p 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on_data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data]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# modify / process response stream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|server,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p 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92C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on_response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, server,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3125" y="2047875"/>
            <a:ext cx="2670175" cy="758826"/>
          </a:xfrm>
          <a:prstGeom prst="wedgeRectCallout">
            <a:avLst>
              <a:gd name="adj1" fmla="val -65445"/>
              <a:gd name="adj2" fmla="val 23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No data modifications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Port-Forwarding + Alter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12775" y="1127125"/>
            <a:ext cx="76422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|backend,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resp.gsub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(/</a:t>
            </a:r>
            <a:r>
              <a:rPr lang="en-US" sz="16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'good bye'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53125" y="2670174"/>
            <a:ext cx="2670175" cy="758826"/>
          </a:xfrm>
          <a:prstGeom prst="wedgeRectCallout">
            <a:avLst>
              <a:gd name="adj1" fmla="val -60285"/>
              <a:gd name="adj2" fmla="val 2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Alter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amm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000" y="390525"/>
            <a:ext cx="5079365" cy="3161905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32276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 Transparent</a:t>
            </a:r>
            <a:r>
              <a:rPr lang="en-US" sz="2800" b="1" dirty="0" smtClean="0">
                <a:solidFill>
                  <a:srgbClr val="C00000"/>
                </a:solidFill>
              </a:rPr>
              <a:t>   &lt;Intercepting&gt;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Caching … 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for every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Hash.new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:prod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:test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82 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data.gsub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(/User-Agent: .*?\r\n/, 'User-Agent: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-proxy\r\n')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|server,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@data[server] +=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server == :prod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[: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on_finish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@start]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@data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657975" y="850900"/>
            <a:ext cx="1873250" cy="758826"/>
          </a:xfrm>
          <a:prstGeom prst="wedgeRectCallout">
            <a:avLst>
              <a:gd name="adj1" fmla="val -60285"/>
              <a:gd name="adj2" fmla="val 2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Prod +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@start 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@data 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Hash.new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("")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:prod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81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:test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82 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data.gsub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User-Agent: .*?\r\n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/,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'User-Agent: </a:t>
            </a:r>
            <a:r>
              <a:rPr lang="en-US" sz="1500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-proxy\r\n'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|server,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[server] +=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server ==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:prod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[: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on_finish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@start]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@data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953125" y="2670174"/>
            <a:ext cx="2670175" cy="758826"/>
          </a:xfrm>
          <a:prstGeom prst="wedgeRectCallout">
            <a:avLst>
              <a:gd name="adj1" fmla="val -60285"/>
              <a:gd name="adj2" fmla="val 2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Respond from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80)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@start 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@data 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Hash.new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("")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:prod, :host =&gt; "127.0.0.1", :port =&gt; 81</a:t>
            </a:r>
          </a:p>
          <a:p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:test, :host =&gt; "127.0.0.1", :port =&gt; 82 </a:t>
            </a:r>
          </a:p>
          <a:p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data.gsub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(/User-Agent: .*?\r\n/, 'User-Agent: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-proxy\r\n')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|server,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@data[server] +=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server == :prod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conn.on_finish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on_finish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Time.now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76900" y="3521075"/>
            <a:ext cx="2670175" cy="758826"/>
          </a:xfrm>
          <a:prstGeom prst="wedgeRectCallout">
            <a:avLst>
              <a:gd name="adj1" fmla="val -63569"/>
              <a:gd name="adj2" fmla="val 30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Run post-processing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 Love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450" y="758825"/>
            <a:ext cx="146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7850" y="574675"/>
            <a:ext cx="3333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300" y="2139950"/>
            <a:ext cx="1895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r="44880"/>
          <a:stretch>
            <a:fillRect/>
          </a:stretch>
        </p:blipFill>
        <p:spPr bwMode="auto">
          <a:xfrm>
            <a:off x="1073150" y="4533900"/>
            <a:ext cx="3127324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6525" y="2139950"/>
            <a:ext cx="2025650" cy="205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600325"/>
            <a:ext cx="764222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 [: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on_finish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1.008561]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 {:prod=&gt;"HTTP/1.1 200 OK\r\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nConnection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close\r\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nDate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Fri, 01 May 2009 04:20:00 GMT\r\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nContent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-Type: text/plain\r\n\r\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world: 0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",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:test=&gt;"HTTP/1.1 200 OK\r\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nConnection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close\r\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nDate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Fri, 01 May 2009 04:20:00 GMT\r\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nContent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-Type: text/plain\r\n\r\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world: 1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4475" y="543640"/>
            <a:ext cx="7642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appserver.rb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81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appserver.rb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82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line_interceptor.rb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curl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107883"/>
            <a:ext cx="76422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on_finish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1.008561]</a:t>
            </a:r>
            <a:b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en-US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:prod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"HTTP/1.1 200 OK\r\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nConnection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close\r\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nDate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Fri, 01 May 2009 04:20:00 GMT\r\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nContent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-Type: text/plain\r\n\r\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world: 0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:test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"HTTP/1.1 200 OK\r\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nConnection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close\r\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nDate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Fri, 01 May 2009 04:20:00 GMT\r\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nContent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-Type: text/plain\r\n\r\</a:t>
            </a:r>
            <a:r>
              <a:rPr lang="en-US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world: 1</a:t>
            </a:r>
            <a:r>
              <a:rPr lang="en-US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045200" y="1863725"/>
            <a:ext cx="2670175" cy="758826"/>
          </a:xfrm>
          <a:prstGeom prst="wedgeRectCallout">
            <a:avLst>
              <a:gd name="adj1" fmla="val -57939"/>
              <a:gd name="adj2" fmla="val 41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STDOUT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4475" y="543639"/>
            <a:ext cx="7642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appserver.rb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81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appserver.rb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82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line_interceptor.rb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curl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482600"/>
            <a:ext cx="53340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5953125" y="666750"/>
            <a:ext cx="2762250" cy="758826"/>
          </a:xfrm>
          <a:prstGeom prst="wedgeRectCallout">
            <a:avLst>
              <a:gd name="adj1" fmla="val -60511"/>
              <a:gd name="adj2" fmla="val -23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Same response, different turnaround time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53125" y="2876550"/>
            <a:ext cx="2762250" cy="758826"/>
          </a:xfrm>
          <a:prstGeom prst="wedgeRectCallout">
            <a:avLst>
              <a:gd name="adj1" fmla="val -60511"/>
              <a:gd name="adj2" fmla="val -23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Different response body!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25" y="3429000"/>
            <a:ext cx="2393950" cy="644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625" y="5270500"/>
            <a:ext cx="2393950" cy="644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1311275"/>
            <a:ext cx="765563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Validating Proxy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i="1" dirty="0" smtClean="0">
                <a:solidFill>
                  <a:schemeClr val="bg1">
                    <a:lumMod val="85000"/>
                  </a:schemeClr>
                </a:solidFill>
              </a:rPr>
              <a:t>easy, real-time diagnostics</a:t>
            </a:r>
            <a:endParaRPr kumimoji="0" lang="en-US" sz="19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1050" y="2047875"/>
            <a:ext cx="2762250" cy="758826"/>
          </a:xfrm>
          <a:prstGeom prst="wedgeRectCallout">
            <a:avLst>
              <a:gd name="adj1" fmla="val -34463"/>
              <a:gd name="adj2" fmla="val 124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Woops!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88937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5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Hacking SMTP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fun and profit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Defeating SMTP Wildcards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2524)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2525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RCPT TO:&lt;name@address.com&gt;\r\n</a:t>
            </a:r>
            <a:b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RCPT_CMD = 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RCPT TO:&lt;(.*)?&gt;\r\n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if rcpt =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rcpt[1] != "ilya@igvita.com"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"550 No such user here\n"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data = nil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|backend,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861050" y="1127125"/>
            <a:ext cx="2670175" cy="758826"/>
          </a:xfrm>
          <a:prstGeom prst="wedgeRectCallout">
            <a:avLst>
              <a:gd name="adj1" fmla="val -63100"/>
              <a:gd name="adj2" fmla="val -2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Intercept Addressee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Defeating SMTP Wildcards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2524)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:host =&gt; "127.0.0.1", :port =&gt; 2525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# RCPT TO:&lt;name@address.com&gt;\r\n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RCPT_CMD = /RCPT TO:&lt;(.*)?&gt;\r\n/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rcpt =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rcpt[1] !=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"ilya@igvita.com"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"550 No such user here\n"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data =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|backend,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76900" y="1587500"/>
            <a:ext cx="2670175" cy="758826"/>
          </a:xfrm>
          <a:prstGeom prst="wedgeRectCallout">
            <a:avLst>
              <a:gd name="adj1" fmla="val -63569"/>
              <a:gd name="adj2" fmla="val 30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Allow: ilya@igvita.com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676900" y="2600325"/>
            <a:ext cx="2670175" cy="758826"/>
          </a:xfrm>
          <a:prstGeom prst="wedgeRectCallout">
            <a:avLst>
              <a:gd name="adj1" fmla="val -64039"/>
              <a:gd name="adj2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550 Error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36550" y="1863725"/>
            <a:ext cx="8562975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require 'net/</a:t>
            </a:r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b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Net::</a:t>
            </a:r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SMTP.start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", 2524)</a:t>
            </a:r>
            <a:b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smtp.send_message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"Hello World!", "ilya@aiderss.com", "ilya@igvita.com"</a:t>
            </a:r>
            <a:b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#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&lt;Net::SMTP::Response:0xb7dcff5c @status="250", @string="250 OK\n"&gt;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smtp.finish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#&lt;Net::SMTP::Response:0xb7dcc8d4 @status="221", @string="221 </a:t>
            </a:r>
            <a:r>
              <a:rPr lang="en-US" sz="13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Seeya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\n"&gt;</a:t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smtp.send_message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"Hello World!", "ilya@aiderss.com", “missing_user@igvita.com"</a:t>
            </a:r>
          </a:p>
          <a:p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 Net::</a:t>
            </a:r>
            <a:r>
              <a:rPr lang="en-US" sz="13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SMTPFatalError</a:t>
            </a:r>
            <a:r>
              <a:rPr lang="en-US" sz="13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550 No such user here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4475" y="605195"/>
            <a:ext cx="7642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mailtrap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run –p 2525 –f 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/mailtrap.log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smtp_whitelist.rb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Duplex HTTP: Benchmarking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Intercepting proxy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36550" y="1663671"/>
            <a:ext cx="85629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require 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'net/</a:t>
            </a:r>
            <a:r>
              <a:rPr lang="en-US" sz="1300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Net::</a:t>
            </a:r>
            <a:r>
              <a:rPr lang="en-US" sz="13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SMTP.start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300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2524)</a:t>
            </a:r>
            <a:b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smtp.send_message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"Hello World!"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"ilya@aiderss.com"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"ilya@igvita.com"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300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&lt;Net::SMTP::Response:0xb7dcff5c @status="250", @string="250 OK\n"&gt;</a:t>
            </a:r>
            <a:b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smtp.finish</a:t>
            </a:r>
            <a: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#&lt;Net::SMTP::Response:0xb7dcc8d4 @status="221", @string="221 </a:t>
            </a:r>
            <a:r>
              <a:rPr lang="en-US" sz="1300" b="1" dirty="0" err="1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Seeya</a:t>
            </a:r>
            <a: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\n"&gt;</a:t>
            </a:r>
            <a:br>
              <a:rPr lang="en-US" sz="13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3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smtp.send_message</a:t>
            </a: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3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"Hello World!"</a:t>
            </a: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"ilya@aiderss.com"</a:t>
            </a:r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“missing_user@igvita.com"</a:t>
            </a:r>
          </a:p>
          <a:p>
            <a:r>
              <a:rPr lang="en-US" sz="13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 </a:t>
            </a:r>
            <a:r>
              <a:rPr lang="en-US" sz="1300" b="1" dirty="0" smtClean="0">
                <a:solidFill>
                  <a:srgbClr val="91181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Net::</a:t>
            </a:r>
            <a:r>
              <a:rPr lang="en-US" sz="1300" b="1" dirty="0" err="1" smtClean="0">
                <a:solidFill>
                  <a:srgbClr val="91181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SMTPFatalError</a:t>
            </a:r>
            <a:r>
              <a:rPr lang="en-US" sz="1300" b="1" dirty="0" smtClean="0">
                <a:solidFill>
                  <a:srgbClr val="91181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550 No such user here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953125" y="1403350"/>
            <a:ext cx="2670175" cy="758826"/>
          </a:xfrm>
          <a:prstGeom prst="wedgeRectCallout">
            <a:avLst>
              <a:gd name="adj1" fmla="val -57939"/>
              <a:gd name="adj2" fmla="val 41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To: ilya@igvita.com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4475" y="605195"/>
            <a:ext cx="7642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mailtrap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run –p 2525 –f 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/mailtrap.log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ruby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examples/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smtp_whitelist.rb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45200" y="3867149"/>
            <a:ext cx="2670175" cy="758826"/>
          </a:xfrm>
          <a:prstGeom prst="wedgeRectCallout">
            <a:avLst>
              <a:gd name="adj1" fmla="val -59346"/>
              <a:gd name="adj2" fmla="val -30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Denied!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88937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“Hacking </a:t>
            </a:r>
            <a:r>
              <a:rPr lang="en-US" sz="30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SMTP”.gsub</a:t>
            </a:r>
            <a:r>
              <a:rPr lang="en-US" sz="3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(/Hacking/, ’Kung-fu’)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DIY spam filtering with </a:t>
            </a:r>
            <a:r>
              <a:rPr lang="en-US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Defensio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Ilya Grigorik\Desktop\AideRSS\PR &amp; Marketing\Branded Widgets\kungf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482600"/>
            <a:ext cx="3038475" cy="3117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700" y="3429000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Myth: Slow Frameworks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679575"/>
            <a:ext cx="6748463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9000" y="574675"/>
            <a:ext cx="718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“Rails, </a:t>
            </a:r>
            <a:r>
              <a:rPr lang="en-US" sz="3000" b="1" dirty="0" err="1" smtClean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, Seaside, Grails…” cant scale.</a:t>
            </a:r>
            <a:endParaRPr lang="en-US" sz="3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111625" y="1311275"/>
            <a:ext cx="644525" cy="920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&quot; Symbol 6"/>
          <p:cNvSpPr/>
          <p:nvPr/>
        </p:nvSpPr>
        <p:spPr>
          <a:xfrm>
            <a:off x="6505575" y="482600"/>
            <a:ext cx="920750" cy="828675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2524)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2525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RCPT_CMD = 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RCPT TO:&lt;(.*)?&gt;\r\n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FROM_CMD = 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MAIL FROM:&lt;(.*)?&gt;\r\n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MSG_CMD = 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354 Start your message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MSGEND_CMD = /</a:t>
            </a:r>
            <a:r>
              <a:rPr lang="en-US" sz="15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^.\r\n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…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|server,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[: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if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resp.match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(MSG_CMD)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@buffer = true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@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""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end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1050" y="1371600"/>
            <a:ext cx="2670175" cy="758826"/>
          </a:xfrm>
          <a:prstGeom prst="wedgeRectCallout">
            <a:avLst>
              <a:gd name="adj1" fmla="val -63100"/>
              <a:gd name="adj2" fmla="val -2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Intercept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764222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2524)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2525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RCPT_CMD = /RCPT TO:&lt;(.*)?&gt;\r\n/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FROM_CMD = /MAIL FROM:&lt;(.*)?&gt;\r\n/ 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MSG_CMD = /354 Start your message/ </a:t>
            </a:r>
          </a:p>
          <a:p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MSGEND_CMD = /^.\r\n/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# …</a:t>
            </a:r>
            <a:b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|server,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p [</a:t>
            </a:r>
            <a:r>
              <a:rPr lang="en-US" sz="15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5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resp.match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(MSG_CMD)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@buffer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5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1500" b="1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5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""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5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5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5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61050" y="3521075"/>
            <a:ext cx="2670175" cy="758826"/>
          </a:xfrm>
          <a:prstGeom prst="wedgeRectCallout">
            <a:avLst>
              <a:gd name="adj1" fmla="val -63100"/>
              <a:gd name="adj2" fmla="val -2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Flag &amp; Buffer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1330702"/>
            <a:ext cx="86550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@from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(FROM_CMD)[1]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(FROM_CMD)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@rcpt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(RCPT_CMD)[1]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@done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(MSGEND_CMD)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@buffer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1600" b="1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+=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data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@done</a:t>
            </a:r>
            <a:b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…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37275" y="482600"/>
            <a:ext cx="2670175" cy="758826"/>
          </a:xfrm>
          <a:prstGeom prst="wedgeRectCallout">
            <a:avLst>
              <a:gd name="adj1" fmla="val -36361"/>
              <a:gd name="adj2" fmla="val 77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Save data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651250" y="2784475"/>
            <a:ext cx="2670175" cy="758826"/>
          </a:xfrm>
          <a:prstGeom prst="wedgeRectCallout">
            <a:avLst>
              <a:gd name="adj1" fmla="val -63100"/>
              <a:gd name="adj2" fmla="val -27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1330702"/>
            <a:ext cx="86550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@from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(FROM_CMD)[1]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(FROM_CMD)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@rcpt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(RCPT_CMD)[1]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(RCPT_CMD)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@done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(MSGEND_CMD)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@buffer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1600" b="1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+=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data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@done</a:t>
            </a:r>
            <a:b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…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651250" y="2784475"/>
            <a:ext cx="2670175" cy="758826"/>
          </a:xfrm>
          <a:prstGeom prst="wedgeRectCallout">
            <a:avLst>
              <a:gd name="adj1" fmla="val -28386"/>
              <a:gd name="adj2" fmla="val -9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Flag end of message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651250" y="3797300"/>
            <a:ext cx="2670175" cy="758826"/>
          </a:xfrm>
          <a:prstGeom prst="wedgeRectCallout">
            <a:avLst>
              <a:gd name="adj1" fmla="val -59347"/>
              <a:gd name="adj2" fmla="val -2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Process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3780" b="15464"/>
          <a:stretch>
            <a:fillRect/>
          </a:stretch>
        </p:blipFill>
        <p:spPr bwMode="auto">
          <a:xfrm>
            <a:off x="0" y="0"/>
            <a:ext cx="9144000" cy="63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390525"/>
            <a:ext cx="8655050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@buffer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  <a:p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URI.parse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'http://api.defensio.com/app/1.2/audit/key.yaml'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 = Net::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HTTP.post_form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{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"owner-</a:t>
            </a:r>
            <a:r>
              <a:rPr lang="en-US" sz="1600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"http://www.github.com/igrigorik/em-proxy"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"user-</a:t>
            </a:r>
            <a:r>
              <a:rPr lang="en-US" sz="1600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"216.16.254.254"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"article-date"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"2009/05/01"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"comment-author"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@from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"comment-type"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"comment"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"comment-content"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1600" b="1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YAML.load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res.body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)['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-result']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p [: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"SPAM: #{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['spam']}"]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['spam']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"550 No such user here\n"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else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data = @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29350" y="1771650"/>
            <a:ext cx="2670175" cy="758826"/>
          </a:xfrm>
          <a:prstGeom prst="wedgeRectCallout">
            <a:avLst>
              <a:gd name="adj1" fmla="val -59816"/>
              <a:gd name="adj2" fmla="val -34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Defensio</a:t>
            </a:r>
            <a:r>
              <a:rPr lang="en-US" b="1" dirty="0" smtClean="0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SMTP + SPAM Filtering</a:t>
            </a:r>
          </a:p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state-machine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390525"/>
            <a:ext cx="8655050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@buffer = false</a:t>
            </a:r>
          </a:p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URI.parse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('http://api.defensio.com/app/1.2/audit/key.yaml')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 = Net::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HTTP.post_form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uri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{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"owner-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 =&gt; "http://www.github.com/igrigorik/em-proxy",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"user-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 =&gt; "216.16.254.254",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"article-date" =&gt; "2009/05/01",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"comment-author" =&gt; @from,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"comment-type" =&gt; "comment",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"comment-content" =&gt; @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})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YAML.load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res.body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)[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</a:t>
            </a:r>
            <a:r>
              <a:rPr lang="en-US" sz="1600" b="1" dirty="0" err="1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-result'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p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"SPAM: #{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'spam'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'spam'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"550 No such user here\n"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data = </a:t>
            </a:r>
            <a:r>
              <a:rPr lang="en-US" sz="1600" b="1" dirty="0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sz="1600" b="1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5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229350" y="3521075"/>
            <a:ext cx="2670175" cy="758826"/>
          </a:xfrm>
          <a:prstGeom prst="wedgeRectCallout">
            <a:avLst>
              <a:gd name="adj1" fmla="val -59347"/>
              <a:gd name="adj2" fmla="val -2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Pass / Deny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36550" y="1219200"/>
            <a:ext cx="856297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relay_from_backend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"354 Start your message"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"354 Start your message"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relay_from_backend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:connection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"Hello World\r\n"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:connection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".\r\n"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[:</a:t>
            </a:r>
            <a:r>
              <a:rPr lang="en-US" sz="1600" b="1" dirty="0" err="1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defensio</a:t>
            </a:r>
            <a:r>
              <a:rPr lang="en-US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"SPAM: false, </a:t>
            </a:r>
            <a:r>
              <a:rPr lang="en-US" sz="1600" b="1" dirty="0" err="1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Spaminess</a:t>
            </a:r>
            <a:r>
              <a:rPr lang="en-US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0.4"]</a:t>
            </a:r>
            <a:br>
              <a:rPr lang="en-US" sz="16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"250 OK\n"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relay_from_backend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"250 OK\n"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"250 OK\n"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6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37275" y="298450"/>
            <a:ext cx="2670175" cy="758826"/>
          </a:xfrm>
          <a:prstGeom prst="wedgeRectCallout">
            <a:avLst>
              <a:gd name="adj1" fmla="val -57939"/>
              <a:gd name="adj2" fmla="val 41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Protocol Trace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SMTP + SPAM Filtering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 a state-machine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ini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3500" y="2232025"/>
            <a:ext cx="1561905" cy="2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88937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PostRank</a:t>
            </a: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5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Beanstalkd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Ruby Proxy 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000" i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ecause</a:t>
            </a:r>
            <a:r>
              <a:rPr lang="en-US" sz="2000" i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RAM is still expensive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Beanstalkd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Math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9725" y="758825"/>
            <a:ext cx="15351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6925" y="666750"/>
            <a:ext cx="7273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 ~ 93  </a:t>
            </a:r>
            <a:r>
              <a:rPr lang="en-US" sz="2400" b="1" dirty="0" smtClean="0"/>
              <a:t>Bytes of overhead per job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~300   </a:t>
            </a:r>
            <a:r>
              <a:rPr lang="en-US" sz="2400" b="1" dirty="0" smtClean="0"/>
              <a:t>Bytes of data / job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   x 80,000,000 </a:t>
            </a:r>
            <a:r>
              <a:rPr lang="en-US" sz="2400" b="1" dirty="0" smtClean="0"/>
              <a:t>jobs in memory </a:t>
            </a:r>
            <a:r>
              <a:rPr lang="en-US" sz="2400" dirty="0" smtClean="0"/>
              <a:t>			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b="1" dirty="0" smtClean="0"/>
              <a:t>   ~ 30 GB of RAM  </a:t>
            </a:r>
            <a:r>
              <a:rPr lang="en-US" sz="2400" dirty="0" smtClean="0"/>
              <a:t>=  2 X-Large EC2 instances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	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257300" y="3429000"/>
            <a:ext cx="2117725" cy="758826"/>
          </a:xfrm>
          <a:prstGeom prst="wedgeRectCallout">
            <a:avLst>
              <a:gd name="adj1" fmla="val -20390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Oi</a:t>
            </a:r>
            <a:r>
              <a:rPr lang="en-US" b="1" dirty="0" smtClean="0"/>
              <a:t>,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Proxy Solution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942975"/>
            <a:ext cx="5092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Extending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Beanstalkd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25" y="666750"/>
            <a:ext cx="7273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Observations: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 Each job is rescheduled several times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2.  &gt; 95%  are scheduled for &gt; 3 hours into the future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3.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Beanstalkd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have overflow page-to-disk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/>
              <a:t>	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085975" y="2232025"/>
            <a:ext cx="3314700" cy="758826"/>
          </a:xfrm>
          <a:prstGeom prst="wedgeRectCallout">
            <a:avLst>
              <a:gd name="adj1" fmla="val -20390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Memory is wasted…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9375" y="4165600"/>
            <a:ext cx="3314700" cy="758826"/>
          </a:xfrm>
          <a:prstGeom prst="wedgeRectCallout">
            <a:avLst>
              <a:gd name="adj1" fmla="val 22683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We’ll add it ourselves!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16525" y="184149"/>
            <a:ext cx="3406775" cy="758826"/>
          </a:xfrm>
          <a:prstGeom prst="wedgeRectCallout">
            <a:avLst>
              <a:gd name="adj1" fmla="val -29440"/>
              <a:gd name="adj2" fmla="val 8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1 “Medium” EC2 Instance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1257300" y="206375"/>
            <a:ext cx="3406775" cy="758826"/>
          </a:xfrm>
          <a:prstGeom prst="wedgeRectCallout">
            <a:avLst>
              <a:gd name="adj1" fmla="val 26596"/>
              <a:gd name="adj2" fmla="val 111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Intercepting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86550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11300)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1600" b="1" dirty="0" err="1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"127.0.0.1"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11301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PUT_CMD = /</a:t>
            </a:r>
            <a:r>
              <a:rPr lang="en-US" sz="1600" b="1" dirty="0" smtClean="0">
                <a:solidFill>
                  <a:srgbClr val="99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 (\d+) (\d+) (\d+) (\d+)\r\n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|data|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if put =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(PUT_CMD)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put[2].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to_i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&gt; 600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p [:put, :archive]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# INSERT INTO ....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"INSERTED 9999\r\n"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data = nil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|backend,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0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45200" y="1311275"/>
            <a:ext cx="2670175" cy="758826"/>
          </a:xfrm>
          <a:prstGeom prst="wedgeRectCallout">
            <a:avLst>
              <a:gd name="adj1" fmla="val -59816"/>
              <a:gd name="adj2" fmla="val -49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Intercept PUT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44475" y="206375"/>
            <a:ext cx="865505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Proxy.start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:host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"0.0.0.0"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:port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=&gt; 11300)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conn.server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srv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:host =&gt; "127.0.0.1", :port =&gt; 11301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PUT_CMD = /put (\d+) (\d+) (\d+) (\d+)\r\n/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|data|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put =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data.match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(PUT_CMD)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put[2].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to_i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&gt; 600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p [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:put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smtClean="0">
                <a:solidFill>
                  <a:srgbClr val="2E92C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:archive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 INSERT INTO ....</a:t>
            </a:r>
            <a:br>
              <a:rPr lang="en-US" sz="1600" b="1" dirty="0" smtClean="0">
                <a:solidFill>
                  <a:srgbClr val="96969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conn.send_data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CE7B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"INSERTED 9999\r\n"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data =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nil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data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conn.on_response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|backend,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end</a:t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b="1" dirty="0" smtClean="0">
                <a:solidFill>
                  <a:srgbClr val="0000E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2000" b="1" dirty="0" smtClean="0">
              <a:solidFill>
                <a:srgbClr val="0000E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400675" y="1771650"/>
            <a:ext cx="2670175" cy="758826"/>
          </a:xfrm>
          <a:prstGeom prst="wedgeRectCallout">
            <a:avLst>
              <a:gd name="adj1" fmla="val -59347"/>
              <a:gd name="adj2" fmla="val -21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If over 10 minutes…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00675" y="3429000"/>
            <a:ext cx="2670175" cy="758826"/>
          </a:xfrm>
          <a:prstGeom prst="wedgeRectCallout">
            <a:avLst>
              <a:gd name="adj1" fmla="val -61693"/>
              <a:gd name="adj2" fmla="val -3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Archive &amp; Reply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638425" y="206375"/>
            <a:ext cx="3406775" cy="758826"/>
          </a:xfrm>
          <a:prstGeom prst="wedgeRectCallout">
            <a:avLst>
              <a:gd name="adj1" fmla="val 21448"/>
              <a:gd name="adj2" fmla="val 10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Overload the 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9578" y="2047875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      PUT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9550" y="3336925"/>
            <a:ext cx="177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RESERVE, PUT, …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36550" y="3244850"/>
            <a:ext cx="2393950" cy="758826"/>
          </a:xfrm>
          <a:prstGeom prst="wedgeRectCallout">
            <a:avLst>
              <a:gd name="adj1" fmla="val 12030"/>
              <a:gd name="adj2" fmla="val -117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put job, 900 </a:t>
            </a: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796925" y="395446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PostRank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Chronos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Scheduler”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5" y="1219200"/>
            <a:ext cx="6360936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3927475" y="206375"/>
            <a:ext cx="3406775" cy="758826"/>
          </a:xfrm>
          <a:prstGeom prst="wedgeRectCallout">
            <a:avLst>
              <a:gd name="adj1" fmla="val 20922"/>
              <a:gd name="adj2" fmla="val 96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~79,000,000 jobs, 4GB RAM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28625" y="2968625"/>
            <a:ext cx="2578100" cy="758826"/>
          </a:xfrm>
          <a:prstGeom prst="wedgeRectCallout">
            <a:avLst>
              <a:gd name="adj1" fmla="val 73604"/>
              <a:gd name="adj2" fmla="val 14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Upcoming jobs: ~ 1M</a:t>
            </a:r>
            <a:endParaRPr lang="en-US" b="1" i="1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36550" y="206375"/>
            <a:ext cx="3406775" cy="758826"/>
          </a:xfrm>
          <a:prstGeom prst="wedgeRectCallout">
            <a:avLst>
              <a:gd name="adj1" fmla="val 32500"/>
              <a:gd name="adj2" fmla="val 80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400% cheaper + extensible!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9578" y="2047875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      PUT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9550" y="3336925"/>
            <a:ext cx="177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RESERVE, PUT, …</a:t>
            </a: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hamm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000" y="390525"/>
            <a:ext cx="5079365" cy="3161905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796925" y="432276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%w[ Transparent</a:t>
            </a:r>
            <a:r>
              <a:rPr lang="en-US" sz="2800" b="1" dirty="0" smtClean="0">
                <a:solidFill>
                  <a:srgbClr val="C00000"/>
                </a:solidFill>
              </a:rPr>
              <a:t>   &lt;Intercepting&gt;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Caching … ] </a:t>
            </a: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for every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370522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Thanks. Questions?</a:t>
            </a:r>
            <a:endParaRPr lang="en-US" sz="19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fini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9320" y="1311275"/>
            <a:ext cx="1561905" cy="2200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5463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The slides…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561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Twitter</a:t>
            </a:r>
            <a:endParaRPr lang="en-US" sz="15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659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My blog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520700" y="1675190"/>
            <a:ext cx="6813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Slides: </a:t>
            </a:r>
            <a:r>
              <a:rPr lang="en-US" sz="2400" b="1" i="1" dirty="0" smtClean="0">
                <a:hlinkClick r:id="rId4"/>
              </a:rPr>
              <a:t>http://</a:t>
            </a:r>
            <a:r>
              <a:rPr lang="en-US" sz="2400" b="1" i="1" dirty="0" smtClean="0">
                <a:hlinkClick r:id="rId4"/>
              </a:rPr>
              <a:t>bit.ly/ruby-proxy</a:t>
            </a:r>
            <a:r>
              <a:rPr lang="en-US" sz="2400" b="1" i="1" dirty="0" smtClean="0"/>
              <a:t> </a:t>
            </a:r>
            <a:endParaRPr lang="en-US" sz="2400" b="1" i="1" dirty="0" smtClean="0"/>
          </a:p>
          <a:p>
            <a:r>
              <a:rPr lang="en-US" sz="2400" b="1" i="1" dirty="0" smtClean="0"/>
              <a:t>Code: </a:t>
            </a:r>
            <a:r>
              <a:rPr lang="en-US" sz="2400" b="1" i="1" dirty="0" smtClean="0">
                <a:hlinkClick r:id="rId5"/>
              </a:rPr>
              <a:t>http://github.com/igrigorik/em-proxy</a:t>
            </a:r>
            <a:r>
              <a:rPr lang="en-US" sz="2400" b="1" i="1" dirty="0" smtClean="0"/>
              <a:t> 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Twitter:  @</a:t>
            </a:r>
            <a:r>
              <a:rPr lang="en-US" sz="2400" b="1" i="1" dirty="0" err="1" smtClean="0"/>
              <a:t>igrigorik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“More” Proxy Solution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666750"/>
            <a:ext cx="6126163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Transparent Scalability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225" y="482600"/>
            <a:ext cx="6692788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138613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 as Middleware</a:t>
            </a:r>
          </a:p>
          <a:p>
            <a:pPr algn="r"/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middleware </a:t>
            </a:r>
            <a:r>
              <a:rPr lang="en-US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ftw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1072" y="942975"/>
            <a:ext cx="1284328" cy="6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6150" y="574675"/>
            <a:ext cx="1657350" cy="4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300" y="3152775"/>
            <a:ext cx="1104900" cy="11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850" y="942975"/>
            <a:ext cx="485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6150" y="1713774"/>
            <a:ext cx="1657350" cy="4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618651" y="1127125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261616">
            <a:off x="3975306" y="890799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38384" flipV="1">
            <a:off x="3969551" y="1460169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0100" y="413130"/>
            <a:ext cx="1196975" cy="52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0100" y="1072403"/>
            <a:ext cx="1196975" cy="52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0100" y="1771650"/>
            <a:ext cx="1196975" cy="52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6406551" y="622506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13500" y="1219200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420449" y="1815894"/>
            <a:ext cx="743549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1533525" y="2139950"/>
            <a:ext cx="1933575" cy="460375"/>
          </a:xfrm>
          <a:prstGeom prst="wedgeRectCallout">
            <a:avLst>
              <a:gd name="adj1" fmla="val 19426"/>
              <a:gd name="adj2" fmla="val -908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Load Balancer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203700" y="2600325"/>
            <a:ext cx="1933575" cy="460375"/>
          </a:xfrm>
          <a:prstGeom prst="wedgeRectCallout">
            <a:avLst>
              <a:gd name="adj1" fmla="val 19426"/>
              <a:gd name="adj2" fmla="val -908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Reverse Proxy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505575" y="2600325"/>
            <a:ext cx="1933575" cy="460375"/>
          </a:xfrm>
          <a:prstGeom prst="wedgeRectCallout">
            <a:avLst>
              <a:gd name="adj1" fmla="val 19426"/>
              <a:gd name="adj2" fmla="val -908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App Server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4850" y="4994275"/>
            <a:ext cx="6445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93900" y="4994275"/>
            <a:ext cx="6445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ight Arrow 26"/>
          <p:cNvSpPr/>
          <p:nvPr/>
        </p:nvSpPr>
        <p:spPr>
          <a:xfrm rot="6344834">
            <a:off x="983549" y="4465953"/>
            <a:ext cx="594383" cy="29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5255166" flipH="1">
            <a:off x="1750595" y="4485621"/>
            <a:ext cx="594383" cy="29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3006725" y="3889375"/>
            <a:ext cx="1933575" cy="460375"/>
          </a:xfrm>
          <a:prstGeom prst="wedgeRectCallout">
            <a:avLst>
              <a:gd name="adj1" fmla="val -60663"/>
              <a:gd name="adj2" fmla="val -299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MySQL</a:t>
            </a:r>
            <a:r>
              <a:rPr lang="en-US" b="1" dirty="0" smtClean="0"/>
              <a:t>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igvita">
      <a:dk1>
        <a:srgbClr val="000000"/>
      </a:dk1>
      <a:lt1>
        <a:sysClr val="window" lastClr="FFFFFF"/>
      </a:lt1>
      <a:dk2>
        <a:srgbClr val="272727"/>
      </a:dk2>
      <a:lt2>
        <a:srgbClr val="F6F6F6"/>
      </a:lt2>
      <a:accent1>
        <a:srgbClr val="80C9FF"/>
      </a:accent1>
      <a:accent2>
        <a:srgbClr val="C0504D"/>
      </a:accent2>
      <a:accent3>
        <a:srgbClr val="B1D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99"/>
      </a:hlink>
      <a:folHlink>
        <a:srgbClr val="0033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1654</Words>
  <Application>Microsoft Office PowerPoint</Application>
  <PresentationFormat>On-screen Show (4:3)</PresentationFormat>
  <Paragraphs>367</Paragraphs>
  <Slides>67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Ruby Proxies for Scale, Performance and Monitoring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Proxies for Scale, Performance and Monitoring</dc:title>
  <dc:creator>Ilya Grigorik</dc:creator>
  <cp:lastModifiedBy>Ilya Grigorik</cp:lastModifiedBy>
  <cp:revision>252</cp:revision>
  <dcterms:created xsi:type="dcterms:W3CDTF">2009-04-04T03:35:09Z</dcterms:created>
  <dcterms:modified xsi:type="dcterms:W3CDTF">2009-05-06T22:08:51Z</dcterms:modified>
</cp:coreProperties>
</file>