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59" r:id="rId3"/>
    <p:sldId id="435" r:id="rId4"/>
    <p:sldId id="358" r:id="rId5"/>
    <p:sldId id="361" r:id="rId6"/>
    <p:sldId id="360" r:id="rId7"/>
    <p:sldId id="359" r:id="rId8"/>
    <p:sldId id="391" r:id="rId9"/>
    <p:sldId id="436" r:id="rId10"/>
    <p:sldId id="393" r:id="rId11"/>
    <p:sldId id="439" r:id="rId12"/>
    <p:sldId id="441" r:id="rId13"/>
    <p:sldId id="440" r:id="rId14"/>
    <p:sldId id="443" r:id="rId15"/>
    <p:sldId id="444" r:id="rId16"/>
    <p:sldId id="442" r:id="rId17"/>
    <p:sldId id="397" r:id="rId18"/>
    <p:sldId id="447" r:id="rId19"/>
    <p:sldId id="445" r:id="rId20"/>
    <p:sldId id="452" r:id="rId21"/>
    <p:sldId id="437" r:id="rId22"/>
    <p:sldId id="438" r:id="rId23"/>
    <p:sldId id="402" r:id="rId24"/>
    <p:sldId id="398" r:id="rId25"/>
    <p:sldId id="399" r:id="rId26"/>
    <p:sldId id="400" r:id="rId27"/>
    <p:sldId id="403" r:id="rId28"/>
    <p:sldId id="404" r:id="rId29"/>
    <p:sldId id="453" r:id="rId30"/>
    <p:sldId id="401" r:id="rId31"/>
    <p:sldId id="366" r:id="rId32"/>
    <p:sldId id="362" r:id="rId33"/>
    <p:sldId id="271" r:id="rId34"/>
    <p:sldId id="273" r:id="rId35"/>
    <p:sldId id="405" r:id="rId36"/>
    <p:sldId id="407" r:id="rId37"/>
    <p:sldId id="408" r:id="rId38"/>
    <p:sldId id="409" r:id="rId39"/>
    <p:sldId id="406" r:id="rId40"/>
    <p:sldId id="449" r:id="rId41"/>
    <p:sldId id="450" r:id="rId42"/>
    <p:sldId id="410" r:id="rId43"/>
    <p:sldId id="451" r:id="rId44"/>
    <p:sldId id="411" r:id="rId45"/>
    <p:sldId id="412" r:id="rId46"/>
    <p:sldId id="413" r:id="rId47"/>
    <p:sldId id="414" r:id="rId48"/>
    <p:sldId id="415" r:id="rId49"/>
    <p:sldId id="416" r:id="rId50"/>
    <p:sldId id="368" r:id="rId51"/>
    <p:sldId id="377" r:id="rId52"/>
    <p:sldId id="381" r:id="rId53"/>
    <p:sldId id="418" r:id="rId54"/>
    <p:sldId id="419" r:id="rId55"/>
    <p:sldId id="421" r:id="rId56"/>
    <p:sldId id="422" r:id="rId57"/>
    <p:sldId id="417" r:id="rId58"/>
    <p:sldId id="383" r:id="rId59"/>
    <p:sldId id="384" r:id="rId60"/>
    <p:sldId id="382" r:id="rId61"/>
    <p:sldId id="432" r:id="rId62"/>
    <p:sldId id="433" r:id="rId63"/>
    <p:sldId id="387" r:id="rId64"/>
    <p:sldId id="390" r:id="rId65"/>
    <p:sldId id="448" r:id="rId66"/>
    <p:sldId id="35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B"/>
    <a:srgbClr val="CC0000"/>
    <a:srgbClr val="91181C"/>
    <a:srgbClr val="FFE3A5"/>
    <a:srgbClr val="D0DD27"/>
    <a:srgbClr val="5F6062"/>
    <a:srgbClr val="FFD03B"/>
    <a:srgbClr val="FFE389"/>
    <a:srgbClr val="3B3B3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65" autoAdjust="0"/>
    <p:restoredTop sz="67333" autoAdjust="0"/>
  </p:normalViewPr>
  <p:slideViewPr>
    <p:cSldViewPr>
      <p:cViewPr varScale="1">
        <p:scale>
          <a:sx n="52" d="100"/>
          <a:sy n="52" d="100"/>
        </p:scale>
        <p:origin x="-1242" y="-90"/>
      </p:cViewPr>
      <p:guideLst>
        <p:guide orient="horz"/>
        <p:guide/>
      </p:guideLst>
    </p:cSldViewPr>
  </p:slideViewPr>
  <p:outlineViewPr>
    <p:cViewPr>
      <p:scale>
        <a:sx n="33" d="100"/>
        <a:sy n="33" d="100"/>
      </p:scale>
      <p:origin x="0" y="2058"/>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3126" y="-78"/>
      </p:cViewPr>
      <p:guideLst>
        <p:guide orient="horz" pos="2880"/>
        <p:guide pos="2160"/>
      </p:guideLst>
    </p:cSldViewPr>
  </p:notesViewPr>
  <p:gridSpacing cx="93633925" cy="936339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BDBBC2-4887-40C1-84B6-FEC36B50AB4A}" type="datetimeFigureOut">
              <a:rPr lang="en-US" smtClean="0"/>
              <a:pPr/>
              <a:t>7/18/2009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19E03-5C67-4AAB-9352-8A9C66E06FE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33997-6596-4591-8A5E-BE98E3C22E1E}" type="datetimeFigureOut">
              <a:rPr lang="en-US" smtClean="0"/>
              <a:pPr/>
              <a:t>7/18/2009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4B99-2225-4CDD-B77D-F8DCFA998F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Design_patter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en.wikipedia.org/wiki/Concurrency_(computer_science)" TargetMode="External"/><Relationship Id="rId4" Type="http://schemas.openxmlformats.org/officeDocument/2006/relationships/hyperlink" Target="http://en.wikipedia.org/wiki/Concurrent_programming"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Design_pattern"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en.wikipedia.org/wiki/Concurrency_(computer_science)" TargetMode="External"/><Relationship Id="rId4" Type="http://schemas.openxmlformats.org/officeDocument/2006/relationships/hyperlink" Target="http://en.wikipedia.org/wiki/Concurrent_programmin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5B4B99-2225-4CDD-B77D-F8DCFA998F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Reading the papers</a:t>
            </a:r>
            <a:r>
              <a:rPr lang="en-US" baseline="0" dirty="0" smtClean="0"/>
              <a:t> and mailing lists, it is clear that much of the bottlenecks were actually in the operating system. Web servers would reach capacity at several hundred requests/s at most. In fact, it was not unusual for servers to max out at double digit numbers for tasks as simple as serving static files. Of course, the computers were slower as well, but there were a number of performance bottlenecks which needed to be addressed.</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order to even think about this problem, first we have to look at the server. It turns out, if you’re really aiming for high concurrency, than your options are limited.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order to even think about this problem, first we have to look at the server. It turns out, if you’re really aiming for high concurrency, than your options are limited.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uses the pre-fork</a:t>
            </a:r>
            <a:r>
              <a:rPr lang="en-US" baseline="0" dirty="0" smtClean="0"/>
              <a:t> model to ‘minimize’ the cost of forking.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Kqueue</a:t>
            </a:r>
            <a:r>
              <a:rPr lang="en-US" baseline="0" dirty="0" smtClean="0"/>
              <a:t> and it’s younger cousin </a:t>
            </a:r>
            <a:r>
              <a:rPr lang="en-US" baseline="0" dirty="0" err="1" smtClean="0"/>
              <a:t>Epoll</a:t>
            </a:r>
            <a:r>
              <a:rPr lang="en-US" baseline="0" dirty="0" smtClean="0"/>
              <a:t> have been invented to address the problems with select’s non-linear performance. Instead of scanning each socket, </a:t>
            </a:r>
            <a:r>
              <a:rPr lang="en-US" baseline="0" dirty="0" err="1" smtClean="0"/>
              <a:t>Epoll</a:t>
            </a:r>
            <a:r>
              <a:rPr lang="en-US" baseline="0" dirty="0" smtClean="0"/>
              <a:t> and </a:t>
            </a:r>
            <a:r>
              <a:rPr lang="en-US" baseline="0" dirty="0" err="1" smtClean="0"/>
              <a:t>Kqueue</a:t>
            </a:r>
            <a:r>
              <a:rPr lang="en-US" baseline="0" dirty="0" smtClean="0"/>
              <a:t> deliver only the notifications for sockets that can be acted upon. This is done via both kernel and hardware hooks.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a:t>
            </a:r>
            <a:r>
              <a:rPr lang="en-US" dirty="0" err="1" smtClean="0"/>
              <a:t>Epoll</a:t>
            </a:r>
            <a:r>
              <a:rPr lang="en-US" dirty="0" smtClean="0"/>
              <a:t> from Ruby is way easier than from C. Thankfully, </a:t>
            </a:r>
            <a:r>
              <a:rPr lang="en-US" dirty="0" err="1" smtClean="0"/>
              <a:t>eventmachin</a:t>
            </a:r>
            <a:r>
              <a:rPr lang="en-US" baseline="0" dirty="0" err="1" smtClean="0"/>
              <a:t>e</a:t>
            </a:r>
            <a:r>
              <a:rPr lang="en-US" baseline="0" dirty="0" smtClean="0"/>
              <a:t> maintainers have already done all the work for us.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reactor </a:t>
            </a:r>
            <a:r>
              <a:rPr lang="en-US" dirty="0" smtClean="0">
                <a:hlinkClick r:id="rId3" tooltip="Design pattern"/>
              </a:rPr>
              <a:t>design pattern</a:t>
            </a:r>
            <a:r>
              <a:rPr lang="en-US" dirty="0" smtClean="0"/>
              <a:t> is a </a:t>
            </a:r>
            <a:r>
              <a:rPr lang="en-US" dirty="0" smtClean="0">
                <a:hlinkClick r:id="rId4" tooltip="Concurrent programming"/>
              </a:rPr>
              <a:t>concurrent programming</a:t>
            </a:r>
            <a:r>
              <a:rPr lang="en-US" dirty="0" smtClean="0"/>
              <a:t> pattern for handling service requests delivered </a:t>
            </a:r>
            <a:r>
              <a:rPr lang="en-US" dirty="0" smtClean="0">
                <a:hlinkClick r:id="rId5" tooltip="Concurrency (computer science)"/>
              </a:rPr>
              <a:t>concurrently</a:t>
            </a:r>
            <a:r>
              <a:rPr lang="en-US" dirty="0" smtClean="0"/>
              <a:t> to a service handler by one or more inputs. The service handler then </a:t>
            </a:r>
            <a:r>
              <a:rPr lang="en-US" dirty="0" err="1" smtClean="0"/>
              <a:t>demultiplexes</a:t>
            </a:r>
            <a:r>
              <a:rPr lang="en-US" dirty="0" smtClean="0"/>
              <a:t> the incoming requests and dispatches them synchronously to the associated request handlers.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reactor </a:t>
            </a:r>
            <a:r>
              <a:rPr lang="en-US" dirty="0" smtClean="0">
                <a:hlinkClick r:id="rId3" tooltip="Design pattern"/>
              </a:rPr>
              <a:t>design pattern</a:t>
            </a:r>
            <a:r>
              <a:rPr lang="en-US" dirty="0" smtClean="0"/>
              <a:t> is a </a:t>
            </a:r>
            <a:r>
              <a:rPr lang="en-US" dirty="0" smtClean="0">
                <a:hlinkClick r:id="rId4" tooltip="Concurrent programming"/>
              </a:rPr>
              <a:t>concurrent programming</a:t>
            </a:r>
            <a:r>
              <a:rPr lang="en-US" dirty="0" smtClean="0"/>
              <a:t> pattern for handling service requests delivered </a:t>
            </a:r>
            <a:r>
              <a:rPr lang="en-US" dirty="0" smtClean="0">
                <a:hlinkClick r:id="rId5" tooltip="Concurrency (computer science)"/>
              </a:rPr>
              <a:t>concurrently</a:t>
            </a:r>
            <a:r>
              <a:rPr lang="en-US" dirty="0" smtClean="0"/>
              <a:t> to a service handler by one or more inputs. The service handler then </a:t>
            </a:r>
            <a:r>
              <a:rPr lang="en-US" dirty="0" err="1" smtClean="0"/>
              <a:t>demultiplexes</a:t>
            </a:r>
            <a:r>
              <a:rPr lang="en-US" dirty="0" smtClean="0"/>
              <a:t> the incoming requests and dispatches them synchronously to the associated request handlers.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Proxy servers have become a popular solution as a tool for horizontal scalability. Just add more servers, and we’re good!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Proxy servers have become a popular solution as a tool for horizontal scalability. Just add more servers, and we’re good!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proxy, more better.</a:t>
            </a:r>
          </a:p>
          <a:p>
            <a:endParaRPr lang="en-US" baseline="0" dirty="0" smtClean="0"/>
          </a:p>
          <a:p>
            <a:r>
              <a:rPr lang="en-US" baseline="0" dirty="0" smtClean="0"/>
              <a:t>Like it or not, this is more or less, the current tool of the trade. We love proxy servers!</a:t>
            </a:r>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proxy, more better.</a:t>
            </a:r>
          </a:p>
          <a:p>
            <a:endParaRPr lang="en-US" baseline="0" dirty="0" smtClean="0"/>
          </a:p>
          <a:p>
            <a:r>
              <a:rPr lang="en-US" baseline="0" dirty="0" smtClean="0"/>
              <a:t>Like it or not, this is more or less, the current tool of the trade. We love proxy servers!</a:t>
            </a:r>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27126"/>
            <a:ext cx="8229600" cy="4999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D0DD2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606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625" y="206375"/>
            <a:ext cx="7826375" cy="48418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p:nvGrpSpPr>
        <p:grpSpPr>
          <a:xfrm>
            <a:off x="0" y="6375401"/>
            <a:ext cx="9144000" cy="482599"/>
            <a:chOff x="0" y="6375400"/>
            <a:chExt cx="9144000" cy="482599"/>
          </a:xfrm>
        </p:grpSpPr>
        <p:sp>
          <p:nvSpPr>
            <p:cNvPr id="8" name="Rectangle 7"/>
            <p:cNvSpPr/>
            <p:nvPr/>
          </p:nvSpPr>
          <p:spPr>
            <a:xfrm>
              <a:off x="0" y="6375400"/>
              <a:ext cx="9144000" cy="482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14" cstate="print"/>
            <a:srcRect/>
            <a:stretch>
              <a:fillRect/>
            </a:stretch>
          </p:blipFill>
          <p:spPr bwMode="auto">
            <a:xfrm>
              <a:off x="8070849" y="6526858"/>
              <a:ext cx="915167" cy="207698"/>
            </a:xfrm>
            <a:prstGeom prst="rect">
              <a:avLst/>
            </a:prstGeom>
            <a:noFill/>
            <a:ln w="9525">
              <a:noFill/>
              <a:miter lim="800000"/>
              <a:headEnd/>
              <a:tailEnd/>
            </a:ln>
            <a:effectLst/>
          </p:spPr>
        </p:pic>
        <p:sp>
          <p:nvSpPr>
            <p:cNvPr id="10" name="TextBox 9"/>
            <p:cNvSpPr txBox="1"/>
            <p:nvPr/>
          </p:nvSpPr>
          <p:spPr>
            <a:xfrm>
              <a:off x="152399" y="6467474"/>
              <a:ext cx="3590925" cy="307777"/>
            </a:xfrm>
            <a:prstGeom prst="rect">
              <a:avLst/>
            </a:prstGeom>
            <a:noFill/>
          </p:spPr>
          <p:txBody>
            <a:bodyPr wrap="square" rtlCol="0">
              <a:spAutoFit/>
            </a:bodyPr>
            <a:lstStyle/>
            <a:p>
              <a:r>
                <a:rPr lang="en-US" sz="1400" b="1" dirty="0" smtClean="0">
                  <a:solidFill>
                    <a:schemeClr val="bg1"/>
                  </a:solidFill>
                </a:rPr>
                <a:t>Ruby C10K:</a:t>
              </a:r>
              <a:r>
                <a:rPr lang="en-US" sz="1400" b="1" baseline="0" dirty="0" smtClean="0">
                  <a:solidFill>
                    <a:schemeClr val="bg1"/>
                  </a:solidFill>
                </a:rPr>
                <a:t> High Performance Networking</a:t>
              </a:r>
              <a:endParaRPr lang="en-US" sz="1400" b="1" dirty="0">
                <a:solidFill>
                  <a:schemeClr val="bg1"/>
                </a:solidFill>
              </a:endParaRPr>
            </a:p>
          </p:txBody>
        </p:sp>
        <p:sp>
          <p:nvSpPr>
            <p:cNvPr id="11" name="TextBox 10"/>
            <p:cNvSpPr txBox="1"/>
            <p:nvPr/>
          </p:nvSpPr>
          <p:spPr>
            <a:xfrm>
              <a:off x="5676900" y="6479349"/>
              <a:ext cx="1841500" cy="276999"/>
            </a:xfrm>
            <a:prstGeom prst="rect">
              <a:avLst/>
            </a:prstGeom>
            <a:noFill/>
          </p:spPr>
          <p:txBody>
            <a:bodyPr wrap="square" rtlCol="0">
              <a:spAutoFit/>
            </a:bodyPr>
            <a:lstStyle/>
            <a:p>
              <a:pPr algn="ctr"/>
              <a:r>
                <a:rPr lang="en-US" sz="1200" b="1" dirty="0" smtClean="0">
                  <a:solidFill>
                    <a:schemeClr val="bg1"/>
                  </a:solidFill>
                </a:rPr>
                <a:t>@</a:t>
              </a:r>
              <a:r>
                <a:rPr lang="en-US" sz="1200" b="1" dirty="0" err="1" smtClean="0">
                  <a:solidFill>
                    <a:schemeClr val="bg1"/>
                  </a:solidFill>
                </a:rPr>
                <a:t>igrigorik</a:t>
              </a:r>
              <a:r>
                <a:rPr lang="en-US" sz="1200" b="1" dirty="0" smtClean="0">
                  <a:solidFill>
                    <a:schemeClr val="bg1"/>
                  </a:solidFill>
                </a:rPr>
                <a:t> #</a:t>
              </a:r>
              <a:r>
                <a:rPr lang="en-US" sz="1200" b="1" dirty="0" err="1" smtClean="0">
                  <a:solidFill>
                    <a:schemeClr val="bg1"/>
                  </a:solidFill>
                </a:rPr>
                <a:t>rubykaigi</a:t>
              </a:r>
              <a:endParaRPr lang="en-US" sz="1200" b="1" dirty="0">
                <a:solidFill>
                  <a:schemeClr val="bg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spcBef>
          <a:spcPct val="0"/>
        </a:spcBef>
        <a:buNone/>
        <a:defRPr sz="4000" b="1"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bit.ly/hPr3j"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4.xml"/><Relationship Id="rId5" Type="http://schemas.openxmlformats.org/officeDocument/2006/relationships/hyperlink" Target="http://github.com/igrigorik/em-proxy" TargetMode="External"/><Relationship Id="rId4" Type="http://schemas.openxmlformats.org/officeDocument/2006/relationships/hyperlink" Target="http://www.kegel.com/c10k.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5.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8350" y="4902200"/>
            <a:ext cx="6400800" cy="920749"/>
          </a:xfrm>
        </p:spPr>
        <p:txBody>
          <a:bodyPr>
            <a:normAutofit/>
          </a:bodyPr>
          <a:lstStyle/>
          <a:p>
            <a:pPr algn="r"/>
            <a:r>
              <a:rPr lang="en-US" sz="2400" b="1" dirty="0" smtClean="0">
                <a:solidFill>
                  <a:srgbClr val="FFE3A5"/>
                </a:solidFill>
              </a:rPr>
              <a:t>Ilya Grigorik</a:t>
            </a:r>
          </a:p>
          <a:p>
            <a:pPr algn="r"/>
            <a:r>
              <a:rPr lang="en-US" sz="2000" b="1" dirty="0" smtClean="0">
                <a:solidFill>
                  <a:srgbClr val="FFE3A5"/>
                </a:solidFill>
              </a:rPr>
              <a:t>@</a:t>
            </a:r>
            <a:r>
              <a:rPr lang="en-US" sz="2000" b="1" dirty="0" err="1" smtClean="0">
                <a:solidFill>
                  <a:srgbClr val="FFE3A5"/>
                </a:solidFill>
              </a:rPr>
              <a:t>igrigorik</a:t>
            </a:r>
            <a:endParaRPr lang="en-US" sz="2000" b="1" dirty="0"/>
          </a:p>
        </p:txBody>
      </p:sp>
      <p:pic>
        <p:nvPicPr>
          <p:cNvPr id="1027" name="Picture 3"/>
          <p:cNvPicPr>
            <a:picLocks noChangeAspect="1" noChangeArrowheads="1"/>
          </p:cNvPicPr>
          <p:nvPr/>
        </p:nvPicPr>
        <p:blipFill>
          <a:blip r:embed="rId3"/>
          <a:srcRect/>
          <a:stretch>
            <a:fillRect/>
          </a:stretch>
        </p:blipFill>
        <p:spPr bwMode="auto">
          <a:xfrm>
            <a:off x="0" y="0"/>
            <a:ext cx="9144000" cy="1148984"/>
          </a:xfrm>
          <a:prstGeom prst="rect">
            <a:avLst/>
          </a:prstGeom>
          <a:noFill/>
          <a:ln w="9525">
            <a:noFill/>
            <a:miter lim="800000"/>
            <a:headEnd/>
            <a:tailEnd/>
          </a:ln>
          <a:effectLst/>
        </p:spPr>
      </p:pic>
      <p:cxnSp>
        <p:nvCxnSpPr>
          <p:cNvPr id="8" name="Straight Connector 7"/>
          <p:cNvCxnSpPr/>
          <p:nvPr/>
        </p:nvCxnSpPr>
        <p:spPr>
          <a:xfrm>
            <a:off x="0" y="1127125"/>
            <a:ext cx="9144000" cy="1588"/>
          </a:xfrm>
          <a:prstGeom prst="line">
            <a:avLst/>
          </a:prstGeom>
        </p:spPr>
        <p:style>
          <a:lnRef idx="3">
            <a:schemeClr val="dk1"/>
          </a:lnRef>
          <a:fillRef idx="0">
            <a:schemeClr val="dk1"/>
          </a:fillRef>
          <a:effectRef idx="2">
            <a:schemeClr val="dk1"/>
          </a:effectRef>
          <a:fontRef idx="minor">
            <a:schemeClr val="tx1"/>
          </a:fontRef>
        </p:style>
      </p:cxnSp>
      <p:sp>
        <p:nvSpPr>
          <p:cNvPr id="10" name="Title 1"/>
          <p:cNvSpPr txBox="1">
            <a:spLocks/>
          </p:cNvSpPr>
          <p:nvPr/>
        </p:nvSpPr>
        <p:spPr>
          <a:xfrm>
            <a:off x="482600" y="2600325"/>
            <a:ext cx="8048625" cy="1470025"/>
          </a:xfrm>
          <a:prstGeom prst="rect">
            <a:avLst/>
          </a:prstGeom>
        </p:spPr>
        <p:txBody>
          <a:bodyPr vert="horz" lIns="91440" tIns="45720" rIns="91440" bIns="45720" rtlCol="0" anchor="ctr">
            <a:normAutofit fontScale="975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600" b="1" i="1" u="none" strike="noStrike" kern="1200" cap="none" spc="0" normalizeH="0" baseline="0" noProof="0" dirty="0" smtClean="0">
                <a:ln>
                  <a:noFill/>
                </a:ln>
                <a:solidFill>
                  <a:schemeClr val="bg1">
                    <a:lumMod val="95000"/>
                  </a:schemeClr>
                </a:solidFill>
                <a:effectLst/>
                <a:uLnTx/>
                <a:uFillTx/>
                <a:latin typeface="+mj-lt"/>
                <a:ea typeface="+mj-ea"/>
                <a:cs typeface="+mj-cs"/>
              </a:rPr>
              <a:t>Ruby C10K: High Performance Networking</a:t>
            </a:r>
            <a:r>
              <a:rPr kumimoji="0" lang="en-US" sz="4000" b="1" i="1" u="none" strike="noStrike" kern="1200" cap="none" spc="0" normalizeH="0" baseline="0" noProof="0" dirty="0" smtClean="0">
                <a:ln>
                  <a:noFill/>
                </a:ln>
                <a:solidFill>
                  <a:schemeClr val="bg1">
                    <a:lumMod val="95000"/>
                  </a:schemeClr>
                </a:solidFill>
                <a:effectLst/>
                <a:uLnTx/>
                <a:uFillTx/>
                <a:latin typeface="+mj-lt"/>
                <a:ea typeface="+mj-ea"/>
                <a:cs typeface="+mj-cs"/>
              </a:rPr>
              <a:t/>
            </a:r>
            <a:br>
              <a:rPr kumimoji="0" lang="en-US" sz="4000" b="1" i="1" u="none" strike="noStrike" kern="1200" cap="none" spc="0" normalizeH="0" baseline="0" noProof="0" dirty="0" smtClean="0">
                <a:ln>
                  <a:noFill/>
                </a:ln>
                <a:solidFill>
                  <a:schemeClr val="bg1">
                    <a:lumMod val="95000"/>
                  </a:schemeClr>
                </a:solidFill>
                <a:effectLst/>
                <a:uLnTx/>
                <a:uFillTx/>
                <a:latin typeface="+mj-lt"/>
                <a:ea typeface="+mj-ea"/>
                <a:cs typeface="+mj-cs"/>
              </a:rPr>
            </a:br>
            <a:r>
              <a:rPr kumimoji="0" lang="en-US" sz="2000" b="1" i="1" u="none" strike="noStrike" kern="1200" cap="none" spc="0" normalizeH="0" baseline="0" noProof="0" dirty="0" smtClean="0">
                <a:ln>
                  <a:noFill/>
                </a:ln>
                <a:solidFill>
                  <a:schemeClr val="bg1">
                    <a:lumMod val="95000"/>
                  </a:schemeClr>
                </a:solidFill>
                <a:effectLst/>
                <a:uLnTx/>
                <a:uFillTx/>
                <a:latin typeface="+mj-lt"/>
                <a:ea typeface="+mj-ea"/>
                <a:cs typeface="+mj-cs"/>
              </a:rPr>
              <a:t>a case study with EM-Proxy</a:t>
            </a:r>
            <a:endParaRPr kumimoji="0" lang="en-US" sz="2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1C2B"/>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bg1">
                    <a:lumMod val="95000"/>
                  </a:schemeClr>
                </a:solidFill>
              </a:rPr>
              <a:t>C10K Problem + Ruby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bg1">
                    <a:lumMod val="95000"/>
                  </a:schemeClr>
                </a:solidFill>
              </a:rPr>
              <a:t>why do we care?</a:t>
            </a:r>
            <a:endParaRPr kumimoji="0" lang="en-US" sz="2000" i="1" u="none" strike="noStrike" kern="1200" cap="none" spc="0" normalizeH="0" baseline="0" noProof="0" dirty="0">
              <a:ln>
                <a:noFill/>
              </a:ln>
              <a:solidFill>
                <a:schemeClr val="bg1">
                  <a:lumMod val="95000"/>
                </a:schemeClr>
              </a:solidFill>
              <a:effectLst/>
              <a:uLnTx/>
              <a:uFillTx/>
              <a:latin typeface="+mn-lt"/>
              <a:ea typeface="+mn-ea"/>
              <a:cs typeface="+mn-cs"/>
            </a:endParaRPr>
          </a:p>
        </p:txBody>
      </p:sp>
      <p:pic>
        <p:nvPicPr>
          <p:cNvPr id="6" name="Picture 2"/>
          <p:cNvPicPr>
            <a:picLocks noChangeAspect="1" noChangeArrowheads="1"/>
          </p:cNvPicPr>
          <p:nvPr/>
        </p:nvPicPr>
        <p:blipFill>
          <a:blip r:embed="rId2"/>
          <a:srcRect/>
          <a:stretch>
            <a:fillRect/>
          </a:stretch>
        </p:blipFill>
        <p:spPr bwMode="auto">
          <a:xfrm>
            <a:off x="5861050" y="574675"/>
            <a:ext cx="2667814" cy="1300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Complexity, Time, and Money</a:t>
            </a:r>
          </a:p>
          <a:p>
            <a:pPr algn="r"/>
            <a:r>
              <a:rPr lang="en-US" b="1" i="1" dirty="0" smtClean="0">
                <a:solidFill>
                  <a:schemeClr val="tx1">
                    <a:lumMod val="75000"/>
                    <a:lumOff val="25000"/>
                  </a:schemeClr>
                </a:solidFill>
              </a:rPr>
              <a:t>circa 1995-2000</a:t>
            </a:r>
            <a:endParaRPr lang="en-US" b="1" i="1" dirty="0">
              <a:solidFill>
                <a:schemeClr val="tx1">
                  <a:lumMod val="75000"/>
                  <a:lumOff val="25000"/>
                </a:schemeClr>
              </a:solidFill>
            </a:endParaRPr>
          </a:p>
        </p:txBody>
      </p:sp>
      <p:pic>
        <p:nvPicPr>
          <p:cNvPr id="2051" name="Picture 3"/>
          <p:cNvPicPr>
            <a:picLocks noChangeAspect="1" noChangeArrowheads="1"/>
          </p:cNvPicPr>
          <p:nvPr/>
        </p:nvPicPr>
        <p:blipFill>
          <a:blip r:embed="rId3"/>
          <a:srcRect/>
          <a:stretch>
            <a:fillRect/>
          </a:stretch>
        </p:blipFill>
        <p:spPr bwMode="auto">
          <a:xfrm>
            <a:off x="1349375" y="1403350"/>
            <a:ext cx="6748463" cy="2609850"/>
          </a:xfrm>
          <a:prstGeom prst="rect">
            <a:avLst/>
          </a:prstGeom>
          <a:noFill/>
          <a:ln w="9525">
            <a:noFill/>
            <a:miter lim="800000"/>
            <a:headEnd/>
            <a:tailEnd/>
          </a:ln>
          <a:effectLst/>
        </p:spPr>
      </p:pic>
      <p:sp>
        <p:nvSpPr>
          <p:cNvPr id="12" name="Oval Callout 11"/>
          <p:cNvSpPr/>
          <p:nvPr/>
        </p:nvSpPr>
        <p:spPr>
          <a:xfrm>
            <a:off x="1717675" y="574675"/>
            <a:ext cx="3130550" cy="1012825"/>
          </a:xfrm>
          <a:prstGeom prst="wedgeEllipseCallout">
            <a:avLst>
              <a:gd name="adj1" fmla="val 18764"/>
              <a:gd name="adj2" fmla="val 126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2">
                    <a:lumMod val="10000"/>
                  </a:schemeClr>
                </a:solidFill>
              </a:rPr>
              <a:t>Bottleneck:</a:t>
            </a:r>
            <a:br>
              <a:rPr lang="en-US" sz="2200" b="1" dirty="0" smtClean="0">
                <a:solidFill>
                  <a:schemeClr val="bg2">
                    <a:lumMod val="10000"/>
                  </a:schemeClr>
                </a:solidFill>
              </a:rPr>
            </a:br>
            <a:r>
              <a:rPr lang="en-US" sz="2200" b="1" dirty="0" smtClean="0">
                <a:solidFill>
                  <a:schemeClr val="bg2">
                    <a:lumMod val="10000"/>
                  </a:schemeClr>
                </a:solidFill>
              </a:rPr>
              <a:t> ~100 </a:t>
            </a:r>
            <a:r>
              <a:rPr lang="en-US" sz="2200" b="1" dirty="0" err="1" smtClean="0">
                <a:solidFill>
                  <a:schemeClr val="bg2">
                    <a:lumMod val="10000"/>
                  </a:schemeClr>
                </a:solidFill>
              </a:rPr>
              <a:t>req</a:t>
            </a:r>
            <a:r>
              <a:rPr lang="en-US" sz="2200" b="1" dirty="0" smtClean="0">
                <a:solidFill>
                  <a:schemeClr val="bg2">
                    <a:lumMod val="10000"/>
                  </a:schemeClr>
                </a:solidFill>
              </a:rPr>
              <a:t> / s</a:t>
            </a:r>
            <a:endParaRPr lang="en-US" sz="2200" b="1" dirty="0">
              <a:solidFill>
                <a:schemeClr val="bg2">
                  <a:lumMod val="10000"/>
                </a:schemeClr>
              </a:solidFill>
            </a:endParaRPr>
          </a:p>
        </p:txBody>
      </p:sp>
      <p:pic>
        <p:nvPicPr>
          <p:cNvPr id="5" name="Picture 4" descr="lycos_logo.gif"/>
          <p:cNvPicPr>
            <a:picLocks noChangeAspect="1"/>
          </p:cNvPicPr>
          <p:nvPr/>
        </p:nvPicPr>
        <p:blipFill>
          <a:blip r:embed="rId4" cstate="print"/>
          <a:stretch>
            <a:fillRect/>
          </a:stretch>
        </p:blipFill>
        <p:spPr>
          <a:xfrm>
            <a:off x="2085975" y="4625975"/>
            <a:ext cx="1019175" cy="342900"/>
          </a:xfrm>
          <a:prstGeom prst="rect">
            <a:avLst/>
          </a:prstGeom>
        </p:spPr>
      </p:pic>
      <p:pic>
        <p:nvPicPr>
          <p:cNvPr id="6" name="Picture 5" descr="yahoo_logo.gif"/>
          <p:cNvPicPr>
            <a:picLocks noChangeAspect="1"/>
          </p:cNvPicPr>
          <p:nvPr/>
        </p:nvPicPr>
        <p:blipFill>
          <a:blip r:embed="rId5" cstate="print"/>
          <a:stretch>
            <a:fillRect/>
          </a:stretch>
        </p:blipFill>
        <p:spPr>
          <a:xfrm>
            <a:off x="336550" y="3981450"/>
            <a:ext cx="1881092" cy="397764"/>
          </a:xfrm>
          <a:prstGeom prst="rect">
            <a:avLst/>
          </a:prstGeom>
        </p:spPr>
      </p:pic>
      <p:pic>
        <p:nvPicPr>
          <p:cNvPr id="7" name="Picture 6" descr="hotbot_logo.gif"/>
          <p:cNvPicPr>
            <a:picLocks noChangeAspect="1"/>
          </p:cNvPicPr>
          <p:nvPr/>
        </p:nvPicPr>
        <p:blipFill>
          <a:blip r:embed="rId6" cstate="print"/>
          <a:stretch>
            <a:fillRect/>
          </a:stretch>
        </p:blipFill>
        <p:spPr>
          <a:xfrm>
            <a:off x="428624" y="5178425"/>
            <a:ext cx="1657350" cy="4972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Kernel + I/O Bottlenecks</a:t>
            </a:r>
          </a:p>
        </p:txBody>
      </p:sp>
      <p:pic>
        <p:nvPicPr>
          <p:cNvPr id="5123" name="Picture 3"/>
          <p:cNvPicPr>
            <a:picLocks noChangeAspect="1" noChangeArrowheads="1"/>
          </p:cNvPicPr>
          <p:nvPr/>
        </p:nvPicPr>
        <p:blipFill>
          <a:blip r:embed="rId3"/>
          <a:srcRect/>
          <a:stretch>
            <a:fillRect/>
          </a:stretch>
        </p:blipFill>
        <p:spPr bwMode="auto">
          <a:xfrm>
            <a:off x="3743325" y="3136900"/>
            <a:ext cx="1535113" cy="1212850"/>
          </a:xfrm>
          <a:prstGeom prst="rect">
            <a:avLst/>
          </a:prstGeom>
          <a:noFill/>
          <a:ln w="9525">
            <a:noFill/>
            <a:miter lim="800000"/>
            <a:headEnd/>
            <a:tailEnd/>
          </a:ln>
          <a:effectLst/>
        </p:spPr>
      </p:pic>
      <p:sp>
        <p:nvSpPr>
          <p:cNvPr id="6" name="Rectangular Callout 5"/>
          <p:cNvSpPr/>
          <p:nvPr/>
        </p:nvSpPr>
        <p:spPr>
          <a:xfrm>
            <a:off x="3190875" y="758825"/>
            <a:ext cx="2762250" cy="1955801"/>
          </a:xfrm>
          <a:prstGeom prst="wedgeRectCallout">
            <a:avLst>
              <a:gd name="adj1" fmla="val -21644"/>
              <a:gd name="adj2" fmla="val 71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solidFill>
                  <a:srgbClr val="C00000"/>
                </a:solidFill>
              </a:rPr>
              <a:t>Receive</a:t>
            </a:r>
          </a:p>
          <a:p>
            <a:pPr marL="342900" indent="-342900">
              <a:buAutoNum type="arabicPeriod"/>
            </a:pPr>
            <a:r>
              <a:rPr lang="en-US" b="1" dirty="0" smtClean="0">
                <a:solidFill>
                  <a:schemeClr val="bg2">
                    <a:lumMod val="10000"/>
                  </a:schemeClr>
                </a:solidFill>
              </a:rPr>
              <a:t>Verify</a:t>
            </a:r>
          </a:p>
          <a:p>
            <a:pPr marL="342900" indent="-342900">
              <a:buAutoNum type="arabicPeriod"/>
            </a:pPr>
            <a:r>
              <a:rPr lang="en-US" b="1" dirty="0" smtClean="0">
                <a:solidFill>
                  <a:schemeClr val="bg2">
                    <a:lumMod val="10000"/>
                  </a:schemeClr>
                </a:solidFill>
              </a:rPr>
              <a:t>Dispatch</a:t>
            </a:r>
          </a:p>
          <a:p>
            <a:pPr marL="342900" indent="-342900">
              <a:buAutoNum type="arabicPeriod"/>
            </a:pPr>
            <a:r>
              <a:rPr lang="en-US" b="1" dirty="0" smtClean="0">
                <a:solidFill>
                  <a:schemeClr val="bg2">
                    <a:lumMod val="10000"/>
                  </a:schemeClr>
                </a:solidFill>
              </a:rPr>
              <a:t>Aggregate</a:t>
            </a:r>
          </a:p>
          <a:p>
            <a:pPr marL="342900" indent="-342900">
              <a:buAutoNum type="arabicPeriod"/>
            </a:pPr>
            <a:r>
              <a:rPr lang="en-US" b="1" dirty="0" smtClean="0">
                <a:solidFill>
                  <a:schemeClr val="bg2">
                    <a:lumMod val="10000"/>
                  </a:schemeClr>
                </a:solidFill>
              </a:rPr>
              <a:t>Handle errors</a:t>
            </a:r>
          </a:p>
          <a:p>
            <a:pPr marL="342900" indent="-342900">
              <a:buAutoNum type="arabicPeriod"/>
            </a:pPr>
            <a:r>
              <a:rPr lang="en-US" b="1" dirty="0" smtClean="0">
                <a:solidFill>
                  <a:schemeClr val="bg2">
                    <a:lumMod val="10000"/>
                  </a:schemeClr>
                </a:solidFill>
              </a:rPr>
              <a:t>Render</a:t>
            </a:r>
          </a:p>
          <a:p>
            <a:pPr marL="342900" indent="-342900">
              <a:buAutoNum type="arabicPeriod"/>
            </a:pPr>
            <a:r>
              <a:rPr lang="en-US" b="1" dirty="0" smtClean="0">
                <a:solidFill>
                  <a:srgbClr val="C00000"/>
                </a:solidFill>
              </a:rPr>
              <a:t>Send</a:t>
            </a:r>
          </a:p>
        </p:txBody>
      </p:sp>
      <p:cxnSp>
        <p:nvCxnSpPr>
          <p:cNvPr id="7" name="Straight Arrow Connector 6"/>
          <p:cNvCxnSpPr/>
          <p:nvPr/>
        </p:nvCxnSpPr>
        <p:spPr>
          <a:xfrm flipV="1">
            <a:off x="2638425" y="1035054"/>
            <a:ext cx="368300" cy="2920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rot="16200000" flipH="1">
            <a:off x="2554288" y="2147886"/>
            <a:ext cx="476249" cy="307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428625" y="1327150"/>
            <a:ext cx="2025650" cy="954107"/>
          </a:xfrm>
          <a:prstGeom prst="rect">
            <a:avLst/>
          </a:prstGeom>
          <a:noFill/>
        </p:spPr>
        <p:txBody>
          <a:bodyPr wrap="square" rtlCol="0">
            <a:spAutoFit/>
          </a:bodyPr>
          <a:lstStyle/>
          <a:p>
            <a:r>
              <a:rPr lang="en-US" sz="2800" b="1" dirty="0" smtClean="0">
                <a:solidFill>
                  <a:srgbClr val="C00000"/>
                </a:solidFill>
              </a:rPr>
              <a:t>I/O + Kernel</a:t>
            </a:r>
          </a:p>
          <a:p>
            <a:r>
              <a:rPr lang="en-US" sz="2800" b="1" dirty="0" smtClean="0">
                <a:solidFill>
                  <a:srgbClr val="C00000"/>
                </a:solidFill>
              </a:rPr>
              <a:t>Bottlenecks </a:t>
            </a:r>
            <a:endParaRPr lang="en-US" sz="2800" b="1" dirty="0">
              <a:solidFill>
                <a:srgbClr val="C00000"/>
              </a:solidFill>
            </a:endParaRPr>
          </a:p>
        </p:txBody>
      </p:sp>
      <p:sp>
        <p:nvSpPr>
          <p:cNvPr id="20" name="Right Brace 19"/>
          <p:cNvSpPr/>
          <p:nvPr/>
        </p:nvSpPr>
        <p:spPr>
          <a:xfrm>
            <a:off x="6137275" y="1219200"/>
            <a:ext cx="552450" cy="101282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TextBox 20"/>
          <p:cNvSpPr txBox="1"/>
          <p:nvPr/>
        </p:nvSpPr>
        <p:spPr>
          <a:xfrm>
            <a:off x="6781800" y="1219200"/>
            <a:ext cx="2025650" cy="954107"/>
          </a:xfrm>
          <a:prstGeom prst="rect">
            <a:avLst/>
          </a:prstGeom>
          <a:noFill/>
        </p:spPr>
        <p:txBody>
          <a:bodyPr wrap="square" rtlCol="0">
            <a:spAutoFit/>
          </a:bodyPr>
          <a:lstStyle/>
          <a:p>
            <a:r>
              <a:rPr lang="en-US" sz="2800" b="1" dirty="0" smtClean="0">
                <a:solidFill>
                  <a:schemeClr val="bg2">
                    <a:lumMod val="10000"/>
                  </a:schemeClr>
                </a:solidFill>
              </a:rPr>
              <a:t>Application </a:t>
            </a:r>
          </a:p>
          <a:p>
            <a:r>
              <a:rPr lang="en-US" sz="2800" b="1" dirty="0" smtClean="0">
                <a:solidFill>
                  <a:schemeClr val="bg2">
                    <a:lumMod val="10000"/>
                  </a:schemeClr>
                </a:solidFill>
              </a:rPr>
              <a:t>Bottlenecks</a:t>
            </a:r>
            <a:endParaRPr lang="en-US" sz="2800" b="1" dirty="0">
              <a:solidFill>
                <a:schemeClr val="bg2">
                  <a:lumMod val="10000"/>
                </a:schemeClr>
              </a:solidFill>
            </a:endParaRPr>
          </a:p>
        </p:txBody>
      </p:sp>
      <p:sp>
        <p:nvSpPr>
          <p:cNvPr id="22" name="&quot;No&quot; Symbol 21"/>
          <p:cNvSpPr/>
          <p:nvPr/>
        </p:nvSpPr>
        <p:spPr>
          <a:xfrm>
            <a:off x="7242175" y="1311275"/>
            <a:ext cx="920750" cy="82867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rgbClr val="C00000"/>
                </a:solidFill>
              </a:rPr>
              <a:t>C10K Challenge:</a:t>
            </a:r>
            <a:r>
              <a:rPr lang="en-US" sz="3000" b="1" dirty="0" smtClean="0">
                <a:solidFill>
                  <a:schemeClr val="tx1">
                    <a:lumMod val="75000"/>
                    <a:lumOff val="25000"/>
                  </a:schemeClr>
                </a:solidFill>
              </a:rPr>
              <a:t> 10,000 Concurrent Connections</a:t>
            </a:r>
          </a:p>
        </p:txBody>
      </p:sp>
      <p:pic>
        <p:nvPicPr>
          <p:cNvPr id="5123" name="Picture 3"/>
          <p:cNvPicPr>
            <a:picLocks noChangeAspect="1" noChangeArrowheads="1"/>
          </p:cNvPicPr>
          <p:nvPr/>
        </p:nvPicPr>
        <p:blipFill>
          <a:blip r:embed="rId3"/>
          <a:srcRect/>
          <a:stretch>
            <a:fillRect/>
          </a:stretch>
        </p:blipFill>
        <p:spPr bwMode="auto">
          <a:xfrm>
            <a:off x="2454275" y="666750"/>
            <a:ext cx="1196975" cy="945697"/>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1441450" y="1965960"/>
          <a:ext cx="7273924" cy="2199640"/>
        </p:xfrm>
        <a:graphic>
          <a:graphicData uri="http://schemas.openxmlformats.org/drawingml/2006/table">
            <a:tbl>
              <a:tblPr firstRow="1" bandRow="1">
                <a:tableStyleId>{5C22544A-7EE6-4342-B048-85BDC9FD1C3A}</a:tableStyleId>
              </a:tblPr>
              <a:tblGrid>
                <a:gridCol w="3636962"/>
                <a:gridCol w="3636962"/>
              </a:tblGrid>
              <a:tr h="370840">
                <a:tc>
                  <a:txBody>
                    <a:bodyPr/>
                    <a:lstStyle/>
                    <a:p>
                      <a:r>
                        <a:rPr lang="en-US" sz="2400" dirty="0" smtClean="0"/>
                        <a:t>Server Specification</a:t>
                      </a:r>
                      <a:endParaRPr lang="en-US" sz="2400" dirty="0"/>
                    </a:p>
                  </a:txBody>
                  <a:tcPr/>
                </a:tc>
                <a:tc>
                  <a:txBody>
                    <a:bodyPr/>
                    <a:lstStyle/>
                    <a:p>
                      <a:r>
                        <a:rPr lang="en-US" sz="2400" dirty="0" smtClean="0"/>
                        <a:t>Resources</a:t>
                      </a:r>
                      <a:r>
                        <a:rPr lang="en-US" sz="2400" baseline="0" dirty="0" smtClean="0"/>
                        <a:t> / connection</a:t>
                      </a:r>
                      <a:endParaRPr lang="en-US" sz="2400" dirty="0"/>
                    </a:p>
                  </a:txBody>
                  <a:tcPr/>
                </a:tc>
              </a:tr>
              <a:tr h="370840">
                <a:tc>
                  <a:txBody>
                    <a:bodyPr/>
                    <a:lstStyle/>
                    <a:p>
                      <a:pPr algn="ctr"/>
                      <a:r>
                        <a:rPr lang="en-US" sz="2400" dirty="0" smtClean="0"/>
                        <a:t>2.6Ghz</a:t>
                      </a:r>
                      <a:r>
                        <a:rPr lang="en-US" sz="2400" baseline="0" dirty="0" smtClean="0"/>
                        <a:t> CPU</a:t>
                      </a:r>
                      <a:endParaRPr lang="en-US" sz="2400" dirty="0"/>
                    </a:p>
                  </a:txBody>
                  <a:tcPr/>
                </a:tc>
                <a:tc>
                  <a:txBody>
                    <a:bodyPr/>
                    <a:lstStyle/>
                    <a:p>
                      <a:pPr algn="ctr"/>
                      <a:r>
                        <a:rPr lang="en-US" sz="2400" dirty="0" smtClean="0"/>
                        <a:t>0.26 </a:t>
                      </a:r>
                      <a:r>
                        <a:rPr lang="en-US" sz="2400" dirty="0" err="1" smtClean="0"/>
                        <a:t>Mhz</a:t>
                      </a:r>
                      <a:r>
                        <a:rPr lang="en-US" sz="2400" dirty="0" smtClean="0"/>
                        <a:t> / </a:t>
                      </a:r>
                      <a:r>
                        <a:rPr lang="en-US" sz="2400" dirty="0" err="1" smtClean="0"/>
                        <a:t>conn</a:t>
                      </a:r>
                      <a:endParaRPr lang="en-US" sz="2400" dirty="0"/>
                    </a:p>
                  </a:txBody>
                  <a:tcPr/>
                </a:tc>
              </a:tr>
              <a:tr h="271145">
                <a:tc>
                  <a:txBody>
                    <a:bodyPr/>
                    <a:lstStyle/>
                    <a:p>
                      <a:pPr algn="ctr"/>
                      <a:r>
                        <a:rPr lang="en-US" sz="2400" dirty="0" smtClean="0"/>
                        <a:t>1.7 GB Ram</a:t>
                      </a:r>
                      <a:endParaRPr lang="en-US" sz="2400" dirty="0"/>
                    </a:p>
                  </a:txBody>
                  <a:tcPr/>
                </a:tc>
                <a:tc>
                  <a:txBody>
                    <a:bodyPr/>
                    <a:lstStyle/>
                    <a:p>
                      <a:pPr algn="ctr"/>
                      <a:r>
                        <a:rPr lang="en-US" sz="2400" dirty="0" smtClean="0"/>
                        <a:t>~170kb</a:t>
                      </a:r>
                      <a:r>
                        <a:rPr lang="en-US" sz="2400" baseline="0" dirty="0" smtClean="0"/>
                        <a:t> / </a:t>
                      </a:r>
                      <a:r>
                        <a:rPr lang="en-US" sz="2400" baseline="0" dirty="0" err="1" smtClean="0"/>
                        <a:t>conn</a:t>
                      </a:r>
                      <a:endParaRPr lang="en-US" sz="2400" dirty="0"/>
                    </a:p>
                  </a:txBody>
                  <a:tcPr/>
                </a:tc>
              </a:tr>
              <a:tr h="370840">
                <a:tc>
                  <a:txBody>
                    <a:bodyPr/>
                    <a:lstStyle/>
                    <a:p>
                      <a:pPr algn="ctr"/>
                      <a:r>
                        <a:rPr lang="en-US" sz="2400" dirty="0" smtClean="0"/>
                        <a:t>250 MB/s</a:t>
                      </a:r>
                      <a:endParaRPr lang="en-US" sz="2400" dirty="0"/>
                    </a:p>
                  </a:txBody>
                  <a:tcPr/>
                </a:tc>
                <a:tc>
                  <a:txBody>
                    <a:bodyPr/>
                    <a:lstStyle/>
                    <a:p>
                      <a:pPr algn="ctr"/>
                      <a:r>
                        <a:rPr lang="en-US" sz="2400" dirty="0" smtClean="0"/>
                        <a:t>3.2 kb/s / </a:t>
                      </a:r>
                      <a:r>
                        <a:rPr lang="en-US" sz="2400" dirty="0" err="1" smtClean="0"/>
                        <a:t>conn</a:t>
                      </a:r>
                      <a:endParaRPr lang="en-US" sz="2400"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io-models.gif"/>
          <p:cNvPicPr>
            <a:picLocks noChangeAspect="1"/>
          </p:cNvPicPr>
          <p:nvPr/>
        </p:nvPicPr>
        <p:blipFill>
          <a:blip r:embed="rId3"/>
          <a:stretch>
            <a:fillRect/>
          </a:stretch>
        </p:blipFill>
        <p:spPr>
          <a:xfrm>
            <a:off x="704850" y="758825"/>
            <a:ext cx="7582069" cy="4419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io-models.gif"/>
          <p:cNvPicPr>
            <a:picLocks noChangeAspect="1"/>
          </p:cNvPicPr>
          <p:nvPr/>
        </p:nvPicPr>
        <p:blipFill>
          <a:blip r:embed="rId3"/>
          <a:stretch>
            <a:fillRect/>
          </a:stretch>
        </p:blipFill>
        <p:spPr>
          <a:xfrm>
            <a:off x="4568726" y="114300"/>
            <a:ext cx="4422874" cy="2578100"/>
          </a:xfrm>
          <a:prstGeom prst="rect">
            <a:avLst/>
          </a:prstGeom>
        </p:spPr>
      </p:pic>
      <p:sp>
        <p:nvSpPr>
          <p:cNvPr id="3" name="Rectangle 2"/>
          <p:cNvSpPr/>
          <p:nvPr/>
        </p:nvSpPr>
        <p:spPr>
          <a:xfrm>
            <a:off x="5673626" y="482600"/>
            <a:ext cx="1657349" cy="11049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1"/>
          <p:cNvSpPr>
            <a:spLocks noGrp="1"/>
          </p:cNvSpPr>
          <p:nvPr>
            <p:ph type="body" idx="1"/>
          </p:nvPr>
        </p:nvSpPr>
        <p:spPr>
          <a:xfrm>
            <a:off x="796925" y="4073525"/>
            <a:ext cx="7772400" cy="1500187"/>
          </a:xfrm>
        </p:spPr>
        <p:txBody>
          <a:bodyPr>
            <a:normAutofit/>
          </a:bodyPr>
          <a:lstStyle/>
          <a:p>
            <a:pPr algn="r"/>
            <a:r>
              <a:rPr lang="en-US" sz="3000" b="1" dirty="0" smtClean="0">
                <a:solidFill>
                  <a:schemeClr val="tx1">
                    <a:lumMod val="75000"/>
                    <a:lumOff val="25000"/>
                  </a:schemeClr>
                </a:solidFill>
              </a:rPr>
              <a:t>Synchronous + Blocking IO</a:t>
            </a:r>
          </a:p>
        </p:txBody>
      </p:sp>
      <p:sp>
        <p:nvSpPr>
          <p:cNvPr id="5" name="Rectangle 4"/>
          <p:cNvSpPr/>
          <p:nvPr/>
        </p:nvSpPr>
        <p:spPr>
          <a:xfrm>
            <a:off x="336550" y="2416175"/>
            <a:ext cx="7089775" cy="2585323"/>
          </a:xfrm>
          <a:prstGeom prst="rect">
            <a:avLst/>
          </a:prstGeom>
        </p:spPr>
        <p:txBody>
          <a:bodyPr wrap="square">
            <a:spAutoFit/>
          </a:bodyPr>
          <a:lstStyle/>
          <a:p>
            <a:r>
              <a:rPr lang="en-US" b="1" dirty="0" smtClean="0">
                <a:solidFill>
                  <a:srgbClr val="000000"/>
                </a:solidFill>
                <a:latin typeface="Courier New" pitchFamily="49" charset="0"/>
                <a:cs typeface="Courier New" pitchFamily="49" charset="0"/>
              </a:rPr>
              <a:t>require </a:t>
            </a:r>
            <a:r>
              <a:rPr lang="en-US" b="1" dirty="0" smtClean="0">
                <a:solidFill>
                  <a:srgbClr val="CE7B00"/>
                </a:solidFill>
                <a:latin typeface="Courier New" pitchFamily="49" charset="0"/>
                <a:cs typeface="Courier New" pitchFamily="49" charset="0"/>
              </a:rPr>
              <a:t>'</a:t>
            </a:r>
            <a:r>
              <a:rPr lang="en-US" b="1" dirty="0" err="1" smtClean="0">
                <a:solidFill>
                  <a:srgbClr val="CE7B00"/>
                </a:solidFill>
                <a:latin typeface="Courier New" pitchFamily="49" charset="0"/>
                <a:cs typeface="Courier New" pitchFamily="49" charset="0"/>
              </a:rPr>
              <a:t>rubygems</a:t>
            </a:r>
            <a:r>
              <a:rPr lang="en-US" b="1" dirty="0" smtClean="0">
                <a:solidFill>
                  <a:srgbClr val="CE7B00"/>
                </a:solidFill>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require </a:t>
            </a:r>
            <a:r>
              <a:rPr lang="en-US" b="1" dirty="0" smtClean="0">
                <a:solidFill>
                  <a:srgbClr val="CE7B00"/>
                </a:solidFill>
                <a:latin typeface="Courier New" pitchFamily="49" charset="0"/>
                <a:cs typeface="Courier New" pitchFamily="49" charset="0"/>
              </a:rPr>
              <a:t>'socket'</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server = </a:t>
            </a:r>
            <a:r>
              <a:rPr lang="en-US" b="1" dirty="0" err="1" smtClean="0">
                <a:solidFill>
                  <a:srgbClr val="000000"/>
                </a:solidFill>
                <a:latin typeface="Courier New" pitchFamily="49" charset="0"/>
                <a:cs typeface="Courier New" pitchFamily="49" charset="0"/>
              </a:rPr>
              <a:t>TCPServer.new</a:t>
            </a:r>
            <a:r>
              <a:rPr lang="en-US" b="1" dirty="0" smtClean="0">
                <a:solidFill>
                  <a:srgbClr val="000000"/>
                </a:solidFill>
                <a:latin typeface="Courier New" pitchFamily="49" charset="0"/>
                <a:cs typeface="Courier New" pitchFamily="49" charset="0"/>
              </a:rPr>
              <a:t>(80)</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loop </a:t>
            </a:r>
            <a:r>
              <a:rPr lang="en-US" b="1" dirty="0" smtClean="0">
                <a:solidFill>
                  <a:srgbClr val="0000E6"/>
                </a:solidFill>
                <a:latin typeface="Courier New" pitchFamily="49" charset="0"/>
                <a:cs typeface="Courier New" pitchFamily="49" charset="0"/>
              </a:rPr>
              <a:t>do</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session = </a:t>
            </a:r>
            <a:r>
              <a:rPr lang="en-US" b="1" dirty="0" err="1" smtClean="0">
                <a:solidFill>
                  <a:srgbClr val="000000"/>
                </a:solidFill>
                <a:latin typeface="Courier New" pitchFamily="49" charset="0"/>
                <a:cs typeface="Courier New" pitchFamily="49" charset="0"/>
              </a:rPr>
              <a:t>server.accept</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session.print</a:t>
            </a:r>
            <a:r>
              <a:rPr lang="en-US" b="1" dirty="0" smtClean="0">
                <a:solidFill>
                  <a:srgbClr val="000000"/>
                </a:solidFill>
                <a:latin typeface="Courier New" pitchFamily="49" charset="0"/>
                <a:cs typeface="Courier New" pitchFamily="49" charset="0"/>
              </a:rPr>
              <a:t> </a:t>
            </a:r>
            <a:r>
              <a:rPr lang="en-US" b="1" dirty="0" smtClean="0">
                <a:solidFill>
                  <a:srgbClr val="CE7B00"/>
                </a:solidFill>
                <a:latin typeface="Courier New" pitchFamily="49" charset="0"/>
                <a:cs typeface="Courier New" pitchFamily="49" charset="0"/>
              </a:rPr>
              <a:t>"HTTP/1.1 200 OK\r\n\r\</a:t>
            </a:r>
            <a:r>
              <a:rPr lang="en-US" b="1" dirty="0" err="1" smtClean="0">
                <a:solidFill>
                  <a:srgbClr val="CE7B00"/>
                </a:solidFill>
                <a:latin typeface="Courier New" pitchFamily="49" charset="0"/>
                <a:cs typeface="Courier New" pitchFamily="49" charset="0"/>
              </a:rPr>
              <a:t>ndone</a:t>
            </a:r>
            <a:r>
              <a:rPr lang="en-US" b="1" dirty="0" smtClean="0">
                <a:solidFill>
                  <a:srgbClr val="CE7B00"/>
                </a:solidFill>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session.close</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E6"/>
                </a:solidFill>
                <a:latin typeface="Courier New" pitchFamily="49" charset="0"/>
                <a:cs typeface="Courier New" pitchFamily="49" charset="0"/>
              </a:rPr>
              <a:t>end</a:t>
            </a:r>
            <a:endParaRPr lang="en-US" sz="2400" b="1" dirty="0" smtClean="0">
              <a:solidFill>
                <a:srgbClr val="0000E6"/>
              </a:solidFill>
              <a:latin typeface="Courier New" pitchFamily="49" charset="0"/>
              <a:cs typeface="Courier New" pitchFamily="49" charset="0"/>
            </a:endParaRPr>
          </a:p>
        </p:txBody>
      </p:sp>
      <p:sp>
        <p:nvSpPr>
          <p:cNvPr id="7" name="Rectangle 6"/>
          <p:cNvSpPr/>
          <p:nvPr/>
        </p:nvSpPr>
        <p:spPr>
          <a:xfrm>
            <a:off x="428625" y="758825"/>
            <a:ext cx="4572000" cy="1107996"/>
          </a:xfrm>
          <a:prstGeom prst="rect">
            <a:avLst/>
          </a:prstGeom>
        </p:spPr>
        <p:txBody>
          <a:bodyPr>
            <a:spAutoFit/>
          </a:bodyPr>
          <a:lstStyle/>
          <a:p>
            <a:pPr marL="342900" indent="-342900">
              <a:buAutoNum type="arabicPeriod"/>
            </a:pPr>
            <a:r>
              <a:rPr lang="en-US" sz="2200" b="1" dirty="0" smtClean="0">
                <a:solidFill>
                  <a:srgbClr val="000000"/>
                </a:solidFill>
                <a:cs typeface="Courier New" pitchFamily="49" charset="0"/>
              </a:rPr>
              <a:t>No concurrency</a:t>
            </a:r>
          </a:p>
          <a:p>
            <a:pPr marL="342900" indent="-342900">
              <a:buAutoNum type="arabicPeriod"/>
            </a:pPr>
            <a:r>
              <a:rPr lang="en-US" sz="2200" b="1" dirty="0" smtClean="0">
                <a:solidFill>
                  <a:srgbClr val="000000"/>
                </a:solidFill>
                <a:cs typeface="Courier New" pitchFamily="49" charset="0"/>
              </a:rPr>
              <a:t>Blocking</a:t>
            </a:r>
          </a:p>
          <a:p>
            <a:pPr marL="342900" indent="-342900">
              <a:buAutoNum type="arabicPeriod"/>
            </a:pPr>
            <a:r>
              <a:rPr lang="en-US" sz="2200" b="1" dirty="0" smtClean="0">
                <a:solidFill>
                  <a:srgbClr val="000000"/>
                </a:solidFill>
                <a:cs typeface="Courier New" pitchFamily="49" charset="0"/>
              </a:rPr>
              <a:t>Ok resource utilization</a:t>
            </a:r>
            <a:endParaRPr lang="en-US" sz="2200" b="1" dirty="0" smtClean="0">
              <a:solidFill>
                <a:srgbClr val="000000"/>
              </a:solidFill>
              <a:cs typeface="Courier New" pitchFamily="49" charset="0"/>
            </a:endParaRPr>
          </a:p>
        </p:txBody>
      </p:sp>
      <p:sp>
        <p:nvSpPr>
          <p:cNvPr id="8" name="Explosion 2 7"/>
          <p:cNvSpPr/>
          <p:nvPr/>
        </p:nvSpPr>
        <p:spPr>
          <a:xfrm>
            <a:off x="5676900" y="3152775"/>
            <a:ext cx="3190875" cy="18415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b="1" dirty="0" smtClean="0"/>
              <a:t>Fork!</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704850" y="0"/>
            <a:ext cx="7918450" cy="5547761"/>
          </a:xfrm>
          <a:prstGeom prst="rect">
            <a:avLst/>
          </a:prstGeom>
          <a:noFill/>
          <a:ln w="9525">
            <a:noFill/>
            <a:miter lim="800000"/>
            <a:headEnd/>
            <a:tailEnd/>
          </a:ln>
          <a:effectLst/>
        </p:spPr>
      </p:pic>
      <p:sp>
        <p:nvSpPr>
          <p:cNvPr id="4" name="Text Placeholder 1"/>
          <p:cNvSpPr>
            <a:spLocks noGrp="1"/>
          </p:cNvSpPr>
          <p:nvPr>
            <p:ph type="body" idx="1"/>
          </p:nvPr>
        </p:nvSpPr>
        <p:spPr>
          <a:xfrm>
            <a:off x="796925" y="4691063"/>
            <a:ext cx="7772400" cy="1500187"/>
          </a:xfrm>
        </p:spPr>
        <p:txBody>
          <a:bodyPr>
            <a:normAutofit/>
          </a:bodyPr>
          <a:lstStyle/>
          <a:p>
            <a:pPr algn="r"/>
            <a:r>
              <a:rPr lang="en-US" sz="3000" b="1" dirty="0" smtClean="0">
                <a:solidFill>
                  <a:schemeClr val="tx1">
                    <a:lumMod val="75000"/>
                    <a:lumOff val="25000"/>
                  </a:schemeClr>
                </a:solidFill>
              </a:rPr>
              <a:t>Fork Latency</a:t>
            </a:r>
          </a:p>
          <a:p>
            <a:pPr algn="r"/>
            <a:r>
              <a:rPr lang="en-US" sz="1800" b="1" i="1" dirty="0" smtClean="0">
                <a:solidFill>
                  <a:schemeClr val="tx1">
                    <a:lumMod val="75000"/>
                    <a:lumOff val="25000"/>
                  </a:schemeClr>
                </a:solidFill>
              </a:rPr>
              <a:t>Linux 2.6: ~</a:t>
            </a:r>
            <a:r>
              <a:rPr lang="en-US" sz="1800" b="1" i="1" dirty="0" smtClean="0">
                <a:solidFill>
                  <a:schemeClr val="tx1">
                    <a:lumMod val="75000"/>
                    <a:lumOff val="25000"/>
                  </a:schemeClr>
                </a:solidFill>
              </a:rPr>
              <a:t>200 microseconds</a:t>
            </a:r>
            <a:endParaRPr lang="en-US" sz="1800" b="1" i="1"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Non-Blocking IO + Poll</a:t>
            </a: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pic>
        <p:nvPicPr>
          <p:cNvPr id="7" name="Picture 6" descr="io-models.gif"/>
          <p:cNvPicPr>
            <a:picLocks noChangeAspect="1"/>
          </p:cNvPicPr>
          <p:nvPr/>
        </p:nvPicPr>
        <p:blipFill>
          <a:blip r:embed="rId3"/>
          <a:stretch>
            <a:fillRect/>
          </a:stretch>
        </p:blipFill>
        <p:spPr>
          <a:xfrm>
            <a:off x="4568726" y="114300"/>
            <a:ext cx="4422874" cy="2578100"/>
          </a:xfrm>
          <a:prstGeom prst="rect">
            <a:avLst/>
          </a:prstGeom>
        </p:spPr>
      </p:pic>
      <p:sp>
        <p:nvSpPr>
          <p:cNvPr id="9" name="Rectangle 8"/>
          <p:cNvSpPr/>
          <p:nvPr/>
        </p:nvSpPr>
        <p:spPr>
          <a:xfrm>
            <a:off x="7334251" y="482600"/>
            <a:ext cx="1657349" cy="11049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76266" y="1587500"/>
            <a:ext cx="1657349" cy="11049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4475" y="1047085"/>
            <a:ext cx="4572000" cy="477054"/>
          </a:xfrm>
          <a:prstGeom prst="rect">
            <a:avLst/>
          </a:prstGeom>
        </p:spPr>
        <p:txBody>
          <a:bodyPr>
            <a:spAutoFit/>
          </a:bodyPr>
          <a:lstStyle/>
          <a:p>
            <a:pPr marL="342900" indent="-342900"/>
            <a:r>
              <a:rPr lang="en-US" sz="2500" b="1" dirty="0" err="1" smtClean="0">
                <a:solidFill>
                  <a:srgbClr val="0070C0"/>
                </a:solidFill>
                <a:latin typeface="Courier New" pitchFamily="49" charset="0"/>
                <a:cs typeface="Courier New" pitchFamily="49" charset="0"/>
              </a:rPr>
              <a:t>Socket.accept_nonblock</a:t>
            </a:r>
            <a:endParaRPr lang="en-US" sz="2500" dirty="0">
              <a:solidFill>
                <a:srgbClr val="0070C0"/>
              </a:solidFill>
            </a:endParaRPr>
          </a:p>
        </p:txBody>
      </p:sp>
      <p:sp>
        <p:nvSpPr>
          <p:cNvPr id="13" name="Rectangle 12"/>
          <p:cNvSpPr/>
          <p:nvPr/>
        </p:nvSpPr>
        <p:spPr>
          <a:xfrm>
            <a:off x="396875" y="1616214"/>
            <a:ext cx="4572000" cy="707886"/>
          </a:xfrm>
          <a:prstGeom prst="rect">
            <a:avLst/>
          </a:prstGeom>
        </p:spPr>
        <p:txBody>
          <a:bodyPr>
            <a:spAutoFit/>
          </a:bodyPr>
          <a:lstStyle/>
          <a:p>
            <a:pPr marL="342900" indent="-342900">
              <a:buFontTx/>
              <a:buChar char="-"/>
            </a:pPr>
            <a:r>
              <a:rPr lang="en-US" sz="2000" dirty="0" smtClean="0">
                <a:solidFill>
                  <a:srgbClr val="000000"/>
                </a:solidFill>
                <a:latin typeface="+mj-lt"/>
                <a:cs typeface="Courier New" pitchFamily="49" charset="0"/>
              </a:rPr>
              <a:t>Busy-wait CPU cycles </a:t>
            </a:r>
          </a:p>
          <a:p>
            <a:pPr marL="342900" indent="-342900">
              <a:buFontTx/>
              <a:buChar char="-"/>
            </a:pPr>
            <a:r>
              <a:rPr lang="en-US" sz="2000" dirty="0" smtClean="0">
                <a:solidFill>
                  <a:srgbClr val="000000"/>
                </a:solidFill>
                <a:latin typeface="+mj-lt"/>
                <a:cs typeface="Courier New" pitchFamily="49" charset="0"/>
              </a:rPr>
              <a:t>Poll for each socket</a:t>
            </a:r>
            <a:endParaRPr lang="en-US" sz="2000" dirty="0">
              <a:latin typeface="+mj-lt"/>
            </a:endParaRPr>
          </a:p>
        </p:txBody>
      </p:sp>
      <p:sp>
        <p:nvSpPr>
          <p:cNvPr id="14" name="Rectangle 13"/>
          <p:cNvSpPr/>
          <p:nvPr/>
        </p:nvSpPr>
        <p:spPr>
          <a:xfrm>
            <a:off x="307975" y="3089414"/>
            <a:ext cx="4572000" cy="461665"/>
          </a:xfrm>
          <a:prstGeom prst="rect">
            <a:avLst/>
          </a:prstGeom>
        </p:spPr>
        <p:txBody>
          <a:bodyPr>
            <a:spAutoFit/>
          </a:bodyPr>
          <a:lstStyle/>
          <a:p>
            <a:pPr marL="342900" indent="-342900"/>
            <a:r>
              <a:rPr lang="en-US" sz="2400" b="1" dirty="0" smtClean="0">
                <a:solidFill>
                  <a:schemeClr val="accent1">
                    <a:lumMod val="50000"/>
                  </a:schemeClr>
                </a:solidFill>
                <a:latin typeface="Courier New" pitchFamily="49" charset="0"/>
                <a:cs typeface="Courier New" pitchFamily="49" charset="0"/>
              </a:rPr>
              <a:t>select( […], nil, nil )</a:t>
            </a:r>
            <a:endParaRPr lang="en-US" sz="2400" dirty="0">
              <a:solidFill>
                <a:schemeClr val="accent1">
                  <a:lumMod val="50000"/>
                </a:schemeClr>
              </a:solidFill>
              <a:latin typeface="Courier New" pitchFamily="49" charset="0"/>
              <a:cs typeface="Courier New" pitchFamily="49" charset="0"/>
            </a:endParaRPr>
          </a:p>
        </p:txBody>
      </p:sp>
      <p:sp>
        <p:nvSpPr>
          <p:cNvPr id="15" name="Rectangle 14"/>
          <p:cNvSpPr/>
          <p:nvPr/>
        </p:nvSpPr>
        <p:spPr>
          <a:xfrm>
            <a:off x="460375" y="3641864"/>
            <a:ext cx="4572000" cy="707886"/>
          </a:xfrm>
          <a:prstGeom prst="rect">
            <a:avLst/>
          </a:prstGeom>
        </p:spPr>
        <p:txBody>
          <a:bodyPr>
            <a:spAutoFit/>
          </a:bodyPr>
          <a:lstStyle/>
          <a:p>
            <a:pPr marL="342900" indent="-342900">
              <a:buFontTx/>
              <a:buChar char="-"/>
            </a:pPr>
            <a:r>
              <a:rPr lang="en-US" sz="2000" dirty="0" smtClean="0">
                <a:solidFill>
                  <a:srgbClr val="000000"/>
                </a:solidFill>
                <a:latin typeface="+mj-lt"/>
                <a:cs typeface="Courier New" pitchFamily="49" charset="0"/>
              </a:rPr>
              <a:t>1024 FD limit by default</a:t>
            </a:r>
          </a:p>
          <a:p>
            <a:pPr marL="342900" indent="-342900">
              <a:buFontTx/>
              <a:buChar char="-"/>
            </a:pPr>
            <a:r>
              <a:rPr lang="en-US" sz="2000" dirty="0" smtClean="0">
                <a:solidFill>
                  <a:srgbClr val="000000"/>
                </a:solidFill>
                <a:latin typeface="+mj-lt"/>
                <a:cs typeface="Courier New" pitchFamily="49" charset="0"/>
              </a:rPr>
              <a:t>Non linear performance</a:t>
            </a:r>
            <a:endParaRPr lang="en-US" sz="2000" dirty="0">
              <a:latin typeface="+mj-lt"/>
            </a:endParaRPr>
          </a:p>
        </p:txBody>
      </p:sp>
      <p:sp>
        <p:nvSpPr>
          <p:cNvPr id="16" name="&quot;No&quot; Symbol 15"/>
          <p:cNvSpPr/>
          <p:nvPr/>
        </p:nvSpPr>
        <p:spPr>
          <a:xfrm>
            <a:off x="1441450" y="850900"/>
            <a:ext cx="920750" cy="82867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7" name="&quot;No&quot; Symbol 16"/>
          <p:cNvSpPr/>
          <p:nvPr/>
        </p:nvSpPr>
        <p:spPr>
          <a:xfrm>
            <a:off x="1533525" y="2876550"/>
            <a:ext cx="920750" cy="82867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704850" y="0"/>
            <a:ext cx="7918450" cy="6113851"/>
          </a:xfrm>
          <a:prstGeom prst="rect">
            <a:avLst/>
          </a:prstGeom>
          <a:noFill/>
          <a:ln w="9525">
            <a:noFill/>
            <a:miter lim="800000"/>
            <a:headEnd/>
            <a:tailEnd/>
          </a:ln>
          <a:effectLst/>
        </p:spPr>
      </p:pic>
      <p:sp>
        <p:nvSpPr>
          <p:cNvPr id="4" name="Text Placeholder 1"/>
          <p:cNvSpPr>
            <a:spLocks noGrp="1"/>
          </p:cNvSpPr>
          <p:nvPr>
            <p:ph type="body" idx="1"/>
          </p:nvPr>
        </p:nvSpPr>
        <p:spPr>
          <a:xfrm>
            <a:off x="796925" y="4691063"/>
            <a:ext cx="7772400" cy="1500187"/>
          </a:xfrm>
        </p:spPr>
        <p:txBody>
          <a:bodyPr>
            <a:normAutofit/>
          </a:bodyPr>
          <a:lstStyle/>
          <a:p>
            <a:pPr algn="r"/>
            <a:r>
              <a:rPr lang="en-US" sz="3000" b="1" dirty="0" err="1" smtClean="0">
                <a:solidFill>
                  <a:schemeClr val="tx1">
                    <a:lumMod val="75000"/>
                    <a:lumOff val="25000"/>
                  </a:schemeClr>
                </a:solidFill>
              </a:rPr>
              <a:t>Epoll</a:t>
            </a:r>
            <a:r>
              <a:rPr lang="en-US" sz="3000" b="1" dirty="0" smtClean="0">
                <a:solidFill>
                  <a:schemeClr val="tx1">
                    <a:lumMod val="75000"/>
                    <a:lumOff val="25000"/>
                  </a:schemeClr>
                </a:solidFill>
              </a:rPr>
              <a:t> + </a:t>
            </a:r>
            <a:r>
              <a:rPr lang="en-US" sz="3000" b="1" dirty="0" err="1" smtClean="0">
                <a:solidFill>
                  <a:schemeClr val="tx1">
                    <a:lumMod val="75000"/>
                    <a:lumOff val="25000"/>
                  </a:schemeClr>
                </a:solidFill>
              </a:rPr>
              <a:t>Kqueue</a:t>
            </a:r>
            <a:r>
              <a:rPr lang="en-US" sz="3000" b="1" dirty="0" smtClean="0">
                <a:solidFill>
                  <a:schemeClr val="tx1">
                    <a:lumMod val="75000"/>
                    <a:lumOff val="25000"/>
                  </a:schemeClr>
                </a:solidFill>
              </a:rPr>
              <a:t> Benchmarks</a:t>
            </a:r>
          </a:p>
        </p:txBody>
      </p:sp>
      <p:sp>
        <p:nvSpPr>
          <p:cNvPr id="6" name="Rectangle 5"/>
          <p:cNvSpPr/>
          <p:nvPr/>
        </p:nvSpPr>
        <p:spPr>
          <a:xfrm>
            <a:off x="1257300" y="3521075"/>
            <a:ext cx="7089775" cy="1104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EPoll</a:t>
            </a:r>
            <a:r>
              <a:rPr lang="en-US" sz="3000" b="1" dirty="0" smtClean="0">
                <a:solidFill>
                  <a:schemeClr val="tx1">
                    <a:lumMod val="75000"/>
                    <a:lumOff val="25000"/>
                  </a:schemeClr>
                </a:solidFill>
              </a:rPr>
              <a:t> &amp; </a:t>
            </a:r>
            <a:r>
              <a:rPr lang="en-US" sz="3000" b="1" dirty="0" err="1" smtClean="0">
                <a:solidFill>
                  <a:schemeClr val="tx1">
                    <a:lumMod val="75000"/>
                    <a:lumOff val="25000"/>
                  </a:schemeClr>
                </a:solidFill>
              </a:rPr>
              <a:t>KQueue</a:t>
            </a:r>
            <a:endParaRPr lang="en-US" sz="3000" b="1" dirty="0" smtClean="0">
              <a:solidFill>
                <a:schemeClr val="tx1">
                  <a:lumMod val="75000"/>
                  <a:lumOff val="25000"/>
                </a:schemeClr>
              </a:solidFill>
            </a:endParaRP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sp>
        <p:nvSpPr>
          <p:cNvPr id="14" name="Rectangle 13"/>
          <p:cNvSpPr/>
          <p:nvPr/>
        </p:nvSpPr>
        <p:spPr>
          <a:xfrm>
            <a:off x="981075" y="2874744"/>
            <a:ext cx="3590925" cy="646331"/>
          </a:xfrm>
          <a:prstGeom prst="rect">
            <a:avLst/>
          </a:prstGeom>
        </p:spPr>
        <p:txBody>
          <a:bodyPr wrap="square">
            <a:spAutoFit/>
          </a:bodyPr>
          <a:lstStyle/>
          <a:p>
            <a:pPr marL="342900" indent="-342900"/>
            <a:r>
              <a:rPr lang="en-US" sz="3600" b="1" dirty="0" smtClean="0">
                <a:solidFill>
                  <a:schemeClr val="bg1">
                    <a:lumMod val="85000"/>
                  </a:schemeClr>
                </a:solidFill>
                <a:latin typeface="+mj-lt"/>
                <a:cs typeface="Courier New" pitchFamily="49" charset="0"/>
              </a:rPr>
              <a:t>and in Ruby…</a:t>
            </a:r>
            <a:endParaRPr lang="en-US" sz="3600" dirty="0">
              <a:solidFill>
                <a:schemeClr val="bg1">
                  <a:lumMod val="85000"/>
                </a:schemeClr>
              </a:solidFill>
              <a:latin typeface="+mj-lt"/>
            </a:endParaRPr>
          </a:p>
        </p:txBody>
      </p:sp>
      <p:sp>
        <p:nvSpPr>
          <p:cNvPr id="18" name="Rectangle 17"/>
          <p:cNvSpPr/>
          <p:nvPr/>
        </p:nvSpPr>
        <p:spPr>
          <a:xfrm>
            <a:off x="520700" y="298450"/>
            <a:ext cx="7273925" cy="2585323"/>
          </a:xfrm>
          <a:prstGeom prst="rect">
            <a:avLst/>
          </a:prstGeom>
        </p:spPr>
        <p:txBody>
          <a:bodyPr wrap="square">
            <a:spAutoFit/>
          </a:bodyPr>
          <a:lstStyle/>
          <a:p>
            <a:pPr marL="342900" indent="-342900"/>
            <a:r>
              <a:rPr lang="en-US" dirty="0" smtClean="0">
                <a:solidFill>
                  <a:srgbClr val="0000E6"/>
                </a:solidFill>
                <a:latin typeface="Courier New" pitchFamily="49" charset="0"/>
                <a:cs typeface="Courier New" pitchFamily="49" charset="0"/>
              </a:rPr>
              <a:t>while</a:t>
            </a:r>
            <a:r>
              <a:rPr lang="en-US" dirty="0" smtClean="0">
                <a:solidFill>
                  <a:srgbClr val="000000"/>
                </a:solidFill>
                <a:latin typeface="Courier New" pitchFamily="49" charset="0"/>
                <a:cs typeface="Courier New" pitchFamily="49" charset="0"/>
              </a:rPr>
              <a:t> (1) {</a:t>
            </a:r>
          </a:p>
          <a:p>
            <a:pPr marL="342900" indent="-342900"/>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int</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nfds</a:t>
            </a:r>
            <a:r>
              <a:rPr lang="en-US" dirty="0" smtClean="0">
                <a:solidFill>
                  <a:srgbClr val="000000"/>
                </a:solidFill>
                <a:latin typeface="Courier New" pitchFamily="49" charset="0"/>
                <a:cs typeface="Courier New" pitchFamily="49" charset="0"/>
              </a:rPr>
              <a:t> = </a:t>
            </a:r>
            <a:r>
              <a:rPr lang="en-US" dirty="0" err="1" smtClean="0">
                <a:solidFill>
                  <a:srgbClr val="000000"/>
                </a:solidFill>
                <a:latin typeface="Courier New" pitchFamily="49" charset="0"/>
                <a:cs typeface="Courier New" pitchFamily="49" charset="0"/>
              </a:rPr>
              <a:t>epoll_wait</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fd</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arr</a:t>
            </a:r>
            <a:r>
              <a:rPr lang="en-US" dirty="0" smtClean="0">
                <a:solidFill>
                  <a:srgbClr val="000000"/>
                </a:solidFill>
                <a:latin typeface="Courier New" pitchFamily="49" charset="0"/>
                <a:cs typeface="Courier New" pitchFamily="49" charset="0"/>
              </a:rPr>
              <a:t>, 3, timeout);</a:t>
            </a:r>
            <a:br>
              <a:rPr lang="en-US" dirty="0" smtClean="0">
                <a:solidFill>
                  <a:srgbClr val="000000"/>
                </a:solidFill>
                <a:latin typeface="Courier New" pitchFamily="49" charset="0"/>
                <a:cs typeface="Courier New" pitchFamily="49" charset="0"/>
              </a:rPr>
            </a:br>
            <a:r>
              <a:rPr lang="en-US" dirty="0" smtClean="0">
                <a:solidFill>
                  <a:srgbClr val="000000"/>
                </a:solidFill>
                <a:latin typeface="Courier New" pitchFamily="49" charset="0"/>
                <a:cs typeface="Courier New" pitchFamily="49" charset="0"/>
              </a:rPr>
              <a:t> </a:t>
            </a:r>
          </a:p>
          <a:p>
            <a:pPr marL="342900" indent="-342900"/>
            <a:r>
              <a:rPr lang="en-US" dirty="0" smtClean="0">
                <a:solidFill>
                  <a:srgbClr val="000000"/>
                </a:solidFill>
                <a:latin typeface="Courier New" pitchFamily="49" charset="0"/>
                <a:cs typeface="Courier New" pitchFamily="49" charset="0"/>
              </a:rPr>
              <a:t>  </a:t>
            </a:r>
            <a:r>
              <a:rPr lang="en-US" dirty="0" smtClean="0">
                <a:solidFill>
                  <a:srgbClr val="0000E6"/>
                </a:solidFill>
                <a:latin typeface="Courier New" pitchFamily="49" charset="0"/>
                <a:cs typeface="Courier New" pitchFamily="49" charset="0"/>
              </a:rPr>
              <a:t>if</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nfds</a:t>
            </a:r>
            <a:r>
              <a:rPr lang="en-US" dirty="0" smtClean="0">
                <a:solidFill>
                  <a:srgbClr val="000000"/>
                </a:solidFill>
                <a:latin typeface="Courier New" pitchFamily="49" charset="0"/>
                <a:cs typeface="Courier New" pitchFamily="49" charset="0"/>
              </a:rPr>
              <a:t> &lt; 0) die(</a:t>
            </a:r>
            <a:r>
              <a:rPr lang="en-US" dirty="0" smtClean="0">
                <a:solidFill>
                  <a:srgbClr val="CE7B00"/>
                </a:solidFill>
                <a:latin typeface="Courier New" pitchFamily="49" charset="0"/>
                <a:cs typeface="Courier New" pitchFamily="49" charset="0"/>
              </a:rPr>
              <a:t>"Error in </a:t>
            </a:r>
            <a:r>
              <a:rPr lang="en-US" dirty="0" err="1" smtClean="0">
                <a:solidFill>
                  <a:srgbClr val="CE7B00"/>
                </a:solidFill>
                <a:latin typeface="Courier New" pitchFamily="49" charset="0"/>
                <a:cs typeface="Courier New" pitchFamily="49" charset="0"/>
              </a:rPr>
              <a:t>epoll_wait</a:t>
            </a:r>
            <a:r>
              <a:rPr lang="en-US" dirty="0" smtClean="0">
                <a:solidFill>
                  <a:srgbClr val="CE7B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a:t>
            </a:r>
          </a:p>
          <a:p>
            <a:pPr marL="342900" indent="-342900"/>
            <a:r>
              <a:rPr lang="en-US" dirty="0" smtClean="0">
                <a:solidFill>
                  <a:srgbClr val="000000"/>
                </a:solidFill>
                <a:latin typeface="Courier New" pitchFamily="49" charset="0"/>
                <a:cs typeface="Courier New" pitchFamily="49" charset="0"/>
              </a:rPr>
              <a:t>  </a:t>
            </a:r>
            <a:r>
              <a:rPr lang="en-US" dirty="0" smtClean="0">
                <a:solidFill>
                  <a:srgbClr val="0000E6"/>
                </a:solidFill>
                <a:latin typeface="Courier New" pitchFamily="49" charset="0"/>
                <a:cs typeface="Courier New" pitchFamily="49" charset="0"/>
              </a:rPr>
              <a:t>for</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int</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 = 0; </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 &lt; </a:t>
            </a:r>
            <a:r>
              <a:rPr lang="en-US" dirty="0" err="1" smtClean="0">
                <a:solidFill>
                  <a:srgbClr val="000000"/>
                </a:solidFill>
                <a:latin typeface="Courier New" pitchFamily="49" charset="0"/>
                <a:cs typeface="Courier New" pitchFamily="49" charset="0"/>
              </a:rPr>
              <a:t>nfds</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 {</a:t>
            </a:r>
          </a:p>
          <a:p>
            <a:pPr marL="342900" indent="-342900"/>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int</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fd</a:t>
            </a:r>
            <a:r>
              <a:rPr lang="en-US" dirty="0" smtClean="0">
                <a:solidFill>
                  <a:srgbClr val="000000"/>
                </a:solidFill>
                <a:latin typeface="Courier New" pitchFamily="49" charset="0"/>
                <a:cs typeface="Courier New" pitchFamily="49" charset="0"/>
              </a:rPr>
              <a:t> = events[</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data.fd</a:t>
            </a:r>
            <a:r>
              <a:rPr lang="en-US" dirty="0" smtClean="0">
                <a:solidFill>
                  <a:srgbClr val="000000"/>
                </a:solidFill>
                <a:latin typeface="Courier New" pitchFamily="49" charset="0"/>
                <a:cs typeface="Courier New" pitchFamily="49" charset="0"/>
              </a:rPr>
              <a:t>;</a:t>
            </a:r>
          </a:p>
          <a:p>
            <a:pPr marL="342900" indent="-342900"/>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handle_io_on_socket</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fd</a:t>
            </a:r>
            <a:r>
              <a:rPr lang="en-US" dirty="0" smtClean="0">
                <a:solidFill>
                  <a:srgbClr val="000000"/>
                </a:solidFill>
                <a:latin typeface="Courier New" pitchFamily="49" charset="0"/>
                <a:cs typeface="Courier New" pitchFamily="49" charset="0"/>
              </a:rPr>
              <a:t>);</a:t>
            </a:r>
          </a:p>
          <a:p>
            <a:pPr marL="342900" indent="-342900"/>
            <a:r>
              <a:rPr lang="en-US" dirty="0" smtClean="0">
                <a:solidFill>
                  <a:srgbClr val="000000"/>
                </a:solidFill>
                <a:latin typeface="Courier New" pitchFamily="49" charset="0"/>
                <a:cs typeface="Courier New" pitchFamily="49" charset="0"/>
              </a:rPr>
              <a:t>   }</a:t>
            </a:r>
          </a:p>
          <a:p>
            <a:pPr marL="342900" indent="-342900"/>
            <a:r>
              <a:rPr lang="en-US" dirty="0" smtClean="0">
                <a:solidFill>
                  <a:srgbClr val="000000"/>
                </a:solidFill>
                <a:latin typeface="Courier New" pitchFamily="49" charset="0"/>
                <a:cs typeface="Courier New" pitchFamily="49" charset="0"/>
              </a:rPr>
              <a:t>}</a:t>
            </a:r>
            <a:endParaRPr lang="en-US" dirty="0">
              <a:solidFill>
                <a:srgbClr val="0070C0"/>
              </a:solidFill>
              <a:latin typeface="Courier New" pitchFamily="49" charset="0"/>
              <a:cs typeface="Courier New" pitchFamily="49" charset="0"/>
            </a:endParaRPr>
          </a:p>
        </p:txBody>
      </p:sp>
      <p:sp>
        <p:nvSpPr>
          <p:cNvPr id="20" name="Rectangle 19"/>
          <p:cNvSpPr/>
          <p:nvPr/>
        </p:nvSpPr>
        <p:spPr>
          <a:xfrm>
            <a:off x="460375" y="3705225"/>
            <a:ext cx="4572000" cy="1754326"/>
          </a:xfrm>
          <a:prstGeom prst="rect">
            <a:avLst/>
          </a:prstGeom>
        </p:spPr>
        <p:txBody>
          <a:bodyPr>
            <a:spAutoFit/>
          </a:bodyPr>
          <a:lstStyle/>
          <a:p>
            <a:r>
              <a:rPr lang="en-US" b="1" dirty="0" smtClean="0">
                <a:solidFill>
                  <a:schemeClr val="bg1">
                    <a:lumMod val="85000"/>
                  </a:schemeClr>
                </a:solidFill>
                <a:latin typeface="Courier New" pitchFamily="49" charset="0"/>
                <a:cs typeface="Courier New" pitchFamily="49" charset="0"/>
              </a:rPr>
              <a:t>require '</a:t>
            </a:r>
            <a:r>
              <a:rPr lang="en-US" b="1" dirty="0" err="1" smtClean="0">
                <a:solidFill>
                  <a:schemeClr val="bg1">
                    <a:lumMod val="85000"/>
                  </a:schemeClr>
                </a:solidFill>
                <a:latin typeface="Courier New" pitchFamily="49" charset="0"/>
                <a:cs typeface="Courier New" pitchFamily="49" charset="0"/>
              </a:rPr>
              <a:t>eventmachine</a:t>
            </a:r>
            <a:r>
              <a:rPr lang="en-US" b="1" dirty="0" smtClean="0">
                <a:solidFill>
                  <a:schemeClr val="bg1">
                    <a:lumMod val="85000"/>
                  </a:schemeClr>
                </a:solidFill>
                <a:latin typeface="Courier New" pitchFamily="49" charset="0"/>
                <a:cs typeface="Courier New" pitchFamily="49" charset="0"/>
              </a:rPr>
              <a:t>'</a:t>
            </a:r>
            <a:br>
              <a:rPr lang="en-US" b="1" dirty="0" smtClean="0">
                <a:solidFill>
                  <a:schemeClr val="bg1">
                    <a:lumMod val="85000"/>
                  </a:schemeClr>
                </a:solidFill>
                <a:latin typeface="Courier New" pitchFamily="49" charset="0"/>
                <a:cs typeface="Courier New" pitchFamily="49" charset="0"/>
              </a:rPr>
            </a:br>
            <a:r>
              <a:rPr lang="en-US" b="1" dirty="0" smtClean="0">
                <a:solidFill>
                  <a:schemeClr val="bg1">
                    <a:lumMod val="85000"/>
                  </a:schemeClr>
                </a:solidFill>
                <a:latin typeface="Courier New" pitchFamily="49" charset="0"/>
                <a:cs typeface="Courier New" pitchFamily="49" charset="0"/>
              </a:rPr>
              <a:t/>
            </a:r>
            <a:br>
              <a:rPr lang="en-US" b="1" dirty="0" smtClean="0">
                <a:solidFill>
                  <a:schemeClr val="bg1">
                    <a:lumMod val="85000"/>
                  </a:schemeClr>
                </a:solidFill>
                <a:latin typeface="Courier New" pitchFamily="49" charset="0"/>
                <a:cs typeface="Courier New" pitchFamily="49" charset="0"/>
              </a:rPr>
            </a:br>
            <a:r>
              <a:rPr lang="en-US" b="1" dirty="0" err="1" smtClean="0">
                <a:solidFill>
                  <a:schemeClr val="bg1">
                    <a:lumMod val="85000"/>
                  </a:schemeClr>
                </a:solidFill>
                <a:latin typeface="Courier New" pitchFamily="49" charset="0"/>
                <a:cs typeface="Courier New" pitchFamily="49" charset="0"/>
              </a:rPr>
              <a:t>EM.epoll</a:t>
            </a:r>
            <a:r>
              <a:rPr lang="en-US" b="1" dirty="0" smtClean="0">
                <a:solidFill>
                  <a:schemeClr val="bg1">
                    <a:lumMod val="85000"/>
                  </a:schemeClr>
                </a:solidFill>
                <a:latin typeface="Courier New" pitchFamily="49" charset="0"/>
                <a:cs typeface="Courier New" pitchFamily="49" charset="0"/>
              </a:rPr>
              <a:t>    </a:t>
            </a:r>
          </a:p>
          <a:p>
            <a:r>
              <a:rPr lang="en-US" b="1" dirty="0" err="1" smtClean="0">
                <a:solidFill>
                  <a:schemeClr val="bg1">
                    <a:lumMod val="85000"/>
                  </a:schemeClr>
                </a:solidFill>
                <a:latin typeface="Courier New" pitchFamily="49" charset="0"/>
                <a:cs typeface="Courier New" pitchFamily="49" charset="0"/>
              </a:rPr>
              <a:t>EM.run</a:t>
            </a:r>
            <a:r>
              <a:rPr lang="en-US" b="1" dirty="0" smtClean="0">
                <a:solidFill>
                  <a:schemeClr val="bg1">
                    <a:lumMod val="85000"/>
                  </a:schemeClr>
                </a:solidFill>
                <a:latin typeface="Courier New" pitchFamily="49" charset="0"/>
                <a:cs typeface="Courier New" pitchFamily="49" charset="0"/>
              </a:rPr>
              <a:t> { </a:t>
            </a:r>
            <a:br>
              <a:rPr lang="en-US" b="1" dirty="0" smtClean="0">
                <a:solidFill>
                  <a:schemeClr val="bg1">
                    <a:lumMod val="85000"/>
                  </a:schemeClr>
                </a:solidFill>
                <a:latin typeface="Courier New" pitchFamily="49" charset="0"/>
                <a:cs typeface="Courier New" pitchFamily="49" charset="0"/>
              </a:rPr>
            </a:br>
            <a:r>
              <a:rPr lang="en-US" b="1" dirty="0" smtClean="0">
                <a:solidFill>
                  <a:schemeClr val="bg1">
                    <a:lumMod val="85000"/>
                  </a:schemeClr>
                </a:solidFill>
                <a:latin typeface="Courier New" pitchFamily="49" charset="0"/>
                <a:cs typeface="Courier New" pitchFamily="49" charset="0"/>
              </a:rPr>
              <a:t>  # ...</a:t>
            </a:r>
            <a:br>
              <a:rPr lang="en-US" b="1" dirty="0" smtClean="0">
                <a:solidFill>
                  <a:schemeClr val="bg1">
                    <a:lumMod val="85000"/>
                  </a:schemeClr>
                </a:solidFill>
                <a:latin typeface="Courier New" pitchFamily="49" charset="0"/>
                <a:cs typeface="Courier New" pitchFamily="49" charset="0"/>
              </a:rPr>
            </a:br>
            <a:r>
              <a:rPr lang="en-US" b="1" dirty="0" smtClean="0">
                <a:solidFill>
                  <a:schemeClr val="bg1">
                    <a:lumMod val="85000"/>
                  </a:schemeClr>
                </a:solidFill>
                <a:latin typeface="Courier New" pitchFamily="49" charset="0"/>
                <a:cs typeface="Courier New" pitchFamily="49" charset="0"/>
              </a:rPr>
              <a:t>}</a:t>
            </a:r>
            <a:endParaRPr lang="en-US" sz="2400" b="1" dirty="0" smtClean="0">
              <a:solidFill>
                <a:schemeClr val="bg1">
                  <a:lumMod val="8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 name="Content Placeholder 5" descr="postrank-logo.png"/>
          <p:cNvPicPr>
            <a:picLocks noGrp="1" noChangeAspect="1"/>
          </p:cNvPicPr>
          <p:nvPr>
            <p:ph idx="1"/>
          </p:nvPr>
        </p:nvPicPr>
        <p:blipFill>
          <a:blip r:embed="rId3" cstate="print"/>
          <a:stretch>
            <a:fillRect/>
          </a:stretch>
        </p:blipFill>
        <p:spPr>
          <a:xfrm>
            <a:off x="1441450" y="2416175"/>
            <a:ext cx="6076950" cy="1697971"/>
          </a:xfrm>
        </p:spPr>
      </p:pic>
      <p:sp>
        <p:nvSpPr>
          <p:cNvPr id="12" name="Cloud Callout 11"/>
          <p:cNvSpPr/>
          <p:nvPr/>
        </p:nvSpPr>
        <p:spPr>
          <a:xfrm>
            <a:off x="2362200" y="574675"/>
            <a:ext cx="5892800" cy="1473200"/>
          </a:xfrm>
          <a:prstGeom prst="cloudCallout">
            <a:avLst>
              <a:gd name="adj1" fmla="val -11031"/>
              <a:gd name="adj2" fmla="val 86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postrank.com/topic/ruby</a:t>
            </a:r>
            <a:endParaRPr lang="en-US" sz="2400" b="1" dirty="0"/>
          </a:p>
        </p:txBody>
      </p:sp>
      <p:sp>
        <p:nvSpPr>
          <p:cNvPr id="5" name="Rounded Rectangular Callout 4"/>
          <p:cNvSpPr/>
          <p:nvPr/>
        </p:nvSpPr>
        <p:spPr>
          <a:xfrm>
            <a:off x="47561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Twitter</a:t>
            </a:r>
            <a:endParaRPr lang="en-US" sz="1500" dirty="0"/>
          </a:p>
        </p:txBody>
      </p:sp>
      <p:sp>
        <p:nvSpPr>
          <p:cNvPr id="7" name="Rounded Rectangular Callout 6"/>
          <p:cNvSpPr/>
          <p:nvPr/>
        </p:nvSpPr>
        <p:spPr>
          <a:xfrm>
            <a:off x="69659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My blog</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EPoll</a:t>
            </a:r>
            <a:r>
              <a:rPr lang="en-US" sz="3000" b="1" dirty="0" smtClean="0">
                <a:solidFill>
                  <a:schemeClr val="tx1">
                    <a:lumMod val="75000"/>
                    <a:lumOff val="25000"/>
                  </a:schemeClr>
                </a:solidFill>
              </a:rPr>
              <a:t> &amp; </a:t>
            </a:r>
            <a:r>
              <a:rPr lang="en-US" sz="3000" b="1" dirty="0" err="1" smtClean="0">
                <a:solidFill>
                  <a:schemeClr val="tx1">
                    <a:lumMod val="75000"/>
                    <a:lumOff val="25000"/>
                  </a:schemeClr>
                </a:solidFill>
              </a:rPr>
              <a:t>KQueue</a:t>
            </a:r>
            <a:endParaRPr lang="en-US" sz="3000" b="1" dirty="0" smtClean="0">
              <a:solidFill>
                <a:schemeClr val="tx1">
                  <a:lumMod val="75000"/>
                  <a:lumOff val="25000"/>
                </a:schemeClr>
              </a:solidFill>
            </a:endParaRP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sp>
        <p:nvSpPr>
          <p:cNvPr id="14" name="Rectangle 13"/>
          <p:cNvSpPr/>
          <p:nvPr/>
        </p:nvSpPr>
        <p:spPr>
          <a:xfrm>
            <a:off x="981075" y="2874744"/>
            <a:ext cx="3590925" cy="646331"/>
          </a:xfrm>
          <a:prstGeom prst="rect">
            <a:avLst/>
          </a:prstGeom>
        </p:spPr>
        <p:txBody>
          <a:bodyPr wrap="square">
            <a:spAutoFit/>
          </a:bodyPr>
          <a:lstStyle/>
          <a:p>
            <a:pPr marL="342900" indent="-342900"/>
            <a:r>
              <a:rPr lang="en-US" sz="3600" b="1" dirty="0" smtClean="0">
                <a:solidFill>
                  <a:srgbClr val="0070C0"/>
                </a:solidFill>
                <a:latin typeface="+mj-lt"/>
                <a:cs typeface="Courier New" pitchFamily="49" charset="0"/>
              </a:rPr>
              <a:t>and in Ruby…</a:t>
            </a:r>
            <a:endParaRPr lang="en-US" sz="3600" dirty="0">
              <a:solidFill>
                <a:srgbClr val="0070C0"/>
              </a:solidFill>
              <a:latin typeface="+mj-lt"/>
            </a:endParaRPr>
          </a:p>
        </p:txBody>
      </p:sp>
      <p:sp>
        <p:nvSpPr>
          <p:cNvPr id="18" name="Rectangle 17"/>
          <p:cNvSpPr/>
          <p:nvPr/>
        </p:nvSpPr>
        <p:spPr>
          <a:xfrm>
            <a:off x="520700" y="298450"/>
            <a:ext cx="7273925" cy="2585323"/>
          </a:xfrm>
          <a:prstGeom prst="rect">
            <a:avLst/>
          </a:prstGeom>
        </p:spPr>
        <p:txBody>
          <a:bodyPr wrap="square">
            <a:spAutoFit/>
          </a:bodyPr>
          <a:lstStyle/>
          <a:p>
            <a:pPr marL="342900" indent="-342900"/>
            <a:r>
              <a:rPr lang="en-US" dirty="0" smtClean="0">
                <a:solidFill>
                  <a:srgbClr val="0000E6"/>
                </a:solidFill>
                <a:latin typeface="Courier New" pitchFamily="49" charset="0"/>
                <a:cs typeface="Courier New" pitchFamily="49" charset="0"/>
              </a:rPr>
              <a:t>while</a:t>
            </a:r>
            <a:r>
              <a:rPr lang="en-US" dirty="0" smtClean="0">
                <a:solidFill>
                  <a:srgbClr val="000000"/>
                </a:solidFill>
                <a:latin typeface="Courier New" pitchFamily="49" charset="0"/>
                <a:cs typeface="Courier New" pitchFamily="49" charset="0"/>
              </a:rPr>
              <a:t> (1) {</a:t>
            </a:r>
          </a:p>
          <a:p>
            <a:pPr marL="342900" indent="-342900"/>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int</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nfds</a:t>
            </a:r>
            <a:r>
              <a:rPr lang="en-US" dirty="0" smtClean="0">
                <a:solidFill>
                  <a:srgbClr val="000000"/>
                </a:solidFill>
                <a:latin typeface="Courier New" pitchFamily="49" charset="0"/>
                <a:cs typeface="Courier New" pitchFamily="49" charset="0"/>
              </a:rPr>
              <a:t> = </a:t>
            </a:r>
            <a:r>
              <a:rPr lang="en-US" dirty="0" err="1" smtClean="0">
                <a:solidFill>
                  <a:srgbClr val="000000"/>
                </a:solidFill>
                <a:latin typeface="Courier New" pitchFamily="49" charset="0"/>
                <a:cs typeface="Courier New" pitchFamily="49" charset="0"/>
              </a:rPr>
              <a:t>epoll_wait</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fd</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arr</a:t>
            </a:r>
            <a:r>
              <a:rPr lang="en-US" dirty="0" smtClean="0">
                <a:solidFill>
                  <a:srgbClr val="000000"/>
                </a:solidFill>
                <a:latin typeface="Courier New" pitchFamily="49" charset="0"/>
                <a:cs typeface="Courier New" pitchFamily="49" charset="0"/>
              </a:rPr>
              <a:t>, 3, timeout);</a:t>
            </a:r>
            <a:br>
              <a:rPr lang="en-US" dirty="0" smtClean="0">
                <a:solidFill>
                  <a:srgbClr val="000000"/>
                </a:solidFill>
                <a:latin typeface="Courier New" pitchFamily="49" charset="0"/>
                <a:cs typeface="Courier New" pitchFamily="49" charset="0"/>
              </a:rPr>
            </a:br>
            <a:r>
              <a:rPr lang="en-US" dirty="0" smtClean="0">
                <a:solidFill>
                  <a:srgbClr val="000000"/>
                </a:solidFill>
                <a:latin typeface="Courier New" pitchFamily="49" charset="0"/>
                <a:cs typeface="Courier New" pitchFamily="49" charset="0"/>
              </a:rPr>
              <a:t> </a:t>
            </a:r>
          </a:p>
          <a:p>
            <a:pPr marL="342900" indent="-342900"/>
            <a:r>
              <a:rPr lang="en-US" dirty="0" smtClean="0">
                <a:solidFill>
                  <a:srgbClr val="000000"/>
                </a:solidFill>
                <a:latin typeface="Courier New" pitchFamily="49" charset="0"/>
                <a:cs typeface="Courier New" pitchFamily="49" charset="0"/>
              </a:rPr>
              <a:t>  </a:t>
            </a:r>
            <a:r>
              <a:rPr lang="en-US" dirty="0" smtClean="0">
                <a:solidFill>
                  <a:srgbClr val="0000E6"/>
                </a:solidFill>
                <a:latin typeface="Courier New" pitchFamily="49" charset="0"/>
                <a:cs typeface="Courier New" pitchFamily="49" charset="0"/>
              </a:rPr>
              <a:t>if</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nfds</a:t>
            </a:r>
            <a:r>
              <a:rPr lang="en-US" dirty="0" smtClean="0">
                <a:solidFill>
                  <a:srgbClr val="000000"/>
                </a:solidFill>
                <a:latin typeface="Courier New" pitchFamily="49" charset="0"/>
                <a:cs typeface="Courier New" pitchFamily="49" charset="0"/>
              </a:rPr>
              <a:t> &lt; 0) die(</a:t>
            </a:r>
            <a:r>
              <a:rPr lang="en-US" dirty="0" smtClean="0">
                <a:solidFill>
                  <a:srgbClr val="CE7B00"/>
                </a:solidFill>
                <a:latin typeface="Courier New" pitchFamily="49" charset="0"/>
                <a:cs typeface="Courier New" pitchFamily="49" charset="0"/>
              </a:rPr>
              <a:t>"Error in </a:t>
            </a:r>
            <a:r>
              <a:rPr lang="en-US" dirty="0" err="1" smtClean="0">
                <a:solidFill>
                  <a:srgbClr val="CE7B00"/>
                </a:solidFill>
                <a:latin typeface="Courier New" pitchFamily="49" charset="0"/>
                <a:cs typeface="Courier New" pitchFamily="49" charset="0"/>
              </a:rPr>
              <a:t>epoll_wait</a:t>
            </a:r>
            <a:r>
              <a:rPr lang="en-US" dirty="0" smtClean="0">
                <a:solidFill>
                  <a:srgbClr val="CE7B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a:t>
            </a:r>
          </a:p>
          <a:p>
            <a:pPr marL="342900" indent="-342900"/>
            <a:r>
              <a:rPr lang="en-US" dirty="0" smtClean="0">
                <a:solidFill>
                  <a:srgbClr val="000000"/>
                </a:solidFill>
                <a:latin typeface="Courier New" pitchFamily="49" charset="0"/>
                <a:cs typeface="Courier New" pitchFamily="49" charset="0"/>
              </a:rPr>
              <a:t>  </a:t>
            </a:r>
            <a:r>
              <a:rPr lang="en-US" dirty="0" smtClean="0">
                <a:solidFill>
                  <a:srgbClr val="0000E6"/>
                </a:solidFill>
                <a:latin typeface="Courier New" pitchFamily="49" charset="0"/>
                <a:cs typeface="Courier New" pitchFamily="49" charset="0"/>
              </a:rPr>
              <a:t>for</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int</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 = 0; </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 &lt; </a:t>
            </a:r>
            <a:r>
              <a:rPr lang="en-US" dirty="0" err="1" smtClean="0">
                <a:solidFill>
                  <a:srgbClr val="000000"/>
                </a:solidFill>
                <a:latin typeface="Courier New" pitchFamily="49" charset="0"/>
                <a:cs typeface="Courier New" pitchFamily="49" charset="0"/>
              </a:rPr>
              <a:t>nfds</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 {</a:t>
            </a:r>
          </a:p>
          <a:p>
            <a:pPr marL="342900" indent="-342900"/>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int</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fd</a:t>
            </a:r>
            <a:r>
              <a:rPr lang="en-US" dirty="0" smtClean="0">
                <a:solidFill>
                  <a:srgbClr val="000000"/>
                </a:solidFill>
                <a:latin typeface="Courier New" pitchFamily="49" charset="0"/>
                <a:cs typeface="Courier New" pitchFamily="49" charset="0"/>
              </a:rPr>
              <a:t> = events[</a:t>
            </a:r>
            <a:r>
              <a:rPr lang="en-US" dirty="0" err="1" smtClean="0">
                <a:solidFill>
                  <a:srgbClr val="000000"/>
                </a:solidFill>
                <a:latin typeface="Courier New" pitchFamily="49" charset="0"/>
                <a:cs typeface="Courier New" pitchFamily="49" charset="0"/>
              </a:rPr>
              <a:t>i</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data.fd</a:t>
            </a:r>
            <a:r>
              <a:rPr lang="en-US" dirty="0" smtClean="0">
                <a:solidFill>
                  <a:srgbClr val="000000"/>
                </a:solidFill>
                <a:latin typeface="Courier New" pitchFamily="49" charset="0"/>
                <a:cs typeface="Courier New" pitchFamily="49" charset="0"/>
              </a:rPr>
              <a:t>;</a:t>
            </a:r>
          </a:p>
          <a:p>
            <a:pPr marL="342900" indent="-342900"/>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handle_io_on_socket</a:t>
            </a:r>
            <a:r>
              <a:rPr lang="en-US" dirty="0" smtClean="0">
                <a:solidFill>
                  <a:srgbClr val="000000"/>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fd</a:t>
            </a:r>
            <a:r>
              <a:rPr lang="en-US" dirty="0" smtClean="0">
                <a:solidFill>
                  <a:srgbClr val="000000"/>
                </a:solidFill>
                <a:latin typeface="Courier New" pitchFamily="49" charset="0"/>
                <a:cs typeface="Courier New" pitchFamily="49" charset="0"/>
              </a:rPr>
              <a:t>);</a:t>
            </a:r>
          </a:p>
          <a:p>
            <a:pPr marL="342900" indent="-342900"/>
            <a:r>
              <a:rPr lang="en-US" dirty="0" smtClean="0">
                <a:solidFill>
                  <a:srgbClr val="000000"/>
                </a:solidFill>
                <a:latin typeface="Courier New" pitchFamily="49" charset="0"/>
                <a:cs typeface="Courier New" pitchFamily="49" charset="0"/>
              </a:rPr>
              <a:t>   }</a:t>
            </a:r>
          </a:p>
          <a:p>
            <a:pPr marL="342900" indent="-342900"/>
            <a:r>
              <a:rPr lang="en-US" dirty="0" smtClean="0">
                <a:solidFill>
                  <a:srgbClr val="000000"/>
                </a:solidFill>
                <a:latin typeface="Courier New" pitchFamily="49" charset="0"/>
                <a:cs typeface="Courier New" pitchFamily="49" charset="0"/>
              </a:rPr>
              <a:t>}</a:t>
            </a:r>
            <a:endParaRPr lang="en-US" dirty="0">
              <a:solidFill>
                <a:srgbClr val="0070C0"/>
              </a:solidFill>
              <a:latin typeface="Courier New" pitchFamily="49" charset="0"/>
              <a:cs typeface="Courier New" pitchFamily="49" charset="0"/>
            </a:endParaRPr>
          </a:p>
        </p:txBody>
      </p:sp>
      <p:sp>
        <p:nvSpPr>
          <p:cNvPr id="20" name="Rectangle 19"/>
          <p:cNvSpPr/>
          <p:nvPr/>
        </p:nvSpPr>
        <p:spPr>
          <a:xfrm>
            <a:off x="460375" y="3705225"/>
            <a:ext cx="4572000" cy="1754326"/>
          </a:xfrm>
          <a:prstGeom prst="rect">
            <a:avLst/>
          </a:prstGeom>
        </p:spPr>
        <p:txBody>
          <a:bodyPr>
            <a:spAutoFit/>
          </a:bodyPr>
          <a:lstStyle/>
          <a:p>
            <a:r>
              <a:rPr lang="en-US" b="1" dirty="0" smtClean="0">
                <a:solidFill>
                  <a:srgbClr val="000000"/>
                </a:solidFill>
                <a:latin typeface="Courier New" pitchFamily="49" charset="0"/>
                <a:cs typeface="Courier New" pitchFamily="49" charset="0"/>
              </a:rPr>
              <a:t>require </a:t>
            </a:r>
            <a:r>
              <a:rPr lang="en-US" b="1" dirty="0" smtClean="0">
                <a:solidFill>
                  <a:srgbClr val="CE7B00"/>
                </a:solidFill>
                <a:latin typeface="Courier New" pitchFamily="49" charset="0"/>
                <a:cs typeface="Courier New" pitchFamily="49" charset="0"/>
              </a:rPr>
              <a:t>'</a:t>
            </a:r>
            <a:r>
              <a:rPr lang="en-US" b="1" dirty="0" err="1" smtClean="0">
                <a:solidFill>
                  <a:srgbClr val="CE7B00"/>
                </a:solidFill>
                <a:latin typeface="Courier New" pitchFamily="49" charset="0"/>
                <a:cs typeface="Courier New" pitchFamily="49" charset="0"/>
              </a:rPr>
              <a:t>eventmachine</a:t>
            </a:r>
            <a:r>
              <a:rPr lang="en-US" b="1" dirty="0" smtClean="0">
                <a:solidFill>
                  <a:srgbClr val="CE7B00"/>
                </a:solidFill>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dirty="0" err="1" smtClean="0">
                <a:solidFill>
                  <a:srgbClr val="CC0000"/>
                </a:solidFill>
                <a:latin typeface="Courier New" pitchFamily="49" charset="0"/>
                <a:cs typeface="Courier New" pitchFamily="49" charset="0"/>
              </a:rPr>
              <a:t>EM.epoll</a:t>
            </a:r>
            <a:r>
              <a:rPr lang="en-US" b="1" dirty="0" smtClean="0">
                <a:solidFill>
                  <a:srgbClr val="CC0000"/>
                </a:solidFill>
                <a:latin typeface="Courier New" pitchFamily="49" charset="0"/>
                <a:cs typeface="Courier New" pitchFamily="49" charset="0"/>
              </a:rPr>
              <a:t>    </a:t>
            </a:r>
          </a:p>
          <a:p>
            <a:r>
              <a:rPr lang="en-US" b="1" dirty="0" err="1" smtClean="0">
                <a:solidFill>
                  <a:srgbClr val="000000"/>
                </a:solidFill>
                <a:latin typeface="Courier New" pitchFamily="49" charset="0"/>
                <a:cs typeface="Courier New" pitchFamily="49" charset="0"/>
              </a:rPr>
              <a:t>EM.run</a:t>
            </a:r>
            <a:r>
              <a:rPr lang="en-US" b="1" dirty="0" smtClean="0">
                <a:solidFill>
                  <a:srgbClr val="000000"/>
                </a:solidFill>
                <a:latin typeface="Courier New" pitchFamily="49" charset="0"/>
                <a:cs typeface="Courier New" pitchFamily="49" charset="0"/>
              </a:rPr>
              <a:t> {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a:t>
            </a:r>
            <a:r>
              <a:rPr lang="en-US" b="1" dirty="0" smtClean="0">
                <a:solidFill>
                  <a:srgbClr val="969696"/>
                </a:solidFill>
                <a:latin typeface="Courier New" pitchFamily="49" charset="0"/>
                <a:cs typeface="Courier New" pitchFamily="49" charset="0"/>
              </a:rPr>
              <a:t># ...</a:t>
            </a:r>
            <a:br>
              <a:rPr lang="en-US" b="1" dirty="0" smtClean="0">
                <a:solidFill>
                  <a:srgbClr val="969696"/>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a:t>
            </a:r>
            <a:endParaRPr lang="en-US" sz="2400" b="1" dirty="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1C2B"/>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bg1">
                    <a:lumMod val="95000"/>
                  </a:schemeClr>
                </a:solidFill>
              </a:rPr>
              <a:t>EventMachine: Speed + Convenience</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bg1">
                    <a:lumMod val="95000"/>
                  </a:schemeClr>
                </a:solidFill>
              </a:rPr>
              <a:t>building high performance network apps in Ruby</a:t>
            </a:r>
            <a:endParaRPr kumimoji="0" lang="en-US" sz="2000" i="1" u="none" strike="noStrike" kern="1200" cap="none" spc="0" normalizeH="0" baseline="0" noProof="0" dirty="0">
              <a:ln>
                <a:noFill/>
              </a:ln>
              <a:solidFill>
                <a:schemeClr val="bg1">
                  <a:lumMod val="9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5861050" y="574675"/>
            <a:ext cx="2667814" cy="1300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EventMachine</a:t>
            </a:r>
            <a:r>
              <a:rPr lang="en-US" sz="3000" b="1" dirty="0" smtClean="0">
                <a:solidFill>
                  <a:schemeClr val="tx1">
                    <a:lumMod val="75000"/>
                    <a:lumOff val="25000"/>
                  </a:schemeClr>
                </a:solidFill>
              </a:rPr>
              <a:t> Reactor</a:t>
            </a: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6" name="Rectangular Callout 5"/>
          <p:cNvSpPr/>
          <p:nvPr/>
        </p:nvSpPr>
        <p:spPr>
          <a:xfrm>
            <a:off x="3467101" y="2047875"/>
            <a:ext cx="1657350" cy="1749425"/>
          </a:xfrm>
          <a:prstGeom prst="wedgeRectCallout">
            <a:avLst>
              <a:gd name="adj1" fmla="val -62365"/>
              <a:gd name="adj2" fmla="val -23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   </a:t>
            </a:r>
            <a:r>
              <a:rPr lang="en-US" b="1" dirty="0" smtClean="0">
                <a:solidFill>
                  <a:srgbClr val="C00000"/>
                </a:solidFill>
              </a:rPr>
              <a:t>while</a:t>
            </a:r>
            <a:r>
              <a:rPr lang="en-US" b="1" dirty="0" smtClean="0"/>
              <a:t> </a:t>
            </a:r>
            <a:r>
              <a:rPr lang="en-US" b="1" dirty="0" smtClean="0">
                <a:solidFill>
                  <a:schemeClr val="accent3">
                    <a:lumMod val="50000"/>
                  </a:schemeClr>
                </a:solidFill>
              </a:rPr>
              <a:t>true</a:t>
            </a:r>
            <a:r>
              <a:rPr lang="en-US" b="1" dirty="0" smtClean="0"/>
              <a:t> </a:t>
            </a:r>
            <a:r>
              <a:rPr lang="en-US" b="1" dirty="0" smtClean="0">
                <a:solidFill>
                  <a:schemeClr val="accent1">
                    <a:lumMod val="50000"/>
                  </a:schemeClr>
                </a:solidFill>
              </a:rPr>
              <a:t>do</a:t>
            </a:r>
          </a:p>
          <a:p>
            <a:pPr marL="342900" indent="-342900"/>
            <a:r>
              <a:rPr lang="en-US" b="1" dirty="0" smtClean="0">
                <a:solidFill>
                  <a:schemeClr val="tx1"/>
                </a:solidFill>
              </a:rPr>
              <a:t>       timers</a:t>
            </a:r>
            <a:br>
              <a:rPr lang="en-US" b="1" dirty="0" smtClean="0">
                <a:solidFill>
                  <a:schemeClr val="tx1"/>
                </a:solidFill>
              </a:rPr>
            </a:br>
            <a:r>
              <a:rPr lang="en-US" b="1" dirty="0" err="1" smtClean="0">
                <a:solidFill>
                  <a:schemeClr val="tx1"/>
                </a:solidFill>
              </a:rPr>
              <a:t>network_io</a:t>
            </a:r>
            <a:r>
              <a:rPr lang="en-US" b="1" dirty="0" smtClean="0">
                <a:solidFill>
                  <a:schemeClr val="tx1"/>
                </a:solidFill>
              </a:rPr>
              <a:t/>
            </a:r>
            <a:br>
              <a:rPr lang="en-US" b="1" dirty="0" smtClean="0">
                <a:solidFill>
                  <a:schemeClr val="tx1"/>
                </a:solidFill>
              </a:rPr>
            </a:br>
            <a:r>
              <a:rPr lang="en-US" b="1" dirty="0" err="1" smtClean="0">
                <a:solidFill>
                  <a:schemeClr val="tx1"/>
                </a:solidFill>
              </a:rPr>
              <a:t>other_io</a:t>
            </a:r>
            <a:endParaRPr lang="en-US" b="1" dirty="0" smtClean="0">
              <a:solidFill>
                <a:schemeClr val="tx1"/>
              </a:solidFill>
            </a:endParaRPr>
          </a:p>
          <a:p>
            <a:pPr marL="342900" indent="-342900"/>
            <a:r>
              <a:rPr lang="en-US" b="1" dirty="0" smtClean="0"/>
              <a:t>   </a:t>
            </a:r>
            <a:r>
              <a:rPr lang="en-US" b="1" dirty="0" smtClean="0">
                <a:solidFill>
                  <a:schemeClr val="accent1">
                    <a:lumMod val="50000"/>
                  </a:schemeClr>
                </a:solidFill>
              </a:rPr>
              <a:t>end</a:t>
            </a:r>
          </a:p>
        </p:txBody>
      </p:sp>
      <p:sp>
        <p:nvSpPr>
          <p:cNvPr id="11" name="Rectangle 10"/>
          <p:cNvSpPr/>
          <p:nvPr/>
        </p:nvSpPr>
        <p:spPr>
          <a:xfrm>
            <a:off x="5584825" y="1955800"/>
            <a:ext cx="4572000" cy="1815882"/>
          </a:xfrm>
          <a:prstGeom prst="rect">
            <a:avLst/>
          </a:prstGeom>
        </p:spPr>
        <p:txBody>
          <a:bodyPr>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p "Starting"</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err="1" smtClean="0">
                <a:solidFill>
                  <a:schemeClr val="bg1">
                    <a:lumMod val="95000"/>
                  </a:schemeClr>
                </a:solidFill>
                <a:latin typeface="Verdana" pitchFamily="34" charset="0"/>
                <a:ea typeface="Verdana" pitchFamily="34" charset="0"/>
                <a:cs typeface="Verdana" pitchFamily="34" charset="0"/>
              </a:rPr>
              <a:t>EM.run</a:t>
            </a:r>
            <a:r>
              <a:rPr lang="en-US" sz="1600" b="1" dirty="0" smtClean="0">
                <a:solidFill>
                  <a:schemeClr val="bg1">
                    <a:lumMod val="95000"/>
                  </a:schemeClr>
                </a:solidFill>
                <a:latin typeface="Verdana" pitchFamily="34" charset="0"/>
                <a:ea typeface="Verdana" pitchFamily="34" charset="0"/>
                <a:cs typeface="Verdana" pitchFamily="34" charset="0"/>
              </a:rPr>
              <a:t> do</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p "Running in EM reactor"</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end</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puts "Almost done"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EventMachine</a:t>
            </a:r>
            <a:r>
              <a:rPr lang="en-US" sz="3000" b="1" dirty="0" smtClean="0">
                <a:solidFill>
                  <a:schemeClr val="tx1">
                    <a:lumMod val="75000"/>
                    <a:lumOff val="25000"/>
                  </a:schemeClr>
                </a:solidFill>
              </a:rPr>
              <a:t> Reactor</a:t>
            </a: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6" name="Rectangular Callout 5"/>
          <p:cNvSpPr/>
          <p:nvPr/>
        </p:nvSpPr>
        <p:spPr>
          <a:xfrm>
            <a:off x="3467101" y="2047875"/>
            <a:ext cx="1657350" cy="1749425"/>
          </a:xfrm>
          <a:prstGeom prst="wedgeRectCallout">
            <a:avLst>
              <a:gd name="adj1" fmla="val -62365"/>
              <a:gd name="adj2" fmla="val -23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   </a:t>
            </a:r>
            <a:r>
              <a:rPr lang="en-US" b="1" dirty="0" smtClean="0">
                <a:solidFill>
                  <a:srgbClr val="C00000"/>
                </a:solidFill>
              </a:rPr>
              <a:t>while</a:t>
            </a:r>
            <a:r>
              <a:rPr lang="en-US" b="1" dirty="0" smtClean="0"/>
              <a:t> </a:t>
            </a:r>
            <a:r>
              <a:rPr lang="en-US" b="1" dirty="0" smtClean="0">
                <a:solidFill>
                  <a:schemeClr val="accent3">
                    <a:lumMod val="50000"/>
                  </a:schemeClr>
                </a:solidFill>
              </a:rPr>
              <a:t>true</a:t>
            </a:r>
            <a:r>
              <a:rPr lang="en-US" b="1" dirty="0" smtClean="0"/>
              <a:t> </a:t>
            </a:r>
            <a:r>
              <a:rPr lang="en-US" b="1" dirty="0" smtClean="0">
                <a:solidFill>
                  <a:schemeClr val="accent1">
                    <a:lumMod val="50000"/>
                  </a:schemeClr>
                </a:solidFill>
              </a:rPr>
              <a:t>do</a:t>
            </a:r>
          </a:p>
          <a:p>
            <a:pPr marL="342900" indent="-342900"/>
            <a:r>
              <a:rPr lang="en-US" b="1" dirty="0" smtClean="0"/>
              <a:t>       </a:t>
            </a:r>
            <a:r>
              <a:rPr lang="en-US" b="1" dirty="0" smtClean="0">
                <a:solidFill>
                  <a:schemeClr val="tx1"/>
                </a:solidFill>
              </a:rPr>
              <a:t>timers</a:t>
            </a:r>
            <a:br>
              <a:rPr lang="en-US" b="1" dirty="0" smtClean="0">
                <a:solidFill>
                  <a:schemeClr val="tx1"/>
                </a:solidFill>
              </a:rPr>
            </a:br>
            <a:r>
              <a:rPr lang="en-US" b="1" dirty="0" err="1" smtClean="0">
                <a:solidFill>
                  <a:schemeClr val="tx1"/>
                </a:solidFill>
              </a:rPr>
              <a:t>network_io</a:t>
            </a:r>
            <a:r>
              <a:rPr lang="en-US" b="1" dirty="0" smtClean="0">
                <a:solidFill>
                  <a:schemeClr val="tx1"/>
                </a:solidFill>
              </a:rPr>
              <a:t/>
            </a:r>
            <a:br>
              <a:rPr lang="en-US" b="1" dirty="0" smtClean="0">
                <a:solidFill>
                  <a:schemeClr val="tx1"/>
                </a:solidFill>
              </a:rPr>
            </a:br>
            <a:r>
              <a:rPr lang="en-US" b="1" dirty="0" err="1" smtClean="0">
                <a:solidFill>
                  <a:schemeClr val="tx1"/>
                </a:solidFill>
              </a:rPr>
              <a:t>other_io</a:t>
            </a:r>
            <a:endParaRPr lang="en-US" b="1" dirty="0" smtClean="0">
              <a:solidFill>
                <a:schemeClr val="tx1"/>
              </a:solidFill>
            </a:endParaRPr>
          </a:p>
          <a:p>
            <a:pPr marL="342900" indent="-342900"/>
            <a:r>
              <a:rPr lang="en-US" b="1" dirty="0" smtClean="0"/>
              <a:t>   </a:t>
            </a:r>
            <a:r>
              <a:rPr lang="en-US" b="1" dirty="0" smtClean="0">
                <a:solidFill>
                  <a:schemeClr val="accent1">
                    <a:lumMod val="50000"/>
                  </a:schemeClr>
                </a:solidFill>
              </a:rPr>
              <a:t>end</a:t>
            </a:r>
          </a:p>
        </p:txBody>
      </p:sp>
      <p:sp>
        <p:nvSpPr>
          <p:cNvPr id="11" name="Rectangle 10"/>
          <p:cNvSpPr/>
          <p:nvPr/>
        </p:nvSpPr>
        <p:spPr>
          <a:xfrm>
            <a:off x="5400675" y="1950125"/>
            <a:ext cx="4572000" cy="2031325"/>
          </a:xfrm>
          <a:prstGeom prst="rect">
            <a:avLst/>
          </a:prstGeom>
        </p:spPr>
        <p:txBody>
          <a:bodyPr>
            <a:spAutoFit/>
          </a:bodyPr>
          <a:lstStyle/>
          <a:p>
            <a:r>
              <a:rPr lang="en-US" b="1" dirty="0" smtClean="0">
                <a:solidFill>
                  <a:srgbClr val="000000"/>
                </a:solidFill>
                <a:latin typeface="Verdana" pitchFamily="34" charset="0"/>
                <a:ea typeface="Verdana" pitchFamily="34" charset="0"/>
                <a:cs typeface="Verdana" pitchFamily="34" charset="0"/>
              </a:rPr>
              <a:t>p </a:t>
            </a:r>
            <a:r>
              <a:rPr lang="en-US" b="1" dirty="0" smtClean="0">
                <a:solidFill>
                  <a:srgbClr val="CE7B00"/>
                </a:solidFill>
                <a:latin typeface="Verdana" pitchFamily="34" charset="0"/>
                <a:ea typeface="Verdana" pitchFamily="34" charset="0"/>
                <a:cs typeface="Verdana" pitchFamily="34" charset="0"/>
              </a:rPr>
              <a:t>"Starting"</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EM.run</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0000E6"/>
                </a:solidFill>
                <a:latin typeface="Verdana" pitchFamily="34" charset="0"/>
                <a:ea typeface="Verdana" pitchFamily="34" charset="0"/>
                <a:cs typeface="Verdana" pitchFamily="34" charset="0"/>
              </a:rPr>
              <a:t>do</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p </a:t>
            </a:r>
            <a:r>
              <a:rPr lang="en-US" b="1" dirty="0" smtClean="0">
                <a:solidFill>
                  <a:srgbClr val="CE7B00"/>
                </a:solidFill>
                <a:latin typeface="Verdana" pitchFamily="34" charset="0"/>
                <a:ea typeface="Verdana" pitchFamily="34" charset="0"/>
                <a:cs typeface="Verdana" pitchFamily="34" charset="0"/>
              </a:rPr>
              <a:t>"Running in EM reactor"</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E6"/>
                </a:solidFill>
                <a:latin typeface="Verdana" pitchFamily="34" charset="0"/>
                <a:ea typeface="Verdana" pitchFamily="34" charset="0"/>
                <a:cs typeface="Verdana" pitchFamily="34" charset="0"/>
              </a:rPr>
              <a:t>end</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puts </a:t>
            </a:r>
            <a:r>
              <a:rPr lang="en-US" b="1" dirty="0" smtClean="0">
                <a:solidFill>
                  <a:srgbClr val="CE7B00"/>
                </a:solidFill>
                <a:latin typeface="Verdana" pitchFamily="34" charset="0"/>
                <a:ea typeface="Verdana" pitchFamily="34" charset="0"/>
                <a:cs typeface="Verdana" pitchFamily="34" charset="0"/>
              </a:rPr>
              <a:t>"Almost done"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t>EventMachine Reactor</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smtClean="0">
                <a:ln>
                  <a:noFill/>
                </a:ln>
                <a:solidFill>
                  <a:schemeClr val="tx1">
                    <a:lumMod val="75000"/>
                    <a:lumOff val="25000"/>
                  </a:schemeClr>
                </a:solidFill>
                <a:effectLst/>
                <a:uLnTx/>
                <a:uFillTx/>
                <a:latin typeface="+mn-lt"/>
                <a:ea typeface="+mn-ea"/>
                <a:cs typeface="+mn-cs"/>
              </a:rPr>
              <a:t>concurrency without threads</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5" name="Rectangular Callout 4"/>
          <p:cNvSpPr/>
          <p:nvPr/>
        </p:nvSpPr>
        <p:spPr>
          <a:xfrm>
            <a:off x="3651250" y="1771650"/>
            <a:ext cx="2117725" cy="758826"/>
          </a:xfrm>
          <a:prstGeom prst="wedgeRectCallout">
            <a:avLst>
              <a:gd name="adj1" fmla="val -70646"/>
              <a:gd name="adj2" fmla="val 2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C++ core</a:t>
            </a:r>
          </a:p>
        </p:txBody>
      </p:sp>
      <p:sp>
        <p:nvSpPr>
          <p:cNvPr id="7" name="Rectangular Callout 6"/>
          <p:cNvSpPr/>
          <p:nvPr/>
        </p:nvSpPr>
        <p:spPr>
          <a:xfrm>
            <a:off x="3651250" y="2784475"/>
            <a:ext cx="2117725" cy="758826"/>
          </a:xfrm>
          <a:prstGeom prst="wedgeRectCallout">
            <a:avLst>
              <a:gd name="adj1" fmla="val -70646"/>
              <a:gd name="adj2" fmla="val -30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1600" b="1" dirty="0" smtClean="0">
                <a:solidFill>
                  <a:schemeClr val="tx1"/>
                </a:solidFill>
              </a:rPr>
              <a:t>    Easy concurrency without threading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7" name="Rectangular Callout 6"/>
          <p:cNvSpPr/>
          <p:nvPr/>
        </p:nvSpPr>
        <p:spPr>
          <a:xfrm>
            <a:off x="3375025" y="3314699"/>
            <a:ext cx="4972050" cy="758826"/>
          </a:xfrm>
          <a:prstGeom prst="wedgeRectCallout">
            <a:avLst>
              <a:gd name="adj1" fmla="val -60052"/>
              <a:gd name="adj2" fmla="val 367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2000" b="1" dirty="0" smtClean="0">
                <a:solidFill>
                  <a:schemeClr val="tx1"/>
                </a:solidFill>
              </a:rPr>
              <a:t>   Event = IO event + block or lambda call</a:t>
            </a:r>
          </a:p>
        </p:txBody>
      </p:sp>
      <p:sp>
        <p:nvSpPr>
          <p:cNvPr id="8"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t>EventMachine Reactor</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smtClean="0">
                <a:ln>
                  <a:noFill/>
                </a:ln>
                <a:solidFill>
                  <a:schemeClr val="tx1">
                    <a:lumMod val="75000"/>
                    <a:lumOff val="25000"/>
                  </a:schemeClr>
                </a:solidFill>
                <a:effectLst/>
                <a:uLnTx/>
                <a:uFillTx/>
                <a:latin typeface="+mn-lt"/>
                <a:ea typeface="+mn-ea"/>
                <a:cs typeface="+mn-cs"/>
              </a:rPr>
              <a:t>concurrency without threads</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 name="Rectangle 9"/>
          <p:cNvSpPr/>
          <p:nvPr/>
        </p:nvSpPr>
        <p:spPr>
          <a:xfrm>
            <a:off x="3282951" y="574675"/>
            <a:ext cx="5861050" cy="1815882"/>
          </a:xfrm>
          <a:prstGeom prst="rect">
            <a:avLst/>
          </a:prstGeom>
        </p:spPr>
        <p:txBody>
          <a:bodyPr wrap="square">
            <a:spAutoFit/>
          </a:bodyPr>
          <a:lstStyle/>
          <a:p>
            <a:pPr lvl="0" fontAlgn="base">
              <a:spcBef>
                <a:spcPct val="0"/>
              </a:spcBef>
              <a:spcAft>
                <a:spcPct val="0"/>
              </a:spcAft>
            </a:pPr>
            <a:r>
              <a:rPr lang="en-CA" sz="1600" dirty="0" smtClean="0">
                <a:solidFill>
                  <a:schemeClr val="bg1">
                    <a:lumMod val="85000"/>
                  </a:schemeClr>
                </a:solidFill>
                <a:latin typeface="Verdana" pitchFamily="34" charset="0"/>
                <a:ea typeface="Verdana" pitchFamily="34" charset="0"/>
                <a:cs typeface="Verdana" pitchFamily="34" charset="0"/>
              </a:rPr>
              <a:t>http </a:t>
            </a:r>
            <a:r>
              <a:rPr lang="en-CA" sz="1600" b="1" dirty="0" smtClean="0">
                <a:solidFill>
                  <a:schemeClr val="bg1">
                    <a:lumMod val="85000"/>
                  </a:schemeClr>
                </a:solidFill>
                <a:latin typeface="Verdana" pitchFamily="34" charset="0"/>
                <a:ea typeface="Verdana" pitchFamily="34" charset="0"/>
                <a:cs typeface="Verdana" pitchFamily="34" charset="0"/>
              </a:rPr>
              <a:t>=</a:t>
            </a:r>
            <a:r>
              <a:rPr lang="en-CA" sz="1600" dirty="0" smtClean="0">
                <a:solidFill>
                  <a:schemeClr val="bg1">
                    <a:lumMod val="85000"/>
                  </a:schemeClr>
                </a:solidFill>
                <a:latin typeface="Verdana" pitchFamily="34" charset="0"/>
                <a:ea typeface="Verdana" pitchFamily="34" charset="0"/>
                <a:cs typeface="Verdana" pitchFamily="34" charset="0"/>
              </a:rPr>
              <a:t> EM</a:t>
            </a:r>
            <a:r>
              <a:rPr lang="en-CA" sz="1600" b="1" dirty="0" smtClean="0">
                <a:solidFill>
                  <a:schemeClr val="bg1">
                    <a:lumMod val="85000"/>
                  </a:schemeClr>
                </a:solidFill>
                <a:latin typeface="Verdana" pitchFamily="34" charset="0"/>
                <a:ea typeface="Verdana" pitchFamily="34" charset="0"/>
                <a:cs typeface="Verdana" pitchFamily="34" charset="0"/>
              </a:rPr>
              <a:t>::</a:t>
            </a:r>
            <a:r>
              <a:rPr lang="en-CA" sz="1600" dirty="0" err="1" smtClean="0">
                <a:solidFill>
                  <a:schemeClr val="bg1">
                    <a:lumMod val="85000"/>
                  </a:schemeClr>
                </a:solidFill>
                <a:latin typeface="Verdana" pitchFamily="34" charset="0"/>
                <a:ea typeface="Verdana" pitchFamily="34" charset="0"/>
                <a:cs typeface="Verdana" pitchFamily="34" charset="0"/>
              </a:rPr>
              <a:t>HttpRequest</a:t>
            </a:r>
            <a:r>
              <a:rPr lang="en-CA" sz="1600" b="1" dirty="0" err="1" smtClean="0">
                <a:solidFill>
                  <a:schemeClr val="bg1">
                    <a:lumMod val="85000"/>
                  </a:schemeClr>
                </a:solidFill>
                <a:latin typeface="Verdana" pitchFamily="34" charset="0"/>
                <a:ea typeface="Verdana" pitchFamily="34" charset="0"/>
                <a:cs typeface="Verdana" pitchFamily="34" charset="0"/>
              </a:rPr>
              <a:t>.</a:t>
            </a:r>
            <a:r>
              <a:rPr lang="en-CA" sz="1600" dirty="0" err="1" smtClean="0">
                <a:solidFill>
                  <a:schemeClr val="bg1">
                    <a:lumMod val="85000"/>
                  </a:schemeClr>
                </a:solidFill>
                <a:latin typeface="Verdana" pitchFamily="34" charset="0"/>
                <a:ea typeface="Verdana" pitchFamily="34" charset="0"/>
                <a:cs typeface="Verdana" pitchFamily="34" charset="0"/>
              </a:rPr>
              <a:t>new</a:t>
            </a:r>
            <a:r>
              <a:rPr lang="en-CA" sz="1600" b="1" dirty="0" smtClean="0">
                <a:solidFill>
                  <a:schemeClr val="bg1">
                    <a:lumMod val="85000"/>
                  </a:schemeClr>
                </a:solidFill>
                <a:latin typeface="Verdana" pitchFamily="34" charset="0"/>
                <a:ea typeface="Verdana" pitchFamily="34" charset="0"/>
                <a:cs typeface="Verdana" pitchFamily="34" charset="0"/>
              </a:rPr>
              <a:t>(</a:t>
            </a:r>
            <a:r>
              <a:rPr lang="en-CA" sz="1600" dirty="0" smtClean="0">
                <a:solidFill>
                  <a:schemeClr val="bg1">
                    <a:lumMod val="85000"/>
                  </a:schemeClr>
                </a:solidFill>
                <a:latin typeface="Verdana" pitchFamily="34" charset="0"/>
                <a:ea typeface="Verdana" pitchFamily="34" charset="0"/>
                <a:cs typeface="Verdana" pitchFamily="34" charset="0"/>
              </a:rPr>
              <a:t>'http://site.com/'</a:t>
            </a:r>
            <a:r>
              <a:rPr lang="en-CA" sz="1600" b="1" dirty="0" smtClean="0">
                <a:solidFill>
                  <a:schemeClr val="bg1">
                    <a:lumMod val="85000"/>
                  </a:schemeClr>
                </a:solidFill>
                <a:latin typeface="Verdana" pitchFamily="34" charset="0"/>
                <a:ea typeface="Verdana" pitchFamily="34" charset="0"/>
                <a:cs typeface="Verdana" pitchFamily="34" charset="0"/>
              </a:rPr>
              <a:t>).</a:t>
            </a:r>
            <a:r>
              <a:rPr lang="en-CA" sz="1600" dirty="0" smtClean="0">
                <a:solidFill>
                  <a:schemeClr val="bg1">
                    <a:lumMod val="85000"/>
                  </a:schemeClr>
                </a:solidFill>
                <a:latin typeface="Verdana" pitchFamily="34" charset="0"/>
                <a:ea typeface="Verdana" pitchFamily="34" charset="0"/>
                <a:cs typeface="Verdana" pitchFamily="34" charset="0"/>
              </a:rPr>
              <a:t>get</a:t>
            </a:r>
          </a:p>
          <a:p>
            <a:pPr lvl="0" eaLnBrk="0" fontAlgn="base" hangingPunct="0">
              <a:spcBef>
                <a:spcPct val="0"/>
              </a:spcBef>
              <a:spcAft>
                <a:spcPct val="0"/>
              </a:spcAft>
            </a:pPr>
            <a:r>
              <a:rPr lang="en-CA" sz="1600" dirty="0" smtClean="0">
                <a:solidFill>
                  <a:schemeClr val="bg1">
                    <a:lumMod val="85000"/>
                  </a:schemeClr>
                </a:solidFill>
                <a:latin typeface="Verdana" pitchFamily="34" charset="0"/>
                <a:ea typeface="Verdana" pitchFamily="34" charset="0"/>
                <a:cs typeface="Verdana" pitchFamily="34" charset="0"/>
              </a:rPr>
              <a:t>  </a:t>
            </a:r>
          </a:p>
          <a:p>
            <a:pPr lvl="0" eaLnBrk="0" fontAlgn="base" hangingPunct="0">
              <a:spcBef>
                <a:spcPct val="0"/>
              </a:spcBef>
              <a:spcAft>
                <a:spcPct val="0"/>
              </a:spcAft>
            </a:pPr>
            <a:r>
              <a:rPr lang="en-CA" sz="1600" b="1" dirty="0" smtClean="0">
                <a:solidFill>
                  <a:schemeClr val="bg1">
                    <a:lumMod val="85000"/>
                  </a:schemeClr>
                </a:solidFill>
                <a:latin typeface="Verdana" pitchFamily="34" charset="0"/>
                <a:ea typeface="Verdana" pitchFamily="34" charset="0"/>
                <a:cs typeface="Verdana" pitchFamily="34" charset="0"/>
              </a:rPr>
              <a:t>  </a:t>
            </a:r>
            <a:r>
              <a:rPr lang="en-CA" sz="1600" b="1" dirty="0" err="1" smtClean="0">
                <a:solidFill>
                  <a:schemeClr val="bg1">
                    <a:lumMod val="85000"/>
                  </a:schemeClr>
                </a:solidFill>
                <a:latin typeface="Verdana" pitchFamily="34" charset="0"/>
                <a:ea typeface="Verdana" pitchFamily="34" charset="0"/>
                <a:cs typeface="Verdana" pitchFamily="34" charset="0"/>
              </a:rPr>
              <a:t>http.callback</a:t>
            </a:r>
            <a:r>
              <a:rPr lang="en-CA" sz="1600" b="1" dirty="0" smtClean="0">
                <a:solidFill>
                  <a:schemeClr val="bg1">
                    <a:lumMod val="85000"/>
                  </a:schemeClr>
                </a:solidFill>
                <a:latin typeface="Verdana" pitchFamily="34" charset="0"/>
                <a:ea typeface="Verdana" pitchFamily="34" charset="0"/>
                <a:cs typeface="Verdana" pitchFamily="34" charset="0"/>
              </a:rPr>
              <a:t> {</a:t>
            </a:r>
          </a:p>
          <a:p>
            <a:pPr lvl="0" eaLnBrk="0" fontAlgn="base" hangingPunct="0">
              <a:spcBef>
                <a:spcPct val="0"/>
              </a:spcBef>
              <a:spcAft>
                <a:spcPct val="0"/>
              </a:spcAft>
            </a:pPr>
            <a:r>
              <a:rPr lang="en-CA" sz="1600" b="1" dirty="0" smtClean="0">
                <a:solidFill>
                  <a:schemeClr val="bg1">
                    <a:lumMod val="85000"/>
                  </a:schemeClr>
                </a:solidFill>
                <a:latin typeface="Verdana" pitchFamily="34" charset="0"/>
                <a:ea typeface="Verdana" pitchFamily="34" charset="0"/>
                <a:cs typeface="Verdana" pitchFamily="34" charset="0"/>
              </a:rPr>
              <a:t>    p </a:t>
            </a:r>
            <a:r>
              <a:rPr lang="en-CA" sz="1600" b="1" dirty="0" err="1" smtClean="0">
                <a:solidFill>
                  <a:schemeClr val="bg1">
                    <a:lumMod val="85000"/>
                  </a:schemeClr>
                </a:solidFill>
                <a:latin typeface="Verdana" pitchFamily="34" charset="0"/>
                <a:ea typeface="Verdana" pitchFamily="34" charset="0"/>
                <a:cs typeface="Verdana" pitchFamily="34" charset="0"/>
              </a:rPr>
              <a:t>http.response</a:t>
            </a:r>
            <a:endParaRPr lang="en-CA" sz="1600" b="1" dirty="0" smtClean="0">
              <a:solidFill>
                <a:schemeClr val="bg1">
                  <a:lumMod val="85000"/>
                </a:schemeClr>
              </a:solidFill>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b="1" dirty="0" smtClean="0">
                <a:solidFill>
                  <a:schemeClr val="bg1">
                    <a:lumMod val="85000"/>
                  </a:schemeClr>
                </a:solidFill>
                <a:latin typeface="Verdana" pitchFamily="34" charset="0"/>
                <a:ea typeface="Verdana" pitchFamily="34" charset="0"/>
                <a:cs typeface="Verdana" pitchFamily="34" charset="0"/>
              </a:rPr>
              <a:t>  }</a:t>
            </a:r>
          </a:p>
          <a:p>
            <a:pPr lvl="0" eaLnBrk="0" fontAlgn="base" hangingPunct="0">
              <a:spcBef>
                <a:spcPct val="0"/>
              </a:spcBef>
              <a:spcAft>
                <a:spcPct val="0"/>
              </a:spcAft>
            </a:pPr>
            <a:endParaRPr lang="en-CA" sz="1600" dirty="0" smtClean="0">
              <a:solidFill>
                <a:schemeClr val="bg1">
                  <a:lumMod val="85000"/>
                </a:schemeClr>
              </a:solidFill>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dirty="0" smtClean="0">
                <a:solidFill>
                  <a:schemeClr val="bg1">
                    <a:lumMod val="85000"/>
                  </a:schemeClr>
                </a:solidFill>
                <a:latin typeface="Verdana" pitchFamily="34" charset="0"/>
                <a:ea typeface="Verdana" pitchFamily="34" charset="0"/>
                <a:cs typeface="Verdana" pitchFamily="34" charset="0"/>
              </a:rPr>
              <a:t> # ... do other work, until </a:t>
            </a:r>
            <a:r>
              <a:rPr lang="en-CA" sz="1600" dirty="0" err="1" smtClean="0">
                <a:solidFill>
                  <a:schemeClr val="bg1">
                    <a:lumMod val="85000"/>
                  </a:schemeClr>
                </a:solidFill>
                <a:latin typeface="Verdana" pitchFamily="34" charset="0"/>
                <a:ea typeface="Verdana" pitchFamily="34" charset="0"/>
                <a:cs typeface="Verdana" pitchFamily="34" charset="0"/>
              </a:rPr>
              <a:t>callback</a:t>
            </a:r>
            <a:r>
              <a:rPr lang="en-CA" sz="1600" dirty="0" smtClean="0">
                <a:solidFill>
                  <a:schemeClr val="bg1">
                    <a:lumMod val="85000"/>
                  </a:schemeClr>
                </a:solidFill>
                <a:latin typeface="Verdana" pitchFamily="34" charset="0"/>
                <a:ea typeface="Verdana" pitchFamily="34" charset="0"/>
                <a:cs typeface="Verdana" pitchFamily="34" charset="0"/>
              </a:rPr>
              <a:t> fires.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7" name="Rectangular Callout 6"/>
          <p:cNvSpPr/>
          <p:nvPr/>
        </p:nvSpPr>
        <p:spPr>
          <a:xfrm>
            <a:off x="3375025" y="3429000"/>
            <a:ext cx="4143375" cy="758826"/>
          </a:xfrm>
          <a:prstGeom prst="wedgeRectCallout">
            <a:avLst>
              <a:gd name="adj1" fmla="val -60052"/>
              <a:gd name="adj2" fmla="val 367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1600" b="1" dirty="0" smtClean="0">
                <a:solidFill>
                  <a:schemeClr val="tx1"/>
                </a:solidFill>
              </a:rPr>
              <a:t>   Event = IO event + block or lambda call</a:t>
            </a:r>
          </a:p>
        </p:txBody>
      </p:sp>
      <p:sp>
        <p:nvSpPr>
          <p:cNvPr id="8"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EventMachine</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Reactor</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concurrency without threads</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9" name="Rectangle 8"/>
          <p:cNvSpPr/>
          <p:nvPr/>
        </p:nvSpPr>
        <p:spPr>
          <a:xfrm>
            <a:off x="3467099" y="574675"/>
            <a:ext cx="5676901" cy="1815882"/>
          </a:xfrm>
          <a:prstGeom prst="rect">
            <a:avLst/>
          </a:prstGeom>
        </p:spPr>
        <p:txBody>
          <a:bodyPr wrap="square">
            <a:spAutoFit/>
          </a:bodyPr>
          <a:lstStyle/>
          <a:p>
            <a:pPr lvl="0" fontAlgn="base">
              <a:spcBef>
                <a:spcPct val="0"/>
              </a:spcBef>
              <a:spcAft>
                <a:spcPct val="0"/>
              </a:spcAft>
            </a:pPr>
            <a:r>
              <a:rPr lang="en-CA" sz="1600" dirty="0" smtClean="0">
                <a:solidFill>
                  <a:srgbClr val="000000"/>
                </a:solidFill>
                <a:latin typeface="Verdana" pitchFamily="34" charset="0"/>
                <a:ea typeface="Verdana" pitchFamily="34" charset="0"/>
                <a:cs typeface="Verdana" pitchFamily="34" charset="0"/>
              </a:rPr>
              <a:t>http</a:t>
            </a:r>
            <a:r>
              <a:rPr lang="en-CA" sz="1600" dirty="0" smtClean="0">
                <a:solidFill>
                  <a:srgbClr val="808080"/>
                </a:solidFill>
                <a:latin typeface="Verdana" pitchFamily="34" charset="0"/>
                <a:ea typeface="Verdana" pitchFamily="34" charset="0"/>
                <a:cs typeface="Verdana" pitchFamily="34" charset="0"/>
              </a:rPr>
              <a:t> </a:t>
            </a:r>
            <a:r>
              <a:rPr lang="en-CA" sz="1600" b="1" dirty="0" smtClean="0">
                <a:solidFill>
                  <a:srgbClr val="000000"/>
                </a:solidFill>
                <a:latin typeface="Verdana" pitchFamily="34" charset="0"/>
                <a:ea typeface="Verdana" pitchFamily="34" charset="0"/>
                <a:cs typeface="Verdana" pitchFamily="34" charset="0"/>
              </a:rPr>
              <a:t>=</a:t>
            </a:r>
            <a:r>
              <a:rPr lang="en-CA" sz="1600" dirty="0" smtClean="0">
                <a:solidFill>
                  <a:srgbClr val="808080"/>
                </a:solidFill>
                <a:latin typeface="Verdana" pitchFamily="34" charset="0"/>
                <a:ea typeface="Verdana" pitchFamily="34" charset="0"/>
                <a:cs typeface="Verdana" pitchFamily="34" charset="0"/>
              </a:rPr>
              <a:t> </a:t>
            </a:r>
            <a:r>
              <a:rPr lang="en-CA" sz="1600" dirty="0" smtClean="0">
                <a:solidFill>
                  <a:srgbClr val="000000"/>
                </a:solidFill>
                <a:latin typeface="Verdana" pitchFamily="34" charset="0"/>
                <a:ea typeface="Verdana" pitchFamily="34" charset="0"/>
                <a:cs typeface="Verdana" pitchFamily="34" charset="0"/>
              </a:rPr>
              <a:t>EM</a:t>
            </a:r>
            <a:r>
              <a:rPr lang="en-CA" sz="1600" b="1" dirty="0" smtClean="0">
                <a:solidFill>
                  <a:srgbClr val="000000"/>
                </a:solidFill>
                <a:latin typeface="Verdana" pitchFamily="34" charset="0"/>
                <a:ea typeface="Verdana" pitchFamily="34" charset="0"/>
                <a:cs typeface="Verdana" pitchFamily="34" charset="0"/>
              </a:rPr>
              <a:t>::</a:t>
            </a:r>
            <a:r>
              <a:rPr lang="en-CA" sz="1600" dirty="0" err="1" smtClean="0">
                <a:solidFill>
                  <a:srgbClr val="000000"/>
                </a:solidFill>
                <a:latin typeface="Verdana" pitchFamily="34" charset="0"/>
                <a:ea typeface="Verdana" pitchFamily="34" charset="0"/>
                <a:cs typeface="Verdana" pitchFamily="34" charset="0"/>
              </a:rPr>
              <a:t>HttpRequest</a:t>
            </a:r>
            <a:r>
              <a:rPr lang="en-CA" sz="1600" b="1" dirty="0" err="1" smtClean="0">
                <a:solidFill>
                  <a:srgbClr val="000000"/>
                </a:solidFill>
                <a:latin typeface="Verdana" pitchFamily="34" charset="0"/>
                <a:ea typeface="Verdana" pitchFamily="34" charset="0"/>
                <a:cs typeface="Verdana" pitchFamily="34" charset="0"/>
              </a:rPr>
              <a:t>.</a:t>
            </a:r>
            <a:r>
              <a:rPr lang="en-CA" sz="1600" dirty="0" err="1" smtClean="0">
                <a:solidFill>
                  <a:srgbClr val="000000"/>
                </a:solidFill>
                <a:latin typeface="Verdana" pitchFamily="34" charset="0"/>
                <a:ea typeface="Verdana" pitchFamily="34" charset="0"/>
                <a:cs typeface="Verdana" pitchFamily="34" charset="0"/>
              </a:rPr>
              <a:t>new</a:t>
            </a:r>
            <a:r>
              <a:rPr lang="en-CA" sz="1600" b="1" dirty="0" smtClean="0">
                <a:solidFill>
                  <a:srgbClr val="000000"/>
                </a:solidFill>
                <a:latin typeface="Verdana" pitchFamily="34" charset="0"/>
                <a:ea typeface="Verdana" pitchFamily="34" charset="0"/>
                <a:cs typeface="Verdana" pitchFamily="34" charset="0"/>
              </a:rPr>
              <a:t>(</a:t>
            </a:r>
            <a:r>
              <a:rPr lang="en-CA" sz="1600" dirty="0" smtClean="0">
                <a:solidFill>
                  <a:srgbClr val="7F007F"/>
                </a:solidFill>
                <a:latin typeface="Verdana" pitchFamily="34" charset="0"/>
                <a:ea typeface="Verdana" pitchFamily="34" charset="0"/>
                <a:cs typeface="Verdana" pitchFamily="34" charset="0"/>
              </a:rPr>
              <a:t>'http://site.com/'</a:t>
            </a:r>
            <a:r>
              <a:rPr lang="en-CA" sz="1600" b="1" dirty="0" smtClean="0">
                <a:solidFill>
                  <a:srgbClr val="000000"/>
                </a:solidFill>
                <a:latin typeface="Verdana" pitchFamily="34" charset="0"/>
                <a:ea typeface="Verdana" pitchFamily="34" charset="0"/>
                <a:cs typeface="Verdana" pitchFamily="34" charset="0"/>
              </a:rPr>
              <a:t>).</a:t>
            </a:r>
            <a:r>
              <a:rPr lang="en-CA" sz="1600" dirty="0" smtClean="0">
                <a:solidFill>
                  <a:srgbClr val="000000"/>
                </a:solidFill>
                <a:latin typeface="Verdana" pitchFamily="34" charset="0"/>
                <a:ea typeface="Verdana" pitchFamily="34" charset="0"/>
                <a:cs typeface="Verdana" pitchFamily="34" charset="0"/>
              </a:rPr>
              <a:t>get</a:t>
            </a:r>
            <a:endParaRPr lang="en-CA" sz="1600" dirty="0" smtClean="0">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dirty="0" smtClean="0">
                <a:solidFill>
                  <a:srgbClr val="808080"/>
                </a:solidFill>
                <a:latin typeface="Verdana" pitchFamily="34" charset="0"/>
                <a:ea typeface="Verdana" pitchFamily="34" charset="0"/>
                <a:cs typeface="Verdana" pitchFamily="34" charset="0"/>
              </a:rPr>
              <a:t>  </a:t>
            </a:r>
            <a:endParaRPr lang="en-CA" sz="1600" dirty="0" smtClean="0">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b="1" dirty="0" err="1" smtClean="0">
                <a:solidFill>
                  <a:srgbClr val="000000"/>
                </a:solidFill>
                <a:latin typeface="Verdana" pitchFamily="34" charset="0"/>
                <a:ea typeface="Verdana" pitchFamily="34" charset="0"/>
                <a:cs typeface="Verdana" pitchFamily="34" charset="0"/>
              </a:rPr>
              <a:t>http.callback</a:t>
            </a:r>
            <a:r>
              <a:rPr lang="en-CA" sz="1600" b="1" dirty="0" smtClean="0">
                <a:solidFill>
                  <a:srgbClr val="808080"/>
                </a:solidFill>
                <a:latin typeface="Verdana" pitchFamily="34" charset="0"/>
                <a:ea typeface="Verdana" pitchFamily="34" charset="0"/>
                <a:cs typeface="Verdana" pitchFamily="34" charset="0"/>
              </a:rPr>
              <a:t> </a:t>
            </a:r>
            <a:r>
              <a:rPr lang="en-CA" sz="1600" b="1" dirty="0" smtClean="0">
                <a:solidFill>
                  <a:srgbClr val="000000"/>
                </a:solidFill>
                <a:latin typeface="Verdana" pitchFamily="34" charset="0"/>
                <a:ea typeface="Verdana" pitchFamily="34" charset="0"/>
                <a:cs typeface="Verdana" pitchFamily="34" charset="0"/>
              </a:rPr>
              <a:t>{</a:t>
            </a:r>
            <a:endParaRPr lang="en-CA" sz="1600" b="1" dirty="0" smtClean="0">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b="1" dirty="0" smtClean="0">
                <a:solidFill>
                  <a:srgbClr val="808080"/>
                </a:solidFill>
                <a:latin typeface="Verdana" pitchFamily="34" charset="0"/>
                <a:ea typeface="Verdana" pitchFamily="34" charset="0"/>
                <a:cs typeface="Verdana" pitchFamily="34" charset="0"/>
              </a:rPr>
              <a:t>  </a:t>
            </a:r>
            <a:r>
              <a:rPr lang="en-CA" sz="1600" b="1" dirty="0" smtClean="0">
                <a:solidFill>
                  <a:srgbClr val="000000"/>
                </a:solidFill>
                <a:latin typeface="Verdana" pitchFamily="34" charset="0"/>
                <a:ea typeface="Verdana" pitchFamily="34" charset="0"/>
                <a:cs typeface="Verdana" pitchFamily="34" charset="0"/>
              </a:rPr>
              <a:t>p</a:t>
            </a:r>
            <a:r>
              <a:rPr lang="en-CA" sz="1600" b="1" dirty="0" smtClean="0">
                <a:solidFill>
                  <a:srgbClr val="808080"/>
                </a:solidFill>
                <a:latin typeface="Verdana" pitchFamily="34" charset="0"/>
                <a:ea typeface="Verdana" pitchFamily="34" charset="0"/>
                <a:cs typeface="Verdana" pitchFamily="34" charset="0"/>
              </a:rPr>
              <a:t> </a:t>
            </a:r>
            <a:r>
              <a:rPr lang="en-CA" sz="1600" b="1" dirty="0" err="1" smtClean="0">
                <a:solidFill>
                  <a:srgbClr val="000000"/>
                </a:solidFill>
                <a:latin typeface="Verdana" pitchFamily="34" charset="0"/>
                <a:ea typeface="Verdana" pitchFamily="34" charset="0"/>
                <a:cs typeface="Verdana" pitchFamily="34" charset="0"/>
              </a:rPr>
              <a:t>http.response</a:t>
            </a:r>
            <a:endParaRPr lang="en-CA" sz="1600" b="1" dirty="0" smtClean="0">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b="1" dirty="0" smtClean="0">
                <a:solidFill>
                  <a:srgbClr val="000000"/>
                </a:solidFill>
                <a:latin typeface="Verdana" pitchFamily="34" charset="0"/>
                <a:ea typeface="Verdana" pitchFamily="34" charset="0"/>
                <a:cs typeface="Verdana" pitchFamily="34" charset="0"/>
              </a:rPr>
              <a:t>}</a:t>
            </a:r>
          </a:p>
          <a:p>
            <a:pPr lvl="0" eaLnBrk="0" fontAlgn="base" hangingPunct="0">
              <a:spcBef>
                <a:spcPct val="0"/>
              </a:spcBef>
              <a:spcAft>
                <a:spcPct val="0"/>
              </a:spcAft>
            </a:pPr>
            <a:endParaRPr lang="en-CA" sz="1600" dirty="0" smtClean="0">
              <a:latin typeface="Verdana" pitchFamily="34" charset="0"/>
              <a:ea typeface="Verdana" pitchFamily="34" charset="0"/>
              <a:cs typeface="Verdana" pitchFamily="34" charset="0"/>
            </a:endParaRPr>
          </a:p>
          <a:p>
            <a:pPr lvl="0" eaLnBrk="0" fontAlgn="base" hangingPunct="0">
              <a:spcBef>
                <a:spcPct val="0"/>
              </a:spcBef>
              <a:spcAft>
                <a:spcPct val="0"/>
              </a:spcAft>
            </a:pPr>
            <a:r>
              <a:rPr lang="en-CA" sz="1600" dirty="0" smtClean="0">
                <a:solidFill>
                  <a:srgbClr val="007F00"/>
                </a:solidFill>
                <a:latin typeface="Verdana" pitchFamily="34" charset="0"/>
                <a:ea typeface="Verdana" pitchFamily="34" charset="0"/>
                <a:cs typeface="Verdana" pitchFamily="34" charset="0"/>
              </a:rPr>
              <a:t># ... do other work, until </a:t>
            </a:r>
            <a:r>
              <a:rPr lang="en-CA" sz="1600" dirty="0" err="1" smtClean="0">
                <a:solidFill>
                  <a:srgbClr val="007F00"/>
                </a:solidFill>
                <a:latin typeface="Verdana" pitchFamily="34" charset="0"/>
                <a:ea typeface="Verdana" pitchFamily="34" charset="0"/>
                <a:cs typeface="Verdana" pitchFamily="34" charset="0"/>
              </a:rPr>
              <a:t>callback</a:t>
            </a:r>
            <a:r>
              <a:rPr lang="en-CA" sz="1600" dirty="0" smtClean="0">
                <a:solidFill>
                  <a:srgbClr val="007F00"/>
                </a:solidFill>
                <a:latin typeface="Verdana" pitchFamily="34" charset="0"/>
                <a:ea typeface="Verdana" pitchFamily="34" charset="0"/>
                <a:cs typeface="Verdana" pitchFamily="34" charset="0"/>
              </a:rPr>
              <a:t> fires.</a:t>
            </a:r>
            <a:endParaRPr lang="en-CA" sz="1600" dirty="0" smtClean="0">
              <a:latin typeface="Verdana" pitchFamily="34" charset="0"/>
              <a:ea typeface="Verdana" pitchFamily="34" charset="0"/>
              <a:cs typeface="Verdana" pitchFamily="34" charset="0"/>
            </a:endParaRPr>
          </a:p>
        </p:txBody>
      </p:sp>
      <p:sp>
        <p:nvSpPr>
          <p:cNvPr id="6" name="Rectangle 5"/>
          <p:cNvSpPr/>
          <p:nvPr/>
        </p:nvSpPr>
        <p:spPr>
          <a:xfrm>
            <a:off x="3559175" y="2600325"/>
            <a:ext cx="4076822" cy="461665"/>
          </a:xfrm>
          <a:prstGeom prst="rect">
            <a:avLst/>
          </a:prstGeom>
        </p:spPr>
        <p:txBody>
          <a:bodyPr wrap="none">
            <a:spAutoFit/>
          </a:bodyPr>
          <a:lstStyle/>
          <a:p>
            <a:r>
              <a:rPr lang="en-US" sz="2400" b="1" dirty="0" err="1" smtClean="0">
                <a:solidFill>
                  <a:srgbClr val="C00000"/>
                </a:solidFill>
              </a:rPr>
              <a:t>Screencast</a:t>
            </a:r>
            <a:r>
              <a:rPr lang="en-US" sz="2400" b="1" dirty="0" smtClean="0">
                <a:solidFill>
                  <a:srgbClr val="C00000"/>
                </a:solidFill>
              </a:rPr>
              <a:t>:  </a:t>
            </a:r>
            <a:r>
              <a:rPr lang="en-US" sz="2400" dirty="0" smtClean="0">
                <a:hlinkClick r:id="rId4"/>
              </a:rPr>
              <a:t>http://bit.ly/hPr3j</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796925" y="649649"/>
            <a:ext cx="6076950" cy="1477328"/>
          </a:xfrm>
          <a:prstGeom prst="rect">
            <a:avLst/>
          </a:prstGeom>
        </p:spPr>
        <p:txBody>
          <a:bodyPr wrap="square">
            <a:spAutoFit/>
          </a:bodyPr>
          <a:lstStyle/>
          <a:p>
            <a:r>
              <a:rPr lang="en-US" sz="1500" b="1" dirty="0" err="1" smtClean="0">
                <a:solidFill>
                  <a:srgbClr val="000000"/>
                </a:solidFill>
                <a:latin typeface="Verdana" pitchFamily="34" charset="0"/>
                <a:ea typeface="Verdana" pitchFamily="34" charset="0"/>
                <a:cs typeface="Verdana" pitchFamily="34" charset="0"/>
              </a:rPr>
              <a:t>EM.run</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EM.add_timer</a:t>
            </a:r>
            <a:r>
              <a:rPr lang="en-US" sz="1500" b="1" dirty="0" smtClean="0">
                <a:solidFill>
                  <a:srgbClr val="000000"/>
                </a:solidFill>
                <a:latin typeface="Verdana" pitchFamily="34" charset="0"/>
                <a:ea typeface="Verdana" pitchFamily="34" charset="0"/>
                <a:cs typeface="Verdana" pitchFamily="34" charset="0"/>
              </a:rPr>
              <a:t>(1) { p </a:t>
            </a:r>
            <a:r>
              <a:rPr lang="en-US" sz="1500" b="1" dirty="0" smtClean="0">
                <a:solidFill>
                  <a:srgbClr val="CE7B00"/>
                </a:solidFill>
                <a:latin typeface="Verdana" pitchFamily="34" charset="0"/>
                <a:ea typeface="Verdana" pitchFamily="34" charset="0"/>
                <a:cs typeface="Verdana" pitchFamily="34" charset="0"/>
              </a:rPr>
              <a:t>"1 second later"</a:t>
            </a: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EM.add_periodic_timer</a:t>
            </a:r>
            <a:r>
              <a:rPr lang="en-US" sz="1500" b="1" dirty="0" smtClean="0">
                <a:solidFill>
                  <a:srgbClr val="000000"/>
                </a:solidFill>
                <a:latin typeface="Verdana" pitchFamily="34" charset="0"/>
                <a:ea typeface="Verdana" pitchFamily="34" charset="0"/>
                <a:cs typeface="Verdana" pitchFamily="34" charset="0"/>
              </a:rPr>
              <a:t>(5) { p </a:t>
            </a:r>
            <a:r>
              <a:rPr lang="en-US" sz="1500" b="1" dirty="0" smtClean="0">
                <a:solidFill>
                  <a:srgbClr val="CE7B00"/>
                </a:solidFill>
                <a:latin typeface="Verdana" pitchFamily="34" charset="0"/>
                <a:ea typeface="Verdana" pitchFamily="34" charset="0"/>
                <a:cs typeface="Verdana" pitchFamily="34" charset="0"/>
              </a:rPr>
              <a:t>"every 5 seconds"</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EM.defer</a:t>
            </a:r>
            <a:r>
              <a:rPr lang="en-US" sz="1500" b="1" dirty="0" smtClean="0">
                <a:solidFill>
                  <a:srgbClr val="000000"/>
                </a:solidFill>
                <a:latin typeface="Verdana" pitchFamily="34" charset="0"/>
                <a:ea typeface="Verdana" pitchFamily="34" charset="0"/>
                <a:cs typeface="Verdana" pitchFamily="34" charset="0"/>
              </a:rPr>
              <a:t> { </a:t>
            </a:r>
            <a:r>
              <a:rPr lang="en-US" sz="1500" b="1" dirty="0" err="1" smtClean="0">
                <a:solidFill>
                  <a:srgbClr val="000000"/>
                </a:solidFill>
                <a:latin typeface="Verdana" pitchFamily="34" charset="0"/>
                <a:ea typeface="Verdana" pitchFamily="34" charset="0"/>
                <a:cs typeface="Verdana" pitchFamily="34" charset="0"/>
              </a:rPr>
              <a:t>long_running_task</a:t>
            </a: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a:p>
            <a:pPr lvl="0" fontAlgn="base">
              <a:spcBef>
                <a:spcPct val="0"/>
              </a:spcBef>
              <a:spcAft>
                <a:spcPct val="0"/>
              </a:spcAft>
            </a:pPr>
            <a:endParaRPr lang="en-CA" sz="1500" b="1" dirty="0" smtClean="0">
              <a:latin typeface="Verdana" pitchFamily="34" charset="0"/>
              <a:ea typeface="Verdana" pitchFamily="34" charset="0"/>
              <a:cs typeface="Verdana" pitchFamily="34" charset="0"/>
            </a:endParaRPr>
          </a:p>
        </p:txBody>
      </p:sp>
      <p:sp>
        <p:nvSpPr>
          <p:cNvPr id="10" name="Rectangle 9"/>
          <p:cNvSpPr/>
          <p:nvPr/>
        </p:nvSpPr>
        <p:spPr>
          <a:xfrm>
            <a:off x="796925" y="2306999"/>
            <a:ext cx="4879975" cy="3323987"/>
          </a:xfrm>
          <a:prstGeom prst="rect">
            <a:avLst/>
          </a:prstGeom>
        </p:spPr>
        <p:txBody>
          <a:bodyPr wrap="square">
            <a:spAutoFit/>
          </a:bodyPr>
          <a:lstStyle/>
          <a:p>
            <a:r>
              <a:rPr lang="en-US" sz="1500" dirty="0" smtClean="0">
                <a:solidFill>
                  <a:schemeClr val="bg1">
                    <a:lumMod val="85000"/>
                  </a:schemeClr>
                </a:solidFill>
                <a:latin typeface="Verdana" pitchFamily="34" charset="0"/>
                <a:ea typeface="Verdana" pitchFamily="34" charset="0"/>
                <a:cs typeface="Verdana" pitchFamily="34" charset="0"/>
              </a:rPr>
              <a:t>class Server &lt; EM::Connection</a:t>
            </a:r>
            <a:br>
              <a:rPr lang="en-US" sz="1500" dirty="0" smtClean="0">
                <a:solidFill>
                  <a:schemeClr val="bg1">
                    <a:lumMod val="85000"/>
                  </a:schemeClr>
                </a:solidFill>
                <a:latin typeface="Verdana" pitchFamily="34" charset="0"/>
                <a:ea typeface="Verdana" pitchFamily="34" charset="0"/>
                <a:cs typeface="Verdana" pitchFamily="34" charset="0"/>
              </a:rPr>
            </a:br>
            <a:r>
              <a:rPr lang="en-US" sz="1500" dirty="0" smtClean="0">
                <a:solidFill>
                  <a:schemeClr val="bg1">
                    <a:lumMod val="85000"/>
                  </a:schemeClr>
                </a:solidFill>
                <a:latin typeface="Verdana" pitchFamily="34" charset="0"/>
                <a:ea typeface="Verdana" pitchFamily="34" charset="0"/>
                <a:cs typeface="Verdana" pitchFamily="34" charset="0"/>
              </a:rPr>
              <a:t>  def </a:t>
            </a:r>
            <a:r>
              <a:rPr lang="en-US" sz="1500" b="1" dirty="0" err="1" smtClean="0">
                <a:solidFill>
                  <a:schemeClr val="bg1">
                    <a:lumMod val="85000"/>
                  </a:schemeClr>
                </a:solidFill>
                <a:latin typeface="Verdana" pitchFamily="34" charset="0"/>
                <a:ea typeface="Verdana" pitchFamily="34" charset="0"/>
                <a:cs typeface="Verdana" pitchFamily="34" charset="0"/>
              </a:rPr>
              <a:t>receive_data</a:t>
            </a:r>
            <a:r>
              <a:rPr lang="en-US" sz="1500" b="1" dirty="0" smtClean="0">
                <a:solidFill>
                  <a:schemeClr val="bg1">
                    <a:lumMod val="85000"/>
                  </a:schemeClr>
                </a:solidFill>
                <a:latin typeface="Verdana" pitchFamily="34" charset="0"/>
                <a:ea typeface="Verdana" pitchFamily="34" charset="0"/>
                <a:cs typeface="Verdana" pitchFamily="34" charset="0"/>
              </a:rPr>
              <a:t>(data)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send_data</a:t>
            </a:r>
            <a:r>
              <a:rPr lang="en-US" sz="1500" b="1" dirty="0" smtClean="0">
                <a:solidFill>
                  <a:schemeClr val="bg1">
                    <a:lumMod val="85000"/>
                  </a:schemeClr>
                </a:solidFill>
                <a:latin typeface="Verdana" pitchFamily="34" charset="0"/>
                <a:ea typeface="Verdana" pitchFamily="34" charset="0"/>
                <a:cs typeface="Verdana" pitchFamily="34" charset="0"/>
              </a:rPr>
              <a:t>("Pong;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def unbind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p [:</a:t>
            </a:r>
            <a:r>
              <a:rPr lang="en-US" sz="1500" b="1" dirty="0" err="1" smtClean="0">
                <a:solidFill>
                  <a:schemeClr val="bg1">
                    <a:lumMod val="85000"/>
                  </a:schemeClr>
                </a:solidFill>
                <a:latin typeface="Verdana" pitchFamily="34" charset="0"/>
                <a:ea typeface="Verdana" pitchFamily="34" charset="0"/>
                <a:cs typeface="Verdana" pitchFamily="34" charset="0"/>
              </a:rPr>
              <a:t>connection_completed</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end</a:t>
            </a:r>
            <a:br>
              <a:rPr lang="en-US" sz="1500" b="1" dirty="0" smtClean="0">
                <a:solidFill>
                  <a:schemeClr val="bg1">
                    <a:lumMod val="85000"/>
                  </a:schemeClr>
                </a:solidFill>
                <a:latin typeface="Verdana" pitchFamily="34" charset="0"/>
                <a:ea typeface="Verdana" pitchFamily="34" charset="0"/>
                <a:cs typeface="Verdana" pitchFamily="34" charset="0"/>
              </a:rPr>
            </a:br>
            <a:endParaRPr lang="en-US" sz="1500" b="1" dirty="0" smtClean="0">
              <a:solidFill>
                <a:schemeClr val="bg1">
                  <a:lumMod val="85000"/>
                </a:schemeClr>
              </a:solidFill>
              <a:latin typeface="Verdana" pitchFamily="34" charset="0"/>
              <a:ea typeface="Verdana" pitchFamily="34" charset="0"/>
              <a:cs typeface="Verdana" pitchFamily="34" charset="0"/>
            </a:endParaRPr>
          </a:p>
          <a:p>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err="1" smtClean="0">
                <a:solidFill>
                  <a:schemeClr val="bg1">
                    <a:lumMod val="85000"/>
                  </a:schemeClr>
                </a:solidFill>
                <a:latin typeface="Verdana" pitchFamily="34" charset="0"/>
                <a:ea typeface="Verdana" pitchFamily="34" charset="0"/>
                <a:cs typeface="Verdana" pitchFamily="34" charset="0"/>
              </a:rPr>
              <a:t>EM.run</a:t>
            </a:r>
            <a:r>
              <a:rPr lang="en-US" sz="1500" b="1" dirty="0" smtClean="0">
                <a:solidFill>
                  <a:schemeClr val="bg1">
                    <a:lumMod val="85000"/>
                  </a:schemeClr>
                </a:solidFill>
                <a:latin typeface="Verdana" pitchFamily="34" charset="0"/>
                <a:ea typeface="Verdana" pitchFamily="34" charset="0"/>
                <a:cs typeface="Verdana" pitchFamily="34" charset="0"/>
              </a:rPr>
              <a:t> do</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EM.start_server</a:t>
            </a:r>
            <a:r>
              <a:rPr lang="en-US" sz="1500" b="1" dirty="0" smtClean="0">
                <a:solidFill>
                  <a:schemeClr val="bg1">
                    <a:lumMod val="85000"/>
                  </a:schemeClr>
                </a:solidFill>
                <a:latin typeface="Verdana" pitchFamily="34" charset="0"/>
                <a:ea typeface="Verdana" pitchFamily="34" charset="0"/>
                <a:cs typeface="Verdana" pitchFamily="34" charset="0"/>
              </a:rPr>
              <a:t> "0.0.0.0", 3000, Server</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end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796925" y="649649"/>
            <a:ext cx="6076950" cy="1477328"/>
          </a:xfrm>
          <a:prstGeom prst="rect">
            <a:avLst/>
          </a:prstGeom>
        </p:spPr>
        <p:txBody>
          <a:bodyPr wrap="square">
            <a:spAutoFit/>
          </a:bodyPr>
          <a:lstStyle/>
          <a:p>
            <a:r>
              <a:rPr lang="en-US" sz="1500" dirty="0" err="1" smtClean="0">
                <a:solidFill>
                  <a:schemeClr val="bg1">
                    <a:lumMod val="85000"/>
                  </a:schemeClr>
                </a:solidFill>
                <a:latin typeface="Verdana" pitchFamily="34" charset="0"/>
                <a:ea typeface="Verdana" pitchFamily="34" charset="0"/>
                <a:cs typeface="Verdana" pitchFamily="34" charset="0"/>
              </a:rPr>
              <a:t>EM.run</a:t>
            </a:r>
            <a:r>
              <a:rPr lang="en-US" sz="1500" dirty="0" smtClean="0">
                <a:solidFill>
                  <a:schemeClr val="bg1">
                    <a:lumMod val="85000"/>
                  </a:schemeClr>
                </a:solidFill>
                <a:latin typeface="Verdana" pitchFamily="34" charset="0"/>
                <a:ea typeface="Verdana" pitchFamily="34" charset="0"/>
                <a:cs typeface="Verdana" pitchFamily="34" charset="0"/>
              </a:rPr>
              <a:t> do</a:t>
            </a:r>
            <a:br>
              <a:rPr lang="en-US" sz="1500" dirty="0" smtClean="0">
                <a:solidFill>
                  <a:schemeClr val="bg1">
                    <a:lumMod val="85000"/>
                  </a:schemeClr>
                </a:solidFill>
                <a:latin typeface="Verdana" pitchFamily="34" charset="0"/>
                <a:ea typeface="Verdana" pitchFamily="34" charset="0"/>
                <a:cs typeface="Verdana" pitchFamily="34" charset="0"/>
              </a:rPr>
            </a:br>
            <a:r>
              <a:rPr lang="en-US" sz="1500" dirty="0" smtClean="0">
                <a:solidFill>
                  <a:schemeClr val="bg1">
                    <a:lumMod val="85000"/>
                  </a:schemeClr>
                </a:solidFill>
                <a:latin typeface="Verdana" pitchFamily="34" charset="0"/>
                <a:ea typeface="Verdana" pitchFamily="34" charset="0"/>
                <a:cs typeface="Verdana" pitchFamily="34" charset="0"/>
              </a:rPr>
              <a:t>  </a:t>
            </a:r>
            <a:r>
              <a:rPr lang="en-US" sz="1500" dirty="0" err="1" smtClean="0">
                <a:solidFill>
                  <a:schemeClr val="bg1">
                    <a:lumMod val="85000"/>
                  </a:schemeClr>
                </a:solidFill>
                <a:latin typeface="Verdana" pitchFamily="34" charset="0"/>
                <a:ea typeface="Verdana" pitchFamily="34" charset="0"/>
                <a:cs typeface="Verdana" pitchFamily="34" charset="0"/>
              </a:rPr>
              <a:t>EM.add_timer</a:t>
            </a:r>
            <a:r>
              <a:rPr lang="en-US" sz="1500" dirty="0" smtClean="0">
                <a:solidFill>
                  <a:schemeClr val="bg1">
                    <a:lumMod val="85000"/>
                  </a:schemeClr>
                </a:solidFill>
                <a:latin typeface="Verdana" pitchFamily="34" charset="0"/>
                <a:ea typeface="Verdana" pitchFamily="34" charset="0"/>
                <a:cs typeface="Verdana" pitchFamily="34" charset="0"/>
              </a:rPr>
              <a:t>(1) { </a:t>
            </a:r>
            <a:r>
              <a:rPr lang="en-US" sz="1500" b="1" dirty="0" smtClean="0">
                <a:solidFill>
                  <a:schemeClr val="bg1">
                    <a:lumMod val="85000"/>
                  </a:schemeClr>
                </a:solidFill>
                <a:latin typeface="Verdana" pitchFamily="34" charset="0"/>
                <a:ea typeface="Verdana" pitchFamily="34" charset="0"/>
                <a:cs typeface="Verdana" pitchFamily="34" charset="0"/>
              </a:rPr>
              <a:t>p "1 second later"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EM.add_periodic_timer</a:t>
            </a:r>
            <a:r>
              <a:rPr lang="en-US" sz="1500" b="1" dirty="0" smtClean="0">
                <a:solidFill>
                  <a:schemeClr val="bg1">
                    <a:lumMod val="85000"/>
                  </a:schemeClr>
                </a:solidFill>
                <a:latin typeface="Verdana" pitchFamily="34" charset="0"/>
                <a:ea typeface="Verdana" pitchFamily="34" charset="0"/>
                <a:cs typeface="Verdana" pitchFamily="34" charset="0"/>
              </a:rPr>
              <a:t>(5) { p "every 5 seconds"}</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EM.defer</a:t>
            </a:r>
            <a:r>
              <a:rPr lang="en-US" sz="1500" b="1" dirty="0" smtClean="0">
                <a:solidFill>
                  <a:schemeClr val="bg1">
                    <a:lumMod val="85000"/>
                  </a:schemeClr>
                </a:solidFill>
                <a:latin typeface="Verdana" pitchFamily="34" charset="0"/>
                <a:ea typeface="Verdana" pitchFamily="34" charset="0"/>
                <a:cs typeface="Verdana" pitchFamily="34" charset="0"/>
              </a:rPr>
              <a:t> { </a:t>
            </a:r>
            <a:r>
              <a:rPr lang="en-US" sz="1500" b="1" dirty="0" err="1" smtClean="0">
                <a:solidFill>
                  <a:schemeClr val="bg1">
                    <a:lumMod val="85000"/>
                  </a:schemeClr>
                </a:solidFill>
                <a:latin typeface="Verdana" pitchFamily="34" charset="0"/>
                <a:ea typeface="Verdana" pitchFamily="34" charset="0"/>
                <a:cs typeface="Verdana" pitchFamily="34" charset="0"/>
              </a:rPr>
              <a:t>long_running_task</a:t>
            </a: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end</a:t>
            </a:r>
          </a:p>
          <a:p>
            <a:pPr lvl="0" fontAlgn="base">
              <a:spcBef>
                <a:spcPct val="0"/>
              </a:spcBef>
              <a:spcAft>
                <a:spcPct val="0"/>
              </a:spcAft>
            </a:pPr>
            <a:endParaRPr lang="en-CA" sz="1500" dirty="0" smtClean="0">
              <a:latin typeface="Verdana" pitchFamily="34" charset="0"/>
              <a:ea typeface="Verdana" pitchFamily="34" charset="0"/>
              <a:cs typeface="Verdana" pitchFamily="34" charset="0"/>
            </a:endParaRPr>
          </a:p>
        </p:txBody>
      </p:sp>
      <p:sp>
        <p:nvSpPr>
          <p:cNvPr id="10" name="Rectangle 9"/>
          <p:cNvSpPr/>
          <p:nvPr/>
        </p:nvSpPr>
        <p:spPr>
          <a:xfrm>
            <a:off x="796925" y="2306999"/>
            <a:ext cx="4879975" cy="3323987"/>
          </a:xfrm>
          <a:prstGeom prst="rect">
            <a:avLst/>
          </a:prstGeom>
        </p:spPr>
        <p:txBody>
          <a:bodyPr wrap="square">
            <a:spAutoFit/>
          </a:bodyPr>
          <a:lstStyle/>
          <a:p>
            <a:r>
              <a:rPr lang="en-US" sz="1500" dirty="0" smtClean="0">
                <a:solidFill>
                  <a:schemeClr val="bg1">
                    <a:lumMod val="85000"/>
                  </a:schemeClr>
                </a:solidFill>
                <a:latin typeface="Verdana" pitchFamily="34" charset="0"/>
                <a:ea typeface="Verdana" pitchFamily="34" charset="0"/>
                <a:cs typeface="Verdana" pitchFamily="34" charset="0"/>
              </a:rPr>
              <a:t>class Server &lt; EM::Connection</a:t>
            </a:r>
            <a:br>
              <a:rPr lang="en-US" sz="1500" dirty="0" smtClean="0">
                <a:solidFill>
                  <a:schemeClr val="bg1">
                    <a:lumMod val="85000"/>
                  </a:schemeClr>
                </a:solidFill>
                <a:latin typeface="Verdana" pitchFamily="34" charset="0"/>
                <a:ea typeface="Verdana" pitchFamily="34" charset="0"/>
                <a:cs typeface="Verdana" pitchFamily="34" charset="0"/>
              </a:rPr>
            </a:br>
            <a:r>
              <a:rPr lang="en-US" sz="1500" dirty="0" smtClean="0">
                <a:solidFill>
                  <a:schemeClr val="bg1">
                    <a:lumMod val="85000"/>
                  </a:schemeClr>
                </a:solidFill>
                <a:latin typeface="Verdana" pitchFamily="34" charset="0"/>
                <a:ea typeface="Verdana" pitchFamily="34" charset="0"/>
                <a:cs typeface="Verdana" pitchFamily="34" charset="0"/>
              </a:rPr>
              <a:t>  def </a:t>
            </a:r>
            <a:r>
              <a:rPr lang="en-US" sz="1500" b="1" dirty="0" err="1" smtClean="0">
                <a:solidFill>
                  <a:schemeClr val="bg1">
                    <a:lumMod val="85000"/>
                  </a:schemeClr>
                </a:solidFill>
                <a:latin typeface="Verdana" pitchFamily="34" charset="0"/>
                <a:ea typeface="Verdana" pitchFamily="34" charset="0"/>
                <a:cs typeface="Verdana" pitchFamily="34" charset="0"/>
              </a:rPr>
              <a:t>receive_data</a:t>
            </a:r>
            <a:r>
              <a:rPr lang="en-US" sz="1500" b="1" dirty="0" smtClean="0">
                <a:solidFill>
                  <a:schemeClr val="bg1">
                    <a:lumMod val="85000"/>
                  </a:schemeClr>
                </a:solidFill>
                <a:latin typeface="Verdana" pitchFamily="34" charset="0"/>
                <a:ea typeface="Verdana" pitchFamily="34" charset="0"/>
                <a:cs typeface="Verdana" pitchFamily="34" charset="0"/>
              </a:rPr>
              <a:t>(data)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send_data</a:t>
            </a:r>
            <a:r>
              <a:rPr lang="en-US" sz="1500" b="1" dirty="0" smtClean="0">
                <a:solidFill>
                  <a:schemeClr val="bg1">
                    <a:lumMod val="85000"/>
                  </a:schemeClr>
                </a:solidFill>
                <a:latin typeface="Verdana" pitchFamily="34" charset="0"/>
                <a:ea typeface="Verdana" pitchFamily="34" charset="0"/>
                <a:cs typeface="Verdana" pitchFamily="34" charset="0"/>
              </a:rPr>
              <a:t>("Pong;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def unbind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p [:</a:t>
            </a:r>
            <a:r>
              <a:rPr lang="en-US" sz="1500" b="1" dirty="0" err="1" smtClean="0">
                <a:solidFill>
                  <a:schemeClr val="bg1">
                    <a:lumMod val="85000"/>
                  </a:schemeClr>
                </a:solidFill>
                <a:latin typeface="Verdana" pitchFamily="34" charset="0"/>
                <a:ea typeface="Verdana" pitchFamily="34" charset="0"/>
                <a:cs typeface="Verdana" pitchFamily="34" charset="0"/>
              </a:rPr>
              <a:t>connection_completed</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endParaRPr lang="en-US" sz="1500" b="1" dirty="0" smtClean="0">
              <a:solidFill>
                <a:srgbClr val="000000"/>
              </a:solidFill>
              <a:latin typeface="Verdana" pitchFamily="34" charset="0"/>
              <a:ea typeface="Verdana" pitchFamily="34" charset="0"/>
              <a:cs typeface="Verdana" pitchFamily="34" charset="0"/>
            </a:endParaRPr>
          </a:p>
          <a:p>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err="1" smtClean="0">
                <a:solidFill>
                  <a:srgbClr val="000000"/>
                </a:solidFill>
                <a:latin typeface="Verdana" pitchFamily="34" charset="0"/>
                <a:ea typeface="Verdana" pitchFamily="34" charset="0"/>
                <a:cs typeface="Verdana" pitchFamily="34" charset="0"/>
              </a:rPr>
              <a:t>EM.run</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EM.start_server</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3000, Server</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12" name="Rectangular Callout 11"/>
          <p:cNvSpPr/>
          <p:nvPr/>
        </p:nvSpPr>
        <p:spPr>
          <a:xfrm>
            <a:off x="5953125" y="4603749"/>
            <a:ext cx="2117725" cy="758826"/>
          </a:xfrm>
          <a:prstGeom prst="wedgeRectCallout">
            <a:avLst>
              <a:gd name="adj1" fmla="val -70646"/>
              <a:gd name="adj2" fmla="val 2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Start Reactor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796925" y="649649"/>
            <a:ext cx="6076950" cy="1477328"/>
          </a:xfrm>
          <a:prstGeom prst="rect">
            <a:avLst/>
          </a:prstGeom>
        </p:spPr>
        <p:txBody>
          <a:bodyPr wrap="square">
            <a:spAutoFit/>
          </a:bodyPr>
          <a:lstStyle/>
          <a:p>
            <a:r>
              <a:rPr lang="en-US" sz="1500" dirty="0" err="1" smtClean="0">
                <a:solidFill>
                  <a:schemeClr val="bg1">
                    <a:lumMod val="85000"/>
                  </a:schemeClr>
                </a:solidFill>
                <a:latin typeface="Verdana" pitchFamily="34" charset="0"/>
                <a:ea typeface="Verdana" pitchFamily="34" charset="0"/>
                <a:cs typeface="Verdana" pitchFamily="34" charset="0"/>
              </a:rPr>
              <a:t>EM.run</a:t>
            </a:r>
            <a:r>
              <a:rPr lang="en-US" sz="1500" dirty="0" smtClean="0">
                <a:solidFill>
                  <a:schemeClr val="bg1">
                    <a:lumMod val="85000"/>
                  </a:schemeClr>
                </a:solidFill>
                <a:latin typeface="Verdana" pitchFamily="34" charset="0"/>
                <a:ea typeface="Verdana" pitchFamily="34" charset="0"/>
                <a:cs typeface="Verdana" pitchFamily="34" charset="0"/>
              </a:rPr>
              <a:t> do</a:t>
            </a:r>
            <a:br>
              <a:rPr lang="en-US" sz="1500" dirty="0" smtClean="0">
                <a:solidFill>
                  <a:schemeClr val="bg1">
                    <a:lumMod val="85000"/>
                  </a:schemeClr>
                </a:solidFill>
                <a:latin typeface="Verdana" pitchFamily="34" charset="0"/>
                <a:ea typeface="Verdana" pitchFamily="34" charset="0"/>
                <a:cs typeface="Verdana" pitchFamily="34" charset="0"/>
              </a:rPr>
            </a:br>
            <a:r>
              <a:rPr lang="en-US" sz="1500" dirty="0" smtClean="0">
                <a:solidFill>
                  <a:schemeClr val="bg1">
                    <a:lumMod val="85000"/>
                  </a:schemeClr>
                </a:solidFill>
                <a:latin typeface="Verdana" pitchFamily="34" charset="0"/>
                <a:ea typeface="Verdana" pitchFamily="34" charset="0"/>
                <a:cs typeface="Verdana" pitchFamily="34" charset="0"/>
              </a:rPr>
              <a:t>  </a:t>
            </a:r>
            <a:r>
              <a:rPr lang="en-US" sz="1500" dirty="0" err="1" smtClean="0">
                <a:solidFill>
                  <a:schemeClr val="bg1">
                    <a:lumMod val="85000"/>
                  </a:schemeClr>
                </a:solidFill>
                <a:latin typeface="Verdana" pitchFamily="34" charset="0"/>
                <a:ea typeface="Verdana" pitchFamily="34" charset="0"/>
                <a:cs typeface="Verdana" pitchFamily="34" charset="0"/>
              </a:rPr>
              <a:t>EM.add_timer</a:t>
            </a:r>
            <a:r>
              <a:rPr lang="en-US" sz="1500" dirty="0" smtClean="0">
                <a:solidFill>
                  <a:schemeClr val="bg1">
                    <a:lumMod val="85000"/>
                  </a:schemeClr>
                </a:solidFill>
                <a:latin typeface="Verdana" pitchFamily="34" charset="0"/>
                <a:ea typeface="Verdana" pitchFamily="34" charset="0"/>
                <a:cs typeface="Verdana" pitchFamily="34" charset="0"/>
              </a:rPr>
              <a:t>(1) { </a:t>
            </a:r>
            <a:r>
              <a:rPr lang="en-US" sz="1500" b="1" dirty="0" smtClean="0">
                <a:solidFill>
                  <a:schemeClr val="bg1">
                    <a:lumMod val="85000"/>
                  </a:schemeClr>
                </a:solidFill>
                <a:latin typeface="Verdana" pitchFamily="34" charset="0"/>
                <a:ea typeface="Verdana" pitchFamily="34" charset="0"/>
                <a:cs typeface="Verdana" pitchFamily="34" charset="0"/>
              </a:rPr>
              <a:t>p "1 second later"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EM.add_periodic_timer</a:t>
            </a:r>
            <a:r>
              <a:rPr lang="en-US" sz="1500" b="1" dirty="0" smtClean="0">
                <a:solidFill>
                  <a:schemeClr val="bg1">
                    <a:lumMod val="85000"/>
                  </a:schemeClr>
                </a:solidFill>
                <a:latin typeface="Verdana" pitchFamily="34" charset="0"/>
                <a:ea typeface="Verdana" pitchFamily="34" charset="0"/>
                <a:cs typeface="Verdana" pitchFamily="34" charset="0"/>
              </a:rPr>
              <a:t>(5) { p "every 5 seconds"}</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EM.defer</a:t>
            </a:r>
            <a:r>
              <a:rPr lang="en-US" sz="1500" b="1" dirty="0" smtClean="0">
                <a:solidFill>
                  <a:schemeClr val="bg1">
                    <a:lumMod val="85000"/>
                  </a:schemeClr>
                </a:solidFill>
                <a:latin typeface="Verdana" pitchFamily="34" charset="0"/>
                <a:ea typeface="Verdana" pitchFamily="34" charset="0"/>
                <a:cs typeface="Verdana" pitchFamily="34" charset="0"/>
              </a:rPr>
              <a:t> { </a:t>
            </a:r>
            <a:r>
              <a:rPr lang="en-US" sz="1500" b="1" dirty="0" err="1" smtClean="0">
                <a:solidFill>
                  <a:schemeClr val="bg1">
                    <a:lumMod val="85000"/>
                  </a:schemeClr>
                </a:solidFill>
                <a:latin typeface="Verdana" pitchFamily="34" charset="0"/>
                <a:ea typeface="Verdana" pitchFamily="34" charset="0"/>
                <a:cs typeface="Verdana" pitchFamily="34" charset="0"/>
              </a:rPr>
              <a:t>long_running_task</a:t>
            </a: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end</a:t>
            </a:r>
          </a:p>
          <a:p>
            <a:pPr lvl="0" fontAlgn="base">
              <a:spcBef>
                <a:spcPct val="0"/>
              </a:spcBef>
              <a:spcAft>
                <a:spcPct val="0"/>
              </a:spcAft>
            </a:pPr>
            <a:endParaRPr lang="en-CA" sz="1500" dirty="0" smtClean="0">
              <a:latin typeface="Verdana" pitchFamily="34" charset="0"/>
              <a:ea typeface="Verdana" pitchFamily="34" charset="0"/>
              <a:cs typeface="Verdana" pitchFamily="34" charset="0"/>
            </a:endParaRPr>
          </a:p>
        </p:txBody>
      </p:sp>
      <p:sp>
        <p:nvSpPr>
          <p:cNvPr id="10" name="Rectangle 9"/>
          <p:cNvSpPr/>
          <p:nvPr/>
        </p:nvSpPr>
        <p:spPr>
          <a:xfrm>
            <a:off x="796925" y="2306999"/>
            <a:ext cx="4879975" cy="3323987"/>
          </a:xfrm>
          <a:prstGeom prst="rect">
            <a:avLst/>
          </a:prstGeom>
        </p:spPr>
        <p:txBody>
          <a:bodyPr wrap="square">
            <a:spAutoFit/>
          </a:bodyPr>
          <a:lstStyle/>
          <a:p>
            <a:r>
              <a:rPr lang="en-US" sz="1500" dirty="0" smtClean="0">
                <a:solidFill>
                  <a:srgbClr val="0000E6"/>
                </a:solidFill>
                <a:latin typeface="Verdana" pitchFamily="34" charset="0"/>
                <a:ea typeface="Verdana" pitchFamily="34" charset="0"/>
                <a:cs typeface="Verdana" pitchFamily="34" charset="0"/>
              </a:rPr>
              <a:t>class</a:t>
            </a:r>
            <a:r>
              <a:rPr lang="en-US" sz="1500" dirty="0" smtClean="0">
                <a:solidFill>
                  <a:srgbClr val="000000"/>
                </a:solidFill>
                <a:latin typeface="Verdana" pitchFamily="34" charset="0"/>
                <a:ea typeface="Verdana" pitchFamily="34" charset="0"/>
                <a:cs typeface="Verdana" pitchFamily="34" charset="0"/>
              </a:rPr>
              <a:t> Server &lt; EM::Connection</a:t>
            </a:r>
            <a:br>
              <a:rPr lang="en-US" sz="1500" dirty="0" smtClean="0">
                <a:solidFill>
                  <a:srgbClr val="000000"/>
                </a:solidFill>
                <a:latin typeface="Verdana" pitchFamily="34" charset="0"/>
                <a:ea typeface="Verdana" pitchFamily="34" charset="0"/>
                <a:cs typeface="Verdana" pitchFamily="34" charset="0"/>
              </a:rPr>
            </a:br>
            <a:r>
              <a:rPr lang="en-US" sz="1500" dirty="0" smtClean="0">
                <a:solidFill>
                  <a:srgbClr val="000000"/>
                </a:solidFill>
                <a:latin typeface="Verdana" pitchFamily="34" charset="0"/>
                <a:ea typeface="Verdana" pitchFamily="34" charset="0"/>
                <a:cs typeface="Verdana" pitchFamily="34" charset="0"/>
              </a:rPr>
              <a:t>  </a:t>
            </a:r>
            <a:r>
              <a:rPr lang="en-US" sz="1500" dirty="0" smtClean="0">
                <a:solidFill>
                  <a:srgbClr val="0000E6"/>
                </a:solidFill>
                <a:latin typeface="Verdana" pitchFamily="34" charset="0"/>
                <a:ea typeface="Verdana" pitchFamily="34" charset="0"/>
                <a:cs typeface="Verdana" pitchFamily="34" charset="0"/>
              </a:rPr>
              <a:t>def</a:t>
            </a:r>
            <a:r>
              <a:rPr lang="en-US" sz="1500"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receive_data</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A06001"/>
                </a:solidFill>
                <a:latin typeface="Verdana" pitchFamily="34" charset="0"/>
                <a:ea typeface="Verdana" pitchFamily="34" charset="0"/>
                <a:cs typeface="Verdana" pitchFamily="34" charset="0"/>
              </a:rPr>
              <a:t>data</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send_data</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CE7B00"/>
                </a:solidFill>
                <a:latin typeface="Verdana" pitchFamily="34" charset="0"/>
                <a:ea typeface="Verdana" pitchFamily="34" charset="0"/>
                <a:cs typeface="Verdana" pitchFamily="34" charset="0"/>
              </a:rPr>
              <a:t>"Pong; #{</a:t>
            </a:r>
            <a:r>
              <a:rPr lang="en-US" sz="1500" b="1" dirty="0" smtClean="0">
                <a:solidFill>
                  <a:srgbClr val="A06001"/>
                </a:solidFill>
                <a:latin typeface="Verdana" pitchFamily="34" charset="0"/>
                <a:ea typeface="Verdana" pitchFamily="34" charset="0"/>
                <a:cs typeface="Verdana" pitchFamily="34" charset="0"/>
              </a:rPr>
              <a:t>data</a:t>
            </a:r>
            <a:r>
              <a:rPr lang="en-US" sz="1500" b="1" dirty="0" smtClean="0">
                <a:solidFill>
                  <a:srgbClr val="CE7B00"/>
                </a:solidFill>
                <a:latin typeface="Verdana" pitchFamily="34" charset="0"/>
                <a:ea typeface="Verdana" pitchFamily="34" charset="0"/>
                <a:cs typeface="Verdana" pitchFamily="34" charset="0"/>
              </a:rPr>
              <a:t>}"</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def</a:t>
            </a:r>
            <a:r>
              <a:rPr lang="en-US" sz="1500" b="1" dirty="0" smtClean="0">
                <a:solidFill>
                  <a:srgbClr val="000000"/>
                </a:solidFill>
                <a:latin typeface="Verdana" pitchFamily="34" charset="0"/>
                <a:ea typeface="Verdana" pitchFamily="34" charset="0"/>
                <a:cs typeface="Verdana" pitchFamily="34" charset="0"/>
              </a:rPr>
              <a:t> unbind</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p [</a:t>
            </a:r>
            <a:r>
              <a:rPr lang="en-US" sz="1500" b="1" dirty="0" smtClean="0">
                <a:solidFill>
                  <a:srgbClr val="2E92C7"/>
                </a:solidFill>
                <a:latin typeface="Verdana" pitchFamily="34" charset="0"/>
                <a:ea typeface="Verdana" pitchFamily="34" charset="0"/>
                <a:cs typeface="Verdana" pitchFamily="34" charset="0"/>
              </a:rPr>
              <a:t>:</a:t>
            </a:r>
            <a:r>
              <a:rPr lang="en-US" sz="1500" b="1" dirty="0" err="1" smtClean="0">
                <a:solidFill>
                  <a:srgbClr val="2E92C7"/>
                </a:solidFill>
                <a:latin typeface="Verdana" pitchFamily="34" charset="0"/>
                <a:ea typeface="Verdana" pitchFamily="34" charset="0"/>
                <a:cs typeface="Verdana" pitchFamily="34" charset="0"/>
              </a:rPr>
              <a:t>connection_completed</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endParaRPr lang="en-US" sz="1500" b="1" dirty="0" smtClean="0">
              <a:solidFill>
                <a:srgbClr val="000000"/>
              </a:solidFill>
              <a:latin typeface="Verdana" pitchFamily="34" charset="0"/>
              <a:ea typeface="Verdana" pitchFamily="34" charset="0"/>
              <a:cs typeface="Verdana" pitchFamily="34" charset="0"/>
            </a:endParaRPr>
          </a:p>
          <a:p>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err="1" smtClean="0">
                <a:solidFill>
                  <a:srgbClr val="000000"/>
                </a:solidFill>
                <a:latin typeface="Verdana" pitchFamily="34" charset="0"/>
                <a:ea typeface="Verdana" pitchFamily="34" charset="0"/>
                <a:cs typeface="Verdana" pitchFamily="34" charset="0"/>
              </a:rPr>
              <a:t>EM.run</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EM.start_server</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3000, Server</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11" name="Rectangular Callout 10"/>
          <p:cNvSpPr/>
          <p:nvPr/>
        </p:nvSpPr>
        <p:spPr>
          <a:xfrm>
            <a:off x="5953125" y="2583224"/>
            <a:ext cx="2117725" cy="758826"/>
          </a:xfrm>
          <a:prstGeom prst="wedgeRectCallout">
            <a:avLst>
              <a:gd name="adj1" fmla="val -70646"/>
              <a:gd name="adj2" fmla="val 2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Connection Handler</a:t>
            </a:r>
          </a:p>
        </p:txBody>
      </p:sp>
      <p:sp>
        <p:nvSpPr>
          <p:cNvPr id="12" name="Rectangular Callout 11"/>
          <p:cNvSpPr/>
          <p:nvPr/>
        </p:nvSpPr>
        <p:spPr>
          <a:xfrm>
            <a:off x="5953125" y="4603749"/>
            <a:ext cx="2117725" cy="758826"/>
          </a:xfrm>
          <a:prstGeom prst="wedgeRectCallout">
            <a:avLst>
              <a:gd name="adj1" fmla="val -70646"/>
              <a:gd name="adj2" fmla="val 2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Start Reactor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4572000" cy="5178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EM-Proxy</a:t>
            </a:r>
          </a:p>
          <a:p>
            <a:pPr algn="ctr"/>
            <a:r>
              <a:rPr lang="en-US" sz="4000" b="1" dirty="0" smtClean="0"/>
              <a:t>+ </a:t>
            </a:r>
          </a:p>
          <a:p>
            <a:pPr algn="ctr"/>
            <a:r>
              <a:rPr lang="en-US" sz="4000" b="1" dirty="0" smtClean="0"/>
              <a:t>Examples</a:t>
            </a:r>
            <a:endParaRPr lang="en-US" sz="4000" b="1" dirty="0"/>
          </a:p>
        </p:txBody>
      </p:sp>
      <p:sp>
        <p:nvSpPr>
          <p:cNvPr id="5" name="Rectangle 4"/>
          <p:cNvSpPr/>
          <p:nvPr/>
        </p:nvSpPr>
        <p:spPr>
          <a:xfrm>
            <a:off x="4572000" y="-1"/>
            <a:ext cx="4572001" cy="51784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t>C10K </a:t>
            </a:r>
            <a:endParaRPr lang="en-US" sz="3200" b="1" dirty="0"/>
          </a:p>
        </p:txBody>
      </p:sp>
      <p:sp>
        <p:nvSpPr>
          <p:cNvPr id="6" name="Rectangle 5"/>
          <p:cNvSpPr/>
          <p:nvPr/>
        </p:nvSpPr>
        <p:spPr>
          <a:xfrm>
            <a:off x="4572000" y="5178425"/>
            <a:ext cx="4571999" cy="1196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Benchmarks + Misc</a:t>
            </a:r>
            <a:endParaRPr lang="en-US" sz="2400" b="1" dirty="0"/>
          </a:p>
        </p:txBody>
      </p:sp>
      <p:sp>
        <p:nvSpPr>
          <p:cNvPr id="7" name="Rectangle 6"/>
          <p:cNvSpPr/>
          <p:nvPr/>
        </p:nvSpPr>
        <p:spPr>
          <a:xfrm>
            <a:off x="0" y="5178425"/>
            <a:ext cx="4572000" cy="1196974"/>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err="1" smtClean="0"/>
              <a:t>EventMachine</a:t>
            </a:r>
            <a:endParaRPr lang="en-US"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93875" y="298450"/>
            <a:ext cx="5724525" cy="4057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336550" y="4441825"/>
            <a:ext cx="1104900" cy="1104900"/>
          </a:xfrm>
          <a:prstGeom prst="rect">
            <a:avLst/>
          </a:prstGeom>
          <a:noFill/>
          <a:ln w="9525">
            <a:noFill/>
            <a:miter lim="800000"/>
            <a:headEnd/>
            <a:tailEnd/>
          </a:ln>
          <a:effectLst/>
        </p:spPr>
      </p:pic>
      <p:sp>
        <p:nvSpPr>
          <p:cNvPr id="11" name="Text Placeholder 1"/>
          <p:cNvSpPr txBox="1">
            <a:spLocks/>
          </p:cNvSpPr>
          <p:nvPr/>
        </p:nvSpPr>
        <p:spPr>
          <a:xfrm>
            <a:off x="796925" y="4165600"/>
            <a:ext cx="7772400" cy="1500187"/>
          </a:xfrm>
          <a:prstGeom prst="rect">
            <a:avLst/>
          </a:prstGeom>
        </p:spPr>
        <p:txBody>
          <a:bodyPr vert="horz" lIns="91440" tIns="45720" rIns="91440" bIns="45720" rtlCol="0" anchor="b">
            <a:normAutofit/>
          </a:bodyPr>
          <a:lstStyle/>
          <a:p>
            <a:pPr algn="ctr"/>
            <a:r>
              <a:rPr lang="en-US" sz="3200" b="1" dirty="0" smtClean="0">
                <a:solidFill>
                  <a:schemeClr val="accent1">
                    <a:lumMod val="50000"/>
                  </a:schemeClr>
                </a:solidFill>
              </a:rPr>
              <a:t>http://bit.ly/aiderss-eventmachine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by Dan Sinclair (Twitter: </a:t>
            </a:r>
            <a:r>
              <a:rPr lang="en-US" sz="2000" b="1" i="1" dirty="0" smtClean="0">
                <a:solidFill>
                  <a:schemeClr val="tx1">
                    <a:lumMod val="75000"/>
                    <a:lumOff val="25000"/>
                  </a:schemeClr>
                </a:solidFill>
              </a:rPr>
              <a:t>@dj2sincl</a:t>
            </a:r>
            <a:r>
              <a:rPr lang="en-US" sz="2000" i="1" dirty="0" smtClean="0">
                <a:solidFill>
                  <a:schemeClr val="tx1">
                    <a:lumMod val="75000"/>
                    <a:lumOff val="25000"/>
                  </a:schemeClr>
                </a:solidFill>
              </a:rPr>
              <a:t>)</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4414838"/>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Problem: Staging</a:t>
            </a:r>
            <a:r>
              <a:rPr kumimoji="0" lang="en-US" sz="35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Environment Fail</a:t>
            </a:r>
            <a:endParaRPr lang="en-US" sz="3500" b="1" dirty="0" smtClean="0">
              <a:solidFill>
                <a:schemeClr val="tx1">
                  <a:lumMod val="75000"/>
                  <a:lumOff val="25000"/>
                </a:schemeClr>
              </a:solidFill>
            </a:endParaRPr>
          </a:p>
          <a:p>
            <a:pPr marL="342900" marR="0" lvl="0" indent="-342900" algn="r" defTabSz="914400" rtl="0" eaLnBrk="1" fontAlgn="auto" latinLnBrk="0" hangingPunct="1">
              <a:lnSpc>
                <a:spcPct val="100000"/>
              </a:lnSpc>
              <a:spcBef>
                <a:spcPct val="20000"/>
              </a:spcBef>
              <a:spcAft>
                <a:spcPts val="0"/>
              </a:spcAft>
              <a:buClrTx/>
              <a:buSzTx/>
              <a:tabLst/>
              <a:defRPr/>
            </a:pPr>
            <a:endPar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4" name="TextBox 3"/>
          <p:cNvSpPr txBox="1"/>
          <p:nvPr/>
        </p:nvSpPr>
        <p:spPr>
          <a:xfrm>
            <a:off x="981075" y="1490008"/>
            <a:ext cx="7273925" cy="1569660"/>
          </a:xfrm>
          <a:prstGeom prst="rect">
            <a:avLst/>
          </a:prstGeom>
          <a:noFill/>
        </p:spPr>
        <p:txBody>
          <a:bodyPr wrap="square" rtlCol="0">
            <a:spAutoFit/>
          </a:bodyPr>
          <a:lstStyle/>
          <a:p>
            <a:r>
              <a:rPr lang="en-US" sz="2400" dirty="0" smtClean="0"/>
              <a:t>Profile of queries </a:t>
            </a:r>
            <a:r>
              <a:rPr lang="en-US" sz="2400" dirty="0" smtClean="0"/>
              <a:t>changes	</a:t>
            </a:r>
            <a:r>
              <a:rPr lang="en-US" sz="2400" dirty="0" smtClean="0"/>
              <a:t>			</a:t>
            </a:r>
            <a:r>
              <a:rPr lang="en-US" sz="2400" b="1" dirty="0" smtClean="0">
                <a:solidFill>
                  <a:srgbClr val="C00000"/>
                </a:solidFill>
              </a:rPr>
              <a:t>Fail</a:t>
            </a:r>
          </a:p>
          <a:p>
            <a:r>
              <a:rPr lang="en-US" sz="2400" dirty="0" smtClean="0"/>
              <a:t>Load on production </a:t>
            </a:r>
            <a:r>
              <a:rPr lang="en-US" sz="2400" dirty="0" smtClean="0"/>
              <a:t>changes	</a:t>
            </a:r>
            <a:r>
              <a:rPr lang="en-US" sz="2400" dirty="0" smtClean="0"/>
              <a:t>			</a:t>
            </a:r>
            <a:r>
              <a:rPr lang="en-US" sz="2400" b="1" dirty="0" smtClean="0">
                <a:solidFill>
                  <a:srgbClr val="C00000"/>
                </a:solidFill>
              </a:rPr>
              <a:t>Fail</a:t>
            </a:r>
          </a:p>
          <a:p>
            <a:r>
              <a:rPr lang="en-US" sz="2400" dirty="0" smtClean="0"/>
              <a:t>Parallel environment					</a:t>
            </a:r>
            <a:r>
              <a:rPr lang="en-US" sz="2400" b="1" dirty="0" smtClean="0">
                <a:solidFill>
                  <a:srgbClr val="C00000"/>
                </a:solidFill>
              </a:rPr>
              <a:t>Fail</a:t>
            </a:r>
          </a:p>
          <a:p>
            <a:r>
              <a:rPr lang="en-US" sz="2400" dirty="0" smtClean="0"/>
              <a:t>Slower release cycle					</a:t>
            </a:r>
            <a:r>
              <a:rPr lang="en-US" sz="2400" b="1" dirty="0" smtClean="0">
                <a:solidFill>
                  <a:srgbClr val="C00000"/>
                </a:solidFill>
              </a:rPr>
              <a:t>Fail</a:t>
            </a:r>
            <a:endParaRPr lang="en-US" sz="2400" b="1"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D1C2B"/>
        </a:solidFill>
        <a:effectLst/>
      </p:bgPr>
    </p:bg>
    <p:spTree>
      <p:nvGrpSpPr>
        <p:cNvPr id="1" name=""/>
        <p:cNvGrpSpPr/>
        <p:nvPr/>
      </p:nvGrpSpPr>
      <p:grpSpPr>
        <a:xfrm>
          <a:off x="0" y="0"/>
          <a:ext cx="0" cy="0"/>
          <a:chOff x="0" y="0"/>
          <a:chExt cx="0" cy="0"/>
        </a:xfrm>
      </p:grpSpPr>
      <p:pic>
        <p:nvPicPr>
          <p:cNvPr id="2" name="Picture 1" descr="finish.png"/>
          <p:cNvPicPr>
            <a:picLocks noChangeAspect="1"/>
          </p:cNvPicPr>
          <p:nvPr/>
        </p:nvPicPr>
        <p:blipFill>
          <a:blip r:embed="rId2" cstate="print"/>
          <a:stretch>
            <a:fillRect/>
          </a:stretch>
        </p:blipFill>
        <p:spPr>
          <a:xfrm>
            <a:off x="1625600" y="1311275"/>
            <a:ext cx="1561905" cy="2200000"/>
          </a:xfrm>
          <a:prstGeom prst="rect">
            <a:avLst/>
          </a:prstGeom>
        </p:spPr>
      </p:pic>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bg1">
                    <a:lumMod val="95000"/>
                  </a:schemeClr>
                </a:solidFill>
              </a:rPr>
              <a:t>Proxies for Monitoring, Performance and Scale</a:t>
            </a:r>
            <a:br>
              <a:rPr lang="en-US" sz="3000" b="1" dirty="0" smtClean="0">
                <a:solidFill>
                  <a:schemeClr val="bg1">
                    <a:lumMod val="95000"/>
                  </a:schemeClr>
                </a:solidFill>
              </a:rPr>
            </a:br>
            <a:r>
              <a:rPr lang="en-US" sz="2000" i="1" dirty="0" smtClean="0">
                <a:solidFill>
                  <a:schemeClr val="bg1">
                    <a:lumMod val="95000"/>
                  </a:schemeClr>
                </a:solidFill>
              </a:rPr>
              <a:t>welcome to</a:t>
            </a:r>
            <a:r>
              <a:rPr lang="en-US" sz="3000" b="1" dirty="0" smtClean="0">
                <a:solidFill>
                  <a:schemeClr val="bg1">
                    <a:lumMod val="95000"/>
                  </a:schemeClr>
                </a:solidFill>
              </a:rPr>
              <a:t> </a:t>
            </a:r>
            <a:r>
              <a:rPr lang="en-US" sz="2000" i="1" dirty="0" smtClean="0">
                <a:solidFill>
                  <a:schemeClr val="bg1">
                    <a:lumMod val="95000"/>
                  </a:schemeClr>
                </a:solidFill>
              </a:rPr>
              <a:t>the wonderful world of</a:t>
            </a:r>
            <a:r>
              <a:rPr lang="en-US" sz="2000" i="1" dirty="0" smtClean="0">
                <a:solidFill>
                  <a:schemeClr val="bg1">
                    <a:lumMod val="95000"/>
                  </a:schemeClr>
                </a:solidFill>
              </a:rPr>
              <a:t>… (C10K proof)…</a:t>
            </a:r>
            <a:endParaRPr kumimoji="0" lang="en-US" sz="2000" i="1" u="none" strike="noStrike" kern="1200" cap="none" spc="0" normalizeH="0" baseline="0" noProof="0" dirty="0">
              <a:ln>
                <a:noFill/>
              </a:ln>
              <a:solidFill>
                <a:schemeClr val="bg1">
                  <a:lumMod val="95000"/>
                </a:schemeClr>
              </a:solidFill>
              <a:effectLst/>
              <a:uLnTx/>
              <a:uFillTx/>
              <a:latin typeface="+mn-lt"/>
              <a:ea typeface="+mn-ea"/>
              <a:cs typeface="+mn-cs"/>
            </a:endParaRPr>
          </a:p>
        </p:txBody>
      </p:sp>
      <p:pic>
        <p:nvPicPr>
          <p:cNvPr id="5" name="Picture 2"/>
          <p:cNvPicPr>
            <a:picLocks noChangeAspect="1" noChangeArrowheads="1"/>
          </p:cNvPicPr>
          <p:nvPr/>
        </p:nvPicPr>
        <p:blipFill>
          <a:blip r:embed="rId3"/>
          <a:srcRect/>
          <a:stretch>
            <a:fillRect/>
          </a:stretch>
        </p:blipFill>
        <p:spPr bwMode="auto">
          <a:xfrm>
            <a:off x="5861050" y="574675"/>
            <a:ext cx="2667814" cy="1300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Benchmarking Proxy</a:t>
            </a:r>
          </a:p>
          <a:p>
            <a:pPr algn="r"/>
            <a:r>
              <a:rPr lang="en-US" i="1" dirty="0" smtClean="0">
                <a:solidFill>
                  <a:schemeClr val="tx1">
                    <a:lumMod val="75000"/>
                    <a:lumOff val="25000"/>
                  </a:schemeClr>
                </a:solidFill>
              </a:rPr>
              <a:t>flash of the obvious</a:t>
            </a:r>
            <a:endParaRPr lang="en-US" i="1" dirty="0">
              <a:solidFill>
                <a:schemeClr val="tx1">
                  <a:lumMod val="75000"/>
                  <a:lumOff val="25000"/>
                </a:schemeClr>
              </a:solidFill>
            </a:endParaRPr>
          </a:p>
        </p:txBody>
      </p:sp>
      <p:pic>
        <p:nvPicPr>
          <p:cNvPr id="5" name="Picture 4" descr="zap.png"/>
          <p:cNvPicPr>
            <a:picLocks noChangeAspect="1"/>
          </p:cNvPicPr>
          <p:nvPr/>
        </p:nvPicPr>
        <p:blipFill>
          <a:blip r:embed="rId3" cstate="print"/>
          <a:stretch>
            <a:fillRect/>
          </a:stretch>
        </p:blipFill>
        <p:spPr>
          <a:xfrm>
            <a:off x="981075" y="4257675"/>
            <a:ext cx="1825432" cy="1698250"/>
          </a:xfrm>
          <a:prstGeom prst="rect">
            <a:avLst/>
          </a:prstGeom>
        </p:spPr>
      </p:pic>
      <p:sp>
        <p:nvSpPr>
          <p:cNvPr id="8" name="Rectangular Callout 7"/>
          <p:cNvSpPr/>
          <p:nvPr/>
        </p:nvSpPr>
        <p:spPr>
          <a:xfrm>
            <a:off x="428625" y="2968625"/>
            <a:ext cx="2762250" cy="758826"/>
          </a:xfrm>
          <a:prstGeom prst="wedgeRectCallout">
            <a:avLst>
              <a:gd name="adj1" fmla="val 23062"/>
              <a:gd name="adj2" fmla="val -90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Real (production) traffic</a:t>
            </a:r>
          </a:p>
        </p:txBody>
      </p:sp>
      <p:pic>
        <p:nvPicPr>
          <p:cNvPr id="183300" name="Picture 4"/>
          <p:cNvPicPr>
            <a:picLocks noChangeAspect="1" noChangeArrowheads="1"/>
          </p:cNvPicPr>
          <p:nvPr/>
        </p:nvPicPr>
        <p:blipFill>
          <a:blip r:embed="rId4" cstate="print"/>
          <a:srcRect/>
          <a:stretch>
            <a:fillRect/>
          </a:stretch>
        </p:blipFill>
        <p:spPr bwMode="auto">
          <a:xfrm>
            <a:off x="2270125" y="1403350"/>
            <a:ext cx="4356100" cy="2246312"/>
          </a:xfrm>
          <a:prstGeom prst="rect">
            <a:avLst/>
          </a:prstGeom>
          <a:noFill/>
          <a:ln w="9525">
            <a:noFill/>
            <a:miter lim="800000"/>
            <a:headEnd/>
            <a:tailEnd/>
          </a:ln>
          <a:effectLst/>
        </p:spPr>
      </p:pic>
      <p:sp>
        <p:nvSpPr>
          <p:cNvPr id="11" name="Rectangular Callout 10"/>
          <p:cNvSpPr/>
          <p:nvPr/>
        </p:nvSpPr>
        <p:spPr>
          <a:xfrm>
            <a:off x="1809750" y="574675"/>
            <a:ext cx="2762250" cy="758826"/>
          </a:xfrm>
          <a:prstGeom prst="wedgeRectCallout">
            <a:avLst>
              <a:gd name="adj1" fmla="val 24147"/>
              <a:gd name="adj2" fmla="val 88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Duplex Ruby Proxy, FTW!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ular Callout 5"/>
          <p:cNvSpPr/>
          <p:nvPr/>
        </p:nvSpPr>
        <p:spPr>
          <a:xfrm>
            <a:off x="336550" y="4603749"/>
            <a:ext cx="2762250" cy="758826"/>
          </a:xfrm>
          <a:prstGeom prst="wedgeRectCallout">
            <a:avLst>
              <a:gd name="adj1" fmla="val -28493"/>
              <a:gd name="adj2" fmla="val -81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Proxy </a:t>
            </a:r>
            <a:r>
              <a:rPr lang="en-US" b="1" dirty="0" smtClean="0">
                <a:solidFill>
                  <a:schemeClr val="tx1"/>
                </a:solidFill>
              </a:rPr>
              <a:t>DSL: EM + </a:t>
            </a:r>
            <a:r>
              <a:rPr lang="en-US" b="1" dirty="0" err="1" smtClean="0">
                <a:solidFill>
                  <a:schemeClr val="tx1"/>
                </a:solidFill>
              </a:rPr>
              <a:t>EPoll</a:t>
            </a:r>
            <a:endParaRPr lang="en-US" b="1" dirty="0" smtClean="0">
              <a:solidFill>
                <a:schemeClr val="tx1"/>
              </a:solidFill>
            </a:endParaRPr>
          </a:p>
        </p:txBody>
      </p:sp>
      <p:sp>
        <p:nvSpPr>
          <p:cNvPr id="5" name="Text Placeholder 1"/>
          <p:cNvSpPr txBox="1">
            <a:spLocks/>
          </p:cNvSpPr>
          <p:nvPr/>
        </p:nvSpPr>
        <p:spPr>
          <a:xfrm>
            <a:off x="949325" y="38576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github.com/</a:t>
            </a: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igrigorik</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em</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-proxy</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3"/>
          <a:srcRect/>
          <a:stretch>
            <a:fillRect/>
          </a:stretch>
        </p:blipFill>
        <p:spPr bwMode="auto">
          <a:xfrm>
            <a:off x="39687" y="0"/>
            <a:ext cx="8951913" cy="429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EM-Proxy</a:t>
            </a:r>
          </a:p>
          <a:p>
            <a:pPr algn="r"/>
            <a:r>
              <a:rPr lang="en-US" b="1" i="1" dirty="0" smtClean="0">
                <a:solidFill>
                  <a:schemeClr val="accent1">
                    <a:lumMod val="50000"/>
                  </a:schemeClr>
                </a:solidFill>
              </a:rPr>
              <a:t>www.github.com/igrigorik/em-proxy</a:t>
            </a:r>
            <a:endParaRPr lang="en-US" b="1" i="1" dirty="0">
              <a:solidFill>
                <a:schemeClr val="accent1">
                  <a:lumMod val="50000"/>
                </a:schemeClr>
              </a:solidFill>
            </a:endParaRPr>
          </a:p>
        </p:txBody>
      </p:sp>
      <p:sp>
        <p:nvSpPr>
          <p:cNvPr id="5126" name="Rectangle 6"/>
          <p:cNvSpPr>
            <a:spLocks noChangeArrowheads="1"/>
          </p:cNvSpPr>
          <p:nvPr/>
        </p:nvSpPr>
        <p:spPr bwMode="auto">
          <a:xfrm>
            <a:off x="612775" y="532031"/>
            <a:ext cx="7642225"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:name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conn.on_data</a:t>
            </a:r>
            <a:r>
              <a:rPr lang="en-US" sz="1600" b="1" dirty="0" smtClean="0">
                <a:solidFill>
                  <a:schemeClr val="bg1">
                    <a:lumMod val="85000"/>
                  </a:schemeClr>
                </a:solidFill>
                <a:latin typeface="Verdana" pitchFamily="34" charset="0"/>
                <a:ea typeface="Verdana" pitchFamily="34" charset="0"/>
                <a:cs typeface="Verdana" pitchFamily="34" charset="0"/>
              </a:rPr>
              <a:t> do |data|</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conn.on_response</a:t>
            </a:r>
            <a:r>
              <a:rPr lang="en-US" sz="1600" b="1" dirty="0" smtClean="0">
                <a:solidFill>
                  <a:schemeClr val="bg1">
                    <a:lumMod val="85000"/>
                  </a:schemeClr>
                </a:solidFill>
                <a:latin typeface="Verdana" pitchFamily="34" charset="0"/>
                <a:ea typeface="Verdana" pitchFamily="34" charset="0"/>
                <a:cs typeface="Verdana" pitchFamily="34" charset="0"/>
              </a:rPr>
              <a:t> do |server, </a:t>
            </a:r>
            <a:r>
              <a:rPr lang="en-US" sz="1600" b="1" dirty="0" err="1" smtClean="0">
                <a:solidFill>
                  <a:schemeClr val="bg1">
                    <a:lumMod val="85000"/>
                  </a:schemeClr>
                </a:solidFill>
                <a:latin typeface="Verdana" pitchFamily="34" charset="0"/>
                <a:ea typeface="Verdana" pitchFamily="34" charset="0"/>
                <a:cs typeface="Verdana" pitchFamily="34" charset="0"/>
              </a:rPr>
              <a:t>resp</a:t>
            </a:r>
            <a:r>
              <a:rPr lang="en-US" sz="1600" b="1" dirty="0" smtClean="0">
                <a:solidFill>
                  <a:schemeClr val="bg1">
                    <a:lumMod val="85000"/>
                  </a:schemeClr>
                </a:solidFill>
                <a:latin typeface="Verdana" pitchFamily="34" charset="0"/>
                <a:ea typeface="Verdana" pitchFamily="34" charset="0"/>
                <a:cs typeface="Verdana" pitchFamily="34" charset="0"/>
              </a:rPr>
              <a:t>|</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conn.on_finish</a:t>
            </a:r>
            <a:r>
              <a:rPr lang="en-US" sz="1600" b="1" dirty="0" smtClean="0">
                <a:solidFill>
                  <a:schemeClr val="bg1">
                    <a:lumMod val="85000"/>
                  </a:schemeClr>
                </a:solidFill>
                <a:latin typeface="Verdana" pitchFamily="34" charset="0"/>
                <a:ea typeface="Verdana" pitchFamily="34" charset="0"/>
                <a:cs typeface="Verdana" pitchFamily="34" charset="0"/>
              </a:rPr>
              <a:t> do</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5" name="Rectangular Callout 4"/>
          <p:cNvSpPr/>
          <p:nvPr/>
        </p:nvSpPr>
        <p:spPr>
          <a:xfrm>
            <a:off x="5953125" y="1679575"/>
            <a:ext cx="2578100" cy="758826"/>
          </a:xfrm>
          <a:prstGeom prst="wedgeRectCallout">
            <a:avLst>
              <a:gd name="adj1" fmla="val -32791"/>
              <a:gd name="adj2" fmla="val -98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Relay Server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EM-Proxy</a:t>
            </a:r>
          </a:p>
          <a:p>
            <a:pPr algn="r"/>
            <a:r>
              <a:rPr lang="en-US" b="1" i="1" dirty="0" smtClean="0">
                <a:solidFill>
                  <a:schemeClr val="accent1">
                    <a:lumMod val="50000"/>
                  </a:schemeClr>
                </a:solidFill>
              </a:rPr>
              <a:t>www.github.com/igrigorik/em-proxy</a:t>
            </a:r>
            <a:endParaRPr lang="en-US" b="1" i="1" dirty="0">
              <a:solidFill>
                <a:schemeClr val="accent1">
                  <a:lumMod val="50000"/>
                </a:schemeClr>
              </a:solidFill>
            </a:endParaRPr>
          </a:p>
        </p:txBody>
      </p:sp>
      <p:sp>
        <p:nvSpPr>
          <p:cNvPr id="5126" name="Rectangle 6"/>
          <p:cNvSpPr>
            <a:spLocks noChangeArrowheads="1"/>
          </p:cNvSpPr>
          <p:nvPr/>
        </p:nvSpPr>
        <p:spPr bwMode="auto">
          <a:xfrm>
            <a:off x="612775" y="532031"/>
            <a:ext cx="7642225"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:name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conn.on_response</a:t>
            </a:r>
            <a:r>
              <a:rPr lang="en-US" sz="1600" b="1" dirty="0" smtClean="0">
                <a:solidFill>
                  <a:schemeClr val="bg1">
                    <a:lumMod val="85000"/>
                  </a:schemeClr>
                </a:solidFill>
                <a:latin typeface="Verdana" pitchFamily="34" charset="0"/>
                <a:ea typeface="Verdana" pitchFamily="34" charset="0"/>
                <a:cs typeface="Verdana" pitchFamily="34" charset="0"/>
              </a:rPr>
              <a:t> do |server, </a:t>
            </a:r>
            <a:r>
              <a:rPr lang="en-US" sz="1600" b="1" dirty="0" err="1" smtClean="0">
                <a:solidFill>
                  <a:schemeClr val="bg1">
                    <a:lumMod val="85000"/>
                  </a:schemeClr>
                </a:solidFill>
                <a:latin typeface="Verdana" pitchFamily="34" charset="0"/>
                <a:ea typeface="Verdana" pitchFamily="34" charset="0"/>
                <a:cs typeface="Verdana" pitchFamily="34" charset="0"/>
              </a:rPr>
              <a:t>resp</a:t>
            </a:r>
            <a:r>
              <a:rPr lang="en-US" sz="1600" b="1" dirty="0" smtClean="0">
                <a:solidFill>
                  <a:schemeClr val="bg1">
                    <a:lumMod val="85000"/>
                  </a:schemeClr>
                </a:solidFill>
                <a:latin typeface="Verdana" pitchFamily="34" charset="0"/>
                <a:ea typeface="Verdana" pitchFamily="34" charset="0"/>
                <a:cs typeface="Verdana" pitchFamily="34" charset="0"/>
              </a:rPr>
              <a:t>|</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conn.on_finish</a:t>
            </a:r>
            <a:r>
              <a:rPr lang="en-US" sz="1600" b="1" dirty="0" smtClean="0">
                <a:solidFill>
                  <a:schemeClr val="bg1">
                    <a:lumMod val="85000"/>
                  </a:schemeClr>
                </a:solidFill>
                <a:latin typeface="Verdana" pitchFamily="34" charset="0"/>
                <a:ea typeface="Verdana" pitchFamily="34" charset="0"/>
                <a:cs typeface="Verdana" pitchFamily="34" charset="0"/>
              </a:rPr>
              <a:t> do</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5953125" y="1679575"/>
            <a:ext cx="2670175" cy="758826"/>
          </a:xfrm>
          <a:prstGeom prst="wedgeRectCallout">
            <a:avLst>
              <a:gd name="adj1" fmla="val -65914"/>
              <a:gd name="adj2" fmla="val -30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Process incoming data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EM-Proxy</a:t>
            </a:r>
          </a:p>
          <a:p>
            <a:pPr algn="r"/>
            <a:r>
              <a:rPr lang="en-US" b="1" i="1" dirty="0" smtClean="0">
                <a:solidFill>
                  <a:schemeClr val="accent1">
                    <a:lumMod val="50000"/>
                  </a:schemeClr>
                </a:solidFill>
              </a:rPr>
              <a:t>www.github.com/igrigorik/em-proxy</a:t>
            </a:r>
            <a:endParaRPr lang="en-US" b="1" i="1" dirty="0">
              <a:solidFill>
                <a:schemeClr val="accent1">
                  <a:lumMod val="50000"/>
                </a:schemeClr>
              </a:solidFill>
            </a:endParaRPr>
          </a:p>
        </p:txBody>
      </p:sp>
      <p:sp>
        <p:nvSpPr>
          <p:cNvPr id="5126" name="Rectangle 6"/>
          <p:cNvSpPr>
            <a:spLocks noChangeArrowheads="1"/>
          </p:cNvSpPr>
          <p:nvPr/>
        </p:nvSpPr>
        <p:spPr bwMode="auto">
          <a:xfrm>
            <a:off x="612775" y="532031"/>
            <a:ext cx="7642225"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:name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conn.on_response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|server, </a:t>
            </a:r>
            <a:r>
              <a:rPr lang="en-US" sz="1600" b="1" dirty="0" err="1" smtClean="0">
                <a:solidFill>
                  <a:srgbClr val="000000"/>
                </a:solidFill>
                <a:latin typeface="Verdana" pitchFamily="34" charset="0"/>
                <a:ea typeface="Verdana" pitchFamily="34" charset="0"/>
                <a:cs typeface="Verdana" pitchFamily="34" charset="0"/>
              </a:rPr>
              <a:t>resp</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conn.on_finish</a:t>
            </a:r>
            <a:r>
              <a:rPr lang="en-US" sz="1600" b="1" dirty="0" smtClean="0">
                <a:solidFill>
                  <a:schemeClr val="bg1">
                    <a:lumMod val="85000"/>
                  </a:schemeClr>
                </a:solidFill>
                <a:latin typeface="Verdana" pitchFamily="34" charset="0"/>
                <a:ea typeface="Verdana" pitchFamily="34" charset="0"/>
                <a:cs typeface="Verdana" pitchFamily="34" charset="0"/>
              </a:rPr>
              <a:t> do</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5953125" y="1679575"/>
            <a:ext cx="2670175" cy="758826"/>
          </a:xfrm>
          <a:prstGeom prst="wedgeRectCallout">
            <a:avLst>
              <a:gd name="adj1" fmla="val -66852"/>
              <a:gd name="adj2" fmla="val 31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Process response data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EM-Proxy</a:t>
            </a:r>
          </a:p>
          <a:p>
            <a:pPr algn="r"/>
            <a:r>
              <a:rPr lang="en-US" b="1" i="1" dirty="0" smtClean="0">
                <a:solidFill>
                  <a:schemeClr val="accent1">
                    <a:lumMod val="50000"/>
                  </a:schemeClr>
                </a:solidFill>
              </a:rPr>
              <a:t>www.github.com/igrigorik/em-proxy</a:t>
            </a:r>
            <a:endParaRPr lang="en-US" b="1" i="1" dirty="0">
              <a:solidFill>
                <a:schemeClr val="accent1">
                  <a:lumMod val="50000"/>
                </a:schemeClr>
              </a:solidFill>
            </a:endParaRPr>
          </a:p>
        </p:txBody>
      </p:sp>
      <p:sp>
        <p:nvSpPr>
          <p:cNvPr id="5126" name="Rectangle 6"/>
          <p:cNvSpPr>
            <a:spLocks noChangeArrowheads="1"/>
          </p:cNvSpPr>
          <p:nvPr/>
        </p:nvSpPr>
        <p:spPr bwMode="auto">
          <a:xfrm>
            <a:off x="612775" y="532031"/>
            <a:ext cx="7642225"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:name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conn.on_response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|server, </a:t>
            </a:r>
            <a:r>
              <a:rPr lang="en-US" sz="1600" b="1" dirty="0" err="1" smtClean="0">
                <a:solidFill>
                  <a:srgbClr val="000000"/>
                </a:solidFill>
                <a:latin typeface="Verdana" pitchFamily="34" charset="0"/>
                <a:ea typeface="Verdana" pitchFamily="34" charset="0"/>
                <a:cs typeface="Verdana" pitchFamily="34" charset="0"/>
              </a:rPr>
              <a:t>resp</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conn.on_finish</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5953125" y="2692400"/>
            <a:ext cx="2670175" cy="758826"/>
          </a:xfrm>
          <a:prstGeom prst="wedgeRectCallout">
            <a:avLst>
              <a:gd name="adj1" fmla="val -66852"/>
              <a:gd name="adj2" fmla="val 367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Post-processing step</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Example: Port-Forwarding</a:t>
            </a:r>
          </a:p>
          <a:p>
            <a:pPr algn="r"/>
            <a:r>
              <a:rPr lang="en-US" i="1" dirty="0" smtClean="0">
                <a:solidFill>
                  <a:schemeClr val="tx1">
                    <a:lumMod val="75000"/>
                    <a:lumOff val="25000"/>
                  </a:schemeClr>
                </a:solidFill>
              </a:rPr>
              <a:t>transparent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612775" y="532031"/>
            <a:ext cx="7642225"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Proxy.start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:host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t>
            </a:r>
            <a:r>
              <a:rPr kumimoji="0" lang="en-US" sz="1600" b="1" i="0" u="none" strike="noStrike" cap="none" normalizeH="0" baseline="0" dirty="0" smtClean="0">
                <a:ln>
                  <a:noFill/>
                </a:ln>
                <a:solidFill>
                  <a:srgbClr val="CE7B00"/>
                </a:solidFill>
                <a:effectLst/>
                <a:latin typeface="Verdana" pitchFamily="34" charset="0"/>
                <a:ea typeface="Verdana" pitchFamily="34" charset="0"/>
                <a:cs typeface="Verdana" pitchFamily="34" charset="0"/>
              </a:rPr>
              <a:t>"0.0.0.0"</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:port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80)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do</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conn.server</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a:t>
            </a:r>
            <a:r>
              <a:rPr kumimoji="0" lang="en-US" sz="1600" b="1" i="0" u="none" strike="noStrike" cap="none" normalizeH="0" baseline="0" dirty="0" err="1" smtClean="0">
                <a:ln>
                  <a:noFill/>
                </a:ln>
                <a:solidFill>
                  <a:srgbClr val="2E92C7"/>
                </a:solidFill>
                <a:effectLst/>
                <a:latin typeface="Verdana" pitchFamily="34" charset="0"/>
                <a:ea typeface="Verdana" pitchFamily="34" charset="0"/>
                <a:cs typeface="Verdana" pitchFamily="34" charset="0"/>
              </a:rPr>
              <a:t>srv</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:host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t>
            </a:r>
            <a:r>
              <a:rPr kumimoji="0" lang="en-US" sz="1600" b="1" i="0" u="none" strike="noStrike" cap="none" normalizeH="0" baseline="0" dirty="0" smtClean="0">
                <a:ln>
                  <a:noFill/>
                </a:ln>
                <a:solidFill>
                  <a:srgbClr val="CE7B00"/>
                </a:solidFill>
                <a:effectLst/>
                <a:latin typeface="Verdana" pitchFamily="34" charset="0"/>
                <a:ea typeface="Verdana" pitchFamily="34" charset="0"/>
                <a:cs typeface="Verdana" pitchFamily="34" charset="0"/>
              </a:rPr>
              <a:t>"127.0.0.1"</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:port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81</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 modify / process request stream</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conn.on_data</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do |data|</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p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on_data</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end</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 modify / process response stream</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conn.on_response</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do |server,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p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on_response</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server,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end  </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err="1" smtClean="0">
                <a:ln>
                  <a:noFill/>
                </a:ln>
                <a:solidFill>
                  <a:srgbClr val="0000E6"/>
                </a:solidFill>
                <a:effectLst/>
                <a:latin typeface="Verdana" pitchFamily="34" charset="0"/>
                <a:ea typeface="Verdana" pitchFamily="34" charset="0"/>
                <a:cs typeface="Verdana" pitchFamily="34" charset="0"/>
              </a:rPr>
              <a:t>end</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endPar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Proxy Love</a:t>
            </a:r>
            <a:endParaRPr lang="en-US" sz="3000" b="1" dirty="0">
              <a:solidFill>
                <a:schemeClr val="tx1">
                  <a:lumMod val="75000"/>
                  <a:lumOff val="2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1441450" y="758825"/>
            <a:ext cx="1466850" cy="742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387850" y="574675"/>
            <a:ext cx="3333750" cy="8572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1257300" y="2139950"/>
            <a:ext cx="1895475" cy="17145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cstate="print"/>
          <a:srcRect r="44880"/>
          <a:stretch>
            <a:fillRect/>
          </a:stretch>
        </p:blipFill>
        <p:spPr bwMode="auto">
          <a:xfrm>
            <a:off x="1073150" y="4533900"/>
            <a:ext cx="3127324" cy="1138237"/>
          </a:xfrm>
          <a:prstGeom prst="rect">
            <a:avLst/>
          </a:prstGeom>
          <a:noFill/>
          <a:ln w="9525">
            <a:noFill/>
            <a:miter lim="800000"/>
            <a:headEnd/>
            <a:tailEnd/>
          </a:ln>
          <a:effectLst/>
        </p:spPr>
      </p:pic>
      <p:pic>
        <p:nvPicPr>
          <p:cNvPr id="2054" name="Picture 6"/>
          <p:cNvPicPr>
            <a:picLocks noChangeAspect="1" noChangeArrowheads="1"/>
          </p:cNvPicPr>
          <p:nvPr/>
        </p:nvPicPr>
        <p:blipFill>
          <a:blip r:embed="rId7" cstate="print"/>
          <a:srcRect/>
          <a:stretch>
            <a:fillRect/>
          </a:stretch>
        </p:blipFill>
        <p:spPr bwMode="auto">
          <a:xfrm>
            <a:off x="5216525" y="2139950"/>
            <a:ext cx="2025650" cy="20578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Example: Port-Forwarding</a:t>
            </a:r>
          </a:p>
          <a:p>
            <a:pPr algn="r"/>
            <a:r>
              <a:rPr lang="en-US" i="1" dirty="0" smtClean="0">
                <a:solidFill>
                  <a:schemeClr val="tx1">
                    <a:lumMod val="75000"/>
                    <a:lumOff val="25000"/>
                  </a:schemeClr>
                </a:solidFill>
              </a:rPr>
              <a:t>transparent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612775" y="532031"/>
            <a:ext cx="7642225"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Proxy.start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:host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t>
            </a:r>
            <a:r>
              <a:rPr kumimoji="0" lang="en-US" sz="1600" b="1" i="0" u="none" strike="noStrike" cap="none" normalizeH="0" baseline="0" dirty="0" smtClean="0">
                <a:ln>
                  <a:noFill/>
                </a:ln>
                <a:solidFill>
                  <a:srgbClr val="CE7B00"/>
                </a:solidFill>
                <a:effectLst/>
                <a:latin typeface="Verdana" pitchFamily="34" charset="0"/>
                <a:ea typeface="Verdana" pitchFamily="34" charset="0"/>
                <a:cs typeface="Verdana" pitchFamily="34" charset="0"/>
              </a:rPr>
              <a:t>"0.0.0.0"</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:port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80)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do</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conn.server</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a:t>
            </a:r>
            <a:r>
              <a:rPr kumimoji="0" lang="en-US" sz="1600" b="1" i="0" u="none" strike="noStrike" cap="none" normalizeH="0" baseline="0" dirty="0" err="1" smtClean="0">
                <a:ln>
                  <a:noFill/>
                </a:ln>
                <a:solidFill>
                  <a:srgbClr val="2E92C7"/>
                </a:solidFill>
                <a:effectLst/>
                <a:latin typeface="Verdana" pitchFamily="34" charset="0"/>
                <a:ea typeface="Verdana" pitchFamily="34" charset="0"/>
                <a:cs typeface="Verdana" pitchFamily="34" charset="0"/>
              </a:rPr>
              <a:t>srv</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:host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t>
            </a:r>
            <a:r>
              <a:rPr kumimoji="0" lang="en-US" sz="1600" b="1" i="0" u="none" strike="noStrike" cap="none" normalizeH="0" baseline="0" dirty="0" smtClean="0">
                <a:ln>
                  <a:noFill/>
                </a:ln>
                <a:solidFill>
                  <a:srgbClr val="CE7B00"/>
                </a:solidFill>
                <a:effectLst/>
                <a:latin typeface="Verdana" pitchFamily="34" charset="0"/>
                <a:ea typeface="Verdana" pitchFamily="34" charset="0"/>
                <a:cs typeface="Verdana" pitchFamily="34" charset="0"/>
              </a:rPr>
              <a:t>"127.0.0.1"</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:port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81</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969696"/>
                </a:solidFill>
                <a:effectLst/>
                <a:latin typeface="Verdana" pitchFamily="34" charset="0"/>
                <a:ea typeface="Verdana" pitchFamily="34" charset="0"/>
                <a:cs typeface="Verdana" pitchFamily="34" charset="0"/>
              </a:rPr>
              <a:t># modify / process request stream</a:t>
            </a:r>
            <a:br>
              <a:rPr kumimoji="0" lang="en-US" sz="1600" b="1" i="0" u="none" strike="noStrike" cap="none" normalizeH="0" baseline="0" dirty="0" smtClean="0">
                <a:ln>
                  <a:noFill/>
                </a:ln>
                <a:solidFill>
                  <a:srgbClr val="969696"/>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conn.on_data</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do</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p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a:t>
            </a:r>
            <a:r>
              <a:rPr kumimoji="0" lang="en-US" sz="1600" b="1" i="0" u="none" strike="noStrike" cap="none" normalizeH="0" baseline="0" dirty="0" err="1" smtClean="0">
                <a:ln>
                  <a:noFill/>
                </a:ln>
                <a:solidFill>
                  <a:srgbClr val="2E92C7"/>
                </a:solidFill>
                <a:effectLst/>
                <a:latin typeface="Verdana" pitchFamily="34" charset="0"/>
                <a:ea typeface="Verdana" pitchFamily="34" charset="0"/>
                <a:cs typeface="Verdana" pitchFamily="34" charset="0"/>
              </a:rPr>
              <a:t>on_data</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end</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modify / process response stream</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conn.on_response</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do |server,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p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on_response</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server,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chemeClr val="bg1">
                    <a:lumMod val="85000"/>
                  </a:schemeClr>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chemeClr val="bg1">
                    <a:lumMod val="85000"/>
                  </a:schemeClr>
                </a:solidFill>
                <a:effectLst/>
                <a:latin typeface="Verdana" pitchFamily="34" charset="0"/>
                <a:ea typeface="Verdana" pitchFamily="34" charset="0"/>
                <a:cs typeface="Verdana" pitchFamily="34" charset="0"/>
              </a:rPr>
              <a:t>  end  </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err="1" smtClean="0">
                <a:ln>
                  <a:noFill/>
                </a:ln>
                <a:solidFill>
                  <a:srgbClr val="0000E6"/>
                </a:solidFill>
                <a:effectLst/>
                <a:latin typeface="Verdana" pitchFamily="34" charset="0"/>
                <a:ea typeface="Verdana" pitchFamily="34" charset="0"/>
                <a:cs typeface="Verdana" pitchFamily="34" charset="0"/>
              </a:rPr>
              <a:t>end</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endPar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Example: Port-Forwarding</a:t>
            </a:r>
          </a:p>
          <a:p>
            <a:pPr algn="r"/>
            <a:r>
              <a:rPr lang="en-US" i="1" dirty="0" smtClean="0">
                <a:solidFill>
                  <a:schemeClr val="tx1">
                    <a:lumMod val="75000"/>
                    <a:lumOff val="25000"/>
                  </a:schemeClr>
                </a:solidFill>
              </a:rPr>
              <a:t>transparent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612775" y="532031"/>
            <a:ext cx="7642225"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Proxy.start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:host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t>
            </a:r>
            <a:r>
              <a:rPr kumimoji="0" lang="en-US" sz="1600" b="1" i="0" u="none" strike="noStrike" cap="none" normalizeH="0" baseline="0" dirty="0" smtClean="0">
                <a:ln>
                  <a:noFill/>
                </a:ln>
                <a:solidFill>
                  <a:srgbClr val="CE7B00"/>
                </a:solidFill>
                <a:effectLst/>
                <a:latin typeface="Verdana" pitchFamily="34" charset="0"/>
                <a:ea typeface="Verdana" pitchFamily="34" charset="0"/>
                <a:cs typeface="Verdana" pitchFamily="34" charset="0"/>
              </a:rPr>
              <a:t>"0.0.0.0"</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:port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80)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do</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conn.server</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a:t>
            </a:r>
            <a:r>
              <a:rPr kumimoji="0" lang="en-US" sz="1600" b="1" i="0" u="none" strike="noStrike" cap="none" normalizeH="0" baseline="0" dirty="0" err="1" smtClean="0">
                <a:ln>
                  <a:noFill/>
                </a:ln>
                <a:solidFill>
                  <a:srgbClr val="2E92C7"/>
                </a:solidFill>
                <a:effectLst/>
                <a:latin typeface="Verdana" pitchFamily="34" charset="0"/>
                <a:ea typeface="Verdana" pitchFamily="34" charset="0"/>
                <a:cs typeface="Verdana" pitchFamily="34" charset="0"/>
              </a:rPr>
              <a:t>srv</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:host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t>
            </a:r>
            <a:r>
              <a:rPr kumimoji="0" lang="en-US" sz="1600" b="1" i="0" u="none" strike="noStrike" cap="none" normalizeH="0" baseline="0" dirty="0" smtClean="0">
                <a:ln>
                  <a:noFill/>
                </a:ln>
                <a:solidFill>
                  <a:srgbClr val="CE7B00"/>
                </a:solidFill>
                <a:effectLst/>
                <a:latin typeface="Verdana" pitchFamily="34" charset="0"/>
                <a:ea typeface="Verdana" pitchFamily="34" charset="0"/>
                <a:cs typeface="Verdana" pitchFamily="34" charset="0"/>
              </a:rPr>
              <a:t>"127.0.0.1"</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:port</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81</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969696"/>
                </a:solidFill>
                <a:effectLst/>
                <a:latin typeface="Verdana" pitchFamily="34" charset="0"/>
                <a:ea typeface="Verdana" pitchFamily="34" charset="0"/>
                <a:cs typeface="Verdana" pitchFamily="34" charset="0"/>
              </a:rPr>
              <a:t># modify / process request stream</a:t>
            </a:r>
            <a:br>
              <a:rPr kumimoji="0" lang="en-US" sz="1600" b="1" i="0" u="none" strike="noStrike" cap="none" normalizeH="0" baseline="0" dirty="0" smtClean="0">
                <a:ln>
                  <a:noFill/>
                </a:ln>
                <a:solidFill>
                  <a:srgbClr val="969696"/>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conn.on_data</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do</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p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a:t>
            </a:r>
            <a:r>
              <a:rPr kumimoji="0" lang="en-US" sz="1600" b="1" i="0" u="none" strike="noStrike" cap="none" normalizeH="0" baseline="0" dirty="0" err="1" smtClean="0">
                <a:ln>
                  <a:noFill/>
                </a:ln>
                <a:solidFill>
                  <a:srgbClr val="2E92C7"/>
                </a:solidFill>
                <a:effectLst/>
                <a:latin typeface="Verdana" pitchFamily="34" charset="0"/>
                <a:ea typeface="Verdana" pitchFamily="34" charset="0"/>
                <a:cs typeface="Verdana" pitchFamily="34" charset="0"/>
              </a:rPr>
              <a:t>on_data</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data</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end</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969696"/>
                </a:solidFill>
                <a:effectLst/>
                <a:latin typeface="Verdana" pitchFamily="34" charset="0"/>
                <a:ea typeface="Verdana" pitchFamily="34" charset="0"/>
                <a:cs typeface="Verdana" pitchFamily="34" charset="0"/>
              </a:rPr>
              <a:t># modify / process response stream</a:t>
            </a:r>
            <a:br>
              <a:rPr kumimoji="0" lang="en-US" sz="1600" b="1" i="0" u="none" strike="noStrike" cap="none" normalizeH="0" baseline="0" dirty="0" smtClean="0">
                <a:ln>
                  <a:noFill/>
                </a:ln>
                <a:solidFill>
                  <a:srgbClr val="969696"/>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conn.on_response</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do</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|server,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p [</a:t>
            </a:r>
            <a:r>
              <a:rPr kumimoji="0" lang="en-US" sz="1600" b="1" i="0" u="none" strike="noStrike" cap="none" normalizeH="0" baseline="0" dirty="0" smtClean="0">
                <a:ln>
                  <a:noFill/>
                </a:ln>
                <a:solidFill>
                  <a:srgbClr val="2E92C7"/>
                </a:solidFill>
                <a:effectLst/>
                <a:latin typeface="Verdana" pitchFamily="34" charset="0"/>
                <a:ea typeface="Verdana" pitchFamily="34" charset="0"/>
                <a:cs typeface="Verdana" pitchFamily="34" charset="0"/>
              </a:rPr>
              <a:t>:</a:t>
            </a:r>
            <a:r>
              <a:rPr kumimoji="0" lang="en-US" sz="1600" b="1" i="0" u="none" strike="noStrike" cap="none" normalizeH="0" baseline="0" dirty="0" err="1" smtClean="0">
                <a:ln>
                  <a:noFill/>
                </a:ln>
                <a:solidFill>
                  <a:srgbClr val="2E92C7"/>
                </a:solidFill>
                <a:effectLst/>
                <a:latin typeface="Verdana" pitchFamily="34" charset="0"/>
                <a:ea typeface="Verdana" pitchFamily="34" charset="0"/>
                <a:cs typeface="Verdana" pitchFamily="34" charset="0"/>
              </a:rPr>
              <a:t>on_response</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server,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resp</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0000E6"/>
                </a:solidFill>
                <a:effectLst/>
                <a:latin typeface="Verdana" pitchFamily="34" charset="0"/>
                <a:ea typeface="Verdana" pitchFamily="34" charset="0"/>
                <a:cs typeface="Verdana" pitchFamily="34" charset="0"/>
              </a:rPr>
              <a:t>end</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err="1" smtClean="0">
                <a:ln>
                  <a:noFill/>
                </a:ln>
                <a:solidFill>
                  <a:srgbClr val="0000E6"/>
                </a:solidFill>
                <a:effectLst/>
                <a:latin typeface="Verdana" pitchFamily="34" charset="0"/>
                <a:ea typeface="Verdana" pitchFamily="34" charset="0"/>
                <a:cs typeface="Verdana" pitchFamily="34" charset="0"/>
              </a:rPr>
              <a:t>end</a:t>
            </a: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r>
            <a:br>
              <a:rPr kumimoji="0" lang="en-US"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br>
            <a:endParaRPr kumimoji="0" lang="en-US"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4" name="Rectangular Callout 3"/>
          <p:cNvSpPr/>
          <p:nvPr/>
        </p:nvSpPr>
        <p:spPr>
          <a:xfrm>
            <a:off x="5953125" y="2486024"/>
            <a:ext cx="2670175" cy="758826"/>
          </a:xfrm>
          <a:prstGeom prst="wedgeRectCallout">
            <a:avLst>
              <a:gd name="adj1" fmla="val -65445"/>
              <a:gd name="adj2" fmla="val 234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No data modifications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Example: Port-Forwarding + Alter</a:t>
            </a:r>
          </a:p>
          <a:p>
            <a:pPr algn="r"/>
            <a:r>
              <a:rPr lang="en-US" i="1" dirty="0" smtClean="0">
                <a:solidFill>
                  <a:schemeClr val="tx1">
                    <a:lumMod val="75000"/>
                    <a:lumOff val="25000"/>
                  </a:schemeClr>
                </a:solidFill>
              </a:rPr>
              <a:t>transparent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612775" y="1127125"/>
            <a:ext cx="7642225"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a:t>
            </a:r>
            <a:r>
              <a:rPr lang="en-US" sz="1600" b="1" dirty="0" err="1" smtClean="0">
                <a:solidFill>
                  <a:srgbClr val="2E92C7"/>
                </a:solidFill>
                <a:latin typeface="Verdana" pitchFamily="34" charset="0"/>
                <a:ea typeface="Verdana" pitchFamily="34" charset="0"/>
                <a:cs typeface="Verdana" pitchFamily="34" charset="0"/>
              </a:rPr>
              <a:t>srv</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conn.on_response</a:t>
            </a:r>
            <a:r>
              <a:rPr lang="en-US" sz="1600" b="1" dirty="0" smtClean="0">
                <a:solidFill>
                  <a:schemeClr val="bg1">
                    <a:lumMod val="85000"/>
                  </a:schemeClr>
                </a:solidFill>
                <a:latin typeface="Verdana" pitchFamily="34" charset="0"/>
                <a:ea typeface="Verdana" pitchFamily="34" charset="0"/>
                <a:cs typeface="Verdana" pitchFamily="34" charset="0"/>
              </a:rPr>
              <a:t> do |backend, </a:t>
            </a:r>
            <a:r>
              <a:rPr lang="en-US" sz="1600" b="1" dirty="0" err="1" smtClean="0">
                <a:solidFill>
                  <a:schemeClr val="bg1">
                    <a:lumMod val="85000"/>
                  </a:schemeClr>
                </a:solidFill>
                <a:latin typeface="Verdana" pitchFamily="34" charset="0"/>
                <a:ea typeface="Verdana" pitchFamily="34" charset="0"/>
                <a:cs typeface="Verdana" pitchFamily="34" charset="0"/>
              </a:rPr>
              <a:t>resp</a:t>
            </a:r>
            <a:r>
              <a:rPr lang="en-US" sz="1600" b="1" dirty="0" smtClean="0">
                <a:solidFill>
                  <a:schemeClr val="bg1">
                    <a:lumMod val="85000"/>
                  </a:schemeClr>
                </a:solidFill>
                <a:latin typeface="Verdana" pitchFamily="34" charset="0"/>
                <a:ea typeface="Verdana" pitchFamily="34" charset="0"/>
                <a:cs typeface="Verdana" pitchFamily="34" charset="0"/>
              </a:rPr>
              <a:t>|</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resp.gsub</a:t>
            </a:r>
            <a:r>
              <a:rPr lang="en-US" sz="1600" b="1" dirty="0" smtClean="0">
                <a:solidFill>
                  <a:schemeClr val="bg1">
                    <a:lumMod val="85000"/>
                  </a:schemeClr>
                </a:solidFill>
                <a:latin typeface="Verdana" pitchFamily="34" charset="0"/>
                <a:ea typeface="Verdana" pitchFamily="34" charset="0"/>
                <a:cs typeface="Verdana" pitchFamily="34" charset="0"/>
              </a:rPr>
              <a:t>(/hello/, 'good bye')</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Example: Port-Forwarding + Alter</a:t>
            </a:r>
          </a:p>
          <a:p>
            <a:pPr algn="r"/>
            <a:r>
              <a:rPr lang="en-US" i="1" dirty="0" smtClean="0">
                <a:solidFill>
                  <a:schemeClr val="tx1">
                    <a:lumMod val="75000"/>
                    <a:lumOff val="25000"/>
                  </a:schemeClr>
                </a:solidFill>
              </a:rPr>
              <a:t>transparent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612775" y="1127125"/>
            <a:ext cx="7642225"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a:t>
            </a:r>
            <a:r>
              <a:rPr lang="en-US" sz="1600" b="1" dirty="0" err="1" smtClean="0">
                <a:solidFill>
                  <a:srgbClr val="2E92C7"/>
                </a:solidFill>
                <a:latin typeface="Verdana" pitchFamily="34" charset="0"/>
                <a:ea typeface="Verdana" pitchFamily="34" charset="0"/>
                <a:cs typeface="Verdana" pitchFamily="34" charset="0"/>
              </a:rPr>
              <a:t>srv</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81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conn.on_response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|backend, </a:t>
            </a:r>
            <a:r>
              <a:rPr lang="en-US" sz="1600" b="1" dirty="0" err="1" smtClean="0">
                <a:solidFill>
                  <a:srgbClr val="000000"/>
                </a:solidFill>
                <a:latin typeface="Verdana" pitchFamily="34" charset="0"/>
                <a:ea typeface="Verdana" pitchFamily="34" charset="0"/>
                <a:cs typeface="Verdana" pitchFamily="34" charset="0"/>
              </a:rPr>
              <a:t>resp</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resp.gsub</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9933CC"/>
                </a:solidFill>
                <a:latin typeface="Verdana" pitchFamily="34" charset="0"/>
                <a:ea typeface="Verdana" pitchFamily="34" charset="0"/>
                <a:cs typeface="Verdana" pitchFamily="34" charset="0"/>
              </a:rPr>
              <a:t>hello</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'good bye'</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5953125" y="2670174"/>
            <a:ext cx="2670175" cy="758826"/>
          </a:xfrm>
          <a:prstGeom prst="wedgeRectCallout">
            <a:avLst>
              <a:gd name="adj1" fmla="val -60285"/>
              <a:gd name="adj2" fmla="val 2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Alter response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hammer.png"/>
          <p:cNvPicPr>
            <a:picLocks noChangeAspect="1"/>
          </p:cNvPicPr>
          <p:nvPr/>
        </p:nvPicPr>
        <p:blipFill>
          <a:blip r:embed="rId3" cstate="print"/>
          <a:stretch>
            <a:fillRect/>
          </a:stretch>
        </p:blipFill>
        <p:spPr>
          <a:xfrm>
            <a:off x="889000" y="390525"/>
            <a:ext cx="5079365" cy="3161905"/>
          </a:xfrm>
          <a:prstGeom prst="rect">
            <a:avLst/>
          </a:prstGeom>
        </p:spPr>
      </p:pic>
      <p:sp>
        <p:nvSpPr>
          <p:cNvPr id="6" name="Text Placeholder 1"/>
          <p:cNvSpPr txBox="1">
            <a:spLocks/>
          </p:cNvSpPr>
          <p:nvPr/>
        </p:nvSpPr>
        <p:spPr>
          <a:xfrm>
            <a:off x="796925" y="4322763"/>
            <a:ext cx="7772400" cy="1500187"/>
          </a:xfrm>
          <a:prstGeom prst="rect">
            <a:avLst/>
          </a:prstGeom>
        </p:spPr>
        <p:txBody>
          <a:bodyPr>
            <a:normAutofit/>
          </a:bodyPr>
          <a:lstStyle/>
          <a:p>
            <a:pPr marL="342900" lvl="0" indent="-342900" algn="r">
              <a:spcBef>
                <a:spcPct val="20000"/>
              </a:spcBef>
              <a:defRPr/>
            </a:pPr>
            <a:r>
              <a:rPr lang="en-US" sz="2800" b="1" dirty="0" smtClean="0">
                <a:solidFill>
                  <a:schemeClr val="tx1">
                    <a:lumMod val="75000"/>
                    <a:lumOff val="25000"/>
                  </a:schemeClr>
                </a:solidFill>
              </a:rPr>
              <a:t>Duplicating HTTP Traffic</a:t>
            </a:r>
          </a:p>
          <a:p>
            <a:pPr marL="342900" lvl="0" indent="-342900" algn="r">
              <a:spcBef>
                <a:spcPct val="20000"/>
              </a:spcBef>
              <a:defRPr/>
            </a:pPr>
            <a:r>
              <a:rPr lang="en-US" sz="1900" b="1" i="1" dirty="0" smtClean="0">
                <a:solidFill>
                  <a:schemeClr val="tx1">
                    <a:lumMod val="65000"/>
                    <a:lumOff val="35000"/>
                  </a:schemeClr>
                </a:solidFill>
              </a:rPr>
              <a:t>for benchmarking &amp; monitoring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06375"/>
            <a:ext cx="7642225" cy="49398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500" b="1" dirty="0" err="1" smtClean="0">
                <a:solidFill>
                  <a:srgbClr val="000000"/>
                </a:solidFill>
                <a:latin typeface="Verdana" pitchFamily="34" charset="0"/>
                <a:ea typeface="Verdana" pitchFamily="34" charset="0"/>
                <a:cs typeface="Verdana" pitchFamily="34" charset="0"/>
              </a:rPr>
              <a:t>Proxy.start</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80)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9900"/>
                </a:solidFill>
                <a:latin typeface="Verdana" pitchFamily="34" charset="0"/>
                <a:ea typeface="Verdana" pitchFamily="34" charset="0"/>
                <a:cs typeface="Verdana" pitchFamily="34" charset="0"/>
              </a:rPr>
              <a:t>@start</a:t>
            </a:r>
            <a:r>
              <a:rPr lang="en-US" sz="1500" b="1" dirty="0" smtClean="0">
                <a:solidFill>
                  <a:srgbClr val="000000"/>
                </a:solidFill>
                <a:latin typeface="Verdana" pitchFamily="34" charset="0"/>
                <a:ea typeface="Verdana" pitchFamily="34" charset="0"/>
                <a:cs typeface="Verdana" pitchFamily="34" charset="0"/>
              </a:rPr>
              <a:t> = </a:t>
            </a:r>
            <a:r>
              <a:rPr lang="en-US" sz="1500" b="1" dirty="0" err="1" smtClean="0">
                <a:solidFill>
                  <a:srgbClr val="000000"/>
                </a:solidFill>
                <a:latin typeface="Verdana" pitchFamily="34" charset="0"/>
                <a:ea typeface="Verdana" pitchFamily="34" charset="0"/>
                <a:cs typeface="Verdana" pitchFamily="34" charset="0"/>
              </a:rPr>
              <a:t>Time.now</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9900"/>
                </a:solidFill>
                <a:latin typeface="Verdana" pitchFamily="34" charset="0"/>
                <a:ea typeface="Verdana" pitchFamily="34" charset="0"/>
                <a:cs typeface="Verdana" pitchFamily="34" charset="0"/>
              </a:rPr>
              <a:t>@data</a:t>
            </a:r>
            <a:r>
              <a:rPr lang="en-US" sz="1500" b="1" dirty="0" smtClean="0">
                <a:solidFill>
                  <a:srgbClr val="000000"/>
                </a:solidFill>
                <a:latin typeface="Verdana" pitchFamily="34" charset="0"/>
                <a:ea typeface="Verdana" pitchFamily="34" charset="0"/>
                <a:cs typeface="Verdana" pitchFamily="34" charset="0"/>
              </a:rPr>
              <a:t> = </a:t>
            </a:r>
            <a:r>
              <a:rPr lang="en-US" sz="1500" b="1" dirty="0" err="1" smtClean="0">
                <a:solidFill>
                  <a:srgbClr val="000000"/>
                </a:solidFill>
                <a:latin typeface="Verdana" pitchFamily="34" charset="0"/>
                <a:ea typeface="Verdana" pitchFamily="34" charset="0"/>
                <a:cs typeface="Verdana" pitchFamily="34" charset="0"/>
              </a:rPr>
              <a:t>Hash.new</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CE7B00"/>
                </a:solidFill>
                <a:latin typeface="Verdana" pitchFamily="34" charset="0"/>
                <a:ea typeface="Verdana" pitchFamily="34" charset="0"/>
                <a:cs typeface="Verdana" pitchFamily="34" charset="0"/>
              </a:rPr>
              <a:t>""</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conn.server</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:prod</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"127.0.0.1"</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81</a:t>
            </a:r>
          </a:p>
          <a:p>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conn.server</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:test</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"127.0.0.1"</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82 </a:t>
            </a:r>
          </a:p>
          <a:p>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conn.on_data</a:t>
            </a:r>
            <a:r>
              <a:rPr lang="en-US" sz="1500" b="1" dirty="0" smtClean="0">
                <a:solidFill>
                  <a:schemeClr val="bg1">
                    <a:lumMod val="85000"/>
                  </a:schemeClr>
                </a:solidFill>
                <a:latin typeface="Verdana" pitchFamily="34" charset="0"/>
                <a:ea typeface="Verdana" pitchFamily="34" charset="0"/>
                <a:cs typeface="Verdana" pitchFamily="34" charset="0"/>
              </a:rPr>
              <a:t> do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data.gsub</a:t>
            </a:r>
            <a:r>
              <a:rPr lang="en-US" sz="1500" b="1" dirty="0" smtClean="0">
                <a:solidFill>
                  <a:schemeClr val="bg1">
                    <a:lumMod val="85000"/>
                  </a:schemeClr>
                </a:solidFill>
                <a:latin typeface="Verdana" pitchFamily="34" charset="0"/>
                <a:ea typeface="Verdana" pitchFamily="34" charset="0"/>
                <a:cs typeface="Verdana" pitchFamily="34" charset="0"/>
              </a:rPr>
              <a:t>(/User-Agent: .*?\r\n/, 'User-Agent: </a:t>
            </a:r>
            <a:r>
              <a:rPr lang="en-US" sz="1500" b="1" dirty="0" err="1" smtClean="0">
                <a:solidFill>
                  <a:schemeClr val="bg1">
                    <a:lumMod val="85000"/>
                  </a:schemeClr>
                </a:solidFill>
                <a:latin typeface="Verdana" pitchFamily="34" charset="0"/>
                <a:ea typeface="Verdana" pitchFamily="34" charset="0"/>
                <a:cs typeface="Verdana" pitchFamily="34" charset="0"/>
              </a:rPr>
              <a:t>em</a:t>
            </a:r>
            <a:r>
              <a:rPr lang="en-US" sz="1500" b="1" dirty="0" smtClean="0">
                <a:solidFill>
                  <a:schemeClr val="bg1">
                    <a:lumMod val="85000"/>
                  </a:schemeClr>
                </a:solidFill>
                <a:latin typeface="Verdana" pitchFamily="34" charset="0"/>
                <a:ea typeface="Verdana" pitchFamily="34" charset="0"/>
                <a:cs typeface="Verdana" pitchFamily="34" charset="0"/>
              </a:rPr>
              <a:t>-proxy\r\n')</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conn.on_response</a:t>
            </a:r>
            <a:r>
              <a:rPr lang="en-US" sz="1500" b="1" dirty="0" smtClean="0">
                <a:solidFill>
                  <a:schemeClr val="bg1">
                    <a:lumMod val="85000"/>
                  </a:schemeClr>
                </a:solidFill>
                <a:latin typeface="Verdana" pitchFamily="34" charset="0"/>
                <a:ea typeface="Verdana" pitchFamily="34" charset="0"/>
                <a:cs typeface="Verdana" pitchFamily="34" charset="0"/>
              </a:rPr>
              <a:t> do |server,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@data[server] +=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 if server == :prod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conn.on_finish</a:t>
            </a:r>
            <a:r>
              <a:rPr lang="en-US" sz="1500" b="1" dirty="0" smtClean="0">
                <a:solidFill>
                  <a:schemeClr val="bg1">
                    <a:lumMod val="85000"/>
                  </a:schemeClr>
                </a:solidFill>
                <a:latin typeface="Verdana" pitchFamily="34" charset="0"/>
                <a:ea typeface="Verdana" pitchFamily="34" charset="0"/>
                <a:cs typeface="Verdana" pitchFamily="34" charset="0"/>
              </a:rPr>
              <a:t> do</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p [:</a:t>
            </a:r>
            <a:r>
              <a:rPr lang="en-US" sz="1500" b="1" dirty="0" err="1" smtClean="0">
                <a:solidFill>
                  <a:schemeClr val="bg1">
                    <a:lumMod val="85000"/>
                  </a:schemeClr>
                </a:solidFill>
                <a:latin typeface="Verdana" pitchFamily="34" charset="0"/>
                <a:ea typeface="Verdana" pitchFamily="34" charset="0"/>
                <a:cs typeface="Verdana" pitchFamily="34" charset="0"/>
              </a:rPr>
              <a:t>on_finish</a:t>
            </a: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Time.now</a:t>
            </a:r>
            <a:r>
              <a:rPr lang="en-US" sz="1500" b="1" dirty="0" smtClean="0">
                <a:solidFill>
                  <a:schemeClr val="bg1">
                    <a:lumMod val="85000"/>
                  </a:schemeClr>
                </a:solidFill>
                <a:latin typeface="Verdana" pitchFamily="34" charset="0"/>
                <a:ea typeface="Verdana" pitchFamily="34" charset="0"/>
                <a:cs typeface="Verdana" pitchFamily="34" charset="0"/>
              </a:rPr>
              <a:t> - @start]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p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4" name="Rectangular Callout 3"/>
          <p:cNvSpPr/>
          <p:nvPr/>
        </p:nvSpPr>
        <p:spPr>
          <a:xfrm>
            <a:off x="6657975" y="850900"/>
            <a:ext cx="1873250" cy="758826"/>
          </a:xfrm>
          <a:prstGeom prst="wedgeRectCallout">
            <a:avLst>
              <a:gd name="adj1" fmla="val -60285"/>
              <a:gd name="adj2" fmla="val 2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Prod + Test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06375"/>
            <a:ext cx="7642225" cy="49398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500" b="1" dirty="0" err="1" smtClean="0">
                <a:solidFill>
                  <a:srgbClr val="000000"/>
                </a:solidFill>
                <a:latin typeface="Verdana" pitchFamily="34" charset="0"/>
                <a:ea typeface="Verdana" pitchFamily="34" charset="0"/>
                <a:cs typeface="Verdana" pitchFamily="34" charset="0"/>
              </a:rPr>
              <a:t>Proxy.start</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80)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@start = </a:t>
            </a:r>
            <a:r>
              <a:rPr lang="en-US" sz="1500" b="1" dirty="0" err="1" smtClean="0">
                <a:solidFill>
                  <a:schemeClr val="bg1">
                    <a:lumMod val="85000"/>
                  </a:schemeClr>
                </a:solidFill>
                <a:latin typeface="Verdana" pitchFamily="34" charset="0"/>
                <a:ea typeface="Verdana" pitchFamily="34" charset="0"/>
                <a:cs typeface="Verdana" pitchFamily="34" charset="0"/>
              </a:rPr>
              <a:t>Time.now</a:t>
            </a:r>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@data = </a:t>
            </a:r>
            <a:r>
              <a:rPr lang="en-US" sz="1500" b="1" dirty="0" err="1" smtClean="0">
                <a:solidFill>
                  <a:schemeClr val="bg1">
                    <a:lumMod val="85000"/>
                  </a:schemeClr>
                </a:solidFill>
                <a:latin typeface="Verdana" pitchFamily="34" charset="0"/>
                <a:ea typeface="Verdana" pitchFamily="34" charset="0"/>
                <a:cs typeface="Verdana" pitchFamily="34" charset="0"/>
              </a:rPr>
              <a:t>Hash.new</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conn.server</a:t>
            </a:r>
            <a:r>
              <a:rPr lang="en-US" sz="1500" b="1" dirty="0" smtClean="0">
                <a:solidFill>
                  <a:schemeClr val="bg1">
                    <a:lumMod val="85000"/>
                  </a:schemeClr>
                </a:solidFill>
                <a:latin typeface="Verdana" pitchFamily="34" charset="0"/>
                <a:ea typeface="Verdana" pitchFamily="34" charset="0"/>
                <a:cs typeface="Verdana" pitchFamily="34" charset="0"/>
              </a:rPr>
              <a:t> :prod, :host =&gt; "127.0.0.1", :port =&gt; 81</a:t>
            </a:r>
          </a:p>
          <a:p>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conn.server</a:t>
            </a:r>
            <a:r>
              <a:rPr lang="en-US" sz="1500" b="1" dirty="0" smtClean="0">
                <a:solidFill>
                  <a:schemeClr val="bg1">
                    <a:lumMod val="85000"/>
                  </a:schemeClr>
                </a:solidFill>
                <a:latin typeface="Verdana" pitchFamily="34" charset="0"/>
                <a:ea typeface="Verdana" pitchFamily="34" charset="0"/>
                <a:cs typeface="Verdana" pitchFamily="34" charset="0"/>
              </a:rPr>
              <a:t> :test, :host =&gt; "127.0.0.1", :port =&gt; 82 </a:t>
            </a:r>
          </a:p>
          <a:p>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conn.on_data</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|data|</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data.gsub</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9933CC"/>
                </a:solidFill>
                <a:latin typeface="Verdana" pitchFamily="34" charset="0"/>
                <a:ea typeface="Verdana" pitchFamily="34" charset="0"/>
                <a:cs typeface="Verdana" pitchFamily="34" charset="0"/>
              </a:rPr>
              <a:t>User-Agent: .*?\r\n</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CE7B00"/>
                </a:solidFill>
                <a:latin typeface="Verdana" pitchFamily="34" charset="0"/>
                <a:ea typeface="Verdana" pitchFamily="34" charset="0"/>
                <a:cs typeface="Verdana" pitchFamily="34" charset="0"/>
              </a:rPr>
              <a:t>'User-Agent: </a:t>
            </a:r>
            <a:r>
              <a:rPr lang="en-US" sz="1500" b="1" dirty="0" err="1" smtClean="0">
                <a:solidFill>
                  <a:srgbClr val="CE7B00"/>
                </a:solidFill>
                <a:latin typeface="Verdana" pitchFamily="34" charset="0"/>
                <a:ea typeface="Verdana" pitchFamily="34" charset="0"/>
                <a:cs typeface="Verdana" pitchFamily="34" charset="0"/>
              </a:rPr>
              <a:t>em</a:t>
            </a:r>
            <a:r>
              <a:rPr lang="en-US" sz="1500" b="1" dirty="0" smtClean="0">
                <a:solidFill>
                  <a:srgbClr val="CE7B00"/>
                </a:solidFill>
                <a:latin typeface="Verdana" pitchFamily="34" charset="0"/>
                <a:ea typeface="Verdana" pitchFamily="34" charset="0"/>
                <a:cs typeface="Verdana" pitchFamily="34" charset="0"/>
              </a:rPr>
              <a:t>-proxy\r\n'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conn.on_response</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|server, </a:t>
            </a:r>
            <a:r>
              <a:rPr lang="en-US" sz="1500" b="1" dirty="0" err="1" smtClean="0">
                <a:solidFill>
                  <a:srgbClr val="000000"/>
                </a:solidFill>
                <a:latin typeface="Verdana" pitchFamily="34" charset="0"/>
                <a:ea typeface="Verdana" pitchFamily="34" charset="0"/>
                <a:cs typeface="Verdana" pitchFamily="34" charset="0"/>
              </a:rPr>
              <a:t>resp</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9900"/>
                </a:solidFill>
                <a:latin typeface="Verdana" pitchFamily="34" charset="0"/>
                <a:ea typeface="Verdana" pitchFamily="34" charset="0"/>
                <a:cs typeface="Verdana" pitchFamily="34" charset="0"/>
              </a:rPr>
              <a:t>@data</a:t>
            </a:r>
            <a:r>
              <a:rPr lang="en-US" sz="1500" b="1" dirty="0" smtClean="0">
                <a:solidFill>
                  <a:srgbClr val="000000"/>
                </a:solidFill>
                <a:latin typeface="Verdana" pitchFamily="34" charset="0"/>
                <a:ea typeface="Verdana" pitchFamily="34" charset="0"/>
                <a:cs typeface="Verdana" pitchFamily="34" charset="0"/>
              </a:rPr>
              <a:t>[server] += </a:t>
            </a:r>
            <a:r>
              <a:rPr lang="en-US" sz="1500" b="1" dirty="0" err="1" smtClean="0">
                <a:solidFill>
                  <a:srgbClr val="000000"/>
                </a:solidFill>
                <a:latin typeface="Verdana" pitchFamily="34" charset="0"/>
                <a:ea typeface="Verdana" pitchFamily="34" charset="0"/>
                <a:cs typeface="Verdana" pitchFamily="34" charset="0"/>
              </a:rPr>
              <a:t>resp</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resp</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if</a:t>
            </a:r>
            <a:r>
              <a:rPr lang="en-US" sz="1500" b="1" dirty="0" smtClean="0">
                <a:solidFill>
                  <a:srgbClr val="000000"/>
                </a:solidFill>
                <a:latin typeface="Verdana" pitchFamily="34" charset="0"/>
                <a:ea typeface="Verdana" pitchFamily="34" charset="0"/>
                <a:cs typeface="Verdana" pitchFamily="34" charset="0"/>
              </a:rPr>
              <a:t> server == </a:t>
            </a:r>
            <a:r>
              <a:rPr lang="en-US" sz="1500" b="1" dirty="0" smtClean="0">
                <a:solidFill>
                  <a:srgbClr val="2E92C7"/>
                </a:solidFill>
                <a:latin typeface="Verdana" pitchFamily="34" charset="0"/>
                <a:ea typeface="Verdana" pitchFamily="34" charset="0"/>
                <a:cs typeface="Verdana" pitchFamily="34" charset="0"/>
              </a:rPr>
              <a:t>:prod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conn.on_finish</a:t>
            </a:r>
            <a:r>
              <a:rPr lang="en-US" sz="1500" b="1" dirty="0" smtClean="0">
                <a:solidFill>
                  <a:schemeClr val="bg1">
                    <a:lumMod val="85000"/>
                  </a:schemeClr>
                </a:solidFill>
                <a:latin typeface="Verdana" pitchFamily="34" charset="0"/>
                <a:ea typeface="Verdana" pitchFamily="34" charset="0"/>
                <a:cs typeface="Verdana" pitchFamily="34" charset="0"/>
              </a:rPr>
              <a:t> do</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p [:</a:t>
            </a:r>
            <a:r>
              <a:rPr lang="en-US" sz="1500" b="1" dirty="0" err="1" smtClean="0">
                <a:solidFill>
                  <a:schemeClr val="bg1">
                    <a:lumMod val="85000"/>
                  </a:schemeClr>
                </a:solidFill>
                <a:latin typeface="Verdana" pitchFamily="34" charset="0"/>
                <a:ea typeface="Verdana" pitchFamily="34" charset="0"/>
                <a:cs typeface="Verdana" pitchFamily="34" charset="0"/>
              </a:rPr>
              <a:t>on_finish</a:t>
            </a: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Time.now</a:t>
            </a:r>
            <a:r>
              <a:rPr lang="en-US" sz="1500" b="1" dirty="0" smtClean="0">
                <a:solidFill>
                  <a:schemeClr val="bg1">
                    <a:lumMod val="85000"/>
                  </a:schemeClr>
                </a:solidFill>
                <a:latin typeface="Verdana" pitchFamily="34" charset="0"/>
                <a:ea typeface="Verdana" pitchFamily="34" charset="0"/>
                <a:cs typeface="Verdana" pitchFamily="34" charset="0"/>
              </a:rPr>
              <a:t> - @start]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p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4" name="Rectangular Callout 3"/>
          <p:cNvSpPr/>
          <p:nvPr/>
        </p:nvSpPr>
        <p:spPr>
          <a:xfrm>
            <a:off x="5953125" y="2670174"/>
            <a:ext cx="2670175" cy="758826"/>
          </a:xfrm>
          <a:prstGeom prst="wedgeRectCallout">
            <a:avLst>
              <a:gd name="adj1" fmla="val -60285"/>
              <a:gd name="adj2" fmla="val 2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Respond from production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06375"/>
            <a:ext cx="7642225" cy="49398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500" b="1" dirty="0" err="1" smtClean="0">
                <a:solidFill>
                  <a:srgbClr val="000000"/>
                </a:solidFill>
                <a:latin typeface="Verdana" pitchFamily="34" charset="0"/>
                <a:ea typeface="Verdana" pitchFamily="34" charset="0"/>
                <a:cs typeface="Verdana" pitchFamily="34" charset="0"/>
              </a:rPr>
              <a:t>Proxy.start</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80)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@start = </a:t>
            </a:r>
            <a:r>
              <a:rPr lang="en-US" sz="1500" b="1" dirty="0" err="1" smtClean="0">
                <a:solidFill>
                  <a:schemeClr val="bg1">
                    <a:lumMod val="85000"/>
                  </a:schemeClr>
                </a:solidFill>
                <a:latin typeface="Verdana" pitchFamily="34" charset="0"/>
                <a:ea typeface="Verdana" pitchFamily="34" charset="0"/>
                <a:cs typeface="Verdana" pitchFamily="34" charset="0"/>
              </a:rPr>
              <a:t>Time.now</a:t>
            </a:r>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@data = </a:t>
            </a:r>
            <a:r>
              <a:rPr lang="en-US" sz="1500" b="1" dirty="0" err="1" smtClean="0">
                <a:solidFill>
                  <a:schemeClr val="bg1">
                    <a:lumMod val="85000"/>
                  </a:schemeClr>
                </a:solidFill>
                <a:latin typeface="Verdana" pitchFamily="34" charset="0"/>
                <a:ea typeface="Verdana" pitchFamily="34" charset="0"/>
                <a:cs typeface="Verdana" pitchFamily="34" charset="0"/>
              </a:rPr>
              <a:t>Hash.new</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conn.server</a:t>
            </a:r>
            <a:r>
              <a:rPr lang="en-US" sz="1500" b="1" dirty="0" smtClean="0">
                <a:solidFill>
                  <a:schemeClr val="bg1">
                    <a:lumMod val="85000"/>
                  </a:schemeClr>
                </a:solidFill>
                <a:latin typeface="Verdana" pitchFamily="34" charset="0"/>
                <a:ea typeface="Verdana" pitchFamily="34" charset="0"/>
                <a:cs typeface="Verdana" pitchFamily="34" charset="0"/>
              </a:rPr>
              <a:t> :prod, :host =&gt; "127.0.0.1", :port =&gt; 81</a:t>
            </a:r>
          </a:p>
          <a:p>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conn.server</a:t>
            </a:r>
            <a:r>
              <a:rPr lang="en-US" sz="1500" b="1" dirty="0" smtClean="0">
                <a:solidFill>
                  <a:schemeClr val="bg1">
                    <a:lumMod val="85000"/>
                  </a:schemeClr>
                </a:solidFill>
                <a:latin typeface="Verdana" pitchFamily="34" charset="0"/>
                <a:ea typeface="Verdana" pitchFamily="34" charset="0"/>
                <a:cs typeface="Verdana" pitchFamily="34" charset="0"/>
              </a:rPr>
              <a:t> :test, :host =&gt; "127.0.0.1", :port =&gt; 82 </a:t>
            </a:r>
          </a:p>
          <a:p>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conn.on_data</a:t>
            </a:r>
            <a:r>
              <a:rPr lang="en-US" sz="1500" b="1" dirty="0" smtClean="0">
                <a:solidFill>
                  <a:schemeClr val="bg1">
                    <a:lumMod val="85000"/>
                  </a:schemeClr>
                </a:solidFill>
                <a:latin typeface="Verdana" pitchFamily="34" charset="0"/>
                <a:ea typeface="Verdana" pitchFamily="34" charset="0"/>
                <a:cs typeface="Verdana" pitchFamily="34" charset="0"/>
              </a:rPr>
              <a:t> do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data.gsub</a:t>
            </a:r>
            <a:r>
              <a:rPr lang="en-US" sz="1500" b="1" dirty="0" smtClean="0">
                <a:solidFill>
                  <a:schemeClr val="bg1">
                    <a:lumMod val="85000"/>
                  </a:schemeClr>
                </a:solidFill>
                <a:latin typeface="Verdana" pitchFamily="34" charset="0"/>
                <a:ea typeface="Verdana" pitchFamily="34" charset="0"/>
                <a:cs typeface="Verdana" pitchFamily="34" charset="0"/>
              </a:rPr>
              <a:t>(/User-Agent: .*?\r\n/, 'User-Agent: </a:t>
            </a:r>
            <a:r>
              <a:rPr lang="en-US" sz="1500" b="1" dirty="0" err="1" smtClean="0">
                <a:solidFill>
                  <a:schemeClr val="bg1">
                    <a:lumMod val="85000"/>
                  </a:schemeClr>
                </a:solidFill>
                <a:latin typeface="Verdana" pitchFamily="34" charset="0"/>
                <a:ea typeface="Verdana" pitchFamily="34" charset="0"/>
                <a:cs typeface="Verdana" pitchFamily="34" charset="0"/>
              </a:rPr>
              <a:t>em</a:t>
            </a:r>
            <a:r>
              <a:rPr lang="en-US" sz="1500" b="1" dirty="0" smtClean="0">
                <a:solidFill>
                  <a:schemeClr val="bg1">
                    <a:lumMod val="85000"/>
                  </a:schemeClr>
                </a:solidFill>
                <a:latin typeface="Verdana" pitchFamily="34" charset="0"/>
                <a:ea typeface="Verdana" pitchFamily="34" charset="0"/>
                <a:cs typeface="Verdana" pitchFamily="34" charset="0"/>
              </a:rPr>
              <a:t>-proxy\r\n')</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conn.on_response</a:t>
            </a:r>
            <a:r>
              <a:rPr lang="en-US" sz="1500" b="1" dirty="0" smtClean="0">
                <a:solidFill>
                  <a:schemeClr val="bg1">
                    <a:lumMod val="85000"/>
                  </a:schemeClr>
                </a:solidFill>
                <a:latin typeface="Verdana" pitchFamily="34" charset="0"/>
                <a:ea typeface="Verdana" pitchFamily="34" charset="0"/>
                <a:cs typeface="Verdana" pitchFamily="34" charset="0"/>
              </a:rPr>
              <a:t> do |server,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@data[server] +=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 if server == :prod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conn.on_finish</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p [</a:t>
            </a:r>
            <a:r>
              <a:rPr lang="en-US" sz="1500" b="1" dirty="0" smtClean="0">
                <a:solidFill>
                  <a:srgbClr val="2E92C7"/>
                </a:solidFill>
                <a:latin typeface="Verdana" pitchFamily="34" charset="0"/>
                <a:ea typeface="Verdana" pitchFamily="34" charset="0"/>
                <a:cs typeface="Verdana" pitchFamily="34" charset="0"/>
              </a:rPr>
              <a:t>:</a:t>
            </a:r>
            <a:r>
              <a:rPr lang="en-US" sz="1500" b="1" dirty="0" err="1" smtClean="0">
                <a:solidFill>
                  <a:srgbClr val="2E92C7"/>
                </a:solidFill>
                <a:latin typeface="Verdana" pitchFamily="34" charset="0"/>
                <a:ea typeface="Verdana" pitchFamily="34" charset="0"/>
                <a:cs typeface="Verdana" pitchFamily="34" charset="0"/>
              </a:rPr>
              <a:t>on_finish</a:t>
            </a: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Time.now</a:t>
            </a:r>
            <a:r>
              <a:rPr lang="en-US" sz="1500" b="1" dirty="0" smtClean="0">
                <a:solidFill>
                  <a:srgbClr val="000000"/>
                </a:solidFill>
                <a:latin typeface="Verdana" pitchFamily="34" charset="0"/>
                <a:ea typeface="Verdana" pitchFamily="34" charset="0"/>
                <a:cs typeface="Verdana" pitchFamily="34" charset="0"/>
              </a:rPr>
              <a:t> - </a:t>
            </a:r>
            <a:r>
              <a:rPr lang="en-US" sz="1500" b="1" dirty="0" smtClean="0">
                <a:solidFill>
                  <a:srgbClr val="009900"/>
                </a:solidFill>
                <a:latin typeface="Verdana" pitchFamily="34" charset="0"/>
                <a:ea typeface="Verdana" pitchFamily="34" charset="0"/>
                <a:cs typeface="Verdana" pitchFamily="34" charset="0"/>
              </a:rPr>
              <a:t>@start</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p </a:t>
            </a:r>
            <a:r>
              <a:rPr lang="en-US" sz="1500" b="1" dirty="0" smtClean="0">
                <a:solidFill>
                  <a:srgbClr val="009900"/>
                </a:solidFill>
                <a:latin typeface="Verdana" pitchFamily="34" charset="0"/>
                <a:ea typeface="Verdana" pitchFamily="34" charset="0"/>
                <a:cs typeface="Verdana" pitchFamily="34" charset="0"/>
              </a:rPr>
              <a:t>@data</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4" name="Rectangular Callout 3"/>
          <p:cNvSpPr/>
          <p:nvPr/>
        </p:nvSpPr>
        <p:spPr>
          <a:xfrm>
            <a:off x="5676900" y="3521075"/>
            <a:ext cx="2670175" cy="758826"/>
          </a:xfrm>
          <a:prstGeom prst="wedgeRectCallout">
            <a:avLst>
              <a:gd name="adj1" fmla="val -63569"/>
              <a:gd name="adj2" fmla="val 301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Run post-processing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600325"/>
            <a:ext cx="7642225"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400" dirty="0" smtClean="0">
                <a:solidFill>
                  <a:schemeClr val="bg1">
                    <a:lumMod val="85000"/>
                  </a:schemeClr>
                </a:solidFill>
                <a:latin typeface="Verdana" pitchFamily="34" charset="0"/>
                <a:ea typeface="Verdana" pitchFamily="34" charset="0"/>
                <a:cs typeface="Verdana" pitchFamily="34" charset="0"/>
              </a:rPr>
              <a:t>&gt;&gt; [:</a:t>
            </a:r>
            <a:r>
              <a:rPr lang="en-US" sz="1400" dirty="0" err="1" smtClean="0">
                <a:solidFill>
                  <a:schemeClr val="bg1">
                    <a:lumMod val="85000"/>
                  </a:schemeClr>
                </a:solidFill>
                <a:latin typeface="Verdana" pitchFamily="34" charset="0"/>
                <a:ea typeface="Verdana" pitchFamily="34" charset="0"/>
                <a:cs typeface="Verdana" pitchFamily="34" charset="0"/>
              </a:rPr>
              <a:t>on_finish</a:t>
            </a:r>
            <a:r>
              <a:rPr lang="en-US" sz="1400" dirty="0" smtClean="0">
                <a:solidFill>
                  <a:schemeClr val="bg1">
                    <a:lumMod val="85000"/>
                  </a:schemeClr>
                </a:solidFill>
                <a:latin typeface="Verdana" pitchFamily="34" charset="0"/>
                <a:ea typeface="Verdana" pitchFamily="34" charset="0"/>
                <a:cs typeface="Verdana" pitchFamily="34" charset="0"/>
              </a:rPr>
              <a:t>, 1.008561]</a:t>
            </a:r>
            <a:br>
              <a:rPr lang="en-US" sz="1400" dirty="0" smtClean="0">
                <a:solidFill>
                  <a:schemeClr val="bg1">
                    <a:lumMod val="85000"/>
                  </a:schemeClr>
                </a:solidFill>
                <a:latin typeface="Verdana" pitchFamily="34" charset="0"/>
                <a:ea typeface="Verdana" pitchFamily="34" charset="0"/>
                <a:cs typeface="Verdana" pitchFamily="34" charset="0"/>
              </a:rPr>
            </a:br>
            <a:r>
              <a:rPr lang="en-US" sz="1400" dirty="0" smtClean="0">
                <a:solidFill>
                  <a:schemeClr val="bg1">
                    <a:lumMod val="85000"/>
                  </a:schemeClr>
                </a:solidFill>
                <a:latin typeface="Verdana" pitchFamily="34" charset="0"/>
                <a:ea typeface="Verdana" pitchFamily="34" charset="0"/>
                <a:cs typeface="Verdana" pitchFamily="34" charset="0"/>
              </a:rPr>
              <a:t/>
            </a:r>
            <a:br>
              <a:rPr lang="en-US" sz="1400" dirty="0" smtClean="0">
                <a:solidFill>
                  <a:schemeClr val="bg1">
                    <a:lumMod val="85000"/>
                  </a:schemeClr>
                </a:solidFill>
                <a:latin typeface="Verdana" pitchFamily="34" charset="0"/>
                <a:ea typeface="Verdana" pitchFamily="34" charset="0"/>
                <a:cs typeface="Verdana" pitchFamily="34" charset="0"/>
              </a:rPr>
            </a:br>
            <a:r>
              <a:rPr lang="en-US" sz="1400" dirty="0" smtClean="0">
                <a:solidFill>
                  <a:schemeClr val="bg1">
                    <a:lumMod val="85000"/>
                  </a:schemeClr>
                </a:solidFill>
                <a:latin typeface="Verdana" pitchFamily="34" charset="0"/>
                <a:ea typeface="Verdana" pitchFamily="34" charset="0"/>
                <a:cs typeface="Verdana" pitchFamily="34" charset="0"/>
              </a:rPr>
              <a:t>&gt;&gt; {:prod=&gt;"HTTP/1.1 200 OK\r\</a:t>
            </a:r>
            <a:r>
              <a:rPr lang="en-US" sz="1400" dirty="0" err="1" smtClean="0">
                <a:solidFill>
                  <a:schemeClr val="bg1">
                    <a:lumMod val="85000"/>
                  </a:schemeClr>
                </a:solidFill>
                <a:latin typeface="Verdana" pitchFamily="34" charset="0"/>
                <a:ea typeface="Verdana" pitchFamily="34" charset="0"/>
                <a:cs typeface="Verdana" pitchFamily="34" charset="0"/>
              </a:rPr>
              <a:t>nConnection</a:t>
            </a:r>
            <a:r>
              <a:rPr lang="en-US" sz="1400" dirty="0" smtClean="0">
                <a:solidFill>
                  <a:schemeClr val="bg1">
                    <a:lumMod val="85000"/>
                  </a:schemeClr>
                </a:solidFill>
                <a:latin typeface="Verdana" pitchFamily="34" charset="0"/>
                <a:ea typeface="Verdana" pitchFamily="34" charset="0"/>
                <a:cs typeface="Verdana" pitchFamily="34" charset="0"/>
              </a:rPr>
              <a:t>: close\r\</a:t>
            </a:r>
            <a:r>
              <a:rPr lang="en-US" sz="1400" dirty="0" err="1" smtClean="0">
                <a:solidFill>
                  <a:schemeClr val="bg1">
                    <a:lumMod val="85000"/>
                  </a:schemeClr>
                </a:solidFill>
                <a:latin typeface="Verdana" pitchFamily="34" charset="0"/>
                <a:ea typeface="Verdana" pitchFamily="34" charset="0"/>
                <a:cs typeface="Verdana" pitchFamily="34" charset="0"/>
              </a:rPr>
              <a:t>nDate</a:t>
            </a:r>
            <a:r>
              <a:rPr lang="en-US" sz="1400" dirty="0" smtClean="0">
                <a:solidFill>
                  <a:schemeClr val="bg1">
                    <a:lumMod val="85000"/>
                  </a:schemeClr>
                </a:solidFill>
                <a:latin typeface="Verdana" pitchFamily="34" charset="0"/>
                <a:ea typeface="Verdana" pitchFamily="34" charset="0"/>
                <a:cs typeface="Verdana" pitchFamily="34" charset="0"/>
              </a:rPr>
              <a:t>: Fri, 01 May 2009 04:20:00 GMT\r\</a:t>
            </a:r>
            <a:r>
              <a:rPr lang="en-US" sz="1400" dirty="0" err="1" smtClean="0">
                <a:solidFill>
                  <a:schemeClr val="bg1">
                    <a:lumMod val="85000"/>
                  </a:schemeClr>
                </a:solidFill>
                <a:latin typeface="Verdana" pitchFamily="34" charset="0"/>
                <a:ea typeface="Verdana" pitchFamily="34" charset="0"/>
                <a:cs typeface="Verdana" pitchFamily="34" charset="0"/>
              </a:rPr>
              <a:t>nContent</a:t>
            </a:r>
            <a:r>
              <a:rPr lang="en-US" sz="1400" dirty="0" smtClean="0">
                <a:solidFill>
                  <a:schemeClr val="bg1">
                    <a:lumMod val="85000"/>
                  </a:schemeClr>
                </a:solidFill>
                <a:latin typeface="Verdana" pitchFamily="34" charset="0"/>
                <a:ea typeface="Verdana" pitchFamily="34" charset="0"/>
                <a:cs typeface="Verdana" pitchFamily="34" charset="0"/>
              </a:rPr>
              <a:t>-Type: text/plain\r\n\r\</a:t>
            </a:r>
            <a:r>
              <a:rPr lang="en-US" sz="1400" dirty="0" err="1" smtClean="0">
                <a:solidFill>
                  <a:schemeClr val="bg1">
                    <a:lumMod val="85000"/>
                  </a:schemeClr>
                </a:solidFill>
                <a:latin typeface="Verdana" pitchFamily="34" charset="0"/>
                <a:ea typeface="Verdana" pitchFamily="34" charset="0"/>
                <a:cs typeface="Verdana" pitchFamily="34" charset="0"/>
              </a:rPr>
              <a:t>n</a:t>
            </a:r>
            <a:r>
              <a:rPr lang="en-US" sz="1400" b="1" dirty="0" err="1" smtClean="0">
                <a:solidFill>
                  <a:schemeClr val="bg1">
                    <a:lumMod val="85000"/>
                  </a:schemeClr>
                </a:solidFill>
                <a:latin typeface="Verdana" pitchFamily="34" charset="0"/>
                <a:ea typeface="Verdana" pitchFamily="34" charset="0"/>
                <a:cs typeface="Verdana" pitchFamily="34" charset="0"/>
              </a:rPr>
              <a:t>hello</a:t>
            </a:r>
            <a:r>
              <a:rPr lang="en-US" sz="1400" b="1" dirty="0" smtClean="0">
                <a:solidFill>
                  <a:schemeClr val="bg1">
                    <a:lumMod val="85000"/>
                  </a:schemeClr>
                </a:solidFill>
                <a:latin typeface="Verdana" pitchFamily="34" charset="0"/>
                <a:ea typeface="Verdana" pitchFamily="34" charset="0"/>
                <a:cs typeface="Verdana" pitchFamily="34" charset="0"/>
              </a:rPr>
              <a:t> world: 0</a:t>
            </a:r>
            <a:r>
              <a:rPr lang="en-US" sz="1400" dirty="0" smtClean="0">
                <a:solidFill>
                  <a:schemeClr val="bg1">
                    <a:lumMod val="85000"/>
                  </a:schemeClr>
                </a:solidFill>
                <a:latin typeface="Verdana" pitchFamily="34" charset="0"/>
                <a:ea typeface="Verdana" pitchFamily="34" charset="0"/>
                <a:cs typeface="Verdana" pitchFamily="34" charset="0"/>
              </a:rPr>
              <a:t>",</a:t>
            </a:r>
            <a:br>
              <a:rPr lang="en-US" sz="1400" dirty="0" smtClean="0">
                <a:solidFill>
                  <a:schemeClr val="bg1">
                    <a:lumMod val="85000"/>
                  </a:schemeClr>
                </a:solidFill>
                <a:latin typeface="Verdana" pitchFamily="34" charset="0"/>
                <a:ea typeface="Verdana" pitchFamily="34" charset="0"/>
                <a:cs typeface="Verdana" pitchFamily="34" charset="0"/>
              </a:rPr>
            </a:br>
            <a:r>
              <a:rPr lang="en-US" sz="1400" dirty="0" smtClean="0">
                <a:solidFill>
                  <a:schemeClr val="bg1">
                    <a:lumMod val="85000"/>
                  </a:schemeClr>
                </a:solidFill>
                <a:latin typeface="Verdana" pitchFamily="34" charset="0"/>
                <a:ea typeface="Verdana" pitchFamily="34" charset="0"/>
                <a:cs typeface="Verdana" pitchFamily="34" charset="0"/>
              </a:rPr>
              <a:t/>
            </a:r>
            <a:br>
              <a:rPr lang="en-US" sz="1400" dirty="0" smtClean="0">
                <a:solidFill>
                  <a:schemeClr val="bg1">
                    <a:lumMod val="85000"/>
                  </a:schemeClr>
                </a:solidFill>
                <a:latin typeface="Verdana" pitchFamily="34" charset="0"/>
                <a:ea typeface="Verdana" pitchFamily="34" charset="0"/>
                <a:cs typeface="Verdana" pitchFamily="34" charset="0"/>
              </a:rPr>
            </a:br>
            <a:r>
              <a:rPr lang="en-US" sz="1400" dirty="0" smtClean="0">
                <a:solidFill>
                  <a:schemeClr val="bg1">
                    <a:lumMod val="85000"/>
                  </a:schemeClr>
                </a:solidFill>
                <a:latin typeface="Verdana" pitchFamily="34" charset="0"/>
                <a:ea typeface="Verdana" pitchFamily="34" charset="0"/>
                <a:cs typeface="Verdana" pitchFamily="34" charset="0"/>
              </a:rPr>
              <a:t>       :test=&gt;"HTTP/1.1 200 OK\r\</a:t>
            </a:r>
            <a:r>
              <a:rPr lang="en-US" sz="1400" dirty="0" err="1" smtClean="0">
                <a:solidFill>
                  <a:schemeClr val="bg1">
                    <a:lumMod val="85000"/>
                  </a:schemeClr>
                </a:solidFill>
                <a:latin typeface="Verdana" pitchFamily="34" charset="0"/>
                <a:ea typeface="Verdana" pitchFamily="34" charset="0"/>
                <a:cs typeface="Verdana" pitchFamily="34" charset="0"/>
              </a:rPr>
              <a:t>nConnection</a:t>
            </a:r>
            <a:r>
              <a:rPr lang="en-US" sz="1400" dirty="0" smtClean="0">
                <a:solidFill>
                  <a:schemeClr val="bg1">
                    <a:lumMod val="85000"/>
                  </a:schemeClr>
                </a:solidFill>
                <a:latin typeface="Verdana" pitchFamily="34" charset="0"/>
                <a:ea typeface="Verdana" pitchFamily="34" charset="0"/>
                <a:cs typeface="Verdana" pitchFamily="34" charset="0"/>
              </a:rPr>
              <a:t>: close\r\</a:t>
            </a:r>
            <a:r>
              <a:rPr lang="en-US" sz="1400" dirty="0" err="1" smtClean="0">
                <a:solidFill>
                  <a:schemeClr val="bg1">
                    <a:lumMod val="85000"/>
                  </a:schemeClr>
                </a:solidFill>
                <a:latin typeface="Verdana" pitchFamily="34" charset="0"/>
                <a:ea typeface="Verdana" pitchFamily="34" charset="0"/>
                <a:cs typeface="Verdana" pitchFamily="34" charset="0"/>
              </a:rPr>
              <a:t>nDate</a:t>
            </a:r>
            <a:r>
              <a:rPr lang="en-US" sz="1400" dirty="0" smtClean="0">
                <a:solidFill>
                  <a:schemeClr val="bg1">
                    <a:lumMod val="85000"/>
                  </a:schemeClr>
                </a:solidFill>
                <a:latin typeface="Verdana" pitchFamily="34" charset="0"/>
                <a:ea typeface="Verdana" pitchFamily="34" charset="0"/>
                <a:cs typeface="Verdana" pitchFamily="34" charset="0"/>
              </a:rPr>
              <a:t>: Fri, 01 May 2009 04:20:00 GMT\r\</a:t>
            </a:r>
            <a:r>
              <a:rPr lang="en-US" sz="1400" dirty="0" err="1" smtClean="0">
                <a:solidFill>
                  <a:schemeClr val="bg1">
                    <a:lumMod val="85000"/>
                  </a:schemeClr>
                </a:solidFill>
                <a:latin typeface="Verdana" pitchFamily="34" charset="0"/>
                <a:ea typeface="Verdana" pitchFamily="34" charset="0"/>
                <a:cs typeface="Verdana" pitchFamily="34" charset="0"/>
              </a:rPr>
              <a:t>nContent</a:t>
            </a:r>
            <a:r>
              <a:rPr lang="en-US" sz="1400" dirty="0" smtClean="0">
                <a:solidFill>
                  <a:schemeClr val="bg1">
                    <a:lumMod val="85000"/>
                  </a:schemeClr>
                </a:solidFill>
                <a:latin typeface="Verdana" pitchFamily="34" charset="0"/>
                <a:ea typeface="Verdana" pitchFamily="34" charset="0"/>
                <a:cs typeface="Verdana" pitchFamily="34" charset="0"/>
              </a:rPr>
              <a:t>-Type: text/plain\r\n\r\</a:t>
            </a:r>
            <a:r>
              <a:rPr lang="en-US" sz="1400" dirty="0" err="1" smtClean="0">
                <a:solidFill>
                  <a:schemeClr val="bg1">
                    <a:lumMod val="85000"/>
                  </a:schemeClr>
                </a:solidFill>
                <a:latin typeface="Verdana" pitchFamily="34" charset="0"/>
                <a:ea typeface="Verdana" pitchFamily="34" charset="0"/>
                <a:cs typeface="Verdana" pitchFamily="34" charset="0"/>
              </a:rPr>
              <a:t>n</a:t>
            </a:r>
            <a:r>
              <a:rPr lang="en-US" sz="1400" b="1" dirty="0" err="1" smtClean="0">
                <a:solidFill>
                  <a:schemeClr val="bg1">
                    <a:lumMod val="85000"/>
                  </a:schemeClr>
                </a:solidFill>
                <a:latin typeface="Verdana" pitchFamily="34" charset="0"/>
                <a:ea typeface="Verdana" pitchFamily="34" charset="0"/>
                <a:cs typeface="Verdana" pitchFamily="34" charset="0"/>
              </a:rPr>
              <a:t>hello</a:t>
            </a:r>
            <a:r>
              <a:rPr lang="en-US" sz="1400" b="1" dirty="0" smtClean="0">
                <a:solidFill>
                  <a:schemeClr val="bg1">
                    <a:lumMod val="85000"/>
                  </a:schemeClr>
                </a:solidFill>
                <a:latin typeface="Verdana" pitchFamily="34" charset="0"/>
                <a:ea typeface="Verdana" pitchFamily="34" charset="0"/>
                <a:cs typeface="Verdana" pitchFamily="34" charset="0"/>
              </a:rPr>
              <a:t> world: 1</a:t>
            </a:r>
            <a:r>
              <a:rPr lang="en-US" sz="1400" dirty="0" smtClean="0">
                <a:solidFill>
                  <a:schemeClr val="bg1">
                    <a:lumMod val="85000"/>
                  </a:schemeClr>
                </a:solidFill>
                <a:latin typeface="Verdana" pitchFamily="34" charset="0"/>
                <a:ea typeface="Verdana" pitchFamily="34" charset="0"/>
                <a:cs typeface="Verdana" pitchFamily="34" charset="0"/>
              </a:rPr>
              <a:t>"}</a:t>
            </a:r>
          </a:p>
        </p:txBody>
      </p:sp>
      <p:sp>
        <p:nvSpPr>
          <p:cNvPr id="5" name="Rectangle 6"/>
          <p:cNvSpPr>
            <a:spLocks noChangeArrowheads="1"/>
          </p:cNvSpPr>
          <p:nvPr/>
        </p:nvSpPr>
        <p:spPr bwMode="auto">
          <a:xfrm>
            <a:off x="244475" y="543640"/>
            <a:ext cx="7642225"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rgbClr val="000000"/>
                </a:solidFill>
                <a:latin typeface="Verdana" pitchFamily="34" charset="0"/>
                <a:ea typeface="Verdana" pitchFamily="34" charset="0"/>
                <a:cs typeface="Verdana" pitchFamily="34" charset="0"/>
              </a:rPr>
              <a:t> examples/</a:t>
            </a:r>
            <a:r>
              <a:rPr lang="en-US" dirty="0" err="1" smtClean="0">
                <a:solidFill>
                  <a:srgbClr val="000000"/>
                </a:solidFill>
                <a:latin typeface="Verdana" pitchFamily="34" charset="0"/>
                <a:ea typeface="Verdana" pitchFamily="34" charset="0"/>
                <a:cs typeface="Verdana" pitchFamily="34" charset="0"/>
              </a:rPr>
              <a:t>appserver.rb</a:t>
            </a:r>
            <a:r>
              <a:rPr lang="en-US" dirty="0" smtClean="0">
                <a:solidFill>
                  <a:srgbClr val="000000"/>
                </a:solidFill>
                <a:latin typeface="Verdana" pitchFamily="34" charset="0"/>
                <a:ea typeface="Verdana" pitchFamily="34" charset="0"/>
                <a:cs typeface="Verdana" pitchFamily="34" charset="0"/>
              </a:rPr>
              <a:t> 81</a:t>
            </a: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rgbClr val="000000"/>
                </a:solidFill>
                <a:latin typeface="Verdana" pitchFamily="34" charset="0"/>
                <a:ea typeface="Verdana" pitchFamily="34" charset="0"/>
                <a:cs typeface="Verdana" pitchFamily="34" charset="0"/>
              </a:rPr>
              <a:t> examples/</a:t>
            </a:r>
            <a:r>
              <a:rPr lang="en-US" dirty="0" err="1" smtClean="0">
                <a:solidFill>
                  <a:srgbClr val="000000"/>
                </a:solidFill>
                <a:latin typeface="Verdana" pitchFamily="34" charset="0"/>
                <a:ea typeface="Verdana" pitchFamily="34" charset="0"/>
                <a:cs typeface="Verdana" pitchFamily="34" charset="0"/>
              </a:rPr>
              <a:t>appserver.rb</a:t>
            </a:r>
            <a:r>
              <a:rPr lang="en-US" dirty="0" smtClean="0">
                <a:solidFill>
                  <a:srgbClr val="000000"/>
                </a:solidFill>
                <a:latin typeface="Verdana" pitchFamily="34" charset="0"/>
                <a:ea typeface="Verdana" pitchFamily="34" charset="0"/>
                <a:cs typeface="Verdana" pitchFamily="34" charset="0"/>
              </a:rPr>
              <a:t> 82</a:t>
            </a: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chemeClr val="tx1">
                    <a:lumMod val="95000"/>
                    <a:lumOff val="5000"/>
                  </a:schemeClr>
                </a:solidFill>
                <a:latin typeface="Verdana" pitchFamily="34" charset="0"/>
                <a:ea typeface="Verdana" pitchFamily="34" charset="0"/>
                <a:cs typeface="Verdana" pitchFamily="34" charset="0"/>
              </a:rPr>
              <a:t> examples/</a:t>
            </a:r>
            <a:r>
              <a:rPr lang="en-US" dirty="0" err="1" smtClean="0">
                <a:solidFill>
                  <a:schemeClr val="tx1">
                    <a:lumMod val="95000"/>
                    <a:lumOff val="5000"/>
                  </a:schemeClr>
                </a:solidFill>
                <a:latin typeface="Verdana" pitchFamily="34" charset="0"/>
                <a:ea typeface="Verdana" pitchFamily="34" charset="0"/>
                <a:cs typeface="Verdana" pitchFamily="34" charset="0"/>
              </a:rPr>
              <a:t>line_interceptor.rb</a:t>
            </a:r>
            <a:endParaRPr lang="en-US" dirty="0" smtClean="0">
              <a:solidFill>
                <a:schemeClr val="tx1">
                  <a:lumMod val="95000"/>
                  <a:lumOff val="5000"/>
                </a:schemeClr>
              </a:solidFill>
              <a:latin typeface="Verdana" pitchFamily="34" charset="0"/>
              <a:ea typeface="Verdana" pitchFamily="34" charset="0"/>
              <a:cs typeface="Verdana" pitchFamily="34" charset="0"/>
            </a:endParaRP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curl </a:t>
            </a:r>
            <a:r>
              <a:rPr lang="en-US" dirty="0" err="1" smtClean="0">
                <a:solidFill>
                  <a:schemeClr val="tx1">
                    <a:lumMod val="95000"/>
                    <a:lumOff val="5000"/>
                  </a:schemeClr>
                </a:solidFill>
                <a:latin typeface="Verdana" pitchFamily="34" charset="0"/>
                <a:ea typeface="Verdana" pitchFamily="34" charset="0"/>
                <a:cs typeface="Verdana" pitchFamily="34" charset="0"/>
              </a:rPr>
              <a:t>localhost</a:t>
            </a:r>
            <a:endParaRPr lang="en-US" dirty="0" smtClean="0">
              <a:solidFill>
                <a:schemeClr val="tx1">
                  <a:lumMod val="95000"/>
                  <a:lumOff val="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107883"/>
            <a:ext cx="7642225"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smtClean="0">
                <a:solidFill>
                  <a:srgbClr val="000000"/>
                </a:solidFill>
                <a:latin typeface="Verdana" pitchFamily="34" charset="0"/>
                <a:ea typeface="Verdana" pitchFamily="34" charset="0"/>
                <a:cs typeface="Verdana" pitchFamily="34" charset="0"/>
              </a:rPr>
              <a:t>[</a:t>
            </a:r>
            <a:r>
              <a:rPr lang="en-US" dirty="0" smtClean="0">
                <a:solidFill>
                  <a:srgbClr val="2E92C7"/>
                </a:solidFill>
                <a:latin typeface="Verdana" pitchFamily="34" charset="0"/>
                <a:ea typeface="Verdana" pitchFamily="34" charset="0"/>
                <a:cs typeface="Verdana" pitchFamily="34" charset="0"/>
              </a:rPr>
              <a:t>:</a:t>
            </a:r>
            <a:r>
              <a:rPr lang="en-US" dirty="0" err="1" smtClean="0">
                <a:solidFill>
                  <a:srgbClr val="2E92C7"/>
                </a:solidFill>
                <a:latin typeface="Verdana" pitchFamily="34" charset="0"/>
                <a:ea typeface="Verdana" pitchFamily="34" charset="0"/>
                <a:cs typeface="Verdana" pitchFamily="34" charset="0"/>
              </a:rPr>
              <a:t>on_finish</a:t>
            </a:r>
            <a:r>
              <a:rPr lang="en-US" dirty="0" smtClean="0">
                <a:solidFill>
                  <a:srgbClr val="000000"/>
                </a:solidFill>
                <a:latin typeface="Verdana" pitchFamily="34" charset="0"/>
                <a:ea typeface="Verdana" pitchFamily="34" charset="0"/>
                <a:cs typeface="Verdana" pitchFamily="34" charset="0"/>
              </a:rPr>
              <a:t>, 1.008561]</a:t>
            </a:r>
            <a:br>
              <a:rPr lang="en-US" dirty="0" smtClean="0">
                <a:solidFill>
                  <a:srgbClr val="000000"/>
                </a:solidFill>
                <a:latin typeface="Verdana" pitchFamily="34" charset="0"/>
                <a:ea typeface="Verdana" pitchFamily="34" charset="0"/>
                <a:cs typeface="Verdana" pitchFamily="34" charset="0"/>
              </a:rPr>
            </a:br>
            <a:r>
              <a:rPr lang="en-US" dirty="0" smtClean="0">
                <a:solidFill>
                  <a:srgbClr val="000000"/>
                </a:solidFill>
                <a:latin typeface="Verdana" pitchFamily="34" charset="0"/>
                <a:ea typeface="Verdana" pitchFamily="34" charset="0"/>
                <a:cs typeface="Verdana" pitchFamily="34" charset="0"/>
              </a:rPr>
              <a:t/>
            </a:r>
            <a:br>
              <a:rPr lang="en-US" dirty="0" smtClean="0">
                <a:solidFill>
                  <a:srgbClr val="000000"/>
                </a:solidFill>
                <a:latin typeface="Verdana" pitchFamily="34" charset="0"/>
                <a:ea typeface="Verdana" pitchFamily="34" charset="0"/>
                <a:cs typeface="Verdana" pitchFamily="34" charset="0"/>
              </a:rPr>
            </a:br>
            <a:r>
              <a:rPr lang="en-US" dirty="0" smtClean="0">
                <a:solidFill>
                  <a:srgbClr val="000000"/>
                </a:solidFill>
                <a:latin typeface="Verdana" pitchFamily="34" charset="0"/>
                <a:ea typeface="Verdana" pitchFamily="34" charset="0"/>
                <a:cs typeface="Verdana" pitchFamily="34" charset="0"/>
              </a:rPr>
              <a:t>{</a:t>
            </a:r>
            <a:r>
              <a:rPr lang="en-US" dirty="0" smtClean="0">
                <a:solidFill>
                  <a:srgbClr val="2E92C7"/>
                </a:solidFill>
                <a:latin typeface="Verdana" pitchFamily="34" charset="0"/>
                <a:ea typeface="Verdana" pitchFamily="34" charset="0"/>
                <a:cs typeface="Verdana" pitchFamily="34" charset="0"/>
              </a:rPr>
              <a:t>:prod</a:t>
            </a:r>
            <a:r>
              <a:rPr lang="en-US" dirty="0" smtClean="0">
                <a:solidFill>
                  <a:srgbClr val="000000"/>
                </a:solidFill>
                <a:latin typeface="Verdana" pitchFamily="34" charset="0"/>
                <a:ea typeface="Verdana" pitchFamily="34" charset="0"/>
                <a:cs typeface="Verdana" pitchFamily="34" charset="0"/>
              </a:rPr>
              <a:t>=&gt;</a:t>
            </a:r>
            <a:r>
              <a:rPr lang="en-US" dirty="0" smtClean="0">
                <a:solidFill>
                  <a:srgbClr val="CE7B00"/>
                </a:solidFill>
                <a:latin typeface="Verdana" pitchFamily="34" charset="0"/>
                <a:ea typeface="Verdana" pitchFamily="34" charset="0"/>
                <a:cs typeface="Verdana" pitchFamily="34" charset="0"/>
              </a:rPr>
              <a:t>"HTTP/1.1 200 OK\r\</a:t>
            </a:r>
            <a:r>
              <a:rPr lang="en-US" dirty="0" err="1" smtClean="0">
                <a:solidFill>
                  <a:srgbClr val="CE7B00"/>
                </a:solidFill>
                <a:latin typeface="Verdana" pitchFamily="34" charset="0"/>
                <a:ea typeface="Verdana" pitchFamily="34" charset="0"/>
                <a:cs typeface="Verdana" pitchFamily="34" charset="0"/>
              </a:rPr>
              <a:t>nConnection</a:t>
            </a:r>
            <a:r>
              <a:rPr lang="en-US" dirty="0" smtClean="0">
                <a:solidFill>
                  <a:srgbClr val="CE7B00"/>
                </a:solidFill>
                <a:latin typeface="Verdana" pitchFamily="34" charset="0"/>
                <a:ea typeface="Verdana" pitchFamily="34" charset="0"/>
                <a:cs typeface="Verdana" pitchFamily="34" charset="0"/>
              </a:rPr>
              <a:t>: close\r\</a:t>
            </a:r>
            <a:r>
              <a:rPr lang="en-US" dirty="0" err="1" smtClean="0">
                <a:solidFill>
                  <a:srgbClr val="CE7B00"/>
                </a:solidFill>
                <a:latin typeface="Verdana" pitchFamily="34" charset="0"/>
                <a:ea typeface="Verdana" pitchFamily="34" charset="0"/>
                <a:cs typeface="Verdana" pitchFamily="34" charset="0"/>
              </a:rPr>
              <a:t>nDate</a:t>
            </a:r>
            <a:r>
              <a:rPr lang="en-US" dirty="0" smtClean="0">
                <a:solidFill>
                  <a:srgbClr val="CE7B00"/>
                </a:solidFill>
                <a:latin typeface="Verdana" pitchFamily="34" charset="0"/>
                <a:ea typeface="Verdana" pitchFamily="34" charset="0"/>
                <a:cs typeface="Verdana" pitchFamily="34" charset="0"/>
              </a:rPr>
              <a:t>: Fri, 01 May 2009 04:20:00 GMT\r\</a:t>
            </a:r>
            <a:r>
              <a:rPr lang="en-US" dirty="0" err="1" smtClean="0">
                <a:solidFill>
                  <a:srgbClr val="CE7B00"/>
                </a:solidFill>
                <a:latin typeface="Verdana" pitchFamily="34" charset="0"/>
                <a:ea typeface="Verdana" pitchFamily="34" charset="0"/>
                <a:cs typeface="Verdana" pitchFamily="34" charset="0"/>
              </a:rPr>
              <a:t>nContent</a:t>
            </a:r>
            <a:r>
              <a:rPr lang="en-US" dirty="0" smtClean="0">
                <a:solidFill>
                  <a:srgbClr val="CE7B00"/>
                </a:solidFill>
                <a:latin typeface="Verdana" pitchFamily="34" charset="0"/>
                <a:ea typeface="Verdana" pitchFamily="34" charset="0"/>
                <a:cs typeface="Verdana" pitchFamily="34" charset="0"/>
              </a:rPr>
              <a:t>-Type: text/plain\r\n\r\</a:t>
            </a:r>
            <a:r>
              <a:rPr lang="en-US" dirty="0" err="1" smtClean="0">
                <a:solidFill>
                  <a:srgbClr val="CE7B00"/>
                </a:solidFill>
                <a:latin typeface="Verdana" pitchFamily="34" charset="0"/>
                <a:ea typeface="Verdana" pitchFamily="34" charset="0"/>
                <a:cs typeface="Verdana" pitchFamily="34" charset="0"/>
              </a:rPr>
              <a:t>n</a:t>
            </a:r>
            <a:r>
              <a:rPr lang="en-US" b="1" dirty="0" err="1" smtClean="0">
                <a:solidFill>
                  <a:srgbClr val="CE7B00"/>
                </a:solidFill>
                <a:latin typeface="Verdana" pitchFamily="34" charset="0"/>
                <a:ea typeface="Verdana" pitchFamily="34" charset="0"/>
                <a:cs typeface="Verdana" pitchFamily="34" charset="0"/>
              </a:rPr>
              <a:t>hello</a:t>
            </a:r>
            <a:r>
              <a:rPr lang="en-US" b="1" dirty="0" smtClean="0">
                <a:solidFill>
                  <a:srgbClr val="CE7B00"/>
                </a:solidFill>
                <a:latin typeface="Verdana" pitchFamily="34" charset="0"/>
                <a:ea typeface="Verdana" pitchFamily="34" charset="0"/>
                <a:cs typeface="Verdana" pitchFamily="34" charset="0"/>
              </a:rPr>
              <a:t> world: 0</a:t>
            </a:r>
            <a:r>
              <a:rPr lang="en-US" dirty="0" smtClean="0">
                <a:solidFill>
                  <a:srgbClr val="CE7B00"/>
                </a:solidFill>
                <a:latin typeface="Verdana" pitchFamily="34" charset="0"/>
                <a:ea typeface="Verdana" pitchFamily="34" charset="0"/>
                <a:cs typeface="Verdana" pitchFamily="34" charset="0"/>
              </a:rPr>
              <a:t>"</a:t>
            </a:r>
            <a:r>
              <a:rPr lang="en-US" dirty="0" smtClean="0">
                <a:solidFill>
                  <a:srgbClr val="000000"/>
                </a:solidFill>
                <a:latin typeface="Verdana" pitchFamily="34" charset="0"/>
                <a:ea typeface="Verdana" pitchFamily="34" charset="0"/>
                <a:cs typeface="Verdana" pitchFamily="34" charset="0"/>
              </a:rPr>
              <a:t>,</a:t>
            </a:r>
            <a:br>
              <a:rPr lang="en-US" dirty="0" smtClean="0">
                <a:solidFill>
                  <a:srgbClr val="000000"/>
                </a:solidFill>
                <a:latin typeface="Verdana" pitchFamily="34" charset="0"/>
                <a:ea typeface="Verdana" pitchFamily="34" charset="0"/>
                <a:cs typeface="Verdana" pitchFamily="34" charset="0"/>
              </a:rPr>
            </a:br>
            <a:r>
              <a:rPr lang="en-US" dirty="0" smtClean="0">
                <a:solidFill>
                  <a:srgbClr val="000000"/>
                </a:solidFill>
                <a:latin typeface="Verdana" pitchFamily="34" charset="0"/>
                <a:ea typeface="Verdana" pitchFamily="34" charset="0"/>
                <a:cs typeface="Verdana" pitchFamily="34" charset="0"/>
              </a:rPr>
              <a:t/>
            </a:r>
            <a:br>
              <a:rPr lang="en-US" dirty="0" smtClean="0">
                <a:solidFill>
                  <a:srgbClr val="000000"/>
                </a:solidFill>
                <a:latin typeface="Verdana" pitchFamily="34" charset="0"/>
                <a:ea typeface="Verdana" pitchFamily="34" charset="0"/>
                <a:cs typeface="Verdana" pitchFamily="34" charset="0"/>
              </a:rPr>
            </a:br>
            <a:r>
              <a:rPr lang="en-US" dirty="0" smtClean="0">
                <a:solidFill>
                  <a:srgbClr val="000000"/>
                </a:solidFill>
                <a:latin typeface="Verdana" pitchFamily="34" charset="0"/>
                <a:ea typeface="Verdana" pitchFamily="34" charset="0"/>
                <a:cs typeface="Verdana" pitchFamily="34" charset="0"/>
              </a:rPr>
              <a:t>  </a:t>
            </a:r>
            <a:r>
              <a:rPr lang="en-US" dirty="0" smtClean="0">
                <a:solidFill>
                  <a:srgbClr val="2E92C7"/>
                </a:solidFill>
                <a:latin typeface="Verdana" pitchFamily="34" charset="0"/>
                <a:ea typeface="Verdana" pitchFamily="34" charset="0"/>
                <a:cs typeface="Verdana" pitchFamily="34" charset="0"/>
              </a:rPr>
              <a:t>:test</a:t>
            </a:r>
            <a:r>
              <a:rPr lang="en-US" dirty="0" smtClean="0">
                <a:solidFill>
                  <a:srgbClr val="000000"/>
                </a:solidFill>
                <a:latin typeface="Verdana" pitchFamily="34" charset="0"/>
                <a:ea typeface="Verdana" pitchFamily="34" charset="0"/>
                <a:cs typeface="Verdana" pitchFamily="34" charset="0"/>
              </a:rPr>
              <a:t>=&gt;</a:t>
            </a:r>
            <a:r>
              <a:rPr lang="en-US" dirty="0" smtClean="0">
                <a:solidFill>
                  <a:srgbClr val="CE7B00"/>
                </a:solidFill>
                <a:latin typeface="Verdana" pitchFamily="34" charset="0"/>
                <a:ea typeface="Verdana" pitchFamily="34" charset="0"/>
                <a:cs typeface="Verdana" pitchFamily="34" charset="0"/>
              </a:rPr>
              <a:t>"HTTP/1.1 200 OK\r\</a:t>
            </a:r>
            <a:r>
              <a:rPr lang="en-US" dirty="0" err="1" smtClean="0">
                <a:solidFill>
                  <a:srgbClr val="CE7B00"/>
                </a:solidFill>
                <a:latin typeface="Verdana" pitchFamily="34" charset="0"/>
                <a:ea typeface="Verdana" pitchFamily="34" charset="0"/>
                <a:cs typeface="Verdana" pitchFamily="34" charset="0"/>
              </a:rPr>
              <a:t>nConnection</a:t>
            </a:r>
            <a:r>
              <a:rPr lang="en-US" dirty="0" smtClean="0">
                <a:solidFill>
                  <a:srgbClr val="CE7B00"/>
                </a:solidFill>
                <a:latin typeface="Verdana" pitchFamily="34" charset="0"/>
                <a:ea typeface="Verdana" pitchFamily="34" charset="0"/>
                <a:cs typeface="Verdana" pitchFamily="34" charset="0"/>
              </a:rPr>
              <a:t>: close\r\</a:t>
            </a:r>
            <a:r>
              <a:rPr lang="en-US" dirty="0" err="1" smtClean="0">
                <a:solidFill>
                  <a:srgbClr val="CE7B00"/>
                </a:solidFill>
                <a:latin typeface="Verdana" pitchFamily="34" charset="0"/>
                <a:ea typeface="Verdana" pitchFamily="34" charset="0"/>
                <a:cs typeface="Verdana" pitchFamily="34" charset="0"/>
              </a:rPr>
              <a:t>nDate</a:t>
            </a:r>
            <a:r>
              <a:rPr lang="en-US" dirty="0" smtClean="0">
                <a:solidFill>
                  <a:srgbClr val="CE7B00"/>
                </a:solidFill>
                <a:latin typeface="Verdana" pitchFamily="34" charset="0"/>
                <a:ea typeface="Verdana" pitchFamily="34" charset="0"/>
                <a:cs typeface="Verdana" pitchFamily="34" charset="0"/>
              </a:rPr>
              <a:t>: Fri, 01 May 2009 04:20:00 GMT\r\</a:t>
            </a:r>
            <a:r>
              <a:rPr lang="en-US" dirty="0" err="1" smtClean="0">
                <a:solidFill>
                  <a:srgbClr val="CE7B00"/>
                </a:solidFill>
                <a:latin typeface="Verdana" pitchFamily="34" charset="0"/>
                <a:ea typeface="Verdana" pitchFamily="34" charset="0"/>
                <a:cs typeface="Verdana" pitchFamily="34" charset="0"/>
              </a:rPr>
              <a:t>nContent</a:t>
            </a:r>
            <a:r>
              <a:rPr lang="en-US" dirty="0" smtClean="0">
                <a:solidFill>
                  <a:srgbClr val="CE7B00"/>
                </a:solidFill>
                <a:latin typeface="Verdana" pitchFamily="34" charset="0"/>
                <a:ea typeface="Verdana" pitchFamily="34" charset="0"/>
                <a:cs typeface="Verdana" pitchFamily="34" charset="0"/>
              </a:rPr>
              <a:t>-Type: text/plain\r\n\r\</a:t>
            </a:r>
            <a:r>
              <a:rPr lang="en-US" dirty="0" err="1" smtClean="0">
                <a:solidFill>
                  <a:srgbClr val="CE7B00"/>
                </a:solidFill>
                <a:latin typeface="Verdana" pitchFamily="34" charset="0"/>
                <a:ea typeface="Verdana" pitchFamily="34" charset="0"/>
                <a:cs typeface="Verdana" pitchFamily="34" charset="0"/>
              </a:rPr>
              <a:t>n</a:t>
            </a:r>
            <a:r>
              <a:rPr lang="en-US" b="1" dirty="0" err="1" smtClean="0">
                <a:solidFill>
                  <a:srgbClr val="CE7B00"/>
                </a:solidFill>
                <a:latin typeface="Verdana" pitchFamily="34" charset="0"/>
                <a:ea typeface="Verdana" pitchFamily="34" charset="0"/>
                <a:cs typeface="Verdana" pitchFamily="34" charset="0"/>
              </a:rPr>
              <a:t>hello</a:t>
            </a:r>
            <a:r>
              <a:rPr lang="en-US" b="1" dirty="0" smtClean="0">
                <a:solidFill>
                  <a:srgbClr val="CE7B00"/>
                </a:solidFill>
                <a:latin typeface="Verdana" pitchFamily="34" charset="0"/>
                <a:ea typeface="Verdana" pitchFamily="34" charset="0"/>
                <a:cs typeface="Verdana" pitchFamily="34" charset="0"/>
              </a:rPr>
              <a:t> world: 1</a:t>
            </a:r>
            <a:r>
              <a:rPr lang="en-US" dirty="0" smtClean="0">
                <a:solidFill>
                  <a:srgbClr val="CE7B00"/>
                </a:solidFill>
                <a:latin typeface="Verdana" pitchFamily="34" charset="0"/>
                <a:ea typeface="Verdana" pitchFamily="34" charset="0"/>
                <a:cs typeface="Verdana" pitchFamily="34" charset="0"/>
              </a:rPr>
              <a:t>"</a:t>
            </a:r>
            <a:r>
              <a:rPr lang="en-US" dirty="0" smtClean="0">
                <a:solidFill>
                  <a:srgbClr val="000000"/>
                </a:solidFill>
                <a:latin typeface="Verdana" pitchFamily="34" charset="0"/>
                <a:ea typeface="Verdana" pitchFamily="34" charset="0"/>
                <a:cs typeface="Verdana" pitchFamily="34" charset="0"/>
              </a:rPr>
              <a:t>}</a:t>
            </a:r>
            <a:endParaRPr lang="en-US"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6045200" y="1863725"/>
            <a:ext cx="2670175" cy="758826"/>
          </a:xfrm>
          <a:prstGeom prst="wedgeRectCallout">
            <a:avLst>
              <a:gd name="adj1" fmla="val -57939"/>
              <a:gd name="adj2" fmla="val 41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STDOUT</a:t>
            </a:r>
          </a:p>
        </p:txBody>
      </p:sp>
      <p:sp>
        <p:nvSpPr>
          <p:cNvPr id="5" name="Rectangle 6"/>
          <p:cNvSpPr>
            <a:spLocks noChangeArrowheads="1"/>
          </p:cNvSpPr>
          <p:nvPr/>
        </p:nvSpPr>
        <p:spPr bwMode="auto">
          <a:xfrm>
            <a:off x="244475" y="543639"/>
            <a:ext cx="7642225"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rgbClr val="000000"/>
                </a:solidFill>
                <a:latin typeface="Verdana" pitchFamily="34" charset="0"/>
                <a:ea typeface="Verdana" pitchFamily="34" charset="0"/>
                <a:cs typeface="Verdana" pitchFamily="34" charset="0"/>
              </a:rPr>
              <a:t> examples/</a:t>
            </a:r>
            <a:r>
              <a:rPr lang="en-US" dirty="0" err="1" smtClean="0">
                <a:solidFill>
                  <a:srgbClr val="000000"/>
                </a:solidFill>
                <a:latin typeface="Verdana" pitchFamily="34" charset="0"/>
                <a:ea typeface="Verdana" pitchFamily="34" charset="0"/>
                <a:cs typeface="Verdana" pitchFamily="34" charset="0"/>
              </a:rPr>
              <a:t>appserver.rb</a:t>
            </a:r>
            <a:r>
              <a:rPr lang="en-US" dirty="0" smtClean="0">
                <a:solidFill>
                  <a:srgbClr val="000000"/>
                </a:solidFill>
                <a:latin typeface="Verdana" pitchFamily="34" charset="0"/>
                <a:ea typeface="Verdana" pitchFamily="34" charset="0"/>
                <a:cs typeface="Verdana" pitchFamily="34" charset="0"/>
              </a:rPr>
              <a:t> 81</a:t>
            </a: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rgbClr val="000000"/>
                </a:solidFill>
                <a:latin typeface="Verdana" pitchFamily="34" charset="0"/>
                <a:ea typeface="Verdana" pitchFamily="34" charset="0"/>
                <a:cs typeface="Verdana" pitchFamily="34" charset="0"/>
              </a:rPr>
              <a:t> examples/</a:t>
            </a:r>
            <a:r>
              <a:rPr lang="en-US" dirty="0" err="1" smtClean="0">
                <a:solidFill>
                  <a:srgbClr val="000000"/>
                </a:solidFill>
                <a:latin typeface="Verdana" pitchFamily="34" charset="0"/>
                <a:ea typeface="Verdana" pitchFamily="34" charset="0"/>
                <a:cs typeface="Verdana" pitchFamily="34" charset="0"/>
              </a:rPr>
              <a:t>appserver.rb</a:t>
            </a:r>
            <a:r>
              <a:rPr lang="en-US" dirty="0" smtClean="0">
                <a:solidFill>
                  <a:srgbClr val="000000"/>
                </a:solidFill>
                <a:latin typeface="Verdana" pitchFamily="34" charset="0"/>
                <a:ea typeface="Verdana" pitchFamily="34" charset="0"/>
                <a:cs typeface="Verdana" pitchFamily="34" charset="0"/>
              </a:rPr>
              <a:t> 82</a:t>
            </a: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chemeClr val="tx1">
                    <a:lumMod val="95000"/>
                    <a:lumOff val="5000"/>
                  </a:schemeClr>
                </a:solidFill>
                <a:latin typeface="Verdana" pitchFamily="34" charset="0"/>
                <a:ea typeface="Verdana" pitchFamily="34" charset="0"/>
                <a:cs typeface="Verdana" pitchFamily="34" charset="0"/>
              </a:rPr>
              <a:t> examples/</a:t>
            </a:r>
            <a:r>
              <a:rPr lang="en-US" dirty="0" err="1" smtClean="0">
                <a:solidFill>
                  <a:schemeClr val="tx1">
                    <a:lumMod val="95000"/>
                    <a:lumOff val="5000"/>
                  </a:schemeClr>
                </a:solidFill>
                <a:latin typeface="Verdana" pitchFamily="34" charset="0"/>
                <a:ea typeface="Verdana" pitchFamily="34" charset="0"/>
                <a:cs typeface="Verdana" pitchFamily="34" charset="0"/>
              </a:rPr>
              <a:t>line_interceptor.rb</a:t>
            </a:r>
            <a:endParaRPr lang="en-US" dirty="0" smtClean="0">
              <a:solidFill>
                <a:schemeClr val="tx1">
                  <a:lumMod val="95000"/>
                  <a:lumOff val="5000"/>
                </a:schemeClr>
              </a:solidFill>
              <a:latin typeface="Verdana" pitchFamily="34" charset="0"/>
              <a:ea typeface="Verdana" pitchFamily="34" charset="0"/>
              <a:cs typeface="Verdana" pitchFamily="34" charset="0"/>
            </a:endParaRP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curl </a:t>
            </a:r>
            <a:r>
              <a:rPr lang="en-US" dirty="0" err="1" smtClean="0">
                <a:solidFill>
                  <a:schemeClr val="tx1">
                    <a:lumMod val="95000"/>
                    <a:lumOff val="5000"/>
                  </a:schemeClr>
                </a:solidFill>
                <a:latin typeface="Verdana" pitchFamily="34" charset="0"/>
                <a:ea typeface="Verdana" pitchFamily="34" charset="0"/>
                <a:cs typeface="Verdana" pitchFamily="34" charset="0"/>
              </a:rPr>
              <a:t>localhost</a:t>
            </a:r>
            <a:endParaRPr lang="en-US" dirty="0" smtClean="0">
              <a:solidFill>
                <a:schemeClr val="tx1">
                  <a:lumMod val="95000"/>
                  <a:lumOff val="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0700" y="3797300"/>
            <a:ext cx="7772400" cy="1500187"/>
          </a:xfrm>
        </p:spPr>
        <p:txBody>
          <a:bodyPr>
            <a:normAutofit/>
          </a:bodyPr>
          <a:lstStyle/>
          <a:p>
            <a:pPr algn="r"/>
            <a:r>
              <a:rPr lang="en-US" sz="3000" b="1" dirty="0" smtClean="0">
                <a:solidFill>
                  <a:schemeClr val="tx1">
                    <a:lumMod val="75000"/>
                    <a:lumOff val="25000"/>
                  </a:schemeClr>
                </a:solidFill>
              </a:rPr>
              <a:t>Myth: Slow Frameworks</a:t>
            </a:r>
            <a:endParaRPr lang="en-US" sz="3000" b="1" dirty="0">
              <a:solidFill>
                <a:schemeClr val="tx1">
                  <a:lumMod val="75000"/>
                  <a:lumOff val="25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1349375" y="1679575"/>
            <a:ext cx="6748463" cy="2609850"/>
          </a:xfrm>
          <a:prstGeom prst="rect">
            <a:avLst/>
          </a:prstGeom>
          <a:noFill/>
          <a:ln w="9525">
            <a:noFill/>
            <a:miter lim="800000"/>
            <a:headEnd/>
            <a:tailEnd/>
          </a:ln>
          <a:effectLst/>
        </p:spPr>
      </p:pic>
      <p:sp>
        <p:nvSpPr>
          <p:cNvPr id="5" name="TextBox 4"/>
          <p:cNvSpPr txBox="1"/>
          <p:nvPr/>
        </p:nvSpPr>
        <p:spPr>
          <a:xfrm>
            <a:off x="889000" y="574675"/>
            <a:ext cx="7181850" cy="553998"/>
          </a:xfrm>
          <a:prstGeom prst="rect">
            <a:avLst/>
          </a:prstGeom>
          <a:noFill/>
        </p:spPr>
        <p:txBody>
          <a:bodyPr wrap="square" rtlCol="0">
            <a:spAutoFit/>
          </a:bodyPr>
          <a:lstStyle/>
          <a:p>
            <a:r>
              <a:rPr lang="en-US" sz="3000" b="1" dirty="0" smtClean="0">
                <a:solidFill>
                  <a:schemeClr val="bg2">
                    <a:lumMod val="25000"/>
                  </a:schemeClr>
                </a:solidFill>
              </a:rPr>
              <a:t>“Rails, </a:t>
            </a:r>
            <a:r>
              <a:rPr lang="en-US" sz="3000" b="1" dirty="0" err="1" smtClean="0">
                <a:solidFill>
                  <a:schemeClr val="bg2">
                    <a:lumMod val="25000"/>
                  </a:schemeClr>
                </a:solidFill>
              </a:rPr>
              <a:t>Django</a:t>
            </a:r>
            <a:r>
              <a:rPr lang="en-US" sz="3000" b="1" dirty="0" smtClean="0">
                <a:solidFill>
                  <a:schemeClr val="bg2">
                    <a:lumMod val="25000"/>
                  </a:schemeClr>
                </a:solidFill>
              </a:rPr>
              <a:t>, Seaside, Grails…” cant scale.</a:t>
            </a:r>
            <a:endParaRPr lang="en-US" sz="3000" dirty="0" smtClean="0">
              <a:solidFill>
                <a:schemeClr val="bg2">
                  <a:lumMod val="25000"/>
                </a:schemeClr>
              </a:solidFill>
            </a:endParaRPr>
          </a:p>
        </p:txBody>
      </p:sp>
      <p:sp>
        <p:nvSpPr>
          <p:cNvPr id="6" name="Up Arrow 5"/>
          <p:cNvSpPr/>
          <p:nvPr/>
        </p:nvSpPr>
        <p:spPr>
          <a:xfrm>
            <a:off x="4111625" y="1311275"/>
            <a:ext cx="644525" cy="920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quot;No&quot; Symbol 6"/>
          <p:cNvSpPr/>
          <p:nvPr/>
        </p:nvSpPr>
        <p:spPr>
          <a:xfrm>
            <a:off x="6505575" y="482600"/>
            <a:ext cx="920750" cy="82867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527050" y="482600"/>
            <a:ext cx="5334000" cy="5467350"/>
          </a:xfrm>
          <a:prstGeom prst="rect">
            <a:avLst/>
          </a:prstGeom>
          <a:noFill/>
          <a:ln w="9525">
            <a:noFill/>
            <a:miter lim="800000"/>
            <a:headEnd/>
            <a:tailEnd/>
          </a:ln>
          <a:effectLst/>
        </p:spPr>
      </p:pic>
      <p:sp>
        <p:nvSpPr>
          <p:cNvPr id="6" name="Rectangular Callout 5"/>
          <p:cNvSpPr/>
          <p:nvPr/>
        </p:nvSpPr>
        <p:spPr>
          <a:xfrm>
            <a:off x="5953125" y="666750"/>
            <a:ext cx="2762250" cy="758826"/>
          </a:xfrm>
          <a:prstGeom prst="wedgeRectCallout">
            <a:avLst>
              <a:gd name="adj1" fmla="val -60511"/>
              <a:gd name="adj2" fmla="val -23752"/>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r>
              <a:rPr lang="en-US" b="1" dirty="0" smtClean="0"/>
              <a:t>Same response, different turnaround time</a:t>
            </a:r>
          </a:p>
        </p:txBody>
      </p:sp>
      <p:sp>
        <p:nvSpPr>
          <p:cNvPr id="7" name="Rectangular Callout 6"/>
          <p:cNvSpPr/>
          <p:nvPr/>
        </p:nvSpPr>
        <p:spPr>
          <a:xfrm>
            <a:off x="5953125" y="2876550"/>
            <a:ext cx="2762250" cy="758826"/>
          </a:xfrm>
          <a:prstGeom prst="wedgeRectCallout">
            <a:avLst>
              <a:gd name="adj1" fmla="val -60511"/>
              <a:gd name="adj2" fmla="val -23752"/>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r>
              <a:rPr lang="en-US" b="1" dirty="0" smtClean="0"/>
              <a:t>Different response body!</a:t>
            </a:r>
          </a:p>
        </p:txBody>
      </p:sp>
      <p:sp>
        <p:nvSpPr>
          <p:cNvPr id="8" name="Rectangle 7"/>
          <p:cNvSpPr/>
          <p:nvPr/>
        </p:nvSpPr>
        <p:spPr>
          <a:xfrm>
            <a:off x="428625" y="3429000"/>
            <a:ext cx="2393950" cy="6445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8625" y="5270500"/>
            <a:ext cx="2393950" cy="6445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1" animBg="1"/>
      <p:bldP spid="9"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3" cstate="print"/>
          <a:srcRect/>
          <a:stretch>
            <a:fillRect/>
          </a:stretch>
        </p:blipFill>
        <p:spPr bwMode="auto">
          <a:xfrm>
            <a:off x="520700" y="1311275"/>
            <a:ext cx="7655633" cy="3200400"/>
          </a:xfrm>
          <a:prstGeom prst="rect">
            <a:avLst/>
          </a:prstGeom>
          <a:noFill/>
          <a:ln w="9525">
            <a:noFill/>
            <a:miter lim="800000"/>
            <a:headEnd/>
            <a:tailEnd/>
          </a:ln>
          <a:effectLst/>
        </p:spPr>
      </p:pic>
      <p:sp>
        <p:nvSpPr>
          <p:cNvPr id="6" name="Text Placeholder 1"/>
          <p:cNvSpPr txBox="1">
            <a:spLocks/>
          </p:cNvSpPr>
          <p:nvPr/>
        </p:nvSpPr>
        <p:spPr>
          <a:xfrm>
            <a:off x="796925" y="4230688"/>
            <a:ext cx="7772400" cy="1500187"/>
          </a:xfrm>
          <a:prstGeom prst="rect">
            <a:avLst/>
          </a:prstGeom>
        </p:spPr>
        <p:txBody>
          <a:bodyPr>
            <a:normAutofit fontScale="92500" lnSpcReduction="20000"/>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000" b="1" i="0" u="none" strike="noStrike" kern="1200" cap="none" spc="0" normalizeH="0" baseline="0" noProof="0" dirty="0" smtClean="0">
                <a:ln>
                  <a:noFill/>
                </a:ln>
                <a:solidFill>
                  <a:schemeClr val="bg1">
                    <a:lumMod val="85000"/>
                  </a:schemeClr>
                </a:solidFill>
                <a:effectLst/>
                <a:uLnTx/>
                <a:uFillTx/>
                <a:latin typeface="+mn-lt"/>
                <a:ea typeface="+mn-ea"/>
                <a:cs typeface="+mn-cs"/>
              </a:rPr>
              <a:t/>
            </a:r>
            <a:br>
              <a:rPr kumimoji="0" lang="en-US" sz="3000" b="1" i="0" u="none" strike="noStrike" kern="1200" cap="none" spc="0" normalizeH="0" baseline="0" noProof="0" dirty="0" smtClean="0">
                <a:ln>
                  <a:noFill/>
                </a:ln>
                <a:solidFill>
                  <a:schemeClr val="bg1">
                    <a:lumMod val="85000"/>
                  </a:schemeClr>
                </a:solidFill>
                <a:effectLst/>
                <a:uLnTx/>
                <a:uFillTx/>
                <a:latin typeface="+mn-lt"/>
                <a:ea typeface="+mn-ea"/>
                <a:cs typeface="+mn-cs"/>
              </a:rPr>
            </a:br>
            <a:r>
              <a:rPr kumimoji="0" lang="en-US" sz="3000" b="1" i="0" u="none" strike="noStrike" kern="1200" cap="none" spc="0" normalizeH="0" baseline="0" noProof="0" dirty="0" smtClean="0">
                <a:ln>
                  <a:noFill/>
                </a:ln>
                <a:solidFill>
                  <a:schemeClr val="bg1">
                    <a:lumMod val="85000"/>
                  </a:schemeClr>
                </a:solidFill>
                <a:effectLst/>
                <a:uLnTx/>
                <a:uFillTx/>
                <a:latin typeface="+mn-lt"/>
                <a:ea typeface="+mn-ea"/>
                <a:cs typeface="+mn-cs"/>
              </a:rPr>
              <a:t/>
            </a:r>
            <a:br>
              <a:rPr kumimoji="0" lang="en-US" sz="3000" b="1" i="0" u="none" strike="noStrike" kern="1200" cap="none" spc="0" normalizeH="0" baseline="0" noProof="0" dirty="0" smtClean="0">
                <a:ln>
                  <a:noFill/>
                </a:ln>
                <a:solidFill>
                  <a:schemeClr val="bg1">
                    <a:lumMod val="85000"/>
                  </a:schemeClr>
                </a:solidFill>
                <a:effectLst/>
                <a:uLnTx/>
                <a:uFillTx/>
                <a:latin typeface="+mn-lt"/>
                <a:ea typeface="+mn-ea"/>
                <a:cs typeface="+mn-cs"/>
              </a:rPr>
            </a:br>
            <a:r>
              <a:rPr kumimoji="0" lang="en-US" sz="3000" b="1" i="0" u="none" strike="noStrike" kern="1200" cap="none" spc="0" normalizeH="0" baseline="0" noProof="0" dirty="0" smtClean="0">
                <a:ln>
                  <a:noFill/>
                </a:ln>
                <a:solidFill>
                  <a:schemeClr val="bg1">
                    <a:lumMod val="85000"/>
                  </a:schemeClr>
                </a:solidFill>
                <a:effectLst/>
                <a:uLnTx/>
                <a:uFillTx/>
                <a:latin typeface="+mn-lt"/>
                <a:ea typeface="+mn-ea"/>
                <a:cs typeface="+mn-cs"/>
              </a:rPr>
              <a:t>Validating Proxy</a:t>
            </a:r>
          </a:p>
          <a:p>
            <a:pPr marL="342900" marR="0" lvl="0" indent="-342900" algn="r" defTabSz="914400" rtl="0" eaLnBrk="1" fontAlgn="auto" latinLnBrk="0" hangingPunct="1">
              <a:lnSpc>
                <a:spcPct val="100000"/>
              </a:lnSpc>
              <a:spcBef>
                <a:spcPct val="20000"/>
              </a:spcBef>
              <a:spcAft>
                <a:spcPts val="0"/>
              </a:spcAft>
              <a:buClrTx/>
              <a:buSzTx/>
              <a:tabLst/>
              <a:defRPr/>
            </a:pPr>
            <a:r>
              <a:rPr lang="en-US" sz="1900" i="1" dirty="0" smtClean="0">
                <a:solidFill>
                  <a:schemeClr val="bg1">
                    <a:lumMod val="85000"/>
                  </a:schemeClr>
                </a:solidFill>
              </a:rPr>
              <a:t>easy, real-time diagnostics</a:t>
            </a:r>
            <a:endParaRPr kumimoji="0" lang="en-US" sz="1900" i="1" u="none" strike="noStrike" kern="1200" cap="none" spc="0" normalizeH="0" baseline="0" noProof="0" dirty="0">
              <a:ln>
                <a:noFill/>
              </a:ln>
              <a:solidFill>
                <a:schemeClr val="bg1">
                  <a:lumMod val="85000"/>
                </a:schemeClr>
              </a:solidFill>
              <a:effectLst/>
              <a:uLnTx/>
              <a:uFillTx/>
              <a:latin typeface="+mn-lt"/>
              <a:ea typeface="+mn-ea"/>
              <a:cs typeface="+mn-cs"/>
            </a:endParaRPr>
          </a:p>
        </p:txBody>
      </p:sp>
      <p:sp>
        <p:nvSpPr>
          <p:cNvPr id="5" name="Rectangular Callout 4"/>
          <p:cNvSpPr/>
          <p:nvPr/>
        </p:nvSpPr>
        <p:spPr>
          <a:xfrm>
            <a:off x="5861050" y="2047875"/>
            <a:ext cx="2762250" cy="758826"/>
          </a:xfrm>
          <a:prstGeom prst="wedgeRectCallout">
            <a:avLst>
              <a:gd name="adj1" fmla="val -34463"/>
              <a:gd name="adj2" fmla="val 124407"/>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r>
              <a:rPr lang="en-US" b="1" dirty="0" smtClean="0"/>
              <a:t>Woops!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88937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noProof="0" dirty="0" smtClean="0">
                <a:solidFill>
                  <a:schemeClr val="tx1">
                    <a:lumMod val="75000"/>
                    <a:lumOff val="25000"/>
                  </a:schemeClr>
                </a:solidFill>
              </a:rPr>
              <a:t>Hacking SMTP: </a:t>
            </a:r>
            <a:r>
              <a:rPr lang="en-US" sz="3500" b="1" noProof="0" dirty="0" err="1" smtClean="0">
                <a:solidFill>
                  <a:schemeClr val="tx1">
                    <a:lumMod val="75000"/>
                    <a:lumOff val="25000"/>
                  </a:schemeClr>
                </a:solidFill>
              </a:rPr>
              <a:t>Whitelisting</a:t>
            </a:r>
            <a:endPar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2000" i="1" noProof="0" dirty="0" smtClean="0">
                <a:solidFill>
                  <a:schemeClr val="tx1">
                    <a:lumMod val="75000"/>
                    <a:lumOff val="25000"/>
                  </a:schemeClr>
                </a:solidFill>
              </a:rPr>
              <a:t>for fun and profit</a:t>
            </a:r>
            <a:endParaRPr kumimoji="0" lang="en-US" sz="200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Defeating SMTP Wildcards</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06375"/>
            <a:ext cx="7642225"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500" b="1" dirty="0" err="1" smtClean="0">
                <a:solidFill>
                  <a:srgbClr val="000000"/>
                </a:solidFill>
                <a:latin typeface="Verdana" pitchFamily="34" charset="0"/>
                <a:ea typeface="Verdana" pitchFamily="34" charset="0"/>
                <a:cs typeface="Verdana" pitchFamily="34" charset="0"/>
              </a:rPr>
              <a:t>Proxy.start</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2524)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conn.server</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a:t>
            </a:r>
            <a:r>
              <a:rPr lang="en-US" sz="1500" b="1" dirty="0" err="1" smtClean="0">
                <a:solidFill>
                  <a:srgbClr val="2E92C7"/>
                </a:solidFill>
                <a:latin typeface="Verdana" pitchFamily="34" charset="0"/>
                <a:ea typeface="Verdana" pitchFamily="34" charset="0"/>
                <a:cs typeface="Verdana" pitchFamily="34" charset="0"/>
              </a:rPr>
              <a:t>srv</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"127.0.0.1"</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2525</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969696"/>
                </a:solidFill>
                <a:latin typeface="Verdana" pitchFamily="34" charset="0"/>
                <a:ea typeface="Verdana" pitchFamily="34" charset="0"/>
                <a:cs typeface="Verdana" pitchFamily="34" charset="0"/>
              </a:rPr>
              <a:t># RCPT TO:&lt;name@address.com&gt;\r\n</a:t>
            </a:r>
            <a:br>
              <a:rPr lang="en-US" sz="1500" b="1" dirty="0" smtClean="0">
                <a:solidFill>
                  <a:srgbClr val="969696"/>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RCPT_CMD = /</a:t>
            </a:r>
            <a:r>
              <a:rPr lang="en-US" sz="1500" b="1" dirty="0" smtClean="0">
                <a:solidFill>
                  <a:srgbClr val="9933CC"/>
                </a:solidFill>
                <a:latin typeface="Verdana" pitchFamily="34" charset="0"/>
                <a:ea typeface="Verdana" pitchFamily="34" charset="0"/>
                <a:cs typeface="Verdana" pitchFamily="34" charset="0"/>
              </a:rPr>
              <a:t>RCPT TO:&lt;(.*)?&gt;\r\n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conn.on_data</a:t>
            </a:r>
            <a:r>
              <a:rPr lang="en-US" sz="1500" b="1" dirty="0" smtClean="0">
                <a:solidFill>
                  <a:schemeClr val="bg1">
                    <a:lumMod val="85000"/>
                  </a:schemeClr>
                </a:solidFill>
                <a:latin typeface="Verdana" pitchFamily="34" charset="0"/>
                <a:ea typeface="Verdana" pitchFamily="34" charset="0"/>
                <a:cs typeface="Verdana" pitchFamily="34" charset="0"/>
              </a:rPr>
              <a:t> do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if rcpt = </a:t>
            </a:r>
            <a:r>
              <a:rPr lang="en-US" sz="1500" b="1" dirty="0" err="1" smtClean="0">
                <a:solidFill>
                  <a:schemeClr val="bg1">
                    <a:lumMod val="85000"/>
                  </a:schemeClr>
                </a:solidFill>
                <a:latin typeface="Verdana" pitchFamily="34" charset="0"/>
                <a:ea typeface="Verdana" pitchFamily="34" charset="0"/>
                <a:cs typeface="Verdana" pitchFamily="34" charset="0"/>
              </a:rPr>
              <a:t>data.match</a:t>
            </a:r>
            <a:r>
              <a:rPr lang="en-US" sz="1500" b="1" dirty="0" smtClean="0">
                <a:solidFill>
                  <a:schemeClr val="bg1">
                    <a:lumMod val="85000"/>
                  </a:schemeClr>
                </a:solidFill>
                <a:latin typeface="Verdana" pitchFamily="34" charset="0"/>
                <a:ea typeface="Verdana" pitchFamily="34" charset="0"/>
                <a:cs typeface="Verdana" pitchFamily="34" charset="0"/>
              </a:rPr>
              <a:t>(RCPT_CMD)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if rcpt[1] != "ilya@igvita.com"</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conn.send_data</a:t>
            </a:r>
            <a:r>
              <a:rPr lang="en-US" sz="1500" b="1" dirty="0" smtClean="0">
                <a:solidFill>
                  <a:schemeClr val="bg1">
                    <a:lumMod val="85000"/>
                  </a:schemeClr>
                </a:solidFill>
                <a:latin typeface="Verdana" pitchFamily="34" charset="0"/>
                <a:ea typeface="Verdana" pitchFamily="34" charset="0"/>
                <a:cs typeface="Verdana" pitchFamily="34" charset="0"/>
              </a:rPr>
              <a:t> "550 No such user here\n"</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data = nil</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data</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conn.on_response</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|backend, </a:t>
            </a:r>
            <a:r>
              <a:rPr lang="en-US" sz="1500" b="1" dirty="0" err="1" smtClean="0">
                <a:solidFill>
                  <a:srgbClr val="000000"/>
                </a:solidFill>
                <a:latin typeface="Verdana" pitchFamily="34" charset="0"/>
                <a:ea typeface="Verdana" pitchFamily="34" charset="0"/>
                <a:cs typeface="Verdana" pitchFamily="34" charset="0"/>
              </a:rPr>
              <a:t>resp</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resp</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4" name="Rectangular Callout 3"/>
          <p:cNvSpPr/>
          <p:nvPr/>
        </p:nvSpPr>
        <p:spPr>
          <a:xfrm>
            <a:off x="5861050" y="1127125"/>
            <a:ext cx="2670175" cy="758826"/>
          </a:xfrm>
          <a:prstGeom prst="wedgeRectCallout">
            <a:avLst>
              <a:gd name="adj1" fmla="val -63100"/>
              <a:gd name="adj2" fmla="val -27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Intercept Addressee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Defeating SMTP Wildcards</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244475" y="206375"/>
            <a:ext cx="7642225"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500" b="1" dirty="0" err="1" smtClean="0">
                <a:solidFill>
                  <a:srgbClr val="000000"/>
                </a:solidFill>
                <a:latin typeface="Verdana" pitchFamily="34" charset="0"/>
                <a:ea typeface="Verdana" pitchFamily="34" charset="0"/>
                <a:cs typeface="Verdana" pitchFamily="34" charset="0"/>
              </a:rPr>
              <a:t>Proxy.start</a:t>
            </a:r>
            <a:r>
              <a:rPr lang="en-US" sz="1500" b="1" dirty="0" smtClean="0">
                <a:solidFill>
                  <a:srgbClr val="000000"/>
                </a:solidFill>
                <a:latin typeface="Verdana" pitchFamily="34" charset="0"/>
                <a:ea typeface="Verdana" pitchFamily="34" charset="0"/>
                <a:cs typeface="Verdana" pitchFamily="34" charset="0"/>
              </a:rPr>
              <a:t>(</a:t>
            </a:r>
            <a:r>
              <a:rPr lang="en-US" sz="1500" b="1" dirty="0" smtClean="0">
                <a:solidFill>
                  <a:srgbClr val="2E92C7"/>
                </a:solidFill>
                <a:latin typeface="Verdana" pitchFamily="34" charset="0"/>
                <a:ea typeface="Verdana" pitchFamily="34" charset="0"/>
                <a:cs typeface="Verdana" pitchFamily="34" charset="0"/>
              </a:rPr>
              <a:t>:host</a:t>
            </a:r>
            <a:r>
              <a:rPr lang="en-US" sz="1500" b="1" dirty="0" smtClean="0">
                <a:solidFill>
                  <a:srgbClr val="000000"/>
                </a:solidFill>
                <a:latin typeface="Verdana" pitchFamily="34" charset="0"/>
                <a:ea typeface="Verdana" pitchFamily="34" charset="0"/>
                <a:cs typeface="Verdana" pitchFamily="34" charset="0"/>
              </a:rPr>
              <a:t> =&gt; </a:t>
            </a:r>
            <a:r>
              <a:rPr lang="en-US" sz="1500" b="1" dirty="0" smtClean="0">
                <a:solidFill>
                  <a:srgbClr val="CE7B00"/>
                </a:solidFill>
                <a:latin typeface="Verdana" pitchFamily="34" charset="0"/>
                <a:ea typeface="Verdana" pitchFamily="34" charset="0"/>
                <a:cs typeface="Verdana" pitchFamily="34" charset="0"/>
              </a:rPr>
              <a:t>"0.0.0.0"</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2E92C7"/>
                </a:solidFill>
                <a:latin typeface="Verdana" pitchFamily="34" charset="0"/>
                <a:ea typeface="Verdana" pitchFamily="34" charset="0"/>
                <a:cs typeface="Verdana" pitchFamily="34" charset="0"/>
              </a:rPr>
              <a:t>:port</a:t>
            </a:r>
            <a:r>
              <a:rPr lang="en-US" sz="1500" b="1" dirty="0" smtClean="0">
                <a:solidFill>
                  <a:srgbClr val="000000"/>
                </a:solidFill>
                <a:latin typeface="Verdana" pitchFamily="34" charset="0"/>
                <a:ea typeface="Verdana" pitchFamily="34" charset="0"/>
                <a:cs typeface="Verdana" pitchFamily="34" charset="0"/>
              </a:rPr>
              <a:t> =&gt; 2524)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a:t>
            </a:r>
            <a:r>
              <a:rPr lang="en-US" sz="1500" b="1" dirty="0" smtClean="0">
                <a:solidFill>
                  <a:srgbClr val="000000"/>
                </a:solidFill>
                <a:latin typeface="Verdana" pitchFamily="34" charset="0"/>
                <a:ea typeface="Verdana" pitchFamily="34" charset="0"/>
                <a:cs typeface="Verdana" pitchFamily="34" charset="0"/>
              </a:rPr>
              <a:t>|</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conn.server</a:t>
            </a: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srv</a:t>
            </a:r>
            <a:r>
              <a:rPr lang="en-US" sz="1500" b="1" dirty="0" smtClean="0">
                <a:solidFill>
                  <a:schemeClr val="bg1">
                    <a:lumMod val="85000"/>
                  </a:schemeClr>
                </a:solidFill>
                <a:latin typeface="Verdana" pitchFamily="34" charset="0"/>
                <a:ea typeface="Verdana" pitchFamily="34" charset="0"/>
                <a:cs typeface="Verdana" pitchFamily="34" charset="0"/>
              </a:rPr>
              <a:t>, :host =&gt; "127.0.0.1", :port =&gt; 2525</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 RCPT TO:&lt;name@address.com&gt;\r\n</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RCPT_CMD = /RCPT TO:&lt;(.*)?&gt;\r\n/</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conn.on_data</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do</a:t>
            </a:r>
            <a:r>
              <a:rPr lang="en-US" sz="1500" b="1" dirty="0" smtClean="0">
                <a:solidFill>
                  <a:srgbClr val="000000"/>
                </a:solidFill>
                <a:latin typeface="Verdana" pitchFamily="34" charset="0"/>
                <a:ea typeface="Verdana" pitchFamily="34" charset="0"/>
                <a:cs typeface="Verdana" pitchFamily="34" charset="0"/>
              </a:rPr>
              <a:t> |data|</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if</a:t>
            </a:r>
            <a:r>
              <a:rPr lang="en-US" sz="1500" b="1" dirty="0" smtClean="0">
                <a:solidFill>
                  <a:srgbClr val="000000"/>
                </a:solidFill>
                <a:latin typeface="Verdana" pitchFamily="34" charset="0"/>
                <a:ea typeface="Verdana" pitchFamily="34" charset="0"/>
                <a:cs typeface="Verdana" pitchFamily="34" charset="0"/>
              </a:rPr>
              <a:t> rcpt = </a:t>
            </a:r>
            <a:r>
              <a:rPr lang="en-US" sz="1500" b="1" dirty="0" err="1" smtClean="0">
                <a:solidFill>
                  <a:srgbClr val="000000"/>
                </a:solidFill>
                <a:latin typeface="Verdana" pitchFamily="34" charset="0"/>
                <a:ea typeface="Verdana" pitchFamily="34" charset="0"/>
                <a:cs typeface="Verdana" pitchFamily="34" charset="0"/>
              </a:rPr>
              <a:t>data.match</a:t>
            </a:r>
            <a:r>
              <a:rPr lang="en-US" sz="1500" b="1" dirty="0" smtClean="0">
                <a:solidFill>
                  <a:srgbClr val="000000"/>
                </a:solidFill>
                <a:latin typeface="Verdana" pitchFamily="34" charset="0"/>
                <a:ea typeface="Verdana" pitchFamily="34" charset="0"/>
                <a:cs typeface="Verdana" pitchFamily="34" charset="0"/>
              </a:rPr>
              <a:t>(RCPT_CMD)</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if</a:t>
            </a:r>
            <a:r>
              <a:rPr lang="en-US" sz="1500" b="1" dirty="0" smtClean="0">
                <a:solidFill>
                  <a:srgbClr val="000000"/>
                </a:solidFill>
                <a:latin typeface="Verdana" pitchFamily="34" charset="0"/>
                <a:ea typeface="Verdana" pitchFamily="34" charset="0"/>
                <a:cs typeface="Verdana" pitchFamily="34" charset="0"/>
              </a:rPr>
              <a:t> rcpt[1] != </a:t>
            </a:r>
            <a:r>
              <a:rPr lang="en-US" sz="1500" b="1" dirty="0" smtClean="0">
                <a:solidFill>
                  <a:srgbClr val="CE7B00"/>
                </a:solidFill>
                <a:latin typeface="Verdana" pitchFamily="34" charset="0"/>
                <a:ea typeface="Verdana" pitchFamily="34" charset="0"/>
                <a:cs typeface="Verdana" pitchFamily="34" charset="0"/>
              </a:rPr>
              <a:t>"ilya@igvita.com"</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err="1" smtClean="0">
                <a:solidFill>
                  <a:srgbClr val="000000"/>
                </a:solidFill>
                <a:latin typeface="Verdana" pitchFamily="34" charset="0"/>
                <a:ea typeface="Verdana" pitchFamily="34" charset="0"/>
                <a:cs typeface="Verdana" pitchFamily="34" charset="0"/>
              </a:rPr>
              <a:t>conn.send_data</a:t>
            </a: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CE7B00"/>
                </a:solidFill>
                <a:latin typeface="Verdana" pitchFamily="34" charset="0"/>
                <a:ea typeface="Verdana" pitchFamily="34" charset="0"/>
                <a:cs typeface="Verdana" pitchFamily="34" charset="0"/>
              </a:rPr>
              <a:t>"550 No such user here\n"</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data = </a:t>
            </a:r>
            <a:r>
              <a:rPr lang="en-US" sz="1500" b="1" dirty="0" smtClean="0">
                <a:solidFill>
                  <a:srgbClr val="0000E6"/>
                </a:solidFill>
                <a:latin typeface="Verdana" pitchFamily="34" charset="0"/>
                <a:ea typeface="Verdana" pitchFamily="34" charset="0"/>
                <a:cs typeface="Verdana" pitchFamily="34" charset="0"/>
              </a:rPr>
              <a:t>nil</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data</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r>
              <a:rPr lang="en-US" sz="1500" b="1" dirty="0" smtClean="0">
                <a:solidFill>
                  <a:srgbClr val="0000E6"/>
                </a:solidFill>
                <a:latin typeface="Verdana" pitchFamily="34" charset="0"/>
                <a:ea typeface="Verdana" pitchFamily="34" charset="0"/>
                <a:cs typeface="Verdana" pitchFamily="34" charset="0"/>
              </a:rPr>
              <a:t>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00"/>
                </a:solidFill>
                <a:latin typeface="Verdana" pitchFamily="34" charset="0"/>
                <a:ea typeface="Verdana" pitchFamily="34" charset="0"/>
                <a:cs typeface="Verdana" pitchFamily="34" charset="0"/>
              </a:rPr>
              <a:t>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conn.on_response</a:t>
            </a:r>
            <a:r>
              <a:rPr lang="en-US" sz="1500" b="1" dirty="0" smtClean="0">
                <a:solidFill>
                  <a:schemeClr val="bg1">
                    <a:lumMod val="85000"/>
                  </a:schemeClr>
                </a:solidFill>
                <a:latin typeface="Verdana" pitchFamily="34" charset="0"/>
                <a:ea typeface="Verdana" pitchFamily="34" charset="0"/>
                <a:cs typeface="Verdana" pitchFamily="34" charset="0"/>
              </a:rPr>
              <a:t> do |backend,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a:t>
            </a:r>
            <a:r>
              <a:rPr lang="en-US" sz="1500" b="1" dirty="0" err="1" smtClean="0">
                <a:solidFill>
                  <a:schemeClr val="bg1">
                    <a:lumMod val="85000"/>
                  </a:schemeClr>
                </a:solidFill>
                <a:latin typeface="Verdana" pitchFamily="34" charset="0"/>
                <a:ea typeface="Verdana" pitchFamily="34" charset="0"/>
                <a:cs typeface="Verdana" pitchFamily="34" charset="0"/>
              </a:rPr>
              <a:t>resp</a:t>
            </a:r>
            <a:r>
              <a:rPr lang="en-US" sz="1500" b="1" dirty="0" smtClean="0">
                <a:solidFill>
                  <a:schemeClr val="bg1">
                    <a:lumMod val="85000"/>
                  </a:schemeClr>
                </a:solidFill>
                <a:latin typeface="Verdana" pitchFamily="34" charset="0"/>
                <a:ea typeface="Verdana" pitchFamily="34" charset="0"/>
                <a:cs typeface="Verdana" pitchFamily="34" charset="0"/>
              </a:rPr>
              <a:t/>
            </a:r>
            <a:br>
              <a:rPr lang="en-US" sz="1500" b="1" dirty="0" smtClean="0">
                <a:solidFill>
                  <a:schemeClr val="bg1">
                    <a:lumMod val="85000"/>
                  </a:schemeClr>
                </a:solidFill>
                <a:latin typeface="Verdana" pitchFamily="34" charset="0"/>
                <a:ea typeface="Verdana" pitchFamily="34" charset="0"/>
                <a:cs typeface="Verdana" pitchFamily="34" charset="0"/>
              </a:rPr>
            </a:br>
            <a:r>
              <a:rPr lang="en-US" sz="1500" b="1" dirty="0" smtClean="0">
                <a:solidFill>
                  <a:schemeClr val="bg1">
                    <a:lumMod val="85000"/>
                  </a:schemeClr>
                </a:solidFill>
                <a:latin typeface="Verdana" pitchFamily="34" charset="0"/>
                <a:ea typeface="Verdana" pitchFamily="34" charset="0"/>
                <a:cs typeface="Verdana" pitchFamily="34" charset="0"/>
              </a:rPr>
              <a:t>  end</a:t>
            </a:r>
            <a:r>
              <a:rPr lang="en-US" sz="1500" b="1" dirty="0" smtClean="0">
                <a:solidFill>
                  <a:srgbClr val="000000"/>
                </a:solidFill>
                <a:latin typeface="Verdana" pitchFamily="34" charset="0"/>
                <a:ea typeface="Verdana" pitchFamily="34" charset="0"/>
                <a:cs typeface="Verdana" pitchFamily="34" charset="0"/>
              </a:rPr>
              <a:t/>
            </a:r>
            <a:br>
              <a:rPr lang="en-US" sz="1500" b="1" dirty="0" smtClean="0">
                <a:solidFill>
                  <a:srgbClr val="000000"/>
                </a:solidFill>
                <a:latin typeface="Verdana" pitchFamily="34" charset="0"/>
                <a:ea typeface="Verdana" pitchFamily="34" charset="0"/>
                <a:cs typeface="Verdana" pitchFamily="34" charset="0"/>
              </a:rPr>
            </a:br>
            <a:r>
              <a:rPr lang="en-US" sz="1500" b="1" dirty="0" smtClean="0">
                <a:solidFill>
                  <a:srgbClr val="0000E6"/>
                </a:solidFill>
                <a:latin typeface="Verdana" pitchFamily="34" charset="0"/>
                <a:ea typeface="Verdana" pitchFamily="34" charset="0"/>
                <a:cs typeface="Verdana" pitchFamily="34" charset="0"/>
              </a:rPr>
              <a:t>end</a:t>
            </a:r>
          </a:p>
        </p:txBody>
      </p:sp>
      <p:sp>
        <p:nvSpPr>
          <p:cNvPr id="4" name="Rectangular Callout 3"/>
          <p:cNvSpPr/>
          <p:nvPr/>
        </p:nvSpPr>
        <p:spPr>
          <a:xfrm>
            <a:off x="5676900" y="1587500"/>
            <a:ext cx="2670175" cy="758826"/>
          </a:xfrm>
          <a:prstGeom prst="wedgeRectCallout">
            <a:avLst>
              <a:gd name="adj1" fmla="val -63569"/>
              <a:gd name="adj2" fmla="val 301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Allow: ilya@igvita.com</a:t>
            </a:r>
          </a:p>
        </p:txBody>
      </p:sp>
      <p:sp>
        <p:nvSpPr>
          <p:cNvPr id="5" name="Rectangular Callout 4"/>
          <p:cNvSpPr/>
          <p:nvPr/>
        </p:nvSpPr>
        <p:spPr>
          <a:xfrm>
            <a:off x="5676900" y="2600325"/>
            <a:ext cx="2670175" cy="758826"/>
          </a:xfrm>
          <a:prstGeom prst="wedgeRectCallout">
            <a:avLst>
              <a:gd name="adj1" fmla="val -64039"/>
              <a:gd name="adj2" fmla="val 86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550 Error otherwise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336550" y="1863725"/>
            <a:ext cx="8562975" cy="18928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300" dirty="0" smtClean="0">
                <a:solidFill>
                  <a:schemeClr val="bg1">
                    <a:lumMod val="85000"/>
                  </a:schemeClr>
                </a:solidFill>
                <a:latin typeface="Verdana" pitchFamily="34" charset="0"/>
                <a:ea typeface="Verdana" pitchFamily="34" charset="0"/>
                <a:cs typeface="Verdana" pitchFamily="34" charset="0"/>
              </a:rPr>
              <a:t>&gt; require 'net/</a:t>
            </a:r>
            <a:r>
              <a:rPr lang="en-US" sz="1300" dirty="0" err="1" smtClean="0">
                <a:solidFill>
                  <a:schemeClr val="bg1">
                    <a:lumMod val="85000"/>
                  </a:schemeClr>
                </a:solidFill>
                <a:latin typeface="Verdana" pitchFamily="34" charset="0"/>
                <a:ea typeface="Verdana" pitchFamily="34" charset="0"/>
                <a:cs typeface="Verdana" pitchFamily="34" charset="0"/>
              </a:rPr>
              <a:t>smtp</a:t>
            </a:r>
            <a:r>
              <a:rPr lang="en-US" sz="1300" dirty="0" smtClean="0">
                <a:solidFill>
                  <a:schemeClr val="bg1">
                    <a:lumMod val="85000"/>
                  </a:schemeClr>
                </a:solidFill>
                <a:latin typeface="Verdana" pitchFamily="34" charset="0"/>
                <a:ea typeface="Verdana" pitchFamily="34" charset="0"/>
                <a:cs typeface="Verdana" pitchFamily="34" charset="0"/>
              </a:rPr>
              <a:t>‘</a:t>
            </a:r>
            <a:br>
              <a:rPr lang="en-US" sz="1300" dirty="0" smtClean="0">
                <a:solidFill>
                  <a:schemeClr val="bg1">
                    <a:lumMod val="85000"/>
                  </a:schemeClr>
                </a:solidFill>
                <a:latin typeface="Verdana" pitchFamily="34" charset="0"/>
                <a:ea typeface="Verdana" pitchFamily="34" charset="0"/>
                <a:cs typeface="Verdana" pitchFamily="34" charset="0"/>
              </a:rPr>
            </a:br>
            <a:r>
              <a:rPr lang="en-US" sz="1300" dirty="0" smtClean="0">
                <a:solidFill>
                  <a:schemeClr val="bg1">
                    <a:lumMod val="85000"/>
                  </a:schemeClr>
                </a:solidFill>
                <a:latin typeface="Verdana" pitchFamily="34" charset="0"/>
                <a:ea typeface="Verdana" pitchFamily="34" charset="0"/>
                <a:cs typeface="Verdana" pitchFamily="34" charset="0"/>
              </a:rPr>
              <a:t>&gt; </a:t>
            </a:r>
            <a:r>
              <a:rPr lang="en-US" sz="1300" dirty="0" err="1" smtClean="0">
                <a:solidFill>
                  <a:schemeClr val="bg1">
                    <a:lumMod val="85000"/>
                  </a:schemeClr>
                </a:solidFill>
                <a:latin typeface="Verdana" pitchFamily="34" charset="0"/>
                <a:ea typeface="Verdana" pitchFamily="34" charset="0"/>
                <a:cs typeface="Verdana" pitchFamily="34" charset="0"/>
              </a:rPr>
              <a:t>smtp</a:t>
            </a:r>
            <a:r>
              <a:rPr lang="en-US" sz="1300" dirty="0" smtClean="0">
                <a:solidFill>
                  <a:schemeClr val="bg1">
                    <a:lumMod val="85000"/>
                  </a:schemeClr>
                </a:solidFill>
                <a:latin typeface="Verdana" pitchFamily="34" charset="0"/>
                <a:ea typeface="Verdana" pitchFamily="34" charset="0"/>
                <a:cs typeface="Verdana" pitchFamily="34" charset="0"/>
              </a:rPr>
              <a:t> = Net::</a:t>
            </a:r>
            <a:r>
              <a:rPr lang="en-US" sz="1300" dirty="0" err="1" smtClean="0">
                <a:solidFill>
                  <a:schemeClr val="bg1">
                    <a:lumMod val="85000"/>
                  </a:schemeClr>
                </a:solidFill>
                <a:latin typeface="Verdana" pitchFamily="34" charset="0"/>
                <a:ea typeface="Verdana" pitchFamily="34" charset="0"/>
                <a:cs typeface="Verdana" pitchFamily="34" charset="0"/>
              </a:rPr>
              <a:t>SMTP.start</a:t>
            </a:r>
            <a:r>
              <a:rPr lang="en-US" sz="1300" dirty="0" smtClean="0">
                <a:solidFill>
                  <a:schemeClr val="bg1">
                    <a:lumMod val="85000"/>
                  </a:schemeClr>
                </a:solidFill>
                <a:latin typeface="Verdana" pitchFamily="34" charset="0"/>
                <a:ea typeface="Verdana" pitchFamily="34" charset="0"/>
                <a:cs typeface="Verdana" pitchFamily="34" charset="0"/>
              </a:rPr>
              <a:t>("</a:t>
            </a:r>
            <a:r>
              <a:rPr lang="en-US" sz="1300" dirty="0" err="1" smtClean="0">
                <a:solidFill>
                  <a:schemeClr val="bg1">
                    <a:lumMod val="85000"/>
                  </a:schemeClr>
                </a:solidFill>
                <a:latin typeface="Verdana" pitchFamily="34" charset="0"/>
                <a:ea typeface="Verdana" pitchFamily="34" charset="0"/>
                <a:cs typeface="Verdana" pitchFamily="34" charset="0"/>
              </a:rPr>
              <a:t>localhost</a:t>
            </a:r>
            <a:r>
              <a:rPr lang="en-US" sz="1300" dirty="0" smtClean="0">
                <a:solidFill>
                  <a:schemeClr val="bg1">
                    <a:lumMod val="85000"/>
                  </a:schemeClr>
                </a:solidFill>
                <a:latin typeface="Verdana" pitchFamily="34" charset="0"/>
                <a:ea typeface="Verdana" pitchFamily="34" charset="0"/>
                <a:cs typeface="Verdana" pitchFamily="34" charset="0"/>
              </a:rPr>
              <a:t>", 2524)</a:t>
            </a:r>
            <a:br>
              <a:rPr lang="en-US" sz="1300" dirty="0" smtClean="0">
                <a:solidFill>
                  <a:schemeClr val="bg1">
                    <a:lumMod val="85000"/>
                  </a:schemeClr>
                </a:solidFill>
                <a:latin typeface="Verdana" pitchFamily="34" charset="0"/>
                <a:ea typeface="Verdana" pitchFamily="34" charset="0"/>
                <a:cs typeface="Verdana" pitchFamily="34" charset="0"/>
              </a:rPr>
            </a:br>
            <a:r>
              <a:rPr lang="en-US" sz="1300" dirty="0" smtClean="0">
                <a:solidFill>
                  <a:schemeClr val="bg1">
                    <a:lumMod val="85000"/>
                  </a:schemeClr>
                </a:solidFill>
                <a:latin typeface="Verdana" pitchFamily="34" charset="0"/>
                <a:ea typeface="Verdana" pitchFamily="34" charset="0"/>
                <a:cs typeface="Verdana" pitchFamily="34" charset="0"/>
              </a:rPr>
              <a:t>&gt; </a:t>
            </a:r>
            <a:r>
              <a:rPr lang="en-US" sz="1300" dirty="0" err="1" smtClean="0">
                <a:solidFill>
                  <a:schemeClr val="bg1">
                    <a:lumMod val="85000"/>
                  </a:schemeClr>
                </a:solidFill>
                <a:latin typeface="Verdana" pitchFamily="34" charset="0"/>
                <a:ea typeface="Verdana" pitchFamily="34" charset="0"/>
                <a:cs typeface="Verdana" pitchFamily="34" charset="0"/>
              </a:rPr>
              <a:t>smtp.send_message</a:t>
            </a:r>
            <a:r>
              <a:rPr lang="en-US" sz="1300" dirty="0" smtClean="0">
                <a:solidFill>
                  <a:schemeClr val="bg1">
                    <a:lumMod val="85000"/>
                  </a:schemeClr>
                </a:solidFill>
                <a:latin typeface="Verdana" pitchFamily="34" charset="0"/>
                <a:ea typeface="Verdana" pitchFamily="34" charset="0"/>
                <a:cs typeface="Verdana" pitchFamily="34" charset="0"/>
              </a:rPr>
              <a:t> "Hello World!", "ilya@aiderss.com", "ilya@igvita.com"</a:t>
            </a:r>
            <a:br>
              <a:rPr lang="en-US" sz="1300" dirty="0" smtClean="0">
                <a:solidFill>
                  <a:schemeClr val="bg1">
                    <a:lumMod val="85000"/>
                  </a:schemeClr>
                </a:solidFill>
                <a:latin typeface="Verdana" pitchFamily="34" charset="0"/>
                <a:ea typeface="Verdana" pitchFamily="34" charset="0"/>
                <a:cs typeface="Verdana" pitchFamily="34" charset="0"/>
              </a:rPr>
            </a:br>
            <a:r>
              <a:rPr lang="en-US" sz="1300" dirty="0" smtClean="0">
                <a:solidFill>
                  <a:schemeClr val="bg1">
                    <a:lumMod val="85000"/>
                  </a:schemeClr>
                </a:solidFill>
                <a:latin typeface="Verdana" pitchFamily="34" charset="0"/>
                <a:ea typeface="Verdana" pitchFamily="34" charset="0"/>
                <a:cs typeface="Verdana" pitchFamily="34" charset="0"/>
              </a:rPr>
              <a:t> =&gt; #</a:t>
            </a:r>
            <a:r>
              <a:rPr lang="en-US" sz="1300" b="1" dirty="0" smtClean="0">
                <a:solidFill>
                  <a:schemeClr val="bg1">
                    <a:lumMod val="85000"/>
                  </a:schemeClr>
                </a:solidFill>
                <a:latin typeface="Verdana" pitchFamily="34" charset="0"/>
                <a:ea typeface="Verdana" pitchFamily="34" charset="0"/>
                <a:cs typeface="Verdana" pitchFamily="34" charset="0"/>
              </a:rPr>
              <a:t>&lt;Net::SMTP::Response:0xb7dcff5c @status="250", @string="250 OK\n"&gt;</a:t>
            </a:r>
            <a:br>
              <a:rPr lang="en-US" sz="1300" b="1" dirty="0" smtClean="0">
                <a:solidFill>
                  <a:schemeClr val="bg1">
                    <a:lumMod val="85000"/>
                  </a:schemeClr>
                </a:solidFill>
                <a:latin typeface="Verdana" pitchFamily="34" charset="0"/>
                <a:ea typeface="Verdana" pitchFamily="34" charset="0"/>
                <a:cs typeface="Verdana" pitchFamily="34" charset="0"/>
              </a:rPr>
            </a:br>
            <a:r>
              <a:rPr lang="en-US" sz="1300" b="1" dirty="0" smtClean="0">
                <a:solidFill>
                  <a:schemeClr val="bg1">
                    <a:lumMod val="85000"/>
                  </a:schemeClr>
                </a:solidFill>
                <a:latin typeface="Verdana" pitchFamily="34" charset="0"/>
                <a:ea typeface="Verdana" pitchFamily="34" charset="0"/>
                <a:cs typeface="Verdana" pitchFamily="34" charset="0"/>
              </a:rPr>
              <a:t>&gt; </a:t>
            </a:r>
            <a:r>
              <a:rPr lang="en-US" sz="1300" b="1" dirty="0" err="1" smtClean="0">
                <a:solidFill>
                  <a:schemeClr val="bg1">
                    <a:lumMod val="85000"/>
                  </a:schemeClr>
                </a:solidFill>
                <a:latin typeface="Verdana" pitchFamily="34" charset="0"/>
                <a:ea typeface="Verdana" pitchFamily="34" charset="0"/>
                <a:cs typeface="Verdana" pitchFamily="34" charset="0"/>
              </a:rPr>
              <a:t>smtp.finish</a:t>
            </a:r>
            <a:r>
              <a:rPr lang="en-US" sz="1300" b="1" dirty="0" smtClean="0">
                <a:solidFill>
                  <a:schemeClr val="bg1">
                    <a:lumMod val="85000"/>
                  </a:schemeClr>
                </a:solidFill>
                <a:latin typeface="Verdana" pitchFamily="34" charset="0"/>
                <a:ea typeface="Verdana" pitchFamily="34" charset="0"/>
                <a:cs typeface="Verdana" pitchFamily="34" charset="0"/>
              </a:rPr>
              <a:t/>
            </a:r>
            <a:br>
              <a:rPr lang="en-US" sz="1300" b="1" dirty="0" smtClean="0">
                <a:solidFill>
                  <a:schemeClr val="bg1">
                    <a:lumMod val="85000"/>
                  </a:schemeClr>
                </a:solidFill>
                <a:latin typeface="Verdana" pitchFamily="34" charset="0"/>
                <a:ea typeface="Verdana" pitchFamily="34" charset="0"/>
                <a:cs typeface="Verdana" pitchFamily="34" charset="0"/>
              </a:rPr>
            </a:br>
            <a:r>
              <a:rPr lang="en-US" sz="1300" b="1" dirty="0" smtClean="0">
                <a:solidFill>
                  <a:schemeClr val="bg1">
                    <a:lumMod val="85000"/>
                  </a:schemeClr>
                </a:solidFill>
                <a:latin typeface="Verdana" pitchFamily="34" charset="0"/>
                <a:ea typeface="Verdana" pitchFamily="34" charset="0"/>
                <a:cs typeface="Verdana" pitchFamily="34" charset="0"/>
              </a:rPr>
              <a:t> =&gt; #&lt;Net::SMTP::Response:0xb7dcc8d4 @status="221", @string="221 </a:t>
            </a:r>
            <a:r>
              <a:rPr lang="en-US" sz="1300" b="1" dirty="0" err="1" smtClean="0">
                <a:solidFill>
                  <a:schemeClr val="bg1">
                    <a:lumMod val="85000"/>
                  </a:schemeClr>
                </a:solidFill>
                <a:latin typeface="Verdana" pitchFamily="34" charset="0"/>
                <a:ea typeface="Verdana" pitchFamily="34" charset="0"/>
                <a:cs typeface="Verdana" pitchFamily="34" charset="0"/>
              </a:rPr>
              <a:t>Seeya</a:t>
            </a:r>
            <a:r>
              <a:rPr lang="en-US" sz="1300" b="1" dirty="0" smtClean="0">
                <a:solidFill>
                  <a:schemeClr val="bg1">
                    <a:lumMod val="85000"/>
                  </a:schemeClr>
                </a:solidFill>
                <a:latin typeface="Verdana" pitchFamily="34" charset="0"/>
                <a:ea typeface="Verdana" pitchFamily="34" charset="0"/>
                <a:cs typeface="Verdana" pitchFamily="34" charset="0"/>
              </a:rPr>
              <a:t>\n"&gt;</a:t>
            </a:r>
            <a:br>
              <a:rPr lang="en-US" sz="1300" b="1" dirty="0" smtClean="0">
                <a:solidFill>
                  <a:schemeClr val="bg1">
                    <a:lumMod val="85000"/>
                  </a:schemeClr>
                </a:solidFill>
                <a:latin typeface="Verdana" pitchFamily="34" charset="0"/>
                <a:ea typeface="Verdana" pitchFamily="34" charset="0"/>
                <a:cs typeface="Verdana" pitchFamily="34" charset="0"/>
              </a:rPr>
            </a:br>
            <a:r>
              <a:rPr lang="en-US" sz="1300" b="1" dirty="0" smtClean="0">
                <a:solidFill>
                  <a:schemeClr val="bg1">
                    <a:lumMod val="85000"/>
                  </a:schemeClr>
                </a:solidFill>
                <a:latin typeface="Verdana" pitchFamily="34" charset="0"/>
                <a:ea typeface="Verdana" pitchFamily="34" charset="0"/>
                <a:cs typeface="Verdana" pitchFamily="34" charset="0"/>
              </a:rPr>
              <a:t/>
            </a:r>
            <a:br>
              <a:rPr lang="en-US" sz="1300" b="1" dirty="0" smtClean="0">
                <a:solidFill>
                  <a:schemeClr val="bg1">
                    <a:lumMod val="85000"/>
                  </a:schemeClr>
                </a:solidFill>
                <a:latin typeface="Verdana" pitchFamily="34" charset="0"/>
                <a:ea typeface="Verdana" pitchFamily="34" charset="0"/>
                <a:cs typeface="Verdana" pitchFamily="34" charset="0"/>
              </a:rPr>
            </a:br>
            <a:r>
              <a:rPr lang="en-US" sz="1300" b="1" dirty="0" smtClean="0">
                <a:solidFill>
                  <a:schemeClr val="bg1">
                    <a:lumMod val="85000"/>
                  </a:schemeClr>
                </a:solidFill>
                <a:latin typeface="Verdana" pitchFamily="34" charset="0"/>
                <a:ea typeface="Verdana" pitchFamily="34" charset="0"/>
                <a:cs typeface="Verdana" pitchFamily="34" charset="0"/>
              </a:rPr>
              <a:t>&gt; </a:t>
            </a:r>
            <a:r>
              <a:rPr lang="en-US" sz="1300" b="1" dirty="0" err="1" smtClean="0">
                <a:solidFill>
                  <a:schemeClr val="bg1">
                    <a:lumMod val="85000"/>
                  </a:schemeClr>
                </a:solidFill>
                <a:latin typeface="Verdana" pitchFamily="34" charset="0"/>
                <a:ea typeface="Verdana" pitchFamily="34" charset="0"/>
                <a:cs typeface="Verdana" pitchFamily="34" charset="0"/>
              </a:rPr>
              <a:t>smtp.send_message</a:t>
            </a:r>
            <a:r>
              <a:rPr lang="en-US" sz="1300" b="1" dirty="0" smtClean="0">
                <a:solidFill>
                  <a:schemeClr val="bg1">
                    <a:lumMod val="85000"/>
                  </a:schemeClr>
                </a:solidFill>
                <a:latin typeface="Verdana" pitchFamily="34" charset="0"/>
                <a:ea typeface="Verdana" pitchFamily="34" charset="0"/>
                <a:cs typeface="Verdana" pitchFamily="34" charset="0"/>
              </a:rPr>
              <a:t> "Hello World!", "ilya@aiderss.com", “missing_user@igvita.com"</a:t>
            </a:r>
          </a:p>
          <a:p>
            <a:r>
              <a:rPr lang="en-US" sz="1300" b="1" dirty="0" smtClean="0">
                <a:solidFill>
                  <a:schemeClr val="bg1">
                    <a:lumMod val="85000"/>
                  </a:schemeClr>
                </a:solidFill>
                <a:latin typeface="Verdana" pitchFamily="34" charset="0"/>
                <a:ea typeface="Verdana" pitchFamily="34" charset="0"/>
                <a:cs typeface="Verdana" pitchFamily="34" charset="0"/>
              </a:rPr>
              <a:t>=&gt; Net::</a:t>
            </a:r>
            <a:r>
              <a:rPr lang="en-US" sz="1300" b="1" dirty="0" err="1" smtClean="0">
                <a:solidFill>
                  <a:schemeClr val="bg1">
                    <a:lumMod val="85000"/>
                  </a:schemeClr>
                </a:solidFill>
                <a:latin typeface="Verdana" pitchFamily="34" charset="0"/>
                <a:ea typeface="Verdana" pitchFamily="34" charset="0"/>
                <a:cs typeface="Verdana" pitchFamily="34" charset="0"/>
              </a:rPr>
              <a:t>SMTPFatalError</a:t>
            </a:r>
            <a:r>
              <a:rPr lang="en-US" sz="1300" b="1" dirty="0" smtClean="0">
                <a:solidFill>
                  <a:schemeClr val="bg1">
                    <a:lumMod val="85000"/>
                  </a:schemeClr>
                </a:solidFill>
                <a:latin typeface="Verdana" pitchFamily="34" charset="0"/>
                <a:ea typeface="Verdana" pitchFamily="34" charset="0"/>
                <a:cs typeface="Verdana" pitchFamily="34" charset="0"/>
              </a:rPr>
              <a:t>: 550 No such user here</a:t>
            </a:r>
          </a:p>
        </p:txBody>
      </p:sp>
      <p:sp>
        <p:nvSpPr>
          <p:cNvPr id="5" name="Rectangle 6"/>
          <p:cNvSpPr>
            <a:spLocks noChangeArrowheads="1"/>
          </p:cNvSpPr>
          <p:nvPr/>
        </p:nvSpPr>
        <p:spPr bwMode="auto">
          <a:xfrm>
            <a:off x="244475" y="605195"/>
            <a:ext cx="764222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err="1" smtClean="0">
                <a:solidFill>
                  <a:srgbClr val="000000"/>
                </a:solidFill>
                <a:latin typeface="Verdana" pitchFamily="34" charset="0"/>
                <a:ea typeface="Verdana" pitchFamily="34" charset="0"/>
                <a:cs typeface="Verdana" pitchFamily="34" charset="0"/>
              </a:rPr>
              <a:t>mailtrap</a:t>
            </a:r>
            <a:r>
              <a:rPr lang="en-US" dirty="0" smtClean="0">
                <a:solidFill>
                  <a:srgbClr val="000000"/>
                </a:solidFill>
                <a:latin typeface="Verdana" pitchFamily="34" charset="0"/>
                <a:ea typeface="Verdana" pitchFamily="34" charset="0"/>
                <a:cs typeface="Verdana" pitchFamily="34" charset="0"/>
              </a:rPr>
              <a:t> run –p 2525 –f /</a:t>
            </a:r>
            <a:r>
              <a:rPr lang="en-US" dirty="0" err="1" smtClean="0">
                <a:solidFill>
                  <a:srgbClr val="000000"/>
                </a:solidFill>
                <a:latin typeface="Verdana" pitchFamily="34" charset="0"/>
                <a:ea typeface="Verdana" pitchFamily="34" charset="0"/>
                <a:cs typeface="Verdana" pitchFamily="34" charset="0"/>
              </a:rPr>
              <a:t>tmp</a:t>
            </a:r>
            <a:r>
              <a:rPr lang="en-US" dirty="0" smtClean="0">
                <a:solidFill>
                  <a:srgbClr val="000000"/>
                </a:solidFill>
                <a:latin typeface="Verdana" pitchFamily="34" charset="0"/>
                <a:ea typeface="Verdana" pitchFamily="34" charset="0"/>
                <a:cs typeface="Verdana" pitchFamily="34" charset="0"/>
              </a:rPr>
              <a:t>/mailtrap.log</a:t>
            </a: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rgbClr val="000000"/>
                </a:solidFill>
                <a:latin typeface="Verdana" pitchFamily="34" charset="0"/>
                <a:ea typeface="Verdana" pitchFamily="34" charset="0"/>
                <a:cs typeface="Verdana" pitchFamily="34" charset="0"/>
              </a:rPr>
              <a:t> examples/</a:t>
            </a:r>
            <a:r>
              <a:rPr lang="en-US" dirty="0" err="1" smtClean="0">
                <a:solidFill>
                  <a:srgbClr val="000000"/>
                </a:solidFill>
                <a:latin typeface="Verdana" pitchFamily="34" charset="0"/>
                <a:ea typeface="Verdana" pitchFamily="34" charset="0"/>
                <a:cs typeface="Verdana" pitchFamily="34" charset="0"/>
              </a:rPr>
              <a:t>smtp_whitelist.rb</a:t>
            </a:r>
            <a:endParaRPr lang="en-US" dirty="0" smtClean="0">
              <a:solidFill>
                <a:schemeClr val="tx1">
                  <a:lumMod val="95000"/>
                  <a:lumOff val="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230688"/>
            <a:ext cx="7772400" cy="1500187"/>
          </a:xfrm>
        </p:spPr>
        <p:txBody>
          <a:bodyPr>
            <a:normAutofit/>
          </a:bodyPr>
          <a:lstStyle/>
          <a:p>
            <a:pPr algn="r"/>
            <a:r>
              <a:rPr lang="en-US" sz="3000" b="1" dirty="0" smtClean="0">
                <a:solidFill>
                  <a:schemeClr val="tx1">
                    <a:lumMod val="75000"/>
                    <a:lumOff val="25000"/>
                  </a:schemeClr>
                </a:solidFill>
              </a:rPr>
              <a:t>Duplex HTTP: Benchmarking</a:t>
            </a:r>
          </a:p>
          <a:p>
            <a:pPr algn="r"/>
            <a:r>
              <a:rPr lang="en-US" i="1" dirty="0" smtClean="0">
                <a:solidFill>
                  <a:schemeClr val="tx1">
                    <a:lumMod val="75000"/>
                    <a:lumOff val="25000"/>
                  </a:schemeClr>
                </a:solidFill>
              </a:rPr>
              <a:t>Intercepting proxy</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336550" y="1663671"/>
            <a:ext cx="8562975" cy="22929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300" dirty="0" smtClean="0">
                <a:solidFill>
                  <a:srgbClr val="000000"/>
                </a:solidFill>
                <a:latin typeface="Verdana" pitchFamily="34" charset="0"/>
                <a:ea typeface="Verdana" pitchFamily="34" charset="0"/>
                <a:cs typeface="Verdana" pitchFamily="34" charset="0"/>
              </a:rPr>
              <a:t>&gt; require </a:t>
            </a:r>
            <a:r>
              <a:rPr lang="en-US" sz="1300" dirty="0" smtClean="0">
                <a:solidFill>
                  <a:srgbClr val="CE7B00"/>
                </a:solidFill>
                <a:latin typeface="Verdana" pitchFamily="34" charset="0"/>
                <a:ea typeface="Verdana" pitchFamily="34" charset="0"/>
                <a:cs typeface="Verdana" pitchFamily="34" charset="0"/>
              </a:rPr>
              <a:t>'net/</a:t>
            </a:r>
            <a:r>
              <a:rPr lang="en-US" sz="1300" dirty="0" err="1" smtClean="0">
                <a:solidFill>
                  <a:srgbClr val="CE7B00"/>
                </a:solidFill>
                <a:latin typeface="Verdana" pitchFamily="34" charset="0"/>
                <a:ea typeface="Verdana" pitchFamily="34" charset="0"/>
                <a:cs typeface="Verdana" pitchFamily="34" charset="0"/>
              </a:rPr>
              <a:t>smtp</a:t>
            </a:r>
            <a:r>
              <a:rPr lang="en-US" sz="1300" dirty="0" smtClean="0">
                <a:solidFill>
                  <a:srgbClr val="CE7B00"/>
                </a:solidFill>
                <a:latin typeface="Verdana" pitchFamily="34" charset="0"/>
                <a:ea typeface="Verdana" pitchFamily="34" charset="0"/>
                <a:cs typeface="Verdana" pitchFamily="34" charset="0"/>
              </a:rPr>
              <a:t>‘</a:t>
            </a:r>
            <a:r>
              <a:rPr lang="en-US" sz="1300" dirty="0" smtClean="0">
                <a:solidFill>
                  <a:srgbClr val="000000"/>
                </a:solidFill>
                <a:latin typeface="Verdana" pitchFamily="34" charset="0"/>
                <a:ea typeface="Verdana" pitchFamily="34" charset="0"/>
                <a:cs typeface="Verdana" pitchFamily="34" charset="0"/>
              </a:rPr>
              <a:t/>
            </a:r>
            <a:br>
              <a:rPr lang="en-US" sz="1300" dirty="0" smtClean="0">
                <a:solidFill>
                  <a:srgbClr val="000000"/>
                </a:solidFill>
                <a:latin typeface="Verdana" pitchFamily="34" charset="0"/>
                <a:ea typeface="Verdana" pitchFamily="34" charset="0"/>
                <a:cs typeface="Verdana" pitchFamily="34" charset="0"/>
              </a:rPr>
            </a:br>
            <a:r>
              <a:rPr lang="en-US" sz="1300" dirty="0" smtClean="0">
                <a:solidFill>
                  <a:srgbClr val="000000"/>
                </a:solidFill>
                <a:latin typeface="Verdana" pitchFamily="34" charset="0"/>
                <a:ea typeface="Verdana" pitchFamily="34" charset="0"/>
                <a:cs typeface="Verdana" pitchFamily="34" charset="0"/>
              </a:rPr>
              <a:t>&gt; </a:t>
            </a:r>
            <a:r>
              <a:rPr lang="en-US" sz="1300" dirty="0" err="1" smtClean="0">
                <a:solidFill>
                  <a:srgbClr val="000000"/>
                </a:solidFill>
                <a:latin typeface="Verdana" pitchFamily="34" charset="0"/>
                <a:ea typeface="Verdana" pitchFamily="34" charset="0"/>
                <a:cs typeface="Verdana" pitchFamily="34" charset="0"/>
              </a:rPr>
              <a:t>smtp</a:t>
            </a:r>
            <a:r>
              <a:rPr lang="en-US" sz="1300" dirty="0" smtClean="0">
                <a:solidFill>
                  <a:srgbClr val="000000"/>
                </a:solidFill>
                <a:latin typeface="Verdana" pitchFamily="34" charset="0"/>
                <a:ea typeface="Verdana" pitchFamily="34" charset="0"/>
                <a:cs typeface="Verdana" pitchFamily="34" charset="0"/>
              </a:rPr>
              <a:t> = Net::</a:t>
            </a:r>
            <a:r>
              <a:rPr lang="en-US" sz="1300" dirty="0" err="1" smtClean="0">
                <a:solidFill>
                  <a:srgbClr val="000000"/>
                </a:solidFill>
                <a:latin typeface="Verdana" pitchFamily="34" charset="0"/>
                <a:ea typeface="Verdana" pitchFamily="34" charset="0"/>
                <a:cs typeface="Verdana" pitchFamily="34" charset="0"/>
              </a:rPr>
              <a:t>SMTP.start</a:t>
            </a:r>
            <a:r>
              <a:rPr lang="en-US" sz="1300" dirty="0" smtClean="0">
                <a:solidFill>
                  <a:srgbClr val="000000"/>
                </a:solidFill>
                <a:latin typeface="Verdana" pitchFamily="34" charset="0"/>
                <a:ea typeface="Verdana" pitchFamily="34" charset="0"/>
                <a:cs typeface="Verdana" pitchFamily="34" charset="0"/>
              </a:rPr>
              <a:t>(</a:t>
            </a:r>
            <a:r>
              <a:rPr lang="en-US" sz="1300" dirty="0" smtClean="0">
                <a:solidFill>
                  <a:srgbClr val="CE7B00"/>
                </a:solidFill>
                <a:latin typeface="Verdana" pitchFamily="34" charset="0"/>
                <a:ea typeface="Verdana" pitchFamily="34" charset="0"/>
                <a:cs typeface="Verdana" pitchFamily="34" charset="0"/>
              </a:rPr>
              <a:t>"</a:t>
            </a:r>
            <a:r>
              <a:rPr lang="en-US" sz="1300" dirty="0" err="1" smtClean="0">
                <a:solidFill>
                  <a:srgbClr val="CE7B00"/>
                </a:solidFill>
                <a:latin typeface="Verdana" pitchFamily="34" charset="0"/>
                <a:ea typeface="Verdana" pitchFamily="34" charset="0"/>
                <a:cs typeface="Verdana" pitchFamily="34" charset="0"/>
              </a:rPr>
              <a:t>localhost</a:t>
            </a:r>
            <a:r>
              <a:rPr lang="en-US" sz="1300" dirty="0" smtClean="0">
                <a:solidFill>
                  <a:srgbClr val="CE7B00"/>
                </a:solidFill>
                <a:latin typeface="Verdana" pitchFamily="34" charset="0"/>
                <a:ea typeface="Verdana" pitchFamily="34" charset="0"/>
                <a:cs typeface="Verdana" pitchFamily="34" charset="0"/>
              </a:rPr>
              <a:t>"</a:t>
            </a:r>
            <a:r>
              <a:rPr lang="en-US" sz="1300" dirty="0" smtClean="0">
                <a:solidFill>
                  <a:srgbClr val="000000"/>
                </a:solidFill>
                <a:latin typeface="Verdana" pitchFamily="34" charset="0"/>
                <a:ea typeface="Verdana" pitchFamily="34" charset="0"/>
                <a:cs typeface="Verdana" pitchFamily="34" charset="0"/>
              </a:rPr>
              <a:t>, 2524)</a:t>
            </a:r>
            <a:br>
              <a:rPr lang="en-US" sz="1300" dirty="0" smtClean="0">
                <a:solidFill>
                  <a:srgbClr val="000000"/>
                </a:solidFill>
                <a:latin typeface="Verdana" pitchFamily="34" charset="0"/>
                <a:ea typeface="Verdana" pitchFamily="34" charset="0"/>
                <a:cs typeface="Verdana" pitchFamily="34" charset="0"/>
              </a:rPr>
            </a:br>
            <a:r>
              <a:rPr lang="en-US" sz="1300" dirty="0" smtClean="0">
                <a:solidFill>
                  <a:srgbClr val="000000"/>
                </a:solidFill>
                <a:latin typeface="Verdana" pitchFamily="34" charset="0"/>
                <a:ea typeface="Verdana" pitchFamily="34" charset="0"/>
                <a:cs typeface="Verdana" pitchFamily="34" charset="0"/>
              </a:rPr>
              <a:t/>
            </a:r>
            <a:br>
              <a:rPr lang="en-US" sz="1300" dirty="0" smtClean="0">
                <a:solidFill>
                  <a:srgbClr val="000000"/>
                </a:solidFill>
                <a:latin typeface="Verdana" pitchFamily="34" charset="0"/>
                <a:ea typeface="Verdana" pitchFamily="34" charset="0"/>
                <a:cs typeface="Verdana" pitchFamily="34" charset="0"/>
              </a:rPr>
            </a:br>
            <a:r>
              <a:rPr lang="en-US" sz="1300" dirty="0" smtClean="0">
                <a:solidFill>
                  <a:srgbClr val="000000"/>
                </a:solidFill>
                <a:latin typeface="Verdana" pitchFamily="34" charset="0"/>
                <a:ea typeface="Verdana" pitchFamily="34" charset="0"/>
                <a:cs typeface="Verdana" pitchFamily="34" charset="0"/>
              </a:rPr>
              <a:t>&gt; </a:t>
            </a:r>
            <a:r>
              <a:rPr lang="en-US" sz="1300" dirty="0" err="1" smtClean="0">
                <a:solidFill>
                  <a:srgbClr val="000000"/>
                </a:solidFill>
                <a:latin typeface="Verdana" pitchFamily="34" charset="0"/>
                <a:ea typeface="Verdana" pitchFamily="34" charset="0"/>
                <a:cs typeface="Verdana" pitchFamily="34" charset="0"/>
              </a:rPr>
              <a:t>smtp.send_message</a:t>
            </a:r>
            <a:r>
              <a:rPr lang="en-US" sz="1300" dirty="0" smtClean="0">
                <a:solidFill>
                  <a:srgbClr val="000000"/>
                </a:solidFill>
                <a:latin typeface="Verdana" pitchFamily="34" charset="0"/>
                <a:ea typeface="Verdana" pitchFamily="34" charset="0"/>
                <a:cs typeface="Verdana" pitchFamily="34" charset="0"/>
              </a:rPr>
              <a:t> </a:t>
            </a:r>
            <a:r>
              <a:rPr lang="en-US" sz="1300" dirty="0" smtClean="0">
                <a:solidFill>
                  <a:srgbClr val="CE7B00"/>
                </a:solidFill>
                <a:latin typeface="Verdana" pitchFamily="34" charset="0"/>
                <a:ea typeface="Verdana" pitchFamily="34" charset="0"/>
                <a:cs typeface="Verdana" pitchFamily="34" charset="0"/>
              </a:rPr>
              <a:t>"Hello World!"</a:t>
            </a:r>
            <a:r>
              <a:rPr lang="en-US" sz="1300" dirty="0" smtClean="0">
                <a:solidFill>
                  <a:srgbClr val="000000"/>
                </a:solidFill>
                <a:latin typeface="Verdana" pitchFamily="34" charset="0"/>
                <a:ea typeface="Verdana" pitchFamily="34" charset="0"/>
                <a:cs typeface="Verdana" pitchFamily="34" charset="0"/>
              </a:rPr>
              <a:t>, </a:t>
            </a:r>
            <a:r>
              <a:rPr lang="en-US" sz="1300" dirty="0" smtClean="0">
                <a:solidFill>
                  <a:srgbClr val="CE7B00"/>
                </a:solidFill>
                <a:latin typeface="Verdana" pitchFamily="34" charset="0"/>
                <a:ea typeface="Verdana" pitchFamily="34" charset="0"/>
                <a:cs typeface="Verdana" pitchFamily="34" charset="0"/>
              </a:rPr>
              <a:t>"ilya@aiderss.com"</a:t>
            </a:r>
            <a:r>
              <a:rPr lang="en-US" sz="1300" dirty="0" smtClean="0">
                <a:solidFill>
                  <a:srgbClr val="000000"/>
                </a:solidFill>
                <a:latin typeface="Verdana" pitchFamily="34" charset="0"/>
                <a:ea typeface="Verdana" pitchFamily="34" charset="0"/>
                <a:cs typeface="Verdana" pitchFamily="34" charset="0"/>
              </a:rPr>
              <a:t>, </a:t>
            </a:r>
            <a:r>
              <a:rPr lang="en-US" sz="1300" dirty="0" smtClean="0">
                <a:solidFill>
                  <a:srgbClr val="CE7B00"/>
                </a:solidFill>
                <a:latin typeface="Verdana" pitchFamily="34" charset="0"/>
                <a:ea typeface="Verdana" pitchFamily="34" charset="0"/>
                <a:cs typeface="Verdana" pitchFamily="34" charset="0"/>
              </a:rPr>
              <a:t>"ilya@igvita.com"</a:t>
            </a:r>
            <a:r>
              <a:rPr lang="en-US" sz="1300" dirty="0" smtClean="0">
                <a:solidFill>
                  <a:srgbClr val="000000"/>
                </a:solidFill>
                <a:latin typeface="Verdana" pitchFamily="34" charset="0"/>
                <a:ea typeface="Verdana" pitchFamily="34" charset="0"/>
                <a:cs typeface="Verdana" pitchFamily="34" charset="0"/>
              </a:rPr>
              <a:t/>
            </a:r>
            <a:br>
              <a:rPr lang="en-US" sz="1300" dirty="0" smtClean="0">
                <a:solidFill>
                  <a:srgbClr val="000000"/>
                </a:solidFill>
                <a:latin typeface="Verdana" pitchFamily="34" charset="0"/>
                <a:ea typeface="Verdana" pitchFamily="34" charset="0"/>
                <a:cs typeface="Verdana" pitchFamily="34" charset="0"/>
              </a:rPr>
            </a:br>
            <a:r>
              <a:rPr lang="en-US" sz="1300" dirty="0" smtClean="0">
                <a:solidFill>
                  <a:srgbClr val="000000"/>
                </a:solidFill>
                <a:latin typeface="Verdana" pitchFamily="34" charset="0"/>
                <a:ea typeface="Verdana" pitchFamily="34" charset="0"/>
                <a:cs typeface="Verdana" pitchFamily="34" charset="0"/>
              </a:rPr>
              <a:t> =&gt; </a:t>
            </a:r>
            <a:r>
              <a:rPr lang="en-US" sz="1300" dirty="0" smtClean="0">
                <a:solidFill>
                  <a:srgbClr val="969696"/>
                </a:solidFill>
                <a:latin typeface="Verdana" pitchFamily="34" charset="0"/>
                <a:ea typeface="Verdana" pitchFamily="34" charset="0"/>
                <a:cs typeface="Verdana" pitchFamily="34" charset="0"/>
              </a:rPr>
              <a:t>#</a:t>
            </a:r>
            <a:r>
              <a:rPr lang="en-US" sz="1300" b="1" dirty="0" smtClean="0">
                <a:solidFill>
                  <a:srgbClr val="969696"/>
                </a:solidFill>
                <a:latin typeface="Verdana" pitchFamily="34" charset="0"/>
                <a:ea typeface="Verdana" pitchFamily="34" charset="0"/>
                <a:cs typeface="Verdana" pitchFamily="34" charset="0"/>
              </a:rPr>
              <a:t>&lt;Net::SMTP::Response:0xb7dcff5c @status="250", @string="250 OK\n"&gt;</a:t>
            </a:r>
            <a:br>
              <a:rPr lang="en-US" sz="1300" b="1" dirty="0" smtClean="0">
                <a:solidFill>
                  <a:srgbClr val="969696"/>
                </a:solidFill>
                <a:latin typeface="Verdana" pitchFamily="34" charset="0"/>
                <a:ea typeface="Verdana" pitchFamily="34" charset="0"/>
                <a:cs typeface="Verdana" pitchFamily="34" charset="0"/>
              </a:rPr>
            </a:br>
            <a:r>
              <a:rPr lang="en-US" sz="1300" b="1" dirty="0" smtClean="0">
                <a:solidFill>
                  <a:srgbClr val="969696"/>
                </a:solidFill>
                <a:latin typeface="Verdana" pitchFamily="34" charset="0"/>
                <a:ea typeface="Verdana" pitchFamily="34" charset="0"/>
                <a:cs typeface="Verdana" pitchFamily="34" charset="0"/>
              </a:rPr>
              <a:t/>
            </a:r>
            <a:br>
              <a:rPr lang="en-US" sz="1300" b="1" dirty="0" smtClean="0">
                <a:solidFill>
                  <a:srgbClr val="969696"/>
                </a:solidFill>
                <a:latin typeface="Verdana" pitchFamily="34" charset="0"/>
                <a:ea typeface="Verdana" pitchFamily="34" charset="0"/>
                <a:cs typeface="Verdana" pitchFamily="34" charset="0"/>
              </a:rPr>
            </a:br>
            <a:r>
              <a:rPr lang="en-US" sz="1300" dirty="0" smtClean="0">
                <a:solidFill>
                  <a:srgbClr val="000000"/>
                </a:solidFill>
                <a:latin typeface="Verdana" pitchFamily="34" charset="0"/>
                <a:ea typeface="Verdana" pitchFamily="34" charset="0"/>
                <a:cs typeface="Verdana" pitchFamily="34" charset="0"/>
              </a:rPr>
              <a:t>&gt; </a:t>
            </a:r>
            <a:r>
              <a:rPr lang="en-US" sz="1300" dirty="0" err="1" smtClean="0">
                <a:solidFill>
                  <a:srgbClr val="000000"/>
                </a:solidFill>
                <a:latin typeface="Verdana" pitchFamily="34" charset="0"/>
                <a:ea typeface="Verdana" pitchFamily="34" charset="0"/>
                <a:cs typeface="Verdana" pitchFamily="34" charset="0"/>
              </a:rPr>
              <a:t>smtp.finish</a:t>
            </a:r>
            <a:r>
              <a:rPr lang="en-US" sz="1300" dirty="0" smtClean="0">
                <a:solidFill>
                  <a:srgbClr val="000000"/>
                </a:solidFill>
                <a:latin typeface="Verdana" pitchFamily="34" charset="0"/>
                <a:ea typeface="Verdana" pitchFamily="34" charset="0"/>
                <a:cs typeface="Verdana" pitchFamily="34" charset="0"/>
              </a:rPr>
              <a:t/>
            </a:r>
            <a:br>
              <a:rPr lang="en-US" sz="1300" dirty="0" smtClean="0">
                <a:solidFill>
                  <a:srgbClr val="000000"/>
                </a:solidFill>
                <a:latin typeface="Verdana" pitchFamily="34" charset="0"/>
                <a:ea typeface="Verdana" pitchFamily="34" charset="0"/>
                <a:cs typeface="Verdana" pitchFamily="34" charset="0"/>
              </a:rPr>
            </a:br>
            <a:r>
              <a:rPr lang="en-US" sz="1300" b="1" dirty="0" smtClean="0">
                <a:solidFill>
                  <a:srgbClr val="000000"/>
                </a:solidFill>
                <a:latin typeface="Verdana" pitchFamily="34" charset="0"/>
                <a:ea typeface="Verdana" pitchFamily="34" charset="0"/>
                <a:cs typeface="Verdana" pitchFamily="34" charset="0"/>
              </a:rPr>
              <a:t> =&gt; </a:t>
            </a:r>
            <a:r>
              <a:rPr lang="en-US" sz="1300" b="1" dirty="0" smtClean="0">
                <a:solidFill>
                  <a:srgbClr val="969696"/>
                </a:solidFill>
                <a:latin typeface="Verdana" pitchFamily="34" charset="0"/>
                <a:ea typeface="Verdana" pitchFamily="34" charset="0"/>
                <a:cs typeface="Verdana" pitchFamily="34" charset="0"/>
              </a:rPr>
              <a:t>#&lt;Net::SMTP::Response:0xb7dcc8d4 @status="221", @string="221 </a:t>
            </a:r>
            <a:r>
              <a:rPr lang="en-US" sz="1300" b="1" dirty="0" err="1" smtClean="0">
                <a:solidFill>
                  <a:srgbClr val="969696"/>
                </a:solidFill>
                <a:latin typeface="Verdana" pitchFamily="34" charset="0"/>
                <a:ea typeface="Verdana" pitchFamily="34" charset="0"/>
                <a:cs typeface="Verdana" pitchFamily="34" charset="0"/>
              </a:rPr>
              <a:t>Seeya</a:t>
            </a:r>
            <a:r>
              <a:rPr lang="en-US" sz="1300" b="1" dirty="0" smtClean="0">
                <a:solidFill>
                  <a:srgbClr val="969696"/>
                </a:solidFill>
                <a:latin typeface="Verdana" pitchFamily="34" charset="0"/>
                <a:ea typeface="Verdana" pitchFamily="34" charset="0"/>
                <a:cs typeface="Verdana" pitchFamily="34" charset="0"/>
              </a:rPr>
              <a:t>\n"&gt;</a:t>
            </a:r>
            <a:br>
              <a:rPr lang="en-US" sz="1300" b="1" dirty="0" smtClean="0">
                <a:solidFill>
                  <a:srgbClr val="969696"/>
                </a:solidFill>
                <a:latin typeface="Verdana" pitchFamily="34" charset="0"/>
                <a:ea typeface="Verdana" pitchFamily="34" charset="0"/>
                <a:cs typeface="Verdana" pitchFamily="34" charset="0"/>
              </a:rPr>
            </a:br>
            <a:r>
              <a:rPr lang="en-US" sz="1300" b="1" dirty="0" smtClean="0">
                <a:solidFill>
                  <a:srgbClr val="000000"/>
                </a:solidFill>
                <a:latin typeface="Verdana" pitchFamily="34" charset="0"/>
                <a:ea typeface="Verdana" pitchFamily="34" charset="0"/>
                <a:cs typeface="Verdana" pitchFamily="34" charset="0"/>
              </a:rPr>
              <a:t/>
            </a:r>
            <a:br>
              <a:rPr lang="en-US" sz="1300" b="1" dirty="0" smtClean="0">
                <a:solidFill>
                  <a:srgbClr val="000000"/>
                </a:solidFill>
                <a:latin typeface="Verdana" pitchFamily="34" charset="0"/>
                <a:ea typeface="Verdana" pitchFamily="34" charset="0"/>
                <a:cs typeface="Verdana" pitchFamily="34" charset="0"/>
              </a:rPr>
            </a:br>
            <a:r>
              <a:rPr lang="en-US" sz="1300" b="1" dirty="0" smtClean="0">
                <a:solidFill>
                  <a:srgbClr val="000000"/>
                </a:solidFill>
                <a:latin typeface="Verdana" pitchFamily="34" charset="0"/>
                <a:ea typeface="Verdana" pitchFamily="34" charset="0"/>
                <a:cs typeface="Verdana" pitchFamily="34" charset="0"/>
              </a:rPr>
              <a:t>&gt; </a:t>
            </a:r>
            <a:r>
              <a:rPr lang="en-US" sz="1300" b="1" dirty="0" err="1" smtClean="0">
                <a:solidFill>
                  <a:srgbClr val="000000"/>
                </a:solidFill>
                <a:latin typeface="Verdana" pitchFamily="34" charset="0"/>
                <a:ea typeface="Verdana" pitchFamily="34" charset="0"/>
                <a:cs typeface="Verdana" pitchFamily="34" charset="0"/>
              </a:rPr>
              <a:t>smtp.send_message</a:t>
            </a:r>
            <a:r>
              <a:rPr lang="en-US" sz="1300" b="1" dirty="0" smtClean="0">
                <a:solidFill>
                  <a:srgbClr val="000000"/>
                </a:solidFill>
                <a:latin typeface="Verdana" pitchFamily="34" charset="0"/>
                <a:ea typeface="Verdana" pitchFamily="34" charset="0"/>
                <a:cs typeface="Verdana" pitchFamily="34" charset="0"/>
              </a:rPr>
              <a:t> </a:t>
            </a:r>
            <a:r>
              <a:rPr lang="en-US" sz="1300" b="1" dirty="0" smtClean="0">
                <a:solidFill>
                  <a:srgbClr val="CE7B00"/>
                </a:solidFill>
                <a:latin typeface="Verdana" pitchFamily="34" charset="0"/>
                <a:ea typeface="Verdana" pitchFamily="34" charset="0"/>
                <a:cs typeface="Verdana" pitchFamily="34" charset="0"/>
              </a:rPr>
              <a:t>"Hello World!"</a:t>
            </a:r>
            <a:r>
              <a:rPr lang="en-US" sz="1300" b="1" dirty="0" smtClean="0">
                <a:solidFill>
                  <a:srgbClr val="000000"/>
                </a:solidFill>
                <a:latin typeface="Verdana" pitchFamily="34" charset="0"/>
                <a:ea typeface="Verdana" pitchFamily="34" charset="0"/>
                <a:cs typeface="Verdana" pitchFamily="34" charset="0"/>
              </a:rPr>
              <a:t>, </a:t>
            </a:r>
            <a:r>
              <a:rPr lang="en-US" sz="1300" b="1" dirty="0" smtClean="0">
                <a:solidFill>
                  <a:srgbClr val="CE7B00"/>
                </a:solidFill>
                <a:latin typeface="Verdana" pitchFamily="34" charset="0"/>
                <a:ea typeface="Verdana" pitchFamily="34" charset="0"/>
                <a:cs typeface="Verdana" pitchFamily="34" charset="0"/>
              </a:rPr>
              <a:t>"ilya@aiderss.com"</a:t>
            </a:r>
            <a:r>
              <a:rPr lang="en-US" sz="1300" b="1" dirty="0" smtClean="0">
                <a:solidFill>
                  <a:srgbClr val="000000"/>
                </a:solidFill>
                <a:latin typeface="Verdana" pitchFamily="34" charset="0"/>
                <a:ea typeface="Verdana" pitchFamily="34" charset="0"/>
                <a:cs typeface="Verdana" pitchFamily="34" charset="0"/>
              </a:rPr>
              <a:t>, </a:t>
            </a:r>
            <a:r>
              <a:rPr lang="en-US" sz="1300" b="1" dirty="0" smtClean="0">
                <a:solidFill>
                  <a:srgbClr val="CE7B00"/>
                </a:solidFill>
                <a:latin typeface="Verdana" pitchFamily="34" charset="0"/>
                <a:ea typeface="Verdana" pitchFamily="34" charset="0"/>
                <a:cs typeface="Verdana" pitchFamily="34" charset="0"/>
              </a:rPr>
              <a:t>“missing_user@igvita.com"</a:t>
            </a:r>
          </a:p>
          <a:p>
            <a:r>
              <a:rPr lang="en-US" sz="1300" b="1" dirty="0" smtClean="0">
                <a:solidFill>
                  <a:srgbClr val="000000"/>
                </a:solidFill>
                <a:latin typeface="Verdana" pitchFamily="34" charset="0"/>
                <a:ea typeface="Verdana" pitchFamily="34" charset="0"/>
                <a:cs typeface="Verdana" pitchFamily="34" charset="0"/>
              </a:rPr>
              <a:t>=&gt; </a:t>
            </a:r>
            <a:r>
              <a:rPr lang="en-US" sz="1300" b="1" dirty="0" smtClean="0">
                <a:solidFill>
                  <a:srgbClr val="91181C"/>
                </a:solidFill>
                <a:latin typeface="Verdana" pitchFamily="34" charset="0"/>
                <a:ea typeface="Verdana" pitchFamily="34" charset="0"/>
                <a:cs typeface="Verdana" pitchFamily="34" charset="0"/>
              </a:rPr>
              <a:t>Net::</a:t>
            </a:r>
            <a:r>
              <a:rPr lang="en-US" sz="1300" b="1" dirty="0" err="1" smtClean="0">
                <a:solidFill>
                  <a:srgbClr val="91181C"/>
                </a:solidFill>
                <a:latin typeface="Verdana" pitchFamily="34" charset="0"/>
                <a:ea typeface="Verdana" pitchFamily="34" charset="0"/>
                <a:cs typeface="Verdana" pitchFamily="34" charset="0"/>
              </a:rPr>
              <a:t>SMTPFatalError</a:t>
            </a:r>
            <a:r>
              <a:rPr lang="en-US" sz="1300" b="1" dirty="0" smtClean="0">
                <a:solidFill>
                  <a:srgbClr val="91181C"/>
                </a:solidFill>
                <a:latin typeface="Verdana" pitchFamily="34" charset="0"/>
                <a:ea typeface="Verdana" pitchFamily="34" charset="0"/>
                <a:cs typeface="Verdana" pitchFamily="34" charset="0"/>
              </a:rPr>
              <a:t>: 550 No such user here</a:t>
            </a:r>
          </a:p>
        </p:txBody>
      </p:sp>
      <p:sp>
        <p:nvSpPr>
          <p:cNvPr id="4" name="Rectangular Callout 3"/>
          <p:cNvSpPr/>
          <p:nvPr/>
        </p:nvSpPr>
        <p:spPr>
          <a:xfrm>
            <a:off x="5953125" y="1403350"/>
            <a:ext cx="2670175" cy="758826"/>
          </a:xfrm>
          <a:prstGeom prst="wedgeRectCallout">
            <a:avLst>
              <a:gd name="adj1" fmla="val -57939"/>
              <a:gd name="adj2" fmla="val 41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To: ilya@igvita.com</a:t>
            </a:r>
          </a:p>
        </p:txBody>
      </p:sp>
      <p:sp>
        <p:nvSpPr>
          <p:cNvPr id="5" name="Rectangle 6"/>
          <p:cNvSpPr>
            <a:spLocks noChangeArrowheads="1"/>
          </p:cNvSpPr>
          <p:nvPr/>
        </p:nvSpPr>
        <p:spPr bwMode="auto">
          <a:xfrm>
            <a:off x="244475" y="605195"/>
            <a:ext cx="764222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err="1" smtClean="0">
                <a:solidFill>
                  <a:srgbClr val="000000"/>
                </a:solidFill>
                <a:latin typeface="Verdana" pitchFamily="34" charset="0"/>
                <a:ea typeface="Verdana" pitchFamily="34" charset="0"/>
                <a:cs typeface="Verdana" pitchFamily="34" charset="0"/>
              </a:rPr>
              <a:t>mailtrap</a:t>
            </a:r>
            <a:r>
              <a:rPr lang="en-US" dirty="0" smtClean="0">
                <a:solidFill>
                  <a:srgbClr val="000000"/>
                </a:solidFill>
                <a:latin typeface="Verdana" pitchFamily="34" charset="0"/>
                <a:ea typeface="Verdana" pitchFamily="34" charset="0"/>
                <a:cs typeface="Verdana" pitchFamily="34" charset="0"/>
              </a:rPr>
              <a:t> run –p 2525 –f /</a:t>
            </a:r>
            <a:r>
              <a:rPr lang="en-US" dirty="0" err="1" smtClean="0">
                <a:solidFill>
                  <a:srgbClr val="000000"/>
                </a:solidFill>
                <a:latin typeface="Verdana" pitchFamily="34" charset="0"/>
                <a:ea typeface="Verdana" pitchFamily="34" charset="0"/>
                <a:cs typeface="Verdana" pitchFamily="34" charset="0"/>
              </a:rPr>
              <a:t>tmp</a:t>
            </a:r>
            <a:r>
              <a:rPr lang="en-US" dirty="0" smtClean="0">
                <a:solidFill>
                  <a:srgbClr val="000000"/>
                </a:solidFill>
                <a:latin typeface="Verdana" pitchFamily="34" charset="0"/>
                <a:ea typeface="Verdana" pitchFamily="34" charset="0"/>
                <a:cs typeface="Verdana" pitchFamily="34" charset="0"/>
              </a:rPr>
              <a:t>/mailtrap.log</a:t>
            </a:r>
          </a:p>
          <a:p>
            <a:r>
              <a:rPr lang="en-US" b="1" dirty="0" smtClean="0">
                <a:solidFill>
                  <a:schemeClr val="bg1">
                    <a:lumMod val="50000"/>
                  </a:schemeClr>
                </a:solidFill>
                <a:latin typeface="Verdana" pitchFamily="34" charset="0"/>
                <a:ea typeface="Verdana" pitchFamily="34" charset="0"/>
                <a:cs typeface="Verdana" pitchFamily="34" charset="0"/>
              </a:rPr>
              <a:t>[</a:t>
            </a:r>
            <a:r>
              <a:rPr lang="en-US" dirty="0" err="1" smtClean="0">
                <a:solidFill>
                  <a:schemeClr val="accent1">
                    <a:lumMod val="50000"/>
                  </a:schemeClr>
                </a:solidFill>
                <a:latin typeface="Verdana" pitchFamily="34" charset="0"/>
                <a:ea typeface="Verdana" pitchFamily="34" charset="0"/>
                <a:cs typeface="Verdana" pitchFamily="34" charset="0"/>
              </a:rPr>
              <a:t>ilya@igvita</a:t>
            </a:r>
            <a:r>
              <a:rPr lang="en-US" b="1" dirty="0" smtClean="0">
                <a:solidFill>
                  <a:schemeClr val="bg1">
                    <a:lumMod val="50000"/>
                  </a:schemeClr>
                </a:solidFill>
                <a:latin typeface="Verdana" pitchFamily="34" charset="0"/>
                <a:ea typeface="Verdana" pitchFamily="34" charset="0"/>
                <a:cs typeface="Verdana" pitchFamily="34" charset="0"/>
              </a:rPr>
              <a:t>] &gt;</a:t>
            </a:r>
            <a:r>
              <a:rPr lang="en-US" dirty="0" smtClean="0">
                <a:solidFill>
                  <a:srgbClr val="0000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ruby</a:t>
            </a:r>
            <a:r>
              <a:rPr lang="en-US" dirty="0" smtClean="0">
                <a:solidFill>
                  <a:srgbClr val="000000"/>
                </a:solidFill>
                <a:latin typeface="Verdana" pitchFamily="34" charset="0"/>
                <a:ea typeface="Verdana" pitchFamily="34" charset="0"/>
                <a:cs typeface="Verdana" pitchFamily="34" charset="0"/>
              </a:rPr>
              <a:t> examples/</a:t>
            </a:r>
            <a:r>
              <a:rPr lang="en-US" dirty="0" err="1" smtClean="0">
                <a:solidFill>
                  <a:srgbClr val="000000"/>
                </a:solidFill>
                <a:latin typeface="Verdana" pitchFamily="34" charset="0"/>
                <a:ea typeface="Verdana" pitchFamily="34" charset="0"/>
                <a:cs typeface="Verdana" pitchFamily="34" charset="0"/>
              </a:rPr>
              <a:t>smtp_whitelist.rb</a:t>
            </a:r>
            <a:endParaRPr lang="en-US" dirty="0" smtClean="0">
              <a:solidFill>
                <a:schemeClr val="tx1">
                  <a:lumMod val="95000"/>
                  <a:lumOff val="5000"/>
                </a:schemeClr>
              </a:solidFill>
              <a:latin typeface="Verdana" pitchFamily="34" charset="0"/>
              <a:ea typeface="Verdana" pitchFamily="34" charset="0"/>
              <a:cs typeface="Verdana" pitchFamily="34" charset="0"/>
            </a:endParaRPr>
          </a:p>
        </p:txBody>
      </p:sp>
      <p:sp>
        <p:nvSpPr>
          <p:cNvPr id="6" name="Rectangular Callout 5"/>
          <p:cNvSpPr/>
          <p:nvPr/>
        </p:nvSpPr>
        <p:spPr>
          <a:xfrm>
            <a:off x="6045200" y="3867149"/>
            <a:ext cx="2670175" cy="758826"/>
          </a:xfrm>
          <a:prstGeom prst="wedgeRectCallout">
            <a:avLst>
              <a:gd name="adj1" fmla="val -59346"/>
              <a:gd name="adj2" fmla="val -30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Denied!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88937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a:t>
            </a:r>
            <a:r>
              <a:rPr kumimoji="0" lang="en-US" sz="3500" b="1" i="0" u="none" strike="noStrike" kern="1200" cap="none" spc="0" normalizeH="0" noProof="0" dirty="0" err="1" smtClean="0">
                <a:ln>
                  <a:noFill/>
                </a:ln>
                <a:solidFill>
                  <a:schemeClr val="tx1">
                    <a:lumMod val="75000"/>
                    <a:lumOff val="25000"/>
                  </a:schemeClr>
                </a:solidFill>
                <a:effectLst/>
                <a:uLnTx/>
                <a:uFillTx/>
                <a:latin typeface="+mn-lt"/>
                <a:ea typeface="+mn-ea"/>
                <a:cs typeface="+mn-cs"/>
              </a:rPr>
              <a:t>Beanstalkd</a:t>
            </a:r>
            <a:r>
              <a:rPr kumimoji="0" lang="en-US" sz="35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 EM-Proxy </a:t>
            </a:r>
            <a:endPar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2000" i="1" dirty="0" smtClean="0">
                <a:solidFill>
                  <a:schemeClr val="tx1">
                    <a:lumMod val="75000"/>
                    <a:lumOff val="25000"/>
                  </a:schemeClr>
                </a:solidFill>
              </a:rPr>
              <a:t>b</a:t>
            </a:r>
            <a:r>
              <a:rPr lang="en-US" sz="2000" i="1" noProof="0" dirty="0" err="1" smtClean="0">
                <a:solidFill>
                  <a:schemeClr val="tx1">
                    <a:lumMod val="75000"/>
                    <a:lumOff val="25000"/>
                  </a:schemeClr>
                </a:solidFill>
              </a:rPr>
              <a:t>ecause</a:t>
            </a:r>
            <a:r>
              <a:rPr lang="en-US" sz="2000" i="1" noProof="0" dirty="0" smtClean="0">
                <a:solidFill>
                  <a:schemeClr val="tx1">
                    <a:lumMod val="75000"/>
                    <a:lumOff val="25000"/>
                  </a:schemeClr>
                </a:solidFill>
              </a:rPr>
              <a:t> RAM is still expensive</a:t>
            </a:r>
            <a:endParaRPr kumimoji="0" lang="en-US" sz="200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 name="Content Placeholder 5" descr="postrank-logo.png"/>
          <p:cNvPicPr>
            <a:picLocks noChangeAspect="1"/>
          </p:cNvPicPr>
          <p:nvPr/>
        </p:nvPicPr>
        <p:blipFill>
          <a:blip r:embed="rId3" cstate="print"/>
          <a:stretch>
            <a:fillRect/>
          </a:stretch>
        </p:blipFill>
        <p:spPr>
          <a:xfrm>
            <a:off x="1165225" y="3894792"/>
            <a:ext cx="2946400" cy="823258"/>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Beanstalkd</a:t>
            </a:r>
            <a:r>
              <a:rPr lang="en-US" sz="3000" b="1" dirty="0" smtClean="0">
                <a:solidFill>
                  <a:schemeClr val="tx1">
                    <a:lumMod val="75000"/>
                    <a:lumOff val="25000"/>
                  </a:schemeClr>
                </a:solidFill>
              </a:rPr>
              <a:t> </a:t>
            </a:r>
            <a:r>
              <a:rPr lang="en-US" sz="3000" b="1" dirty="0" smtClean="0">
                <a:solidFill>
                  <a:schemeClr val="tx1">
                    <a:lumMod val="75000"/>
                    <a:lumOff val="25000"/>
                  </a:schemeClr>
                </a:solidFill>
              </a:rPr>
              <a:t>Math</a:t>
            </a:r>
            <a:endParaRPr lang="en-US" sz="3000" b="1" dirty="0">
              <a:solidFill>
                <a:schemeClr val="tx1">
                  <a:lumMod val="75000"/>
                  <a:lumOff val="25000"/>
                </a:schemeClr>
              </a:solidFill>
            </a:endParaRPr>
          </a:p>
        </p:txBody>
      </p:sp>
      <p:pic>
        <p:nvPicPr>
          <p:cNvPr id="5123" name="Picture 3"/>
          <p:cNvPicPr>
            <a:picLocks noChangeAspect="1" noChangeArrowheads="1"/>
          </p:cNvPicPr>
          <p:nvPr/>
        </p:nvPicPr>
        <p:blipFill>
          <a:blip r:embed="rId3" cstate="print"/>
          <a:srcRect/>
          <a:stretch>
            <a:fillRect/>
          </a:stretch>
        </p:blipFill>
        <p:spPr bwMode="auto">
          <a:xfrm>
            <a:off x="6689725" y="758825"/>
            <a:ext cx="1535113" cy="1212850"/>
          </a:xfrm>
          <a:prstGeom prst="rect">
            <a:avLst/>
          </a:prstGeom>
          <a:noFill/>
          <a:ln w="9525">
            <a:noFill/>
            <a:miter lim="800000"/>
            <a:headEnd/>
            <a:tailEnd/>
          </a:ln>
          <a:effectLst/>
        </p:spPr>
      </p:pic>
      <p:sp>
        <p:nvSpPr>
          <p:cNvPr id="5" name="TextBox 4"/>
          <p:cNvSpPr txBox="1"/>
          <p:nvPr/>
        </p:nvSpPr>
        <p:spPr>
          <a:xfrm>
            <a:off x="796925" y="666750"/>
            <a:ext cx="7273925" cy="2677656"/>
          </a:xfrm>
          <a:prstGeom prst="rect">
            <a:avLst/>
          </a:prstGeom>
          <a:noFill/>
        </p:spPr>
        <p:txBody>
          <a:bodyPr wrap="square" rtlCol="0">
            <a:spAutoFit/>
          </a:bodyPr>
          <a:lstStyle/>
          <a:p>
            <a:r>
              <a:rPr lang="en-US" sz="2400" b="1" dirty="0" smtClean="0">
                <a:solidFill>
                  <a:srgbClr val="C00000"/>
                </a:solidFill>
              </a:rPr>
              <a:t>  ~ 93  </a:t>
            </a:r>
            <a:r>
              <a:rPr lang="en-US" sz="2400" b="1" dirty="0" smtClean="0"/>
              <a:t>Bytes of overhead per job</a:t>
            </a:r>
          </a:p>
          <a:p>
            <a:r>
              <a:rPr lang="en-US" sz="2400" b="1" dirty="0" smtClean="0">
                <a:solidFill>
                  <a:srgbClr val="C00000"/>
                </a:solidFill>
              </a:rPr>
              <a:t>~300   </a:t>
            </a:r>
            <a:r>
              <a:rPr lang="en-US" sz="2400" b="1" dirty="0" smtClean="0"/>
              <a:t>Bytes of data / job</a:t>
            </a:r>
          </a:p>
          <a:p>
            <a:endParaRPr lang="en-US" sz="2400" b="1" dirty="0" smtClean="0"/>
          </a:p>
          <a:p>
            <a:r>
              <a:rPr lang="en-US" sz="2400" b="1" dirty="0" smtClean="0">
                <a:solidFill>
                  <a:srgbClr val="C00000"/>
                </a:solidFill>
              </a:rPr>
              <a:t>   x 80,000,000 </a:t>
            </a:r>
            <a:r>
              <a:rPr lang="en-US" sz="2400" b="1" dirty="0" smtClean="0"/>
              <a:t>jobs in memory </a:t>
            </a:r>
            <a:r>
              <a:rPr lang="en-US" sz="2400" dirty="0" smtClean="0"/>
              <a:t>			</a:t>
            </a:r>
          </a:p>
          <a:p>
            <a:r>
              <a:rPr lang="en-US" sz="2400" dirty="0" smtClean="0"/>
              <a:t>  </a:t>
            </a:r>
          </a:p>
          <a:p>
            <a:r>
              <a:rPr lang="en-US" sz="2400" b="1" dirty="0" smtClean="0"/>
              <a:t>   ~ 30 GB of RAM  </a:t>
            </a:r>
            <a:r>
              <a:rPr lang="en-US" sz="2400" dirty="0" smtClean="0"/>
              <a:t>=  2 X-Large EC2 instances</a:t>
            </a:r>
            <a:endParaRPr lang="en-US" sz="2400" b="1" dirty="0" smtClean="0">
              <a:solidFill>
                <a:srgbClr val="C00000"/>
              </a:solidFill>
            </a:endParaRPr>
          </a:p>
          <a:p>
            <a:r>
              <a:rPr lang="en-US" sz="2400" dirty="0" smtClean="0"/>
              <a:t>	</a:t>
            </a:r>
            <a:endParaRPr lang="en-US" sz="2400" b="1" dirty="0">
              <a:solidFill>
                <a:srgbClr val="C00000"/>
              </a:solidFill>
            </a:endParaRPr>
          </a:p>
        </p:txBody>
      </p:sp>
      <p:sp>
        <p:nvSpPr>
          <p:cNvPr id="6" name="Rectangular Callout 5"/>
          <p:cNvSpPr/>
          <p:nvPr/>
        </p:nvSpPr>
        <p:spPr>
          <a:xfrm>
            <a:off x="1257300" y="3429000"/>
            <a:ext cx="2117725" cy="758826"/>
          </a:xfrm>
          <a:prstGeom prst="wedgeRectCallout">
            <a:avLst>
              <a:gd name="adj1" fmla="val -20390"/>
              <a:gd name="adj2" fmla="val -9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err="1" smtClean="0">
                <a:solidFill>
                  <a:schemeClr val="tx1"/>
                </a:solidFill>
              </a:rPr>
              <a:t>Oi</a:t>
            </a:r>
            <a:r>
              <a:rPr lang="en-US" b="1" dirty="0" smtClean="0">
                <a:solidFill>
                  <a:schemeClr val="tx1"/>
                </a:solidFill>
              </a:rPr>
              <a:t>, expensive!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Extending </a:t>
            </a:r>
            <a:r>
              <a:rPr lang="en-US" sz="3000" b="1" dirty="0" err="1" smtClean="0">
                <a:solidFill>
                  <a:schemeClr val="tx1">
                    <a:lumMod val="75000"/>
                    <a:lumOff val="25000"/>
                  </a:schemeClr>
                </a:solidFill>
              </a:rPr>
              <a:t>Beanstalkd</a:t>
            </a:r>
            <a:endParaRPr lang="en-US" sz="3000" b="1" dirty="0">
              <a:solidFill>
                <a:schemeClr val="tx1">
                  <a:lumMod val="75000"/>
                  <a:lumOff val="25000"/>
                </a:schemeClr>
              </a:solidFill>
            </a:endParaRPr>
          </a:p>
        </p:txBody>
      </p:sp>
      <p:sp>
        <p:nvSpPr>
          <p:cNvPr id="5" name="TextBox 4"/>
          <p:cNvSpPr txBox="1"/>
          <p:nvPr/>
        </p:nvSpPr>
        <p:spPr>
          <a:xfrm>
            <a:off x="796925" y="666750"/>
            <a:ext cx="7273925" cy="4154984"/>
          </a:xfrm>
          <a:prstGeom prst="rect">
            <a:avLst/>
          </a:prstGeom>
          <a:noFill/>
        </p:spPr>
        <p:txBody>
          <a:bodyPr wrap="square" rtlCol="0">
            <a:spAutoFit/>
          </a:bodyPr>
          <a:lstStyle/>
          <a:p>
            <a:r>
              <a:rPr lang="en-US" sz="2400" b="1" dirty="0" smtClean="0">
                <a:solidFill>
                  <a:srgbClr val="C00000"/>
                </a:solidFill>
              </a:rPr>
              <a:t> Observations: </a:t>
            </a:r>
          </a:p>
          <a:p>
            <a:r>
              <a:rPr lang="en-US" sz="2400" b="1" dirty="0" smtClean="0">
                <a:solidFill>
                  <a:srgbClr val="C00000"/>
                </a:solidFill>
              </a:rPr>
              <a:t>   </a:t>
            </a:r>
            <a:r>
              <a:rPr lang="en-US" sz="2400" dirty="0" smtClean="0">
                <a:solidFill>
                  <a:schemeClr val="tx1">
                    <a:lumMod val="65000"/>
                    <a:lumOff val="35000"/>
                  </a:schemeClr>
                </a:solidFill>
              </a:rPr>
              <a:t>1.  Each job is rescheduled several times</a:t>
            </a:r>
          </a:p>
          <a:p>
            <a:r>
              <a:rPr lang="en-US" sz="2400" dirty="0" smtClean="0">
                <a:solidFill>
                  <a:schemeClr val="tx1">
                    <a:lumMod val="65000"/>
                    <a:lumOff val="35000"/>
                  </a:schemeClr>
                </a:solidFill>
              </a:rPr>
              <a:t>   2.  &gt; 95%  are scheduled for &gt; 3 hours into the future</a:t>
            </a:r>
          </a:p>
          <a:p>
            <a:endParaRPr lang="en-US" sz="2400" dirty="0" smtClean="0">
              <a:solidFill>
                <a:schemeClr val="tx1">
                  <a:lumMod val="65000"/>
                  <a:lumOff val="35000"/>
                </a:schemeClr>
              </a:solidFill>
            </a:endParaRPr>
          </a:p>
          <a:p>
            <a:endParaRPr lang="en-US" sz="2400" dirty="0" smtClean="0">
              <a:solidFill>
                <a:schemeClr val="tx1">
                  <a:lumMod val="65000"/>
                  <a:lumOff val="35000"/>
                </a:schemeClr>
              </a:solidFill>
            </a:endParaRPr>
          </a:p>
          <a:p>
            <a:endParaRPr lang="en-US" sz="2400" dirty="0" smtClean="0">
              <a:solidFill>
                <a:schemeClr val="tx1">
                  <a:lumMod val="65000"/>
                  <a:lumOff val="35000"/>
                </a:schemeClr>
              </a:solidFill>
            </a:endParaRPr>
          </a:p>
          <a:p>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   3. </a:t>
            </a:r>
            <a:r>
              <a:rPr lang="en-US" sz="2400" dirty="0" err="1" smtClean="0">
                <a:solidFill>
                  <a:schemeClr val="tx1">
                    <a:lumMod val="65000"/>
                    <a:lumOff val="35000"/>
                  </a:schemeClr>
                </a:solidFill>
              </a:rPr>
              <a:t>Beanstalkd</a:t>
            </a:r>
            <a:r>
              <a:rPr lang="en-US" sz="2400" dirty="0" smtClean="0">
                <a:solidFill>
                  <a:schemeClr val="tx1">
                    <a:lumMod val="65000"/>
                    <a:lumOff val="35000"/>
                  </a:schemeClr>
                </a:solidFill>
              </a:rPr>
              <a:t> does not have overflow page-to-disk</a:t>
            </a:r>
          </a:p>
          <a:p>
            <a:r>
              <a:rPr lang="en-US" sz="2400" dirty="0" smtClean="0">
                <a:solidFill>
                  <a:schemeClr val="tx1">
                    <a:lumMod val="65000"/>
                    <a:lumOff val="35000"/>
                  </a:schemeClr>
                </a:solidFill>
              </a:rPr>
              <a:t>   </a:t>
            </a:r>
          </a:p>
          <a:p>
            <a:endParaRPr lang="en-US" sz="2400" dirty="0" smtClean="0">
              <a:solidFill>
                <a:schemeClr val="tx1">
                  <a:lumMod val="65000"/>
                  <a:lumOff val="35000"/>
                </a:schemeClr>
              </a:solidFill>
            </a:endParaRPr>
          </a:p>
          <a:p>
            <a:r>
              <a:rPr lang="en-US" sz="2400" dirty="0" smtClean="0"/>
              <a:t>	</a:t>
            </a:r>
            <a:endParaRPr lang="en-US" sz="2400" b="1" dirty="0">
              <a:solidFill>
                <a:srgbClr val="C00000"/>
              </a:solidFill>
            </a:endParaRPr>
          </a:p>
        </p:txBody>
      </p:sp>
      <p:sp>
        <p:nvSpPr>
          <p:cNvPr id="6" name="Rectangular Callout 5"/>
          <p:cNvSpPr/>
          <p:nvPr/>
        </p:nvSpPr>
        <p:spPr>
          <a:xfrm>
            <a:off x="2085975" y="2232025"/>
            <a:ext cx="3314700" cy="758826"/>
          </a:xfrm>
          <a:prstGeom prst="wedgeRectCallout">
            <a:avLst>
              <a:gd name="adj1" fmla="val -20390"/>
              <a:gd name="adj2" fmla="val -9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Memory is wasted…</a:t>
            </a:r>
          </a:p>
        </p:txBody>
      </p:sp>
      <p:sp>
        <p:nvSpPr>
          <p:cNvPr id="7" name="Rectangular Callout 6"/>
          <p:cNvSpPr/>
          <p:nvPr/>
        </p:nvSpPr>
        <p:spPr>
          <a:xfrm>
            <a:off x="1349375" y="4165600"/>
            <a:ext cx="3314700" cy="758826"/>
          </a:xfrm>
          <a:prstGeom prst="wedgeRectCallout">
            <a:avLst>
              <a:gd name="adj1" fmla="val 22683"/>
              <a:gd name="adj2" fmla="val -9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We’ll add it ourselves!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The Proxy Solution</a:t>
            </a:r>
            <a:endParaRPr lang="en-US" sz="3000" b="1" dirty="0">
              <a:solidFill>
                <a:schemeClr val="tx1">
                  <a:lumMod val="75000"/>
                  <a:lumOff val="25000"/>
                </a:schemeClr>
              </a:solidFill>
            </a:endParaRPr>
          </a:p>
        </p:txBody>
      </p:sp>
      <p:pic>
        <p:nvPicPr>
          <p:cNvPr id="3075" name="Picture 3"/>
          <p:cNvPicPr>
            <a:picLocks noChangeAspect="1" noChangeArrowheads="1"/>
          </p:cNvPicPr>
          <p:nvPr/>
        </p:nvPicPr>
        <p:blipFill>
          <a:blip r:embed="rId3" cstate="print"/>
          <a:srcRect/>
          <a:stretch>
            <a:fillRect/>
          </a:stretch>
        </p:blipFill>
        <p:spPr bwMode="auto">
          <a:xfrm>
            <a:off x="1809750" y="942975"/>
            <a:ext cx="50927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Text Placeholder 1"/>
          <p:cNvSpPr txBox="1">
            <a:spLocks/>
          </p:cNvSpPr>
          <p:nvPr/>
        </p:nvSpPr>
        <p:spPr>
          <a:xfrm>
            <a:off x="796925" y="39544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a:t>
            </a:r>
            <a:r>
              <a:rPr lang="en-US" sz="3000" b="1" dirty="0" err="1" smtClean="0">
                <a:solidFill>
                  <a:schemeClr val="tx1">
                    <a:lumMod val="75000"/>
                    <a:lumOff val="25000"/>
                  </a:schemeClr>
                </a:solidFill>
              </a:rPr>
              <a:t>PostRank</a:t>
            </a:r>
            <a:r>
              <a:rPr lang="en-US" sz="3000" b="1" dirty="0" smtClean="0">
                <a:solidFill>
                  <a:schemeClr val="tx1">
                    <a:lumMod val="75000"/>
                    <a:lumOff val="25000"/>
                  </a:schemeClr>
                </a:solidFill>
              </a:rPr>
              <a:t>: “</a:t>
            </a:r>
            <a:r>
              <a:rPr lang="en-US" sz="3000" b="1" dirty="0" err="1" smtClean="0">
                <a:solidFill>
                  <a:schemeClr val="tx1">
                    <a:lumMod val="75000"/>
                    <a:lumOff val="25000"/>
                  </a:schemeClr>
                </a:solidFill>
              </a:rPr>
              <a:t>Chronos</a:t>
            </a:r>
            <a:r>
              <a:rPr lang="en-US" sz="3000" b="1" dirty="0" smtClean="0">
                <a:solidFill>
                  <a:schemeClr val="tx1">
                    <a:lumMod val="75000"/>
                    <a:lumOff val="25000"/>
                  </a:schemeClr>
                </a:solidFill>
              </a:rPr>
              <a:t> Scheduler”</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7" name="Rectangular Callout 6"/>
          <p:cNvSpPr/>
          <p:nvPr/>
        </p:nvSpPr>
        <p:spPr>
          <a:xfrm>
            <a:off x="5216525" y="184149"/>
            <a:ext cx="3406775" cy="758826"/>
          </a:xfrm>
          <a:prstGeom prst="wedgeRectCallout">
            <a:avLst>
              <a:gd name="adj1" fmla="val -29440"/>
              <a:gd name="adj2" fmla="val 82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1 “Medium” EC2 Instance</a:t>
            </a:r>
          </a:p>
        </p:txBody>
      </p:sp>
      <p:pic>
        <p:nvPicPr>
          <p:cNvPr id="220162" name="Picture 2"/>
          <p:cNvPicPr>
            <a:picLocks noChangeAspect="1" noChangeArrowheads="1"/>
          </p:cNvPicPr>
          <p:nvPr/>
        </p:nvPicPr>
        <p:blipFill>
          <a:blip r:embed="rId3" cstate="print"/>
          <a:srcRect/>
          <a:stretch>
            <a:fillRect/>
          </a:stretch>
        </p:blipFill>
        <p:spPr bwMode="auto">
          <a:xfrm>
            <a:off x="1349375" y="1219200"/>
            <a:ext cx="6360936" cy="3038475"/>
          </a:xfrm>
          <a:prstGeom prst="rect">
            <a:avLst/>
          </a:prstGeom>
          <a:noFill/>
          <a:ln w="9525">
            <a:noFill/>
            <a:miter lim="800000"/>
            <a:headEnd/>
            <a:tailEnd/>
          </a:ln>
          <a:effectLst/>
        </p:spPr>
      </p:pic>
      <p:sp>
        <p:nvSpPr>
          <p:cNvPr id="8" name="Rectangular Callout 7"/>
          <p:cNvSpPr/>
          <p:nvPr/>
        </p:nvSpPr>
        <p:spPr>
          <a:xfrm>
            <a:off x="1257300" y="206375"/>
            <a:ext cx="3406775" cy="758826"/>
          </a:xfrm>
          <a:prstGeom prst="wedgeRectCallout">
            <a:avLst>
              <a:gd name="adj1" fmla="val 26596"/>
              <a:gd name="adj2" fmla="val 111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Intercepting Proxy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126" name="Rectangle 6"/>
          <p:cNvSpPr>
            <a:spLocks noChangeArrowheads="1"/>
          </p:cNvSpPr>
          <p:nvPr/>
        </p:nvSpPr>
        <p:spPr bwMode="auto">
          <a:xfrm>
            <a:off x="244475" y="206375"/>
            <a:ext cx="865505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11300)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conn.server</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a:t>
            </a:r>
            <a:r>
              <a:rPr lang="en-US" sz="1600" b="1" dirty="0" err="1" smtClean="0">
                <a:solidFill>
                  <a:srgbClr val="2E92C7"/>
                </a:solidFill>
                <a:latin typeface="Verdana" pitchFamily="34" charset="0"/>
                <a:ea typeface="Verdana" pitchFamily="34" charset="0"/>
                <a:cs typeface="Verdana" pitchFamily="34" charset="0"/>
              </a:rPr>
              <a:t>srv</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"127.0.0.1"</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11301</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PUT_CMD = /</a:t>
            </a:r>
            <a:r>
              <a:rPr lang="en-US" sz="1600" b="1" dirty="0" smtClean="0">
                <a:solidFill>
                  <a:srgbClr val="9933CC"/>
                </a:solidFill>
                <a:latin typeface="Verdana" pitchFamily="34" charset="0"/>
                <a:ea typeface="Verdana" pitchFamily="34" charset="0"/>
                <a:cs typeface="Verdana" pitchFamily="34" charset="0"/>
              </a:rPr>
              <a:t>put (\d+) (\d+) (\d+) (\d+)\r\n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conn.on_data</a:t>
            </a:r>
            <a:r>
              <a:rPr lang="en-US" sz="1600" b="1" dirty="0" smtClean="0">
                <a:solidFill>
                  <a:schemeClr val="bg1">
                    <a:lumMod val="85000"/>
                  </a:schemeClr>
                </a:solidFill>
                <a:latin typeface="Verdana" pitchFamily="34" charset="0"/>
                <a:ea typeface="Verdana" pitchFamily="34" charset="0"/>
                <a:cs typeface="Verdana" pitchFamily="34" charset="0"/>
              </a:rPr>
              <a:t> do |data|</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if put = </a:t>
            </a:r>
            <a:r>
              <a:rPr lang="en-US" sz="1600" b="1" dirty="0" err="1" smtClean="0">
                <a:solidFill>
                  <a:schemeClr val="bg1">
                    <a:lumMod val="85000"/>
                  </a:schemeClr>
                </a:solidFill>
                <a:latin typeface="Verdana" pitchFamily="34" charset="0"/>
                <a:ea typeface="Verdana" pitchFamily="34" charset="0"/>
                <a:cs typeface="Verdana" pitchFamily="34" charset="0"/>
              </a:rPr>
              <a:t>data.match</a:t>
            </a:r>
            <a:r>
              <a:rPr lang="en-US" sz="1600" b="1" dirty="0" smtClean="0">
                <a:solidFill>
                  <a:schemeClr val="bg1">
                    <a:lumMod val="85000"/>
                  </a:schemeClr>
                </a:solidFill>
                <a:latin typeface="Verdana" pitchFamily="34" charset="0"/>
                <a:ea typeface="Verdana" pitchFamily="34" charset="0"/>
                <a:cs typeface="Verdana" pitchFamily="34" charset="0"/>
              </a:rPr>
              <a:t>(PUT_CMD)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if put[2].</a:t>
            </a:r>
            <a:r>
              <a:rPr lang="en-US" sz="1600" b="1" dirty="0" err="1" smtClean="0">
                <a:solidFill>
                  <a:schemeClr val="bg1">
                    <a:lumMod val="85000"/>
                  </a:schemeClr>
                </a:solidFill>
                <a:latin typeface="Verdana" pitchFamily="34" charset="0"/>
                <a:ea typeface="Verdana" pitchFamily="34" charset="0"/>
                <a:cs typeface="Verdana" pitchFamily="34" charset="0"/>
              </a:rPr>
              <a:t>to_i</a:t>
            </a:r>
            <a:r>
              <a:rPr lang="en-US" sz="1600" b="1" dirty="0" smtClean="0">
                <a:solidFill>
                  <a:schemeClr val="bg1">
                    <a:lumMod val="85000"/>
                  </a:schemeClr>
                </a:solidFill>
                <a:latin typeface="Verdana" pitchFamily="34" charset="0"/>
                <a:ea typeface="Verdana" pitchFamily="34" charset="0"/>
                <a:cs typeface="Verdana" pitchFamily="34" charset="0"/>
              </a:rPr>
              <a:t> &gt; 600</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p [:put, :archive]</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 INSERT INTO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conn.send_data</a:t>
            </a:r>
            <a:r>
              <a:rPr lang="en-US" sz="1600" b="1" dirty="0" smtClean="0">
                <a:solidFill>
                  <a:schemeClr val="bg1">
                    <a:lumMod val="85000"/>
                  </a:schemeClr>
                </a:solidFill>
                <a:latin typeface="Verdana" pitchFamily="34" charset="0"/>
                <a:ea typeface="Verdana" pitchFamily="34" charset="0"/>
                <a:cs typeface="Verdana" pitchFamily="34" charset="0"/>
              </a:rPr>
              <a:t> "INSERTED 9999\r\n"</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data = nil</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data</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conn.on_response</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|backend, </a:t>
            </a:r>
            <a:r>
              <a:rPr lang="en-US" sz="1600" b="1" dirty="0" err="1" smtClean="0">
                <a:solidFill>
                  <a:srgbClr val="000000"/>
                </a:solidFill>
                <a:latin typeface="Verdana" pitchFamily="34" charset="0"/>
                <a:ea typeface="Verdana" pitchFamily="34" charset="0"/>
                <a:cs typeface="Verdana" pitchFamily="34" charset="0"/>
              </a:rPr>
              <a:t>resp</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resp</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000" b="1" dirty="0" smtClean="0">
              <a:solidFill>
                <a:srgbClr val="0000E6"/>
              </a:solidFill>
              <a:latin typeface="Verdana" pitchFamily="34" charset="0"/>
              <a:ea typeface="Verdana" pitchFamily="34" charset="0"/>
              <a:cs typeface="Verdana" pitchFamily="34" charset="0"/>
            </a:endParaRPr>
          </a:p>
        </p:txBody>
      </p:sp>
      <p:sp>
        <p:nvSpPr>
          <p:cNvPr id="6" name="Rectangular Callout 5"/>
          <p:cNvSpPr/>
          <p:nvPr/>
        </p:nvSpPr>
        <p:spPr>
          <a:xfrm>
            <a:off x="6045200" y="1311275"/>
            <a:ext cx="2670175" cy="758826"/>
          </a:xfrm>
          <a:prstGeom prst="wedgeRectCallout">
            <a:avLst>
              <a:gd name="adj1" fmla="val -59816"/>
              <a:gd name="adj2" fmla="val -49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Intercept PUT command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126" name="Rectangle 6"/>
          <p:cNvSpPr>
            <a:spLocks noChangeArrowheads="1"/>
          </p:cNvSpPr>
          <p:nvPr/>
        </p:nvSpPr>
        <p:spPr bwMode="auto">
          <a:xfrm>
            <a:off x="244475" y="206375"/>
            <a:ext cx="865505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err="1" smtClean="0">
                <a:solidFill>
                  <a:srgbClr val="000000"/>
                </a:solidFill>
                <a:latin typeface="Verdana" pitchFamily="34" charset="0"/>
                <a:ea typeface="Verdana" pitchFamily="34" charset="0"/>
                <a:cs typeface="Verdana" pitchFamily="34" charset="0"/>
              </a:rPr>
              <a:t>Proxy.start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2E92C7"/>
                </a:solidFill>
                <a:latin typeface="Verdana" pitchFamily="34" charset="0"/>
                <a:ea typeface="Verdana" pitchFamily="34" charset="0"/>
                <a:cs typeface="Verdana" pitchFamily="34" charset="0"/>
              </a:rPr>
              <a:t>:host</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"0.0.0.0"</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:port</a:t>
            </a:r>
            <a:r>
              <a:rPr lang="en-US" sz="1600" b="1" dirty="0" smtClean="0">
                <a:solidFill>
                  <a:srgbClr val="000000"/>
                </a:solidFill>
                <a:latin typeface="Verdana" pitchFamily="34" charset="0"/>
                <a:ea typeface="Verdana" pitchFamily="34" charset="0"/>
                <a:cs typeface="Verdana" pitchFamily="34" charset="0"/>
              </a:rPr>
              <a:t> =&gt; 11300)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conn.server</a:t>
            </a: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srv</a:t>
            </a:r>
            <a:r>
              <a:rPr lang="en-US" sz="1600" b="1" dirty="0" smtClean="0">
                <a:solidFill>
                  <a:schemeClr val="bg1">
                    <a:lumMod val="85000"/>
                  </a:schemeClr>
                </a:solidFill>
                <a:latin typeface="Verdana" pitchFamily="34" charset="0"/>
                <a:ea typeface="Verdana" pitchFamily="34" charset="0"/>
                <a:cs typeface="Verdana" pitchFamily="34" charset="0"/>
              </a:rPr>
              <a:t>, :host =&gt; "127.0.0.1", :port =&gt; 11301</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PUT_CMD = /put (\d+) (\d+) (\d+) (\d+)\r\n/</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conn.on_data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if</a:t>
            </a:r>
            <a:r>
              <a:rPr lang="en-US" sz="1600" b="1" dirty="0" smtClean="0">
                <a:solidFill>
                  <a:srgbClr val="000000"/>
                </a:solidFill>
                <a:latin typeface="Verdana" pitchFamily="34" charset="0"/>
                <a:ea typeface="Verdana" pitchFamily="34" charset="0"/>
                <a:cs typeface="Verdana" pitchFamily="34" charset="0"/>
              </a:rPr>
              <a:t> put = </a:t>
            </a:r>
            <a:r>
              <a:rPr lang="en-US" sz="1600" b="1" dirty="0" err="1" smtClean="0">
                <a:solidFill>
                  <a:srgbClr val="000000"/>
                </a:solidFill>
                <a:latin typeface="Verdana" pitchFamily="34" charset="0"/>
                <a:ea typeface="Verdana" pitchFamily="34" charset="0"/>
                <a:cs typeface="Verdana" pitchFamily="34" charset="0"/>
              </a:rPr>
              <a:t>data.match</a:t>
            </a:r>
            <a:r>
              <a:rPr lang="en-US" sz="1600" b="1" dirty="0" smtClean="0">
                <a:solidFill>
                  <a:srgbClr val="000000"/>
                </a:solidFill>
                <a:latin typeface="Verdana" pitchFamily="34" charset="0"/>
                <a:ea typeface="Verdana" pitchFamily="34" charset="0"/>
                <a:cs typeface="Verdana" pitchFamily="34" charset="0"/>
              </a:rPr>
              <a:t>(PUT_CMD)</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if</a:t>
            </a:r>
            <a:r>
              <a:rPr lang="en-US" sz="1600" b="1" dirty="0" smtClean="0">
                <a:solidFill>
                  <a:srgbClr val="000000"/>
                </a:solidFill>
                <a:latin typeface="Verdana" pitchFamily="34" charset="0"/>
                <a:ea typeface="Verdana" pitchFamily="34" charset="0"/>
                <a:cs typeface="Verdana" pitchFamily="34" charset="0"/>
              </a:rPr>
              <a:t> put[2].</a:t>
            </a:r>
            <a:r>
              <a:rPr lang="en-US" sz="1600" b="1" dirty="0" err="1" smtClean="0">
                <a:solidFill>
                  <a:srgbClr val="000000"/>
                </a:solidFill>
                <a:latin typeface="Verdana" pitchFamily="34" charset="0"/>
                <a:ea typeface="Verdana" pitchFamily="34" charset="0"/>
                <a:cs typeface="Verdana" pitchFamily="34" charset="0"/>
              </a:rPr>
              <a:t>to_i</a:t>
            </a:r>
            <a:r>
              <a:rPr lang="en-US" sz="1600" b="1" dirty="0" smtClean="0">
                <a:solidFill>
                  <a:srgbClr val="000000"/>
                </a:solidFill>
                <a:latin typeface="Verdana" pitchFamily="34" charset="0"/>
                <a:ea typeface="Verdana" pitchFamily="34" charset="0"/>
                <a:cs typeface="Verdana" pitchFamily="34" charset="0"/>
              </a:rPr>
              <a:t> &gt; 600</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p [</a:t>
            </a:r>
            <a:r>
              <a:rPr lang="en-US" sz="1600" b="1" dirty="0" smtClean="0">
                <a:solidFill>
                  <a:srgbClr val="2E92C7"/>
                </a:solidFill>
                <a:latin typeface="Verdana" pitchFamily="34" charset="0"/>
                <a:ea typeface="Verdana" pitchFamily="34" charset="0"/>
                <a:cs typeface="Verdana" pitchFamily="34" charset="0"/>
              </a:rPr>
              <a:t>:put</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2E92C7"/>
                </a:solidFill>
                <a:latin typeface="Verdana" pitchFamily="34" charset="0"/>
                <a:ea typeface="Verdana" pitchFamily="34" charset="0"/>
                <a:cs typeface="Verdana" pitchFamily="34" charset="0"/>
              </a:rPr>
              <a:t>:archive</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969696"/>
                </a:solidFill>
                <a:latin typeface="Verdana" pitchFamily="34" charset="0"/>
                <a:ea typeface="Verdana" pitchFamily="34" charset="0"/>
                <a:cs typeface="Verdana" pitchFamily="34" charset="0"/>
              </a:rPr>
              <a:t># INSERT INTO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conn.send_data</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"INSERTED 9999\r\n"</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data = </a:t>
            </a:r>
            <a:r>
              <a:rPr lang="en-US" sz="1600" b="1" dirty="0" smtClean="0">
                <a:solidFill>
                  <a:srgbClr val="0000E6"/>
                </a:solidFill>
                <a:latin typeface="Verdana" pitchFamily="34" charset="0"/>
                <a:ea typeface="Verdana" pitchFamily="34" charset="0"/>
                <a:cs typeface="Verdana" pitchFamily="34" charset="0"/>
              </a:rPr>
              <a:t>nil</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data</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conn.on_response</a:t>
            </a:r>
            <a:r>
              <a:rPr lang="en-US" sz="1600" b="1" dirty="0" smtClean="0">
                <a:solidFill>
                  <a:schemeClr val="bg1">
                    <a:lumMod val="85000"/>
                  </a:schemeClr>
                </a:solidFill>
                <a:latin typeface="Verdana" pitchFamily="34" charset="0"/>
                <a:ea typeface="Verdana" pitchFamily="34" charset="0"/>
                <a:cs typeface="Verdana" pitchFamily="34" charset="0"/>
              </a:rPr>
              <a:t> do |backend, </a:t>
            </a:r>
            <a:r>
              <a:rPr lang="en-US" sz="1600" b="1" dirty="0" err="1" smtClean="0">
                <a:solidFill>
                  <a:schemeClr val="bg1">
                    <a:lumMod val="85000"/>
                  </a:schemeClr>
                </a:solidFill>
                <a:latin typeface="Verdana" pitchFamily="34" charset="0"/>
                <a:ea typeface="Verdana" pitchFamily="34" charset="0"/>
                <a:cs typeface="Verdana" pitchFamily="34" charset="0"/>
              </a:rPr>
              <a:t>resp</a:t>
            </a:r>
            <a:r>
              <a:rPr lang="en-US" sz="1600" b="1" dirty="0" smtClean="0">
                <a:solidFill>
                  <a:schemeClr val="bg1">
                    <a:lumMod val="85000"/>
                  </a:schemeClr>
                </a:solidFill>
                <a:latin typeface="Verdana" pitchFamily="34" charset="0"/>
                <a:ea typeface="Verdana" pitchFamily="34" charset="0"/>
                <a:cs typeface="Verdana" pitchFamily="34" charset="0"/>
              </a:rPr>
              <a:t>|</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resp</a:t>
            </a:r>
            <a:r>
              <a:rPr lang="en-US" sz="1600" b="1" dirty="0" smtClean="0">
                <a:solidFill>
                  <a:schemeClr val="bg1">
                    <a:lumMod val="85000"/>
                  </a:schemeClr>
                </a:solidFill>
                <a:latin typeface="Verdana" pitchFamily="34" charset="0"/>
                <a:ea typeface="Verdana" pitchFamily="34" charset="0"/>
                <a:cs typeface="Verdana" pitchFamily="34" charset="0"/>
              </a:rPr>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end</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000" b="1" dirty="0" smtClean="0">
              <a:solidFill>
                <a:srgbClr val="0000E6"/>
              </a:solidFill>
              <a:latin typeface="Verdana" pitchFamily="34" charset="0"/>
              <a:ea typeface="Verdana" pitchFamily="34" charset="0"/>
              <a:cs typeface="Verdana" pitchFamily="34" charset="0"/>
            </a:endParaRPr>
          </a:p>
        </p:txBody>
      </p:sp>
      <p:sp>
        <p:nvSpPr>
          <p:cNvPr id="6" name="Rectangular Callout 5"/>
          <p:cNvSpPr/>
          <p:nvPr/>
        </p:nvSpPr>
        <p:spPr>
          <a:xfrm>
            <a:off x="5400675" y="1771650"/>
            <a:ext cx="2670175" cy="758826"/>
          </a:xfrm>
          <a:prstGeom prst="wedgeRectCallout">
            <a:avLst>
              <a:gd name="adj1" fmla="val -59347"/>
              <a:gd name="adj2" fmla="val -21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If over 10 minutes…</a:t>
            </a:r>
          </a:p>
        </p:txBody>
      </p:sp>
      <p:sp>
        <p:nvSpPr>
          <p:cNvPr id="4" name="Rectangular Callout 3"/>
          <p:cNvSpPr/>
          <p:nvPr/>
        </p:nvSpPr>
        <p:spPr>
          <a:xfrm>
            <a:off x="5400675" y="3429000"/>
            <a:ext cx="2670175" cy="758826"/>
          </a:xfrm>
          <a:prstGeom prst="wedgeRectCallout">
            <a:avLst>
              <a:gd name="adj1" fmla="val -61693"/>
              <a:gd name="adj2" fmla="val -30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Archive &amp; Reply</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Text Placeholder 1"/>
          <p:cNvSpPr txBox="1">
            <a:spLocks/>
          </p:cNvSpPr>
          <p:nvPr/>
        </p:nvSpPr>
        <p:spPr>
          <a:xfrm>
            <a:off x="796925" y="39544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a:t>
            </a:r>
            <a:r>
              <a:rPr lang="en-US" sz="3000" b="1" dirty="0" err="1" smtClean="0">
                <a:solidFill>
                  <a:schemeClr val="tx1">
                    <a:lumMod val="75000"/>
                    <a:lumOff val="25000"/>
                  </a:schemeClr>
                </a:solidFill>
              </a:rPr>
              <a:t>PostRank</a:t>
            </a:r>
            <a:r>
              <a:rPr lang="en-US" sz="3000" b="1" dirty="0" smtClean="0">
                <a:solidFill>
                  <a:schemeClr val="tx1">
                    <a:lumMod val="75000"/>
                    <a:lumOff val="25000"/>
                  </a:schemeClr>
                </a:solidFill>
              </a:rPr>
              <a:t>: “</a:t>
            </a:r>
            <a:r>
              <a:rPr lang="en-US" sz="3000" b="1" dirty="0" err="1" smtClean="0">
                <a:solidFill>
                  <a:schemeClr val="tx1">
                    <a:lumMod val="75000"/>
                    <a:lumOff val="25000"/>
                  </a:schemeClr>
                </a:solidFill>
              </a:rPr>
              <a:t>Chronos</a:t>
            </a:r>
            <a:r>
              <a:rPr lang="en-US" sz="3000" b="1" dirty="0" smtClean="0">
                <a:solidFill>
                  <a:schemeClr val="tx1">
                    <a:lumMod val="75000"/>
                    <a:lumOff val="25000"/>
                  </a:schemeClr>
                </a:solidFill>
              </a:rPr>
              <a:t> Scheduler”</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220162" name="Picture 2"/>
          <p:cNvPicPr>
            <a:picLocks noChangeAspect="1" noChangeArrowheads="1"/>
          </p:cNvPicPr>
          <p:nvPr/>
        </p:nvPicPr>
        <p:blipFill>
          <a:blip r:embed="rId3" cstate="print"/>
          <a:srcRect/>
          <a:stretch>
            <a:fillRect/>
          </a:stretch>
        </p:blipFill>
        <p:spPr bwMode="auto">
          <a:xfrm>
            <a:off x="1349375" y="1219200"/>
            <a:ext cx="6360936" cy="3038475"/>
          </a:xfrm>
          <a:prstGeom prst="rect">
            <a:avLst/>
          </a:prstGeom>
          <a:noFill/>
          <a:ln w="9525">
            <a:noFill/>
            <a:miter lim="800000"/>
            <a:headEnd/>
            <a:tailEnd/>
          </a:ln>
          <a:effectLst/>
        </p:spPr>
      </p:pic>
      <p:sp>
        <p:nvSpPr>
          <p:cNvPr id="8" name="Rectangular Callout 7"/>
          <p:cNvSpPr/>
          <p:nvPr/>
        </p:nvSpPr>
        <p:spPr>
          <a:xfrm>
            <a:off x="2638425" y="206375"/>
            <a:ext cx="3406775" cy="758826"/>
          </a:xfrm>
          <a:prstGeom prst="wedgeRectCallout">
            <a:avLst>
              <a:gd name="adj1" fmla="val 21448"/>
              <a:gd name="adj2" fmla="val 1086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2400" b="1" dirty="0" smtClean="0">
                <a:solidFill>
                  <a:schemeClr val="tx1"/>
                </a:solidFill>
              </a:rPr>
              <a:t>Overload the protocol</a:t>
            </a:r>
          </a:p>
        </p:txBody>
      </p:sp>
      <p:sp>
        <p:nvSpPr>
          <p:cNvPr id="6" name="TextBox 5"/>
          <p:cNvSpPr txBox="1"/>
          <p:nvPr/>
        </p:nvSpPr>
        <p:spPr>
          <a:xfrm>
            <a:off x="4609578" y="2047875"/>
            <a:ext cx="1196975" cy="369332"/>
          </a:xfrm>
          <a:prstGeom prst="rect">
            <a:avLst/>
          </a:prstGeom>
          <a:noFill/>
        </p:spPr>
        <p:txBody>
          <a:bodyPr wrap="square" rtlCol="0">
            <a:spAutoFit/>
          </a:bodyPr>
          <a:lstStyle/>
          <a:p>
            <a:r>
              <a:rPr lang="en-US" b="1" i="1" dirty="0" smtClean="0">
                <a:solidFill>
                  <a:srgbClr val="C00000"/>
                </a:solidFill>
              </a:rPr>
              <a:t>      PUT</a:t>
            </a:r>
            <a:endParaRPr lang="en-US" b="1" i="1" dirty="0">
              <a:solidFill>
                <a:srgbClr val="C00000"/>
              </a:solidFill>
            </a:endParaRPr>
          </a:p>
        </p:txBody>
      </p:sp>
      <p:sp>
        <p:nvSpPr>
          <p:cNvPr id="9" name="Rectangle 8"/>
          <p:cNvSpPr/>
          <p:nvPr/>
        </p:nvSpPr>
        <p:spPr>
          <a:xfrm>
            <a:off x="4019550" y="3336925"/>
            <a:ext cx="1774204" cy="369332"/>
          </a:xfrm>
          <a:prstGeom prst="rect">
            <a:avLst/>
          </a:prstGeom>
        </p:spPr>
        <p:txBody>
          <a:bodyPr wrap="none">
            <a:spAutoFit/>
          </a:bodyPr>
          <a:lstStyle/>
          <a:p>
            <a:r>
              <a:rPr lang="en-US" b="1" i="1" dirty="0" smtClean="0">
                <a:solidFill>
                  <a:schemeClr val="accent3">
                    <a:lumMod val="50000"/>
                  </a:schemeClr>
                </a:solidFill>
              </a:rPr>
              <a:t>RESERVE, PUT, …</a:t>
            </a:r>
            <a:endParaRPr lang="en-US" b="1" i="1" dirty="0">
              <a:solidFill>
                <a:schemeClr val="accent3">
                  <a:lumMod val="50000"/>
                </a:schemeClr>
              </a:solidFill>
            </a:endParaRPr>
          </a:p>
        </p:txBody>
      </p:sp>
      <p:sp>
        <p:nvSpPr>
          <p:cNvPr id="10" name="Rectangular Callout 9"/>
          <p:cNvSpPr/>
          <p:nvPr/>
        </p:nvSpPr>
        <p:spPr>
          <a:xfrm>
            <a:off x="336550" y="3244850"/>
            <a:ext cx="2393950" cy="758826"/>
          </a:xfrm>
          <a:prstGeom prst="wedgeRectCallout">
            <a:avLst>
              <a:gd name="adj1" fmla="val 12030"/>
              <a:gd name="adj2" fmla="val -1174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2400" b="1" dirty="0" smtClean="0">
                <a:solidFill>
                  <a:schemeClr val="tx1"/>
                </a:solidFill>
              </a:rPr>
              <a:t>put job, 900 </a:t>
            </a:r>
            <a:endParaRPr lang="en-US" sz="2400" b="1" i="1" dirty="0" smtClean="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Text Placeholder 1"/>
          <p:cNvSpPr txBox="1">
            <a:spLocks/>
          </p:cNvSpPr>
          <p:nvPr/>
        </p:nvSpPr>
        <p:spPr>
          <a:xfrm>
            <a:off x="796925" y="39544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a:t>
            </a:r>
            <a:r>
              <a:rPr lang="en-US" sz="3000" b="1" dirty="0" err="1" smtClean="0">
                <a:solidFill>
                  <a:schemeClr val="tx1">
                    <a:lumMod val="75000"/>
                    <a:lumOff val="25000"/>
                  </a:schemeClr>
                </a:solidFill>
              </a:rPr>
              <a:t>PostRank</a:t>
            </a:r>
            <a:r>
              <a:rPr lang="en-US" sz="3000" b="1" dirty="0" smtClean="0">
                <a:solidFill>
                  <a:schemeClr val="tx1">
                    <a:lumMod val="75000"/>
                    <a:lumOff val="25000"/>
                  </a:schemeClr>
                </a:solidFill>
              </a:rPr>
              <a:t>: “</a:t>
            </a:r>
            <a:r>
              <a:rPr lang="en-US" sz="3000" b="1" dirty="0" err="1" smtClean="0">
                <a:solidFill>
                  <a:schemeClr val="tx1">
                    <a:lumMod val="75000"/>
                    <a:lumOff val="25000"/>
                  </a:schemeClr>
                </a:solidFill>
              </a:rPr>
              <a:t>Chronos</a:t>
            </a:r>
            <a:r>
              <a:rPr lang="en-US" sz="3000" b="1" dirty="0" smtClean="0">
                <a:solidFill>
                  <a:schemeClr val="tx1">
                    <a:lumMod val="75000"/>
                    <a:lumOff val="25000"/>
                  </a:schemeClr>
                </a:solidFill>
              </a:rPr>
              <a:t> Scheduler”</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220162" name="Picture 2"/>
          <p:cNvPicPr>
            <a:picLocks noChangeAspect="1" noChangeArrowheads="1"/>
          </p:cNvPicPr>
          <p:nvPr/>
        </p:nvPicPr>
        <p:blipFill>
          <a:blip r:embed="rId3" cstate="print"/>
          <a:srcRect/>
          <a:stretch>
            <a:fillRect/>
          </a:stretch>
        </p:blipFill>
        <p:spPr bwMode="auto">
          <a:xfrm>
            <a:off x="1349375" y="1219200"/>
            <a:ext cx="6360936" cy="3038475"/>
          </a:xfrm>
          <a:prstGeom prst="rect">
            <a:avLst/>
          </a:prstGeom>
          <a:noFill/>
          <a:ln w="9525">
            <a:noFill/>
            <a:miter lim="800000"/>
            <a:headEnd/>
            <a:tailEnd/>
          </a:ln>
          <a:effectLst/>
        </p:spPr>
      </p:pic>
      <p:sp>
        <p:nvSpPr>
          <p:cNvPr id="8" name="Rectangular Callout 7"/>
          <p:cNvSpPr/>
          <p:nvPr/>
        </p:nvSpPr>
        <p:spPr>
          <a:xfrm>
            <a:off x="3927475" y="206375"/>
            <a:ext cx="3406775" cy="758826"/>
          </a:xfrm>
          <a:prstGeom prst="wedgeRectCallout">
            <a:avLst>
              <a:gd name="adj1" fmla="val 20922"/>
              <a:gd name="adj2" fmla="val 96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~79,000,000 jobs, 4GB RAM</a:t>
            </a:r>
          </a:p>
        </p:txBody>
      </p:sp>
      <p:sp>
        <p:nvSpPr>
          <p:cNvPr id="10" name="Rectangular Callout 9"/>
          <p:cNvSpPr/>
          <p:nvPr/>
        </p:nvSpPr>
        <p:spPr>
          <a:xfrm>
            <a:off x="428625" y="2968625"/>
            <a:ext cx="2578100" cy="758826"/>
          </a:xfrm>
          <a:prstGeom prst="wedgeRectCallout">
            <a:avLst>
              <a:gd name="adj1" fmla="val 73604"/>
              <a:gd name="adj2" fmla="val 14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Upcoming jobs: ~ 1M</a:t>
            </a:r>
            <a:endParaRPr lang="en-US" b="1" i="1" dirty="0" smtClean="0">
              <a:solidFill>
                <a:schemeClr val="tx1"/>
              </a:solidFill>
            </a:endParaRPr>
          </a:p>
        </p:txBody>
      </p:sp>
      <p:sp>
        <p:nvSpPr>
          <p:cNvPr id="11" name="Rectangular Callout 10"/>
          <p:cNvSpPr/>
          <p:nvPr/>
        </p:nvSpPr>
        <p:spPr>
          <a:xfrm>
            <a:off x="336550" y="206375"/>
            <a:ext cx="3406775" cy="758826"/>
          </a:xfrm>
          <a:prstGeom prst="wedgeRectCallout">
            <a:avLst>
              <a:gd name="adj1" fmla="val 32500"/>
              <a:gd name="adj2" fmla="val 80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400% cheaper + extensible!</a:t>
            </a:r>
          </a:p>
        </p:txBody>
      </p:sp>
      <p:sp>
        <p:nvSpPr>
          <p:cNvPr id="12" name="TextBox 11"/>
          <p:cNvSpPr txBox="1"/>
          <p:nvPr/>
        </p:nvSpPr>
        <p:spPr>
          <a:xfrm>
            <a:off x="4609578" y="2047875"/>
            <a:ext cx="1196975" cy="369332"/>
          </a:xfrm>
          <a:prstGeom prst="rect">
            <a:avLst/>
          </a:prstGeom>
          <a:noFill/>
        </p:spPr>
        <p:txBody>
          <a:bodyPr wrap="square" rtlCol="0">
            <a:spAutoFit/>
          </a:bodyPr>
          <a:lstStyle/>
          <a:p>
            <a:r>
              <a:rPr lang="en-US" b="1" i="1" dirty="0" smtClean="0">
                <a:solidFill>
                  <a:srgbClr val="C00000"/>
                </a:solidFill>
              </a:rPr>
              <a:t>      PUT</a:t>
            </a:r>
            <a:endParaRPr lang="en-US" b="1" i="1" dirty="0">
              <a:solidFill>
                <a:srgbClr val="C00000"/>
              </a:solidFill>
            </a:endParaRPr>
          </a:p>
        </p:txBody>
      </p:sp>
      <p:sp>
        <p:nvSpPr>
          <p:cNvPr id="13" name="Rectangle 12"/>
          <p:cNvSpPr/>
          <p:nvPr/>
        </p:nvSpPr>
        <p:spPr>
          <a:xfrm>
            <a:off x="4019550" y="3336925"/>
            <a:ext cx="1774204" cy="369332"/>
          </a:xfrm>
          <a:prstGeom prst="rect">
            <a:avLst/>
          </a:prstGeom>
        </p:spPr>
        <p:txBody>
          <a:bodyPr wrap="none">
            <a:spAutoFit/>
          </a:bodyPr>
          <a:lstStyle/>
          <a:p>
            <a:r>
              <a:rPr lang="en-US" b="1" i="1" dirty="0" smtClean="0">
                <a:solidFill>
                  <a:schemeClr val="accent3">
                    <a:lumMod val="50000"/>
                  </a:schemeClr>
                </a:solidFill>
              </a:rPr>
              <a:t>RESERVE, PUT, …</a:t>
            </a:r>
            <a:endParaRPr lang="en-US" b="1" i="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 Placeholder 1"/>
          <p:cNvSpPr txBox="1">
            <a:spLocks/>
          </p:cNvSpPr>
          <p:nvPr/>
        </p:nvSpPr>
        <p:spPr>
          <a:xfrm>
            <a:off x="796925" y="39544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Performance: Beanstalk </a:t>
            </a:r>
            <a:r>
              <a:rPr lang="en-US" sz="3000" b="1" dirty="0" smtClean="0">
                <a:solidFill>
                  <a:schemeClr val="tx1">
                    <a:lumMod val="75000"/>
                    <a:lumOff val="25000"/>
                  </a:schemeClr>
                </a:solidFill>
              </a:rPr>
              <a:t>+ EM-Proxy</a:t>
            </a:r>
            <a:endParaRPr lang="en-US" sz="3000" b="1" dirty="0" smtClean="0">
              <a:solidFill>
                <a:schemeClr val="tx1">
                  <a:lumMod val="75000"/>
                  <a:lumOff val="25000"/>
                </a:schemeClr>
              </a:solidFill>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b="1" i="1" dirty="0" smtClean="0">
                <a:solidFill>
                  <a:schemeClr val="tx1">
                    <a:lumMod val="75000"/>
                    <a:lumOff val="25000"/>
                  </a:schemeClr>
                </a:solidFill>
              </a:rPr>
              <a:t>is it “C10K proof”?</a:t>
            </a:r>
            <a:endParaRPr kumimoji="0" lang="en-US" b="1"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9" name="Rectangle 8"/>
          <p:cNvSpPr/>
          <p:nvPr/>
        </p:nvSpPr>
        <p:spPr>
          <a:xfrm>
            <a:off x="1073150" y="1793875"/>
            <a:ext cx="3406775" cy="5524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smtClean="0">
                <a:solidFill>
                  <a:schemeClr val="tx1"/>
                </a:solidFill>
              </a:rPr>
              <a:t>EM-Proxy</a:t>
            </a:r>
            <a:endParaRPr lang="en-US" sz="2800" b="1" dirty="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1441450" y="298450"/>
            <a:ext cx="552450" cy="1097534"/>
          </a:xfrm>
          <a:prstGeom prst="rect">
            <a:avLst/>
          </a:prstGeom>
          <a:noFill/>
          <a:ln w="9525">
            <a:noFill/>
            <a:miter lim="800000"/>
            <a:headEnd/>
            <a:tailEnd/>
          </a:ln>
          <a:effectLst/>
        </p:spPr>
      </p:pic>
      <p:pic>
        <p:nvPicPr>
          <p:cNvPr id="14" name="Picture 2"/>
          <p:cNvPicPr>
            <a:picLocks noChangeAspect="1" noChangeArrowheads="1"/>
          </p:cNvPicPr>
          <p:nvPr/>
        </p:nvPicPr>
        <p:blipFill>
          <a:blip r:embed="rId3"/>
          <a:srcRect/>
          <a:stretch>
            <a:fillRect/>
          </a:stretch>
        </p:blipFill>
        <p:spPr bwMode="auto">
          <a:xfrm>
            <a:off x="2362200" y="298450"/>
            <a:ext cx="552450" cy="1097534"/>
          </a:xfrm>
          <a:prstGeom prst="rect">
            <a:avLst/>
          </a:prstGeom>
          <a:noFill/>
          <a:ln w="9525">
            <a:noFill/>
            <a:miter lim="800000"/>
            <a:headEnd/>
            <a:tailEnd/>
          </a:ln>
          <a:effectLst/>
        </p:spPr>
      </p:pic>
      <p:sp>
        <p:nvSpPr>
          <p:cNvPr id="15" name="TextBox 14"/>
          <p:cNvSpPr txBox="1"/>
          <p:nvPr/>
        </p:nvSpPr>
        <p:spPr>
          <a:xfrm>
            <a:off x="3190875" y="688975"/>
            <a:ext cx="2209800" cy="461665"/>
          </a:xfrm>
          <a:prstGeom prst="rect">
            <a:avLst/>
          </a:prstGeom>
          <a:noFill/>
        </p:spPr>
        <p:txBody>
          <a:bodyPr wrap="square" rtlCol="0">
            <a:spAutoFit/>
          </a:bodyPr>
          <a:lstStyle/>
          <a:p>
            <a:r>
              <a:rPr lang="en-US" sz="2400" b="1" dirty="0" smtClean="0"/>
              <a:t>…  x  2,500</a:t>
            </a:r>
            <a:endParaRPr lang="en-US" sz="2400" b="1" dirty="0"/>
          </a:p>
        </p:txBody>
      </p:sp>
      <p:cxnSp>
        <p:nvCxnSpPr>
          <p:cNvPr id="17" name="Straight Arrow Connector 16"/>
          <p:cNvCxnSpPr/>
          <p:nvPr/>
        </p:nvCxnSpPr>
        <p:spPr>
          <a:xfrm rot="16200000" flipH="1">
            <a:off x="1487489" y="1379540"/>
            <a:ext cx="552448" cy="920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rot="16200000" flipH="1">
            <a:off x="2362200" y="1425576"/>
            <a:ext cx="552451" cy="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073150" y="2990850"/>
            <a:ext cx="1933575" cy="552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err="1" smtClean="0">
                <a:solidFill>
                  <a:schemeClr val="tx1"/>
                </a:solidFill>
              </a:rPr>
              <a:t>Beanstalkd</a:t>
            </a:r>
            <a:endParaRPr lang="en-US" sz="2800" b="1" dirty="0">
              <a:solidFill>
                <a:schemeClr val="tx1"/>
              </a:solidFill>
            </a:endParaRPr>
          </a:p>
        </p:txBody>
      </p:sp>
      <p:sp>
        <p:nvSpPr>
          <p:cNvPr id="25" name="Rectangle 24"/>
          <p:cNvSpPr/>
          <p:nvPr/>
        </p:nvSpPr>
        <p:spPr>
          <a:xfrm>
            <a:off x="3190876" y="2990850"/>
            <a:ext cx="1289050" cy="552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err="1" smtClean="0">
                <a:solidFill>
                  <a:schemeClr val="tx1"/>
                </a:solidFill>
              </a:rPr>
              <a:t>MySQL</a:t>
            </a:r>
            <a:endParaRPr lang="en-US" sz="2800" b="1" dirty="0">
              <a:solidFill>
                <a:schemeClr val="tx1"/>
              </a:solidFill>
            </a:endParaRPr>
          </a:p>
        </p:txBody>
      </p:sp>
      <p:cxnSp>
        <p:nvCxnSpPr>
          <p:cNvPr id="26" name="Straight Arrow Connector 25"/>
          <p:cNvCxnSpPr>
            <a:stCxn id="9" idx="2"/>
          </p:cNvCxnSpPr>
          <p:nvPr/>
        </p:nvCxnSpPr>
        <p:spPr>
          <a:xfrm rot="5400000">
            <a:off x="2062956" y="2277267"/>
            <a:ext cx="644524" cy="7826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9" idx="2"/>
            <a:endCxn id="25" idx="0"/>
          </p:cNvCxnSpPr>
          <p:nvPr/>
        </p:nvCxnSpPr>
        <p:spPr>
          <a:xfrm rot="16200000" flipH="1">
            <a:off x="2983707" y="2139155"/>
            <a:ext cx="644525" cy="105886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Rectangular Callout 31"/>
          <p:cNvSpPr/>
          <p:nvPr/>
        </p:nvSpPr>
        <p:spPr>
          <a:xfrm>
            <a:off x="5308600" y="1609725"/>
            <a:ext cx="3406775" cy="1381125"/>
          </a:xfrm>
          <a:prstGeom prst="wedgeRectCallout">
            <a:avLst>
              <a:gd name="adj1" fmla="val -57684"/>
              <a:gd name="adj2" fmla="val -22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2000" b="1" dirty="0" smtClean="0">
                <a:solidFill>
                  <a:schemeClr val="tx1"/>
                </a:solidFill>
              </a:rPr>
              <a:t>1 process / 1 core</a:t>
            </a:r>
          </a:p>
          <a:p>
            <a:pPr marL="342900" indent="-342900" algn="ctr"/>
            <a:r>
              <a:rPr lang="en-US" sz="2000" b="1" dirty="0" smtClean="0">
                <a:solidFill>
                  <a:schemeClr val="tx1"/>
                </a:solidFill>
              </a:rPr>
              <a:t>~ 5,000 open sockets</a:t>
            </a:r>
          </a:p>
          <a:p>
            <a:pPr marL="342900" indent="-342900" algn="ctr"/>
            <a:r>
              <a:rPr lang="en-US" sz="2000" b="1" dirty="0" smtClean="0">
                <a:solidFill>
                  <a:schemeClr val="tx1"/>
                </a:solidFill>
              </a:rPr>
              <a:t>~ 1200 </a:t>
            </a:r>
            <a:r>
              <a:rPr lang="en-US" sz="2000" b="1" dirty="0" err="1" smtClean="0">
                <a:solidFill>
                  <a:schemeClr val="tx1"/>
                </a:solidFill>
              </a:rPr>
              <a:t>req</a:t>
            </a:r>
            <a:r>
              <a:rPr lang="en-US" sz="2000" b="1" dirty="0" smtClean="0">
                <a:solidFill>
                  <a:schemeClr val="tx1"/>
                </a:solidFill>
              </a:rPr>
              <a:t>/s</a:t>
            </a:r>
          </a:p>
        </p:txBody>
      </p:sp>
      <p:sp>
        <p:nvSpPr>
          <p:cNvPr id="33" name="Rectangular Callout 32"/>
          <p:cNvSpPr/>
          <p:nvPr/>
        </p:nvSpPr>
        <p:spPr>
          <a:xfrm>
            <a:off x="5308600" y="3359150"/>
            <a:ext cx="3406775" cy="920750"/>
          </a:xfrm>
          <a:prstGeom prst="wedgeRectCallout">
            <a:avLst>
              <a:gd name="adj1" fmla="val 21227"/>
              <a:gd name="adj2" fmla="val -8166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sz="2000" b="1" dirty="0" smtClean="0">
                <a:solidFill>
                  <a:schemeClr val="tx1"/>
                </a:solidFill>
              </a:rPr>
              <a:t>2x EM-Proxy (dual core)</a:t>
            </a:r>
          </a:p>
          <a:p>
            <a:pPr marL="342900" indent="-342900" algn="ctr"/>
            <a:r>
              <a:rPr lang="en-US" sz="2000" b="1" dirty="0" smtClean="0">
                <a:solidFill>
                  <a:schemeClr val="tx1"/>
                </a:solidFill>
              </a:rPr>
              <a:t>C10K Success!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3500" b="1" dirty="0" smtClean="0">
                <a:solidFill>
                  <a:schemeClr val="tx1">
                    <a:lumMod val="75000"/>
                    <a:lumOff val="25000"/>
                  </a:schemeClr>
                </a:solidFill>
              </a:rPr>
              <a:t>Thanks. Questions?</a:t>
            </a:r>
            <a:endParaRPr lang="en-US" sz="1900" b="1" i="1" dirty="0" smtClean="0">
              <a:solidFill>
                <a:schemeClr val="tx1">
                  <a:lumMod val="75000"/>
                  <a:lumOff val="25000"/>
                </a:schemeClr>
              </a:solidFill>
            </a:endParaRP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finish.png"/>
          <p:cNvPicPr>
            <a:picLocks noChangeAspect="1"/>
          </p:cNvPicPr>
          <p:nvPr/>
        </p:nvPicPr>
        <p:blipFill>
          <a:blip r:embed="rId3" cstate="print"/>
          <a:stretch>
            <a:fillRect/>
          </a:stretch>
        </p:blipFill>
        <p:spPr>
          <a:xfrm>
            <a:off x="6969320" y="1311275"/>
            <a:ext cx="1561905" cy="2200000"/>
          </a:xfrm>
          <a:prstGeom prst="rect">
            <a:avLst/>
          </a:prstGeom>
        </p:spPr>
      </p:pic>
      <p:sp>
        <p:nvSpPr>
          <p:cNvPr id="7" name="Rounded Rectangular Callout 6"/>
          <p:cNvSpPr/>
          <p:nvPr/>
        </p:nvSpPr>
        <p:spPr>
          <a:xfrm>
            <a:off x="475615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Twitter</a:t>
            </a:r>
            <a:endParaRPr lang="en-US" sz="1500" dirty="0"/>
          </a:p>
        </p:txBody>
      </p:sp>
      <p:sp>
        <p:nvSpPr>
          <p:cNvPr id="8" name="Rounded Rectangular Callout 7"/>
          <p:cNvSpPr/>
          <p:nvPr/>
        </p:nvSpPr>
        <p:spPr>
          <a:xfrm>
            <a:off x="696595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My blog</a:t>
            </a:r>
            <a:endParaRPr lang="en-US" sz="1500" dirty="0"/>
          </a:p>
        </p:txBody>
      </p:sp>
      <p:sp>
        <p:nvSpPr>
          <p:cNvPr id="9" name="Rectangle 8"/>
          <p:cNvSpPr/>
          <p:nvPr/>
        </p:nvSpPr>
        <p:spPr>
          <a:xfrm>
            <a:off x="520700" y="1675190"/>
            <a:ext cx="6813550" cy="1938992"/>
          </a:xfrm>
          <a:prstGeom prst="rect">
            <a:avLst/>
          </a:prstGeom>
        </p:spPr>
        <p:txBody>
          <a:bodyPr wrap="square">
            <a:spAutoFit/>
          </a:bodyPr>
          <a:lstStyle/>
          <a:p>
            <a:r>
              <a:rPr lang="en-US" sz="2400" b="1" i="1" dirty="0" smtClean="0"/>
              <a:t>C10K: </a:t>
            </a:r>
            <a:r>
              <a:rPr lang="en-US" sz="2400" b="1" i="1" dirty="0" smtClean="0">
                <a:hlinkClick r:id="rId4"/>
              </a:rPr>
              <a:t>http://www.kegel.com/c10k.html  </a:t>
            </a:r>
            <a:endParaRPr lang="en-US" sz="2400" b="1" i="1" dirty="0" smtClean="0"/>
          </a:p>
          <a:p>
            <a:r>
              <a:rPr lang="en-US" sz="2400" b="1" i="1" dirty="0" smtClean="0"/>
              <a:t>Code: </a:t>
            </a:r>
            <a:r>
              <a:rPr lang="en-US" sz="2400" b="1" i="1" dirty="0" smtClean="0">
                <a:hlinkClick r:id="rId5"/>
              </a:rPr>
              <a:t>http://github.com/igrigorik/em-proxy</a:t>
            </a:r>
            <a:r>
              <a:rPr lang="en-US" sz="2400" b="1" i="1" dirty="0" smtClean="0"/>
              <a:t> </a:t>
            </a:r>
          </a:p>
          <a:p>
            <a:endParaRPr lang="en-US" sz="2400" b="1" i="1" dirty="0" smtClean="0"/>
          </a:p>
          <a:p>
            <a:endParaRPr lang="en-US" sz="2400" b="1" i="1" dirty="0" smtClean="0"/>
          </a:p>
          <a:p>
            <a:r>
              <a:rPr lang="en-US" sz="2400" b="1" i="1" dirty="0" smtClean="0"/>
              <a:t>Twitter:  @</a:t>
            </a:r>
            <a:r>
              <a:rPr lang="en-US" sz="2400" b="1" i="1" dirty="0" err="1" smtClean="0"/>
              <a:t>igrigorik</a:t>
            </a:r>
            <a:endParaRPr lang="en-US" sz="2400" b="1"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The “More” Proxy Solution</a:t>
            </a:r>
            <a:endParaRPr lang="en-US" sz="3000" b="1" dirty="0">
              <a:solidFill>
                <a:schemeClr val="tx1">
                  <a:lumMod val="75000"/>
                  <a:lumOff val="25000"/>
                </a:schemeClr>
              </a:solidFill>
            </a:endParaRPr>
          </a:p>
        </p:txBody>
      </p:sp>
      <p:pic>
        <p:nvPicPr>
          <p:cNvPr id="4101" name="Picture 5"/>
          <p:cNvPicPr>
            <a:picLocks noChangeAspect="1" noChangeArrowheads="1"/>
          </p:cNvPicPr>
          <p:nvPr/>
        </p:nvPicPr>
        <p:blipFill>
          <a:blip r:embed="rId3" cstate="print"/>
          <a:srcRect/>
          <a:stretch>
            <a:fillRect/>
          </a:stretch>
        </p:blipFill>
        <p:spPr bwMode="auto">
          <a:xfrm>
            <a:off x="1257300" y="666750"/>
            <a:ext cx="6126163" cy="346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Transparent Scalability</a:t>
            </a:r>
            <a:endParaRPr lang="en-US" sz="3000" b="1" dirty="0">
              <a:solidFill>
                <a:schemeClr val="tx1">
                  <a:lumMod val="75000"/>
                  <a:lumOff val="25000"/>
                </a:schemeClr>
              </a:solidFill>
            </a:endParaRPr>
          </a:p>
        </p:txBody>
      </p:sp>
      <p:pic>
        <p:nvPicPr>
          <p:cNvPr id="3074" name="Picture 2"/>
          <p:cNvPicPr>
            <a:picLocks noChangeAspect="1" noChangeArrowheads="1"/>
          </p:cNvPicPr>
          <p:nvPr/>
        </p:nvPicPr>
        <p:blipFill>
          <a:blip r:embed="rId3" cstate="print"/>
          <a:srcRect/>
          <a:stretch>
            <a:fillRect/>
          </a:stretch>
        </p:blipFill>
        <p:spPr bwMode="auto">
          <a:xfrm>
            <a:off x="1165225" y="482600"/>
            <a:ext cx="6692788" cy="3781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Architecture</a:t>
            </a:r>
            <a:endParaRPr lang="en-US" sz="3000" b="1" dirty="0" smtClean="0">
              <a:solidFill>
                <a:schemeClr val="tx1">
                  <a:lumMod val="75000"/>
                  <a:lumOff val="25000"/>
                </a:schemeClr>
              </a:solidFill>
            </a:endParaRPr>
          </a:p>
          <a:p>
            <a:pPr algn="r"/>
            <a:r>
              <a:rPr lang="en-US" sz="1800" i="1" dirty="0" smtClean="0">
                <a:solidFill>
                  <a:schemeClr val="tx1">
                    <a:lumMod val="75000"/>
                    <a:lumOff val="25000"/>
                  </a:schemeClr>
                </a:solidFill>
              </a:rPr>
              <a:t>middleware </a:t>
            </a:r>
            <a:r>
              <a:rPr lang="en-US" sz="1800" i="1" dirty="0" err="1" smtClean="0">
                <a:solidFill>
                  <a:schemeClr val="tx1">
                    <a:lumMod val="75000"/>
                    <a:lumOff val="25000"/>
                  </a:schemeClr>
                </a:solidFill>
              </a:rPr>
              <a:t>ftw</a:t>
            </a:r>
            <a:r>
              <a:rPr lang="en-US" sz="1800" i="1" dirty="0" smtClean="0">
                <a:solidFill>
                  <a:schemeClr val="tx1">
                    <a:lumMod val="75000"/>
                    <a:lumOff val="25000"/>
                  </a:schemeClr>
                </a:solidFill>
              </a:rPr>
              <a:t>!</a:t>
            </a:r>
            <a:endParaRPr lang="en-US" sz="1800" i="1" dirty="0">
              <a:solidFill>
                <a:schemeClr val="tx1">
                  <a:lumMod val="75000"/>
                  <a:lumOff val="2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2551072" y="942975"/>
            <a:ext cx="1284328" cy="65050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756150" y="574675"/>
            <a:ext cx="1657350" cy="426176"/>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cstate="print"/>
          <a:srcRect/>
          <a:stretch>
            <a:fillRect/>
          </a:stretch>
        </p:blipFill>
        <p:spPr bwMode="auto">
          <a:xfrm>
            <a:off x="1257300" y="3152775"/>
            <a:ext cx="1104900" cy="1122438"/>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cstate="print"/>
          <a:srcRect/>
          <a:stretch>
            <a:fillRect/>
          </a:stretch>
        </p:blipFill>
        <p:spPr bwMode="auto">
          <a:xfrm>
            <a:off x="704850" y="942975"/>
            <a:ext cx="485775" cy="685800"/>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4756150" y="1713774"/>
            <a:ext cx="1657350" cy="426176"/>
          </a:xfrm>
          <a:prstGeom prst="rect">
            <a:avLst/>
          </a:prstGeom>
          <a:noFill/>
          <a:ln w="9525">
            <a:noFill/>
            <a:miter lim="800000"/>
            <a:headEnd/>
            <a:tailEnd/>
          </a:ln>
          <a:effectLst/>
        </p:spPr>
      </p:pic>
      <p:sp>
        <p:nvSpPr>
          <p:cNvPr id="11" name="Right Arrow 10"/>
          <p:cNvSpPr/>
          <p:nvPr/>
        </p:nvSpPr>
        <p:spPr>
          <a:xfrm>
            <a:off x="1618651" y="1127125"/>
            <a:ext cx="743549"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20261616">
            <a:off x="3975306" y="890799"/>
            <a:ext cx="743549"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338384" flipV="1">
            <a:off x="3969551" y="1460169"/>
            <a:ext cx="743549"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7" cstate="print"/>
          <a:srcRect/>
          <a:stretch>
            <a:fillRect/>
          </a:stretch>
        </p:blipFill>
        <p:spPr bwMode="auto">
          <a:xfrm>
            <a:off x="7150100" y="413130"/>
            <a:ext cx="1196975" cy="526669"/>
          </a:xfrm>
          <a:prstGeom prst="rect">
            <a:avLst/>
          </a:prstGeom>
          <a:noFill/>
          <a:ln w="9525">
            <a:noFill/>
            <a:miter lim="800000"/>
            <a:headEnd/>
            <a:tailEnd/>
          </a:ln>
          <a:effectLst/>
        </p:spPr>
      </p:pic>
      <p:pic>
        <p:nvPicPr>
          <p:cNvPr id="15" name="Picture 3"/>
          <p:cNvPicPr>
            <a:picLocks noChangeAspect="1" noChangeArrowheads="1"/>
          </p:cNvPicPr>
          <p:nvPr/>
        </p:nvPicPr>
        <p:blipFill>
          <a:blip r:embed="rId7" cstate="print"/>
          <a:srcRect/>
          <a:stretch>
            <a:fillRect/>
          </a:stretch>
        </p:blipFill>
        <p:spPr bwMode="auto">
          <a:xfrm>
            <a:off x="7150100" y="1072403"/>
            <a:ext cx="1196975" cy="526669"/>
          </a:xfrm>
          <a:prstGeom prst="rect">
            <a:avLst/>
          </a:prstGeom>
          <a:noFill/>
          <a:ln w="9525">
            <a:noFill/>
            <a:miter lim="800000"/>
            <a:headEnd/>
            <a:tailEnd/>
          </a:ln>
          <a:effectLst/>
        </p:spPr>
      </p:pic>
      <p:pic>
        <p:nvPicPr>
          <p:cNvPr id="16" name="Picture 3"/>
          <p:cNvPicPr>
            <a:picLocks noChangeAspect="1" noChangeArrowheads="1"/>
          </p:cNvPicPr>
          <p:nvPr/>
        </p:nvPicPr>
        <p:blipFill>
          <a:blip r:embed="rId7" cstate="print"/>
          <a:srcRect/>
          <a:stretch>
            <a:fillRect/>
          </a:stretch>
        </p:blipFill>
        <p:spPr bwMode="auto">
          <a:xfrm>
            <a:off x="7150100" y="1771650"/>
            <a:ext cx="1196975" cy="526669"/>
          </a:xfrm>
          <a:prstGeom prst="rect">
            <a:avLst/>
          </a:prstGeom>
          <a:noFill/>
          <a:ln w="9525">
            <a:noFill/>
            <a:miter lim="800000"/>
            <a:headEnd/>
            <a:tailEnd/>
          </a:ln>
          <a:effectLst/>
        </p:spPr>
      </p:pic>
      <p:sp>
        <p:nvSpPr>
          <p:cNvPr id="17" name="Right Arrow 16"/>
          <p:cNvSpPr/>
          <p:nvPr/>
        </p:nvSpPr>
        <p:spPr>
          <a:xfrm>
            <a:off x="6406551" y="622506"/>
            <a:ext cx="743549"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413500" y="1219200"/>
            <a:ext cx="743549"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420449" y="1815894"/>
            <a:ext cx="743549"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ular Callout 19"/>
          <p:cNvSpPr/>
          <p:nvPr/>
        </p:nvSpPr>
        <p:spPr>
          <a:xfrm>
            <a:off x="1533525" y="2139950"/>
            <a:ext cx="1933575" cy="460375"/>
          </a:xfrm>
          <a:prstGeom prst="wedgeRectCallout">
            <a:avLst>
              <a:gd name="adj1" fmla="val 19426"/>
              <a:gd name="adj2" fmla="val -908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Load Balancer</a:t>
            </a:r>
          </a:p>
        </p:txBody>
      </p:sp>
      <p:sp>
        <p:nvSpPr>
          <p:cNvPr id="21" name="Rectangular Callout 20"/>
          <p:cNvSpPr/>
          <p:nvPr/>
        </p:nvSpPr>
        <p:spPr>
          <a:xfrm>
            <a:off x="4203700" y="2600325"/>
            <a:ext cx="1933575" cy="460375"/>
          </a:xfrm>
          <a:prstGeom prst="wedgeRectCallout">
            <a:avLst>
              <a:gd name="adj1" fmla="val 19426"/>
              <a:gd name="adj2" fmla="val -908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Reverse Proxy</a:t>
            </a:r>
          </a:p>
        </p:txBody>
      </p:sp>
      <p:sp>
        <p:nvSpPr>
          <p:cNvPr id="23" name="Rectangular Callout 22"/>
          <p:cNvSpPr/>
          <p:nvPr/>
        </p:nvSpPr>
        <p:spPr>
          <a:xfrm>
            <a:off x="6505575" y="2600325"/>
            <a:ext cx="1933575" cy="460375"/>
          </a:xfrm>
          <a:prstGeom prst="wedgeRectCallout">
            <a:avLst>
              <a:gd name="adj1" fmla="val 19426"/>
              <a:gd name="adj2" fmla="val -908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App Server</a:t>
            </a:r>
          </a:p>
        </p:txBody>
      </p:sp>
      <p:pic>
        <p:nvPicPr>
          <p:cNvPr id="1028" name="Picture 4"/>
          <p:cNvPicPr>
            <a:picLocks noChangeAspect="1" noChangeArrowheads="1"/>
          </p:cNvPicPr>
          <p:nvPr/>
        </p:nvPicPr>
        <p:blipFill>
          <a:blip r:embed="rId8" cstate="print"/>
          <a:srcRect/>
          <a:stretch>
            <a:fillRect/>
          </a:stretch>
        </p:blipFill>
        <p:spPr bwMode="auto">
          <a:xfrm>
            <a:off x="704850" y="4994275"/>
            <a:ext cx="644525" cy="644525"/>
          </a:xfrm>
          <a:prstGeom prst="rect">
            <a:avLst/>
          </a:prstGeom>
          <a:noFill/>
          <a:ln w="9525">
            <a:noFill/>
            <a:miter lim="800000"/>
            <a:headEnd/>
            <a:tailEnd/>
          </a:ln>
          <a:effectLst/>
        </p:spPr>
      </p:pic>
      <p:pic>
        <p:nvPicPr>
          <p:cNvPr id="26" name="Picture 4"/>
          <p:cNvPicPr>
            <a:picLocks noChangeAspect="1" noChangeArrowheads="1"/>
          </p:cNvPicPr>
          <p:nvPr/>
        </p:nvPicPr>
        <p:blipFill>
          <a:blip r:embed="rId8" cstate="print"/>
          <a:srcRect/>
          <a:stretch>
            <a:fillRect/>
          </a:stretch>
        </p:blipFill>
        <p:spPr bwMode="auto">
          <a:xfrm>
            <a:off x="1993900" y="4994275"/>
            <a:ext cx="644525" cy="644525"/>
          </a:xfrm>
          <a:prstGeom prst="rect">
            <a:avLst/>
          </a:prstGeom>
          <a:noFill/>
          <a:ln w="9525">
            <a:noFill/>
            <a:miter lim="800000"/>
            <a:headEnd/>
            <a:tailEnd/>
          </a:ln>
          <a:effectLst/>
        </p:spPr>
      </p:pic>
      <p:sp>
        <p:nvSpPr>
          <p:cNvPr id="27" name="Right Arrow 26"/>
          <p:cNvSpPr/>
          <p:nvPr/>
        </p:nvSpPr>
        <p:spPr>
          <a:xfrm rot="6344834">
            <a:off x="983549" y="4465953"/>
            <a:ext cx="594383" cy="294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5255166" flipH="1">
            <a:off x="1750595" y="4485621"/>
            <a:ext cx="594383" cy="294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ular Callout 28"/>
          <p:cNvSpPr/>
          <p:nvPr/>
        </p:nvSpPr>
        <p:spPr>
          <a:xfrm>
            <a:off x="3006725" y="3889375"/>
            <a:ext cx="1933575" cy="460375"/>
          </a:xfrm>
          <a:prstGeom prst="wedgeRectCallout">
            <a:avLst>
              <a:gd name="adj1" fmla="val -60663"/>
              <a:gd name="adj2" fmla="val -2996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err="1" smtClean="0"/>
              <a:t>MySQL</a:t>
            </a:r>
            <a:r>
              <a:rPr lang="en-US" b="1" dirty="0" smtClean="0"/>
              <a:t> Proxy</a:t>
            </a:r>
          </a:p>
        </p:txBody>
      </p:sp>
      <p:sp>
        <p:nvSpPr>
          <p:cNvPr id="25" name="TextBox 24"/>
          <p:cNvSpPr txBox="1"/>
          <p:nvPr/>
        </p:nvSpPr>
        <p:spPr>
          <a:xfrm>
            <a:off x="612775" y="5638800"/>
            <a:ext cx="1012825" cy="368300"/>
          </a:xfrm>
          <a:prstGeom prst="rect">
            <a:avLst/>
          </a:prstGeom>
          <a:noFill/>
        </p:spPr>
        <p:txBody>
          <a:bodyPr wrap="square" rtlCol="0">
            <a:spAutoFit/>
          </a:bodyPr>
          <a:lstStyle/>
          <a:p>
            <a:r>
              <a:rPr lang="en-US" dirty="0" smtClean="0"/>
              <a:t>Shard 1</a:t>
            </a:r>
            <a:endParaRPr lang="en-US" dirty="0"/>
          </a:p>
        </p:txBody>
      </p:sp>
      <p:sp>
        <p:nvSpPr>
          <p:cNvPr id="30" name="TextBox 29"/>
          <p:cNvSpPr txBox="1"/>
          <p:nvPr/>
        </p:nvSpPr>
        <p:spPr>
          <a:xfrm>
            <a:off x="1901825" y="5638800"/>
            <a:ext cx="1012825" cy="368300"/>
          </a:xfrm>
          <a:prstGeom prst="rect">
            <a:avLst/>
          </a:prstGeom>
          <a:noFill/>
        </p:spPr>
        <p:txBody>
          <a:bodyPr wrap="square" rtlCol="0">
            <a:spAutoFit/>
          </a:bodyPr>
          <a:lstStyle/>
          <a:p>
            <a:r>
              <a:rPr lang="en-US" dirty="0" smtClean="0"/>
              <a:t>Shard 2</a:t>
            </a:r>
            <a:endParaRPr lang="en-US" dirty="0"/>
          </a:p>
        </p:txBody>
      </p:sp>
      <p:pic>
        <p:nvPicPr>
          <p:cNvPr id="31" name="Content Placeholder 5" descr="postrank-logo.png"/>
          <p:cNvPicPr>
            <a:picLocks noChangeAspect="1"/>
          </p:cNvPicPr>
          <p:nvPr/>
        </p:nvPicPr>
        <p:blipFill>
          <a:blip r:embed="rId9" cstate="print"/>
          <a:stretch>
            <a:fillRect/>
          </a:stretch>
        </p:blipFill>
        <p:spPr>
          <a:xfrm>
            <a:off x="3743325" y="4736338"/>
            <a:ext cx="2762250" cy="771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9" grpId="0" animBg="1"/>
    </p:bldLst>
  </p:timing>
</p:sld>
</file>

<file path=ppt/theme/theme1.xml><?xml version="1.0" encoding="utf-8"?>
<a:theme xmlns:a="http://schemas.openxmlformats.org/drawingml/2006/main" name="Office Theme">
  <a:themeElements>
    <a:clrScheme name="igvita">
      <a:dk1>
        <a:srgbClr val="000000"/>
      </a:dk1>
      <a:lt1>
        <a:sysClr val="window" lastClr="FFFFFF"/>
      </a:lt1>
      <a:dk2>
        <a:srgbClr val="272727"/>
      </a:dk2>
      <a:lt2>
        <a:srgbClr val="F6F6F6"/>
      </a:lt2>
      <a:accent1>
        <a:srgbClr val="80C9FF"/>
      </a:accent1>
      <a:accent2>
        <a:srgbClr val="C0504D"/>
      </a:accent2>
      <a:accent3>
        <a:srgbClr val="B1D900"/>
      </a:accent3>
      <a:accent4>
        <a:srgbClr val="8064A2"/>
      </a:accent4>
      <a:accent5>
        <a:srgbClr val="4BACC6"/>
      </a:accent5>
      <a:accent6>
        <a:srgbClr val="F79646"/>
      </a:accent6>
      <a:hlink>
        <a:srgbClr val="003399"/>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4692</TotalTime>
  <Words>1712</Words>
  <Application>Microsoft Office PowerPoint</Application>
  <PresentationFormat>On-screen Show (4:3)</PresentationFormat>
  <Paragraphs>404</Paragraphs>
  <Slides>66</Slides>
  <Notes>63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Proxies for Scale, Performance and Monitoring</dc:title>
  <dc:creator>Ilya Grigorik</dc:creator>
  <cp:lastModifiedBy>Ilya Grigorik</cp:lastModifiedBy>
  <cp:revision>283</cp:revision>
  <dcterms:created xsi:type="dcterms:W3CDTF">2009-04-04T03:35:09Z</dcterms:created>
  <dcterms:modified xsi:type="dcterms:W3CDTF">2009-07-18T06:12:02Z</dcterms:modified>
</cp:coreProperties>
</file>