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notesSlides/notesSlide30.xml" ContentType="application/vnd.openxmlformats-officedocument.presentationml.notesSlide+xml"/>
  <Default Extension="bin" ContentType="application/vnd.openxmlformats-officedocument.presentationml.printerSettings"/>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notesSlides/notesSlide35.xml" ContentType="application/vnd.openxmlformats-officedocument.presentationml.notes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notesSlides/notesSlide42.xml" ContentType="application/vnd.openxmlformats-officedocument.presentationml.notesSlide+xml"/>
  <Override PartName="/ppt/slides/slide28.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notesSlides/notesSlide43.xml" ContentType="application/vnd.openxmlformats-officedocument.presentationml.notes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slides/slide29.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40.xml" ContentType="application/vnd.openxmlformats-officedocument.presentationml.notes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48"/>
  </p:notesMasterIdLst>
  <p:handoutMasterIdLst>
    <p:handoutMasterId r:id="rId49"/>
  </p:handoutMasterIdLst>
  <p:sldIdLst>
    <p:sldId id="256" r:id="rId2"/>
    <p:sldId id="259" r:id="rId3"/>
    <p:sldId id="358" r:id="rId4"/>
    <p:sldId id="461" r:id="rId5"/>
    <p:sldId id="435" r:id="rId6"/>
    <p:sldId id="501" r:id="rId7"/>
    <p:sldId id="502" r:id="rId8"/>
    <p:sldId id="503" r:id="rId9"/>
    <p:sldId id="504" r:id="rId10"/>
    <p:sldId id="352" r:id="rId11"/>
    <p:sldId id="388" r:id="rId12"/>
    <p:sldId id="505" r:id="rId13"/>
    <p:sldId id="507" r:id="rId14"/>
    <p:sldId id="508" r:id="rId15"/>
    <p:sldId id="509" r:id="rId16"/>
    <p:sldId id="511" r:id="rId17"/>
    <p:sldId id="510" r:id="rId18"/>
    <p:sldId id="436" r:id="rId19"/>
    <p:sldId id="438" r:id="rId20"/>
    <p:sldId id="439" r:id="rId21"/>
    <p:sldId id="513" r:id="rId22"/>
    <p:sldId id="512" r:id="rId23"/>
    <p:sldId id="515" r:id="rId24"/>
    <p:sldId id="514" r:id="rId25"/>
    <p:sldId id="440" r:id="rId26"/>
    <p:sldId id="520" r:id="rId27"/>
    <p:sldId id="519" r:id="rId28"/>
    <p:sldId id="521" r:id="rId29"/>
    <p:sldId id="522" r:id="rId30"/>
    <p:sldId id="523" r:id="rId31"/>
    <p:sldId id="524" r:id="rId32"/>
    <p:sldId id="525" r:id="rId33"/>
    <p:sldId id="526" r:id="rId34"/>
    <p:sldId id="527" r:id="rId35"/>
    <p:sldId id="528" r:id="rId36"/>
    <p:sldId id="529" r:id="rId37"/>
    <p:sldId id="530" r:id="rId38"/>
    <p:sldId id="531" r:id="rId39"/>
    <p:sldId id="532" r:id="rId40"/>
    <p:sldId id="533" r:id="rId41"/>
    <p:sldId id="534" r:id="rId42"/>
    <p:sldId id="535" r:id="rId43"/>
    <p:sldId id="536" r:id="rId44"/>
    <p:sldId id="537" r:id="rId45"/>
    <p:sldId id="538" r:id="rId46"/>
    <p:sldId id="35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1181C"/>
    <a:srgbClr val="FFE3A5"/>
    <a:srgbClr val="D0DD27"/>
    <a:srgbClr val="5F6062"/>
    <a:srgbClr val="FFD03B"/>
    <a:srgbClr val="FFE389"/>
    <a:srgbClr val="3B3B3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3919" autoAdjust="0"/>
    <p:restoredTop sz="66451" autoAdjust="0"/>
  </p:normalViewPr>
  <p:slideViewPr>
    <p:cSldViewPr>
      <p:cViewPr varScale="1">
        <p:scale>
          <a:sx n="71" d="100"/>
          <a:sy n="71" d="100"/>
        </p:scale>
        <p:origin x="-1360" y="-11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3126" y="-78"/>
      </p:cViewPr>
      <p:guideLst>
        <p:guide orient="horz" pos="2880"/>
        <p:guide pos="2160"/>
      </p:guideLst>
    </p:cSldViewPr>
  </p:notesViewPr>
  <p:gridSpacing cx="93633925" cy="936339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BDBBC2-4887-40C1-84B6-FEC36B50AB4A}" type="datetimeFigureOut">
              <a:rPr lang="en-US" smtClean="0"/>
              <a:pPr/>
              <a:t>4/14/10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19E03-5C67-4AAB-9352-8A9C66E06FE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33997-6596-4591-8A5E-BE98E3C22E1E}" type="datetimeFigureOut">
              <a:rPr lang="en-US" smtClean="0"/>
              <a:pPr/>
              <a:t>4/14/10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4B99-2225-4CDD-B77D-F8DCFA998F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en.wikipedia.org/wiki/Design_pattern" TargetMode="External"/><Relationship Id="rId4" Type="http://schemas.openxmlformats.org/officeDocument/2006/relationships/hyperlink" Target="http://en.wikipedia.org/wiki/Concurrent_programming" TargetMode="External"/><Relationship Id="rId5" Type="http://schemas.openxmlformats.org/officeDocument/2006/relationships/hyperlink" Target="http://en.wikipedia.org/wiki/Concurrency_(computer_science)"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5B4B99-2225-4CDD-B77D-F8DCFA998F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rb_thread_select</a:t>
            </a:r>
            <a:r>
              <a:rPr lang="en-US" baseline="0" dirty="0" smtClean="0"/>
              <a:t>() on the </a:t>
            </a:r>
            <a:r>
              <a:rPr lang="en-US" baseline="0" dirty="0" err="1" smtClean="0"/>
              <a:t>mysql</a:t>
            </a:r>
            <a:r>
              <a:rPr lang="en-US" baseline="0" dirty="0" smtClean="0"/>
              <a:t> connection's file descriptor, effectively putting that thread in a WAIT_SELECT and letting other threads run until the query's results are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https://gist.github.com/raw/61762/4d0ba698aa868a7dbd04678c0fa37a7a60201dbf/gistfile1.txt</a:t>
            </a:r>
          </a:p>
        </p:txBody>
      </p:sp>
      <p:sp>
        <p:nvSpPr>
          <p:cNvPr id="4" name="Slide Number Placeholder 3"/>
          <p:cNvSpPr>
            <a:spLocks noGrp="1"/>
          </p:cNvSpPr>
          <p:nvPr>
            <p:ph type="sldNum" sz="quarter" idx="10"/>
          </p:nvPr>
        </p:nvSpPr>
        <p:spPr/>
        <p:txBody>
          <a:bodyPr/>
          <a:lstStyle/>
          <a:p>
            <a:fld id="{285B4B99-2225-4CDD-B77D-F8DCFA998F6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rb_thread_select</a:t>
            </a:r>
            <a:r>
              <a:rPr lang="en-US" baseline="0" dirty="0" smtClean="0"/>
              <a:t>() on the </a:t>
            </a:r>
            <a:r>
              <a:rPr lang="en-US" baseline="0" dirty="0" err="1" smtClean="0"/>
              <a:t>mysql</a:t>
            </a:r>
            <a:r>
              <a:rPr lang="en-US" baseline="0" dirty="0" smtClean="0"/>
              <a:t> connection's file descriptor, effectively putting that thread in a WAIT_SELECT and letting other threads run until the query's results are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0"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While </a:t>
            </a:r>
            <a:r>
              <a:rPr lang="en-US" dirty="0" err="1" smtClean="0"/>
              <a:t>jruby</a:t>
            </a:r>
            <a:r>
              <a:rPr lang="en-US" dirty="0" smtClean="0"/>
              <a:t> is able to take advantage of Java's native threading, if you are running Rails </a:t>
            </a:r>
            <a:r>
              <a:rPr lang="en-US" dirty="0" err="1" smtClean="0"/>
              <a:t>ver</a:t>
            </a:r>
            <a:r>
              <a:rPr lang="en-US" dirty="0" smtClean="0"/>
              <a:t> &lt; 2.2 which is not thread-safe, and thus cannot benefit from it. Glassfish provides a </a:t>
            </a:r>
            <a:r>
              <a:rPr lang="en-US" dirty="0" err="1" smtClean="0"/>
              <a:t>jruby</a:t>
            </a:r>
            <a:r>
              <a:rPr lang="en-US" dirty="0" smtClean="0"/>
              <a:t> runtime pool to allow servicing of multiple concurrent requests. Each runtime runs a single instance of Rails, and requests are handed off to whichever one happens to be available at the time of the request.</a:t>
            </a:r>
          </a:p>
          <a:p>
            <a:pPr>
              <a:buFontTx/>
              <a:buChar char="-"/>
            </a:pPr>
            <a:endParaRPr lang="en-US" dirty="0" smtClean="0"/>
          </a:p>
          <a:p>
            <a:pPr>
              <a:buFontTx/>
              <a:buChar char="-"/>
            </a:pPr>
            <a:r>
              <a:rPr lang="en-US" dirty="0" smtClean="0"/>
              <a:t>The dynamic pool will maintain itself with the minimum number of runtimes possible to allow consistent, fast runtime access for the requesting application between its min and max. It also may take an initial number of runtimes, but that value is not used after pool creation in any way.</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reactor </a:t>
            </a:r>
            <a:r>
              <a:rPr lang="en-US" dirty="0" smtClean="0">
                <a:hlinkClick r:id="rId3" tooltip="Design pattern"/>
              </a:rPr>
              <a:t>design pattern</a:t>
            </a:r>
            <a:r>
              <a:rPr lang="en-US" dirty="0" smtClean="0"/>
              <a:t> is a </a:t>
            </a:r>
            <a:r>
              <a:rPr lang="en-US" dirty="0" smtClean="0">
                <a:hlinkClick r:id="rId4" tooltip="Concurrent programming"/>
              </a:rPr>
              <a:t>concurrent programming</a:t>
            </a:r>
            <a:r>
              <a:rPr lang="en-US" dirty="0" smtClean="0"/>
              <a:t> pattern for handling service requests delivered </a:t>
            </a:r>
            <a:r>
              <a:rPr lang="en-US" dirty="0" smtClean="0">
                <a:hlinkClick r:id="rId5" tooltip="Concurrency (computer science)"/>
              </a:rPr>
              <a:t>concurrently</a:t>
            </a:r>
            <a:r>
              <a:rPr lang="en-US" dirty="0" smtClean="0"/>
              <a:t> to a service handler by one or more inputs. The service handler then </a:t>
            </a:r>
            <a:r>
              <a:rPr lang="en-US" dirty="0" err="1" smtClean="0"/>
              <a:t>demultiplexes</a:t>
            </a:r>
            <a:r>
              <a:rPr lang="en-US" dirty="0" smtClean="0"/>
              <a:t> the incoming requests and dispatches them synchronously to the associated request handlers.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coroutines</a:t>
            </a:r>
            <a:endParaRPr lang="en-US" dirty="0" smtClean="0"/>
          </a:p>
          <a:p>
            <a:pPr>
              <a:buFontTx/>
              <a:buChar char="-"/>
            </a:pP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coroutines</a:t>
            </a:r>
            <a:endParaRPr lang="en-US" smtClean="0"/>
          </a:p>
          <a:p>
            <a:pPr>
              <a:buFontTx/>
              <a:buChar char="-"/>
            </a:pPr>
            <a:endParaRPr lang="en-US"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coroutines</a:t>
            </a:r>
            <a:endParaRPr lang="en-US" smtClean="0"/>
          </a:p>
          <a:p>
            <a:pPr>
              <a:buFontTx/>
              <a:buChar char="-"/>
            </a:pPr>
            <a:endParaRPr lang="en-US"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coroutines</a:t>
            </a:r>
            <a:endParaRPr lang="en-US" smtClean="0"/>
          </a:p>
          <a:p>
            <a:pPr>
              <a:buFontTx/>
              <a:buChar char="-"/>
            </a:pPr>
            <a:endParaRPr lang="en-US"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coroutines</a:t>
            </a:r>
            <a:endParaRPr lang="en-US" smtClean="0"/>
          </a:p>
          <a:p>
            <a:pPr>
              <a:buFontTx/>
              <a:buChar char="-"/>
            </a:pPr>
            <a:endParaRPr lang="en-US"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r>
              <a:rPr lang="en-US" dirty="0" err="1" smtClean="0"/>
              <a:t>coroutines</a:t>
            </a:r>
            <a:endParaRPr lang="en-US" smtClean="0"/>
          </a:p>
          <a:p>
            <a:pPr>
              <a:buFontTx/>
              <a:buChar char="-"/>
            </a:pPr>
            <a:endParaRPr lang="en-US"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b="0"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b="0"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b="0"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b="0"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understand what's going on, we need to take a closer look at the Ruby runtime. Whenever you launch a Ruby application, an instance of a Ruby interpreter is launched to parse your code, build an AST tree, and then execute the application you've requested - thankfully, all of this is transparent to the user. However, as part of this runtime, the interpreter also instantiates an instance of a Global Interpreter Lock (or more affectionately known as GIL), which is the culprit of our lack of concurrency: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Thread non-blocking region in Ruby 1.9</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With right driver architecture can block OS thread but VM will continue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27126"/>
            <a:ext cx="8229600" cy="4999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bg>
      <p:bgPr>
        <a:solidFill>
          <a:srgbClr val="D0DD2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5F606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625" y="206375"/>
            <a:ext cx="7826375" cy="48418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p:nvGrpSpPr>
        <p:grpSpPr>
          <a:xfrm>
            <a:off x="0" y="6375401"/>
            <a:ext cx="9144000" cy="482599"/>
            <a:chOff x="0" y="6375400"/>
            <a:chExt cx="9144000" cy="482599"/>
          </a:xfrm>
        </p:grpSpPr>
        <p:sp>
          <p:nvSpPr>
            <p:cNvPr id="8" name="Rectangle 7"/>
            <p:cNvSpPr/>
            <p:nvPr/>
          </p:nvSpPr>
          <p:spPr>
            <a:xfrm>
              <a:off x="0" y="6375400"/>
              <a:ext cx="9144000" cy="482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14" cstate="print"/>
            <a:srcRect/>
            <a:stretch>
              <a:fillRect/>
            </a:stretch>
          </p:blipFill>
          <p:spPr bwMode="auto">
            <a:xfrm>
              <a:off x="8070849" y="6526858"/>
              <a:ext cx="915167" cy="207698"/>
            </a:xfrm>
            <a:prstGeom prst="rect">
              <a:avLst/>
            </a:prstGeom>
            <a:noFill/>
            <a:ln w="9525">
              <a:noFill/>
              <a:miter lim="800000"/>
              <a:headEnd/>
              <a:tailEnd/>
            </a:ln>
            <a:effectLst/>
          </p:spPr>
        </p:pic>
        <p:sp>
          <p:nvSpPr>
            <p:cNvPr id="10" name="TextBox 9"/>
            <p:cNvSpPr txBox="1"/>
            <p:nvPr/>
          </p:nvSpPr>
          <p:spPr>
            <a:xfrm>
              <a:off x="152399" y="6467474"/>
              <a:ext cx="3590925" cy="307777"/>
            </a:xfrm>
            <a:prstGeom prst="rect">
              <a:avLst/>
            </a:prstGeom>
            <a:noFill/>
          </p:spPr>
          <p:txBody>
            <a:bodyPr wrap="square" rtlCol="0">
              <a:spAutoFit/>
            </a:bodyPr>
            <a:lstStyle/>
            <a:p>
              <a:r>
                <a:rPr lang="en-US" sz="1400" b="1" dirty="0" smtClean="0">
                  <a:solidFill>
                    <a:schemeClr val="bg1"/>
                  </a:solidFill>
                </a:rPr>
                <a:t>Beyond ‘gem</a:t>
              </a:r>
              <a:r>
                <a:rPr lang="en-US" sz="1400" b="1" baseline="0" dirty="0" smtClean="0">
                  <a:solidFill>
                    <a:schemeClr val="bg1"/>
                  </a:solidFill>
                </a:rPr>
                <a:t> install </a:t>
              </a:r>
              <a:r>
                <a:rPr lang="en-US" sz="1400" b="1" baseline="0" dirty="0" err="1" smtClean="0">
                  <a:solidFill>
                    <a:schemeClr val="bg1"/>
                  </a:solidFill>
                </a:rPr>
                <a:t>mysql</a:t>
              </a:r>
              <a:r>
                <a:rPr lang="en-US" sz="1400" b="1" baseline="0" dirty="0" smtClean="0">
                  <a:solidFill>
                    <a:schemeClr val="bg1"/>
                  </a:solidFill>
                </a:rPr>
                <a:t>’ in Ruby </a:t>
              </a:r>
              <a:r>
                <a:rPr lang="en-US" sz="1400" b="1" baseline="0" dirty="0" err="1" smtClean="0">
                  <a:solidFill>
                    <a:schemeClr val="bg1"/>
                  </a:solidFill>
                </a:rPr>
                <a:t>VM’s</a:t>
              </a:r>
              <a:endParaRPr lang="en-US" sz="1400" b="1" dirty="0">
                <a:solidFill>
                  <a:schemeClr val="bg1"/>
                </a:solidFill>
              </a:endParaRPr>
            </a:p>
          </p:txBody>
        </p:sp>
        <p:sp>
          <p:nvSpPr>
            <p:cNvPr id="11" name="TextBox 10"/>
            <p:cNvSpPr txBox="1"/>
            <p:nvPr/>
          </p:nvSpPr>
          <p:spPr>
            <a:xfrm>
              <a:off x="5676900" y="6513195"/>
              <a:ext cx="1841500" cy="246221"/>
            </a:xfrm>
            <a:prstGeom prst="rect">
              <a:avLst/>
            </a:prstGeom>
            <a:noFill/>
          </p:spPr>
          <p:txBody>
            <a:bodyPr wrap="square" rtlCol="0">
              <a:spAutoFit/>
            </a:bodyPr>
            <a:lstStyle/>
            <a:p>
              <a:pPr algn="ctr"/>
              <a:r>
                <a:rPr lang="en-US" sz="1000" b="1" dirty="0" smtClean="0">
                  <a:solidFill>
                    <a:schemeClr val="bg1"/>
                  </a:solidFill>
                </a:rPr>
                <a:t>@</a:t>
              </a:r>
              <a:r>
                <a:rPr lang="en-US" sz="1000" b="1" dirty="0" err="1" smtClean="0">
                  <a:solidFill>
                    <a:schemeClr val="bg1"/>
                  </a:solidFill>
                </a:rPr>
                <a:t>igrigorik</a:t>
              </a:r>
              <a:r>
                <a:rPr lang="en-US" sz="1000" b="1" dirty="0" smtClean="0">
                  <a:solidFill>
                    <a:schemeClr val="bg1"/>
                  </a:solidFill>
                </a:rPr>
                <a:t> #</a:t>
              </a:r>
              <a:r>
                <a:rPr lang="en-US" sz="1000" b="1" dirty="0" err="1" smtClean="0">
                  <a:solidFill>
                    <a:schemeClr val="bg1"/>
                  </a:solidFill>
                </a:rPr>
                <a:t>mysqlconf</a:t>
              </a:r>
              <a:endParaRPr lang="en-US" sz="1000" b="1" dirty="0">
                <a:solidFill>
                  <a:schemeClr val="bg1"/>
                </a:solidFill>
              </a:endParaRPr>
            </a:p>
          </p:txBody>
        </p:sp>
        <p:sp>
          <p:nvSpPr>
            <p:cNvPr id="12" name="TextBox 11"/>
            <p:cNvSpPr txBox="1"/>
            <p:nvPr/>
          </p:nvSpPr>
          <p:spPr>
            <a:xfrm>
              <a:off x="3581400" y="6513195"/>
              <a:ext cx="2117725" cy="246221"/>
            </a:xfrm>
            <a:prstGeom prst="rect">
              <a:avLst/>
            </a:prstGeom>
            <a:noFill/>
          </p:spPr>
          <p:txBody>
            <a:bodyPr wrap="square" rtlCol="0">
              <a:spAutoFit/>
            </a:bodyPr>
            <a:lstStyle/>
            <a:p>
              <a:pPr algn="ctr"/>
              <a:r>
                <a:rPr lang="en-US" sz="1000" b="1" dirty="0" err="1" smtClean="0">
                  <a:solidFill>
                    <a:schemeClr val="bg1"/>
                  </a:solidFill>
                </a:rPr>
                <a:t>http://bit.ly/gem-mysql</a:t>
              </a:r>
              <a:endParaRPr lang="en-US" sz="1000" b="1" dirty="0">
                <a:solidFill>
                  <a:schemeClr val="bg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spcBef>
          <a:spcPct val="0"/>
        </a:spcBef>
        <a:buNone/>
        <a:defRPr sz="4000" b="1"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bit.ly/br8Nkh"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wiki.glassfish.java.net/Wiki.jsp?page=JRuby" TargetMode="External"/><Relationship Id="rId5"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github.com/peritor/happening" TargetMode="External"/><Relationship Id="rId12" Type="http://schemas.openxmlformats.org/officeDocument/2006/relationships/hyperlink" Target="http://wiki.github.com/eventmachine/eventmachine/protocol-implementations" TargetMode="External"/><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github.com/tmm1/amqp" TargetMode="External"/><Relationship Id="rId4" Type="http://schemas.openxmlformats.org/officeDocument/2006/relationships/hyperlink" Target="http://github.com/igrigorik/em-mysqlplus" TargetMode="External"/><Relationship Id="rId5" Type="http://schemas.openxmlformats.org/officeDocument/2006/relationships/hyperlink" Target="http://github.com/astro/remcached" TargetMode="External"/><Relationship Id="rId6" Type="http://schemas.openxmlformats.org/officeDocument/2006/relationships/hyperlink" Target="http://github.com/astro/em-dns" TargetMode="External"/><Relationship Id="rId7" Type="http://schemas.openxmlformats.org/officeDocument/2006/relationships/hyperlink" Target="http://github.com/madsimian/em-redis" TargetMode="External"/><Relationship Id="rId8" Type="http://schemas.openxmlformats.org/officeDocument/2006/relationships/hyperlink" Target="http://github.com/tmm1/rmongo" TargetMode="External"/><Relationship Id="rId9" Type="http://schemas.openxmlformats.org/officeDocument/2006/relationships/hyperlink" Target="http://github.com/igrigorik/em-http-request" TargetMode="External"/><Relationship Id="rId10" Type="http://schemas.openxmlformats.org/officeDocument/2006/relationships/hyperlink" Target="http://github.com/igrigorik/em-websocke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github.com/igrigorik/em-mysqlplu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bit.ly/d2hYw0" TargetMode="External"/><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hyperlink" Target="http://bit.ly/aesXy5"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bit.ly/d2hYw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github.com/igrigorik/em-synchron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hyperlink" Target="http://www.igvita.com/2010/03/22/untangling-evented-code-with-ruby-fibers/" TargetMode="External"/><Relationship Id="rId4" Type="http://schemas.openxmlformats.org/officeDocument/2006/relationships/hyperlink" Target="http://www.igvita.com/2009/05/13/fibers-cooperative-scheduling-in-ruby/" TargetMode="External"/><Relationship Id="rId5" Type="http://schemas.openxmlformats.org/officeDocument/2006/relationships/hyperlink" Target="http://github.com/igrigorik/em-synchrony" TargetMode="External"/><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bit.ly/9qGC00" TargetMode="External"/><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bit.ly/gem-mysql" TargetMode="External"/><Relationship Id="rId5" Type="http://schemas.openxmlformats.org/officeDocument/2006/relationships/hyperlink" Target="http://github.com/igrigorik/presentations" TargetMode="External"/><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91181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2695575"/>
            <a:ext cx="8280400" cy="1470025"/>
          </a:xfrm>
        </p:spPr>
        <p:txBody>
          <a:bodyPr/>
          <a:lstStyle/>
          <a:p>
            <a:r>
              <a:rPr lang="en-US" dirty="0" smtClean="0">
                <a:solidFill>
                  <a:schemeClr val="bg1">
                    <a:lumMod val="95000"/>
                  </a:schemeClr>
                </a:solidFill>
              </a:rPr>
              <a:t>Beyond 'gem install </a:t>
            </a:r>
            <a:r>
              <a:rPr lang="en-US" dirty="0" err="1" smtClean="0">
                <a:solidFill>
                  <a:schemeClr val="bg1">
                    <a:lumMod val="95000"/>
                  </a:schemeClr>
                </a:solidFill>
              </a:rPr>
              <a:t>MySQL</a:t>
            </a:r>
            <a:r>
              <a:rPr lang="en-US" dirty="0" smtClean="0">
                <a:solidFill>
                  <a:schemeClr val="bg1">
                    <a:lumMod val="95000"/>
                  </a:schemeClr>
                </a:solidFill>
              </a:rPr>
              <a:t>’ in Ruby</a:t>
            </a:r>
            <a:endParaRPr lang="en-US" dirty="0">
              <a:solidFill>
                <a:schemeClr val="bg1">
                  <a:lumMod val="95000"/>
                </a:schemeClr>
              </a:solidFill>
            </a:endParaRPr>
          </a:p>
        </p:txBody>
      </p:sp>
      <p:sp>
        <p:nvSpPr>
          <p:cNvPr id="3" name="Subtitle 2"/>
          <p:cNvSpPr>
            <a:spLocks noGrp="1"/>
          </p:cNvSpPr>
          <p:nvPr>
            <p:ph type="subTitle" idx="1"/>
          </p:nvPr>
        </p:nvSpPr>
        <p:spPr>
          <a:xfrm>
            <a:off x="1828800" y="4902200"/>
            <a:ext cx="6400800" cy="920749"/>
          </a:xfrm>
        </p:spPr>
        <p:txBody>
          <a:bodyPr>
            <a:normAutofit/>
          </a:bodyPr>
          <a:lstStyle/>
          <a:p>
            <a:pPr algn="r"/>
            <a:r>
              <a:rPr lang="en-US" sz="2600" b="1" dirty="0" smtClean="0">
                <a:solidFill>
                  <a:srgbClr val="FFE3A5"/>
                </a:solidFill>
              </a:rPr>
              <a:t>Ilya Grigorik</a:t>
            </a:r>
          </a:p>
          <a:p>
            <a:pPr algn="r"/>
            <a:r>
              <a:rPr lang="en-US" sz="2200" b="1" dirty="0" smtClean="0">
                <a:solidFill>
                  <a:srgbClr val="FFE3A5"/>
                </a:solidFill>
              </a:rPr>
              <a:t>@</a:t>
            </a:r>
            <a:r>
              <a:rPr lang="en-US" sz="2200" b="1" dirty="0" err="1" smtClean="0">
                <a:solidFill>
                  <a:srgbClr val="FFE3A5"/>
                </a:solidFill>
              </a:rPr>
              <a:t>igrigorik</a:t>
            </a:r>
            <a:endParaRPr lang="en-US" sz="2200" b="1" dirty="0"/>
          </a:p>
        </p:txBody>
      </p:sp>
      <p:pic>
        <p:nvPicPr>
          <p:cNvPr id="6" name="Picture 5"/>
          <p:cNvPicPr>
            <a:picLocks noChangeAspect="1"/>
          </p:cNvPicPr>
          <p:nvPr/>
        </p:nvPicPr>
        <p:blipFill>
          <a:blip r:embed="rId3" cstate="print"/>
          <a:stretch>
            <a:fillRect/>
          </a:stretch>
        </p:blipFill>
        <p:spPr>
          <a:xfrm>
            <a:off x="5689908" y="609600"/>
            <a:ext cx="2463492" cy="1600000"/>
          </a:xfrm>
          <a:prstGeom prst="rect">
            <a:avLst/>
          </a:prstGeom>
          <a:ln>
            <a:noFill/>
          </a:ln>
          <a:effectLst>
            <a:outerShdw blurRad="190500" algn="tl" rotWithShape="0">
              <a:srgbClr val="000000">
                <a:alpha val="70000"/>
              </a:srgbClr>
            </a:outerShdw>
          </a:effectLst>
        </p:spPr>
      </p:pic>
      <p:sp>
        <p:nvSpPr>
          <p:cNvPr id="7" name="Rectangle 6"/>
          <p:cNvSpPr/>
          <p:nvPr/>
        </p:nvSpPr>
        <p:spPr>
          <a:xfrm>
            <a:off x="3581400" y="3374648"/>
            <a:ext cx="4724400" cy="892552"/>
          </a:xfrm>
          <a:prstGeom prst="rect">
            <a:avLst/>
          </a:prstGeom>
        </p:spPr>
        <p:txBody>
          <a:bodyPr wrap="square">
            <a:spAutoFit/>
          </a:bodyPr>
          <a:lstStyle/>
          <a:p>
            <a:r>
              <a:rPr lang="en-US" sz="2600" dirty="0" smtClean="0">
                <a:solidFill>
                  <a:schemeClr val="bg1">
                    <a:lumMod val="95000"/>
                  </a:schemeClr>
                </a:solidFill>
              </a:rPr>
              <a:t/>
            </a:r>
            <a:br>
              <a:rPr lang="en-US" sz="2600" dirty="0" smtClean="0">
                <a:solidFill>
                  <a:schemeClr val="bg1">
                    <a:lumMod val="95000"/>
                  </a:schemeClr>
                </a:solidFill>
              </a:rPr>
            </a:br>
            <a:r>
              <a:rPr lang="en-US" sz="2600" dirty="0" smtClean="0">
                <a:solidFill>
                  <a:schemeClr val="bg1">
                    <a:lumMod val="95000"/>
                  </a:schemeClr>
                </a:solidFill>
              </a:rPr>
              <a:t>alternative drivers &amp; architecture</a:t>
            </a: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986213"/>
            <a:ext cx="7772400" cy="1500187"/>
          </a:xfrm>
          <a:prstGeom prst="rect">
            <a:avLst/>
          </a:prstGeom>
        </p:spPr>
        <p:txBody>
          <a:bodyPr>
            <a:normAutofit/>
          </a:bodyPr>
          <a:lstStyle/>
          <a:p>
            <a:pPr marL="342900" lvl="0" indent="-342900" algn="r">
              <a:spcBef>
                <a:spcPct val="20000"/>
              </a:spcBef>
              <a:defRPr/>
            </a:pPr>
            <a:r>
              <a:rPr lang="en-US" sz="2800" b="1" dirty="0" smtClean="0">
                <a:solidFill>
                  <a:schemeClr val="tx1">
                    <a:lumMod val="75000"/>
                    <a:lumOff val="25000"/>
                  </a:schemeClr>
                </a:solidFill>
              </a:rPr>
              <a:t>gem install </a:t>
            </a:r>
            <a:r>
              <a:rPr lang="en-US" sz="2800" b="1" dirty="0" err="1" smtClean="0">
                <a:solidFill>
                  <a:schemeClr val="tx1">
                    <a:lumMod val="75000"/>
                    <a:lumOff val="25000"/>
                  </a:schemeClr>
                </a:solidFill>
              </a:rPr>
              <a:t>mysql</a:t>
            </a: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what you didn’t know…</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5" name="TextBox 4"/>
          <p:cNvSpPr txBox="1"/>
          <p:nvPr/>
        </p:nvSpPr>
        <p:spPr>
          <a:xfrm>
            <a:off x="914400" y="1544865"/>
            <a:ext cx="7848600" cy="2569935"/>
          </a:xfrm>
          <a:prstGeom prst="rect">
            <a:avLst/>
          </a:prstGeom>
          <a:noFill/>
        </p:spPr>
        <p:txBody>
          <a:bodyPr wrap="square" rtlCol="0">
            <a:spAutoFit/>
          </a:bodyPr>
          <a:lstStyle/>
          <a:p>
            <a:pPr marL="342900" indent="-342900">
              <a:buAutoNum type="arabicPeriod"/>
            </a:pPr>
            <a:r>
              <a:rPr lang="en-US" sz="2300" dirty="0" smtClean="0"/>
              <a:t>Blocking calls to </a:t>
            </a:r>
            <a:r>
              <a:rPr lang="en-US" sz="2300" b="1" i="1" dirty="0" err="1" smtClean="0"/>
              <a:t>mysql_real_query</a:t>
            </a:r>
            <a:endParaRPr lang="en-US" sz="2300" b="1" i="1" dirty="0" smtClean="0"/>
          </a:p>
          <a:p>
            <a:pPr marL="342900" indent="-342900">
              <a:buAutoNum type="arabicPeriod"/>
            </a:pPr>
            <a:r>
              <a:rPr lang="en-US" sz="2300" dirty="0" smtClean="0"/>
              <a:t> </a:t>
            </a:r>
            <a:r>
              <a:rPr lang="en-US" sz="2300" b="1" i="1" dirty="0" err="1" smtClean="0"/>
              <a:t>mysql_real_query</a:t>
            </a:r>
            <a:r>
              <a:rPr lang="en-US" sz="2300" dirty="0" smtClean="0"/>
              <a:t> requires an OS thread</a:t>
            </a:r>
          </a:p>
          <a:p>
            <a:pPr marL="342900" indent="-342900">
              <a:buAutoNum type="arabicPeriod"/>
            </a:pPr>
            <a:r>
              <a:rPr lang="en-US" sz="2300" dirty="0" smtClean="0"/>
              <a:t>Blocking on </a:t>
            </a:r>
            <a:r>
              <a:rPr lang="en-US" sz="2300" b="1" i="1" dirty="0" err="1" smtClean="0"/>
              <a:t>mysql_real_query</a:t>
            </a:r>
            <a:r>
              <a:rPr lang="en-US" sz="2300" dirty="0" smtClean="0"/>
              <a:t> blocks the Ruby VM</a:t>
            </a:r>
          </a:p>
          <a:p>
            <a:pPr marL="342900" indent="-342900">
              <a:buAutoNum type="arabicPeriod"/>
            </a:pPr>
            <a:r>
              <a:rPr lang="en-US" sz="2300" dirty="0" smtClean="0"/>
              <a:t>Aka, “select sleep(1)” blocks the entire Ruby runtime for 1s</a:t>
            </a:r>
          </a:p>
          <a:p>
            <a:pPr marL="342900" indent="-342900">
              <a:buAutoNum type="arabicPeriod"/>
            </a:pPr>
            <a:endParaRPr lang="en-US" sz="2300" dirty="0" smtClean="0"/>
          </a:p>
          <a:p>
            <a:pPr marL="342900" indent="-342900"/>
            <a:r>
              <a:rPr lang="en-US" sz="2300" dirty="0" smtClean="0"/>
              <a:t>(ouch)</a:t>
            </a:r>
          </a:p>
          <a:p>
            <a:pPr marL="342900" indent="-342900">
              <a:buAutoNum type="arabicPeriod"/>
            </a:pPr>
            <a:endParaRPr lang="en-US" sz="2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Text Placeholder 1"/>
          <p:cNvSpPr txBox="1">
            <a:spLocks/>
          </p:cNvSpPr>
          <p:nvPr/>
        </p:nvSpPr>
        <p:spPr>
          <a:xfrm>
            <a:off x="533400" y="1317248"/>
            <a:ext cx="7010400" cy="1500187"/>
          </a:xfrm>
          <a:prstGeom prst="rect">
            <a:avLst/>
          </a:prstGeom>
        </p:spPr>
        <p:txBody>
          <a:bodyPr>
            <a:noAutofit/>
          </a:bodyPr>
          <a:lstStyle/>
          <a:p>
            <a:pPr marL="342900" lvl="0" indent="-342900" algn="r">
              <a:spcBef>
                <a:spcPct val="20000"/>
              </a:spcBef>
              <a:defRPr/>
            </a:pPr>
            <a:r>
              <a:rPr lang="en-US" sz="5000" b="1" dirty="0" smtClean="0">
                <a:solidFill>
                  <a:schemeClr val="tx1">
                    <a:lumMod val="75000"/>
                    <a:lumOff val="25000"/>
                  </a:schemeClr>
                </a:solidFill>
              </a:rPr>
              <a:t/>
            </a:r>
            <a:br>
              <a:rPr lang="en-US" sz="5000" b="1" dirty="0" smtClean="0">
                <a:solidFill>
                  <a:schemeClr val="tx1">
                    <a:lumMod val="75000"/>
                    <a:lumOff val="25000"/>
                  </a:schemeClr>
                </a:solidFill>
              </a:rPr>
            </a:br>
            <a:r>
              <a:rPr lang="en-US" sz="5000" b="1" dirty="0" smtClean="0">
                <a:solidFill>
                  <a:schemeClr val="tx1">
                    <a:lumMod val="75000"/>
                    <a:lumOff val="25000"/>
                  </a:schemeClr>
                </a:solidFill>
              </a:rPr>
              <a:t>gem install </a:t>
            </a:r>
            <a:r>
              <a:rPr lang="en-US" sz="5000" b="1" dirty="0" err="1" smtClean="0">
                <a:solidFill>
                  <a:schemeClr val="tx1">
                    <a:lumMod val="75000"/>
                    <a:lumOff val="25000"/>
                  </a:schemeClr>
                </a:solidFill>
              </a:rPr>
              <a:t>mysqlplus</a:t>
            </a:r>
            <a:endParaRPr lang="en-US" sz="5000" b="1" dirty="0" smtClean="0">
              <a:solidFill>
                <a:schemeClr val="tx1">
                  <a:lumMod val="75000"/>
                  <a:lumOff val="25000"/>
                </a:schemeClr>
              </a:solidFill>
            </a:endParaRPr>
          </a:p>
          <a:p>
            <a:pPr marL="342900" lvl="0" indent="-342900" algn="r">
              <a:spcBef>
                <a:spcPct val="20000"/>
              </a:spcBef>
              <a:defRPr/>
            </a:pPr>
            <a:r>
              <a:rPr lang="en-US" sz="5000" i="1" dirty="0" smtClean="0">
                <a:solidFill>
                  <a:schemeClr val="tx1">
                    <a:lumMod val="75000"/>
                    <a:lumOff val="25000"/>
                  </a:schemeClr>
                </a:solidFill>
              </a:rPr>
              <a:t/>
            </a:r>
            <a:br>
              <a:rPr lang="en-US" sz="5000" i="1" dirty="0" smtClean="0">
                <a:solidFill>
                  <a:schemeClr val="tx1">
                    <a:lumMod val="75000"/>
                    <a:lumOff val="25000"/>
                  </a:schemeClr>
                </a:solidFill>
              </a:rPr>
            </a:br>
            <a:endParaRPr lang="en-US" sz="5000" i="1" dirty="0" smtClean="0">
              <a:solidFill>
                <a:schemeClr val="tx1">
                  <a:lumMod val="65000"/>
                  <a:lumOff val="35000"/>
                </a:schemeClr>
              </a:solidFill>
            </a:endParaRPr>
          </a:p>
        </p:txBody>
      </p:sp>
      <p:sp>
        <p:nvSpPr>
          <p:cNvPr id="9" name="Rectangle 8"/>
          <p:cNvSpPr/>
          <p:nvPr/>
        </p:nvSpPr>
        <p:spPr>
          <a:xfrm>
            <a:off x="1828800" y="3146048"/>
            <a:ext cx="5715000" cy="892552"/>
          </a:xfrm>
          <a:prstGeom prst="rect">
            <a:avLst/>
          </a:prstGeom>
        </p:spPr>
        <p:txBody>
          <a:bodyPr wrap="square">
            <a:spAutoFit/>
          </a:bodyPr>
          <a:lstStyle/>
          <a:p>
            <a:r>
              <a:rPr lang="en-US" sz="2600" dirty="0" smtClean="0"/>
              <a:t>An enhanced </a:t>
            </a:r>
            <a:r>
              <a:rPr lang="en-US" sz="2600" dirty="0" err="1" smtClean="0"/>
              <a:t>mysql</a:t>
            </a:r>
            <a:r>
              <a:rPr lang="en-US" sz="2600" dirty="0" smtClean="0"/>
              <a:t> driver with an</a:t>
            </a:r>
            <a:r>
              <a:rPr lang="en-US" sz="2600" dirty="0" smtClean="0"/>
              <a:t> ‘</a:t>
            </a:r>
            <a:r>
              <a:rPr lang="en-US" sz="2600" dirty="0" err="1" smtClean="0"/>
              <a:t>async</a:t>
            </a:r>
            <a:r>
              <a:rPr lang="en-US" sz="2600" dirty="0" smtClean="0"/>
              <a:t>’ </a:t>
            </a:r>
            <a:r>
              <a:rPr lang="en-US" sz="2600" dirty="0" smtClean="0"/>
              <a:t>interface and threaded access support</a:t>
            </a:r>
            <a:endParaRPr lang="en-US"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0624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mysqlplus.gem</a:t>
            </a:r>
            <a:r>
              <a:rPr lang="en-US" sz="3000" b="1" dirty="0" smtClean="0">
                <a:solidFill>
                  <a:schemeClr val="tx1">
                    <a:lumMod val="75000"/>
                    <a:lumOff val="25000"/>
                  </a:schemeClr>
                </a:solidFill>
              </a:rPr>
              <a:t> under the hood</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4" name="Rectangle 13"/>
          <p:cNvSpPr/>
          <p:nvPr/>
        </p:nvSpPr>
        <p:spPr>
          <a:xfrm>
            <a:off x="609600" y="538877"/>
            <a:ext cx="7924800" cy="369332"/>
          </a:xfrm>
          <a:prstGeom prst="rect">
            <a:avLst/>
          </a:prstGeom>
        </p:spPr>
        <p:txBody>
          <a:bodyPr wrap="square">
            <a:spAutoFit/>
          </a:bodyPr>
          <a:lstStyle/>
          <a:p>
            <a:endParaRPr lang="en-US" dirty="0"/>
          </a:p>
        </p:txBody>
      </p:sp>
      <p:sp>
        <p:nvSpPr>
          <p:cNvPr id="18" name="Rectangle 17"/>
          <p:cNvSpPr/>
          <p:nvPr/>
        </p:nvSpPr>
        <p:spPr>
          <a:xfrm>
            <a:off x="6400800" y="5562600"/>
            <a:ext cx="2238050" cy="369332"/>
          </a:xfrm>
          <a:prstGeom prst="rect">
            <a:avLst/>
          </a:prstGeom>
        </p:spPr>
        <p:txBody>
          <a:bodyPr wrap="none">
            <a:spAutoFit/>
          </a:bodyPr>
          <a:lstStyle/>
          <a:p>
            <a:r>
              <a:rPr lang="en-US" i="1" dirty="0" smtClean="0"/>
              <a:t>gem install </a:t>
            </a:r>
            <a:r>
              <a:rPr lang="en-US" i="1" dirty="0" err="1" smtClean="0"/>
              <a:t>mysqlplus</a:t>
            </a:r>
            <a:endParaRPr lang="en-US" i="1" dirty="0"/>
          </a:p>
        </p:txBody>
      </p:sp>
      <p:sp>
        <p:nvSpPr>
          <p:cNvPr id="15" name="Rectangle 14"/>
          <p:cNvSpPr/>
          <p:nvPr/>
        </p:nvSpPr>
        <p:spPr>
          <a:xfrm>
            <a:off x="228600" y="636181"/>
            <a:ext cx="8839200" cy="323165"/>
          </a:xfrm>
          <a:prstGeom prst="rect">
            <a:avLst/>
          </a:prstGeom>
        </p:spPr>
        <p:txBody>
          <a:bodyPr wrap="square">
            <a:spAutoFit/>
          </a:bodyPr>
          <a:lstStyle/>
          <a:p>
            <a:endParaRPr lang="en-US" sz="1500" dirty="0"/>
          </a:p>
        </p:txBody>
      </p:sp>
      <p:sp>
        <p:nvSpPr>
          <p:cNvPr id="19" name="Rectangle 18"/>
          <p:cNvSpPr/>
          <p:nvPr/>
        </p:nvSpPr>
        <p:spPr>
          <a:xfrm>
            <a:off x="228600" y="1332969"/>
            <a:ext cx="8686800" cy="3785652"/>
          </a:xfrm>
          <a:prstGeom prst="rect">
            <a:avLst/>
          </a:prstGeom>
        </p:spPr>
        <p:txBody>
          <a:bodyPr wrap="square">
            <a:spAutoFit/>
          </a:bodyPr>
          <a:lstStyle/>
          <a:p>
            <a:r>
              <a:rPr lang="en-US" sz="1600" dirty="0" smtClean="0">
                <a:solidFill>
                  <a:srgbClr val="FF5600"/>
                </a:solidFill>
                <a:latin typeface="Monaco"/>
                <a:ea typeface="Monaco"/>
                <a:cs typeface="Monaco"/>
              </a:rPr>
              <a:t>class</a:t>
            </a:r>
            <a:r>
              <a:rPr lang="en-US" sz="1600" dirty="0" smtClean="0">
                <a:solidFill>
                  <a:srgbClr val="000000"/>
                </a:solidFill>
                <a:latin typeface="Monaco"/>
                <a:ea typeface="Monaco"/>
                <a:cs typeface="Monaco"/>
              </a:rPr>
              <a:t> </a:t>
            </a:r>
            <a:r>
              <a:rPr lang="en-US" sz="1600" dirty="0" err="1" smtClean="0">
                <a:solidFill>
                  <a:srgbClr val="21439C"/>
                </a:solidFill>
                <a:latin typeface="Monaco"/>
                <a:ea typeface="Monaco"/>
                <a:cs typeface="Monaco"/>
              </a:rPr>
              <a:t>Mysql</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def</a:t>
            </a:r>
            <a:r>
              <a:rPr lang="en-US" sz="1600" dirty="0" smtClean="0">
                <a:solidFill>
                  <a:srgbClr val="000000"/>
                </a:solidFill>
                <a:latin typeface="Monaco"/>
                <a:ea typeface="Monaco"/>
                <a:cs typeface="Monaco"/>
              </a:rPr>
              <a:t> </a:t>
            </a:r>
            <a:r>
              <a:rPr lang="en-US" sz="1600" dirty="0" err="1" smtClean="0">
                <a:solidFill>
                  <a:srgbClr val="21439C"/>
                </a:solidFill>
                <a:latin typeface="Monaco"/>
                <a:ea typeface="Monaco"/>
                <a:cs typeface="Monaco"/>
              </a:rPr>
              <a:t>ruby_async_query</a:t>
            </a:r>
            <a:r>
              <a:rPr lang="en-US" sz="1600" dirty="0" err="1" smtClean="0">
                <a:solidFill>
                  <a:srgbClr val="000000"/>
                </a:solidFill>
                <a:latin typeface="Monaco"/>
                <a:ea typeface="Monaco"/>
                <a:cs typeface="Monaco"/>
              </a:rPr>
              <a:t>(sql</a:t>
            </a:r>
            <a:r>
              <a:rPr lang="en-US" sz="1600" dirty="0" smtClean="0">
                <a:solidFill>
                  <a:srgbClr val="000000"/>
                </a:solidFill>
                <a:latin typeface="Monaco"/>
                <a:ea typeface="Monaco"/>
                <a:cs typeface="Monaco"/>
              </a:rPr>
              <a:t>, timeout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smtClean="0">
                <a:solidFill>
                  <a:srgbClr val="A535AE"/>
                </a:solidFill>
                <a:latin typeface="Monaco"/>
                <a:ea typeface="Monaco"/>
                <a:cs typeface="Monaco"/>
              </a:rPr>
              <a:t>nil</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send_query</a:t>
            </a:r>
            <a:r>
              <a:rPr lang="en-US" sz="1600" dirty="0" err="1" smtClean="0">
                <a:solidFill>
                  <a:srgbClr val="000000"/>
                </a:solidFill>
                <a:latin typeface="Monaco"/>
                <a:ea typeface="Monaco"/>
                <a:cs typeface="Monaco"/>
              </a:rPr>
              <a:t>(sql</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select </a:t>
            </a:r>
            <a:r>
              <a:rPr lang="en-US" sz="1600" dirty="0" smtClean="0">
                <a:solidFill>
                  <a:srgbClr val="000000"/>
                </a:solidFill>
                <a:latin typeface="Monaco"/>
                <a:ea typeface="Monaco"/>
                <a:cs typeface="Monaco"/>
              </a:rPr>
              <a:t>[(@sockets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{})[socket]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IO</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(socket)],</a:t>
            </a:r>
            <a:r>
              <a:rPr lang="en-US" sz="1600" dirty="0" err="1" smtClean="0">
                <a:solidFill>
                  <a:srgbClr val="A535AE"/>
                </a:solidFill>
                <a:latin typeface="Monaco"/>
                <a:ea typeface="Monaco"/>
                <a:cs typeface="Monaco"/>
              </a:rPr>
              <a:t>nil</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nil</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nil</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get_result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end</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begin</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FF5600"/>
                </a:solidFill>
                <a:latin typeface="Monaco"/>
                <a:ea typeface="Monaco"/>
                <a:cs typeface="Monaco"/>
              </a:rPr>
              <a:t>alias_method</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a:t>
            </a:r>
            <a:r>
              <a:rPr lang="en-US" sz="1600" dirty="0" err="1" smtClean="0">
                <a:solidFill>
                  <a:srgbClr val="000000"/>
                </a:solidFill>
                <a:latin typeface="Monaco"/>
                <a:ea typeface="Monaco"/>
                <a:cs typeface="Monaco"/>
              </a:rPr>
              <a:t>async_query</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c_async_query</a:t>
            </a:r>
            <a:r>
              <a:rPr lang="en-US" sz="1600" dirty="0" smtClean="0">
                <a:solidFill>
                  <a:srgbClr val="000000"/>
                </a:solidFill>
                <a:latin typeface="Monaco"/>
                <a:ea typeface="Monaco"/>
                <a:cs typeface="Monaco"/>
              </a:rPr>
              <a:t>  </a:t>
            </a: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rescue</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NameError</a:t>
            </a:r>
            <a:r>
              <a:rPr lang="en-US" sz="1600" dirty="0" smtClean="0">
                <a:solidFill>
                  <a:srgbClr val="000000"/>
                </a:solidFill>
                <a:latin typeface="Monaco"/>
                <a:ea typeface="Monaco"/>
                <a:cs typeface="Monaco"/>
              </a:rPr>
              <a:t> =&gt; </a:t>
            </a:r>
            <a:r>
              <a:rPr lang="en-US" sz="1600" dirty="0" err="1" smtClean="0">
                <a:solidFill>
                  <a:srgbClr val="000000"/>
                </a:solidFill>
                <a:latin typeface="Monaco"/>
                <a:ea typeface="Monaco"/>
                <a:cs typeface="Monaco"/>
              </a:rPr>
              <a:t>e</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raise</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LoadError</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a:t>
            </a:r>
            <a:r>
              <a:rPr lang="en-US" sz="1600" dirty="0" err="1" smtClean="0">
                <a:solidFill>
                  <a:srgbClr val="00A33F"/>
                </a:solidFill>
                <a:latin typeface="Monaco"/>
                <a:ea typeface="Monaco"/>
                <a:cs typeface="Monaco"/>
              </a:rPr>
              <a:t>"error</a:t>
            </a:r>
            <a:r>
              <a:rPr lang="en-US" sz="1600" dirty="0" smtClean="0">
                <a:solidFill>
                  <a:srgbClr val="00A33F"/>
                </a:solidFill>
                <a:latin typeface="Monaco"/>
                <a:ea typeface="Monaco"/>
                <a:cs typeface="Monaco"/>
              </a:rPr>
              <a:t> loading </a:t>
            </a:r>
            <a:r>
              <a:rPr lang="en-US" sz="1600" dirty="0" err="1" smtClean="0">
                <a:solidFill>
                  <a:srgbClr val="00A33F"/>
                </a:solidFill>
                <a:latin typeface="Monaco"/>
                <a:ea typeface="Monaco"/>
                <a:cs typeface="Monaco"/>
              </a:rPr>
              <a:t>mysqlplus</a:t>
            </a:r>
            <a:r>
              <a:rPr lang="en-US" sz="1600" dirty="0" smtClean="0">
                <a:solidFill>
                  <a:srgbClr val="00A33F"/>
                </a:solidFill>
                <a:latin typeface="Monaco"/>
                <a:ea typeface="Monaco"/>
                <a:cs typeface="Monaco"/>
              </a:rPr>
              <a:t>"</a:t>
            </a:r>
            <a:r>
              <a:rPr lang="en-US" sz="1600" dirty="0" smtClean="0">
                <a:solidFill>
                  <a:srgbClr val="000000"/>
                </a:solidFill>
                <a:latin typeface="Monaco"/>
                <a:ea typeface="Monaco"/>
                <a:cs typeface="Monaco"/>
              </a:rPr>
              <a:t>)</a:t>
            </a: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end</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end</a:t>
            </a:r>
            <a:endParaRPr lang="en-US" sz="1600" dirty="0"/>
          </a:p>
        </p:txBody>
      </p:sp>
      <p:sp>
        <p:nvSpPr>
          <p:cNvPr id="20" name="Rectangular Callout 19"/>
          <p:cNvSpPr/>
          <p:nvPr/>
        </p:nvSpPr>
        <p:spPr>
          <a:xfrm>
            <a:off x="6096000" y="990600"/>
            <a:ext cx="1905000" cy="838200"/>
          </a:xfrm>
          <a:prstGeom prst="wedgeRectCallout">
            <a:avLst>
              <a:gd name="adj1" fmla="val -46629"/>
              <a:gd name="adj2" fmla="val 9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select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 name="Text Placeholder 1"/>
          <p:cNvSpPr txBox="1">
            <a:spLocks/>
          </p:cNvSpPr>
          <p:nvPr/>
        </p:nvSpPr>
        <p:spPr>
          <a:xfrm>
            <a:off x="796925" y="40624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mysqlplus.gem</a:t>
            </a:r>
            <a:r>
              <a:rPr lang="en-US" sz="3000" b="1" dirty="0" smtClean="0">
                <a:solidFill>
                  <a:schemeClr val="tx1">
                    <a:lumMod val="75000"/>
                    <a:lumOff val="25000"/>
                  </a:schemeClr>
                </a:solidFill>
              </a:rPr>
              <a:t> + </a:t>
            </a:r>
            <a:r>
              <a:rPr lang="en-US" sz="3000" b="1" dirty="0" err="1" smtClean="0">
                <a:solidFill>
                  <a:schemeClr val="tx1">
                    <a:lumMod val="75000"/>
                    <a:lumOff val="25000"/>
                  </a:schemeClr>
                </a:solidFill>
              </a:rPr>
              <a:t>ruby_async_query</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grpSp>
        <p:nvGrpSpPr>
          <p:cNvPr id="15" name="Group 14"/>
          <p:cNvGrpSpPr/>
          <p:nvPr/>
        </p:nvGrpSpPr>
        <p:grpSpPr>
          <a:xfrm>
            <a:off x="762000" y="685800"/>
            <a:ext cx="3886200" cy="3581400"/>
            <a:chOff x="2209800" y="685800"/>
            <a:chExt cx="3886200" cy="3581400"/>
          </a:xfrm>
        </p:grpSpPr>
        <p:pic>
          <p:nvPicPr>
            <p:cNvPr id="11" name="Picture 10"/>
            <p:cNvPicPr>
              <a:picLocks noChangeAspect="1"/>
            </p:cNvPicPr>
            <p:nvPr/>
          </p:nvPicPr>
          <p:blipFill>
            <a:blip r:embed="rId3" cstate="print"/>
            <a:srcRect r="68761"/>
            <a:stretch>
              <a:fillRect/>
            </a:stretch>
          </p:blipFill>
          <p:spPr>
            <a:xfrm>
              <a:off x="2209800" y="1536700"/>
              <a:ext cx="2209800" cy="2730500"/>
            </a:xfrm>
            <a:prstGeom prst="rect">
              <a:avLst/>
            </a:prstGeom>
          </p:spPr>
        </p:pic>
        <p:sp>
          <p:nvSpPr>
            <p:cNvPr id="12" name="Multiply 11"/>
            <p:cNvSpPr/>
            <p:nvPr/>
          </p:nvSpPr>
          <p:spPr>
            <a:xfrm>
              <a:off x="3733800" y="1828800"/>
              <a:ext cx="457200" cy="4572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Rectangular Callout 12"/>
            <p:cNvSpPr/>
            <p:nvPr/>
          </p:nvSpPr>
          <p:spPr>
            <a:xfrm>
              <a:off x="4191000" y="685800"/>
              <a:ext cx="1905000" cy="838200"/>
            </a:xfrm>
            <a:prstGeom prst="wedgeRectCallout">
              <a:avLst>
                <a:gd name="adj1" fmla="val -46629"/>
                <a:gd name="adj2" fmla="val 9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spinning in select</a:t>
              </a:r>
            </a:p>
          </p:txBody>
        </p:sp>
      </p:grpSp>
      <p:sp>
        <p:nvSpPr>
          <p:cNvPr id="14" name="Rectangle 13"/>
          <p:cNvSpPr/>
          <p:nvPr/>
        </p:nvSpPr>
        <p:spPr>
          <a:xfrm>
            <a:off x="3159972" y="2105561"/>
            <a:ext cx="5679228" cy="1323439"/>
          </a:xfrm>
          <a:prstGeom prst="rect">
            <a:avLst/>
          </a:prstGeom>
        </p:spPr>
        <p:txBody>
          <a:bodyPr wrap="square">
            <a:spAutoFit/>
          </a:bodyPr>
          <a:lstStyle/>
          <a:p>
            <a:pPr>
              <a:buFontTx/>
              <a:buChar char="-"/>
            </a:pPr>
            <a:r>
              <a:rPr lang="en-US" sz="2000" dirty="0" smtClean="0"/>
              <a:t> OS thread remains available</a:t>
            </a:r>
          </a:p>
          <a:p>
            <a:pPr>
              <a:buFontTx/>
              <a:buChar char="-"/>
            </a:pPr>
            <a:r>
              <a:rPr lang="en-US" sz="2000" i="1" dirty="0" smtClean="0"/>
              <a:t> </a:t>
            </a:r>
            <a:r>
              <a:rPr lang="en-US" sz="2000" dirty="0" smtClean="0"/>
              <a:t>Currently executing thread is put into WAIT_SELECT</a:t>
            </a:r>
            <a:endParaRPr lang="en-US" sz="2000" i="1" dirty="0" smtClean="0"/>
          </a:p>
          <a:p>
            <a:pPr>
              <a:buFontTx/>
              <a:buChar char="-"/>
            </a:pPr>
            <a:r>
              <a:rPr lang="en-US" sz="2000" dirty="0" smtClean="0"/>
              <a:t> Allows multiple threads to execute queries </a:t>
            </a:r>
          </a:p>
          <a:p>
            <a:pPr>
              <a:buFontTx/>
              <a:buChar char="-"/>
            </a:pPr>
            <a:r>
              <a:rPr lang="en-US" sz="2000" dirty="0" smtClean="0"/>
              <a:t> </a:t>
            </a:r>
            <a:r>
              <a:rPr lang="en-US" sz="2000" dirty="0" err="1" smtClean="0"/>
              <a:t>Yay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5196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mysqlplus.gem</a:t>
            </a:r>
            <a:r>
              <a:rPr lang="en-US" sz="3000" b="1" dirty="0" smtClean="0">
                <a:solidFill>
                  <a:schemeClr val="tx1">
                    <a:lumMod val="75000"/>
                    <a:lumOff val="25000"/>
                  </a:schemeClr>
                </a:solidFill>
              </a:rPr>
              <a:t> + C API</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4" name="Rectangle 13"/>
          <p:cNvSpPr/>
          <p:nvPr/>
        </p:nvSpPr>
        <p:spPr>
          <a:xfrm>
            <a:off x="609600" y="538877"/>
            <a:ext cx="7924800" cy="369332"/>
          </a:xfrm>
          <a:prstGeom prst="rect">
            <a:avLst/>
          </a:prstGeom>
        </p:spPr>
        <p:txBody>
          <a:bodyPr wrap="square">
            <a:spAutoFit/>
          </a:bodyPr>
          <a:lstStyle/>
          <a:p>
            <a:endParaRPr lang="en-US" dirty="0"/>
          </a:p>
        </p:txBody>
      </p:sp>
      <p:sp>
        <p:nvSpPr>
          <p:cNvPr id="15" name="Rectangle 14"/>
          <p:cNvSpPr/>
          <p:nvPr/>
        </p:nvSpPr>
        <p:spPr>
          <a:xfrm>
            <a:off x="228600" y="636181"/>
            <a:ext cx="8839200" cy="323165"/>
          </a:xfrm>
          <a:prstGeom prst="rect">
            <a:avLst/>
          </a:prstGeom>
        </p:spPr>
        <p:txBody>
          <a:bodyPr wrap="square">
            <a:spAutoFit/>
          </a:bodyPr>
          <a:lstStyle/>
          <a:p>
            <a:endParaRPr lang="en-US" sz="1500" dirty="0"/>
          </a:p>
        </p:txBody>
      </p:sp>
      <p:sp>
        <p:nvSpPr>
          <p:cNvPr id="19" name="Rectangle 18"/>
          <p:cNvSpPr/>
          <p:nvPr/>
        </p:nvSpPr>
        <p:spPr>
          <a:xfrm>
            <a:off x="228600" y="1332969"/>
            <a:ext cx="8686800" cy="338554"/>
          </a:xfrm>
          <a:prstGeom prst="rect">
            <a:avLst/>
          </a:prstGeom>
        </p:spPr>
        <p:txBody>
          <a:bodyPr wrap="square">
            <a:spAutoFit/>
          </a:bodyPr>
          <a:lstStyle/>
          <a:p>
            <a:endParaRPr lang="en-US" sz="1600" dirty="0"/>
          </a:p>
        </p:txBody>
      </p:sp>
      <p:sp>
        <p:nvSpPr>
          <p:cNvPr id="11" name="Rectangle 10"/>
          <p:cNvSpPr/>
          <p:nvPr/>
        </p:nvSpPr>
        <p:spPr>
          <a:xfrm>
            <a:off x="304800" y="311289"/>
            <a:ext cx="9525000" cy="5632311"/>
          </a:xfrm>
          <a:prstGeom prst="rect">
            <a:avLst/>
          </a:prstGeom>
        </p:spPr>
        <p:txBody>
          <a:bodyPr wrap="square">
            <a:spAutoFit/>
          </a:bodyPr>
          <a:lstStyle/>
          <a:p>
            <a:r>
              <a:rPr lang="en-US" sz="1500" b="1" dirty="0" smtClean="0">
                <a:solidFill>
                  <a:srgbClr val="FF5600"/>
                </a:solidFill>
                <a:latin typeface="Monaco"/>
                <a:ea typeface="Monaco"/>
                <a:cs typeface="Monaco"/>
              </a:rPr>
              <a:t>static</a:t>
            </a:r>
            <a:r>
              <a:rPr lang="en-US" sz="1500" b="1" dirty="0" smtClean="0">
                <a:solidFill>
                  <a:srgbClr val="000000"/>
                </a:solidFill>
                <a:latin typeface="Monaco"/>
                <a:ea typeface="Monaco"/>
                <a:cs typeface="Monaco"/>
              </a:rPr>
              <a:t> VALUE </a:t>
            </a:r>
            <a:r>
              <a:rPr lang="en-US" sz="1500" b="1" dirty="0" err="1" smtClean="0">
                <a:solidFill>
                  <a:srgbClr val="000000"/>
                </a:solidFill>
                <a:latin typeface="Monaco"/>
                <a:ea typeface="Monaco"/>
                <a:cs typeface="Monaco"/>
              </a:rPr>
              <a:t>async_query(</a:t>
            </a:r>
            <a:r>
              <a:rPr lang="en-US" sz="1500" b="1" dirty="0" err="1" smtClean="0">
                <a:solidFill>
                  <a:srgbClr val="FF5600"/>
                </a:solidFill>
                <a:latin typeface="Monaco"/>
                <a:ea typeface="Monaco"/>
                <a:cs typeface="Monaco"/>
              </a:rPr>
              <a:t>int</a:t>
            </a:r>
            <a:r>
              <a:rPr lang="en-US" sz="1500" b="1" dirty="0" smtClean="0">
                <a:solidFill>
                  <a:srgbClr val="000000"/>
                </a:solidFill>
                <a:latin typeface="Monaco"/>
                <a:ea typeface="Monaco"/>
                <a:cs typeface="Monaco"/>
              </a:rPr>
              <a:t> </a:t>
            </a:r>
            <a:r>
              <a:rPr lang="en-US" sz="1500" b="1" dirty="0" err="1" smtClean="0">
                <a:solidFill>
                  <a:srgbClr val="000000"/>
                </a:solidFill>
                <a:latin typeface="Monaco"/>
                <a:ea typeface="Monaco"/>
                <a:cs typeface="Monaco"/>
              </a:rPr>
              <a:t>argc</a:t>
            </a:r>
            <a:r>
              <a:rPr lang="en-US" sz="1500" b="1" dirty="0" smtClean="0">
                <a:solidFill>
                  <a:srgbClr val="000000"/>
                </a:solidFill>
                <a:latin typeface="Monaco"/>
                <a:ea typeface="Monaco"/>
                <a:cs typeface="Monaco"/>
              </a:rPr>
              <a:t>, VALUE* </a:t>
            </a:r>
            <a:r>
              <a:rPr lang="en-US" sz="1500" b="1" dirty="0" err="1" smtClean="0">
                <a:solidFill>
                  <a:srgbClr val="000000"/>
                </a:solidFill>
                <a:latin typeface="Monaco"/>
                <a:ea typeface="Monaco"/>
                <a:cs typeface="Monaco"/>
              </a:rPr>
              <a:t>argv</a:t>
            </a:r>
            <a:r>
              <a:rPr lang="en-US" sz="1500" b="1" dirty="0" smtClean="0">
                <a:solidFill>
                  <a:srgbClr val="000000"/>
                </a:solidFill>
                <a:latin typeface="Monaco"/>
                <a:ea typeface="Monaco"/>
                <a:cs typeface="Monaco"/>
              </a:rPr>
              <a:t>, VALUE </a:t>
            </a:r>
            <a:r>
              <a:rPr lang="en-US" sz="1500" b="1" dirty="0" err="1" smtClean="0">
                <a:solidFill>
                  <a:srgbClr val="000000"/>
                </a:solidFill>
                <a:latin typeface="Monaco"/>
                <a:ea typeface="Monaco"/>
                <a:cs typeface="Monaco"/>
              </a:rPr>
              <a:t>obj</a:t>
            </a:r>
            <a:r>
              <a:rPr lang="en-US" sz="1500" b="1"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send_query</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obj</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sql</a:t>
            </a:r>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schedule_query</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obj</a:t>
            </a:r>
            <a:r>
              <a:rPr lang="en-US" sz="1500" dirty="0" smtClean="0">
                <a:solidFill>
                  <a:srgbClr val="000000"/>
                </a:solidFill>
                <a:latin typeface="Monaco"/>
                <a:ea typeface="Monaco"/>
                <a:cs typeface="Monaco"/>
              </a:rPr>
              <a:t>, timeout);</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return</a:t>
            </a:r>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get_result</a:t>
            </a:r>
            <a:r>
              <a:rPr lang="en-US" sz="1500" dirty="0" err="1" smtClean="0">
                <a:solidFill>
                  <a:srgbClr val="000000"/>
                </a:solidFill>
                <a:latin typeface="Monaco"/>
                <a:ea typeface="Monaco"/>
                <a:cs typeface="Monaco"/>
              </a:rPr>
              <a:t>(obj</a:t>
            </a:r>
            <a:r>
              <a:rPr lang="en-US" sz="1500" dirty="0" smtClean="0">
                <a:solidFill>
                  <a:srgbClr val="000000"/>
                </a:solidFill>
                <a:latin typeface="Monaco"/>
                <a:ea typeface="Monaco"/>
                <a:cs typeface="Monaco"/>
              </a:rPr>
              <a:t>); </a:t>
            </a:r>
          </a:p>
          <a:p>
            <a:r>
              <a:rPr lang="en-US" sz="1500" b="1" dirty="0" smtClean="0">
                <a:solidFill>
                  <a:srgbClr val="000000"/>
                </a:solidFill>
                <a:latin typeface="Monaco"/>
                <a:ea typeface="Monaco"/>
                <a:cs typeface="Monaco"/>
              </a:rPr>
              <a:t>}</a:t>
            </a:r>
          </a:p>
          <a:p>
            <a:endParaRPr lang="en-US" sz="1500" dirty="0" smtClean="0">
              <a:solidFill>
                <a:srgbClr val="000000"/>
              </a:solidFill>
              <a:latin typeface="Monaco"/>
              <a:ea typeface="Monaco"/>
              <a:cs typeface="Monaco"/>
            </a:endParaRPr>
          </a:p>
          <a:p>
            <a:r>
              <a:rPr lang="en-US" sz="1500" b="1" dirty="0" smtClean="0">
                <a:solidFill>
                  <a:srgbClr val="FF5600"/>
                </a:solidFill>
                <a:latin typeface="Monaco"/>
                <a:ea typeface="Monaco"/>
                <a:cs typeface="Monaco"/>
              </a:rPr>
              <a:t>static</a:t>
            </a:r>
            <a:r>
              <a:rPr lang="en-US" sz="1500" b="1" dirty="0" smtClean="0">
                <a:solidFill>
                  <a:srgbClr val="000000"/>
                </a:solidFill>
                <a:latin typeface="Monaco"/>
                <a:ea typeface="Monaco"/>
                <a:cs typeface="Monaco"/>
              </a:rPr>
              <a:t> </a:t>
            </a:r>
            <a:r>
              <a:rPr lang="en-US" sz="1500" b="1" dirty="0" smtClean="0">
                <a:solidFill>
                  <a:srgbClr val="FF5600"/>
                </a:solidFill>
                <a:latin typeface="Monaco"/>
                <a:ea typeface="Monaco"/>
                <a:cs typeface="Monaco"/>
              </a:rPr>
              <a:t>void</a:t>
            </a:r>
            <a:r>
              <a:rPr lang="en-US" sz="1500" b="1" dirty="0" smtClean="0">
                <a:solidFill>
                  <a:srgbClr val="000000"/>
                </a:solidFill>
                <a:latin typeface="Monaco"/>
                <a:ea typeface="Monaco"/>
                <a:cs typeface="Monaco"/>
              </a:rPr>
              <a:t> </a:t>
            </a:r>
            <a:r>
              <a:rPr lang="en-US" sz="1500" b="1" dirty="0" err="1" smtClean="0">
                <a:solidFill>
                  <a:srgbClr val="000000"/>
                </a:solidFill>
                <a:latin typeface="Monaco"/>
                <a:ea typeface="Monaco"/>
                <a:cs typeface="Monaco"/>
              </a:rPr>
              <a:t>schedule_query(VALUE</a:t>
            </a:r>
            <a:r>
              <a:rPr lang="en-US" sz="1500" b="1" dirty="0" smtClean="0">
                <a:solidFill>
                  <a:srgbClr val="000000"/>
                </a:solidFill>
                <a:latin typeface="Monaco"/>
                <a:ea typeface="Monaco"/>
                <a:cs typeface="Monaco"/>
              </a:rPr>
              <a:t> </a:t>
            </a:r>
            <a:r>
              <a:rPr lang="en-US" sz="1500" b="1" dirty="0" err="1" smtClean="0">
                <a:solidFill>
                  <a:srgbClr val="000000"/>
                </a:solidFill>
                <a:latin typeface="Monaco"/>
                <a:ea typeface="Monaco"/>
                <a:cs typeface="Monaco"/>
              </a:rPr>
              <a:t>obj</a:t>
            </a:r>
            <a:r>
              <a:rPr lang="en-US" sz="1500" b="1" dirty="0" smtClean="0">
                <a:solidFill>
                  <a:srgbClr val="000000"/>
                </a:solidFill>
                <a:latin typeface="Monaco"/>
                <a:ea typeface="Monaco"/>
                <a:cs typeface="Monaco"/>
              </a:rPr>
              <a:t>, VALUE timeout) {</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r>
              <a:rPr lang="en-US" sz="1500" dirty="0" err="1" smtClean="0">
                <a:solidFill>
                  <a:srgbClr val="FF5600"/>
                </a:solidFill>
                <a:latin typeface="Monaco"/>
                <a:ea typeface="Monaco"/>
                <a:cs typeface="Monaco"/>
              </a:rPr>
              <a:t>struct</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timeval</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tv</a:t>
            </a:r>
            <a:r>
              <a:rPr lang="en-US" sz="1500" dirty="0" smtClean="0">
                <a:solidFill>
                  <a:srgbClr val="000000"/>
                </a:solidFill>
                <a:latin typeface="Monaco"/>
                <a:ea typeface="Monaco"/>
                <a:cs typeface="Monaco"/>
              </a:rPr>
              <a:t> = { </a:t>
            </a:r>
            <a:r>
              <a:rPr lang="en-US" sz="1500" dirty="0" err="1" smtClean="0">
                <a:solidFill>
                  <a:srgbClr val="000000"/>
                </a:solidFill>
                <a:latin typeface="Monaco"/>
                <a:ea typeface="Monaco"/>
                <a:cs typeface="Monaco"/>
              </a:rPr>
              <a:t>tv_sec</a:t>
            </a:r>
            <a:r>
              <a:rPr lang="en-US" sz="1500" dirty="0" smtClean="0">
                <a:solidFill>
                  <a:srgbClr val="000000"/>
                </a:solidFill>
                <a:latin typeface="Monaco"/>
                <a:ea typeface="Monaco"/>
                <a:cs typeface="Monaco"/>
              </a:rPr>
              <a:t>: timeout, </a:t>
            </a:r>
            <a:r>
              <a:rPr lang="en-US" sz="1500" dirty="0" err="1" smtClean="0">
                <a:solidFill>
                  <a:srgbClr val="000000"/>
                </a:solidFill>
                <a:latin typeface="Monaco"/>
                <a:ea typeface="Monaco"/>
                <a:cs typeface="Monaco"/>
              </a:rPr>
              <a:t>tv_usec</a:t>
            </a:r>
            <a:r>
              <a:rPr lang="en-US" sz="1500" dirty="0" smtClean="0">
                <a:solidFill>
                  <a:srgbClr val="000000"/>
                </a:solidFill>
                <a:latin typeface="Monaco"/>
                <a:ea typeface="Monaco"/>
                <a:cs typeface="Monaco"/>
              </a:rPr>
              <a:t>: 0 };</a:t>
            </a:r>
          </a:p>
          <a:p>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for</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FD_ZERO</a:t>
            </a:r>
            <a:r>
              <a:rPr lang="en-US" sz="1500" dirty="0" err="1" smtClean="0">
                <a:solidFill>
                  <a:srgbClr val="000000"/>
                </a:solidFill>
                <a:latin typeface="Monaco"/>
                <a:ea typeface="Monaco"/>
                <a:cs typeface="Monaco"/>
              </a:rPr>
              <a:t>(&amp;read</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FD_SET</a:t>
            </a:r>
            <a:r>
              <a:rPr lang="en-US" sz="1500" dirty="0" err="1" smtClean="0">
                <a:solidFill>
                  <a:srgbClr val="000000"/>
                </a:solidFill>
                <a:latin typeface="Monaco"/>
                <a:ea typeface="Monaco"/>
                <a:cs typeface="Monaco"/>
              </a:rPr>
              <a:t>(m</a:t>
            </a:r>
            <a:r>
              <a:rPr lang="en-US" sz="1500" dirty="0" smtClean="0">
                <a:solidFill>
                  <a:srgbClr val="000000"/>
                </a:solidFill>
                <a:latin typeface="Monaco"/>
                <a:ea typeface="Monaco"/>
                <a:cs typeface="Monaco"/>
              </a:rPr>
              <a:t>-&gt;</a:t>
            </a:r>
            <a:r>
              <a:rPr lang="en-US" sz="1500" dirty="0" err="1" smtClean="0">
                <a:solidFill>
                  <a:srgbClr val="000000"/>
                </a:solidFill>
                <a:latin typeface="Monaco"/>
                <a:ea typeface="Monaco"/>
                <a:cs typeface="Monaco"/>
              </a:rPr>
              <a:t>net.fd</a:t>
            </a:r>
            <a:r>
              <a:rPr lang="en-US" sz="1500" dirty="0" smtClean="0">
                <a:solidFill>
                  <a:srgbClr val="000000"/>
                </a:solidFill>
                <a:latin typeface="Monaco"/>
                <a:ea typeface="Monaco"/>
                <a:cs typeface="Monaco"/>
              </a:rPr>
              <a:t>, &amp;read);</a:t>
            </a:r>
          </a:p>
          <a:p>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ret = </a:t>
            </a:r>
            <a:r>
              <a:rPr lang="en-US" sz="1500" dirty="0" err="1" smtClean="0">
                <a:solidFill>
                  <a:srgbClr val="A535AE"/>
                </a:solidFill>
                <a:latin typeface="Monaco"/>
                <a:ea typeface="Monaco"/>
                <a:cs typeface="Monaco"/>
              </a:rPr>
              <a:t>rb_thread_select</a:t>
            </a:r>
            <a:r>
              <a:rPr lang="en-US" sz="1500" dirty="0" err="1" smtClean="0">
                <a:solidFill>
                  <a:srgbClr val="000000"/>
                </a:solidFill>
                <a:latin typeface="Monaco"/>
                <a:ea typeface="Monaco"/>
                <a:cs typeface="Monaco"/>
              </a:rPr>
              <a:t>(m</a:t>
            </a:r>
            <a:r>
              <a:rPr lang="en-US" sz="1500" dirty="0" smtClean="0">
                <a:solidFill>
                  <a:srgbClr val="000000"/>
                </a:solidFill>
                <a:latin typeface="Monaco"/>
                <a:ea typeface="Monaco"/>
                <a:cs typeface="Monaco"/>
              </a:rPr>
              <a:t>-&gt;</a:t>
            </a:r>
            <a:r>
              <a:rPr lang="en-US" sz="1500" dirty="0" err="1" smtClean="0">
                <a:solidFill>
                  <a:srgbClr val="000000"/>
                </a:solidFill>
                <a:latin typeface="Monaco"/>
                <a:ea typeface="Monaco"/>
                <a:cs typeface="Monaco"/>
              </a:rPr>
              <a:t>net.fd</a:t>
            </a:r>
            <a:r>
              <a:rPr lang="en-US" sz="1500" dirty="0" smtClean="0">
                <a:solidFill>
                  <a:srgbClr val="000000"/>
                </a:solidFill>
                <a:latin typeface="Monaco"/>
                <a:ea typeface="Monaco"/>
                <a:cs typeface="Monaco"/>
              </a:rPr>
              <a:t> + 1, &amp;read, </a:t>
            </a:r>
            <a:r>
              <a:rPr lang="en-US" sz="1500" dirty="0" smtClean="0">
                <a:solidFill>
                  <a:srgbClr val="A535AE"/>
                </a:solidFill>
                <a:latin typeface="Monaco"/>
                <a:ea typeface="Monaco"/>
                <a:cs typeface="Monaco"/>
              </a:rPr>
              <a:t>NULL</a:t>
            </a:r>
            <a:r>
              <a:rPr lang="en-US" sz="1500" dirty="0" smtClean="0">
                <a:solidFill>
                  <a:srgbClr val="000000"/>
                </a:solidFill>
                <a:latin typeface="Monaco"/>
                <a:ea typeface="Monaco"/>
                <a:cs typeface="Monaco"/>
              </a:rPr>
              <a:t>, </a:t>
            </a:r>
            <a:r>
              <a:rPr lang="en-US" sz="1500" dirty="0" smtClean="0">
                <a:solidFill>
                  <a:srgbClr val="A535AE"/>
                </a:solidFill>
                <a:latin typeface="Monaco"/>
                <a:ea typeface="Monaco"/>
                <a:cs typeface="Monaco"/>
              </a:rPr>
              <a:t>NULL</a:t>
            </a:r>
            <a:r>
              <a:rPr lang="en-US" sz="1500" dirty="0" smtClean="0">
                <a:solidFill>
                  <a:srgbClr val="000000"/>
                </a:solidFill>
                <a:latin typeface="Monaco"/>
                <a:ea typeface="Monaco"/>
                <a:cs typeface="Monaco"/>
              </a:rPr>
              <a:t>, &amp;</a:t>
            </a:r>
            <a:r>
              <a:rPr lang="en-US" sz="1500" dirty="0" err="1" smtClean="0">
                <a:solidFill>
                  <a:srgbClr val="000000"/>
                </a:solidFill>
                <a:latin typeface="Monaco"/>
                <a:ea typeface="Monaco"/>
                <a:cs typeface="Monaco"/>
              </a:rPr>
              <a:t>tv</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if</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m</a:t>
            </a:r>
            <a:r>
              <a:rPr lang="en-US" sz="1500" dirty="0" smtClean="0">
                <a:solidFill>
                  <a:srgbClr val="000000"/>
                </a:solidFill>
                <a:latin typeface="Monaco"/>
                <a:ea typeface="Monaco"/>
                <a:cs typeface="Monaco"/>
              </a:rPr>
              <a:t>-&gt;status == MYSQL_STATUS_READY)</a:t>
            </a:r>
          </a:p>
          <a:p>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break</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t>
            </a:r>
          </a:p>
          <a:p>
            <a:r>
              <a:rPr lang="en-US" sz="1500" b="1" dirty="0" smtClean="0">
                <a:solidFill>
                  <a:srgbClr val="000000"/>
                </a:solidFill>
                <a:latin typeface="Monaco"/>
                <a:ea typeface="Monaco"/>
                <a:cs typeface="Monaco"/>
              </a:rPr>
              <a:t>}</a:t>
            </a:r>
            <a:endParaRPr lang="en-US" sz="1500" b="1" dirty="0"/>
          </a:p>
        </p:txBody>
      </p:sp>
      <p:sp>
        <p:nvSpPr>
          <p:cNvPr id="12" name="Rectangular Callout 11"/>
          <p:cNvSpPr/>
          <p:nvPr/>
        </p:nvSpPr>
        <p:spPr>
          <a:xfrm>
            <a:off x="4572000" y="838200"/>
            <a:ext cx="2667000" cy="838200"/>
          </a:xfrm>
          <a:prstGeom prst="wedgeRectCallout">
            <a:avLst>
              <a:gd name="adj1" fmla="val -74796"/>
              <a:gd name="adj2" fmla="val -178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send query and block</a:t>
            </a:r>
          </a:p>
        </p:txBody>
      </p:sp>
      <p:sp>
        <p:nvSpPr>
          <p:cNvPr id="13" name="Rectangular Callout 12"/>
          <p:cNvSpPr/>
          <p:nvPr/>
        </p:nvSpPr>
        <p:spPr>
          <a:xfrm>
            <a:off x="4495800" y="3276600"/>
            <a:ext cx="4191000" cy="838200"/>
          </a:xfrm>
          <a:prstGeom prst="wedgeRectCallout">
            <a:avLst>
              <a:gd name="adj1" fmla="val -59067"/>
              <a:gd name="adj2" fmla="val 52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Ruby: select() = C: </a:t>
            </a:r>
            <a:r>
              <a:rPr lang="en-US" b="1" dirty="0" err="1" smtClean="0">
                <a:solidFill>
                  <a:schemeClr val="tx1"/>
                </a:solidFill>
              </a:rPr>
              <a:t>rb_thread_select</a:t>
            </a:r>
            <a:r>
              <a:rPr lang="en-US" b="1"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 name="Text Placeholder 1"/>
          <p:cNvSpPr txBox="1">
            <a:spLocks/>
          </p:cNvSpPr>
          <p:nvPr/>
        </p:nvSpPr>
        <p:spPr>
          <a:xfrm>
            <a:off x="796925" y="40624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ruby_async_query</a:t>
            </a:r>
            <a:r>
              <a:rPr lang="en-US" sz="3000" b="1" dirty="0" smtClean="0">
                <a:solidFill>
                  <a:schemeClr val="tx1">
                    <a:lumMod val="75000"/>
                    <a:lumOff val="25000"/>
                  </a:schemeClr>
                </a:solidFill>
              </a:rPr>
              <a:t> </a:t>
            </a:r>
            <a:r>
              <a:rPr lang="en-US" sz="3000" b="1" i="1" dirty="0" smtClean="0">
                <a:solidFill>
                  <a:schemeClr val="tx1">
                    <a:lumMod val="75000"/>
                    <a:lumOff val="25000"/>
                  </a:schemeClr>
                </a:solidFill>
              </a:rPr>
              <a:t>vs.</a:t>
            </a:r>
            <a:r>
              <a:rPr lang="en-US" sz="3000" b="1" dirty="0" smtClean="0">
                <a:solidFill>
                  <a:schemeClr val="tx1">
                    <a:lumMod val="75000"/>
                    <a:lumOff val="25000"/>
                  </a:schemeClr>
                </a:solidFill>
              </a:rPr>
              <a:t> </a:t>
            </a:r>
            <a:r>
              <a:rPr lang="en-US" sz="3000" b="1" dirty="0" err="1" smtClean="0">
                <a:solidFill>
                  <a:schemeClr val="tx1">
                    <a:lumMod val="75000"/>
                    <a:lumOff val="25000"/>
                  </a:schemeClr>
                </a:solidFill>
              </a:rPr>
              <a:t>c_async_query</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grpSp>
        <p:nvGrpSpPr>
          <p:cNvPr id="2" name="Group 14"/>
          <p:cNvGrpSpPr/>
          <p:nvPr/>
        </p:nvGrpSpPr>
        <p:grpSpPr>
          <a:xfrm>
            <a:off x="3657600" y="685800"/>
            <a:ext cx="4419600" cy="3581400"/>
            <a:chOff x="2209800" y="685800"/>
            <a:chExt cx="4419600" cy="3581400"/>
          </a:xfrm>
        </p:grpSpPr>
        <p:pic>
          <p:nvPicPr>
            <p:cNvPr id="11" name="Picture 10"/>
            <p:cNvPicPr>
              <a:picLocks noChangeAspect="1"/>
            </p:cNvPicPr>
            <p:nvPr/>
          </p:nvPicPr>
          <p:blipFill>
            <a:blip r:embed="rId3" cstate="print"/>
            <a:srcRect r="68761"/>
            <a:stretch>
              <a:fillRect/>
            </a:stretch>
          </p:blipFill>
          <p:spPr>
            <a:xfrm>
              <a:off x="2209800" y="1536700"/>
              <a:ext cx="2209800" cy="2730500"/>
            </a:xfrm>
            <a:prstGeom prst="rect">
              <a:avLst/>
            </a:prstGeom>
          </p:spPr>
        </p:pic>
        <p:sp>
          <p:nvSpPr>
            <p:cNvPr id="12" name="Multiply 11"/>
            <p:cNvSpPr/>
            <p:nvPr/>
          </p:nvSpPr>
          <p:spPr>
            <a:xfrm>
              <a:off x="3733800" y="1828800"/>
              <a:ext cx="457200" cy="4572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Rectangular Callout 12"/>
            <p:cNvSpPr/>
            <p:nvPr/>
          </p:nvSpPr>
          <p:spPr>
            <a:xfrm>
              <a:off x="4191000" y="685800"/>
              <a:ext cx="2438400" cy="838200"/>
            </a:xfrm>
            <a:prstGeom prst="wedgeRectCallout">
              <a:avLst>
                <a:gd name="adj1" fmla="val -46629"/>
                <a:gd name="adj2" fmla="val 9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Ruby: ruby </a:t>
              </a:r>
              <a:r>
                <a:rPr lang="en-US" b="1" dirty="0" smtClean="0">
                  <a:solidFill>
                    <a:schemeClr val="tx1"/>
                  </a:solidFill>
                </a:rPr>
                <a:t>select(</a:t>
              </a:r>
              <a:r>
                <a:rPr lang="en-US" b="1" dirty="0" smtClean="0">
                  <a:solidFill>
                    <a:schemeClr val="tx1"/>
                  </a:solidFill>
                </a:rPr>
                <a:t>)</a:t>
              </a:r>
              <a:endParaRPr lang="en-US" b="1" dirty="0" smtClean="0">
                <a:solidFill>
                  <a:schemeClr val="tx1"/>
                </a:solidFill>
              </a:endParaRPr>
            </a:p>
          </p:txBody>
        </p:sp>
      </p:grpSp>
      <p:sp>
        <p:nvSpPr>
          <p:cNvPr id="8" name="Rectangular Callout 7"/>
          <p:cNvSpPr/>
          <p:nvPr/>
        </p:nvSpPr>
        <p:spPr>
          <a:xfrm>
            <a:off x="457200" y="2667000"/>
            <a:ext cx="2667000" cy="838200"/>
          </a:xfrm>
          <a:prstGeom prst="wedgeRectCallout">
            <a:avLst>
              <a:gd name="adj1" fmla="val 62012"/>
              <a:gd name="adj2" fmla="val -5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Native: </a:t>
            </a:r>
            <a:r>
              <a:rPr lang="en-US" b="1" dirty="0" err="1" smtClean="0">
                <a:solidFill>
                  <a:schemeClr val="tx1"/>
                </a:solidFill>
              </a:rPr>
              <a:t>rb_thread_select</a:t>
            </a:r>
            <a:endParaRPr lang="en-US" b="1" dirty="0" smtClean="0">
              <a:solidFill>
                <a:schemeClr val="tx1"/>
              </a:solidFill>
            </a:endParaRPr>
          </a:p>
        </p:txBody>
      </p:sp>
      <p:grpSp>
        <p:nvGrpSpPr>
          <p:cNvPr id="14" name="Group 13"/>
          <p:cNvGrpSpPr/>
          <p:nvPr/>
        </p:nvGrpSpPr>
        <p:grpSpPr>
          <a:xfrm>
            <a:off x="457200" y="1066800"/>
            <a:ext cx="2667000" cy="3886200"/>
            <a:chOff x="457200" y="1066800"/>
            <a:chExt cx="2667000" cy="3886200"/>
          </a:xfrm>
        </p:grpSpPr>
        <p:sp>
          <p:nvSpPr>
            <p:cNvPr id="9" name="Rectangular Callout 8"/>
            <p:cNvSpPr/>
            <p:nvPr/>
          </p:nvSpPr>
          <p:spPr>
            <a:xfrm>
              <a:off x="457200" y="4114800"/>
              <a:ext cx="2667000" cy="838200"/>
            </a:xfrm>
            <a:prstGeom prst="wedgeRectCallout">
              <a:avLst>
                <a:gd name="adj1" fmla="val -21145"/>
                <a:gd name="adj2" fmla="val -98956"/>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indent="-342900" algn="ctr"/>
              <a:r>
                <a:rPr lang="en-US" b="1" dirty="0" smtClean="0">
                  <a:solidFill>
                    <a:schemeClr val="tx1"/>
                  </a:solidFill>
                </a:rPr>
                <a:t>use it, if you can.</a:t>
              </a:r>
            </a:p>
          </p:txBody>
        </p:sp>
        <p:sp>
          <p:nvSpPr>
            <p:cNvPr id="10" name="Rectangular Callout 9"/>
            <p:cNvSpPr/>
            <p:nvPr/>
          </p:nvSpPr>
          <p:spPr>
            <a:xfrm>
              <a:off x="457200" y="1066800"/>
              <a:ext cx="2667000" cy="838200"/>
            </a:xfrm>
            <a:prstGeom prst="wedgeRectCallout">
              <a:avLst>
                <a:gd name="adj1" fmla="val -21816"/>
                <a:gd name="adj2" fmla="val 93118"/>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indent="-342900" algn="ctr"/>
              <a:r>
                <a:rPr lang="en-US" b="1" dirty="0" smtClean="0">
                  <a:solidFill>
                    <a:schemeClr val="tx1"/>
                  </a:solidFill>
                </a:rPr>
                <a:t>alias :query, :</a:t>
              </a:r>
              <a:r>
                <a:rPr lang="en-US" b="1" dirty="0" err="1" smtClean="0">
                  <a:solidFill>
                    <a:schemeClr val="tx1"/>
                  </a:solidFill>
                </a:rPr>
                <a:t>async_query</a:t>
              </a:r>
              <a:r>
                <a:rPr lang="en-US" b="1" dirty="0" smtClean="0">
                  <a:solidFill>
                    <a:schemeClr val="tx1"/>
                  </a:solidFill>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4595813"/>
            <a:ext cx="7772400" cy="1500187"/>
          </a:xfrm>
          <a:prstGeom prst="rect">
            <a:avLst/>
          </a:prstGeom>
        </p:spPr>
        <p:txBody>
          <a:bodyPr>
            <a:normAutofit/>
          </a:bodyPr>
          <a:lstStyle/>
          <a:p>
            <a:pPr marL="342900" lvl="0" indent="-342900" algn="r">
              <a:spcBef>
                <a:spcPct val="20000"/>
              </a:spcBef>
              <a:defRPr/>
            </a:pPr>
            <a:r>
              <a:rPr lang="en-US" sz="2800" b="1" dirty="0" err="1" smtClean="0">
                <a:solidFill>
                  <a:schemeClr val="tx1">
                    <a:lumMod val="75000"/>
                    <a:lumOff val="25000"/>
                  </a:schemeClr>
                </a:solidFill>
              </a:rPr>
              <a:t>mysqlplus</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gotchas</a:t>
            </a: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what you need to know…</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5" name="TextBox 4"/>
          <p:cNvSpPr txBox="1"/>
          <p:nvPr/>
        </p:nvSpPr>
        <p:spPr>
          <a:xfrm>
            <a:off x="914400" y="1544865"/>
            <a:ext cx="7848600" cy="2923878"/>
          </a:xfrm>
          <a:prstGeom prst="rect">
            <a:avLst/>
          </a:prstGeom>
          <a:noFill/>
        </p:spPr>
        <p:txBody>
          <a:bodyPr wrap="square" rtlCol="0">
            <a:spAutoFit/>
          </a:bodyPr>
          <a:lstStyle/>
          <a:p>
            <a:pPr marL="342900" indent="-342900">
              <a:buAutoNum type="arabicPeriod"/>
            </a:pPr>
            <a:r>
              <a:rPr lang="en-US" sz="2300" dirty="0" smtClean="0"/>
              <a:t>Non VM-blocking </a:t>
            </a:r>
            <a:r>
              <a:rPr lang="en-US" sz="2300" dirty="0" smtClean="0"/>
              <a:t>database calls (win)</a:t>
            </a:r>
            <a:endParaRPr lang="en-US" sz="2300" b="1" i="1" dirty="0" smtClean="0"/>
          </a:p>
          <a:p>
            <a:pPr marL="342900" indent="-342900">
              <a:buAutoNum type="arabicPeriod"/>
            </a:pPr>
            <a:r>
              <a:rPr lang="en-US" sz="2300" dirty="0" smtClean="0"/>
              <a:t>But there is no pipelining! You can’t re-use same connection.</a:t>
            </a:r>
          </a:p>
          <a:p>
            <a:pPr marL="342900" indent="-342900">
              <a:buAutoNum type="arabicPeriod"/>
            </a:pPr>
            <a:r>
              <a:rPr lang="en-US" sz="2300" dirty="0" smtClean="0"/>
              <a:t>You will need </a:t>
            </a:r>
            <a:r>
              <a:rPr lang="en-US" sz="2300" dirty="0" smtClean="0"/>
              <a:t>a </a:t>
            </a:r>
            <a:r>
              <a:rPr lang="en-US" sz="2300" dirty="0" smtClean="0"/>
              <a:t>pool of DB connections</a:t>
            </a:r>
          </a:p>
          <a:p>
            <a:pPr marL="342900" indent="-342900">
              <a:buAutoNum type="arabicPeriod"/>
            </a:pPr>
            <a:r>
              <a:rPr lang="en-US" sz="2300" dirty="0" smtClean="0"/>
              <a:t>You will need to manage the database pool</a:t>
            </a:r>
          </a:p>
          <a:p>
            <a:pPr marL="342900" indent="-342900">
              <a:buAutoNum type="arabicPeriod"/>
            </a:pPr>
            <a:r>
              <a:rPr lang="en-US" sz="2300" dirty="0" smtClean="0"/>
              <a:t>You need to watch out for </a:t>
            </a:r>
            <a:r>
              <a:rPr lang="en-US" sz="2300" b="1" dirty="0" smtClean="0"/>
              <a:t>other</a:t>
            </a:r>
            <a:r>
              <a:rPr lang="en-US" sz="2300" dirty="0" smtClean="0"/>
              <a:t> blocking calls / gems!</a:t>
            </a:r>
          </a:p>
          <a:p>
            <a:pPr marL="342900" indent="-342900">
              <a:buAutoNum type="arabicPeriod"/>
            </a:pPr>
            <a:r>
              <a:rPr lang="en-US" sz="2300" dirty="0" smtClean="0"/>
              <a:t>Requires threaded execution / framework for parallelism</a:t>
            </a:r>
          </a:p>
          <a:p>
            <a:pPr marL="342900" indent="-342900">
              <a:buAutoNum type="arabicPeriod"/>
            </a:pPr>
            <a:endParaRPr lang="en-US" sz="2300" dirty="0" smtClean="0"/>
          </a:p>
          <a:p>
            <a:pPr marL="342900" indent="-342900">
              <a:buAutoNum type="arabicPeriod"/>
            </a:pPr>
            <a:endParaRPr lang="en-US" sz="23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 name="Text Placeholder 1"/>
          <p:cNvSpPr txBox="1">
            <a:spLocks/>
          </p:cNvSpPr>
          <p:nvPr/>
        </p:nvSpPr>
        <p:spPr>
          <a:xfrm>
            <a:off x="796925" y="40624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Managing your own DB Pool</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5" name="Rectangle 14"/>
          <p:cNvSpPr/>
          <p:nvPr/>
        </p:nvSpPr>
        <p:spPr>
          <a:xfrm>
            <a:off x="6841766" y="5562600"/>
            <a:ext cx="1768834" cy="369332"/>
          </a:xfrm>
          <a:prstGeom prst="rect">
            <a:avLst/>
          </a:prstGeom>
        </p:spPr>
        <p:txBody>
          <a:bodyPr wrap="none">
            <a:spAutoFit/>
          </a:bodyPr>
          <a:lstStyle/>
          <a:p>
            <a:r>
              <a:rPr lang="en-US" i="1" dirty="0" smtClean="0"/>
              <a:t>is easy enough…</a:t>
            </a:r>
            <a:endParaRPr lang="en-US" i="1" dirty="0"/>
          </a:p>
        </p:txBody>
      </p:sp>
      <p:sp>
        <p:nvSpPr>
          <p:cNvPr id="19" name="TextBox 18"/>
          <p:cNvSpPr txBox="1"/>
          <p:nvPr/>
        </p:nvSpPr>
        <p:spPr>
          <a:xfrm>
            <a:off x="4596593" y="3291482"/>
            <a:ext cx="184666" cy="369332"/>
          </a:xfrm>
          <a:prstGeom prst="rect">
            <a:avLst/>
          </a:prstGeom>
          <a:noFill/>
        </p:spPr>
        <p:txBody>
          <a:bodyPr wrap="none" rtlCol="0">
            <a:spAutoFit/>
          </a:bodyPr>
          <a:lstStyle/>
          <a:p>
            <a:endParaRPr lang="en-US" dirty="0"/>
          </a:p>
        </p:txBody>
      </p:sp>
      <p:sp>
        <p:nvSpPr>
          <p:cNvPr id="22" name="Rectangle 21"/>
          <p:cNvSpPr/>
          <p:nvPr/>
        </p:nvSpPr>
        <p:spPr>
          <a:xfrm>
            <a:off x="533400" y="446306"/>
            <a:ext cx="7239000" cy="4278094"/>
          </a:xfrm>
          <a:prstGeom prst="rect">
            <a:avLst/>
          </a:prstGeom>
        </p:spPr>
        <p:txBody>
          <a:bodyPr wrap="square">
            <a:spAutoFit/>
          </a:bodyPr>
          <a:lstStyle/>
          <a:p>
            <a:r>
              <a:rPr lang="en-US" sz="1600" dirty="0" smtClean="0">
                <a:solidFill>
                  <a:srgbClr val="FF5600"/>
                </a:solidFill>
                <a:latin typeface="Monaco"/>
                <a:ea typeface="Monaco"/>
                <a:cs typeface="Monaco"/>
              </a:rPr>
              <a:t>require</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rubygems</a:t>
            </a:r>
            <a:r>
              <a:rPr lang="en-US" sz="1600" dirty="0" smtClean="0">
                <a:solidFill>
                  <a:srgbClr val="00A33F"/>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require</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mysqlplus</a:t>
            </a:r>
            <a:r>
              <a:rPr lang="en-US" sz="1600" dirty="0" smtClean="0">
                <a:solidFill>
                  <a:srgbClr val="00A33F"/>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require</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db_pool</a:t>
            </a:r>
            <a:r>
              <a:rPr lang="en-US" sz="1600" dirty="0" smtClean="0">
                <a:solidFill>
                  <a:srgbClr val="00A33F"/>
                </a:solidFill>
                <a:latin typeface="Monaco"/>
                <a:ea typeface="Monaco"/>
                <a:cs typeface="Monaco"/>
              </a:rPr>
              <a:t>'</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p</a:t>
            </a:r>
            <a:r>
              <a:rPr lang="en-US" sz="1600" dirty="0" smtClean="0">
                <a:solidFill>
                  <a:srgbClr val="000000"/>
                </a:solidFill>
                <a:latin typeface="Monaco"/>
                <a:ea typeface="Monaco"/>
                <a:cs typeface="Monaco"/>
              </a:rPr>
              <a:t>ool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DatabasePool</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(:size</a:t>
            </a:r>
            <a:r>
              <a:rPr lang="en-US" sz="1600" dirty="0" smtClean="0">
                <a:solidFill>
                  <a:srgbClr val="000000"/>
                </a:solidFill>
                <a:latin typeface="Monaco"/>
                <a:ea typeface="Monaco"/>
                <a:cs typeface="Monaco"/>
              </a:rPr>
              <a:t> =&gt; 5) </a:t>
            </a:r>
            <a:r>
              <a:rPr lang="en-US" sz="1600" dirty="0" smtClean="0">
                <a:solidFill>
                  <a:srgbClr val="FF5600"/>
                </a:solidFill>
                <a:latin typeface="Monaco"/>
                <a:ea typeface="Monaco"/>
                <a:cs typeface="Monaco"/>
              </a:rPr>
              <a:t>do</a:t>
            </a:r>
            <a:endParaRPr lang="en-US" sz="1600" dirty="0" smtClean="0">
              <a:solidFill>
                <a:srgbClr val="FF56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puts </a:t>
            </a:r>
            <a:r>
              <a:rPr lang="en-US" sz="1600" dirty="0" smtClean="0">
                <a:solidFill>
                  <a:srgbClr val="00A33F"/>
                </a:solidFill>
                <a:latin typeface="Monaco"/>
                <a:ea typeface="Monaco"/>
                <a:cs typeface="Monaco"/>
              </a:rPr>
              <a:t>"Connecting to database…"</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db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Mysql</a:t>
            </a:r>
            <a:r>
              <a:rPr lang="en-US" sz="1600" dirty="0" err="1" smtClean="0">
                <a:solidFill>
                  <a:srgbClr val="000000"/>
                </a:solidFill>
                <a:latin typeface="Monaco"/>
                <a:ea typeface="Monaco"/>
                <a:cs typeface="Monaco"/>
              </a:rPr>
              <a:t>.init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db.options</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Mysql</a:t>
            </a:r>
            <a:r>
              <a:rPr lang="en-US" sz="1600" dirty="0" err="1" smtClean="0">
                <a:solidFill>
                  <a:srgbClr val="000000"/>
                </a:solidFill>
                <a:latin typeface="Monaco"/>
                <a:ea typeface="Monaco"/>
                <a:cs typeface="Monaco"/>
              </a:rPr>
              <a:t>::SET_CHARSET_NAME</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"UTF8"</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db.real_connect</a:t>
            </a:r>
            <a:r>
              <a:rPr lang="en-US" sz="1600" dirty="0" err="1" smtClean="0">
                <a:solidFill>
                  <a:srgbClr val="000000"/>
                </a:solidFill>
                <a:latin typeface="Monaco"/>
                <a:ea typeface="Monaco"/>
                <a:cs typeface="Monaco"/>
              </a:rPr>
              <a:t>(hostname</a:t>
            </a:r>
            <a:r>
              <a:rPr lang="en-US" sz="1600" dirty="0" smtClean="0">
                <a:solidFill>
                  <a:srgbClr val="000000"/>
                </a:solidFill>
                <a:latin typeface="Monaco"/>
                <a:ea typeface="Monaco"/>
                <a:cs typeface="Monaco"/>
              </a:rPr>
              <a:t>, username, password,</a:t>
            </a:r>
          </a:p>
          <a:p>
            <a:r>
              <a:rPr lang="en-US" sz="1600" dirty="0" smtClean="0">
                <a:solidFill>
                  <a:srgbClr val="000000"/>
                </a:solidFill>
                <a:latin typeface="Monaco"/>
                <a:ea typeface="Monaco"/>
                <a:cs typeface="Monaco"/>
              </a:rPr>
              <a:t>                  database, </a:t>
            </a:r>
            <a:r>
              <a:rPr lang="en-US" sz="1600" dirty="0" smtClean="0">
                <a:solidFill>
                  <a:srgbClr val="A535AE"/>
                </a:solidFill>
                <a:latin typeface="Monaco"/>
                <a:ea typeface="Monaco"/>
                <a:cs typeface="Monaco"/>
              </a:rPr>
              <a:t>nil</a:t>
            </a:r>
            <a:r>
              <a:rPr lang="en-US" sz="1600" dirty="0" smtClean="0">
                <a:solidFill>
                  <a:srgbClr val="000000"/>
                </a:solidFill>
                <a:latin typeface="Monaco"/>
                <a:ea typeface="Monaco"/>
                <a:cs typeface="Monaco"/>
              </a:rPr>
              <a:t>, sock)</a:t>
            </a: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db.reconnect</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smtClean="0">
                <a:solidFill>
                  <a:srgbClr val="A535AE"/>
                </a:solidFill>
                <a:latin typeface="Monaco"/>
                <a:ea typeface="Monaco"/>
                <a:cs typeface="Monaco"/>
              </a:rPr>
              <a:t>true</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db</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end</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err="1" smtClean="0">
                <a:solidFill>
                  <a:srgbClr val="000000"/>
                </a:solidFill>
                <a:latin typeface="Monaco"/>
                <a:ea typeface="Monaco"/>
                <a:cs typeface="Monaco"/>
              </a:rPr>
              <a:t>pool.query(</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sleep 1"</a:t>
            </a:r>
            <a:r>
              <a:rPr lang="en-US" sz="1600" dirty="0" smtClean="0">
                <a:solidFill>
                  <a:srgbClr val="000000"/>
                </a:solidFill>
                <a:latin typeface="Monaco"/>
                <a:ea typeface="Monaco"/>
                <a:cs typeface="Monaco"/>
              </a:rPr>
              <a:t>)</a:t>
            </a:r>
          </a:p>
        </p:txBody>
      </p:sp>
      <p:sp>
        <p:nvSpPr>
          <p:cNvPr id="23" name="Rectangular Callout 22"/>
          <p:cNvSpPr/>
          <p:nvPr/>
        </p:nvSpPr>
        <p:spPr>
          <a:xfrm>
            <a:off x="6019800" y="1371600"/>
            <a:ext cx="2667000" cy="838200"/>
          </a:xfrm>
          <a:prstGeom prst="wedgeRectCallout">
            <a:avLst>
              <a:gd name="adj1" fmla="val -66078"/>
              <a:gd name="adj2" fmla="val -24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5 shared connections</a:t>
            </a:r>
          </a:p>
        </p:txBody>
      </p:sp>
      <p:sp>
        <p:nvSpPr>
          <p:cNvPr id="24" name="Rectangular Callout 23"/>
          <p:cNvSpPr/>
          <p:nvPr/>
        </p:nvSpPr>
        <p:spPr>
          <a:xfrm>
            <a:off x="6019800" y="228600"/>
            <a:ext cx="2667000" cy="838200"/>
          </a:xfrm>
          <a:prstGeom prst="wedgeRectCallout">
            <a:avLst>
              <a:gd name="adj1" fmla="val 17080"/>
              <a:gd name="adj2" fmla="val 71776"/>
            </a:avLst>
          </a:prstGeom>
        </p:spPr>
        <p:style>
          <a:lnRef idx="1">
            <a:schemeClr val="accent3"/>
          </a:lnRef>
          <a:fillRef idx="3">
            <a:schemeClr val="accent3"/>
          </a:fillRef>
          <a:effectRef idx="2">
            <a:schemeClr val="accent3"/>
          </a:effectRef>
          <a:fontRef idx="minor">
            <a:schemeClr val="lt1"/>
          </a:fontRef>
        </p:style>
        <p:txBody>
          <a:bodyPr rtlCol="0" anchor="ctr"/>
          <a:lstStyle/>
          <a:p>
            <a:pPr marL="342900" indent="-342900" algn="ctr"/>
            <a:r>
              <a:rPr lang="en-US" b="1" dirty="0" smtClean="0">
                <a:solidFill>
                  <a:schemeClr val="tx1"/>
                </a:solidFill>
              </a:rPr>
              <a:t>max concurrency =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43400"/>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Concurrency in Ruby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50,000-foot view</a:t>
            </a:r>
          </a:p>
        </p:txBody>
      </p:sp>
      <p:pic>
        <p:nvPicPr>
          <p:cNvPr id="13" name="Picture 12"/>
          <p:cNvPicPr>
            <a:picLocks noChangeAspect="1"/>
          </p:cNvPicPr>
          <p:nvPr/>
        </p:nvPicPr>
        <p:blipFill>
          <a:blip r:embed="rId3" cstate="print"/>
          <a:stretch>
            <a:fillRect/>
          </a:stretch>
        </p:blipFill>
        <p:spPr>
          <a:xfrm>
            <a:off x="3784600" y="381000"/>
            <a:ext cx="1397000" cy="1549400"/>
          </a:xfrm>
          <a:prstGeom prst="rect">
            <a:avLst/>
          </a:prstGeom>
        </p:spPr>
      </p:pic>
      <p:cxnSp>
        <p:nvCxnSpPr>
          <p:cNvPr id="15" name="Elbow Connector 14"/>
          <p:cNvCxnSpPr/>
          <p:nvPr/>
        </p:nvCxnSpPr>
        <p:spPr>
          <a:xfrm>
            <a:off x="4432300" y="1930400"/>
            <a:ext cx="1358900" cy="508000"/>
          </a:xfrm>
          <a:prstGeom prst="bentConnector3">
            <a:avLst>
              <a:gd name="adj1" fmla="val 1301"/>
            </a:avLst>
          </a:prstGeom>
        </p:spPr>
        <p:style>
          <a:lnRef idx="3">
            <a:schemeClr val="accent1"/>
          </a:lnRef>
          <a:fillRef idx="0">
            <a:schemeClr val="accent1"/>
          </a:fillRef>
          <a:effectRef idx="2">
            <a:schemeClr val="accent1"/>
          </a:effectRef>
          <a:fontRef idx="minor">
            <a:schemeClr val="tx1"/>
          </a:fontRef>
        </p:style>
      </p:cxnSp>
      <p:cxnSp>
        <p:nvCxnSpPr>
          <p:cNvPr id="28" name="Elbow Connector 14"/>
          <p:cNvCxnSpPr/>
          <p:nvPr/>
        </p:nvCxnSpPr>
        <p:spPr>
          <a:xfrm rot="5400000">
            <a:off x="3524250" y="1530350"/>
            <a:ext cx="508000" cy="1308100"/>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6320432" y="2133600"/>
            <a:ext cx="1680568" cy="523220"/>
          </a:xfrm>
          <a:prstGeom prst="rect">
            <a:avLst/>
          </a:prstGeom>
          <a:noFill/>
        </p:spPr>
        <p:txBody>
          <a:bodyPr wrap="none" rtlCol="0">
            <a:spAutoFit/>
          </a:bodyPr>
          <a:lstStyle/>
          <a:p>
            <a:r>
              <a:rPr lang="en-US" sz="2800" b="1" dirty="0" smtClean="0">
                <a:solidFill>
                  <a:srgbClr val="FF6600"/>
                </a:solidFill>
              </a:rPr>
              <a:t>Threading</a:t>
            </a:r>
            <a:endParaRPr lang="en-US" sz="2800" b="1" dirty="0">
              <a:solidFill>
                <a:srgbClr val="FF6600"/>
              </a:solidFill>
            </a:endParaRPr>
          </a:p>
        </p:txBody>
      </p:sp>
      <p:sp>
        <p:nvSpPr>
          <p:cNvPr id="36" name="TextBox 35"/>
          <p:cNvSpPr txBox="1"/>
          <p:nvPr/>
        </p:nvSpPr>
        <p:spPr>
          <a:xfrm>
            <a:off x="609600" y="2133600"/>
            <a:ext cx="2224437" cy="523220"/>
          </a:xfrm>
          <a:prstGeom prst="rect">
            <a:avLst/>
          </a:prstGeom>
          <a:noFill/>
        </p:spPr>
        <p:txBody>
          <a:bodyPr wrap="none" rtlCol="0">
            <a:spAutoFit/>
          </a:bodyPr>
          <a:lstStyle/>
          <a:p>
            <a:r>
              <a:rPr lang="en-US" sz="2800" b="1" dirty="0" smtClean="0">
                <a:solidFill>
                  <a:srgbClr val="FF6600"/>
                </a:solidFill>
              </a:rPr>
              <a:t>Multi-Process</a:t>
            </a:r>
            <a:endParaRPr lang="en-US" sz="2800" b="1" dirty="0">
              <a:solidFill>
                <a:srgbClr val="FF6600"/>
              </a:solidFill>
            </a:endParaRPr>
          </a:p>
        </p:txBody>
      </p:sp>
      <p:sp>
        <p:nvSpPr>
          <p:cNvPr id="37" name="TextBox 36"/>
          <p:cNvSpPr txBox="1"/>
          <p:nvPr/>
        </p:nvSpPr>
        <p:spPr>
          <a:xfrm>
            <a:off x="5791200" y="2971800"/>
            <a:ext cx="3048000" cy="1477328"/>
          </a:xfrm>
          <a:prstGeom prst="rect">
            <a:avLst/>
          </a:prstGeom>
          <a:noFill/>
        </p:spPr>
        <p:txBody>
          <a:bodyPr wrap="square" rtlCol="0">
            <a:spAutoFit/>
          </a:bodyPr>
          <a:lstStyle/>
          <a:p>
            <a:pPr>
              <a:buFontTx/>
              <a:buChar char="-"/>
            </a:pPr>
            <a:r>
              <a:rPr lang="en-US" dirty="0" smtClean="0"/>
              <a:t> Avoid blocking extensions</a:t>
            </a:r>
          </a:p>
          <a:p>
            <a:pPr>
              <a:buFontTx/>
              <a:buChar char="-"/>
            </a:pPr>
            <a:r>
              <a:rPr lang="en-US" dirty="0" smtClean="0"/>
              <a:t> Green threads…</a:t>
            </a:r>
          </a:p>
          <a:p>
            <a:pPr>
              <a:buFontTx/>
              <a:buChar char="-"/>
            </a:pPr>
            <a:r>
              <a:rPr lang="en-US" dirty="0" smtClean="0"/>
              <a:t> Threaded servers (Mongrel)</a:t>
            </a:r>
          </a:p>
          <a:p>
            <a:pPr>
              <a:buFontTx/>
              <a:buChar char="-"/>
            </a:pPr>
            <a:r>
              <a:rPr lang="en-US" dirty="0" smtClean="0"/>
              <a:t> Coordination + Locks</a:t>
            </a:r>
          </a:p>
          <a:p>
            <a:pPr>
              <a:buFontTx/>
              <a:buChar char="-"/>
            </a:pPr>
            <a:r>
              <a:rPr lang="en-US" dirty="0" smtClean="0"/>
              <a:t> Single core, no matter what</a:t>
            </a:r>
            <a:endParaRPr lang="en-US" dirty="0"/>
          </a:p>
        </p:txBody>
      </p:sp>
      <p:sp>
        <p:nvSpPr>
          <p:cNvPr id="38" name="TextBox 37"/>
          <p:cNvSpPr txBox="1"/>
          <p:nvPr/>
        </p:nvSpPr>
        <p:spPr>
          <a:xfrm>
            <a:off x="577746" y="3048000"/>
            <a:ext cx="3048000" cy="1200329"/>
          </a:xfrm>
          <a:prstGeom prst="rect">
            <a:avLst/>
          </a:prstGeom>
          <a:noFill/>
        </p:spPr>
        <p:txBody>
          <a:bodyPr wrap="square" rtlCol="0">
            <a:spAutoFit/>
          </a:bodyPr>
          <a:lstStyle/>
          <a:p>
            <a:pPr>
              <a:buFontTx/>
              <a:buChar char="-"/>
            </a:pPr>
            <a:r>
              <a:rPr lang="en-US" dirty="0" smtClean="0"/>
              <a:t> Multiple cores!</a:t>
            </a:r>
          </a:p>
          <a:p>
            <a:pPr>
              <a:buFontTx/>
              <a:buChar char="-"/>
            </a:pPr>
            <a:r>
              <a:rPr lang="en-US" dirty="0" smtClean="0"/>
              <a:t> Avoid blocking extensions</a:t>
            </a:r>
          </a:p>
          <a:p>
            <a:pPr>
              <a:buFontTx/>
              <a:buChar char="-"/>
            </a:pPr>
            <a:r>
              <a:rPr lang="en-US" dirty="0" smtClean="0"/>
              <a:t> Green threads…</a:t>
            </a:r>
          </a:p>
          <a:p>
            <a:pPr>
              <a:buFontTx/>
              <a:buChar char="-"/>
            </a:pPr>
            <a:r>
              <a:rPr lang="en-US" dirty="0" smtClean="0"/>
              <a:t> Multi-proc + Threads?</a:t>
            </a:r>
          </a:p>
        </p:txBody>
      </p:sp>
      <p:grpSp>
        <p:nvGrpSpPr>
          <p:cNvPr id="17" name="Group 16"/>
          <p:cNvGrpSpPr/>
          <p:nvPr/>
        </p:nvGrpSpPr>
        <p:grpSpPr>
          <a:xfrm>
            <a:off x="5181600" y="685800"/>
            <a:ext cx="2634653" cy="815608"/>
            <a:chOff x="5181600" y="685800"/>
            <a:chExt cx="2634653" cy="815608"/>
          </a:xfrm>
        </p:grpSpPr>
        <p:cxnSp>
          <p:nvCxnSpPr>
            <p:cNvPr id="42" name="Straight Connector 41"/>
            <p:cNvCxnSpPr/>
            <p:nvPr/>
          </p:nvCxnSpPr>
          <p:spPr>
            <a:xfrm rot="10800000">
              <a:off x="5181600" y="990600"/>
              <a:ext cx="6096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5943600" y="685800"/>
              <a:ext cx="1872653" cy="815608"/>
            </a:xfrm>
            <a:prstGeom prst="rect">
              <a:avLst/>
            </a:prstGeom>
            <a:noFill/>
          </p:spPr>
          <p:txBody>
            <a:bodyPr wrap="none" rtlCol="0">
              <a:spAutoFit/>
            </a:bodyPr>
            <a:lstStyle/>
            <a:p>
              <a:r>
                <a:rPr lang="en-US" sz="2800" b="1" dirty="0" smtClean="0">
                  <a:solidFill>
                    <a:srgbClr val="FF6600"/>
                  </a:solidFill>
                </a:rPr>
                <a:t>MVM  </a:t>
              </a:r>
            </a:p>
            <a:p>
              <a:r>
                <a:rPr lang="en-US" sz="1900" b="1" dirty="0" smtClean="0"/>
                <a:t>(innovation bait)</a:t>
              </a:r>
              <a:endParaRPr lang="en-US" sz="1900" b="1" dirty="0"/>
            </a:p>
          </p:txBody>
        </p:sp>
      </p:grpSp>
      <p:grpSp>
        <p:nvGrpSpPr>
          <p:cNvPr id="16" name="Group 15"/>
          <p:cNvGrpSpPr/>
          <p:nvPr/>
        </p:nvGrpSpPr>
        <p:grpSpPr>
          <a:xfrm>
            <a:off x="2065901" y="685800"/>
            <a:ext cx="1591699" cy="815608"/>
            <a:chOff x="2065901" y="685800"/>
            <a:chExt cx="1591699" cy="815608"/>
          </a:xfrm>
        </p:grpSpPr>
        <p:cxnSp>
          <p:nvCxnSpPr>
            <p:cNvPr id="40" name="Straight Connector 39"/>
            <p:cNvCxnSpPr/>
            <p:nvPr/>
          </p:nvCxnSpPr>
          <p:spPr>
            <a:xfrm rot="10800000">
              <a:off x="3048000" y="990600"/>
              <a:ext cx="6096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2065901" y="685800"/>
              <a:ext cx="829699" cy="815608"/>
            </a:xfrm>
            <a:prstGeom prst="rect">
              <a:avLst/>
            </a:prstGeom>
            <a:noFill/>
          </p:spPr>
          <p:txBody>
            <a:bodyPr wrap="none" rtlCol="0">
              <a:spAutoFit/>
            </a:bodyPr>
            <a:lstStyle/>
            <a:p>
              <a:r>
                <a:rPr lang="en-US" sz="2800" b="1" dirty="0" smtClean="0">
                  <a:solidFill>
                    <a:srgbClr val="FF6600"/>
                  </a:solidFill>
                </a:rPr>
                <a:t>JVM  </a:t>
              </a:r>
              <a:endParaRPr lang="en-US" sz="2800" b="1" dirty="0" smtClean="0">
                <a:solidFill>
                  <a:srgbClr val="FF6600"/>
                </a:solidFill>
              </a:endParaRPr>
            </a:p>
            <a:p>
              <a:r>
                <a:rPr lang="en-US" sz="1900" b="1" dirty="0" smtClean="0"/>
                <a:t>(RTM)</a:t>
              </a:r>
              <a:endParaRPr lang="en-US" sz="19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stretch>
            <a:fillRect/>
          </a:stretch>
        </p:blipFill>
        <p:spPr>
          <a:xfrm>
            <a:off x="3429000" y="762000"/>
            <a:ext cx="2134681" cy="2540000"/>
          </a:xfrm>
          <a:prstGeom prst="rect">
            <a:avLst/>
          </a:prstGeom>
        </p:spPr>
      </p:pic>
      <p:sp>
        <p:nvSpPr>
          <p:cNvPr id="25" name="Rectangle 24"/>
          <p:cNvSpPr/>
          <p:nvPr/>
        </p:nvSpPr>
        <p:spPr>
          <a:xfrm>
            <a:off x="1905000" y="4495800"/>
            <a:ext cx="5791200" cy="1015663"/>
          </a:xfrm>
          <a:prstGeom prst="rect">
            <a:avLst/>
          </a:prstGeom>
        </p:spPr>
        <p:txBody>
          <a:bodyPr wrap="square">
            <a:spAutoFit/>
          </a:bodyPr>
          <a:lstStyle/>
          <a:p>
            <a:r>
              <a:rPr lang="en-US" sz="2000" dirty="0" smtClean="0"/>
              <a:t>Chief inclusions are an internationalization framework, thread safety (including a connection pool for Active Record)…</a:t>
            </a:r>
            <a:endParaRPr lang="en-US" sz="2000" dirty="0"/>
          </a:p>
        </p:txBody>
      </p:sp>
      <p:sp>
        <p:nvSpPr>
          <p:cNvPr id="28" name="Rectangle 27"/>
          <p:cNvSpPr/>
          <p:nvPr/>
        </p:nvSpPr>
        <p:spPr>
          <a:xfrm>
            <a:off x="1919575" y="3713202"/>
            <a:ext cx="5548025" cy="553998"/>
          </a:xfrm>
          <a:prstGeom prst="rect">
            <a:avLst/>
          </a:prstGeom>
        </p:spPr>
        <p:txBody>
          <a:bodyPr wrap="none">
            <a:spAutoFit/>
          </a:bodyPr>
          <a:lstStyle/>
          <a:p>
            <a:r>
              <a:rPr lang="en-US" sz="2900" b="1" dirty="0" smtClean="0"/>
              <a:t>Rails 2.2 RC1: i18n, thread safety…</a:t>
            </a:r>
            <a:endParaRPr lang="en-US" sz="2900" b="1" dirty="0"/>
          </a:p>
        </p:txBody>
      </p:sp>
      <p:sp>
        <p:nvSpPr>
          <p:cNvPr id="29" name="Rectangle 28"/>
          <p:cNvSpPr/>
          <p:nvPr/>
        </p:nvSpPr>
        <p:spPr>
          <a:xfrm>
            <a:off x="3041759" y="5715000"/>
            <a:ext cx="3587641" cy="369332"/>
          </a:xfrm>
          <a:prstGeom prst="rect">
            <a:avLst/>
          </a:prstGeom>
        </p:spPr>
        <p:txBody>
          <a:bodyPr wrap="none">
            <a:spAutoFit/>
          </a:bodyPr>
          <a:lstStyle/>
          <a:p>
            <a:r>
              <a:rPr lang="en-US" b="1" dirty="0" smtClean="0">
                <a:hlinkClick r:id="rId4"/>
              </a:rPr>
              <a:t>http://bit.ly/br8Nkh</a:t>
            </a:r>
            <a:r>
              <a:rPr lang="en-US" b="1" dirty="0" smtClean="0"/>
              <a:t>  (Oct 24, 2008)</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Rounded Rectangular Callout 3"/>
          <p:cNvSpPr/>
          <p:nvPr/>
        </p:nvSpPr>
        <p:spPr>
          <a:xfrm>
            <a:off x="25463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The slides…</a:t>
            </a:r>
            <a:endParaRPr lang="en-US" sz="1500" dirty="0"/>
          </a:p>
        </p:txBody>
      </p:sp>
      <p:sp>
        <p:nvSpPr>
          <p:cNvPr id="5" name="Rounded Rectangular Callout 4"/>
          <p:cNvSpPr/>
          <p:nvPr/>
        </p:nvSpPr>
        <p:spPr>
          <a:xfrm>
            <a:off x="47561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Twitter</a:t>
            </a:r>
            <a:endParaRPr lang="en-US" sz="1500" dirty="0"/>
          </a:p>
        </p:txBody>
      </p:sp>
      <p:sp>
        <p:nvSpPr>
          <p:cNvPr id="7" name="Rounded Rectangular Callout 6"/>
          <p:cNvSpPr/>
          <p:nvPr/>
        </p:nvSpPr>
        <p:spPr>
          <a:xfrm>
            <a:off x="69659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My blog</a:t>
            </a:r>
            <a:endParaRPr lang="en-US" sz="1500" dirty="0"/>
          </a:p>
        </p:txBody>
      </p:sp>
      <p:grpSp>
        <p:nvGrpSpPr>
          <p:cNvPr id="18" name="Group 17"/>
          <p:cNvGrpSpPr/>
          <p:nvPr/>
        </p:nvGrpSpPr>
        <p:grpSpPr>
          <a:xfrm>
            <a:off x="228600" y="1828800"/>
            <a:ext cx="8610600" cy="3200400"/>
            <a:chOff x="228600" y="1066800"/>
            <a:chExt cx="8610600" cy="3200400"/>
          </a:xfrm>
        </p:grpSpPr>
        <p:sp>
          <p:nvSpPr>
            <p:cNvPr id="12" name="Cloud Callout 11"/>
            <p:cNvSpPr/>
            <p:nvPr/>
          </p:nvSpPr>
          <p:spPr>
            <a:xfrm>
              <a:off x="228600" y="1524000"/>
              <a:ext cx="8610600" cy="2667000"/>
            </a:xfrm>
            <a:prstGeom prst="cloudCallout">
              <a:avLst>
                <a:gd name="adj1" fmla="val 16512"/>
                <a:gd name="adj2" fmla="val 47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pic>
          <p:nvPicPr>
            <p:cNvPr id="9" name="Picture 8" descr="PostRank_logo_Intelligence.png"/>
            <p:cNvPicPr>
              <a:picLocks noChangeAspect="1"/>
            </p:cNvPicPr>
            <p:nvPr/>
          </p:nvPicPr>
          <p:blipFill>
            <a:blip r:embed="rId3"/>
            <a:stretch>
              <a:fillRect/>
            </a:stretch>
          </p:blipFill>
          <p:spPr>
            <a:xfrm>
              <a:off x="1295400" y="1066800"/>
              <a:ext cx="6400800" cy="3200400"/>
            </a:xfrm>
            <a:prstGeom prst="rect">
              <a:avLst/>
            </a:prstGeom>
          </p:spPr>
        </p:pic>
      </p:grpSp>
      <p:pic>
        <p:nvPicPr>
          <p:cNvPr id="10" name="Picture 9"/>
          <p:cNvPicPr>
            <a:picLocks noChangeAspect="1"/>
          </p:cNvPicPr>
          <p:nvPr/>
        </p:nvPicPr>
        <p:blipFill>
          <a:blip r:embed="rId4"/>
          <a:stretch>
            <a:fillRect/>
          </a:stretch>
        </p:blipFill>
        <p:spPr>
          <a:xfrm>
            <a:off x="914400" y="304800"/>
            <a:ext cx="609600" cy="609600"/>
          </a:xfrm>
          <a:prstGeom prst="rect">
            <a:avLst/>
          </a:prstGeom>
        </p:spPr>
      </p:pic>
      <p:pic>
        <p:nvPicPr>
          <p:cNvPr id="11" name="Picture 10"/>
          <p:cNvPicPr>
            <a:picLocks noChangeAspect="1"/>
          </p:cNvPicPr>
          <p:nvPr/>
        </p:nvPicPr>
        <p:blipFill>
          <a:blip r:embed="rId5"/>
          <a:stretch>
            <a:fillRect/>
          </a:stretch>
        </p:blipFill>
        <p:spPr>
          <a:xfrm>
            <a:off x="7315200" y="533400"/>
            <a:ext cx="609600" cy="609600"/>
          </a:xfrm>
          <a:prstGeom prst="rect">
            <a:avLst/>
          </a:prstGeom>
        </p:spPr>
      </p:pic>
      <p:pic>
        <p:nvPicPr>
          <p:cNvPr id="13" name="Picture 12"/>
          <p:cNvPicPr>
            <a:picLocks noChangeAspect="1"/>
          </p:cNvPicPr>
          <p:nvPr/>
        </p:nvPicPr>
        <p:blipFill>
          <a:blip r:embed="rId6"/>
          <a:stretch>
            <a:fillRect/>
          </a:stretch>
        </p:blipFill>
        <p:spPr>
          <a:xfrm>
            <a:off x="6248400" y="304800"/>
            <a:ext cx="609600" cy="609600"/>
          </a:xfrm>
          <a:prstGeom prst="rect">
            <a:avLst/>
          </a:prstGeom>
        </p:spPr>
      </p:pic>
      <p:pic>
        <p:nvPicPr>
          <p:cNvPr id="14" name="Picture 13"/>
          <p:cNvPicPr>
            <a:picLocks noChangeAspect="1"/>
          </p:cNvPicPr>
          <p:nvPr/>
        </p:nvPicPr>
        <p:blipFill>
          <a:blip r:embed="rId7"/>
          <a:stretch>
            <a:fillRect/>
          </a:stretch>
        </p:blipFill>
        <p:spPr>
          <a:xfrm>
            <a:off x="1981200" y="609600"/>
            <a:ext cx="609600" cy="609600"/>
          </a:xfrm>
          <a:prstGeom prst="rect">
            <a:avLst/>
          </a:prstGeom>
        </p:spPr>
      </p:pic>
      <p:pic>
        <p:nvPicPr>
          <p:cNvPr id="15" name="Picture 14"/>
          <p:cNvPicPr>
            <a:picLocks noChangeAspect="1"/>
          </p:cNvPicPr>
          <p:nvPr/>
        </p:nvPicPr>
        <p:blipFill>
          <a:blip r:embed="rId8"/>
          <a:stretch>
            <a:fillRect/>
          </a:stretch>
        </p:blipFill>
        <p:spPr>
          <a:xfrm>
            <a:off x="2895600" y="304800"/>
            <a:ext cx="609600" cy="609600"/>
          </a:xfrm>
          <a:prstGeom prst="rect">
            <a:avLst/>
          </a:prstGeom>
        </p:spPr>
      </p:pic>
      <p:pic>
        <p:nvPicPr>
          <p:cNvPr id="16" name="Picture 15"/>
          <p:cNvPicPr>
            <a:picLocks noChangeAspect="1"/>
          </p:cNvPicPr>
          <p:nvPr/>
        </p:nvPicPr>
        <p:blipFill>
          <a:blip r:embed="rId9"/>
          <a:stretch>
            <a:fillRect/>
          </a:stretch>
        </p:blipFill>
        <p:spPr>
          <a:xfrm>
            <a:off x="3962400" y="457200"/>
            <a:ext cx="609600" cy="609600"/>
          </a:xfrm>
          <a:prstGeom prst="rect">
            <a:avLst/>
          </a:prstGeom>
        </p:spPr>
      </p:pic>
      <p:pic>
        <p:nvPicPr>
          <p:cNvPr id="17" name="Picture 16"/>
          <p:cNvPicPr>
            <a:picLocks noChangeAspect="1"/>
          </p:cNvPicPr>
          <p:nvPr/>
        </p:nvPicPr>
        <p:blipFill>
          <a:blip r:embed="rId10"/>
          <a:stretch>
            <a:fillRect/>
          </a:stretch>
        </p:blipFill>
        <p:spPr>
          <a:xfrm>
            <a:off x="5105400" y="228600"/>
            <a:ext cx="609600" cy="609600"/>
          </a:xfrm>
          <a:prstGeom prst="rect">
            <a:avLst/>
          </a:prstGeom>
        </p:spPr>
      </p:pic>
      <p:sp>
        <p:nvSpPr>
          <p:cNvPr id="19" name="Left Brace 18"/>
          <p:cNvSpPr/>
          <p:nvPr/>
        </p:nvSpPr>
        <p:spPr>
          <a:xfrm rot="16200000">
            <a:off x="4191000" y="-1828800"/>
            <a:ext cx="533400" cy="7239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771100" y="1366952"/>
            <a:ext cx="2438400" cy="369332"/>
          </a:xfrm>
          <a:prstGeom prst="rect">
            <a:avLst/>
          </a:prstGeom>
          <a:noFill/>
        </p:spPr>
        <p:txBody>
          <a:bodyPr wrap="square" rtlCol="0">
            <a:spAutoFit/>
          </a:bodyPr>
          <a:lstStyle/>
          <a:p>
            <a:r>
              <a:rPr lang="en-US" i="1" dirty="0" smtClean="0"/>
              <a:t>and dozens of others…</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 name="Text Placeholder 1"/>
          <p:cNvSpPr txBox="1">
            <a:spLocks/>
          </p:cNvSpPr>
          <p:nvPr/>
        </p:nvSpPr>
        <p:spPr>
          <a:xfrm>
            <a:off x="796925" y="45958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Scaling </a:t>
            </a:r>
            <a:r>
              <a:rPr lang="en-US" sz="3000" b="1" dirty="0" err="1" smtClean="0">
                <a:solidFill>
                  <a:schemeClr val="tx1">
                    <a:lumMod val="75000"/>
                    <a:lumOff val="25000"/>
                  </a:schemeClr>
                </a:solidFill>
              </a:rPr>
              <a:t>ActiveRecord</a:t>
            </a:r>
            <a:r>
              <a:rPr lang="en-US" sz="3000" b="1" dirty="0" smtClean="0">
                <a:solidFill>
                  <a:schemeClr val="tx1">
                    <a:lumMod val="75000"/>
                    <a:lumOff val="25000"/>
                  </a:schemeClr>
                </a:solidFill>
              </a:rPr>
              <a:t> with </a:t>
            </a:r>
            <a:r>
              <a:rPr lang="en-US" sz="3000" b="1" dirty="0" err="1" smtClean="0">
                <a:solidFill>
                  <a:schemeClr val="tx1">
                    <a:lumMod val="75000"/>
                    <a:lumOff val="25000"/>
                  </a:schemeClr>
                </a:solidFill>
              </a:rPr>
              <a:t>mysqlplus</a:t>
            </a:r>
            <a:endParaRPr lang="en-US" sz="3000" b="1" dirty="0" smtClean="0">
              <a:solidFill>
                <a:schemeClr val="tx1">
                  <a:lumMod val="75000"/>
                  <a:lumOff val="25000"/>
                </a:schemeClr>
              </a:solidFill>
            </a:endParaRPr>
          </a:p>
          <a:p>
            <a:pPr lvl="0" algn="r">
              <a:spcBef>
                <a:spcPct val="20000"/>
              </a:spcBef>
              <a:defRPr/>
            </a:pPr>
            <a:r>
              <a:rPr lang="en-US" i="1" dirty="0" smtClean="0">
                <a:solidFill>
                  <a:schemeClr val="tx1">
                    <a:lumMod val="75000"/>
                    <a:lumOff val="25000"/>
                  </a:schemeClr>
                </a:solidFill>
              </a:rPr>
              <a:t>http://</a:t>
            </a:r>
            <a:r>
              <a:rPr lang="en-US" i="1" dirty="0" err="1" smtClean="0">
                <a:solidFill>
                  <a:schemeClr val="tx1">
                    <a:lumMod val="75000"/>
                    <a:lumOff val="25000"/>
                  </a:schemeClr>
                </a:solidFill>
              </a:rPr>
              <a:t>bit.ly/bDtFiy</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2" name="Rectangle 11"/>
          <p:cNvSpPr/>
          <p:nvPr/>
        </p:nvSpPr>
        <p:spPr>
          <a:xfrm>
            <a:off x="304800" y="71527"/>
            <a:ext cx="8534400" cy="4708981"/>
          </a:xfrm>
          <a:prstGeom prst="rect">
            <a:avLst/>
          </a:prstGeom>
        </p:spPr>
        <p:txBody>
          <a:bodyPr wrap="square">
            <a:spAutoFit/>
          </a:bodyPr>
          <a:lstStyle/>
          <a:p>
            <a:r>
              <a:rPr lang="en-US" sz="1500" dirty="0" smtClean="0">
                <a:solidFill>
                  <a:srgbClr val="FF5600"/>
                </a:solidFill>
                <a:latin typeface="Monaco"/>
                <a:ea typeface="Monaco"/>
                <a:cs typeface="Monaco"/>
              </a:rPr>
              <a:t>require</a:t>
            </a:r>
            <a:r>
              <a:rPr lang="en-US" sz="1500" dirty="0" smtClean="0">
                <a:solidFill>
                  <a:srgbClr val="000000"/>
                </a:solidFill>
                <a:latin typeface="Monaco"/>
                <a:ea typeface="Monaco"/>
                <a:cs typeface="Monaco"/>
              </a:rPr>
              <a:t> </a:t>
            </a:r>
            <a:r>
              <a:rPr lang="en-US" sz="1500" dirty="0" smtClean="0">
                <a:solidFill>
                  <a:srgbClr val="00A33F"/>
                </a:solidFill>
                <a:latin typeface="Monaco"/>
                <a:ea typeface="Monaco"/>
                <a:cs typeface="Monaco"/>
              </a:rPr>
              <a:t>"</a:t>
            </a:r>
            <a:r>
              <a:rPr lang="en-US" sz="1500" dirty="0" err="1" smtClean="0">
                <a:solidFill>
                  <a:srgbClr val="00A33F"/>
                </a:solidFill>
                <a:latin typeface="Monaco"/>
                <a:ea typeface="Monaco"/>
                <a:cs typeface="Monaco"/>
              </a:rPr>
              <a:t>active_record</a:t>
            </a:r>
            <a:r>
              <a:rPr lang="en-US" sz="1500" dirty="0" smtClean="0">
                <a:solidFill>
                  <a:srgbClr val="00A33F"/>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p>
          <a:p>
            <a:r>
              <a:rPr lang="en-US" sz="1500" dirty="0" err="1" smtClean="0">
                <a:solidFill>
                  <a:srgbClr val="A535AE"/>
                </a:solidFill>
                <a:latin typeface="Monaco"/>
                <a:ea typeface="Monaco"/>
                <a:cs typeface="Monaco"/>
              </a:rPr>
              <a:t>ActiveRecord</a:t>
            </a:r>
            <a:r>
              <a:rPr lang="en-US" sz="1500" dirty="0" err="1" smtClean="0">
                <a:solidFill>
                  <a:srgbClr val="000000"/>
                </a:solidFill>
                <a:latin typeface="Monaco"/>
                <a:ea typeface="Monaco"/>
                <a:cs typeface="Monaco"/>
              </a:rPr>
              <a:t>::</a:t>
            </a:r>
            <a:r>
              <a:rPr lang="en-US" sz="1500" dirty="0" err="1" smtClean="0">
                <a:solidFill>
                  <a:srgbClr val="A535AE"/>
                </a:solidFill>
                <a:latin typeface="Monaco"/>
                <a:ea typeface="Monaco"/>
                <a:cs typeface="Monaco"/>
              </a:rPr>
              <a:t>Base</a:t>
            </a:r>
            <a:r>
              <a:rPr lang="en-US" sz="1500" dirty="0" err="1" smtClean="0">
                <a:solidFill>
                  <a:srgbClr val="000000"/>
                </a:solidFill>
                <a:latin typeface="Monaco"/>
                <a:ea typeface="Monaco"/>
                <a:cs typeface="Monaco"/>
              </a:rPr>
              <a:t>.establish_connection</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:adapter =&gt; </a:t>
            </a:r>
            <a:r>
              <a:rPr lang="en-US" sz="1500" dirty="0" smtClean="0">
                <a:solidFill>
                  <a:srgbClr val="00A33F"/>
                </a:solidFill>
                <a:latin typeface="Monaco"/>
                <a:ea typeface="Monaco"/>
                <a:cs typeface="Monaco"/>
              </a:rPr>
              <a:t>"</a:t>
            </a:r>
            <a:r>
              <a:rPr lang="en-US" sz="1500" dirty="0" err="1" smtClean="0">
                <a:solidFill>
                  <a:srgbClr val="00A33F"/>
                </a:solidFill>
                <a:latin typeface="Monaco"/>
                <a:ea typeface="Monaco"/>
                <a:cs typeface="Monaco"/>
              </a:rPr>
              <a:t>mysql</a:t>
            </a:r>
            <a:r>
              <a:rPr lang="en-US" sz="1500" dirty="0" smtClean="0">
                <a:solidFill>
                  <a:srgbClr val="00A33F"/>
                </a:solidFill>
                <a:latin typeface="Monaco"/>
                <a:ea typeface="Monaco"/>
                <a:cs typeface="Monaco"/>
              </a:rPr>
              <a:t>"</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:username =&gt; </a:t>
            </a:r>
            <a:r>
              <a:rPr lang="en-US" sz="1500" dirty="0" smtClean="0">
                <a:solidFill>
                  <a:srgbClr val="00A33F"/>
                </a:solidFill>
                <a:latin typeface="Monaco"/>
                <a:ea typeface="Monaco"/>
                <a:cs typeface="Monaco"/>
              </a:rPr>
              <a:t>"root"</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:database =&gt; </a:t>
            </a:r>
            <a:r>
              <a:rPr lang="en-US" sz="1500" dirty="0" smtClean="0">
                <a:solidFill>
                  <a:srgbClr val="00A33F"/>
                </a:solidFill>
                <a:latin typeface="Monaco"/>
                <a:ea typeface="Monaco"/>
                <a:cs typeface="Monaco"/>
              </a:rPr>
              <a:t>"database"</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:pool =&gt; 5</a:t>
            </a:r>
          </a:p>
          <a:p>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threads </a:t>
            </a:r>
            <a:r>
              <a:rPr lang="en-US" sz="1500" dirty="0" smtClean="0">
                <a:solidFill>
                  <a:srgbClr val="FF5600"/>
                </a:solidFill>
                <a:latin typeface="Monaco"/>
                <a:ea typeface="Monaco"/>
                <a:cs typeface="Monaco"/>
              </a:rPr>
              <a:t>=</a:t>
            </a:r>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10.times </a:t>
            </a:r>
            <a:r>
              <a:rPr lang="en-US" sz="1500" dirty="0" smtClean="0">
                <a:solidFill>
                  <a:srgbClr val="FF5600"/>
                </a:solidFill>
                <a:latin typeface="Monaco"/>
                <a:ea typeface="Monaco"/>
                <a:cs typeface="Monaco"/>
              </a:rPr>
              <a:t>do </a:t>
            </a:r>
            <a:r>
              <a:rPr lang="en-US" sz="1500" dirty="0" smtClean="0">
                <a:solidFill>
                  <a:srgbClr val="000000"/>
                </a:solidFill>
                <a:latin typeface="Monaco"/>
                <a:ea typeface="Monaco"/>
                <a:cs typeface="Monaco"/>
              </a:rPr>
              <a:t>|</a:t>
            </a:r>
            <a:r>
              <a:rPr lang="en-US" sz="1500" dirty="0" err="1" smtClean="0">
                <a:solidFill>
                  <a:srgbClr val="000000"/>
                </a:solidFill>
                <a:latin typeface="Monaco"/>
                <a:ea typeface="Monaco"/>
                <a:cs typeface="Monaco"/>
              </a:rPr>
              <a:t>n</a:t>
            </a:r>
            <a:r>
              <a:rPr lang="en-US" sz="1500" dirty="0" smtClean="0">
                <a:solidFill>
                  <a:srgbClr val="000000"/>
                </a:solidFill>
                <a:latin typeface="Monaco"/>
                <a:ea typeface="Monaco"/>
                <a:cs typeface="Monaco"/>
              </a:rPr>
              <a:t>|</a:t>
            </a:r>
            <a:r>
              <a:rPr lang="en-US" sz="1500" dirty="0" smtClean="0">
                <a:solidFill>
                  <a:srgbClr val="000000"/>
                </a:solidFill>
                <a:latin typeface="Monaco"/>
                <a:ea typeface="Monaco"/>
                <a:cs typeface="Monaco"/>
              </a:rPr>
              <a:t> </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threads </a:t>
            </a:r>
            <a:r>
              <a:rPr lang="en-US" sz="1500" dirty="0" smtClean="0">
                <a:solidFill>
                  <a:srgbClr val="FF5600"/>
                </a:solidFill>
                <a:latin typeface="Monaco"/>
                <a:ea typeface="Monaco"/>
                <a:cs typeface="Monaco"/>
              </a:rPr>
              <a:t>&lt;&lt;</a:t>
            </a:r>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Thread</a:t>
            </a:r>
            <a:r>
              <a:rPr lang="en-US" sz="1500" dirty="0" err="1" smtClean="0">
                <a:solidFill>
                  <a:srgbClr val="000000"/>
                </a:solidFill>
                <a:latin typeface="Monaco"/>
                <a:ea typeface="Monaco"/>
                <a:cs typeface="Monaco"/>
              </a:rPr>
              <a:t>.</a:t>
            </a:r>
            <a:r>
              <a:rPr lang="en-US" sz="1500" dirty="0" err="1" smtClean="0">
                <a:solidFill>
                  <a:srgbClr val="FF5600"/>
                </a:solidFill>
                <a:latin typeface="Monaco"/>
                <a:ea typeface="Monaco"/>
                <a:cs typeface="Monaco"/>
              </a:rPr>
              <a:t>new</a:t>
            </a:r>
            <a:r>
              <a:rPr lang="en-US" sz="1500" dirty="0" smtClean="0">
                <a:solidFill>
                  <a:srgbClr val="000000"/>
                </a:solidFill>
                <a:latin typeface="Monaco"/>
                <a:ea typeface="Monaco"/>
                <a:cs typeface="Monaco"/>
              </a:rPr>
              <a:t> {</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ActiveRecord</a:t>
            </a:r>
            <a:r>
              <a:rPr lang="en-US" sz="1500" dirty="0" err="1" smtClean="0">
                <a:solidFill>
                  <a:srgbClr val="000000"/>
                </a:solidFill>
                <a:latin typeface="Monaco"/>
                <a:ea typeface="Monaco"/>
                <a:cs typeface="Monaco"/>
              </a:rPr>
              <a:t>::</a:t>
            </a:r>
            <a:r>
              <a:rPr lang="en-US" sz="1500" dirty="0" err="1" smtClean="0">
                <a:solidFill>
                  <a:srgbClr val="A535AE"/>
                </a:solidFill>
                <a:latin typeface="Monaco"/>
                <a:ea typeface="Monaco"/>
                <a:cs typeface="Monaco"/>
              </a:rPr>
              <a:t>Base</a:t>
            </a:r>
            <a:r>
              <a:rPr lang="en-US" sz="1500" dirty="0" err="1" smtClean="0">
                <a:solidFill>
                  <a:srgbClr val="000000"/>
                </a:solidFill>
                <a:latin typeface="Monaco"/>
                <a:ea typeface="Monaco"/>
                <a:cs typeface="Monaco"/>
              </a:rPr>
              <a:t>.connection_pool.with_connection</a:t>
            </a:r>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do </a:t>
            </a:r>
            <a:r>
              <a:rPr lang="en-US" sz="1500" dirty="0" smtClean="0">
                <a:solidFill>
                  <a:srgbClr val="000000"/>
                </a:solidFill>
                <a:latin typeface="Monaco"/>
                <a:ea typeface="Monaco"/>
                <a:cs typeface="Monaco"/>
              </a:rPr>
              <a:t>|</a:t>
            </a:r>
            <a:r>
              <a:rPr lang="en-US" sz="1500" dirty="0" err="1" smtClean="0">
                <a:solidFill>
                  <a:srgbClr val="000000"/>
                </a:solidFill>
                <a:latin typeface="Monaco"/>
                <a:ea typeface="Monaco"/>
                <a:cs typeface="Monaco"/>
              </a:rPr>
              <a:t>conn</a:t>
            </a:r>
            <a:r>
              <a:rPr lang="en-US" sz="1500" dirty="0" smtClean="0">
                <a:solidFill>
                  <a:srgbClr val="000000"/>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000000"/>
                </a:solidFill>
                <a:latin typeface="Monaco"/>
                <a:ea typeface="Monaco"/>
                <a:cs typeface="Monaco"/>
              </a:rPr>
              <a:t>res </a:t>
            </a:r>
            <a:r>
              <a:rPr lang="en-US" sz="1500" dirty="0" smtClean="0">
                <a:solidFill>
                  <a:srgbClr val="FF5600"/>
                </a:solidFill>
                <a:latin typeface="Monaco"/>
                <a:ea typeface="Monaco"/>
                <a:cs typeface="Monaco"/>
              </a:rPr>
              <a:t>=</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conn.execute</a:t>
            </a:r>
            <a:r>
              <a:rPr lang="en-US" sz="1500" dirty="0" err="1" smtClean="0">
                <a:solidFill>
                  <a:srgbClr val="000000"/>
                </a:solidFill>
                <a:latin typeface="Monaco"/>
                <a:ea typeface="Monaco"/>
                <a:cs typeface="Monaco"/>
              </a:rPr>
              <a:t>(</a:t>
            </a:r>
            <a:r>
              <a:rPr lang="en-US" sz="1500" dirty="0" err="1" smtClean="0">
                <a:solidFill>
                  <a:srgbClr val="00A33F"/>
                </a:solidFill>
                <a:latin typeface="Monaco"/>
                <a:ea typeface="Monaco"/>
                <a:cs typeface="Monaco"/>
              </a:rPr>
              <a:t>"select</a:t>
            </a:r>
            <a:r>
              <a:rPr lang="en-US" sz="1500" dirty="0" smtClean="0">
                <a:solidFill>
                  <a:srgbClr val="00A33F"/>
                </a:solidFill>
                <a:latin typeface="Monaco"/>
                <a:ea typeface="Monaco"/>
                <a:cs typeface="Monaco"/>
              </a:rPr>
              <a:t> sleep(1)"</a:t>
            </a:r>
            <a:r>
              <a:rPr lang="en-US" sz="1500" dirty="0" smtClean="0">
                <a:solidFill>
                  <a:srgbClr val="000000"/>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end</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000000"/>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FF5600"/>
                </a:solidFill>
                <a:latin typeface="Monaco"/>
                <a:ea typeface="Monaco"/>
                <a:cs typeface="Monaco"/>
              </a:rPr>
              <a:t>end</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p>
          <a:p>
            <a:r>
              <a:rPr lang="en-US" sz="1500" dirty="0" err="1" smtClean="0">
                <a:solidFill>
                  <a:srgbClr val="000000"/>
                </a:solidFill>
                <a:latin typeface="Monaco"/>
                <a:ea typeface="Monaco"/>
                <a:cs typeface="Monaco"/>
              </a:rPr>
              <a:t>threads.each</a:t>
            </a:r>
            <a:r>
              <a:rPr lang="en-US" sz="1500" dirty="0" smtClean="0">
                <a:solidFill>
                  <a:srgbClr val="000000"/>
                </a:solidFill>
                <a:latin typeface="Monaco"/>
                <a:ea typeface="Monaco"/>
                <a:cs typeface="Monaco"/>
              </a:rPr>
              <a:t> { |</a:t>
            </a:r>
            <a:r>
              <a:rPr lang="en-US" sz="1500" dirty="0" err="1" smtClean="0">
                <a:solidFill>
                  <a:srgbClr val="000000"/>
                </a:solidFill>
                <a:latin typeface="Monaco"/>
                <a:ea typeface="Monaco"/>
                <a:cs typeface="Monaco"/>
              </a:rPr>
              <a:t>t</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t.join</a:t>
            </a:r>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p>
        </p:txBody>
      </p:sp>
      <p:grpSp>
        <p:nvGrpSpPr>
          <p:cNvPr id="7" name="Group 6"/>
          <p:cNvGrpSpPr/>
          <p:nvPr/>
        </p:nvGrpSpPr>
        <p:grpSpPr>
          <a:xfrm>
            <a:off x="4114800" y="3581400"/>
            <a:ext cx="4800600" cy="1600200"/>
            <a:chOff x="4114800" y="3581400"/>
            <a:chExt cx="4800600" cy="1600200"/>
          </a:xfrm>
        </p:grpSpPr>
        <p:sp>
          <p:nvSpPr>
            <p:cNvPr id="13" name="Rectangle 12"/>
            <p:cNvSpPr/>
            <p:nvPr/>
          </p:nvSpPr>
          <p:spPr>
            <a:xfrm>
              <a:off x="4191000" y="3657600"/>
              <a:ext cx="4572000" cy="1477328"/>
            </a:xfrm>
            <a:prstGeom prst="rect">
              <a:avLst/>
            </a:prstGeom>
          </p:spPr>
          <p:txBody>
            <a:bodyPr>
              <a:spAutoFit/>
            </a:bodyPr>
            <a:lstStyle/>
            <a:p>
              <a:r>
                <a:rPr lang="en-US" b="1" dirty="0" smtClean="0">
                  <a:solidFill>
                    <a:srgbClr val="919191"/>
                  </a:solidFill>
                  <a:latin typeface="Monaco"/>
                  <a:ea typeface="Monaco"/>
                  <a:cs typeface="Monaco"/>
                </a:rPr>
                <a:t># time ruby </a:t>
              </a:r>
              <a:r>
                <a:rPr lang="en-US" b="1" dirty="0" err="1" smtClean="0">
                  <a:solidFill>
                    <a:srgbClr val="919191"/>
                  </a:solidFill>
                  <a:latin typeface="Monaco"/>
                  <a:ea typeface="Monaco"/>
                  <a:cs typeface="Monaco"/>
                </a:rPr>
                <a:t>activerecord-pool.rb</a:t>
              </a:r>
              <a:endParaRPr lang="en-US" b="1" dirty="0" smtClean="0">
                <a:solidFill>
                  <a:srgbClr val="919191"/>
                </a:solidFill>
                <a:latin typeface="Monaco"/>
                <a:ea typeface="Monaco"/>
                <a:cs typeface="Monaco"/>
              </a:endParaRPr>
            </a:p>
            <a:p>
              <a:r>
                <a:rPr lang="en-US" b="1" dirty="0" smtClean="0">
                  <a:solidFill>
                    <a:srgbClr val="919191"/>
                  </a:solidFill>
                  <a:latin typeface="Monaco"/>
                  <a:ea typeface="Monaco"/>
                  <a:cs typeface="Monaco"/>
                </a:rPr>
                <a:t>#</a:t>
              </a:r>
            </a:p>
            <a:p>
              <a:r>
                <a:rPr lang="en-US" b="1" dirty="0" smtClean="0">
                  <a:solidFill>
                    <a:srgbClr val="919191"/>
                  </a:solidFill>
                  <a:latin typeface="Monaco"/>
                  <a:ea typeface="Monaco"/>
                  <a:cs typeface="Monaco"/>
                </a:rPr>
                <a:t># </a:t>
              </a:r>
              <a:r>
                <a:rPr lang="en-US" b="1" dirty="0" smtClean="0">
                  <a:solidFill>
                    <a:srgbClr val="FF0000"/>
                  </a:solidFill>
                  <a:latin typeface="Monaco"/>
                  <a:ea typeface="Monaco"/>
                  <a:cs typeface="Monaco"/>
                </a:rPr>
                <a:t>real    0m10.663s</a:t>
              </a:r>
            </a:p>
            <a:p>
              <a:r>
                <a:rPr lang="en-US" b="1" dirty="0" smtClean="0">
                  <a:solidFill>
                    <a:srgbClr val="919191"/>
                  </a:solidFill>
                  <a:latin typeface="Monaco"/>
                  <a:ea typeface="Monaco"/>
                  <a:cs typeface="Monaco"/>
                </a:rPr>
                <a:t># user    0m0.405s</a:t>
              </a:r>
            </a:p>
            <a:p>
              <a:r>
                <a:rPr lang="en-US" b="1" dirty="0" smtClean="0">
                  <a:solidFill>
                    <a:srgbClr val="919191"/>
                  </a:solidFill>
                  <a:latin typeface="Monaco"/>
                  <a:ea typeface="Monaco"/>
                  <a:cs typeface="Monaco"/>
                </a:rPr>
                <a:t># sys     0m0.201s</a:t>
              </a:r>
              <a:endParaRPr lang="en-US" b="1" dirty="0"/>
            </a:p>
          </p:txBody>
        </p:sp>
        <p:sp>
          <p:nvSpPr>
            <p:cNvPr id="14" name="Rectangle 13"/>
            <p:cNvSpPr/>
            <p:nvPr/>
          </p:nvSpPr>
          <p:spPr>
            <a:xfrm>
              <a:off x="4114800" y="3581400"/>
              <a:ext cx="4800600" cy="1600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5" name="Rectangular Callout 14"/>
          <p:cNvSpPr/>
          <p:nvPr/>
        </p:nvSpPr>
        <p:spPr>
          <a:xfrm>
            <a:off x="4419600" y="1295400"/>
            <a:ext cx="2667000" cy="838200"/>
          </a:xfrm>
          <a:prstGeom prst="wedgeRectCallout">
            <a:avLst>
              <a:gd name="adj1" fmla="val -66078"/>
              <a:gd name="adj2" fmla="val -24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5 shared connections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04800" y="71527"/>
            <a:ext cx="8458200" cy="5401479"/>
          </a:xfrm>
          <a:prstGeom prst="rect">
            <a:avLst/>
          </a:prstGeom>
        </p:spPr>
        <p:txBody>
          <a:bodyPr wrap="square">
            <a:spAutoFit/>
          </a:bodyPr>
          <a:lstStyle/>
          <a:p>
            <a:r>
              <a:rPr lang="en-US" sz="1500" dirty="0" smtClean="0">
                <a:solidFill>
                  <a:srgbClr val="FF5600"/>
                </a:solidFill>
                <a:latin typeface="Monaco"/>
                <a:ea typeface="Monaco"/>
                <a:cs typeface="Monaco"/>
              </a:rPr>
              <a:t>require</a:t>
            </a:r>
            <a:r>
              <a:rPr lang="en-US" sz="1500" dirty="0" smtClean="0">
                <a:solidFill>
                  <a:srgbClr val="000000"/>
                </a:solidFill>
                <a:latin typeface="Monaco"/>
                <a:ea typeface="Monaco"/>
                <a:cs typeface="Monaco"/>
              </a:rPr>
              <a:t> </a:t>
            </a:r>
            <a:r>
              <a:rPr lang="en-US" sz="1500" dirty="0" smtClean="0">
                <a:solidFill>
                  <a:srgbClr val="00A33F"/>
                </a:solidFill>
                <a:latin typeface="Monaco"/>
                <a:ea typeface="Monaco"/>
                <a:cs typeface="Monaco"/>
              </a:rPr>
              <a:t>"</a:t>
            </a:r>
            <a:r>
              <a:rPr lang="en-US" sz="1500" dirty="0" err="1" smtClean="0">
                <a:solidFill>
                  <a:srgbClr val="00A33F"/>
                </a:solidFill>
                <a:latin typeface="Monaco"/>
                <a:ea typeface="Monaco"/>
                <a:cs typeface="Monaco"/>
              </a:rPr>
              <a:t>active_record</a:t>
            </a:r>
            <a:r>
              <a:rPr lang="en-US" sz="1500" dirty="0" smtClean="0">
                <a:solidFill>
                  <a:srgbClr val="00A33F"/>
                </a:solidFill>
                <a:latin typeface="Monaco"/>
                <a:ea typeface="Monaco"/>
                <a:cs typeface="Monaco"/>
              </a:rPr>
              <a:t>"</a:t>
            </a:r>
            <a:endParaRPr lang="en-US" sz="1500" dirty="0" smtClean="0">
              <a:solidFill>
                <a:srgbClr val="000000"/>
              </a:solidFill>
              <a:latin typeface="Monaco"/>
              <a:ea typeface="Monaco"/>
              <a:cs typeface="Monaco"/>
            </a:endParaRPr>
          </a:p>
          <a:p>
            <a:r>
              <a:rPr lang="en-US" sz="1500" b="1" dirty="0" smtClean="0">
                <a:solidFill>
                  <a:srgbClr val="FF0000"/>
                </a:solidFill>
                <a:latin typeface="Monaco"/>
                <a:ea typeface="Monaco"/>
                <a:cs typeface="Monaco"/>
              </a:rPr>
              <a:t>require "</a:t>
            </a:r>
            <a:r>
              <a:rPr lang="en-US" sz="1500" b="1" dirty="0" err="1" smtClean="0">
                <a:solidFill>
                  <a:srgbClr val="FF0000"/>
                </a:solidFill>
                <a:latin typeface="Monaco"/>
                <a:ea typeface="Monaco"/>
                <a:cs typeface="Monaco"/>
              </a:rPr>
              <a:t>mysqlplus</a:t>
            </a:r>
            <a:r>
              <a:rPr lang="en-US" sz="1500" b="1" dirty="0" smtClean="0">
                <a:solidFill>
                  <a:srgbClr val="FF0000"/>
                </a:solidFill>
                <a:latin typeface="Monaco"/>
                <a:ea typeface="Monaco"/>
                <a:cs typeface="Monaco"/>
              </a:rPr>
              <a:t>"</a:t>
            </a:r>
          </a:p>
          <a:p>
            <a:endParaRPr lang="en-US" sz="1500" dirty="0" smtClean="0">
              <a:solidFill>
                <a:srgbClr val="000000"/>
              </a:solidFill>
              <a:latin typeface="Monaco"/>
              <a:ea typeface="Monaco"/>
              <a:cs typeface="Monaco"/>
            </a:endParaRPr>
          </a:p>
          <a:p>
            <a:r>
              <a:rPr lang="en-US" sz="1500" b="1" dirty="0" smtClean="0">
                <a:solidFill>
                  <a:srgbClr val="FF0000"/>
                </a:solidFill>
                <a:latin typeface="Monaco"/>
                <a:ea typeface="Monaco"/>
                <a:cs typeface="Monaco"/>
              </a:rPr>
              <a:t>class </a:t>
            </a:r>
            <a:r>
              <a:rPr lang="en-US" sz="1500" b="1" dirty="0" err="1" smtClean="0">
                <a:solidFill>
                  <a:srgbClr val="FF0000"/>
                </a:solidFill>
                <a:latin typeface="Monaco"/>
                <a:ea typeface="Monaco"/>
                <a:cs typeface="Monaco"/>
              </a:rPr>
              <a:t>Mysql</a:t>
            </a:r>
            <a:r>
              <a:rPr lang="en-US" sz="1500" b="1" dirty="0" smtClean="0">
                <a:solidFill>
                  <a:srgbClr val="FF0000"/>
                </a:solidFill>
                <a:latin typeface="Monaco"/>
                <a:ea typeface="Monaco"/>
                <a:cs typeface="Monaco"/>
              </a:rPr>
              <a:t>; alias :query :</a:t>
            </a:r>
            <a:r>
              <a:rPr lang="en-US" sz="1500" b="1" dirty="0" err="1" smtClean="0">
                <a:solidFill>
                  <a:srgbClr val="FF0000"/>
                </a:solidFill>
                <a:latin typeface="Monaco"/>
                <a:ea typeface="Monaco"/>
                <a:cs typeface="Monaco"/>
              </a:rPr>
              <a:t>async_query</a:t>
            </a:r>
            <a:r>
              <a:rPr lang="en-US" sz="1500" b="1" dirty="0" smtClean="0">
                <a:solidFill>
                  <a:srgbClr val="FF0000"/>
                </a:solidFill>
                <a:latin typeface="Monaco"/>
                <a:ea typeface="Monaco"/>
                <a:cs typeface="Monaco"/>
              </a:rPr>
              <a:t>; end</a:t>
            </a:r>
          </a:p>
          <a:p>
            <a:r>
              <a:rPr lang="en-US" sz="1500" dirty="0" smtClean="0">
                <a:solidFill>
                  <a:srgbClr val="000000"/>
                </a:solidFill>
                <a:latin typeface="Monaco"/>
                <a:ea typeface="Monaco"/>
                <a:cs typeface="Monaco"/>
              </a:rPr>
              <a:t> </a:t>
            </a:r>
          </a:p>
          <a:p>
            <a:r>
              <a:rPr lang="en-US" sz="1500" dirty="0" err="1" smtClean="0">
                <a:solidFill>
                  <a:srgbClr val="A535AE"/>
                </a:solidFill>
                <a:latin typeface="Monaco"/>
                <a:ea typeface="Monaco"/>
                <a:cs typeface="Monaco"/>
              </a:rPr>
              <a:t>ActiveRecord</a:t>
            </a:r>
            <a:r>
              <a:rPr lang="en-US" sz="1500" dirty="0" err="1" smtClean="0">
                <a:solidFill>
                  <a:srgbClr val="000000"/>
                </a:solidFill>
                <a:latin typeface="Monaco"/>
                <a:ea typeface="Monaco"/>
                <a:cs typeface="Monaco"/>
              </a:rPr>
              <a:t>::</a:t>
            </a:r>
            <a:r>
              <a:rPr lang="en-US" sz="1500" dirty="0" err="1" smtClean="0">
                <a:solidFill>
                  <a:srgbClr val="A535AE"/>
                </a:solidFill>
                <a:latin typeface="Monaco"/>
                <a:ea typeface="Monaco"/>
                <a:cs typeface="Monaco"/>
              </a:rPr>
              <a:t>Base</a:t>
            </a:r>
            <a:r>
              <a:rPr lang="en-US" sz="1500" dirty="0" err="1" smtClean="0">
                <a:solidFill>
                  <a:srgbClr val="000000"/>
                </a:solidFill>
                <a:latin typeface="Monaco"/>
                <a:ea typeface="Monaco"/>
                <a:cs typeface="Monaco"/>
              </a:rPr>
              <a:t>.establish_connection</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:adapter =&gt; </a:t>
            </a:r>
            <a:r>
              <a:rPr lang="en-US" sz="1500" dirty="0" smtClean="0">
                <a:solidFill>
                  <a:srgbClr val="00A33F"/>
                </a:solidFill>
                <a:latin typeface="Monaco"/>
                <a:ea typeface="Monaco"/>
                <a:cs typeface="Monaco"/>
              </a:rPr>
              <a:t>"</a:t>
            </a:r>
            <a:r>
              <a:rPr lang="en-US" sz="1500" dirty="0" err="1" smtClean="0">
                <a:solidFill>
                  <a:srgbClr val="00A33F"/>
                </a:solidFill>
                <a:latin typeface="Monaco"/>
                <a:ea typeface="Monaco"/>
                <a:cs typeface="Monaco"/>
              </a:rPr>
              <a:t>mysql</a:t>
            </a:r>
            <a:r>
              <a:rPr lang="en-US" sz="1500" dirty="0" smtClean="0">
                <a:solidFill>
                  <a:srgbClr val="00A33F"/>
                </a:solidFill>
                <a:latin typeface="Monaco"/>
                <a:ea typeface="Monaco"/>
                <a:cs typeface="Monaco"/>
              </a:rPr>
              <a:t>"</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:username =&gt; </a:t>
            </a:r>
            <a:r>
              <a:rPr lang="en-US" sz="1500" dirty="0" smtClean="0">
                <a:solidFill>
                  <a:srgbClr val="00A33F"/>
                </a:solidFill>
                <a:latin typeface="Monaco"/>
                <a:ea typeface="Monaco"/>
                <a:cs typeface="Monaco"/>
              </a:rPr>
              <a:t>"root"</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:database =&gt; </a:t>
            </a:r>
            <a:r>
              <a:rPr lang="en-US" sz="1500" dirty="0" smtClean="0">
                <a:solidFill>
                  <a:srgbClr val="00A33F"/>
                </a:solidFill>
                <a:latin typeface="Monaco"/>
                <a:ea typeface="Monaco"/>
                <a:cs typeface="Monaco"/>
              </a:rPr>
              <a:t>"database"</a:t>
            </a:r>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:pool =&gt; 5</a:t>
            </a:r>
          </a:p>
          <a:p>
            <a:r>
              <a:rPr lang="en-US" sz="1500" dirty="0" smtClean="0">
                <a:solidFill>
                  <a:srgbClr val="000000"/>
                </a:solidFill>
                <a:latin typeface="Monaco"/>
                <a:ea typeface="Monaco"/>
                <a:cs typeface="Monaco"/>
              </a:rPr>
              <a:t>)</a:t>
            </a:r>
          </a:p>
          <a:p>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threads </a:t>
            </a:r>
            <a:r>
              <a:rPr lang="en-US" sz="1500" dirty="0" smtClean="0">
                <a:solidFill>
                  <a:srgbClr val="FF5600"/>
                </a:solidFill>
                <a:latin typeface="Monaco"/>
                <a:ea typeface="Monaco"/>
                <a:cs typeface="Monaco"/>
              </a:rPr>
              <a:t>=</a:t>
            </a:r>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10.times </a:t>
            </a:r>
            <a:r>
              <a:rPr lang="en-US" sz="1500" dirty="0" smtClean="0">
                <a:solidFill>
                  <a:srgbClr val="FF5600"/>
                </a:solidFill>
                <a:latin typeface="Monaco"/>
                <a:ea typeface="Monaco"/>
                <a:cs typeface="Monaco"/>
              </a:rPr>
              <a:t>do </a:t>
            </a:r>
            <a:r>
              <a:rPr lang="en-US" sz="1500" dirty="0" smtClean="0">
                <a:solidFill>
                  <a:srgbClr val="000000"/>
                </a:solidFill>
                <a:latin typeface="Monaco"/>
                <a:ea typeface="Monaco"/>
                <a:cs typeface="Monaco"/>
              </a:rPr>
              <a:t>|</a:t>
            </a:r>
            <a:r>
              <a:rPr lang="en-US" sz="1500" dirty="0" err="1" smtClean="0">
                <a:solidFill>
                  <a:srgbClr val="000000"/>
                </a:solidFill>
                <a:latin typeface="Monaco"/>
                <a:ea typeface="Monaco"/>
                <a:cs typeface="Monaco"/>
              </a:rPr>
              <a:t>n</a:t>
            </a:r>
            <a:r>
              <a:rPr lang="en-US" sz="1500" dirty="0" smtClean="0">
                <a:solidFill>
                  <a:srgbClr val="000000"/>
                </a:solidFill>
                <a:latin typeface="Monaco"/>
                <a:ea typeface="Monaco"/>
                <a:cs typeface="Monaco"/>
              </a:rPr>
              <a:t>|</a:t>
            </a:r>
            <a:r>
              <a:rPr lang="en-US" sz="1500" dirty="0" smtClean="0">
                <a:solidFill>
                  <a:srgbClr val="000000"/>
                </a:solidFill>
                <a:latin typeface="Monaco"/>
                <a:ea typeface="Monaco"/>
                <a:cs typeface="Monaco"/>
              </a:rPr>
              <a:t> </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threads </a:t>
            </a:r>
            <a:r>
              <a:rPr lang="en-US" sz="1500" dirty="0" smtClean="0">
                <a:solidFill>
                  <a:srgbClr val="FF5600"/>
                </a:solidFill>
                <a:latin typeface="Monaco"/>
                <a:ea typeface="Monaco"/>
                <a:cs typeface="Monaco"/>
              </a:rPr>
              <a:t>&lt;&lt;</a:t>
            </a:r>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Thread</a:t>
            </a:r>
            <a:r>
              <a:rPr lang="en-US" sz="1500" dirty="0" err="1" smtClean="0">
                <a:solidFill>
                  <a:srgbClr val="000000"/>
                </a:solidFill>
                <a:latin typeface="Monaco"/>
                <a:ea typeface="Monaco"/>
                <a:cs typeface="Monaco"/>
              </a:rPr>
              <a:t>.</a:t>
            </a:r>
            <a:r>
              <a:rPr lang="en-US" sz="1500" dirty="0" err="1" smtClean="0">
                <a:solidFill>
                  <a:srgbClr val="FF5600"/>
                </a:solidFill>
                <a:latin typeface="Monaco"/>
                <a:ea typeface="Monaco"/>
                <a:cs typeface="Monaco"/>
              </a:rPr>
              <a:t>new</a:t>
            </a:r>
            <a:r>
              <a:rPr lang="en-US" sz="1500" dirty="0" smtClean="0">
                <a:solidFill>
                  <a:srgbClr val="000000"/>
                </a:solidFill>
                <a:latin typeface="Monaco"/>
                <a:ea typeface="Monaco"/>
                <a:cs typeface="Monaco"/>
              </a:rPr>
              <a:t> {</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err="1" smtClean="0">
                <a:solidFill>
                  <a:srgbClr val="A535AE"/>
                </a:solidFill>
                <a:latin typeface="Monaco"/>
                <a:ea typeface="Monaco"/>
                <a:cs typeface="Monaco"/>
              </a:rPr>
              <a:t>ActiveRecord</a:t>
            </a:r>
            <a:r>
              <a:rPr lang="en-US" sz="1500" dirty="0" err="1" smtClean="0">
                <a:solidFill>
                  <a:srgbClr val="000000"/>
                </a:solidFill>
                <a:latin typeface="Monaco"/>
                <a:ea typeface="Monaco"/>
                <a:cs typeface="Monaco"/>
              </a:rPr>
              <a:t>::</a:t>
            </a:r>
            <a:r>
              <a:rPr lang="en-US" sz="1500" dirty="0" err="1" smtClean="0">
                <a:solidFill>
                  <a:srgbClr val="A535AE"/>
                </a:solidFill>
                <a:latin typeface="Monaco"/>
                <a:ea typeface="Monaco"/>
                <a:cs typeface="Monaco"/>
              </a:rPr>
              <a:t>Base</a:t>
            </a:r>
            <a:r>
              <a:rPr lang="en-US" sz="1500" dirty="0" err="1" smtClean="0">
                <a:solidFill>
                  <a:srgbClr val="000000"/>
                </a:solidFill>
                <a:latin typeface="Monaco"/>
                <a:ea typeface="Monaco"/>
                <a:cs typeface="Monaco"/>
              </a:rPr>
              <a:t>.connection_pool.with_connection</a:t>
            </a:r>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do </a:t>
            </a:r>
            <a:r>
              <a:rPr lang="en-US" sz="1500" dirty="0" smtClean="0">
                <a:solidFill>
                  <a:srgbClr val="000000"/>
                </a:solidFill>
                <a:latin typeface="Monaco"/>
                <a:ea typeface="Monaco"/>
                <a:cs typeface="Monaco"/>
              </a:rPr>
              <a:t>|</a:t>
            </a:r>
            <a:r>
              <a:rPr lang="en-US" sz="1500" dirty="0" err="1" smtClean="0">
                <a:solidFill>
                  <a:srgbClr val="000000"/>
                </a:solidFill>
                <a:latin typeface="Monaco"/>
                <a:ea typeface="Monaco"/>
                <a:cs typeface="Monaco"/>
              </a:rPr>
              <a:t>conn</a:t>
            </a:r>
            <a:r>
              <a:rPr lang="en-US" sz="1500" dirty="0" smtClean="0">
                <a:solidFill>
                  <a:srgbClr val="000000"/>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000000"/>
                </a:solidFill>
                <a:latin typeface="Monaco"/>
                <a:ea typeface="Monaco"/>
                <a:cs typeface="Monaco"/>
              </a:rPr>
              <a:t>res </a:t>
            </a:r>
            <a:r>
              <a:rPr lang="en-US" sz="1500" dirty="0" smtClean="0">
                <a:solidFill>
                  <a:srgbClr val="FF5600"/>
                </a:solidFill>
                <a:latin typeface="Monaco"/>
                <a:ea typeface="Monaco"/>
                <a:cs typeface="Monaco"/>
              </a:rPr>
              <a:t>=</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conn.execute</a:t>
            </a:r>
            <a:r>
              <a:rPr lang="en-US" sz="1500" dirty="0" err="1" smtClean="0">
                <a:solidFill>
                  <a:srgbClr val="000000"/>
                </a:solidFill>
                <a:latin typeface="Monaco"/>
                <a:ea typeface="Monaco"/>
                <a:cs typeface="Monaco"/>
              </a:rPr>
              <a:t>(</a:t>
            </a:r>
            <a:r>
              <a:rPr lang="en-US" sz="1500" dirty="0" err="1" smtClean="0">
                <a:solidFill>
                  <a:srgbClr val="00A33F"/>
                </a:solidFill>
                <a:latin typeface="Monaco"/>
                <a:ea typeface="Monaco"/>
                <a:cs typeface="Monaco"/>
              </a:rPr>
              <a:t>"select</a:t>
            </a:r>
            <a:r>
              <a:rPr lang="en-US" sz="1500" dirty="0" smtClean="0">
                <a:solidFill>
                  <a:srgbClr val="00A33F"/>
                </a:solidFill>
                <a:latin typeface="Monaco"/>
                <a:ea typeface="Monaco"/>
                <a:cs typeface="Monaco"/>
              </a:rPr>
              <a:t> sleep(1)"</a:t>
            </a:r>
            <a:r>
              <a:rPr lang="en-US" sz="1500" dirty="0" smtClean="0">
                <a:solidFill>
                  <a:srgbClr val="000000"/>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FF5600"/>
                </a:solidFill>
                <a:latin typeface="Monaco"/>
                <a:ea typeface="Monaco"/>
                <a:cs typeface="Monaco"/>
              </a:rPr>
              <a:t>end</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r>
              <a:rPr lang="en-US" sz="1500" dirty="0" smtClean="0">
                <a:solidFill>
                  <a:srgbClr val="000000"/>
                </a:solidFill>
                <a:latin typeface="Monaco"/>
                <a:ea typeface="Monaco"/>
                <a:cs typeface="Monaco"/>
              </a:rPr>
              <a:t>}</a:t>
            </a:r>
            <a:endParaRPr lang="en-US" sz="1500" dirty="0" smtClean="0">
              <a:solidFill>
                <a:srgbClr val="000000"/>
              </a:solidFill>
              <a:latin typeface="Monaco"/>
              <a:ea typeface="Monaco"/>
              <a:cs typeface="Monaco"/>
            </a:endParaRPr>
          </a:p>
          <a:p>
            <a:r>
              <a:rPr lang="en-US" sz="1500" dirty="0" smtClean="0">
                <a:solidFill>
                  <a:srgbClr val="FF5600"/>
                </a:solidFill>
                <a:latin typeface="Monaco"/>
                <a:ea typeface="Monaco"/>
                <a:cs typeface="Monaco"/>
              </a:rPr>
              <a:t>end</a:t>
            </a:r>
            <a:endParaRPr lang="en-US" sz="1500" dirty="0" smtClean="0">
              <a:solidFill>
                <a:srgbClr val="000000"/>
              </a:solidFill>
              <a:latin typeface="Monaco"/>
              <a:ea typeface="Monaco"/>
              <a:cs typeface="Monaco"/>
            </a:endParaRPr>
          </a:p>
          <a:p>
            <a:r>
              <a:rPr lang="en-US" sz="1500" dirty="0" smtClean="0">
                <a:solidFill>
                  <a:srgbClr val="000000"/>
                </a:solidFill>
                <a:latin typeface="Monaco"/>
                <a:ea typeface="Monaco"/>
                <a:cs typeface="Monaco"/>
              </a:rPr>
              <a:t> </a:t>
            </a:r>
          </a:p>
          <a:p>
            <a:r>
              <a:rPr lang="en-US" sz="1500" dirty="0" err="1" smtClean="0">
                <a:solidFill>
                  <a:srgbClr val="000000"/>
                </a:solidFill>
                <a:latin typeface="Monaco"/>
                <a:ea typeface="Monaco"/>
                <a:cs typeface="Monaco"/>
              </a:rPr>
              <a:t>threads.each</a:t>
            </a:r>
            <a:r>
              <a:rPr lang="en-US" sz="1500" dirty="0" smtClean="0">
                <a:solidFill>
                  <a:srgbClr val="000000"/>
                </a:solidFill>
                <a:latin typeface="Monaco"/>
                <a:ea typeface="Monaco"/>
                <a:cs typeface="Monaco"/>
              </a:rPr>
              <a:t> { |</a:t>
            </a:r>
            <a:r>
              <a:rPr lang="en-US" sz="1500" dirty="0" err="1" smtClean="0">
                <a:solidFill>
                  <a:srgbClr val="000000"/>
                </a:solidFill>
                <a:latin typeface="Monaco"/>
                <a:ea typeface="Monaco"/>
                <a:cs typeface="Monaco"/>
              </a:rPr>
              <a:t>t</a:t>
            </a:r>
            <a:r>
              <a:rPr lang="en-US" sz="1500" dirty="0" smtClean="0">
                <a:solidFill>
                  <a:srgbClr val="000000"/>
                </a:solidFill>
                <a:latin typeface="Monaco"/>
                <a:ea typeface="Monaco"/>
                <a:cs typeface="Monaco"/>
              </a:rPr>
              <a:t>| </a:t>
            </a:r>
            <a:r>
              <a:rPr lang="en-US" sz="1500" dirty="0" err="1" smtClean="0">
                <a:solidFill>
                  <a:srgbClr val="000000"/>
                </a:solidFill>
                <a:latin typeface="Monaco"/>
                <a:ea typeface="Monaco"/>
                <a:cs typeface="Monaco"/>
              </a:rPr>
              <a:t>t.join</a:t>
            </a:r>
            <a:r>
              <a:rPr lang="en-US" sz="1500" dirty="0" smtClean="0">
                <a:solidFill>
                  <a:srgbClr val="000000"/>
                </a:solidFill>
                <a:latin typeface="Monaco"/>
                <a:ea typeface="Monaco"/>
                <a:cs typeface="Monaco"/>
              </a:rPr>
              <a:t> }</a:t>
            </a:r>
          </a:p>
          <a:p>
            <a:r>
              <a:rPr lang="en-US" sz="1500" dirty="0" smtClean="0">
                <a:solidFill>
                  <a:srgbClr val="000000"/>
                </a:solidFill>
                <a:latin typeface="Monaco"/>
                <a:ea typeface="Monaco"/>
                <a:cs typeface="Monaco"/>
              </a:rPr>
              <a:t> </a:t>
            </a:r>
          </a:p>
        </p:txBody>
      </p:sp>
      <p:sp>
        <p:nvSpPr>
          <p:cNvPr id="6" name="Text Placeholder 1"/>
          <p:cNvSpPr txBox="1">
            <a:spLocks/>
          </p:cNvSpPr>
          <p:nvPr/>
        </p:nvSpPr>
        <p:spPr>
          <a:xfrm>
            <a:off x="796925" y="45958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Scaling </a:t>
            </a:r>
            <a:r>
              <a:rPr lang="en-US" sz="3000" b="1" dirty="0" err="1" smtClean="0">
                <a:solidFill>
                  <a:schemeClr val="tx1">
                    <a:lumMod val="75000"/>
                    <a:lumOff val="25000"/>
                  </a:schemeClr>
                </a:solidFill>
              </a:rPr>
              <a:t>ActiveRecord</a:t>
            </a:r>
            <a:r>
              <a:rPr lang="en-US" sz="3000" b="1" dirty="0" smtClean="0">
                <a:solidFill>
                  <a:schemeClr val="tx1">
                    <a:lumMod val="75000"/>
                    <a:lumOff val="25000"/>
                  </a:schemeClr>
                </a:solidFill>
              </a:rPr>
              <a:t> with </a:t>
            </a:r>
            <a:r>
              <a:rPr lang="en-US" sz="3000" b="1" dirty="0" err="1" smtClean="0">
                <a:solidFill>
                  <a:schemeClr val="tx1">
                    <a:lumMod val="75000"/>
                    <a:lumOff val="25000"/>
                  </a:schemeClr>
                </a:solidFill>
              </a:rPr>
              <a:t>mysqlplus</a:t>
            </a:r>
            <a:endParaRPr lang="en-US" sz="3000" b="1" dirty="0" smtClean="0">
              <a:solidFill>
                <a:schemeClr val="tx1">
                  <a:lumMod val="75000"/>
                  <a:lumOff val="25000"/>
                </a:schemeClr>
              </a:solidFill>
            </a:endParaRPr>
          </a:p>
          <a:p>
            <a:pPr lvl="0" algn="r">
              <a:spcBef>
                <a:spcPct val="20000"/>
              </a:spcBef>
              <a:defRPr/>
            </a:pPr>
            <a:r>
              <a:rPr lang="en-US" i="1" dirty="0" smtClean="0">
                <a:solidFill>
                  <a:schemeClr val="tx1">
                    <a:lumMod val="75000"/>
                    <a:lumOff val="25000"/>
                  </a:schemeClr>
                </a:solidFill>
              </a:rPr>
              <a:t>http://</a:t>
            </a:r>
            <a:r>
              <a:rPr lang="en-US" i="1" dirty="0" err="1" smtClean="0">
                <a:solidFill>
                  <a:schemeClr val="tx1">
                    <a:lumMod val="75000"/>
                    <a:lumOff val="25000"/>
                  </a:schemeClr>
                </a:solidFill>
              </a:rPr>
              <a:t>bit.ly/bDtFiy</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grpSp>
        <p:nvGrpSpPr>
          <p:cNvPr id="8" name="Group 7"/>
          <p:cNvGrpSpPr/>
          <p:nvPr/>
        </p:nvGrpSpPr>
        <p:grpSpPr>
          <a:xfrm>
            <a:off x="4038600" y="381000"/>
            <a:ext cx="4800600" cy="3048000"/>
            <a:chOff x="4038600" y="381000"/>
            <a:chExt cx="4800600" cy="3048000"/>
          </a:xfrm>
        </p:grpSpPr>
        <p:sp>
          <p:nvSpPr>
            <p:cNvPr id="13" name="Rectangle 12"/>
            <p:cNvSpPr/>
            <p:nvPr/>
          </p:nvSpPr>
          <p:spPr>
            <a:xfrm>
              <a:off x="4191000" y="1828800"/>
              <a:ext cx="4572000" cy="1477328"/>
            </a:xfrm>
            <a:prstGeom prst="rect">
              <a:avLst/>
            </a:prstGeom>
          </p:spPr>
          <p:txBody>
            <a:bodyPr>
              <a:spAutoFit/>
            </a:bodyPr>
            <a:lstStyle/>
            <a:p>
              <a:r>
                <a:rPr lang="en-US" b="1" dirty="0" smtClean="0">
                  <a:solidFill>
                    <a:srgbClr val="919191"/>
                  </a:solidFill>
                  <a:latin typeface="Monaco"/>
                  <a:ea typeface="Monaco"/>
                  <a:cs typeface="Monaco"/>
                </a:rPr>
                <a:t># time ruby </a:t>
              </a:r>
              <a:r>
                <a:rPr lang="en-US" b="1" dirty="0" err="1" smtClean="0">
                  <a:solidFill>
                    <a:srgbClr val="919191"/>
                  </a:solidFill>
                  <a:latin typeface="Monaco"/>
                  <a:ea typeface="Monaco"/>
                  <a:cs typeface="Monaco"/>
                </a:rPr>
                <a:t>activerecord-pool.rb</a:t>
              </a:r>
              <a:endParaRPr lang="en-US" b="1" dirty="0" smtClean="0">
                <a:solidFill>
                  <a:srgbClr val="919191"/>
                </a:solidFill>
                <a:latin typeface="Monaco"/>
                <a:ea typeface="Monaco"/>
                <a:cs typeface="Monaco"/>
              </a:endParaRPr>
            </a:p>
            <a:p>
              <a:r>
                <a:rPr lang="en-US" b="1" dirty="0" smtClean="0">
                  <a:solidFill>
                    <a:srgbClr val="919191"/>
                  </a:solidFill>
                  <a:latin typeface="Monaco"/>
                  <a:ea typeface="Monaco"/>
                  <a:cs typeface="Monaco"/>
                </a:rPr>
                <a:t>#</a:t>
              </a:r>
            </a:p>
            <a:p>
              <a:r>
                <a:rPr lang="en-US" b="1" dirty="0" smtClean="0">
                  <a:solidFill>
                    <a:srgbClr val="919191"/>
                  </a:solidFill>
                  <a:latin typeface="Monaco"/>
                  <a:ea typeface="Monaco"/>
                  <a:cs typeface="Monaco"/>
                </a:rPr>
                <a:t># </a:t>
              </a:r>
              <a:r>
                <a:rPr lang="en-US" b="1" dirty="0" smtClean="0">
                  <a:solidFill>
                    <a:srgbClr val="FF0000"/>
                  </a:solidFill>
                  <a:latin typeface="Monaco"/>
                  <a:ea typeface="Monaco"/>
                  <a:cs typeface="Monaco"/>
                </a:rPr>
                <a:t>real    0m2.463s</a:t>
              </a:r>
            </a:p>
            <a:p>
              <a:r>
                <a:rPr lang="en-US" b="1" dirty="0" smtClean="0">
                  <a:solidFill>
                    <a:srgbClr val="919191"/>
                  </a:solidFill>
                  <a:latin typeface="Monaco"/>
                  <a:ea typeface="Monaco"/>
                  <a:cs typeface="Monaco"/>
                </a:rPr>
                <a:t># user  </a:t>
              </a:r>
              <a:r>
                <a:rPr lang="en-US" b="1" dirty="0" smtClean="0">
                  <a:solidFill>
                    <a:srgbClr val="919191"/>
                  </a:solidFill>
                  <a:latin typeface="Monaco"/>
                  <a:ea typeface="Monaco"/>
                  <a:cs typeface="Monaco"/>
                </a:rPr>
                <a:t>  0m0.405s</a:t>
              </a:r>
              <a:endParaRPr lang="en-US" b="1" dirty="0" smtClean="0">
                <a:solidFill>
                  <a:srgbClr val="919191"/>
                </a:solidFill>
                <a:latin typeface="Monaco"/>
                <a:ea typeface="Monaco"/>
                <a:cs typeface="Monaco"/>
              </a:endParaRPr>
            </a:p>
            <a:p>
              <a:r>
                <a:rPr lang="en-US" b="1" dirty="0" smtClean="0">
                  <a:solidFill>
                    <a:srgbClr val="919191"/>
                  </a:solidFill>
                  <a:latin typeface="Monaco"/>
                  <a:ea typeface="Monaco"/>
                  <a:cs typeface="Monaco"/>
                </a:rPr>
                <a:t># sys     0m0.201s</a:t>
              </a:r>
              <a:endParaRPr lang="en-US" b="1" dirty="0"/>
            </a:p>
          </p:txBody>
        </p:sp>
        <p:sp>
          <p:nvSpPr>
            <p:cNvPr id="14" name="Rectangle 13"/>
            <p:cNvSpPr/>
            <p:nvPr/>
          </p:nvSpPr>
          <p:spPr>
            <a:xfrm>
              <a:off x="4038600" y="1828800"/>
              <a:ext cx="4800600" cy="1600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ular Callout 14"/>
            <p:cNvSpPr/>
            <p:nvPr/>
          </p:nvSpPr>
          <p:spPr>
            <a:xfrm>
              <a:off x="5943600" y="381000"/>
              <a:ext cx="2667000" cy="838200"/>
            </a:xfrm>
            <a:prstGeom prst="wedgeRectCallout">
              <a:avLst>
                <a:gd name="adj1" fmla="val -21817"/>
                <a:gd name="adj2" fmla="val 9098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solidFill>
                    <a:schemeClr val="tx1"/>
                  </a:solidFill>
                </a:rPr>
                <a:t>Parallel execution!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 name="Text Placeholder 1"/>
          <p:cNvSpPr txBox="1">
            <a:spLocks/>
          </p:cNvSpPr>
          <p:nvPr/>
        </p:nvSpPr>
        <p:spPr>
          <a:xfrm>
            <a:off x="796925" y="45958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Scaling </a:t>
            </a:r>
            <a:r>
              <a:rPr lang="en-US" sz="3000" b="1" dirty="0" err="1" smtClean="0">
                <a:solidFill>
                  <a:schemeClr val="tx1">
                    <a:lumMod val="75000"/>
                    <a:lumOff val="25000"/>
                  </a:schemeClr>
                </a:solidFill>
              </a:rPr>
              <a:t>ActiveRecord</a:t>
            </a:r>
            <a:r>
              <a:rPr lang="en-US" sz="3000" b="1" dirty="0" smtClean="0">
                <a:solidFill>
                  <a:schemeClr val="tx1">
                    <a:lumMod val="75000"/>
                    <a:lumOff val="25000"/>
                  </a:schemeClr>
                </a:solidFill>
              </a:rPr>
              <a:t> with </a:t>
            </a:r>
            <a:r>
              <a:rPr lang="en-US" sz="3000" b="1" dirty="0" err="1" smtClean="0">
                <a:solidFill>
                  <a:schemeClr val="tx1">
                    <a:lumMod val="75000"/>
                    <a:lumOff val="25000"/>
                  </a:schemeClr>
                </a:solidFill>
              </a:rPr>
              <a:t>mysqlplus</a:t>
            </a:r>
            <a:endParaRPr lang="en-US" sz="3000" b="1" dirty="0" smtClean="0">
              <a:solidFill>
                <a:schemeClr val="tx1">
                  <a:lumMod val="75000"/>
                  <a:lumOff val="25000"/>
                </a:schemeClr>
              </a:solidFill>
            </a:endParaRPr>
          </a:p>
          <a:p>
            <a:pPr lvl="0" algn="r">
              <a:spcBef>
                <a:spcPct val="20000"/>
              </a:spcBef>
              <a:defRPr/>
            </a:pPr>
            <a:r>
              <a:rPr lang="en-US" i="1" dirty="0" smtClean="0">
                <a:solidFill>
                  <a:schemeClr val="tx1">
                    <a:lumMod val="75000"/>
                    <a:lumOff val="25000"/>
                  </a:schemeClr>
                </a:solidFill>
              </a:rPr>
              <a:t>http://</a:t>
            </a:r>
            <a:r>
              <a:rPr lang="en-US" i="1" dirty="0" err="1" smtClean="0">
                <a:solidFill>
                  <a:schemeClr val="tx1">
                    <a:lumMod val="75000"/>
                    <a:lumOff val="25000"/>
                  </a:schemeClr>
                </a:solidFill>
              </a:rPr>
              <a:t>bit.ly/bDtFiy</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Rectangle 6"/>
          <p:cNvSpPr/>
          <p:nvPr/>
        </p:nvSpPr>
        <p:spPr>
          <a:xfrm>
            <a:off x="1447800" y="533400"/>
            <a:ext cx="7086600" cy="1477328"/>
          </a:xfrm>
          <a:prstGeom prst="rect">
            <a:avLst/>
          </a:prstGeom>
        </p:spPr>
        <p:txBody>
          <a:bodyPr wrap="square">
            <a:spAutoFit/>
          </a:bodyPr>
          <a:lstStyle/>
          <a:p>
            <a:r>
              <a:rPr lang="en-US" dirty="0" err="1" smtClean="0">
                <a:solidFill>
                  <a:srgbClr val="000000"/>
                </a:solidFill>
                <a:latin typeface="Monaco"/>
                <a:ea typeface="Monaco"/>
                <a:cs typeface="Monaco"/>
              </a:rPr>
              <a:t>config.threadsafe</a:t>
            </a:r>
            <a:r>
              <a:rPr lang="en-US" dirty="0" smtClean="0">
                <a:solidFill>
                  <a:srgbClr val="000000"/>
                </a:solidFill>
                <a:latin typeface="Monaco"/>
                <a:ea typeface="Monaco"/>
                <a:cs typeface="Monaco"/>
              </a:rPr>
              <a:t>!</a:t>
            </a:r>
          </a:p>
          <a:p>
            <a:r>
              <a:rPr lang="en-US" dirty="0" smtClean="0">
                <a:solidFill>
                  <a:srgbClr val="000000"/>
                </a:solidFill>
                <a:latin typeface="Monaco"/>
                <a:ea typeface="Monaco"/>
                <a:cs typeface="Monaco"/>
              </a:rPr>
              <a:t> </a:t>
            </a:r>
          </a:p>
          <a:p>
            <a:r>
              <a:rPr lang="en-US" dirty="0" smtClean="0">
                <a:solidFill>
                  <a:srgbClr val="FF5600"/>
                </a:solidFill>
                <a:latin typeface="Monaco"/>
                <a:ea typeface="Monaco"/>
                <a:cs typeface="Monaco"/>
              </a:rPr>
              <a:t>require</a:t>
            </a:r>
            <a:r>
              <a:rPr lang="en-US" dirty="0" smtClean="0">
                <a:solidFill>
                  <a:srgbClr val="000000"/>
                </a:solidFill>
                <a:latin typeface="Monaco"/>
                <a:ea typeface="Monaco"/>
                <a:cs typeface="Monaco"/>
              </a:rPr>
              <a:t> </a:t>
            </a:r>
            <a:r>
              <a:rPr lang="en-US" dirty="0" smtClean="0">
                <a:solidFill>
                  <a:srgbClr val="00A33F"/>
                </a:solidFill>
                <a:latin typeface="Monaco"/>
                <a:ea typeface="Monaco"/>
                <a:cs typeface="Monaco"/>
              </a:rPr>
              <a:t>'</a:t>
            </a:r>
            <a:r>
              <a:rPr lang="en-US" dirty="0" err="1" smtClean="0">
                <a:solidFill>
                  <a:srgbClr val="00A33F"/>
                </a:solidFill>
                <a:latin typeface="Monaco"/>
                <a:ea typeface="Monaco"/>
                <a:cs typeface="Monaco"/>
              </a:rPr>
              <a:t>mysqlplus</a:t>
            </a:r>
            <a:r>
              <a:rPr lang="en-US" dirty="0" smtClean="0">
                <a:solidFill>
                  <a:srgbClr val="00A33F"/>
                </a:solidFill>
                <a:latin typeface="Monaco"/>
                <a:ea typeface="Monaco"/>
                <a:cs typeface="Monaco"/>
              </a:rPr>
              <a:t>’</a:t>
            </a:r>
          </a:p>
          <a:p>
            <a:endParaRPr lang="en-US" dirty="0" smtClean="0">
              <a:solidFill>
                <a:srgbClr val="000000"/>
              </a:solidFill>
              <a:latin typeface="Monaco"/>
              <a:ea typeface="Monaco"/>
              <a:cs typeface="Monaco"/>
            </a:endParaRPr>
          </a:p>
          <a:p>
            <a:r>
              <a:rPr lang="en-US" dirty="0" smtClean="0">
                <a:solidFill>
                  <a:srgbClr val="FF5600"/>
                </a:solidFill>
                <a:latin typeface="Monaco"/>
                <a:ea typeface="Monaco"/>
                <a:cs typeface="Monaco"/>
              </a:rPr>
              <a:t>class</a:t>
            </a:r>
            <a:r>
              <a:rPr lang="en-US" dirty="0" smtClean="0">
                <a:solidFill>
                  <a:srgbClr val="000000"/>
                </a:solidFill>
                <a:latin typeface="Monaco"/>
                <a:ea typeface="Monaco"/>
                <a:cs typeface="Monaco"/>
              </a:rPr>
              <a:t> </a:t>
            </a:r>
            <a:r>
              <a:rPr lang="en-US" dirty="0" err="1" smtClean="0">
                <a:solidFill>
                  <a:srgbClr val="21439C"/>
                </a:solidFill>
                <a:latin typeface="Monaco"/>
                <a:ea typeface="Monaco"/>
                <a:cs typeface="Monaco"/>
              </a:rPr>
              <a:t>Mysql</a:t>
            </a:r>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alias</a:t>
            </a:r>
            <a:r>
              <a:rPr lang="en-US" dirty="0" smtClean="0">
                <a:solidFill>
                  <a:srgbClr val="000000"/>
                </a:solidFill>
                <a:latin typeface="Monaco"/>
                <a:ea typeface="Monaco"/>
                <a:cs typeface="Monaco"/>
              </a:rPr>
              <a:t> :query :</a:t>
            </a:r>
            <a:r>
              <a:rPr lang="en-US" dirty="0" err="1" smtClean="0">
                <a:solidFill>
                  <a:srgbClr val="000000"/>
                </a:solidFill>
                <a:latin typeface="Monaco"/>
                <a:ea typeface="Monaco"/>
                <a:cs typeface="Monaco"/>
              </a:rPr>
              <a:t>async_query</a:t>
            </a:r>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end</a:t>
            </a:r>
            <a:endParaRPr lang="en-US" dirty="0"/>
          </a:p>
        </p:txBody>
      </p:sp>
      <p:sp>
        <p:nvSpPr>
          <p:cNvPr id="8" name="Rectangular Callout 7"/>
          <p:cNvSpPr/>
          <p:nvPr/>
        </p:nvSpPr>
        <p:spPr>
          <a:xfrm>
            <a:off x="1295400" y="2590800"/>
            <a:ext cx="4495800" cy="838200"/>
          </a:xfrm>
          <a:prstGeom prst="wedgeRectCallout">
            <a:avLst>
              <a:gd name="adj1" fmla="val -20476"/>
              <a:gd name="adj2" fmla="val -9895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solidFill>
                  <a:schemeClr val="tx1"/>
                </a:solidFill>
              </a:rPr>
              <a:t>In your </a:t>
            </a:r>
            <a:r>
              <a:rPr lang="en-US" b="1" dirty="0" err="1" smtClean="0">
                <a:solidFill>
                  <a:schemeClr val="tx1"/>
                </a:solidFill>
              </a:rPr>
              <a:t>environtments/production.rb</a:t>
            </a:r>
            <a:endParaRPr lang="en-US" b="1" dirty="0" smtClean="0">
              <a:solidFill>
                <a:schemeClr val="tx1"/>
              </a:solidFill>
            </a:endParaRPr>
          </a:p>
        </p:txBody>
      </p:sp>
      <p:sp>
        <p:nvSpPr>
          <p:cNvPr id="9" name="Rectangular Callout 8"/>
          <p:cNvSpPr/>
          <p:nvPr/>
        </p:nvSpPr>
        <p:spPr>
          <a:xfrm>
            <a:off x="1295400" y="4038600"/>
            <a:ext cx="4495800" cy="838200"/>
          </a:xfrm>
          <a:prstGeom prst="wedgeRectCallout">
            <a:avLst>
              <a:gd name="adj1" fmla="val -20476"/>
              <a:gd name="adj2" fmla="val -98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Concurrency in Rails? Not so fast…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4595813"/>
            <a:ext cx="7772400" cy="1500187"/>
          </a:xfrm>
          <a:prstGeom prst="rect">
            <a:avLst/>
          </a:prstGeom>
        </p:spPr>
        <p:txBody>
          <a:bodyPr>
            <a:normAutofit/>
          </a:bodyPr>
          <a:lstStyle/>
          <a:p>
            <a:pPr marL="342900" lvl="0" indent="-342900" algn="r">
              <a:spcBef>
                <a:spcPct val="20000"/>
              </a:spcBef>
              <a:defRPr/>
            </a:pPr>
            <a:r>
              <a:rPr lang="en-US" sz="2800" b="1" dirty="0" smtClean="0">
                <a:solidFill>
                  <a:schemeClr val="tx1">
                    <a:lumMod val="75000"/>
                    <a:lumOff val="25000"/>
                  </a:schemeClr>
                </a:solidFill>
              </a:rPr>
              <a:t>Rails + </a:t>
            </a:r>
            <a:r>
              <a:rPr lang="en-US" sz="2800" b="1" dirty="0" err="1" smtClean="0">
                <a:solidFill>
                  <a:schemeClr val="tx1">
                    <a:lumMod val="75000"/>
                    <a:lumOff val="25000"/>
                  </a:schemeClr>
                </a:solidFill>
              </a:rPr>
              <a:t>MySQL</a:t>
            </a:r>
            <a:r>
              <a:rPr lang="en-US" sz="2800" b="1" dirty="0" smtClean="0">
                <a:solidFill>
                  <a:schemeClr val="tx1">
                    <a:lumMod val="75000"/>
                    <a:lumOff val="25000"/>
                  </a:schemeClr>
                </a:solidFill>
              </a:rPr>
              <a:t> = Concurrency?</a:t>
            </a: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almost, but not quite</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5" name="TextBox 4"/>
          <p:cNvSpPr txBox="1"/>
          <p:nvPr/>
        </p:nvSpPr>
        <p:spPr>
          <a:xfrm>
            <a:off x="914400" y="914400"/>
            <a:ext cx="7848600" cy="3631764"/>
          </a:xfrm>
          <a:prstGeom prst="rect">
            <a:avLst/>
          </a:prstGeom>
          <a:noFill/>
        </p:spPr>
        <p:txBody>
          <a:bodyPr wrap="square" rtlCol="0">
            <a:spAutoFit/>
          </a:bodyPr>
          <a:lstStyle/>
          <a:p>
            <a:pPr marL="342900" indent="-342900">
              <a:buAutoNum type="arabicPeriod"/>
            </a:pPr>
            <a:r>
              <a:rPr lang="en-US" sz="2300" dirty="0" smtClean="0"/>
              <a:t>Global dispatcher lock </a:t>
            </a:r>
            <a:endParaRPr lang="en-US" sz="2300" b="1" i="1" dirty="0" smtClean="0"/>
          </a:p>
          <a:p>
            <a:pPr marL="342900" indent="-342900">
              <a:buAutoNum type="arabicPeriod"/>
            </a:pPr>
            <a:r>
              <a:rPr lang="en-US" sz="2300" dirty="0" smtClean="0"/>
              <a:t>Random locks in your web-server (like Mongrel)</a:t>
            </a:r>
          </a:p>
          <a:p>
            <a:pPr marL="342900" indent="-342900">
              <a:buAutoNum type="arabicPeriod"/>
            </a:pPr>
            <a:r>
              <a:rPr lang="en-US" sz="2300" dirty="0" smtClean="0"/>
              <a:t>Gratuitous locking in libraries, </a:t>
            </a:r>
            <a:r>
              <a:rPr lang="en-US" sz="2300" dirty="0" err="1" smtClean="0"/>
              <a:t>plugins</a:t>
            </a:r>
            <a:r>
              <a:rPr lang="en-US" sz="2300" dirty="0" smtClean="0"/>
              <a:t>, etc. </a:t>
            </a:r>
          </a:p>
          <a:p>
            <a:pPr marL="342900" indent="-342900">
              <a:buAutoNum type="arabicPeriod"/>
            </a:pPr>
            <a:endParaRPr lang="en-US" sz="2300" dirty="0" smtClean="0"/>
          </a:p>
          <a:p>
            <a:pPr marL="342900" indent="-342900"/>
            <a:r>
              <a:rPr lang="en-US" sz="2300" dirty="0" smtClean="0"/>
              <a:t>In reality, you still need process parallelism in Rails.</a:t>
            </a:r>
          </a:p>
          <a:p>
            <a:pPr marL="342900" indent="-342900"/>
            <a:endParaRPr lang="en-US" sz="2300" dirty="0" smtClean="0"/>
          </a:p>
          <a:p>
            <a:pPr marL="342900" indent="-342900"/>
            <a:r>
              <a:rPr lang="en-US" sz="2300" dirty="0" smtClean="0"/>
              <a:t>But, we’re moving in the right direction. </a:t>
            </a:r>
          </a:p>
          <a:p>
            <a:pPr marL="342900" indent="-342900"/>
            <a:endParaRPr lang="en-US" sz="2300" dirty="0" smtClean="0"/>
          </a:p>
          <a:p>
            <a:pPr marL="342900" indent="-342900"/>
            <a:r>
              <a:rPr lang="en-US" sz="2300" dirty="0" err="1" smtClean="0"/>
              <a:t>JRuby</a:t>
            </a:r>
            <a:r>
              <a:rPr lang="en-US" sz="2300" dirty="0" smtClean="0"/>
              <a:t>?</a:t>
            </a:r>
          </a:p>
          <a:p>
            <a:pPr marL="342900" indent="-342900">
              <a:buAutoNum type="arabicPeriod"/>
            </a:pPr>
            <a:endParaRPr lang="en-US" sz="23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stretch>
            <a:fillRect/>
          </a:stretch>
        </p:blipFill>
        <p:spPr>
          <a:xfrm>
            <a:off x="685800" y="1066800"/>
            <a:ext cx="1905000" cy="1879600"/>
          </a:xfrm>
          <a:prstGeom prst="rect">
            <a:avLst/>
          </a:prstGeom>
        </p:spPr>
      </p:pic>
      <p:sp>
        <p:nvSpPr>
          <p:cNvPr id="11"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JRuby</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RTM, your mileage will vary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all depends on the container</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2" name="Rectangle 11"/>
          <p:cNvSpPr/>
          <p:nvPr/>
        </p:nvSpPr>
        <p:spPr>
          <a:xfrm>
            <a:off x="3200400" y="712113"/>
            <a:ext cx="5240662" cy="430887"/>
          </a:xfrm>
          <a:prstGeom prst="rect">
            <a:avLst/>
          </a:prstGeom>
        </p:spPr>
        <p:txBody>
          <a:bodyPr wrap="none">
            <a:spAutoFit/>
          </a:bodyPr>
          <a:lstStyle/>
          <a:p>
            <a:r>
              <a:rPr lang="en-US" sz="2200" b="1" dirty="0" smtClean="0"/>
              <a:t>gem install </a:t>
            </a:r>
            <a:r>
              <a:rPr lang="en-US" sz="2200" b="1" dirty="0" err="1" smtClean="0"/>
              <a:t>activerecord-jdbcmysql-adapter</a:t>
            </a:r>
            <a:endParaRPr lang="en-US" sz="2200" b="1" dirty="0"/>
          </a:p>
        </p:txBody>
      </p:sp>
      <p:sp>
        <p:nvSpPr>
          <p:cNvPr id="13" name="Rectangle 12"/>
          <p:cNvSpPr/>
          <p:nvPr/>
        </p:nvSpPr>
        <p:spPr>
          <a:xfrm>
            <a:off x="3276600" y="1371600"/>
            <a:ext cx="4572000" cy="1754327"/>
          </a:xfrm>
          <a:prstGeom prst="rect">
            <a:avLst/>
          </a:prstGeom>
        </p:spPr>
        <p:txBody>
          <a:bodyPr>
            <a:spAutoFit/>
          </a:bodyPr>
          <a:lstStyle/>
          <a:p>
            <a:r>
              <a:rPr lang="en-US" i="1" dirty="0" smtClean="0"/>
              <a:t>development:</a:t>
            </a:r>
          </a:p>
          <a:p>
            <a:r>
              <a:rPr lang="en-US" i="1" dirty="0" smtClean="0"/>
              <a:t>   adapter: </a:t>
            </a:r>
            <a:r>
              <a:rPr lang="en-US" i="1" dirty="0" err="1" smtClean="0"/>
              <a:t>jdbcmysql</a:t>
            </a:r>
            <a:endParaRPr lang="en-US" i="1" dirty="0" smtClean="0"/>
          </a:p>
          <a:p>
            <a:r>
              <a:rPr lang="en-US" i="1" dirty="0" smtClean="0"/>
              <a:t>   encoding: utf8</a:t>
            </a:r>
          </a:p>
          <a:p>
            <a:r>
              <a:rPr lang="en-US" i="1" dirty="0" smtClean="0"/>
              <a:t>   database: </a:t>
            </a:r>
            <a:r>
              <a:rPr lang="en-US" i="1" dirty="0" err="1" smtClean="0"/>
              <a:t>myapp_development</a:t>
            </a:r>
            <a:endParaRPr lang="en-US" i="1" dirty="0" smtClean="0"/>
          </a:p>
          <a:p>
            <a:r>
              <a:rPr lang="en-US" i="1" dirty="0" smtClean="0"/>
              <a:t>   username: root</a:t>
            </a:r>
          </a:p>
          <a:p>
            <a:r>
              <a:rPr lang="en-US" i="1" dirty="0" smtClean="0"/>
              <a:t>   password: </a:t>
            </a:r>
            <a:r>
              <a:rPr lang="en-US" i="1" dirty="0" err="1" smtClean="0"/>
              <a:t>my_password</a:t>
            </a:r>
            <a:endParaRPr lang="en-US" i="1" dirty="0"/>
          </a:p>
        </p:txBody>
      </p:sp>
      <p:sp>
        <p:nvSpPr>
          <p:cNvPr id="14" name="Rectangular Callout 13"/>
          <p:cNvSpPr/>
          <p:nvPr/>
        </p:nvSpPr>
        <p:spPr>
          <a:xfrm>
            <a:off x="2895600" y="3733800"/>
            <a:ext cx="5334000" cy="838200"/>
          </a:xfrm>
          <a:prstGeom prst="wedgeRectCallout">
            <a:avLst>
              <a:gd name="adj1" fmla="val -20476"/>
              <a:gd name="adj2" fmla="val -98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Subject to all the same Rails restrictions (locks,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JRuby</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RTM, your mileage will vary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all depends on the container</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6" name="Picture 5"/>
          <p:cNvPicPr>
            <a:picLocks noChangeAspect="1"/>
          </p:cNvPicPr>
          <p:nvPr/>
        </p:nvPicPr>
        <p:blipFill>
          <a:blip r:embed="rId3" cstate="print"/>
          <a:stretch>
            <a:fillRect/>
          </a:stretch>
        </p:blipFill>
        <p:spPr>
          <a:xfrm>
            <a:off x="4724400" y="3124200"/>
            <a:ext cx="2419048" cy="1219200"/>
          </a:xfrm>
          <a:prstGeom prst="rect">
            <a:avLst/>
          </a:prstGeom>
        </p:spPr>
      </p:pic>
      <p:sp>
        <p:nvSpPr>
          <p:cNvPr id="10" name="Rectangle 9"/>
          <p:cNvSpPr/>
          <p:nvPr/>
        </p:nvSpPr>
        <p:spPr>
          <a:xfrm>
            <a:off x="3581400" y="685800"/>
            <a:ext cx="5181600" cy="1292662"/>
          </a:xfrm>
          <a:prstGeom prst="rect">
            <a:avLst/>
          </a:prstGeom>
        </p:spPr>
        <p:txBody>
          <a:bodyPr wrap="square">
            <a:spAutoFit/>
          </a:bodyPr>
          <a:lstStyle/>
          <a:p>
            <a:r>
              <a:rPr lang="en-US" sz="2500" b="1" i="1" dirty="0" err="1" smtClean="0"/>
              <a:t>GlasshFish</a:t>
            </a:r>
            <a:r>
              <a:rPr lang="en-US" sz="2500" i="1" dirty="0" smtClean="0"/>
              <a:t> will reuse your database connections via its internal database connection pooling mechanism.</a:t>
            </a:r>
            <a:endParaRPr lang="en-US" sz="2500" i="1" dirty="0"/>
          </a:p>
        </p:txBody>
      </p:sp>
      <p:sp>
        <p:nvSpPr>
          <p:cNvPr id="11" name="Rectangle 10"/>
          <p:cNvSpPr/>
          <p:nvPr/>
        </p:nvSpPr>
        <p:spPr>
          <a:xfrm>
            <a:off x="3657600" y="2057400"/>
            <a:ext cx="5410200" cy="369332"/>
          </a:xfrm>
          <a:prstGeom prst="rect">
            <a:avLst/>
          </a:prstGeom>
        </p:spPr>
        <p:txBody>
          <a:bodyPr wrap="square">
            <a:spAutoFit/>
          </a:bodyPr>
          <a:lstStyle/>
          <a:p>
            <a:r>
              <a:rPr lang="en-US" dirty="0" smtClean="0">
                <a:hlinkClick r:id="rId4"/>
              </a:rPr>
              <a:t>http://wiki.glassfish.java.net/Wiki.jsp?page=JRuby</a:t>
            </a:r>
            <a:r>
              <a:rPr lang="en-US" dirty="0" smtClean="0"/>
              <a:t> </a:t>
            </a:r>
            <a:endParaRPr lang="en-US" dirty="0"/>
          </a:p>
        </p:txBody>
      </p:sp>
      <p:pic>
        <p:nvPicPr>
          <p:cNvPr id="12" name="Picture 11"/>
          <p:cNvPicPr>
            <a:picLocks noChangeAspect="1"/>
          </p:cNvPicPr>
          <p:nvPr/>
        </p:nvPicPr>
        <p:blipFill>
          <a:blip r:embed="rId5" cstate="print"/>
          <a:srcRect l="68942" r="-4490"/>
          <a:stretch>
            <a:fillRect/>
          </a:stretch>
        </p:blipFill>
        <p:spPr>
          <a:xfrm>
            <a:off x="533400" y="609600"/>
            <a:ext cx="2514600" cy="27305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1"/>
          <p:cNvSpPr txBox="1">
            <a:spLocks/>
          </p:cNvSpPr>
          <p:nvPr/>
        </p:nvSpPr>
        <p:spPr>
          <a:xfrm>
            <a:off x="533400" y="1828800"/>
            <a:ext cx="7772400" cy="1500187"/>
          </a:xfrm>
          <a:prstGeom prst="rect">
            <a:avLst/>
          </a:prstGeom>
        </p:spPr>
        <p:txBody>
          <a:bodyPr>
            <a:noAutofit/>
          </a:bodyPr>
          <a:lstStyle/>
          <a:p>
            <a:pPr marL="342900" lvl="0" indent="-342900" algn="r">
              <a:spcBef>
                <a:spcPct val="20000"/>
              </a:spcBef>
              <a:defRPr/>
            </a:pPr>
            <a:r>
              <a:rPr lang="en-US" sz="3400" b="1" dirty="0" smtClean="0">
                <a:solidFill>
                  <a:schemeClr val="tx1">
                    <a:lumMod val="75000"/>
                    <a:lumOff val="25000"/>
                  </a:schemeClr>
                </a:solidFill>
              </a:rPr>
              <a:t/>
            </a:r>
            <a:br>
              <a:rPr lang="en-US" sz="3400" b="1" dirty="0" smtClean="0">
                <a:solidFill>
                  <a:schemeClr val="tx1">
                    <a:lumMod val="75000"/>
                    <a:lumOff val="25000"/>
                  </a:schemeClr>
                </a:solidFill>
              </a:rPr>
            </a:br>
            <a:r>
              <a:rPr lang="en-US" sz="3400" b="1" dirty="0" smtClean="0">
                <a:solidFill>
                  <a:schemeClr val="tx1">
                    <a:lumMod val="75000"/>
                    <a:lumOff val="25000"/>
                  </a:schemeClr>
                </a:solidFill>
              </a:rPr>
              <a:t>Non-blocking IO in Ruby: </a:t>
            </a:r>
            <a:r>
              <a:rPr lang="en-US" sz="3400" b="1" dirty="0" err="1" smtClean="0">
                <a:solidFill>
                  <a:schemeClr val="tx1">
                    <a:lumMod val="75000"/>
                    <a:lumOff val="25000"/>
                  </a:schemeClr>
                </a:solidFill>
              </a:rPr>
              <a:t>EventMachine</a:t>
            </a:r>
            <a:endParaRPr lang="en-US" sz="3400" b="1" dirty="0" smtClean="0">
              <a:solidFill>
                <a:schemeClr val="tx1">
                  <a:lumMod val="75000"/>
                  <a:lumOff val="25000"/>
                </a:schemeClr>
              </a:solidFill>
            </a:endParaRPr>
          </a:p>
          <a:p>
            <a:pPr marL="342900" lvl="0" indent="-342900" algn="r">
              <a:spcBef>
                <a:spcPct val="20000"/>
              </a:spcBef>
              <a:defRPr/>
            </a:pPr>
            <a:r>
              <a:rPr lang="en-US" sz="3400" i="1" dirty="0" smtClean="0">
                <a:solidFill>
                  <a:schemeClr val="tx1">
                    <a:lumMod val="75000"/>
                    <a:lumOff val="25000"/>
                  </a:schemeClr>
                </a:solidFill>
              </a:rPr>
              <a:t/>
            </a:r>
            <a:br>
              <a:rPr lang="en-US" sz="3400" i="1" dirty="0" smtClean="0">
                <a:solidFill>
                  <a:schemeClr val="tx1">
                    <a:lumMod val="75000"/>
                    <a:lumOff val="25000"/>
                  </a:schemeClr>
                </a:solidFill>
              </a:rPr>
            </a:br>
            <a:endParaRPr lang="en-US" sz="3400" i="1" dirty="0" smtClean="0">
              <a:solidFill>
                <a:schemeClr val="tx1">
                  <a:lumMod val="65000"/>
                  <a:lumOff val="35000"/>
                </a:schemeClr>
              </a:solidFill>
            </a:endParaRPr>
          </a:p>
        </p:txBody>
      </p:sp>
      <p:sp>
        <p:nvSpPr>
          <p:cNvPr id="9" name="Rectangle 8"/>
          <p:cNvSpPr/>
          <p:nvPr/>
        </p:nvSpPr>
        <p:spPr>
          <a:xfrm>
            <a:off x="2286000" y="3100387"/>
            <a:ext cx="6400800" cy="492443"/>
          </a:xfrm>
          <a:prstGeom prst="rect">
            <a:avLst/>
          </a:prstGeom>
        </p:spPr>
        <p:txBody>
          <a:bodyPr wrap="square">
            <a:spAutoFit/>
          </a:bodyPr>
          <a:lstStyle/>
          <a:p>
            <a:r>
              <a:rPr lang="en-US" sz="2600" i="1" dirty="0" smtClean="0"/>
              <a:t>for real heavy-lifting, you have to go </a:t>
            </a:r>
            <a:r>
              <a:rPr lang="en-US" sz="2600" i="1" dirty="0" err="1" smtClean="0"/>
              <a:t>async</a:t>
            </a:r>
            <a:r>
              <a:rPr lang="en-US" sz="2600" i="1" dirty="0" smtClean="0"/>
              <a:t>…</a:t>
            </a:r>
            <a:endParaRPr lang="en-US" sz="2600"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EventMachine</a:t>
            </a:r>
            <a:r>
              <a:rPr lang="en-US" sz="3000" b="1" dirty="0" smtClean="0">
                <a:solidFill>
                  <a:schemeClr val="tx1">
                    <a:lumMod val="75000"/>
                    <a:lumOff val="25000"/>
                  </a:schemeClr>
                </a:solidFill>
              </a:rPr>
              <a:t> Reactor</a:t>
            </a: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6" name="Rectangular Callout 5"/>
          <p:cNvSpPr/>
          <p:nvPr/>
        </p:nvSpPr>
        <p:spPr>
          <a:xfrm>
            <a:off x="3467101" y="2047875"/>
            <a:ext cx="1657350" cy="1749425"/>
          </a:xfrm>
          <a:prstGeom prst="wedgeRectCallout">
            <a:avLst>
              <a:gd name="adj1" fmla="val -62365"/>
              <a:gd name="adj2" fmla="val -23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   </a:t>
            </a:r>
            <a:r>
              <a:rPr lang="en-US" b="1" dirty="0" smtClean="0">
                <a:solidFill>
                  <a:srgbClr val="C00000"/>
                </a:solidFill>
              </a:rPr>
              <a:t>while</a:t>
            </a:r>
            <a:r>
              <a:rPr lang="en-US" b="1" dirty="0" smtClean="0"/>
              <a:t> </a:t>
            </a:r>
            <a:r>
              <a:rPr lang="en-US" b="1" dirty="0" smtClean="0">
                <a:solidFill>
                  <a:schemeClr val="accent3">
                    <a:lumMod val="50000"/>
                  </a:schemeClr>
                </a:solidFill>
              </a:rPr>
              <a:t>true</a:t>
            </a:r>
            <a:r>
              <a:rPr lang="en-US" b="1" dirty="0" smtClean="0"/>
              <a:t> </a:t>
            </a:r>
            <a:r>
              <a:rPr lang="en-US" b="1" dirty="0" smtClean="0">
                <a:solidFill>
                  <a:schemeClr val="accent1">
                    <a:lumMod val="50000"/>
                  </a:schemeClr>
                </a:solidFill>
              </a:rPr>
              <a:t>do</a:t>
            </a:r>
            <a:endParaRPr lang="en-US" b="1" dirty="0" smtClean="0">
              <a:solidFill>
                <a:schemeClr val="accent1">
                  <a:lumMod val="50000"/>
                </a:schemeClr>
              </a:solidFill>
            </a:endParaRPr>
          </a:p>
          <a:p>
            <a:pPr marL="342900" indent="-342900"/>
            <a:r>
              <a:rPr lang="en-US" b="1" dirty="0" smtClean="0">
                <a:solidFill>
                  <a:schemeClr val="tx1"/>
                </a:solidFill>
              </a:rPr>
              <a:t>       timers</a:t>
            </a:r>
            <a:br>
              <a:rPr lang="en-US" b="1" dirty="0" smtClean="0">
                <a:solidFill>
                  <a:schemeClr val="tx1"/>
                </a:solidFill>
              </a:rPr>
            </a:br>
            <a:r>
              <a:rPr lang="en-US" b="1" dirty="0" err="1" smtClean="0">
                <a:solidFill>
                  <a:schemeClr val="tx1"/>
                </a:solidFill>
              </a:rPr>
              <a:t>network_io</a:t>
            </a:r>
            <a:r>
              <a:rPr lang="en-US" b="1" dirty="0" smtClean="0">
                <a:solidFill>
                  <a:schemeClr val="tx1"/>
                </a:solidFill>
              </a:rPr>
              <a:t/>
            </a:r>
            <a:br>
              <a:rPr lang="en-US" b="1" dirty="0" smtClean="0">
                <a:solidFill>
                  <a:schemeClr val="tx1"/>
                </a:solidFill>
              </a:rPr>
            </a:br>
            <a:r>
              <a:rPr lang="en-US" b="1" dirty="0" err="1" smtClean="0">
                <a:solidFill>
                  <a:schemeClr val="tx1"/>
                </a:solidFill>
              </a:rPr>
              <a:t>other_io</a:t>
            </a:r>
            <a:endParaRPr lang="en-US" b="1" dirty="0" smtClean="0">
              <a:solidFill>
                <a:schemeClr val="tx1"/>
              </a:solidFill>
            </a:endParaRPr>
          </a:p>
          <a:p>
            <a:pPr marL="342900" indent="-342900"/>
            <a:r>
              <a:rPr lang="en-US" b="1" dirty="0" smtClean="0"/>
              <a:t>   </a:t>
            </a:r>
            <a:r>
              <a:rPr lang="en-US" b="1" dirty="0" smtClean="0">
                <a:solidFill>
                  <a:schemeClr val="accent1">
                    <a:lumMod val="50000"/>
                  </a:schemeClr>
                </a:solidFill>
              </a:rPr>
              <a:t>end</a:t>
            </a:r>
          </a:p>
        </p:txBody>
      </p:sp>
      <p:sp>
        <p:nvSpPr>
          <p:cNvPr id="7" name="Rectangle 6"/>
          <p:cNvSpPr/>
          <p:nvPr/>
        </p:nvSpPr>
        <p:spPr>
          <a:xfrm>
            <a:off x="5400675" y="1905000"/>
            <a:ext cx="3743325" cy="2031325"/>
          </a:xfrm>
          <a:prstGeom prst="rect">
            <a:avLst/>
          </a:prstGeom>
        </p:spPr>
        <p:txBody>
          <a:bodyPr wrap="square">
            <a:spAutoFit/>
          </a:bodyPr>
          <a:lstStyle/>
          <a:p>
            <a:r>
              <a:rPr lang="en-US" b="1" dirty="0" smtClean="0">
                <a:solidFill>
                  <a:schemeClr val="bg1">
                    <a:lumMod val="85000"/>
                  </a:schemeClr>
                </a:solidFill>
                <a:latin typeface="Verdana" pitchFamily="34" charset="0"/>
                <a:ea typeface="Verdana" pitchFamily="34" charset="0"/>
                <a:cs typeface="Verdana" pitchFamily="34" charset="0"/>
              </a:rPr>
              <a:t>p "Starting"</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smtClean="0">
                <a:solidFill>
                  <a:schemeClr val="bg1">
                    <a:lumMod val="85000"/>
                  </a:schemeClr>
                </a:solidFill>
                <a:latin typeface="Verdana" pitchFamily="34" charset="0"/>
                <a:ea typeface="Verdana" pitchFamily="34" charset="0"/>
                <a:cs typeface="Verdana" pitchFamily="34" charset="0"/>
              </a:rPr>
              <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err="1" smtClean="0">
                <a:solidFill>
                  <a:schemeClr val="bg1">
                    <a:lumMod val="85000"/>
                  </a:schemeClr>
                </a:solidFill>
                <a:latin typeface="Verdana" pitchFamily="34" charset="0"/>
                <a:ea typeface="Verdana" pitchFamily="34" charset="0"/>
                <a:cs typeface="Verdana" pitchFamily="34" charset="0"/>
              </a:rPr>
              <a:t>EM.run</a:t>
            </a:r>
            <a:r>
              <a:rPr lang="en-US" b="1" dirty="0" smtClean="0">
                <a:solidFill>
                  <a:schemeClr val="bg1">
                    <a:lumMod val="85000"/>
                  </a:schemeClr>
                </a:solidFill>
                <a:latin typeface="Verdana" pitchFamily="34" charset="0"/>
                <a:ea typeface="Verdana" pitchFamily="34" charset="0"/>
                <a:cs typeface="Verdana" pitchFamily="34" charset="0"/>
              </a:rPr>
              <a:t> do</a:t>
            </a:r>
            <a:r>
              <a:rPr lang="en-US" b="1" dirty="0" smtClean="0">
                <a:solidFill>
                  <a:schemeClr val="bg1">
                    <a:lumMod val="85000"/>
                  </a:schemeClr>
                </a:solidFill>
                <a:latin typeface="Verdana" pitchFamily="34" charset="0"/>
                <a:ea typeface="Verdana" pitchFamily="34" charset="0"/>
                <a:cs typeface="Verdana" pitchFamily="34" charset="0"/>
              </a:rPr>
              <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smtClean="0">
                <a:solidFill>
                  <a:schemeClr val="bg1">
                    <a:lumMod val="85000"/>
                  </a:schemeClr>
                </a:solidFill>
                <a:latin typeface="Verdana" pitchFamily="34" charset="0"/>
                <a:ea typeface="Verdana" pitchFamily="34" charset="0"/>
                <a:cs typeface="Verdana" pitchFamily="34" charset="0"/>
              </a:rPr>
              <a:t>  </a:t>
            </a:r>
            <a:r>
              <a:rPr lang="en-US" b="1" dirty="0" err="1" smtClean="0">
                <a:solidFill>
                  <a:schemeClr val="bg1">
                    <a:lumMod val="85000"/>
                  </a:schemeClr>
                </a:solidFill>
                <a:latin typeface="Verdana" pitchFamily="34" charset="0"/>
                <a:ea typeface="Verdana" pitchFamily="34" charset="0"/>
                <a:cs typeface="Verdana" pitchFamily="34" charset="0"/>
              </a:rPr>
              <a:t>p</a:t>
            </a:r>
            <a:r>
              <a:rPr lang="en-US" b="1" dirty="0" smtClean="0">
                <a:solidFill>
                  <a:schemeClr val="bg1">
                    <a:lumMod val="85000"/>
                  </a:schemeClr>
                </a:solidFill>
                <a:latin typeface="Verdana" pitchFamily="34" charset="0"/>
                <a:ea typeface="Verdana" pitchFamily="34" charset="0"/>
                <a:cs typeface="Verdana" pitchFamily="34" charset="0"/>
              </a:rPr>
              <a:t> </a:t>
            </a:r>
            <a:r>
              <a:rPr lang="en-US" b="1" dirty="0" smtClean="0">
                <a:solidFill>
                  <a:schemeClr val="bg1">
                    <a:lumMod val="85000"/>
                  </a:schemeClr>
                </a:solidFill>
                <a:latin typeface="Verdana" pitchFamily="34" charset="0"/>
                <a:ea typeface="Verdana" pitchFamily="34" charset="0"/>
                <a:cs typeface="Verdana" pitchFamily="34" charset="0"/>
              </a:rPr>
              <a:t>"Running in EM reactor"</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smtClean="0">
                <a:solidFill>
                  <a:schemeClr val="bg1">
                    <a:lumMod val="85000"/>
                  </a:schemeClr>
                </a:solidFill>
                <a:latin typeface="Verdana" pitchFamily="34" charset="0"/>
                <a:ea typeface="Verdana" pitchFamily="34" charset="0"/>
                <a:cs typeface="Verdana" pitchFamily="34" charset="0"/>
              </a:rPr>
              <a:t>end</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smtClean="0">
                <a:solidFill>
                  <a:schemeClr val="bg1">
                    <a:lumMod val="85000"/>
                  </a:schemeClr>
                </a:solidFill>
                <a:latin typeface="Verdana" pitchFamily="34" charset="0"/>
                <a:ea typeface="Verdana" pitchFamily="34" charset="0"/>
                <a:cs typeface="Verdana" pitchFamily="34" charset="0"/>
              </a:rPr>
              <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err="1" smtClean="0">
                <a:solidFill>
                  <a:schemeClr val="bg1">
                    <a:lumMod val="85000"/>
                  </a:schemeClr>
                </a:solidFill>
                <a:latin typeface="Verdana" pitchFamily="34" charset="0"/>
                <a:ea typeface="Verdana" pitchFamily="34" charset="0"/>
                <a:cs typeface="Verdana" pitchFamily="34" charset="0"/>
              </a:rPr>
              <a:t>p</a:t>
            </a:r>
            <a:r>
              <a:rPr lang="en-US" b="1" dirty="0" smtClean="0">
                <a:solidFill>
                  <a:schemeClr val="bg1">
                    <a:lumMod val="85000"/>
                  </a:schemeClr>
                </a:solidFill>
                <a:latin typeface="Verdana" pitchFamily="34" charset="0"/>
                <a:ea typeface="Verdana" pitchFamily="34" charset="0"/>
                <a:cs typeface="Verdana" pitchFamily="34" charset="0"/>
              </a:rPr>
              <a:t> ”won’t get here"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EventMachine</a:t>
            </a:r>
            <a:r>
              <a:rPr lang="en-US" sz="3000" b="1" dirty="0" smtClean="0">
                <a:solidFill>
                  <a:schemeClr val="tx1">
                    <a:lumMod val="75000"/>
                    <a:lumOff val="25000"/>
                  </a:schemeClr>
                </a:solidFill>
              </a:rPr>
              <a:t> Reactor</a:t>
            </a:r>
          </a:p>
          <a:p>
            <a:pPr algn="r"/>
            <a:r>
              <a:rPr lang="en-US" i="1" dirty="0" smtClean="0">
                <a:solidFill>
                  <a:schemeClr val="tx1">
                    <a:lumMod val="75000"/>
                    <a:lumOff val="25000"/>
                  </a:schemeClr>
                </a:solidFill>
              </a:rPr>
              <a:t>concurrency without threads</a:t>
            </a:r>
            <a:endParaRPr lang="en-US" i="1" dirty="0">
              <a:solidFill>
                <a:schemeClr val="tx1">
                  <a:lumMod val="75000"/>
                  <a:lumOff val="2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6" name="Rectangular Callout 5"/>
          <p:cNvSpPr/>
          <p:nvPr/>
        </p:nvSpPr>
        <p:spPr>
          <a:xfrm>
            <a:off x="3467101" y="2047875"/>
            <a:ext cx="1657350" cy="1749425"/>
          </a:xfrm>
          <a:prstGeom prst="wedgeRectCallout">
            <a:avLst>
              <a:gd name="adj1" fmla="val -62365"/>
              <a:gd name="adj2" fmla="val -23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   </a:t>
            </a:r>
            <a:r>
              <a:rPr lang="en-US" b="1" dirty="0" smtClean="0">
                <a:solidFill>
                  <a:srgbClr val="C00000"/>
                </a:solidFill>
              </a:rPr>
              <a:t>while</a:t>
            </a:r>
            <a:r>
              <a:rPr lang="en-US" b="1" dirty="0" smtClean="0"/>
              <a:t> </a:t>
            </a:r>
            <a:r>
              <a:rPr lang="en-US" b="1" dirty="0" smtClean="0">
                <a:solidFill>
                  <a:schemeClr val="accent3">
                    <a:lumMod val="50000"/>
                  </a:schemeClr>
                </a:solidFill>
              </a:rPr>
              <a:t>true</a:t>
            </a:r>
            <a:r>
              <a:rPr lang="en-US" b="1" dirty="0" smtClean="0"/>
              <a:t> </a:t>
            </a:r>
            <a:r>
              <a:rPr lang="en-US" b="1" dirty="0" smtClean="0">
                <a:solidFill>
                  <a:schemeClr val="accent1">
                    <a:lumMod val="50000"/>
                  </a:schemeClr>
                </a:solidFill>
              </a:rPr>
              <a:t>do</a:t>
            </a:r>
          </a:p>
          <a:p>
            <a:pPr marL="342900" indent="-342900"/>
            <a:r>
              <a:rPr lang="en-US" b="1" dirty="0" smtClean="0">
                <a:solidFill>
                  <a:schemeClr val="tx1"/>
                </a:solidFill>
              </a:rPr>
              <a:t>       timers</a:t>
            </a:r>
            <a:br>
              <a:rPr lang="en-US" b="1" dirty="0" smtClean="0">
                <a:solidFill>
                  <a:schemeClr val="tx1"/>
                </a:solidFill>
              </a:rPr>
            </a:br>
            <a:r>
              <a:rPr lang="en-US" b="1" dirty="0" err="1" smtClean="0">
                <a:solidFill>
                  <a:schemeClr val="tx1"/>
                </a:solidFill>
              </a:rPr>
              <a:t>network_io</a:t>
            </a:r>
            <a:r>
              <a:rPr lang="en-US" b="1" dirty="0" smtClean="0">
                <a:solidFill>
                  <a:schemeClr val="tx1"/>
                </a:solidFill>
              </a:rPr>
              <a:t/>
            </a:r>
            <a:br>
              <a:rPr lang="en-US" b="1" dirty="0" smtClean="0">
                <a:solidFill>
                  <a:schemeClr val="tx1"/>
                </a:solidFill>
              </a:rPr>
            </a:br>
            <a:r>
              <a:rPr lang="en-US" b="1" dirty="0" err="1" smtClean="0">
                <a:solidFill>
                  <a:schemeClr val="tx1"/>
                </a:solidFill>
              </a:rPr>
              <a:t>other_io</a:t>
            </a:r>
            <a:endParaRPr lang="en-US" b="1" dirty="0" smtClean="0">
              <a:solidFill>
                <a:schemeClr val="tx1"/>
              </a:solidFill>
            </a:endParaRPr>
          </a:p>
          <a:p>
            <a:pPr marL="342900" indent="-342900"/>
            <a:r>
              <a:rPr lang="en-US" b="1" dirty="0" smtClean="0"/>
              <a:t>   </a:t>
            </a:r>
            <a:r>
              <a:rPr lang="en-US" b="1" dirty="0" smtClean="0">
                <a:solidFill>
                  <a:schemeClr val="accent1">
                    <a:lumMod val="50000"/>
                  </a:schemeClr>
                </a:solidFill>
              </a:rPr>
              <a:t>end</a:t>
            </a:r>
          </a:p>
        </p:txBody>
      </p:sp>
      <p:sp>
        <p:nvSpPr>
          <p:cNvPr id="7" name="Rectangle 6"/>
          <p:cNvSpPr/>
          <p:nvPr/>
        </p:nvSpPr>
        <p:spPr>
          <a:xfrm>
            <a:off x="5400675" y="1905000"/>
            <a:ext cx="3743325" cy="2031325"/>
          </a:xfrm>
          <a:prstGeom prst="rect">
            <a:avLst/>
          </a:prstGeom>
        </p:spPr>
        <p:txBody>
          <a:bodyPr wrap="square">
            <a:spAutoFit/>
          </a:bodyPr>
          <a:lstStyle/>
          <a:p>
            <a:r>
              <a:rPr lang="en-US" b="1" dirty="0" smtClean="0">
                <a:solidFill>
                  <a:srgbClr val="000000"/>
                </a:solidFill>
                <a:latin typeface="Verdana" pitchFamily="34" charset="0"/>
                <a:ea typeface="Verdana" pitchFamily="34" charset="0"/>
                <a:cs typeface="Verdana" pitchFamily="34" charset="0"/>
              </a:rPr>
              <a:t>p </a:t>
            </a:r>
            <a:r>
              <a:rPr lang="en-US" b="1" dirty="0" smtClean="0">
                <a:solidFill>
                  <a:srgbClr val="CE7B00"/>
                </a:solidFill>
                <a:latin typeface="Verdana" pitchFamily="34" charset="0"/>
                <a:ea typeface="Verdana" pitchFamily="34" charset="0"/>
                <a:cs typeface="Verdana" pitchFamily="34" charset="0"/>
              </a:rPr>
              <a:t>"Starting"</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EM.run</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0000E6"/>
                </a:solidFill>
                <a:latin typeface="Verdana" pitchFamily="34" charset="0"/>
                <a:ea typeface="Verdana" pitchFamily="34" charset="0"/>
                <a:cs typeface="Verdana" pitchFamily="34" charset="0"/>
              </a:rPr>
              <a:t>do</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r>
              <a:rPr lang="en-US" b="1" dirty="0" err="1" smtClean="0">
                <a:solidFill>
                  <a:srgbClr val="000000"/>
                </a:solidFill>
                <a:latin typeface="Verdana" pitchFamily="34" charset="0"/>
                <a:ea typeface="Verdana" pitchFamily="34" charset="0"/>
                <a:cs typeface="Verdana" pitchFamily="34" charset="0"/>
              </a:rPr>
              <a:t>p</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CE7B00"/>
                </a:solidFill>
                <a:latin typeface="Verdana" pitchFamily="34" charset="0"/>
                <a:ea typeface="Verdana" pitchFamily="34" charset="0"/>
                <a:cs typeface="Verdana" pitchFamily="34" charset="0"/>
              </a:rPr>
              <a:t>"Running in EM reactor"</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E6"/>
                </a:solidFill>
                <a:latin typeface="Verdana" pitchFamily="34" charset="0"/>
                <a:ea typeface="Verdana" pitchFamily="34" charset="0"/>
                <a:cs typeface="Verdana" pitchFamily="34" charset="0"/>
              </a:rPr>
              <a:t>end</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p</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CE7B00"/>
                </a:solidFill>
                <a:latin typeface="Verdana" pitchFamily="34" charset="0"/>
                <a:ea typeface="Verdana" pitchFamily="34" charset="0"/>
                <a:cs typeface="Verdana" pitchFamily="34" charset="0"/>
              </a:rPr>
              <a:t>”won’t get here"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t>EventMachine Reactor</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smtClean="0">
                <a:ln>
                  <a:noFill/>
                </a:ln>
                <a:solidFill>
                  <a:schemeClr val="tx1">
                    <a:lumMod val="75000"/>
                    <a:lumOff val="25000"/>
                  </a:schemeClr>
                </a:solidFill>
                <a:effectLst/>
                <a:uLnTx/>
                <a:uFillTx/>
                <a:latin typeface="+mn-lt"/>
                <a:ea typeface="+mn-ea"/>
                <a:cs typeface="+mn-cs"/>
              </a:rPr>
              <a:t>concurrency without threads</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 name="Picture 2"/>
          <p:cNvPicPr>
            <a:picLocks noChangeAspect="1" noChangeArrowheads="1"/>
          </p:cNvPicPr>
          <p:nvPr/>
        </p:nvPicPr>
        <p:blipFill>
          <a:blip r:embed="rId3" cstate="print"/>
          <a:srcRect/>
          <a:stretch>
            <a:fillRect/>
          </a:stretch>
        </p:blipFill>
        <p:spPr bwMode="auto">
          <a:xfrm>
            <a:off x="152400" y="390525"/>
            <a:ext cx="3171825" cy="4848225"/>
          </a:xfrm>
          <a:prstGeom prst="rect">
            <a:avLst/>
          </a:prstGeom>
          <a:noFill/>
          <a:ln w="9525">
            <a:noFill/>
            <a:miter lim="800000"/>
            <a:headEnd/>
            <a:tailEnd/>
          </a:ln>
          <a:effectLst/>
        </p:spPr>
      </p:pic>
      <p:sp>
        <p:nvSpPr>
          <p:cNvPr id="5" name="Rectangular Callout 4"/>
          <p:cNvSpPr/>
          <p:nvPr/>
        </p:nvSpPr>
        <p:spPr>
          <a:xfrm>
            <a:off x="3651250" y="1771650"/>
            <a:ext cx="2117725" cy="758826"/>
          </a:xfrm>
          <a:prstGeom prst="wedgeRectCallout">
            <a:avLst>
              <a:gd name="adj1" fmla="val -70646"/>
              <a:gd name="adj2" fmla="val 2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C++ core</a:t>
            </a:r>
          </a:p>
        </p:txBody>
      </p:sp>
      <p:sp>
        <p:nvSpPr>
          <p:cNvPr id="7" name="Rectangular Callout 6"/>
          <p:cNvSpPr/>
          <p:nvPr/>
        </p:nvSpPr>
        <p:spPr>
          <a:xfrm>
            <a:off x="3651250" y="2784475"/>
            <a:ext cx="2117725" cy="758826"/>
          </a:xfrm>
          <a:prstGeom prst="wedgeRectCallout">
            <a:avLst>
              <a:gd name="adj1" fmla="val -70646"/>
              <a:gd name="adj2" fmla="val -30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1600" b="1" dirty="0" smtClean="0">
                <a:solidFill>
                  <a:srgbClr val="000000"/>
                </a:solidFill>
              </a:rPr>
              <a:t>    Easy concurrency without threading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1"/>
            <a:ext cx="5492750" cy="434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Ruby </a:t>
            </a:r>
            <a:r>
              <a:rPr lang="en-US" sz="4000" b="1" dirty="0" err="1" smtClean="0"/>
              <a:t>MySQL</a:t>
            </a:r>
            <a:r>
              <a:rPr lang="en-US" sz="4000" b="1" dirty="0" smtClean="0"/>
              <a:t> Drivers</a:t>
            </a:r>
            <a:endParaRPr lang="en-US" sz="4000" b="1" dirty="0"/>
          </a:p>
        </p:txBody>
      </p:sp>
      <p:sp>
        <p:nvSpPr>
          <p:cNvPr id="5" name="Rectangle 4"/>
          <p:cNvSpPr/>
          <p:nvPr/>
        </p:nvSpPr>
        <p:spPr>
          <a:xfrm>
            <a:off x="5492751" y="0"/>
            <a:ext cx="3651250" cy="4349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smtClean="0"/>
              <a:t>Internals of Ruby VM</a:t>
            </a:r>
            <a:endParaRPr lang="en-US" sz="3200" b="1" dirty="0"/>
          </a:p>
        </p:txBody>
      </p:sp>
      <p:sp>
        <p:nvSpPr>
          <p:cNvPr id="6" name="Rectangle 5"/>
          <p:cNvSpPr/>
          <p:nvPr/>
        </p:nvSpPr>
        <p:spPr>
          <a:xfrm>
            <a:off x="5492750" y="4349750"/>
            <a:ext cx="3651250" cy="20256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Looking into the future…</a:t>
            </a:r>
            <a:endParaRPr lang="en-US" sz="2400" b="1" dirty="0"/>
          </a:p>
        </p:txBody>
      </p:sp>
      <p:sp>
        <p:nvSpPr>
          <p:cNvPr id="7" name="Rectangle 6"/>
          <p:cNvSpPr/>
          <p:nvPr/>
        </p:nvSpPr>
        <p:spPr>
          <a:xfrm>
            <a:off x="1824264" y="4349750"/>
            <a:ext cx="3651250" cy="2025649"/>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Rails</a:t>
            </a:r>
            <a:endParaRPr lang="en-US" sz="2400" b="1" dirty="0"/>
          </a:p>
        </p:txBody>
      </p:sp>
      <p:sp>
        <p:nvSpPr>
          <p:cNvPr id="8" name="Rectangle 7"/>
          <p:cNvSpPr/>
          <p:nvPr/>
        </p:nvSpPr>
        <p:spPr>
          <a:xfrm>
            <a:off x="0" y="4349750"/>
            <a:ext cx="1809750" cy="2025649"/>
          </a:xfrm>
          <a:prstGeom prst="rect">
            <a:avLst/>
          </a:prstGeom>
          <a:solidFill>
            <a:schemeClr val="bg1">
              <a:lumMod val="50000"/>
            </a:schemeClr>
          </a:solidFill>
          <a:ln>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err="1" smtClean="0"/>
              <a:t>Async</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1"/>
          <p:cNvSpPr txBox="1">
            <a:spLocks/>
          </p:cNvSpPr>
          <p:nvPr/>
        </p:nvSpPr>
        <p:spPr>
          <a:xfrm>
            <a:off x="304800" y="76200"/>
            <a:ext cx="7772400" cy="1500187"/>
          </a:xfrm>
          <a:prstGeom prst="rect">
            <a:avLst/>
          </a:prstGeom>
        </p:spPr>
        <p:txBody>
          <a:bodyPr>
            <a:noAutofit/>
          </a:bodyPr>
          <a:lstStyle/>
          <a:p>
            <a:pPr marL="342900" lvl="0" indent="-342900" algn="r">
              <a:spcBef>
                <a:spcPct val="20000"/>
              </a:spcBef>
              <a:defRPr/>
            </a:pPr>
            <a:r>
              <a:rPr lang="en-US" sz="2900" b="1" dirty="0" smtClean="0">
                <a:solidFill>
                  <a:schemeClr val="tx1">
                    <a:lumMod val="75000"/>
                    <a:lumOff val="25000"/>
                  </a:schemeClr>
                </a:solidFill>
              </a:rPr>
              <a:t/>
            </a:r>
            <a:br>
              <a:rPr lang="en-US" sz="2900" b="1" dirty="0" smtClean="0">
                <a:solidFill>
                  <a:schemeClr val="tx1">
                    <a:lumMod val="75000"/>
                    <a:lumOff val="25000"/>
                  </a:schemeClr>
                </a:solidFill>
              </a:rPr>
            </a:br>
            <a:r>
              <a:rPr lang="en-US" sz="2900" b="1" dirty="0" smtClean="0">
                <a:solidFill>
                  <a:schemeClr val="tx1">
                    <a:lumMod val="75000"/>
                    <a:lumOff val="25000"/>
                  </a:schemeClr>
                </a:solidFill>
              </a:rPr>
              <a:t>Non-blocking IO requires non-blocking drivers:</a:t>
            </a:r>
          </a:p>
          <a:p>
            <a:pPr marL="342900" lvl="0" indent="-342900" algn="r">
              <a:spcBef>
                <a:spcPct val="20000"/>
              </a:spcBef>
              <a:defRPr/>
            </a:pPr>
            <a:r>
              <a:rPr lang="en-US" sz="2900" i="1" dirty="0" smtClean="0">
                <a:solidFill>
                  <a:schemeClr val="tx1">
                    <a:lumMod val="75000"/>
                    <a:lumOff val="25000"/>
                  </a:schemeClr>
                </a:solidFill>
              </a:rPr>
              <a:t/>
            </a:r>
            <a:br>
              <a:rPr lang="en-US" sz="2900" i="1" dirty="0" smtClean="0">
                <a:solidFill>
                  <a:schemeClr val="tx1">
                    <a:lumMod val="75000"/>
                    <a:lumOff val="25000"/>
                  </a:schemeClr>
                </a:solidFill>
              </a:rPr>
            </a:br>
            <a:endParaRPr lang="en-US" sz="2900" i="1" dirty="0" smtClean="0">
              <a:solidFill>
                <a:schemeClr val="tx1">
                  <a:lumMod val="65000"/>
                  <a:lumOff val="35000"/>
                </a:schemeClr>
              </a:solidFill>
            </a:endParaRPr>
          </a:p>
        </p:txBody>
      </p:sp>
      <p:sp>
        <p:nvSpPr>
          <p:cNvPr id="4" name="Rectangle 3"/>
          <p:cNvSpPr/>
          <p:nvPr/>
        </p:nvSpPr>
        <p:spPr>
          <a:xfrm>
            <a:off x="914400" y="1447800"/>
            <a:ext cx="8077200" cy="3970318"/>
          </a:xfrm>
          <a:prstGeom prst="rect">
            <a:avLst/>
          </a:prstGeom>
        </p:spPr>
        <p:txBody>
          <a:bodyPr wrap="square">
            <a:spAutoFit/>
          </a:bodyPr>
          <a:lstStyle/>
          <a:p>
            <a:r>
              <a:rPr lang="en-US" dirty="0" smtClean="0"/>
              <a:t>AMQP</a:t>
            </a:r>
            <a:r>
              <a:rPr lang="en-US" dirty="0" smtClean="0"/>
              <a:t>                        </a:t>
            </a:r>
            <a:r>
              <a:rPr lang="en-US" dirty="0" smtClean="0">
                <a:hlinkClick r:id="rId3"/>
              </a:rPr>
              <a:t>http</a:t>
            </a:r>
            <a:r>
              <a:rPr lang="en-US" dirty="0" smtClean="0">
                <a:hlinkClick r:id="rId3"/>
              </a:rPr>
              <a:t>://github.com/tmm1/amqp</a:t>
            </a:r>
            <a:endParaRPr lang="en-US" dirty="0" smtClean="0"/>
          </a:p>
          <a:p>
            <a:r>
              <a:rPr lang="en-US" b="1" dirty="0" err="1" smtClean="0"/>
              <a:t>MySQLPlus</a:t>
            </a:r>
            <a:r>
              <a:rPr lang="en-US" b="1" dirty="0" smtClean="0"/>
              <a:t>               </a:t>
            </a:r>
            <a:r>
              <a:rPr lang="en-US" b="1" dirty="0" smtClean="0">
                <a:hlinkClick r:id="rId4"/>
              </a:rPr>
              <a:t>http</a:t>
            </a:r>
            <a:r>
              <a:rPr lang="en-US" b="1" dirty="0" smtClean="0">
                <a:hlinkClick r:id="rId4"/>
              </a:rPr>
              <a:t>://github.com/igrigorik/em-mysqlplus</a:t>
            </a:r>
            <a:r>
              <a:rPr lang="en-US" b="1" dirty="0" smtClean="0"/>
              <a:t> </a:t>
            </a:r>
          </a:p>
          <a:p>
            <a:r>
              <a:rPr lang="en-US" dirty="0" err="1" smtClean="0"/>
              <a:t>Memcached</a:t>
            </a:r>
            <a:r>
              <a:rPr lang="en-US" dirty="0" smtClean="0"/>
              <a:t>             </a:t>
            </a:r>
            <a:r>
              <a:rPr lang="en-US" dirty="0" smtClean="0">
                <a:hlinkClick r:id="rId5"/>
              </a:rPr>
              <a:t>http</a:t>
            </a:r>
            <a:r>
              <a:rPr lang="en-US" dirty="0" smtClean="0">
                <a:hlinkClick r:id="rId5"/>
              </a:rPr>
              <a:t>://github.com/astro/remcached</a:t>
            </a:r>
            <a:r>
              <a:rPr lang="en-US" dirty="0" smtClean="0"/>
              <a:t> </a:t>
            </a:r>
          </a:p>
          <a:p>
            <a:r>
              <a:rPr lang="en-US" dirty="0" smtClean="0"/>
              <a:t>DNS</a:t>
            </a:r>
            <a:r>
              <a:rPr lang="en-US" dirty="0" smtClean="0"/>
              <a:t>                            </a:t>
            </a:r>
            <a:r>
              <a:rPr lang="en-US" dirty="0" smtClean="0">
                <a:hlinkClick r:id="rId6"/>
              </a:rPr>
              <a:t>http</a:t>
            </a:r>
            <a:r>
              <a:rPr lang="en-US" dirty="0" smtClean="0">
                <a:hlinkClick r:id="rId6"/>
              </a:rPr>
              <a:t>://github.com/astro/em-dns</a:t>
            </a:r>
            <a:r>
              <a:rPr lang="en-US" dirty="0" smtClean="0"/>
              <a:t> </a:t>
            </a:r>
          </a:p>
          <a:p>
            <a:r>
              <a:rPr lang="en-US" dirty="0" err="1" smtClean="0"/>
              <a:t>Redis</a:t>
            </a:r>
            <a:r>
              <a:rPr lang="en-US" dirty="0" smtClean="0"/>
              <a:t>                          </a:t>
            </a:r>
            <a:r>
              <a:rPr lang="en-US" dirty="0" smtClean="0">
                <a:hlinkClick r:id="rId7"/>
              </a:rPr>
              <a:t>http</a:t>
            </a:r>
            <a:r>
              <a:rPr lang="en-US" dirty="0" smtClean="0">
                <a:hlinkClick r:id="rId7"/>
              </a:rPr>
              <a:t>://github.com/madsimian/em-redis</a:t>
            </a:r>
            <a:r>
              <a:rPr lang="en-US" dirty="0" smtClean="0"/>
              <a:t> </a:t>
            </a:r>
          </a:p>
          <a:p>
            <a:r>
              <a:rPr lang="en-US" dirty="0" err="1" smtClean="0"/>
              <a:t>MongoDB</a:t>
            </a:r>
            <a:r>
              <a:rPr lang="en-US" dirty="0" smtClean="0"/>
              <a:t>                 </a:t>
            </a:r>
            <a:r>
              <a:rPr lang="en-US" dirty="0" smtClean="0">
                <a:hlinkClick r:id="rId8"/>
              </a:rPr>
              <a:t>http</a:t>
            </a:r>
            <a:r>
              <a:rPr lang="en-US" dirty="0" smtClean="0">
                <a:hlinkClick r:id="rId8"/>
              </a:rPr>
              <a:t>://github.com/tmm1/rmongo</a:t>
            </a:r>
            <a:r>
              <a:rPr lang="en-US" dirty="0" smtClean="0"/>
              <a:t> </a:t>
            </a:r>
          </a:p>
          <a:p>
            <a:r>
              <a:rPr lang="en-US" dirty="0" err="1" smtClean="0"/>
              <a:t>HTTPRequest</a:t>
            </a:r>
            <a:r>
              <a:rPr lang="en-US" dirty="0" smtClean="0"/>
              <a:t>           </a:t>
            </a:r>
            <a:r>
              <a:rPr lang="en-US" dirty="0" smtClean="0">
                <a:hlinkClick r:id="rId9"/>
              </a:rPr>
              <a:t>http</a:t>
            </a:r>
            <a:r>
              <a:rPr lang="en-US" dirty="0" smtClean="0">
                <a:hlinkClick r:id="rId9"/>
              </a:rPr>
              <a:t>://github.com/igrigorik/em-http-request</a:t>
            </a:r>
            <a:r>
              <a:rPr lang="en-US" dirty="0" smtClean="0"/>
              <a:t> </a:t>
            </a:r>
          </a:p>
          <a:p>
            <a:r>
              <a:rPr lang="en-US" dirty="0" err="1" smtClean="0"/>
              <a:t>WebSocket</a:t>
            </a:r>
            <a:r>
              <a:rPr lang="en-US" dirty="0" smtClean="0"/>
              <a:t>               </a:t>
            </a:r>
            <a:r>
              <a:rPr lang="en-US" dirty="0" smtClean="0">
                <a:hlinkClick r:id="rId10"/>
              </a:rPr>
              <a:t>http</a:t>
            </a:r>
            <a:r>
              <a:rPr lang="en-US" dirty="0" smtClean="0">
                <a:hlinkClick r:id="rId10"/>
              </a:rPr>
              <a:t>://github.com/igrigorik/em-websocket</a:t>
            </a:r>
            <a:r>
              <a:rPr lang="en-US" dirty="0" smtClean="0"/>
              <a:t> </a:t>
            </a:r>
          </a:p>
          <a:p>
            <a:r>
              <a:rPr lang="en-US" dirty="0" smtClean="0"/>
              <a:t>Amazon </a:t>
            </a:r>
            <a:r>
              <a:rPr lang="en-US" dirty="0" smtClean="0"/>
              <a:t>S3               </a:t>
            </a:r>
            <a:r>
              <a:rPr lang="en-US" dirty="0" smtClean="0">
                <a:hlinkClick r:id="rId11"/>
              </a:rPr>
              <a:t>http</a:t>
            </a:r>
            <a:r>
              <a:rPr lang="en-US" dirty="0" smtClean="0">
                <a:hlinkClick r:id="rId11"/>
              </a:rPr>
              <a:t>://github.com/peritor/happening</a:t>
            </a:r>
            <a:r>
              <a:rPr lang="en-US" dirty="0" smtClean="0"/>
              <a:t> </a:t>
            </a:r>
          </a:p>
          <a:p>
            <a:endParaRPr lang="en-US" dirty="0" smtClean="0"/>
          </a:p>
          <a:p>
            <a:endParaRPr lang="en-US" dirty="0" smtClean="0"/>
          </a:p>
          <a:p>
            <a:endParaRPr lang="en-US" dirty="0" smtClean="0"/>
          </a:p>
          <a:p>
            <a:r>
              <a:rPr lang="en-US" b="1" i="1" dirty="0" smtClean="0"/>
              <a:t>And many others: </a:t>
            </a:r>
            <a:r>
              <a:rPr lang="en-US" dirty="0" smtClean="0"/>
              <a:t>	</a:t>
            </a:r>
          </a:p>
          <a:p>
            <a:r>
              <a:rPr lang="en-US" dirty="0" smtClean="0">
                <a:hlinkClick r:id="rId12"/>
              </a:rPr>
              <a:t>http://wiki.github.com/eventmachine/eventmachine/protocol-implementations</a:t>
            </a:r>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em-mysqlplus</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example</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err="1" smtClean="0">
                <a:solidFill>
                  <a:schemeClr val="tx1">
                    <a:lumMod val="75000"/>
                    <a:lumOff val="25000"/>
                  </a:schemeClr>
                </a:solidFill>
              </a:rPr>
              <a:t>async</a:t>
            </a:r>
            <a:r>
              <a:rPr lang="en-US" sz="2000" i="1" dirty="0" smtClean="0">
                <a:solidFill>
                  <a:schemeClr val="tx1">
                    <a:lumMod val="75000"/>
                    <a:lumOff val="25000"/>
                  </a:schemeClr>
                </a:solidFill>
              </a:rPr>
              <a:t> </a:t>
            </a:r>
            <a:r>
              <a:rPr lang="en-US" sz="2000" i="1" dirty="0" err="1" smtClean="0">
                <a:solidFill>
                  <a:schemeClr val="tx1">
                    <a:lumMod val="75000"/>
                    <a:lumOff val="25000"/>
                  </a:schemeClr>
                </a:solidFill>
              </a:rPr>
              <a:t>MySQL</a:t>
            </a:r>
            <a:r>
              <a:rPr lang="en-US" sz="2000" i="1" dirty="0" smtClean="0">
                <a:solidFill>
                  <a:schemeClr val="tx1">
                    <a:lumMod val="75000"/>
                    <a:lumOff val="25000"/>
                  </a:schemeClr>
                </a:solidFill>
              </a:rPr>
              <a:t> driver</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7" name="Rectangle 6"/>
          <p:cNvSpPr/>
          <p:nvPr/>
        </p:nvSpPr>
        <p:spPr>
          <a:xfrm>
            <a:off x="685800" y="1066800"/>
            <a:ext cx="8305800" cy="2585323"/>
          </a:xfrm>
          <a:prstGeom prst="rect">
            <a:avLst/>
          </a:prstGeom>
        </p:spPr>
        <p:txBody>
          <a:bodyPr wrap="square">
            <a:spAutoFit/>
          </a:bodyPr>
          <a:lstStyle/>
          <a:p>
            <a:r>
              <a:rPr lang="en-US" dirty="0" err="1" smtClean="0">
                <a:solidFill>
                  <a:srgbClr val="A535AE"/>
                </a:solidFill>
                <a:latin typeface="Monaco"/>
                <a:ea typeface="Monaco"/>
                <a:cs typeface="Monaco"/>
              </a:rPr>
              <a:t>EventMachine</a:t>
            </a:r>
            <a:r>
              <a:rPr lang="en-US" dirty="0" err="1" smtClean="0">
                <a:solidFill>
                  <a:srgbClr val="000000"/>
                </a:solidFill>
                <a:latin typeface="Monaco"/>
                <a:ea typeface="Monaco"/>
                <a:cs typeface="Monaco"/>
              </a:rPr>
              <a:t>.run</a:t>
            </a:r>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do</a:t>
            </a:r>
          </a:p>
          <a:p>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conn</a:t>
            </a:r>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a:t>
            </a:r>
            <a:r>
              <a:rPr lang="en-US" dirty="0" smtClean="0">
                <a:solidFill>
                  <a:srgbClr val="000000"/>
                </a:solidFill>
                <a:latin typeface="Monaco"/>
                <a:ea typeface="Monaco"/>
                <a:cs typeface="Monaco"/>
              </a:rPr>
              <a:t> </a:t>
            </a:r>
            <a:r>
              <a:rPr lang="en-US" dirty="0" err="1" smtClean="0">
                <a:solidFill>
                  <a:srgbClr val="A535AE"/>
                </a:solidFill>
                <a:latin typeface="Monaco"/>
                <a:ea typeface="Monaco"/>
                <a:cs typeface="Monaco"/>
              </a:rPr>
              <a:t>EventMachine</a:t>
            </a:r>
            <a:r>
              <a:rPr lang="en-US" dirty="0" err="1" smtClean="0">
                <a:solidFill>
                  <a:srgbClr val="000000"/>
                </a:solidFill>
                <a:latin typeface="Monaco"/>
                <a:ea typeface="Monaco"/>
                <a:cs typeface="Monaco"/>
              </a:rPr>
              <a:t>::</a:t>
            </a:r>
            <a:r>
              <a:rPr lang="en-US" dirty="0" err="1" smtClean="0">
                <a:solidFill>
                  <a:srgbClr val="A535AE"/>
                </a:solidFill>
                <a:latin typeface="Monaco"/>
                <a:ea typeface="Monaco"/>
                <a:cs typeface="Monaco"/>
              </a:rPr>
              <a:t>MySQL</a:t>
            </a:r>
            <a:r>
              <a:rPr lang="en-US" dirty="0" err="1" smtClean="0">
                <a:solidFill>
                  <a:srgbClr val="000000"/>
                </a:solidFill>
                <a:latin typeface="Monaco"/>
                <a:ea typeface="Monaco"/>
                <a:cs typeface="Monaco"/>
              </a:rPr>
              <a:t>.</a:t>
            </a:r>
            <a:r>
              <a:rPr lang="en-US" dirty="0" err="1" smtClean="0">
                <a:solidFill>
                  <a:srgbClr val="FF5600"/>
                </a:solidFill>
                <a:latin typeface="Monaco"/>
                <a:ea typeface="Monaco"/>
                <a:cs typeface="Monaco"/>
              </a:rPr>
              <a:t>new</a:t>
            </a:r>
            <a:r>
              <a:rPr lang="en-US" dirty="0" err="1" smtClean="0">
                <a:solidFill>
                  <a:srgbClr val="000000"/>
                </a:solidFill>
                <a:latin typeface="Monaco"/>
                <a:ea typeface="Monaco"/>
                <a:cs typeface="Monaco"/>
              </a:rPr>
              <a:t>(:host</a:t>
            </a:r>
            <a:r>
              <a:rPr lang="en-US" dirty="0" smtClean="0">
                <a:solidFill>
                  <a:srgbClr val="000000"/>
                </a:solidFill>
                <a:latin typeface="Monaco"/>
                <a:ea typeface="Monaco"/>
                <a:cs typeface="Monaco"/>
              </a:rPr>
              <a:t> =&gt; </a:t>
            </a:r>
            <a:r>
              <a:rPr lang="en-US" dirty="0" smtClean="0">
                <a:solidFill>
                  <a:srgbClr val="00A33F"/>
                </a:solidFill>
                <a:latin typeface="Monaco"/>
                <a:ea typeface="Monaco"/>
                <a:cs typeface="Monaco"/>
              </a:rPr>
              <a:t>'</a:t>
            </a:r>
            <a:r>
              <a:rPr lang="en-US" dirty="0" err="1" smtClean="0">
                <a:solidFill>
                  <a:srgbClr val="00A33F"/>
                </a:solidFill>
                <a:latin typeface="Monaco"/>
                <a:ea typeface="Monaco"/>
                <a:cs typeface="Monaco"/>
              </a:rPr>
              <a:t>localhost</a:t>
            </a:r>
            <a:r>
              <a:rPr lang="en-US" dirty="0" smtClean="0">
                <a:solidFill>
                  <a:srgbClr val="00A33F"/>
                </a:solidFill>
                <a:latin typeface="Monaco"/>
                <a:ea typeface="Monaco"/>
                <a:cs typeface="Monaco"/>
              </a:rPr>
              <a:t>'</a:t>
            </a:r>
            <a:r>
              <a:rPr lang="en-US" dirty="0" smtClean="0">
                <a:solidFill>
                  <a:srgbClr val="000000"/>
                </a:solidFill>
                <a:latin typeface="Monaco"/>
                <a:ea typeface="Monaco"/>
                <a:cs typeface="Monaco"/>
              </a:rPr>
              <a:t>)</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000000"/>
                </a:solidFill>
                <a:latin typeface="Monaco"/>
                <a:ea typeface="Monaco"/>
                <a:cs typeface="Monaco"/>
              </a:rPr>
              <a:t>query </a:t>
            </a:r>
            <a:r>
              <a:rPr lang="en-US" dirty="0" smtClean="0">
                <a:solidFill>
                  <a:srgbClr val="FF5600"/>
                </a:solidFill>
                <a:latin typeface="Monaco"/>
                <a:ea typeface="Monaco"/>
                <a:cs typeface="Monaco"/>
              </a:rPr>
              <a:t>=</a:t>
            </a:r>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conn.query</a:t>
            </a:r>
            <a:r>
              <a:rPr lang="en-US" dirty="0" err="1" smtClean="0">
                <a:solidFill>
                  <a:srgbClr val="000000"/>
                </a:solidFill>
                <a:latin typeface="Monaco"/>
                <a:ea typeface="Monaco"/>
                <a:cs typeface="Monaco"/>
              </a:rPr>
              <a:t>(</a:t>
            </a:r>
            <a:r>
              <a:rPr lang="en-US" dirty="0" err="1" smtClean="0">
                <a:solidFill>
                  <a:srgbClr val="00A33F"/>
                </a:solidFill>
                <a:latin typeface="Monaco"/>
                <a:ea typeface="Monaco"/>
                <a:cs typeface="Monaco"/>
              </a:rPr>
              <a:t>"select</a:t>
            </a:r>
            <a:r>
              <a:rPr lang="en-US" dirty="0" smtClean="0">
                <a:solidFill>
                  <a:srgbClr val="00A33F"/>
                </a:solidFill>
                <a:latin typeface="Monaco"/>
                <a:ea typeface="Monaco"/>
                <a:cs typeface="Monaco"/>
              </a:rPr>
              <a:t> sleep(1)"</a:t>
            </a:r>
            <a:r>
              <a:rPr lang="en-US" dirty="0" smtClean="0">
                <a:solidFill>
                  <a:srgbClr val="000000"/>
                </a:solidFill>
                <a:latin typeface="Monaco"/>
                <a:ea typeface="Monaco"/>
                <a:cs typeface="Monaco"/>
              </a:rPr>
              <a:t>)</a:t>
            </a:r>
          </a:p>
          <a:p>
            <a:r>
              <a:rPr lang="en-US" dirty="0" smtClean="0">
                <a:solidFill>
                  <a:srgbClr val="000000"/>
                </a:solidFill>
                <a:latin typeface="Monaco"/>
                <a:ea typeface="Monaco"/>
                <a:cs typeface="Monaco"/>
              </a:rPr>
              <a:t>  </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query.callback</a:t>
            </a:r>
            <a:r>
              <a:rPr lang="en-US" dirty="0" smtClean="0">
                <a:solidFill>
                  <a:srgbClr val="000000"/>
                </a:solidFill>
                <a:latin typeface="Monaco"/>
                <a:ea typeface="Monaco"/>
                <a:cs typeface="Monaco"/>
              </a:rPr>
              <a:t> </a:t>
            </a:r>
            <a:r>
              <a:rPr lang="en-US" dirty="0" smtClean="0">
                <a:solidFill>
                  <a:srgbClr val="000000"/>
                </a:solidFill>
                <a:latin typeface="Monaco"/>
                <a:ea typeface="Monaco"/>
                <a:cs typeface="Monaco"/>
              </a:rPr>
              <a:t>{ |res| </a:t>
            </a:r>
            <a:r>
              <a:rPr lang="en-US" dirty="0" err="1" smtClean="0">
                <a:solidFill>
                  <a:srgbClr val="000000"/>
                </a:solidFill>
                <a:latin typeface="Monaco"/>
                <a:ea typeface="Monaco"/>
                <a:cs typeface="Monaco"/>
              </a:rPr>
              <a:t>p</a:t>
            </a:r>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res.all_hashes</a:t>
            </a:r>
            <a:r>
              <a:rPr lang="en-US" dirty="0" smtClean="0">
                <a:solidFill>
                  <a:srgbClr val="000000"/>
                </a:solidFill>
                <a:latin typeface="Monaco"/>
                <a:ea typeface="Monaco"/>
                <a:cs typeface="Monaco"/>
              </a:rPr>
              <a:t> }</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query.errback</a:t>
            </a:r>
            <a:r>
              <a:rPr lang="en-US" dirty="0" smtClean="0">
                <a:solidFill>
                  <a:srgbClr val="000000"/>
                </a:solidFill>
                <a:latin typeface="Monaco"/>
                <a:ea typeface="Monaco"/>
                <a:cs typeface="Monaco"/>
              </a:rPr>
              <a:t>  </a:t>
            </a:r>
            <a:r>
              <a:rPr lang="en-US" dirty="0" smtClean="0">
                <a:solidFill>
                  <a:srgbClr val="000000"/>
                </a:solidFill>
                <a:latin typeface="Monaco"/>
                <a:ea typeface="Monaco"/>
                <a:cs typeface="Monaco"/>
              </a:rPr>
              <a:t>{ |res| </a:t>
            </a:r>
            <a:r>
              <a:rPr lang="en-US" dirty="0" err="1" smtClean="0">
                <a:solidFill>
                  <a:srgbClr val="000000"/>
                </a:solidFill>
                <a:latin typeface="Monaco"/>
                <a:ea typeface="Monaco"/>
                <a:cs typeface="Monaco"/>
              </a:rPr>
              <a:t>p</a:t>
            </a:r>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res.all_hashes</a:t>
            </a:r>
            <a:r>
              <a:rPr lang="en-US" dirty="0" smtClean="0">
                <a:solidFill>
                  <a:srgbClr val="000000"/>
                </a:solidFill>
                <a:latin typeface="Monaco"/>
                <a:ea typeface="Monaco"/>
                <a:cs typeface="Monaco"/>
              </a:rPr>
              <a:t> }</a:t>
            </a:r>
          </a:p>
          <a:p>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000000"/>
                </a:solidFill>
                <a:latin typeface="Monaco"/>
                <a:ea typeface="Monaco"/>
                <a:cs typeface="Monaco"/>
              </a:rPr>
              <a:t>puts </a:t>
            </a:r>
            <a:r>
              <a:rPr lang="en-US" dirty="0" smtClean="0">
                <a:solidFill>
                  <a:srgbClr val="00A33F"/>
                </a:solidFill>
                <a:latin typeface="Monaco"/>
                <a:ea typeface="Monaco"/>
                <a:cs typeface="Monaco"/>
              </a:rPr>
              <a:t>”executing…”</a:t>
            </a:r>
            <a:endParaRPr lang="en-US" dirty="0" smtClean="0">
              <a:solidFill>
                <a:srgbClr val="000000"/>
              </a:solidFill>
              <a:latin typeface="Monaco"/>
              <a:ea typeface="Monaco"/>
              <a:cs typeface="Monaco"/>
            </a:endParaRPr>
          </a:p>
          <a:p>
            <a:r>
              <a:rPr lang="en-US" dirty="0" smtClean="0">
                <a:solidFill>
                  <a:srgbClr val="FF5600"/>
                </a:solidFill>
                <a:latin typeface="Monaco"/>
                <a:ea typeface="Monaco"/>
                <a:cs typeface="Monaco"/>
              </a:rPr>
              <a:t>end</a:t>
            </a:r>
            <a:endParaRPr lang="en-US" dirty="0"/>
          </a:p>
        </p:txBody>
      </p:sp>
      <p:sp>
        <p:nvSpPr>
          <p:cNvPr id="8" name="Rectangle 7"/>
          <p:cNvSpPr/>
          <p:nvPr/>
        </p:nvSpPr>
        <p:spPr>
          <a:xfrm>
            <a:off x="838200" y="3810000"/>
            <a:ext cx="3886200" cy="1477328"/>
          </a:xfrm>
          <a:prstGeom prst="rect">
            <a:avLst/>
          </a:prstGeom>
        </p:spPr>
        <p:txBody>
          <a:bodyPr wrap="square">
            <a:spAutoFit/>
          </a:bodyPr>
          <a:lstStyle/>
          <a:p>
            <a:r>
              <a:rPr lang="en-US" b="1" dirty="0" smtClean="0">
                <a:solidFill>
                  <a:srgbClr val="919191"/>
                </a:solidFill>
                <a:latin typeface="Monaco"/>
                <a:ea typeface="Monaco"/>
                <a:cs typeface="Monaco"/>
              </a:rPr>
              <a:t># &gt; ruby </a:t>
            </a:r>
            <a:r>
              <a:rPr lang="en-US" b="1" dirty="0" err="1" smtClean="0">
                <a:solidFill>
                  <a:srgbClr val="919191"/>
                </a:solidFill>
                <a:latin typeface="Monaco"/>
                <a:ea typeface="Monaco"/>
                <a:cs typeface="Monaco"/>
              </a:rPr>
              <a:t>em-mysql-test.rb</a:t>
            </a:r>
            <a:endParaRPr lang="en-US" b="1" dirty="0" smtClean="0">
              <a:solidFill>
                <a:srgbClr val="919191"/>
              </a:solidFill>
              <a:latin typeface="Monaco"/>
              <a:ea typeface="Monaco"/>
              <a:cs typeface="Monaco"/>
            </a:endParaRPr>
          </a:p>
          <a:p>
            <a:r>
              <a:rPr lang="en-US" b="1" dirty="0" smtClean="0">
                <a:solidFill>
                  <a:srgbClr val="919191"/>
                </a:solidFill>
                <a:latin typeface="Monaco"/>
                <a:ea typeface="Monaco"/>
                <a:cs typeface="Monaco"/>
              </a:rPr>
              <a:t>#</a:t>
            </a:r>
          </a:p>
          <a:p>
            <a:r>
              <a:rPr lang="en-US" b="1" dirty="0" smtClean="0">
                <a:solidFill>
                  <a:srgbClr val="919191"/>
                </a:solidFill>
                <a:latin typeface="Monaco"/>
                <a:ea typeface="Monaco"/>
                <a:cs typeface="Monaco"/>
              </a:rPr>
              <a:t># executing…</a:t>
            </a:r>
          </a:p>
          <a:p>
            <a:r>
              <a:rPr lang="en-US" b="1" dirty="0" smtClean="0">
                <a:solidFill>
                  <a:srgbClr val="919191"/>
                </a:solidFill>
                <a:latin typeface="Monaco"/>
                <a:ea typeface="Monaco"/>
                <a:cs typeface="Monaco"/>
              </a:rPr>
              <a:t># [{"sleep(1)"=&gt;"0"}]</a:t>
            </a:r>
          </a:p>
          <a:p>
            <a:endParaRPr lang="en-US" b="1" dirty="0" smtClean="0">
              <a:solidFill>
                <a:srgbClr val="919191"/>
              </a:solidFill>
              <a:latin typeface="Monaco"/>
              <a:ea typeface="Monaco"/>
              <a:cs typeface="Monaco"/>
            </a:endParaRPr>
          </a:p>
        </p:txBody>
      </p:sp>
      <p:sp>
        <p:nvSpPr>
          <p:cNvPr id="9" name="TextBox 8"/>
          <p:cNvSpPr txBox="1"/>
          <p:nvPr/>
        </p:nvSpPr>
        <p:spPr>
          <a:xfrm>
            <a:off x="685800" y="345757"/>
            <a:ext cx="7010400" cy="492443"/>
          </a:xfrm>
          <a:prstGeom prst="rect">
            <a:avLst/>
          </a:prstGeom>
          <a:noFill/>
        </p:spPr>
        <p:txBody>
          <a:bodyPr wrap="square" rtlCol="0">
            <a:spAutoFit/>
          </a:bodyPr>
          <a:lstStyle/>
          <a:p>
            <a:r>
              <a:rPr lang="en-US" sz="2600" b="1" i="1" dirty="0" smtClean="0"/>
              <a:t>gem install </a:t>
            </a:r>
            <a:r>
              <a:rPr lang="en-US" sz="2600" b="1" i="1" dirty="0" err="1" smtClean="0"/>
              <a:t>em-mysqlplus</a:t>
            </a:r>
            <a:endParaRPr lang="en-US" sz="2600" b="1" i="1" dirty="0"/>
          </a:p>
        </p:txBody>
      </p:sp>
      <p:sp>
        <p:nvSpPr>
          <p:cNvPr id="13" name="Rectangular Callout 12"/>
          <p:cNvSpPr/>
          <p:nvPr/>
        </p:nvSpPr>
        <p:spPr>
          <a:xfrm>
            <a:off x="4800600" y="3962400"/>
            <a:ext cx="3733800" cy="758826"/>
          </a:xfrm>
          <a:prstGeom prst="wedgeRectCallout">
            <a:avLst>
              <a:gd name="adj1" fmla="val -67772"/>
              <a:gd name="adj2" fmla="val 45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callback fired 1s after “executing”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em-mysqlplus</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under the hood</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err="1" smtClean="0">
                <a:solidFill>
                  <a:schemeClr val="tx1">
                    <a:lumMod val="75000"/>
                    <a:lumOff val="25000"/>
                  </a:schemeClr>
                </a:solidFill>
              </a:rPr>
              <a:t>mysqlplus</a:t>
            </a:r>
            <a:r>
              <a:rPr lang="en-US" sz="2000" i="1" dirty="0" smtClean="0">
                <a:solidFill>
                  <a:schemeClr val="tx1">
                    <a:lumMod val="75000"/>
                    <a:lumOff val="25000"/>
                  </a:schemeClr>
                </a:solidFill>
              </a:rPr>
              <a:t> + reactor loop</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3" name="Rectangular Callout 12"/>
          <p:cNvSpPr/>
          <p:nvPr/>
        </p:nvSpPr>
        <p:spPr>
          <a:xfrm>
            <a:off x="3810000" y="956370"/>
            <a:ext cx="2286000" cy="758826"/>
          </a:xfrm>
          <a:prstGeom prst="wedgeRectCallout">
            <a:avLst>
              <a:gd name="adj1" fmla="val -75436"/>
              <a:gd name="adj2" fmla="val -38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non-blocking driver</a:t>
            </a:r>
          </a:p>
        </p:txBody>
      </p:sp>
      <p:sp>
        <p:nvSpPr>
          <p:cNvPr id="10" name="Rectangle 9"/>
          <p:cNvSpPr/>
          <p:nvPr/>
        </p:nvSpPr>
        <p:spPr>
          <a:xfrm>
            <a:off x="152400" y="1184970"/>
            <a:ext cx="9296400" cy="3539430"/>
          </a:xfrm>
          <a:prstGeom prst="rect">
            <a:avLst/>
          </a:prstGeom>
        </p:spPr>
        <p:txBody>
          <a:bodyPr wrap="square">
            <a:spAutoFit/>
          </a:bodyPr>
          <a:lstStyle/>
          <a:p>
            <a:r>
              <a:rPr lang="en-US" sz="1600" dirty="0" smtClean="0">
                <a:solidFill>
                  <a:srgbClr val="FF5600"/>
                </a:solidFill>
                <a:latin typeface="Monaco"/>
                <a:ea typeface="Monaco"/>
                <a:cs typeface="Monaco"/>
              </a:rPr>
              <a:t>require</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mysqlplus</a:t>
            </a:r>
            <a:r>
              <a:rPr lang="en-US" sz="1600" dirty="0" smtClean="0">
                <a:solidFill>
                  <a:srgbClr val="00A33F"/>
                </a:solidFill>
                <a:latin typeface="Monaco"/>
                <a:ea typeface="Monaco"/>
                <a:cs typeface="Monaco"/>
              </a:rPr>
              <a:t>'</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def</a:t>
            </a:r>
            <a:r>
              <a:rPr lang="en-US" sz="1600" dirty="0" smtClean="0">
                <a:solidFill>
                  <a:srgbClr val="000000"/>
                </a:solidFill>
                <a:latin typeface="Monaco"/>
                <a:ea typeface="Monaco"/>
                <a:cs typeface="Monaco"/>
              </a:rPr>
              <a:t> </a:t>
            </a:r>
            <a:r>
              <a:rPr lang="en-US" sz="1600" dirty="0" err="1" smtClean="0">
                <a:solidFill>
                  <a:srgbClr val="21439C"/>
                </a:solidFill>
                <a:latin typeface="Monaco"/>
                <a:ea typeface="Monaco"/>
                <a:cs typeface="Monaco"/>
              </a:rPr>
              <a:t>connect</a:t>
            </a:r>
            <a:r>
              <a:rPr lang="en-US" sz="1600" dirty="0" err="1" smtClean="0">
                <a:solidFill>
                  <a:srgbClr val="000000"/>
                </a:solidFill>
                <a:latin typeface="Monaco"/>
                <a:ea typeface="Monaco"/>
                <a:cs typeface="Monaco"/>
              </a:rPr>
              <a:t>(opts</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connect_socket</a:t>
            </a:r>
            <a:r>
              <a:rPr lang="en-US" sz="1600" dirty="0" err="1" smtClean="0">
                <a:solidFill>
                  <a:srgbClr val="000000"/>
                </a:solidFill>
                <a:latin typeface="Monaco"/>
                <a:ea typeface="Monaco"/>
                <a:cs typeface="Monaco"/>
              </a:rPr>
              <a:t>(opts</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EM</a:t>
            </a:r>
            <a:r>
              <a:rPr lang="en-US" sz="1600" dirty="0" err="1" smtClean="0">
                <a:solidFill>
                  <a:srgbClr val="000000"/>
                </a:solidFill>
                <a:latin typeface="Monaco"/>
                <a:ea typeface="Monaco"/>
                <a:cs typeface="Monaco"/>
              </a:rPr>
              <a:t>.watch</a:t>
            </a:r>
            <a:r>
              <a:rPr lang="en-US" sz="1600" dirty="0" err="1" smtClean="0">
                <a:solidFill>
                  <a:srgbClr val="000000"/>
                </a:solidFill>
                <a:latin typeface="Monaco"/>
                <a:ea typeface="Monaco"/>
                <a:cs typeface="Monaco"/>
              </a:rPr>
              <a:t>(conn.socket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::MySQLConnection</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a:t>
            </a:r>
            <a:r>
              <a:rPr lang="en-US" sz="1600" dirty="0" smtClean="0">
                <a:solidFill>
                  <a:srgbClr val="000000"/>
                </a:solidFill>
                <a:latin typeface="Monaco"/>
                <a:ea typeface="Monaco"/>
                <a:cs typeface="Monaco"/>
              </a:rPr>
              <a:t>, opts, self)</a:t>
            </a:r>
          </a:p>
          <a:p>
            <a:r>
              <a:rPr lang="en-US" sz="1600" dirty="0" smtClean="0">
                <a:solidFill>
                  <a:srgbClr val="FF5600"/>
                </a:solidFill>
                <a:latin typeface="Monaco"/>
                <a:ea typeface="Monaco"/>
                <a:cs typeface="Monaco"/>
              </a:rPr>
              <a:t>end</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d</a:t>
            </a:r>
            <a:r>
              <a:rPr lang="en-US" sz="1600" dirty="0" smtClean="0">
                <a:solidFill>
                  <a:srgbClr val="FF5600"/>
                </a:solidFill>
                <a:latin typeface="Monaco"/>
                <a:ea typeface="Monaco"/>
                <a:cs typeface="Monaco"/>
              </a:rPr>
              <a:t>ef</a:t>
            </a:r>
            <a:r>
              <a:rPr lang="en-US" sz="1600" dirty="0" smtClean="0">
                <a:solidFill>
                  <a:srgbClr val="000000"/>
                </a:solidFill>
                <a:latin typeface="Monaco"/>
                <a:ea typeface="Monaco"/>
                <a:cs typeface="Monaco"/>
              </a:rPr>
              <a:t> </a:t>
            </a:r>
            <a:r>
              <a:rPr lang="en-US" sz="1600" dirty="0" err="1" smtClean="0">
                <a:solidFill>
                  <a:srgbClr val="21439C"/>
                </a:solidFill>
                <a:latin typeface="Monaco"/>
                <a:ea typeface="Monaco"/>
                <a:cs typeface="Monaco"/>
              </a:rPr>
              <a:t>connect_socket</a:t>
            </a:r>
            <a:r>
              <a:rPr lang="en-US" sz="1600" dirty="0" err="1" smtClean="0">
                <a:solidFill>
                  <a:srgbClr val="000000"/>
                </a:solidFill>
                <a:latin typeface="Monaco"/>
                <a:ea typeface="Monaco"/>
                <a:cs typeface="Monaco"/>
              </a:rPr>
              <a:t>(opts</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Mysql</a:t>
            </a:r>
            <a:r>
              <a:rPr lang="en-US" sz="1600" dirty="0" err="1" smtClean="0">
                <a:solidFill>
                  <a:srgbClr val="000000"/>
                </a:solidFill>
                <a:latin typeface="Monaco"/>
                <a:ea typeface="Monaco"/>
                <a:cs typeface="Monaco"/>
              </a:rPr>
              <a:t>.init</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conn.real_connect</a:t>
            </a:r>
            <a:r>
              <a:rPr lang="en-US" sz="1600" dirty="0" err="1" smtClean="0">
                <a:solidFill>
                  <a:srgbClr val="000000"/>
                </a:solidFill>
                <a:latin typeface="Monaco"/>
                <a:ea typeface="Monaco"/>
                <a:cs typeface="Monaco"/>
              </a:rPr>
              <a:t>(host</a:t>
            </a:r>
            <a:r>
              <a:rPr lang="en-US" sz="1600" dirty="0" smtClean="0">
                <a:solidFill>
                  <a:srgbClr val="000000"/>
                </a:solidFill>
                <a:latin typeface="Monaco"/>
                <a:ea typeface="Monaco"/>
                <a:cs typeface="Monaco"/>
              </a:rPr>
              <a:t>, user, pass, db, port, socket,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conn.reconnect</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smtClean="0">
                <a:solidFill>
                  <a:srgbClr val="A535AE"/>
                </a:solidFill>
                <a:latin typeface="Monaco"/>
                <a:ea typeface="Monaco"/>
                <a:cs typeface="Monaco"/>
              </a:rPr>
              <a:t>false</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end</a:t>
            </a:r>
            <a:endParaRPr lang="en-US" sz="1600" dirty="0"/>
          </a:p>
        </p:txBody>
      </p:sp>
      <p:sp>
        <p:nvSpPr>
          <p:cNvPr id="11" name="Rectangular Callout 10"/>
          <p:cNvSpPr/>
          <p:nvPr/>
        </p:nvSpPr>
        <p:spPr>
          <a:xfrm>
            <a:off x="3810000" y="2708970"/>
            <a:ext cx="4343400" cy="758826"/>
          </a:xfrm>
          <a:prstGeom prst="wedgeRectCallout">
            <a:avLst>
              <a:gd name="adj1" fmla="val -22603"/>
              <a:gd name="adj2" fmla="val -674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err="1" smtClean="0">
                <a:solidFill>
                  <a:schemeClr val="tx1"/>
                </a:solidFill>
              </a:rPr>
              <a:t>EM.watch</a:t>
            </a:r>
            <a:r>
              <a:rPr lang="en-US" b="1" dirty="0" smtClean="0">
                <a:solidFill>
                  <a:schemeClr val="tx1"/>
                </a:solidFill>
              </a:rPr>
              <a:t>:  reactor will poll &amp; notify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em-mysqlplus</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err="1" smtClean="0">
                <a:solidFill>
                  <a:schemeClr val="tx1">
                    <a:lumMod val="75000"/>
                    <a:lumOff val="25000"/>
                  </a:schemeClr>
                </a:solidFill>
              </a:rPr>
              <a:t>mysqlplus</a:t>
            </a:r>
            <a:r>
              <a:rPr lang="en-US" sz="2000" i="1" dirty="0" smtClean="0">
                <a:solidFill>
                  <a:schemeClr val="tx1">
                    <a:lumMod val="75000"/>
                    <a:lumOff val="25000"/>
                  </a:schemeClr>
                </a:solidFill>
              </a:rPr>
              <a:t> + reactor loop</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Rectangle 5"/>
          <p:cNvSpPr/>
          <p:nvPr/>
        </p:nvSpPr>
        <p:spPr>
          <a:xfrm>
            <a:off x="1066800" y="838200"/>
            <a:ext cx="6858000" cy="2754600"/>
          </a:xfrm>
          <a:prstGeom prst="rect">
            <a:avLst/>
          </a:prstGeom>
        </p:spPr>
        <p:txBody>
          <a:bodyPr wrap="square">
            <a:spAutoFit/>
          </a:bodyPr>
          <a:lstStyle/>
          <a:p>
            <a:r>
              <a:rPr lang="en-US" sz="3500" b="1" dirty="0" smtClean="0"/>
              <a:t>Features:</a:t>
            </a:r>
          </a:p>
          <a:p>
            <a:pPr>
              <a:buFontTx/>
              <a:buChar char="-"/>
            </a:pPr>
            <a:endParaRPr lang="en-US" sz="2300" dirty="0" smtClean="0"/>
          </a:p>
          <a:p>
            <a:pPr>
              <a:buFontTx/>
              <a:buChar char="-"/>
            </a:pPr>
            <a:r>
              <a:rPr lang="en-US" sz="2300" dirty="0" smtClean="0"/>
              <a:t> Maintains C-based </a:t>
            </a:r>
            <a:r>
              <a:rPr lang="en-US" sz="2300" dirty="0" err="1" smtClean="0"/>
              <a:t>mysql</a:t>
            </a:r>
            <a:r>
              <a:rPr lang="en-US" sz="2300" dirty="0" smtClean="0"/>
              <a:t> gem API</a:t>
            </a:r>
          </a:p>
          <a:p>
            <a:pPr>
              <a:buFontTx/>
              <a:buChar char="-"/>
            </a:pPr>
            <a:r>
              <a:rPr lang="en-US" sz="2300" dirty="0" smtClean="0"/>
              <a:t> </a:t>
            </a:r>
            <a:r>
              <a:rPr lang="en-US" sz="2300" dirty="0" err="1" smtClean="0"/>
              <a:t>Deferrables</a:t>
            </a:r>
            <a:r>
              <a:rPr lang="en-US" sz="2300" dirty="0" smtClean="0"/>
              <a:t> for every query with callback &amp; </a:t>
            </a:r>
            <a:r>
              <a:rPr lang="en-US" sz="2300" dirty="0" err="1" smtClean="0"/>
              <a:t>errback</a:t>
            </a:r>
            <a:endParaRPr lang="en-US" sz="2300" dirty="0" smtClean="0"/>
          </a:p>
          <a:p>
            <a:pPr>
              <a:buFontTx/>
              <a:buChar char="-"/>
            </a:pPr>
            <a:r>
              <a:rPr lang="en-US" sz="2300" dirty="0" smtClean="0"/>
              <a:t> Connection query queue - pile '</a:t>
            </a:r>
            <a:r>
              <a:rPr lang="en-US" sz="2300" dirty="0" err="1" smtClean="0"/>
              <a:t>em</a:t>
            </a:r>
            <a:r>
              <a:rPr lang="en-US" sz="2300" dirty="0" smtClean="0"/>
              <a:t> up! </a:t>
            </a:r>
          </a:p>
          <a:p>
            <a:pPr>
              <a:buFontTx/>
              <a:buChar char="-"/>
            </a:pPr>
            <a:r>
              <a:rPr lang="en-US" sz="2300" dirty="0" smtClean="0"/>
              <a:t> Auto-reconnect on disconnects</a:t>
            </a:r>
          </a:p>
          <a:p>
            <a:pPr>
              <a:buFontTx/>
              <a:buChar char="-"/>
            </a:pPr>
            <a:r>
              <a:rPr lang="en-US" sz="2300" dirty="0" smtClean="0"/>
              <a:t> Auto-retry on deadlocks</a:t>
            </a:r>
            <a:endParaRPr lang="en-US" sz="2300" dirty="0"/>
          </a:p>
        </p:txBody>
      </p:sp>
      <p:sp>
        <p:nvSpPr>
          <p:cNvPr id="7" name="Rectangle 6"/>
          <p:cNvSpPr/>
          <p:nvPr/>
        </p:nvSpPr>
        <p:spPr>
          <a:xfrm>
            <a:off x="1219200" y="3810000"/>
            <a:ext cx="6781800" cy="446276"/>
          </a:xfrm>
          <a:prstGeom prst="rect">
            <a:avLst/>
          </a:prstGeom>
        </p:spPr>
        <p:txBody>
          <a:bodyPr wrap="square">
            <a:spAutoFit/>
          </a:bodyPr>
          <a:lstStyle/>
          <a:p>
            <a:r>
              <a:rPr lang="en-US" sz="2300" dirty="0" smtClean="0">
                <a:hlinkClick r:id="rId3"/>
              </a:rPr>
              <a:t>http://github.com/igrigorik/em-mysqlplus</a:t>
            </a:r>
            <a:r>
              <a:rPr lang="en-US" sz="2300" dirty="0" smtClean="0"/>
              <a:t> </a:t>
            </a:r>
            <a:endParaRPr lang="en-US" sz="23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em-mysqlplus</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under the hood</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err="1" smtClean="0">
                <a:solidFill>
                  <a:schemeClr val="tx1">
                    <a:lumMod val="75000"/>
                    <a:lumOff val="25000"/>
                  </a:schemeClr>
                </a:solidFill>
              </a:rPr>
              <a:t>mysqlplus</a:t>
            </a:r>
            <a:r>
              <a:rPr lang="en-US" sz="2000" i="1" dirty="0" smtClean="0">
                <a:solidFill>
                  <a:schemeClr val="tx1">
                    <a:lumMod val="75000"/>
                    <a:lumOff val="25000"/>
                  </a:schemeClr>
                </a:solidFill>
              </a:rPr>
              <a:t> + reactor loop</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Rectangle 5"/>
          <p:cNvSpPr/>
          <p:nvPr/>
        </p:nvSpPr>
        <p:spPr>
          <a:xfrm>
            <a:off x="228600" y="533400"/>
            <a:ext cx="8915400" cy="3046988"/>
          </a:xfrm>
          <a:prstGeom prst="rect">
            <a:avLst/>
          </a:prstGeom>
        </p:spPr>
        <p:txBody>
          <a:bodyPr wrap="square">
            <a:spAutoFit/>
          </a:bodyPr>
          <a:lstStyle/>
          <a:p>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.run</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do</a:t>
            </a:r>
            <a:endParaRPr lang="en-US" sz="1600" dirty="0" smtClean="0">
              <a:solidFill>
                <a:srgbClr val="FF56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MySQL</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(:host</a:t>
            </a:r>
            <a:r>
              <a:rPr lang="en-US" sz="1600" dirty="0" smtClean="0">
                <a:solidFill>
                  <a:srgbClr val="000000"/>
                </a:solidFill>
                <a:latin typeface="Monaco"/>
                <a:ea typeface="Monaco"/>
                <a:cs typeface="Monaco"/>
              </a:rPr>
              <a:t> =&gt;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localhost</a:t>
            </a:r>
            <a:r>
              <a:rPr lang="en-US" sz="1600" dirty="0" smtClean="0">
                <a:solidFill>
                  <a:srgbClr val="00A33F"/>
                </a:solidFill>
                <a:latin typeface="Monaco"/>
                <a:ea typeface="Monaco"/>
                <a:cs typeface="Monaco"/>
              </a:rPr>
              <a:t>'</a:t>
            </a:r>
            <a:r>
              <a:rPr lang="en-US" sz="1600" dirty="0" smtClean="0">
                <a:solidFill>
                  <a:srgbClr val="000000"/>
                </a:solidFill>
                <a:latin typeface="Monaco"/>
                <a:ea typeface="Monaco"/>
                <a:cs typeface="Monaco"/>
              </a:rPr>
              <a:t>)</a:t>
            </a: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results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conn.query</a:t>
            </a:r>
            <a:r>
              <a:rPr lang="en-US" sz="1600" dirty="0" err="1" smtClean="0">
                <a:solidFill>
                  <a:srgbClr val="000000"/>
                </a:solidFill>
                <a:latin typeface="Monaco"/>
                <a:ea typeface="Monaco"/>
                <a:cs typeface="Monaco"/>
              </a:rPr>
              <a:t>(</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sleep(1)"</a:t>
            </a:r>
            <a:r>
              <a:rPr lang="en-US" sz="1600" dirty="0" smtClean="0">
                <a:solidFill>
                  <a:srgbClr val="000000"/>
                </a:solidFill>
                <a:latin typeface="Monaco"/>
                <a:ea typeface="Monaco"/>
                <a:cs typeface="Monaco"/>
              </a:rPr>
              <a:t>) {|res| </a:t>
            </a:r>
            <a:r>
              <a:rPr lang="en-US" sz="1600" dirty="0" err="1" smtClean="0">
                <a:solidFill>
                  <a:srgbClr val="000000"/>
                </a:solidFill>
                <a:latin typeface="Monaco"/>
                <a:ea typeface="Monaco"/>
                <a:cs typeface="Monaco"/>
              </a:rPr>
              <a:t>results.push</a:t>
            </a:r>
            <a:r>
              <a:rPr lang="en-US" sz="1600" dirty="0" smtClean="0">
                <a:solidFill>
                  <a:srgbClr val="000000"/>
                </a:solidFill>
                <a:latin typeface="Monaco"/>
                <a:ea typeface="Monaco"/>
                <a:cs typeface="Monaco"/>
              </a:rPr>
              <a:t> 1 }</a:t>
            </a: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conn.query(</a:t>
            </a:r>
            <a:r>
              <a:rPr lang="en-US" sz="1600" dirty="0" err="1" smtClean="0">
                <a:solidFill>
                  <a:srgbClr val="00A33F"/>
                </a:solidFill>
                <a:latin typeface="Monaco"/>
                <a:ea typeface="Monaco"/>
                <a:cs typeface="Monaco"/>
              </a:rPr>
              <a:t>"</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a:t>
            </a:r>
            <a:r>
              <a:rPr lang="en-US" sz="1600" dirty="0" smtClean="0">
                <a:solidFill>
                  <a:srgbClr val="00A33F"/>
                </a:solidFill>
                <a:latin typeface="Monaco"/>
                <a:ea typeface="Monaco"/>
                <a:cs typeface="Monaco"/>
              </a:rPr>
              <a:t>sleep(1)"</a:t>
            </a:r>
            <a:r>
              <a:rPr lang="en-US" sz="1600" dirty="0" smtClean="0">
                <a:solidFill>
                  <a:srgbClr val="000000"/>
                </a:solidFill>
                <a:latin typeface="Monaco"/>
                <a:ea typeface="Monaco"/>
                <a:cs typeface="Monaco"/>
              </a:rPr>
              <a:t>) {|res| </a:t>
            </a:r>
            <a:r>
              <a:rPr lang="en-US" sz="1600" dirty="0" err="1" smtClean="0">
                <a:solidFill>
                  <a:srgbClr val="000000"/>
                </a:solidFill>
                <a:latin typeface="Monaco"/>
                <a:ea typeface="Monaco"/>
                <a:cs typeface="Monaco"/>
              </a:rPr>
              <a:t>results.push</a:t>
            </a:r>
            <a:r>
              <a:rPr lang="en-US" sz="1600" dirty="0" smtClean="0">
                <a:solidFill>
                  <a:srgbClr val="000000"/>
                </a:solidFill>
                <a:latin typeface="Monaco"/>
                <a:ea typeface="Monaco"/>
                <a:cs typeface="Monaco"/>
              </a:rPr>
              <a:t> 2 }</a:t>
            </a: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conn.query</a:t>
            </a:r>
            <a:r>
              <a:rPr lang="en-US" sz="1600" dirty="0" err="1" smtClean="0">
                <a:solidFill>
                  <a:srgbClr val="000000"/>
                </a:solidFill>
                <a:latin typeface="Monaco"/>
                <a:ea typeface="Monaco"/>
                <a:cs typeface="Monaco"/>
              </a:rPr>
              <a:t>(</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sleep(1)"</a:t>
            </a:r>
            <a:r>
              <a:rPr lang="en-US" sz="1600" dirty="0" smtClean="0">
                <a:solidFill>
                  <a:srgbClr val="000000"/>
                </a:solidFill>
                <a:latin typeface="Monaco"/>
                <a:ea typeface="Monaco"/>
                <a:cs typeface="Monaco"/>
              </a:rPr>
              <a:t>) {|res| </a:t>
            </a:r>
            <a:r>
              <a:rPr lang="en-US" sz="1600" dirty="0" err="1" smtClean="0">
                <a:solidFill>
                  <a:srgbClr val="000000"/>
                </a:solidFill>
                <a:latin typeface="Monaco"/>
                <a:ea typeface="Monaco"/>
                <a:cs typeface="Monaco"/>
              </a:rPr>
              <a:t>results.push</a:t>
            </a:r>
            <a:r>
              <a:rPr lang="en-US" sz="1600" dirty="0" smtClean="0">
                <a:solidFill>
                  <a:srgbClr val="000000"/>
                </a:solidFill>
                <a:latin typeface="Monaco"/>
                <a:ea typeface="Monaco"/>
                <a:cs typeface="Monaco"/>
              </a:rPr>
              <a:t> 3 }</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A535AE"/>
                </a:solidFill>
                <a:latin typeface="Monaco"/>
                <a:ea typeface="Monaco"/>
                <a:cs typeface="Monaco"/>
              </a:rPr>
              <a:t>EventMachine</a:t>
            </a:r>
            <a:r>
              <a:rPr lang="en-US" sz="1600" dirty="0" smtClean="0">
                <a:solidFill>
                  <a:srgbClr val="000000"/>
                </a:solidFill>
                <a:latin typeface="Monaco"/>
                <a:ea typeface="Monaco"/>
                <a:cs typeface="Monaco"/>
              </a:rPr>
              <a:t>.add_timer(</a:t>
            </a:r>
            <a:r>
              <a:rPr lang="en-US" sz="1600" dirty="0" smtClean="0">
                <a:solidFill>
                  <a:srgbClr val="000000"/>
                </a:solidFill>
                <a:latin typeface="Monaco"/>
                <a:ea typeface="Monaco"/>
                <a:cs typeface="Monaco"/>
              </a:rPr>
              <a:t>1</a:t>
            </a:r>
            <a:r>
              <a:rPr lang="en-US" sz="1600" dirty="0" smtClean="0">
                <a:solidFill>
                  <a:srgbClr val="000000"/>
                </a:solidFill>
                <a:latin typeface="Monaco"/>
                <a:ea typeface="Monaco"/>
                <a:cs typeface="Monaco"/>
              </a:rPr>
              <a:t>.5</a:t>
            </a:r>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p</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results </a:t>
            </a:r>
            <a:r>
              <a:rPr lang="en-US" sz="1600" dirty="0" smtClean="0">
                <a:solidFill>
                  <a:srgbClr val="919191"/>
                </a:solidFill>
                <a:latin typeface="Monaco"/>
                <a:ea typeface="Monaco"/>
                <a:cs typeface="Monaco"/>
              </a:rPr>
              <a:t># =&gt; [</a:t>
            </a:r>
            <a:r>
              <a:rPr lang="en-US" sz="1600" dirty="0" smtClean="0">
                <a:solidFill>
                  <a:srgbClr val="919191"/>
                </a:solidFill>
                <a:latin typeface="Monaco"/>
                <a:ea typeface="Monaco"/>
                <a:cs typeface="Monaco"/>
              </a:rPr>
              <a:t>1]</a:t>
            </a: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end</a:t>
            </a:r>
            <a:endParaRPr lang="en-US" sz="1600" dirty="0"/>
          </a:p>
        </p:txBody>
      </p:sp>
      <p:sp>
        <p:nvSpPr>
          <p:cNvPr id="7" name="Rectangular Callout 6"/>
          <p:cNvSpPr/>
          <p:nvPr/>
        </p:nvSpPr>
        <p:spPr>
          <a:xfrm>
            <a:off x="1752600" y="3581400"/>
            <a:ext cx="6553200" cy="758826"/>
          </a:xfrm>
          <a:prstGeom prst="wedgeRectCallout">
            <a:avLst>
              <a:gd name="adj1" fmla="val -22603"/>
              <a:gd name="adj2" fmla="val -674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Still need DB pooling, etc. No magic pipelining!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1"/>
          <p:cNvSpPr txBox="1">
            <a:spLocks/>
          </p:cNvSpPr>
          <p:nvPr/>
        </p:nvSpPr>
        <p:spPr>
          <a:xfrm>
            <a:off x="533400" y="2122170"/>
            <a:ext cx="7772400" cy="1500187"/>
          </a:xfrm>
          <a:prstGeom prst="rect">
            <a:avLst/>
          </a:prstGeom>
        </p:spPr>
        <p:txBody>
          <a:bodyPr>
            <a:noAutofit/>
          </a:bodyPr>
          <a:lstStyle/>
          <a:p>
            <a:pPr marL="342900" lvl="0" indent="-342900" algn="r">
              <a:spcBef>
                <a:spcPct val="20000"/>
              </a:spcBef>
              <a:defRPr/>
            </a:pPr>
            <a:r>
              <a:rPr lang="en-US" sz="3400" b="1" dirty="0" smtClean="0">
                <a:solidFill>
                  <a:schemeClr val="tx1">
                    <a:lumMod val="75000"/>
                    <a:lumOff val="25000"/>
                  </a:schemeClr>
                </a:solidFill>
              </a:rPr>
              <a:t/>
            </a:r>
            <a:br>
              <a:rPr lang="en-US" sz="3400" b="1" dirty="0" smtClean="0">
                <a:solidFill>
                  <a:schemeClr val="tx1">
                    <a:lumMod val="75000"/>
                    <a:lumOff val="25000"/>
                  </a:schemeClr>
                </a:solidFill>
              </a:rPr>
            </a:br>
            <a:r>
              <a:rPr lang="en-US" sz="3400" b="1" dirty="0" smtClean="0">
                <a:solidFill>
                  <a:schemeClr val="tx1">
                    <a:lumMod val="75000"/>
                    <a:lumOff val="25000"/>
                  </a:schemeClr>
                </a:solidFill>
              </a:rPr>
              <a:t>Stargazing with Ruby 1.9 &amp; Fibers</a:t>
            </a:r>
          </a:p>
          <a:p>
            <a:pPr marL="342900" lvl="0" indent="-342900" algn="r">
              <a:spcBef>
                <a:spcPct val="20000"/>
              </a:spcBef>
              <a:defRPr/>
            </a:pPr>
            <a:r>
              <a:rPr lang="en-US" sz="3400" i="1" dirty="0" smtClean="0">
                <a:solidFill>
                  <a:schemeClr val="tx1">
                    <a:lumMod val="75000"/>
                    <a:lumOff val="25000"/>
                  </a:schemeClr>
                </a:solidFill>
              </a:rPr>
              <a:t/>
            </a:r>
            <a:br>
              <a:rPr lang="en-US" sz="3400" i="1" dirty="0" smtClean="0">
                <a:solidFill>
                  <a:schemeClr val="tx1">
                    <a:lumMod val="75000"/>
                    <a:lumOff val="25000"/>
                  </a:schemeClr>
                </a:solidFill>
              </a:rPr>
            </a:br>
            <a:endParaRPr lang="en-US" sz="3400" i="1" dirty="0" smtClean="0">
              <a:solidFill>
                <a:schemeClr val="tx1">
                  <a:lumMod val="65000"/>
                  <a:lumOff val="35000"/>
                </a:schemeClr>
              </a:solidFill>
            </a:endParaRPr>
          </a:p>
        </p:txBody>
      </p:sp>
      <p:sp>
        <p:nvSpPr>
          <p:cNvPr id="9" name="Rectangle 8"/>
          <p:cNvSpPr/>
          <p:nvPr/>
        </p:nvSpPr>
        <p:spPr>
          <a:xfrm>
            <a:off x="1905000" y="3393757"/>
            <a:ext cx="6400800" cy="492443"/>
          </a:xfrm>
          <a:prstGeom prst="rect">
            <a:avLst/>
          </a:prstGeom>
        </p:spPr>
        <p:txBody>
          <a:bodyPr wrap="square">
            <a:spAutoFit/>
          </a:bodyPr>
          <a:lstStyle/>
          <a:p>
            <a:pPr algn="r"/>
            <a:r>
              <a:rPr lang="en-US" sz="2600" i="1" dirty="0" smtClean="0"/>
              <a:t>the future is here! Well, almost…</a:t>
            </a:r>
            <a:endParaRPr lang="en-US" sz="2600" i="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Ruby 1.9 Fibers</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and cooperative scheduling</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8" name="Picture 7"/>
          <p:cNvPicPr>
            <a:picLocks noChangeAspect="1"/>
          </p:cNvPicPr>
          <p:nvPr/>
        </p:nvPicPr>
        <p:blipFill>
          <a:blip r:embed="rId3" cstate="print"/>
          <a:stretch>
            <a:fillRect/>
          </a:stretch>
        </p:blipFill>
        <p:spPr>
          <a:xfrm>
            <a:off x="457200" y="381000"/>
            <a:ext cx="1524000" cy="1752600"/>
          </a:xfrm>
          <a:prstGeom prst="rect">
            <a:avLst/>
          </a:prstGeom>
        </p:spPr>
      </p:pic>
      <p:sp>
        <p:nvSpPr>
          <p:cNvPr id="9" name="Rectangle 8"/>
          <p:cNvSpPr/>
          <p:nvPr/>
        </p:nvSpPr>
        <p:spPr>
          <a:xfrm>
            <a:off x="2438400" y="381000"/>
            <a:ext cx="6477000" cy="2092881"/>
          </a:xfrm>
          <a:prstGeom prst="rect">
            <a:avLst/>
          </a:prstGeom>
        </p:spPr>
        <p:txBody>
          <a:bodyPr wrap="square">
            <a:spAutoFit/>
          </a:bodyPr>
          <a:lstStyle/>
          <a:p>
            <a:r>
              <a:rPr lang="en-US" sz="2600" b="1" i="1" dirty="0" smtClean="0"/>
              <a:t>Ruby 1.9 Fibers</a:t>
            </a:r>
            <a:r>
              <a:rPr lang="en-US" sz="2600" i="1" dirty="0" smtClean="0"/>
              <a:t> are a means of creating code blocks which can be paused and resumed by our application (think lightweight threads, minus the thread scheduler and less overhead). </a:t>
            </a:r>
          </a:p>
          <a:p>
            <a:endParaRPr lang="en-US" sz="2600" i="1" dirty="0" smtClean="0"/>
          </a:p>
        </p:txBody>
      </p:sp>
      <p:sp>
        <p:nvSpPr>
          <p:cNvPr id="11" name="Rectangle 10"/>
          <p:cNvSpPr/>
          <p:nvPr/>
        </p:nvSpPr>
        <p:spPr>
          <a:xfrm>
            <a:off x="457200" y="2596277"/>
            <a:ext cx="3124200" cy="2585323"/>
          </a:xfrm>
          <a:prstGeom prst="rect">
            <a:avLst/>
          </a:prstGeom>
        </p:spPr>
        <p:txBody>
          <a:bodyPr wrap="square">
            <a:spAutoFit/>
          </a:bodyPr>
          <a:lstStyle/>
          <a:p>
            <a:r>
              <a:rPr lang="en-US" dirty="0" err="1" smtClean="0">
                <a:solidFill>
                  <a:srgbClr val="000000"/>
                </a:solidFill>
                <a:latin typeface="Monaco"/>
                <a:ea typeface="Monaco"/>
                <a:cs typeface="Monaco"/>
              </a:rPr>
              <a:t>f</a:t>
            </a:r>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a:t>
            </a:r>
            <a:r>
              <a:rPr lang="en-US" dirty="0" smtClean="0">
                <a:solidFill>
                  <a:srgbClr val="000000"/>
                </a:solidFill>
                <a:latin typeface="Monaco"/>
                <a:ea typeface="Monaco"/>
                <a:cs typeface="Monaco"/>
              </a:rPr>
              <a:t> </a:t>
            </a:r>
            <a:r>
              <a:rPr lang="en-US" dirty="0" err="1" smtClean="0">
                <a:solidFill>
                  <a:srgbClr val="A535AE"/>
                </a:solidFill>
                <a:latin typeface="Monaco"/>
                <a:ea typeface="Monaco"/>
                <a:cs typeface="Monaco"/>
              </a:rPr>
              <a:t>Fiber</a:t>
            </a:r>
            <a:r>
              <a:rPr lang="en-US" dirty="0" err="1" smtClean="0">
                <a:solidFill>
                  <a:srgbClr val="000000"/>
                </a:solidFill>
                <a:latin typeface="Monaco"/>
                <a:ea typeface="Monaco"/>
                <a:cs typeface="Monaco"/>
              </a:rPr>
              <a:t>.</a:t>
            </a:r>
            <a:r>
              <a:rPr lang="en-US" dirty="0" err="1" smtClean="0">
                <a:solidFill>
                  <a:srgbClr val="FF5600"/>
                </a:solidFill>
                <a:latin typeface="Monaco"/>
                <a:ea typeface="Monaco"/>
                <a:cs typeface="Monaco"/>
              </a:rPr>
              <a:t>new</a:t>
            </a:r>
            <a:r>
              <a:rPr lang="en-US" dirty="0" smtClean="0">
                <a:solidFill>
                  <a:srgbClr val="000000"/>
                </a:solidFill>
                <a:latin typeface="Monaco"/>
                <a:ea typeface="Monaco"/>
                <a:cs typeface="Monaco"/>
              </a:rPr>
              <a:t> </a:t>
            </a:r>
            <a:r>
              <a:rPr lang="en-US" dirty="0" smtClean="0">
                <a:solidFill>
                  <a:srgbClr val="000000"/>
                </a:solidFill>
                <a:latin typeface="Monaco"/>
                <a:ea typeface="Monaco"/>
                <a:cs typeface="Monaco"/>
              </a:rPr>
              <a:t>{</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while</a:t>
            </a:r>
            <a:r>
              <a:rPr lang="en-US" dirty="0" smtClean="0">
                <a:solidFill>
                  <a:srgbClr val="000000"/>
                </a:solidFill>
                <a:latin typeface="Monaco"/>
                <a:ea typeface="Monaco"/>
                <a:cs typeface="Monaco"/>
              </a:rPr>
              <a:t> </a:t>
            </a:r>
            <a:r>
              <a:rPr lang="en-US" dirty="0" smtClean="0">
                <a:solidFill>
                  <a:srgbClr val="A535AE"/>
                </a:solidFill>
                <a:latin typeface="Monaco"/>
                <a:ea typeface="Monaco"/>
                <a:cs typeface="Monaco"/>
              </a:rPr>
              <a:t>true</a:t>
            </a:r>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do</a:t>
            </a:r>
          </a:p>
          <a:p>
            <a:r>
              <a:rPr lang="en-US" dirty="0" smtClean="0">
                <a:solidFill>
                  <a:srgbClr val="000000"/>
                </a:solidFill>
                <a:latin typeface="Monaco"/>
                <a:ea typeface="Monaco"/>
                <a:cs typeface="Monaco"/>
              </a:rPr>
              <a:t>    </a:t>
            </a:r>
            <a:r>
              <a:rPr lang="en-US" dirty="0" err="1" smtClean="0">
                <a:solidFill>
                  <a:srgbClr val="A535AE"/>
                </a:solidFill>
                <a:latin typeface="Monaco"/>
                <a:ea typeface="Monaco"/>
                <a:cs typeface="Monaco"/>
              </a:rPr>
              <a:t>Fiber</a:t>
            </a:r>
            <a:r>
              <a:rPr lang="en-US" dirty="0" err="1" smtClean="0">
                <a:solidFill>
                  <a:srgbClr val="000000"/>
                </a:solidFill>
                <a:latin typeface="Monaco"/>
                <a:ea typeface="Monaco"/>
                <a:cs typeface="Monaco"/>
              </a:rPr>
              <a:t>.yield</a:t>
            </a:r>
            <a:r>
              <a:rPr lang="en-US" dirty="0" smtClean="0">
                <a:solidFill>
                  <a:srgbClr val="000000"/>
                </a:solidFill>
                <a:latin typeface="Monaco"/>
                <a:ea typeface="Monaco"/>
                <a:cs typeface="Monaco"/>
              </a:rPr>
              <a:t> </a:t>
            </a:r>
            <a:r>
              <a:rPr lang="en-US" dirty="0" smtClean="0">
                <a:solidFill>
                  <a:srgbClr val="00A33F"/>
                </a:solidFill>
                <a:latin typeface="Monaco"/>
                <a:ea typeface="Monaco"/>
                <a:cs typeface="Monaco"/>
              </a:rPr>
              <a:t>"</a:t>
            </a:r>
            <a:r>
              <a:rPr lang="en-US" dirty="0" smtClean="0">
                <a:solidFill>
                  <a:srgbClr val="00A33F"/>
                </a:solidFill>
                <a:latin typeface="Monaco"/>
                <a:ea typeface="Monaco"/>
                <a:cs typeface="Monaco"/>
              </a:rPr>
              <a:t>Hi”</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FF5600"/>
                </a:solidFill>
                <a:latin typeface="Monaco"/>
                <a:ea typeface="Monaco"/>
                <a:cs typeface="Monaco"/>
              </a:rPr>
              <a:t>end</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a:t>
            </a:r>
          </a:p>
          <a:p>
            <a:endParaRPr lang="en-US" dirty="0" smtClean="0">
              <a:solidFill>
                <a:srgbClr val="000000"/>
              </a:solidFill>
              <a:latin typeface="Monaco"/>
              <a:ea typeface="Monaco"/>
              <a:cs typeface="Monaco"/>
            </a:endParaRPr>
          </a:p>
          <a:p>
            <a:r>
              <a:rPr lang="en-US" dirty="0" err="1" smtClean="0">
                <a:solidFill>
                  <a:srgbClr val="000000"/>
                </a:solidFill>
                <a:latin typeface="Monaco"/>
                <a:ea typeface="Monaco"/>
                <a:cs typeface="Monaco"/>
              </a:rPr>
              <a:t>p</a:t>
            </a:r>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f.resume</a:t>
            </a:r>
            <a:r>
              <a:rPr lang="en-US" dirty="0" smtClean="0">
                <a:solidFill>
                  <a:srgbClr val="000000"/>
                </a:solidFill>
                <a:latin typeface="Monaco"/>
                <a:ea typeface="Monaco"/>
                <a:cs typeface="Monaco"/>
              </a:rPr>
              <a:t>  </a:t>
            </a:r>
            <a:r>
              <a:rPr lang="en-US" dirty="0" smtClean="0">
                <a:solidFill>
                  <a:srgbClr val="919191"/>
                </a:solidFill>
                <a:latin typeface="Monaco"/>
                <a:ea typeface="Monaco"/>
                <a:cs typeface="Monaco"/>
              </a:rPr>
              <a:t># =&gt; Hi</a:t>
            </a:r>
          </a:p>
          <a:p>
            <a:r>
              <a:rPr lang="en-US" dirty="0" err="1" smtClean="0">
                <a:solidFill>
                  <a:srgbClr val="000000"/>
                </a:solidFill>
                <a:latin typeface="Monaco"/>
                <a:ea typeface="Monaco"/>
                <a:cs typeface="Monaco"/>
              </a:rPr>
              <a:t>p</a:t>
            </a:r>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f.resume</a:t>
            </a:r>
            <a:r>
              <a:rPr lang="en-US" dirty="0" smtClean="0">
                <a:solidFill>
                  <a:srgbClr val="000000"/>
                </a:solidFill>
                <a:latin typeface="Monaco"/>
                <a:ea typeface="Monaco"/>
                <a:cs typeface="Monaco"/>
              </a:rPr>
              <a:t>  </a:t>
            </a:r>
            <a:r>
              <a:rPr lang="en-US" dirty="0" smtClean="0">
                <a:solidFill>
                  <a:srgbClr val="919191"/>
                </a:solidFill>
                <a:latin typeface="Monaco"/>
                <a:ea typeface="Monaco"/>
                <a:cs typeface="Monaco"/>
              </a:rPr>
              <a:t># =&gt; Hi</a:t>
            </a:r>
          </a:p>
          <a:p>
            <a:r>
              <a:rPr lang="en-US" dirty="0" err="1" smtClean="0">
                <a:solidFill>
                  <a:srgbClr val="000000"/>
                </a:solidFill>
                <a:latin typeface="Monaco"/>
                <a:ea typeface="Monaco"/>
                <a:cs typeface="Monaco"/>
              </a:rPr>
              <a:t>p</a:t>
            </a:r>
            <a:r>
              <a:rPr lang="en-US" dirty="0" smtClean="0">
                <a:solidFill>
                  <a:srgbClr val="000000"/>
                </a:solidFill>
                <a:latin typeface="Monaco"/>
                <a:ea typeface="Monaco"/>
                <a:cs typeface="Monaco"/>
              </a:rPr>
              <a:t> </a:t>
            </a:r>
            <a:r>
              <a:rPr lang="en-US" dirty="0" err="1" smtClean="0">
                <a:solidFill>
                  <a:srgbClr val="000000"/>
                </a:solidFill>
                <a:latin typeface="Monaco"/>
                <a:ea typeface="Monaco"/>
                <a:cs typeface="Monaco"/>
              </a:rPr>
              <a:t>f.resume</a:t>
            </a:r>
            <a:r>
              <a:rPr lang="en-US" dirty="0" smtClean="0">
                <a:solidFill>
                  <a:srgbClr val="000000"/>
                </a:solidFill>
                <a:latin typeface="Monaco"/>
                <a:ea typeface="Monaco"/>
                <a:cs typeface="Monaco"/>
              </a:rPr>
              <a:t>  </a:t>
            </a:r>
            <a:r>
              <a:rPr lang="en-US" dirty="0" smtClean="0">
                <a:solidFill>
                  <a:srgbClr val="919191"/>
                </a:solidFill>
                <a:latin typeface="Monaco"/>
                <a:ea typeface="Monaco"/>
                <a:cs typeface="Monaco"/>
              </a:rPr>
              <a:t># =&gt; Hi</a:t>
            </a:r>
            <a:endParaRPr lang="en-US" dirty="0"/>
          </a:p>
        </p:txBody>
      </p:sp>
      <p:sp>
        <p:nvSpPr>
          <p:cNvPr id="12" name="Rectangular Callout 11"/>
          <p:cNvSpPr/>
          <p:nvPr/>
        </p:nvSpPr>
        <p:spPr>
          <a:xfrm>
            <a:off x="3962400" y="3733800"/>
            <a:ext cx="3886200" cy="758826"/>
          </a:xfrm>
          <a:prstGeom prst="wedgeRectCallout">
            <a:avLst>
              <a:gd name="adj1" fmla="val -64989"/>
              <a:gd name="adj2" fmla="val 48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Manual / cooperative scheduling!</a:t>
            </a:r>
          </a:p>
        </p:txBody>
      </p:sp>
      <p:sp>
        <p:nvSpPr>
          <p:cNvPr id="13" name="Rectangle 12"/>
          <p:cNvSpPr/>
          <p:nvPr/>
        </p:nvSpPr>
        <p:spPr>
          <a:xfrm>
            <a:off x="533400" y="5486400"/>
            <a:ext cx="2115070" cy="369332"/>
          </a:xfrm>
          <a:prstGeom prst="rect">
            <a:avLst/>
          </a:prstGeom>
        </p:spPr>
        <p:txBody>
          <a:bodyPr wrap="none">
            <a:spAutoFit/>
          </a:bodyPr>
          <a:lstStyle/>
          <a:p>
            <a:r>
              <a:rPr lang="en-US" dirty="0" smtClean="0">
                <a:hlinkClick r:id="rId4"/>
              </a:rPr>
              <a:t>http://bit.ly/d2hYw0</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Ruby 1.9 Fibers</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and cooperative scheduling</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7" name="Picture 6"/>
          <p:cNvPicPr>
            <a:picLocks noChangeAspect="1"/>
          </p:cNvPicPr>
          <p:nvPr/>
        </p:nvPicPr>
        <p:blipFill>
          <a:blip r:embed="rId3" cstate="print"/>
          <a:srcRect t="21737"/>
          <a:stretch>
            <a:fillRect/>
          </a:stretch>
        </p:blipFill>
        <p:spPr>
          <a:xfrm>
            <a:off x="533400" y="76200"/>
            <a:ext cx="8153400" cy="2743474"/>
          </a:xfrm>
          <a:prstGeom prst="rect">
            <a:avLst/>
          </a:prstGeom>
        </p:spPr>
      </p:pic>
      <p:pic>
        <p:nvPicPr>
          <p:cNvPr id="10" name="Picture 9"/>
          <p:cNvPicPr>
            <a:picLocks noChangeAspect="1"/>
          </p:cNvPicPr>
          <p:nvPr/>
        </p:nvPicPr>
        <p:blipFill>
          <a:blip r:embed="rId4" cstate="print"/>
          <a:srcRect t="16401" b="3645"/>
          <a:stretch>
            <a:fillRect/>
          </a:stretch>
        </p:blipFill>
        <p:spPr>
          <a:xfrm>
            <a:off x="552450" y="2895600"/>
            <a:ext cx="8362950" cy="2971800"/>
          </a:xfrm>
          <a:prstGeom prst="rect">
            <a:avLst/>
          </a:prstGeom>
        </p:spPr>
      </p:pic>
      <p:sp>
        <p:nvSpPr>
          <p:cNvPr id="13" name="Rectangle 12"/>
          <p:cNvSpPr/>
          <p:nvPr/>
        </p:nvSpPr>
        <p:spPr>
          <a:xfrm>
            <a:off x="1295400" y="5867400"/>
            <a:ext cx="2015997" cy="369332"/>
          </a:xfrm>
          <a:prstGeom prst="rect">
            <a:avLst/>
          </a:prstGeom>
        </p:spPr>
        <p:txBody>
          <a:bodyPr wrap="none">
            <a:spAutoFit/>
          </a:bodyPr>
          <a:lstStyle/>
          <a:p>
            <a:r>
              <a:rPr lang="en-US" dirty="0" smtClean="0">
                <a:hlinkClick r:id="rId5"/>
              </a:rPr>
              <a:t>http://bit.ly/aesXy5</a:t>
            </a:r>
            <a:r>
              <a:rPr lang="en-US" dirty="0" smtClean="0"/>
              <a:t> </a:t>
            </a:r>
            <a:endParaRPr lang="en-US" dirty="0"/>
          </a:p>
        </p:txBody>
      </p:sp>
      <p:sp>
        <p:nvSpPr>
          <p:cNvPr id="14" name="Rectangular Callout 13"/>
          <p:cNvSpPr/>
          <p:nvPr/>
        </p:nvSpPr>
        <p:spPr>
          <a:xfrm>
            <a:off x="1600200" y="609600"/>
            <a:ext cx="4876800" cy="758826"/>
          </a:xfrm>
          <a:prstGeom prst="wedgeRectCallout">
            <a:avLst>
              <a:gd name="adj1" fmla="val 56807"/>
              <a:gd name="adj2" fmla="val 163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Fibers </a:t>
            </a:r>
            <a:r>
              <a:rPr lang="en-US" b="1" dirty="0" err="1" smtClean="0">
                <a:solidFill>
                  <a:schemeClr val="tx1"/>
                </a:solidFill>
              </a:rPr>
              <a:t>vs</a:t>
            </a:r>
            <a:r>
              <a:rPr lang="en-US" b="1" dirty="0" smtClean="0">
                <a:solidFill>
                  <a:schemeClr val="tx1"/>
                </a:solidFill>
              </a:rPr>
              <a:t> Threads: creation time much lower</a:t>
            </a:r>
          </a:p>
        </p:txBody>
      </p:sp>
      <p:sp>
        <p:nvSpPr>
          <p:cNvPr id="15" name="Rectangular Callout 14"/>
          <p:cNvSpPr/>
          <p:nvPr/>
        </p:nvSpPr>
        <p:spPr>
          <a:xfrm>
            <a:off x="1676400" y="3276600"/>
            <a:ext cx="4876800" cy="758826"/>
          </a:xfrm>
          <a:prstGeom prst="wedgeRectCallout">
            <a:avLst>
              <a:gd name="adj1" fmla="val 56807"/>
              <a:gd name="adj2" fmla="val 163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Fibers </a:t>
            </a:r>
            <a:r>
              <a:rPr lang="en-US" b="1" dirty="0" err="1" smtClean="0">
                <a:solidFill>
                  <a:schemeClr val="tx1"/>
                </a:solidFill>
              </a:rPr>
              <a:t>vs</a:t>
            </a:r>
            <a:r>
              <a:rPr lang="en-US" b="1" dirty="0" smtClean="0">
                <a:solidFill>
                  <a:schemeClr val="tx1"/>
                </a:solidFill>
              </a:rPr>
              <a:t> Threads: memory usage is much lower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Untangling </a:t>
            </a: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Evented</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Code with </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Fibers</a:t>
            </a:r>
          </a:p>
          <a:p>
            <a:pPr algn="r">
              <a:spcBef>
                <a:spcPct val="20000"/>
              </a:spcBef>
              <a:defRPr/>
            </a:pPr>
            <a:r>
              <a:rPr lang="en-US" sz="2000" dirty="0" smtClean="0">
                <a:hlinkClick r:id="rId3"/>
              </a:rPr>
              <a:t>http</a:t>
            </a:r>
            <a:r>
              <a:rPr lang="en-US" sz="2000" dirty="0" smtClean="0">
                <a:hlinkClick r:id="rId3"/>
              </a:rPr>
              <a:t>://bit.ly/</a:t>
            </a:r>
            <a:r>
              <a:rPr lang="en-US" sz="2000" dirty="0" smtClean="0">
                <a:hlinkClick r:id="rId3"/>
              </a:rPr>
              <a:t>d2hYw0</a:t>
            </a:r>
            <a:endParaRPr lang="en-US" sz="2000" dirty="0" smtClean="0"/>
          </a:p>
        </p:txBody>
      </p:sp>
      <p:sp>
        <p:nvSpPr>
          <p:cNvPr id="9" name="Rectangle 8"/>
          <p:cNvSpPr/>
          <p:nvPr/>
        </p:nvSpPr>
        <p:spPr>
          <a:xfrm>
            <a:off x="381000" y="334863"/>
            <a:ext cx="8229600" cy="5262980"/>
          </a:xfrm>
          <a:prstGeom prst="rect">
            <a:avLst/>
          </a:prstGeom>
        </p:spPr>
        <p:txBody>
          <a:bodyPr wrap="square">
            <a:spAutoFit/>
          </a:bodyPr>
          <a:lstStyle/>
          <a:p>
            <a:r>
              <a:rPr lang="en-US" sz="1600" dirty="0" smtClean="0">
                <a:solidFill>
                  <a:srgbClr val="FF5600"/>
                </a:solidFill>
                <a:latin typeface="Monaco"/>
                <a:ea typeface="Monaco"/>
                <a:cs typeface="Monaco"/>
              </a:rPr>
              <a:t>d</a:t>
            </a:r>
            <a:r>
              <a:rPr lang="en-US" sz="1600" dirty="0" smtClean="0">
                <a:solidFill>
                  <a:srgbClr val="FF5600"/>
                </a:solidFill>
                <a:latin typeface="Monaco"/>
                <a:ea typeface="Monaco"/>
                <a:cs typeface="Monaco"/>
              </a:rPr>
              <a:t>ef</a:t>
            </a:r>
            <a:r>
              <a:rPr lang="en-US" sz="1600" dirty="0" smtClean="0">
                <a:solidFill>
                  <a:srgbClr val="000000"/>
                </a:solidFill>
                <a:latin typeface="Monaco"/>
                <a:ea typeface="Monaco"/>
                <a:cs typeface="Monaco"/>
              </a:rPr>
              <a:t> </a:t>
            </a:r>
            <a:r>
              <a:rPr lang="en-US" sz="1600" dirty="0" err="1" smtClean="0">
                <a:solidFill>
                  <a:srgbClr val="21439C"/>
                </a:solidFill>
                <a:latin typeface="Monaco"/>
                <a:ea typeface="Monaco"/>
                <a:cs typeface="Monaco"/>
              </a:rPr>
              <a:t>query</a:t>
            </a:r>
            <a:r>
              <a:rPr lang="en-US" sz="1600" dirty="0" err="1" smtClean="0">
                <a:solidFill>
                  <a:srgbClr val="000000"/>
                </a:solidFill>
                <a:latin typeface="Monaco"/>
                <a:ea typeface="Monaco"/>
                <a:cs typeface="Monaco"/>
              </a:rPr>
              <a:t>(sql</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f</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Fiber</a:t>
            </a:r>
            <a:r>
              <a:rPr lang="en-US" sz="1600" dirty="0" err="1" smtClean="0">
                <a:solidFill>
                  <a:srgbClr val="000000"/>
                </a:solidFill>
                <a:latin typeface="Monaco"/>
                <a:ea typeface="Monaco"/>
                <a:cs typeface="Monaco"/>
              </a:rPr>
              <a:t>.current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MySQL</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(:host</a:t>
            </a:r>
            <a:r>
              <a:rPr lang="en-US" sz="1600" dirty="0" smtClean="0">
                <a:solidFill>
                  <a:srgbClr val="000000"/>
                </a:solidFill>
                <a:latin typeface="Monaco"/>
                <a:ea typeface="Monaco"/>
                <a:cs typeface="Monaco"/>
              </a:rPr>
              <a:t> =&gt;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localhost</a:t>
            </a:r>
            <a:r>
              <a:rPr lang="en-US" sz="1600" dirty="0" smtClean="0">
                <a:solidFill>
                  <a:srgbClr val="00A33F"/>
                </a:solidFill>
                <a:latin typeface="Monaco"/>
                <a:ea typeface="Monaco"/>
                <a:cs typeface="Monaco"/>
              </a:rPr>
              <a:t>'</a:t>
            </a:r>
            <a:r>
              <a:rPr lang="en-US" sz="1600" dirty="0" smtClean="0">
                <a:solidFill>
                  <a:srgbClr val="000000"/>
                </a:solidFill>
                <a:latin typeface="Monaco"/>
                <a:ea typeface="Monaco"/>
                <a:cs typeface="Monaco"/>
              </a:rPr>
              <a:t>)</a:t>
            </a:r>
          </a:p>
          <a:p>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q</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conn.query</a:t>
            </a:r>
            <a:r>
              <a:rPr lang="en-US" sz="1600" dirty="0" err="1" smtClean="0">
                <a:solidFill>
                  <a:srgbClr val="000000"/>
                </a:solidFill>
                <a:latin typeface="Monaco"/>
                <a:ea typeface="Monaco"/>
                <a:cs typeface="Monaco"/>
              </a:rPr>
              <a:t>(sql</a:t>
            </a:r>
            <a:r>
              <a:rPr lang="en-US" sz="1600" dirty="0" smtClean="0">
                <a:solidFill>
                  <a:srgbClr val="000000"/>
                </a:solidFill>
                <a:latin typeface="Monaco"/>
                <a:ea typeface="Monaco"/>
                <a:cs typeface="Monaco"/>
              </a:rPr>
              <a:t>)</a:t>
            </a:r>
          </a:p>
          <a:p>
            <a:r>
              <a:rPr lang="en-US" sz="1600" dirty="0" smtClean="0">
                <a:solidFill>
                  <a:srgbClr val="000000"/>
                </a:solidFill>
                <a:latin typeface="Monaco"/>
                <a:ea typeface="Monaco"/>
                <a:cs typeface="Monaco"/>
              </a:rPr>
              <a:t> </a:t>
            </a:r>
          </a:p>
          <a:p>
            <a:r>
              <a:rPr lang="en-US" sz="1600" dirty="0" smtClean="0">
                <a:solidFill>
                  <a:srgbClr val="000000"/>
                </a:solidFill>
                <a:latin typeface="Monaco"/>
                <a:ea typeface="Monaco"/>
                <a:cs typeface="Monaco"/>
              </a:rPr>
              <a:t>  </a:t>
            </a:r>
            <a:r>
              <a:rPr lang="en-US" sz="1600" dirty="0" smtClean="0">
                <a:solidFill>
                  <a:srgbClr val="919191"/>
                </a:solidFill>
                <a:latin typeface="Monaco"/>
                <a:ea typeface="Monaco"/>
                <a:cs typeface="Monaco"/>
              </a:rPr>
              <a:t># </a:t>
            </a:r>
            <a:r>
              <a:rPr lang="en-US" sz="1600" dirty="0" smtClean="0">
                <a:solidFill>
                  <a:srgbClr val="919191"/>
                </a:solidFill>
                <a:latin typeface="Monaco"/>
                <a:ea typeface="Monaco"/>
                <a:cs typeface="Monaco"/>
              </a:rPr>
              <a:t>resume fiber once query call is done</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c.callback</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f.resume(conn</a:t>
            </a:r>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c.errback</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f.resume(conn</a:t>
            </a:r>
            <a:r>
              <a:rPr lang="en-US" sz="1600" dirty="0" smtClean="0">
                <a:solidFill>
                  <a:srgbClr val="000000"/>
                </a:solidFill>
                <a:latin typeface="Monaco"/>
                <a:ea typeface="Monaco"/>
                <a:cs typeface="Monaco"/>
              </a:rPr>
              <a:t>) }</a:t>
            </a:r>
          </a:p>
          <a:p>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return</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Fiber</a:t>
            </a:r>
            <a:r>
              <a:rPr lang="en-US" sz="1600" dirty="0" err="1" smtClean="0">
                <a:solidFill>
                  <a:srgbClr val="000000"/>
                </a:solidFill>
                <a:latin typeface="Monaco"/>
                <a:ea typeface="Monaco"/>
                <a:cs typeface="Monaco"/>
              </a:rPr>
              <a:t>.yield</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end</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p>
          <a:p>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.run</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do</a:t>
            </a:r>
          </a:p>
          <a:p>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Fiber</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smtClean="0">
                <a:solidFill>
                  <a:srgbClr val="FF5600"/>
                </a:solidFill>
                <a:latin typeface="Monaco"/>
                <a:ea typeface="Monaco"/>
                <a:cs typeface="Monaco"/>
              </a:rPr>
              <a:t> </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res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query</a:t>
            </a:r>
            <a:r>
              <a:rPr lang="en-US" sz="1600" dirty="0" err="1" smtClean="0">
                <a:solidFill>
                  <a:srgbClr val="000000"/>
                </a:solidFill>
                <a:latin typeface="Monaco"/>
                <a:ea typeface="Monaco"/>
                <a:cs typeface="Monaco"/>
              </a:rPr>
              <a:t>(</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sleep(1)'</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puts </a:t>
            </a:r>
            <a:r>
              <a:rPr lang="en-US" sz="1600" dirty="0" smtClean="0">
                <a:solidFill>
                  <a:srgbClr val="00A33F"/>
                </a:solidFill>
                <a:latin typeface="Monaco"/>
                <a:ea typeface="Monaco"/>
                <a:cs typeface="Monaco"/>
              </a:rPr>
              <a:t>"Results: #{</a:t>
            </a:r>
            <a:r>
              <a:rPr lang="en-US" sz="1600" dirty="0" err="1" smtClean="0">
                <a:solidFill>
                  <a:srgbClr val="00A33F"/>
                </a:solidFill>
                <a:latin typeface="Monaco"/>
                <a:ea typeface="Monaco"/>
                <a:cs typeface="Monaco"/>
              </a:rPr>
              <a:t>res.fetch_row.first</a:t>
            </a:r>
            <a:r>
              <a:rPr lang="en-US" sz="1600" dirty="0" smtClean="0">
                <a:solidFill>
                  <a:srgbClr val="00A33F"/>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a:t>
            </a:r>
            <a:r>
              <a:rPr lang="en-US" sz="1600" dirty="0" smtClean="0">
                <a:solidFill>
                  <a:srgbClr val="000000"/>
                </a:solidFill>
                <a:latin typeface="Monaco"/>
                <a:ea typeface="Monaco"/>
                <a:cs typeface="Monaco"/>
              </a:rPr>
              <a:t>.resume</a:t>
            </a:r>
          </a:p>
          <a:p>
            <a:r>
              <a:rPr lang="en-US" sz="1600" dirty="0" smtClean="0">
                <a:solidFill>
                  <a:srgbClr val="FF5600"/>
                </a:solidFill>
                <a:latin typeface="Monaco"/>
                <a:ea typeface="Monaco"/>
                <a:cs typeface="Monaco"/>
              </a:rPr>
              <a:t>end</a:t>
            </a:r>
            <a:endParaRPr lang="en-US" sz="1600" dirty="0"/>
          </a:p>
        </p:txBody>
      </p:sp>
      <p:sp>
        <p:nvSpPr>
          <p:cNvPr id="11" name="Rectangular Callout 10"/>
          <p:cNvSpPr/>
          <p:nvPr/>
        </p:nvSpPr>
        <p:spPr>
          <a:xfrm>
            <a:off x="4800600" y="3352800"/>
            <a:ext cx="3886200" cy="758826"/>
          </a:xfrm>
          <a:prstGeom prst="wedgeRectCallout">
            <a:avLst>
              <a:gd name="adj1" fmla="val -51643"/>
              <a:gd name="adj2" fmla="val 88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err="1" smtClean="0">
                <a:solidFill>
                  <a:schemeClr val="tx1"/>
                </a:solidFill>
              </a:rPr>
              <a:t>async</a:t>
            </a:r>
            <a:r>
              <a:rPr lang="en-US" b="1" dirty="0" smtClean="0">
                <a:solidFill>
                  <a:schemeClr val="tx1"/>
                </a:solidFill>
              </a:rPr>
              <a:t> query, sync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em</a:t>
            </a:r>
            <a:r>
              <a:rPr lang="en-US" sz="3000" b="1" dirty="0" smtClean="0">
                <a:solidFill>
                  <a:schemeClr val="tx1">
                    <a:lumMod val="75000"/>
                    <a:lumOff val="25000"/>
                  </a:schemeClr>
                </a:solidFill>
              </a:rPr>
              <a:t>-synchrony: simple </a:t>
            </a:r>
            <a:r>
              <a:rPr lang="en-US" sz="3000" b="1" dirty="0" err="1" smtClean="0">
                <a:solidFill>
                  <a:schemeClr val="tx1">
                    <a:lumMod val="75000"/>
                    <a:lumOff val="25000"/>
                  </a:schemeClr>
                </a:solidFill>
              </a:rPr>
              <a:t>evented</a:t>
            </a:r>
            <a:r>
              <a:rPr lang="en-US" sz="3000" b="1" dirty="0" smtClean="0">
                <a:solidFill>
                  <a:schemeClr val="tx1">
                    <a:lumMod val="75000"/>
                    <a:lumOff val="25000"/>
                  </a:schemeClr>
                </a:solidFill>
              </a:rPr>
              <a:t> programming</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best of both </a:t>
            </a:r>
            <a:r>
              <a:rPr lang="en-US" sz="2000" i="1" dirty="0" smtClean="0">
                <a:solidFill>
                  <a:schemeClr val="tx1">
                    <a:lumMod val="75000"/>
                    <a:lumOff val="25000"/>
                  </a:schemeClr>
                </a:solidFill>
              </a:rPr>
              <a:t>worlds…</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TextBox 5"/>
          <p:cNvSpPr txBox="1"/>
          <p:nvPr/>
        </p:nvSpPr>
        <p:spPr>
          <a:xfrm>
            <a:off x="609600" y="685800"/>
            <a:ext cx="7391400" cy="430887"/>
          </a:xfrm>
          <a:prstGeom prst="rect">
            <a:avLst/>
          </a:prstGeom>
          <a:noFill/>
        </p:spPr>
        <p:txBody>
          <a:bodyPr wrap="square" rtlCol="0">
            <a:spAutoFit/>
          </a:bodyPr>
          <a:lstStyle/>
          <a:p>
            <a:r>
              <a:rPr lang="en-US" sz="2200" b="1" dirty="0" smtClean="0"/>
              <a:t>Good news, you don’t even have to muck around with Fibers!</a:t>
            </a:r>
            <a:endParaRPr lang="en-US" sz="2200" b="1" dirty="0"/>
          </a:p>
        </p:txBody>
      </p:sp>
      <p:sp>
        <p:nvSpPr>
          <p:cNvPr id="10" name="TextBox 9"/>
          <p:cNvSpPr txBox="1"/>
          <p:nvPr/>
        </p:nvSpPr>
        <p:spPr>
          <a:xfrm>
            <a:off x="685800" y="1447800"/>
            <a:ext cx="5257800" cy="492443"/>
          </a:xfrm>
          <a:prstGeom prst="rect">
            <a:avLst/>
          </a:prstGeom>
          <a:noFill/>
        </p:spPr>
        <p:txBody>
          <a:bodyPr wrap="square" rtlCol="0">
            <a:spAutoFit/>
          </a:bodyPr>
          <a:lstStyle/>
          <a:p>
            <a:r>
              <a:rPr lang="en-US" sz="2600" b="1" i="1" dirty="0" smtClean="0">
                <a:solidFill>
                  <a:schemeClr val="accent2"/>
                </a:solidFill>
              </a:rPr>
              <a:t>gem install </a:t>
            </a:r>
            <a:r>
              <a:rPr lang="en-US" sz="2600" b="1" i="1" dirty="0" err="1" smtClean="0">
                <a:solidFill>
                  <a:schemeClr val="accent2"/>
                </a:solidFill>
              </a:rPr>
              <a:t>em</a:t>
            </a:r>
            <a:r>
              <a:rPr lang="en-US" sz="2600" b="1" i="1" dirty="0" smtClean="0">
                <a:solidFill>
                  <a:schemeClr val="accent2"/>
                </a:solidFill>
              </a:rPr>
              <a:t>-synchrony</a:t>
            </a:r>
            <a:endParaRPr lang="en-US" sz="2600" b="1" i="1" dirty="0">
              <a:solidFill>
                <a:schemeClr val="accent2"/>
              </a:solidFill>
            </a:endParaRPr>
          </a:p>
        </p:txBody>
      </p:sp>
      <p:sp>
        <p:nvSpPr>
          <p:cNvPr id="12" name="Rectangle 11"/>
          <p:cNvSpPr/>
          <p:nvPr/>
        </p:nvSpPr>
        <p:spPr>
          <a:xfrm>
            <a:off x="609600" y="2667000"/>
            <a:ext cx="8077200" cy="1754327"/>
          </a:xfrm>
          <a:prstGeom prst="rect">
            <a:avLst/>
          </a:prstGeom>
        </p:spPr>
        <p:txBody>
          <a:bodyPr wrap="square">
            <a:spAutoFit/>
          </a:bodyPr>
          <a:lstStyle/>
          <a:p>
            <a:pPr>
              <a:buFontTx/>
              <a:buChar char="-"/>
            </a:pPr>
            <a:r>
              <a:rPr lang="en-US" dirty="0" smtClean="0"/>
              <a:t> Fiber aware connection pool with sync/</a:t>
            </a:r>
            <a:r>
              <a:rPr lang="en-US" dirty="0" err="1" smtClean="0"/>
              <a:t>async</a:t>
            </a:r>
            <a:r>
              <a:rPr lang="en-US" dirty="0" smtClean="0"/>
              <a:t> query support</a:t>
            </a:r>
          </a:p>
          <a:p>
            <a:pPr>
              <a:buFontTx/>
              <a:buChar char="-"/>
            </a:pPr>
            <a:r>
              <a:rPr lang="en-US" dirty="0" smtClean="0"/>
              <a:t> Multi request interface which accepts any callback enabled client </a:t>
            </a:r>
          </a:p>
          <a:p>
            <a:pPr>
              <a:buFontTx/>
              <a:buChar char="-"/>
            </a:pPr>
            <a:r>
              <a:rPr lang="en-US" dirty="0" smtClean="0"/>
              <a:t> Fibered </a:t>
            </a:r>
            <a:r>
              <a:rPr lang="en-US" dirty="0" err="1" smtClean="0"/>
              <a:t>iterator</a:t>
            </a:r>
            <a:r>
              <a:rPr lang="en-US" dirty="0" smtClean="0"/>
              <a:t> to allow concurrency control &amp; mixing of sync / </a:t>
            </a:r>
            <a:r>
              <a:rPr lang="en-US" dirty="0" err="1" smtClean="0"/>
              <a:t>async</a:t>
            </a:r>
            <a:endParaRPr lang="en-US" dirty="0" smtClean="0"/>
          </a:p>
          <a:p>
            <a:pPr>
              <a:buFontTx/>
              <a:buChar char="-"/>
            </a:pPr>
            <a:r>
              <a:rPr lang="en-US" dirty="0" smtClean="0"/>
              <a:t> </a:t>
            </a:r>
            <a:r>
              <a:rPr lang="en-US" dirty="0" err="1" smtClean="0"/>
              <a:t>em</a:t>
            </a:r>
            <a:r>
              <a:rPr lang="en-US" dirty="0" smtClean="0"/>
              <a:t>-http-request: .get, etc are synchronous, while .</a:t>
            </a:r>
            <a:r>
              <a:rPr lang="en-US" dirty="0" err="1" smtClean="0"/>
              <a:t>aget</a:t>
            </a:r>
            <a:r>
              <a:rPr lang="en-US" dirty="0" smtClean="0"/>
              <a:t>, etc are </a:t>
            </a:r>
            <a:r>
              <a:rPr lang="en-US" dirty="0" err="1" smtClean="0"/>
              <a:t>async</a:t>
            </a:r>
            <a:endParaRPr lang="en-US" dirty="0" smtClean="0"/>
          </a:p>
          <a:p>
            <a:pPr>
              <a:buFontTx/>
              <a:buChar char="-"/>
            </a:pPr>
            <a:r>
              <a:rPr lang="en-US" dirty="0" smtClean="0"/>
              <a:t> </a:t>
            </a:r>
            <a:r>
              <a:rPr lang="en-US" dirty="0" err="1" smtClean="0"/>
              <a:t>em-mysqlplus</a:t>
            </a:r>
            <a:r>
              <a:rPr lang="en-US" dirty="0" smtClean="0"/>
              <a:t>: .query is synchronous, while .</a:t>
            </a:r>
            <a:r>
              <a:rPr lang="en-US" dirty="0" err="1" smtClean="0"/>
              <a:t>aquery</a:t>
            </a:r>
            <a:r>
              <a:rPr lang="en-US" dirty="0" smtClean="0"/>
              <a:t> is </a:t>
            </a:r>
            <a:r>
              <a:rPr lang="en-US" dirty="0" err="1" smtClean="0"/>
              <a:t>async</a:t>
            </a:r>
            <a:endParaRPr lang="en-US" dirty="0" smtClean="0"/>
          </a:p>
          <a:p>
            <a:pPr>
              <a:buFontTx/>
              <a:buChar char="-"/>
            </a:pPr>
            <a:r>
              <a:rPr lang="en-US" dirty="0" smtClean="0"/>
              <a:t> </a:t>
            </a:r>
            <a:r>
              <a:rPr lang="en-US" dirty="0" err="1" smtClean="0"/>
              <a:t>remcached</a:t>
            </a:r>
            <a:r>
              <a:rPr lang="en-US" dirty="0" smtClean="0"/>
              <a:t>: .get, etc, and .multi_* methods are synchronous</a:t>
            </a:r>
            <a:endParaRPr lang="en-US" dirty="0"/>
          </a:p>
        </p:txBody>
      </p:sp>
      <p:sp>
        <p:nvSpPr>
          <p:cNvPr id="13" name="Rectangle 12"/>
          <p:cNvSpPr/>
          <p:nvPr/>
        </p:nvSpPr>
        <p:spPr>
          <a:xfrm>
            <a:off x="685800" y="1905000"/>
            <a:ext cx="4127527" cy="369332"/>
          </a:xfrm>
          <a:prstGeom prst="rect">
            <a:avLst/>
          </a:prstGeom>
        </p:spPr>
        <p:txBody>
          <a:bodyPr wrap="none">
            <a:spAutoFit/>
          </a:bodyPr>
          <a:lstStyle/>
          <a:p>
            <a:r>
              <a:rPr lang="en-US" dirty="0" smtClean="0">
                <a:hlinkClick r:id="rId3"/>
              </a:rPr>
              <a:t>http://github.com/igrigorik/em-synchrony</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1295400" y="406400"/>
            <a:ext cx="1689100" cy="1939057"/>
          </a:xfrm>
          <a:prstGeom prst="rect">
            <a:avLst/>
          </a:prstGeom>
        </p:spPr>
      </p:pic>
      <p:pic>
        <p:nvPicPr>
          <p:cNvPr id="6" name="Picture 5"/>
          <p:cNvPicPr>
            <a:picLocks noChangeAspect="1"/>
          </p:cNvPicPr>
          <p:nvPr/>
        </p:nvPicPr>
        <p:blipFill>
          <a:blip r:embed="rId4" cstate="print"/>
          <a:stretch>
            <a:fillRect/>
          </a:stretch>
        </p:blipFill>
        <p:spPr>
          <a:xfrm>
            <a:off x="5562600" y="482600"/>
            <a:ext cx="1905000" cy="1879600"/>
          </a:xfrm>
          <a:prstGeom prst="rect">
            <a:avLst/>
          </a:prstGeom>
        </p:spPr>
      </p:pic>
      <p:sp>
        <p:nvSpPr>
          <p:cNvPr id="7" name="TextBox 6"/>
          <p:cNvSpPr txBox="1"/>
          <p:nvPr/>
        </p:nvSpPr>
        <p:spPr>
          <a:xfrm>
            <a:off x="3962400" y="1092200"/>
            <a:ext cx="922849" cy="738664"/>
          </a:xfrm>
          <a:prstGeom prst="rect">
            <a:avLst/>
          </a:prstGeom>
          <a:noFill/>
        </p:spPr>
        <p:txBody>
          <a:bodyPr wrap="none" rtlCol="0">
            <a:spAutoFit/>
          </a:bodyPr>
          <a:lstStyle/>
          <a:p>
            <a:r>
              <a:rPr lang="en-US" sz="4200" b="1" i="1" dirty="0" smtClean="0"/>
              <a:t>vs.</a:t>
            </a:r>
            <a:endParaRPr lang="en-US" sz="4200" b="1" i="1" dirty="0"/>
          </a:p>
        </p:txBody>
      </p:sp>
      <p:pic>
        <p:nvPicPr>
          <p:cNvPr id="8" name="Picture 7"/>
          <p:cNvPicPr>
            <a:picLocks noChangeAspect="1"/>
          </p:cNvPicPr>
          <p:nvPr/>
        </p:nvPicPr>
        <p:blipFill>
          <a:blip r:embed="rId5" cstate="print"/>
          <a:stretch>
            <a:fillRect/>
          </a:stretch>
        </p:blipFill>
        <p:spPr>
          <a:xfrm>
            <a:off x="1066800" y="3327400"/>
            <a:ext cx="2134681" cy="2540000"/>
          </a:xfrm>
          <a:prstGeom prst="rect">
            <a:avLst/>
          </a:prstGeom>
        </p:spPr>
      </p:pic>
      <p:sp>
        <p:nvSpPr>
          <p:cNvPr id="10" name="TextBox 9"/>
          <p:cNvSpPr txBox="1"/>
          <p:nvPr/>
        </p:nvSpPr>
        <p:spPr>
          <a:xfrm>
            <a:off x="4038600" y="4191000"/>
            <a:ext cx="922849" cy="738664"/>
          </a:xfrm>
          <a:prstGeom prst="rect">
            <a:avLst/>
          </a:prstGeom>
          <a:noFill/>
        </p:spPr>
        <p:txBody>
          <a:bodyPr wrap="none" rtlCol="0">
            <a:spAutoFit/>
          </a:bodyPr>
          <a:lstStyle/>
          <a:p>
            <a:r>
              <a:rPr lang="en-US" sz="4200" b="1" i="1" dirty="0" smtClean="0"/>
              <a:t>vs.</a:t>
            </a:r>
            <a:endParaRPr lang="en-US" sz="4200" b="1" i="1" dirty="0"/>
          </a:p>
        </p:txBody>
      </p:sp>
      <p:pic>
        <p:nvPicPr>
          <p:cNvPr id="12" name="Picture 11"/>
          <p:cNvPicPr>
            <a:picLocks noChangeAspect="1"/>
          </p:cNvPicPr>
          <p:nvPr/>
        </p:nvPicPr>
        <p:blipFill>
          <a:blip r:embed="rId6" cstate="print"/>
          <a:stretch>
            <a:fillRect/>
          </a:stretch>
        </p:blipFill>
        <p:spPr>
          <a:xfrm>
            <a:off x="4953000" y="3276600"/>
            <a:ext cx="3530600" cy="27051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em</a:t>
            </a:r>
            <a:r>
              <a:rPr lang="en-US" sz="3000" b="1" dirty="0" smtClean="0">
                <a:solidFill>
                  <a:schemeClr val="tx1">
                    <a:lumMod val="75000"/>
                    <a:lumOff val="25000"/>
                  </a:schemeClr>
                </a:solidFill>
              </a:rPr>
              <a:t>-synchrony: </a:t>
            </a:r>
            <a:r>
              <a:rPr lang="en-US" sz="3000" b="1" dirty="0" err="1" smtClean="0">
                <a:solidFill>
                  <a:schemeClr val="tx1">
                    <a:lumMod val="75000"/>
                    <a:lumOff val="25000"/>
                  </a:schemeClr>
                </a:solidFill>
              </a:rPr>
              <a:t>MySQL</a:t>
            </a:r>
            <a:r>
              <a:rPr lang="en-US" sz="3000" b="1" dirty="0" smtClean="0">
                <a:solidFill>
                  <a:schemeClr val="tx1">
                    <a:lumMod val="75000"/>
                    <a:lumOff val="25000"/>
                  </a:schemeClr>
                </a:solidFill>
              </a:rPr>
              <a:t> example</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err="1" smtClean="0">
                <a:solidFill>
                  <a:schemeClr val="tx1">
                    <a:lumMod val="75000"/>
                    <a:lumOff val="25000"/>
                  </a:schemeClr>
                </a:solidFill>
              </a:rPr>
              <a:t>async</a:t>
            </a:r>
            <a:r>
              <a:rPr lang="en-US" sz="2000" i="1" noProof="0" dirty="0" smtClean="0">
                <a:solidFill>
                  <a:schemeClr val="tx1">
                    <a:lumMod val="75000"/>
                    <a:lumOff val="25000"/>
                  </a:schemeClr>
                </a:solidFill>
              </a:rPr>
              <a:t> queries </a:t>
            </a:r>
            <a:r>
              <a:rPr lang="en-US" sz="2000" i="1" dirty="0" smtClean="0">
                <a:solidFill>
                  <a:schemeClr val="tx1">
                    <a:lumMod val="75000"/>
                    <a:lumOff val="25000"/>
                  </a:schemeClr>
                </a:solidFill>
              </a:rPr>
              <a:t>with sync execution</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7" name="Rectangle 6"/>
          <p:cNvSpPr/>
          <p:nvPr/>
        </p:nvSpPr>
        <p:spPr>
          <a:xfrm>
            <a:off x="228600" y="381000"/>
            <a:ext cx="8229600" cy="4278094"/>
          </a:xfrm>
          <a:prstGeom prst="rect">
            <a:avLst/>
          </a:prstGeom>
        </p:spPr>
        <p:txBody>
          <a:bodyPr wrap="square">
            <a:spAutoFit/>
          </a:bodyPr>
          <a:lstStyle/>
          <a:p>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.synchrony</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do</a:t>
            </a: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db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Synchrony</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ConnectionPool</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(size</a:t>
            </a:r>
            <a:r>
              <a:rPr lang="en-US" sz="1600" dirty="0" smtClean="0">
                <a:solidFill>
                  <a:srgbClr val="000000"/>
                </a:solidFill>
                <a:latin typeface="Monaco"/>
                <a:ea typeface="Monaco"/>
                <a:cs typeface="Monaco"/>
              </a:rPr>
              <a:t>: 2</a:t>
            </a:r>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do</a:t>
            </a:r>
          </a:p>
          <a:p>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MySQL</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r>
              <a:rPr lang="en-US" sz="1600" dirty="0" err="1" smtClean="0">
                <a:solidFill>
                  <a:srgbClr val="000000"/>
                </a:solidFill>
                <a:latin typeface="Monaco"/>
                <a:ea typeface="Monaco"/>
                <a:cs typeface="Monaco"/>
              </a:rPr>
              <a:t>(host</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a:t>
            </a:r>
            <a:r>
              <a:rPr lang="en-US" sz="1600" dirty="0" err="1" smtClean="0">
                <a:solidFill>
                  <a:srgbClr val="00A33F"/>
                </a:solidFill>
                <a:latin typeface="Monaco"/>
                <a:ea typeface="Monaco"/>
                <a:cs typeface="Monaco"/>
              </a:rPr>
              <a:t>localhost</a:t>
            </a:r>
            <a:r>
              <a:rPr lang="en-US" sz="1600" dirty="0" smtClean="0">
                <a:solidFill>
                  <a:srgbClr val="00A33F"/>
                </a:solidFill>
                <a:latin typeface="Monaco"/>
                <a:ea typeface="Monaco"/>
                <a:cs typeface="Monaco"/>
              </a:rPr>
              <a:t>"</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FF5600"/>
                </a:solidFill>
                <a:latin typeface="Monaco"/>
                <a:ea typeface="Monaco"/>
                <a:cs typeface="Monaco"/>
              </a:rPr>
              <a:t>end</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multi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Synchrony</a:t>
            </a:r>
            <a:r>
              <a:rPr lang="en-US" sz="1600" dirty="0" err="1" smtClean="0">
                <a:solidFill>
                  <a:srgbClr val="000000"/>
                </a:solidFill>
                <a:latin typeface="Monaco"/>
                <a:ea typeface="Monaco"/>
                <a:cs typeface="Monaco"/>
              </a:rPr>
              <a:t>::</a:t>
            </a:r>
            <a:r>
              <a:rPr lang="en-US" sz="1600" dirty="0" err="1" smtClean="0">
                <a:solidFill>
                  <a:srgbClr val="A535AE"/>
                </a:solidFill>
                <a:latin typeface="Monaco"/>
                <a:ea typeface="Monaco"/>
                <a:cs typeface="Monaco"/>
              </a:rPr>
              <a:t>Multi</a:t>
            </a:r>
            <a:r>
              <a:rPr lang="en-US" sz="1600" dirty="0" err="1" smtClean="0">
                <a:solidFill>
                  <a:srgbClr val="000000"/>
                </a:solidFill>
                <a:latin typeface="Monaco"/>
                <a:ea typeface="Monaco"/>
                <a:cs typeface="Monaco"/>
              </a:rPr>
              <a:t>.</a:t>
            </a:r>
            <a:r>
              <a:rPr lang="en-US" sz="1600" dirty="0" err="1" smtClean="0">
                <a:solidFill>
                  <a:srgbClr val="FF5600"/>
                </a:solidFill>
                <a:latin typeface="Monaco"/>
                <a:ea typeface="Monaco"/>
                <a:cs typeface="Monaco"/>
              </a:rPr>
              <a:t>new</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multi.add</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:a, </a:t>
            </a:r>
            <a:r>
              <a:rPr lang="en-US" sz="1600" dirty="0" err="1" smtClean="0">
                <a:solidFill>
                  <a:srgbClr val="000000"/>
                </a:solidFill>
                <a:latin typeface="Monaco"/>
                <a:ea typeface="Monaco"/>
                <a:cs typeface="Monaco"/>
              </a:rPr>
              <a:t>db.aquery(</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sleep(1)"</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multi.add</a:t>
            </a:r>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a:t>
            </a:r>
            <a:r>
              <a:rPr lang="en-US" sz="1600" dirty="0" err="1" smtClean="0">
                <a:solidFill>
                  <a:srgbClr val="000000"/>
                </a:solidFill>
                <a:latin typeface="Monaco"/>
                <a:ea typeface="Monaco"/>
                <a:cs typeface="Monaco"/>
              </a:rPr>
              <a:t>b</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db.aquery(</a:t>
            </a:r>
            <a:r>
              <a:rPr lang="en-US" sz="1600" dirty="0" err="1" smtClean="0">
                <a:solidFill>
                  <a:srgbClr val="00A33F"/>
                </a:solidFill>
                <a:latin typeface="Monaco"/>
                <a:ea typeface="Monaco"/>
                <a:cs typeface="Monaco"/>
              </a:rPr>
              <a:t>"select</a:t>
            </a:r>
            <a:r>
              <a:rPr lang="en-US" sz="1600" dirty="0" smtClean="0">
                <a:solidFill>
                  <a:srgbClr val="00A33F"/>
                </a:solidFill>
                <a:latin typeface="Monaco"/>
                <a:ea typeface="Monaco"/>
                <a:cs typeface="Monaco"/>
              </a:rPr>
              <a:t> sleep(1)"</a:t>
            </a:r>
            <a:r>
              <a:rPr lang="en-US" sz="1600" dirty="0" smtClean="0">
                <a:solidFill>
                  <a:srgbClr val="000000"/>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smtClean="0">
                <a:solidFill>
                  <a:srgbClr val="000000"/>
                </a:solidFill>
                <a:latin typeface="Monaco"/>
                <a:ea typeface="Monaco"/>
                <a:cs typeface="Monaco"/>
              </a:rPr>
              <a:t>res </a:t>
            </a:r>
            <a:r>
              <a:rPr lang="en-US" sz="1600" dirty="0" smtClean="0">
                <a:solidFill>
                  <a:srgbClr val="FF5600"/>
                </a:solidFill>
                <a:latin typeface="Monaco"/>
                <a:ea typeface="Monaco"/>
                <a:cs typeface="Monaco"/>
              </a:rPr>
              <a:t>=</a:t>
            </a:r>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multi.perform</a:t>
            </a:r>
            <a:endParaRPr lang="en-US" sz="1600" dirty="0" smtClean="0">
              <a:solidFill>
                <a:srgbClr val="000000"/>
              </a:solidFill>
              <a:latin typeface="Monaco"/>
              <a:ea typeface="Monaco"/>
              <a:cs typeface="Monaco"/>
            </a:endParaRP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p</a:t>
            </a:r>
            <a:r>
              <a:rPr lang="en-US" sz="1600" dirty="0" smtClean="0">
                <a:solidFill>
                  <a:srgbClr val="000000"/>
                </a:solidFill>
                <a:latin typeface="Monaco"/>
                <a:ea typeface="Monaco"/>
                <a:cs typeface="Monaco"/>
              </a:rPr>
              <a:t> </a:t>
            </a:r>
            <a:r>
              <a:rPr lang="en-US" sz="1600" dirty="0" smtClean="0">
                <a:solidFill>
                  <a:srgbClr val="00A33F"/>
                </a:solidFill>
                <a:latin typeface="Monaco"/>
                <a:ea typeface="Monaco"/>
                <a:cs typeface="Monaco"/>
              </a:rPr>
              <a:t>"Look ma, no callbacks, and parallel </a:t>
            </a:r>
            <a:r>
              <a:rPr lang="en-US" sz="1600" dirty="0" err="1" smtClean="0">
                <a:solidFill>
                  <a:srgbClr val="00A33F"/>
                </a:solidFill>
                <a:latin typeface="Monaco"/>
                <a:ea typeface="Monaco"/>
                <a:cs typeface="Monaco"/>
              </a:rPr>
              <a:t>MySQL</a:t>
            </a:r>
            <a:r>
              <a:rPr lang="en-US" sz="1600" dirty="0" smtClean="0">
                <a:solidFill>
                  <a:srgbClr val="00A33F"/>
                </a:solidFill>
                <a:latin typeface="Monaco"/>
                <a:ea typeface="Monaco"/>
                <a:cs typeface="Monaco"/>
              </a:rPr>
              <a:t> requests</a:t>
            </a:r>
            <a:r>
              <a:rPr lang="en-US" sz="1600" dirty="0" smtClean="0">
                <a:solidFill>
                  <a:srgbClr val="00A33F"/>
                </a:solidFill>
                <a:latin typeface="Monaco"/>
                <a:ea typeface="Monaco"/>
                <a:cs typeface="Monaco"/>
              </a:rPr>
              <a:t>!”</a:t>
            </a:r>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000000"/>
                </a:solidFill>
                <a:latin typeface="Monaco"/>
                <a:ea typeface="Monaco"/>
                <a:cs typeface="Monaco"/>
              </a:rPr>
              <a:t>p</a:t>
            </a:r>
            <a:r>
              <a:rPr lang="en-US" sz="1600" dirty="0" smtClean="0">
                <a:solidFill>
                  <a:srgbClr val="000000"/>
                </a:solidFill>
                <a:latin typeface="Monaco"/>
                <a:ea typeface="Monaco"/>
                <a:cs typeface="Monaco"/>
              </a:rPr>
              <a:t> res</a:t>
            </a:r>
          </a:p>
          <a:p>
            <a:endParaRPr lang="en-US" sz="1600" dirty="0" smtClean="0">
              <a:solidFill>
                <a:srgbClr val="000000"/>
              </a:solidFill>
              <a:latin typeface="Monaco"/>
              <a:ea typeface="Monaco"/>
              <a:cs typeface="Monaco"/>
            </a:endParaRPr>
          </a:p>
          <a:p>
            <a:r>
              <a:rPr lang="en-US" sz="1600" dirty="0" smtClean="0">
                <a:solidFill>
                  <a:srgbClr val="000000"/>
                </a:solidFill>
                <a:latin typeface="Monaco"/>
                <a:ea typeface="Monaco"/>
                <a:cs typeface="Monaco"/>
              </a:rPr>
              <a:t>  </a:t>
            </a:r>
            <a:r>
              <a:rPr lang="en-US" sz="1600" dirty="0" err="1" smtClean="0">
                <a:solidFill>
                  <a:srgbClr val="A535AE"/>
                </a:solidFill>
                <a:latin typeface="Monaco"/>
                <a:ea typeface="Monaco"/>
                <a:cs typeface="Monaco"/>
              </a:rPr>
              <a:t>EventMachine</a:t>
            </a:r>
            <a:r>
              <a:rPr lang="en-US" sz="1600" dirty="0" err="1" smtClean="0">
                <a:solidFill>
                  <a:srgbClr val="000000"/>
                </a:solidFill>
                <a:latin typeface="Monaco"/>
                <a:ea typeface="Monaco"/>
                <a:cs typeface="Monaco"/>
              </a:rPr>
              <a:t>.stop</a:t>
            </a:r>
            <a:endParaRPr lang="en-US" sz="1600" dirty="0" smtClean="0">
              <a:solidFill>
                <a:srgbClr val="000000"/>
              </a:solidFill>
              <a:latin typeface="Monaco"/>
              <a:ea typeface="Monaco"/>
              <a:cs typeface="Monaco"/>
            </a:endParaRPr>
          </a:p>
          <a:p>
            <a:r>
              <a:rPr lang="en-US" sz="1600" dirty="0" smtClean="0">
                <a:solidFill>
                  <a:srgbClr val="FF5600"/>
                </a:solidFill>
                <a:latin typeface="Monaco"/>
                <a:ea typeface="Monaco"/>
                <a:cs typeface="Monaco"/>
              </a:rPr>
              <a:t>end</a:t>
            </a:r>
            <a:endParaRPr lang="en-US" sz="1600" dirty="0"/>
          </a:p>
        </p:txBody>
      </p:sp>
      <p:sp>
        <p:nvSpPr>
          <p:cNvPr id="8" name="Rectangular Callout 7"/>
          <p:cNvSpPr/>
          <p:nvPr/>
        </p:nvSpPr>
        <p:spPr>
          <a:xfrm>
            <a:off x="4724400" y="1371600"/>
            <a:ext cx="3886200" cy="609600"/>
          </a:xfrm>
          <a:prstGeom prst="wedgeRectCallout">
            <a:avLst>
              <a:gd name="adj1" fmla="val 10028"/>
              <a:gd name="adj2" fmla="val -98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Fiber-aware connection pool</a:t>
            </a:r>
          </a:p>
        </p:txBody>
      </p:sp>
      <p:sp>
        <p:nvSpPr>
          <p:cNvPr id="9" name="Rectangular Callout 8"/>
          <p:cNvSpPr/>
          <p:nvPr/>
        </p:nvSpPr>
        <p:spPr>
          <a:xfrm>
            <a:off x="3962400" y="4038600"/>
            <a:ext cx="4648200" cy="609600"/>
          </a:xfrm>
          <a:prstGeom prst="wedgeRectCallout">
            <a:avLst>
              <a:gd name="adj1" fmla="val 10028"/>
              <a:gd name="adj2" fmla="val -98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Parallel queries, synchronous API, no threads!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em</a:t>
            </a:r>
            <a:r>
              <a:rPr lang="en-US" sz="3000" b="1" dirty="0" smtClean="0">
                <a:solidFill>
                  <a:schemeClr val="tx1">
                    <a:lumMod val="75000"/>
                    <a:lumOff val="25000"/>
                  </a:schemeClr>
                </a:solidFill>
              </a:rPr>
              <a:t>-synchrony: more info</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check it out, it’s the future!</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Rectangle 5"/>
          <p:cNvSpPr/>
          <p:nvPr/>
        </p:nvSpPr>
        <p:spPr>
          <a:xfrm>
            <a:off x="685800" y="1905000"/>
            <a:ext cx="8077200" cy="723275"/>
          </a:xfrm>
          <a:prstGeom prst="rect">
            <a:avLst/>
          </a:prstGeom>
        </p:spPr>
        <p:txBody>
          <a:bodyPr wrap="square">
            <a:spAutoFit/>
          </a:bodyPr>
          <a:lstStyle/>
          <a:p>
            <a:r>
              <a:rPr lang="en-US" sz="2300" b="1" dirty="0" smtClean="0"/>
              <a:t>Untangling </a:t>
            </a:r>
            <a:r>
              <a:rPr lang="en-US" sz="2300" b="1" dirty="0" err="1" smtClean="0"/>
              <a:t>Evented</a:t>
            </a:r>
            <a:r>
              <a:rPr lang="en-US" sz="2300" b="1" dirty="0" smtClean="0"/>
              <a:t> Code with Ruby Fibers:</a:t>
            </a:r>
          </a:p>
          <a:p>
            <a:r>
              <a:rPr lang="en-US" dirty="0" smtClean="0">
                <a:hlinkClick r:id="rId3"/>
              </a:rPr>
              <a:t>http://www.igvita.com/2010/03/22/untangling-evented-code-with-ruby-fibers/</a:t>
            </a:r>
            <a:r>
              <a:rPr lang="en-US" dirty="0" smtClean="0"/>
              <a:t> </a:t>
            </a:r>
            <a:endParaRPr lang="en-US" dirty="0"/>
          </a:p>
        </p:txBody>
      </p:sp>
      <p:sp>
        <p:nvSpPr>
          <p:cNvPr id="10" name="Rectangle 9"/>
          <p:cNvSpPr/>
          <p:nvPr/>
        </p:nvSpPr>
        <p:spPr>
          <a:xfrm>
            <a:off x="650028" y="838200"/>
            <a:ext cx="8077200" cy="723275"/>
          </a:xfrm>
          <a:prstGeom prst="rect">
            <a:avLst/>
          </a:prstGeom>
        </p:spPr>
        <p:txBody>
          <a:bodyPr wrap="square">
            <a:spAutoFit/>
          </a:bodyPr>
          <a:lstStyle/>
          <a:p>
            <a:r>
              <a:rPr lang="en-US" sz="2300" b="1" dirty="0" smtClean="0"/>
              <a:t>Fibers &amp; Cooperative Scheduling in Ruby:</a:t>
            </a:r>
          </a:p>
          <a:p>
            <a:r>
              <a:rPr lang="en-US" dirty="0" smtClean="0">
                <a:hlinkClick r:id="rId4"/>
              </a:rPr>
              <a:t>http://www.igvita.com/2009/05/13/fibers-cooperative-scheduling-in-ruby/</a:t>
            </a:r>
            <a:r>
              <a:rPr lang="en-US" dirty="0" smtClean="0"/>
              <a:t>  </a:t>
            </a:r>
            <a:endParaRPr lang="en-US" dirty="0"/>
          </a:p>
        </p:txBody>
      </p:sp>
      <p:sp>
        <p:nvSpPr>
          <p:cNvPr id="12" name="Rectangle 11"/>
          <p:cNvSpPr/>
          <p:nvPr/>
        </p:nvSpPr>
        <p:spPr>
          <a:xfrm>
            <a:off x="672570" y="2971800"/>
            <a:ext cx="8077200" cy="723275"/>
          </a:xfrm>
          <a:prstGeom prst="rect">
            <a:avLst/>
          </a:prstGeom>
        </p:spPr>
        <p:txBody>
          <a:bodyPr wrap="square">
            <a:spAutoFit/>
          </a:bodyPr>
          <a:lstStyle/>
          <a:p>
            <a:r>
              <a:rPr lang="en-US" sz="2300" b="1" dirty="0" smtClean="0"/>
              <a:t>EM-Synchrony:</a:t>
            </a:r>
          </a:p>
          <a:p>
            <a:r>
              <a:rPr lang="en-US" dirty="0" smtClean="0">
                <a:hlinkClick r:id="rId5"/>
              </a:rPr>
              <a:t>http://github.com/igrigorik/em-synchrony</a:t>
            </a:r>
            <a:r>
              <a:rPr lang="en-US"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stretch>
            <a:fillRect/>
          </a:stretch>
        </p:blipFill>
        <p:spPr>
          <a:xfrm>
            <a:off x="3429000" y="762000"/>
            <a:ext cx="2134681" cy="2540000"/>
          </a:xfrm>
          <a:prstGeom prst="rect">
            <a:avLst/>
          </a:prstGeom>
        </p:spPr>
      </p:pic>
      <p:sp>
        <p:nvSpPr>
          <p:cNvPr id="28" name="Rectangle 27"/>
          <p:cNvSpPr/>
          <p:nvPr/>
        </p:nvSpPr>
        <p:spPr>
          <a:xfrm>
            <a:off x="2819400" y="3810000"/>
            <a:ext cx="3560246" cy="538609"/>
          </a:xfrm>
          <a:prstGeom prst="rect">
            <a:avLst/>
          </a:prstGeom>
        </p:spPr>
        <p:txBody>
          <a:bodyPr wrap="none">
            <a:spAutoFit/>
          </a:bodyPr>
          <a:lstStyle/>
          <a:p>
            <a:r>
              <a:rPr lang="en-US" sz="2900" b="1" dirty="0" smtClean="0"/>
              <a:t>Non-blocking Rails???</a:t>
            </a:r>
            <a:endParaRPr lang="en-US" sz="2900" b="1" dirty="0"/>
          </a:p>
        </p:txBody>
      </p:sp>
      <p:sp>
        <p:nvSpPr>
          <p:cNvPr id="29" name="Rectangle 28"/>
          <p:cNvSpPr/>
          <p:nvPr/>
        </p:nvSpPr>
        <p:spPr>
          <a:xfrm>
            <a:off x="826350" y="4935112"/>
            <a:ext cx="7605342" cy="923330"/>
          </a:xfrm>
          <a:prstGeom prst="rect">
            <a:avLst/>
          </a:prstGeom>
        </p:spPr>
        <p:txBody>
          <a:bodyPr wrap="none">
            <a:spAutoFit/>
          </a:bodyPr>
          <a:lstStyle/>
          <a:p>
            <a:r>
              <a:rPr lang="en-US" dirty="0" smtClean="0"/>
              <a:t>Mike Perham did it with EM PG </a:t>
            </a:r>
            <a:r>
              <a:rPr lang="en-US" dirty="0" smtClean="0"/>
              <a:t>driver + Ruby 1.9 &amp; Fibers: </a:t>
            </a:r>
            <a:r>
              <a:rPr lang="en-US" dirty="0" smtClean="0">
                <a:hlinkClick r:id="rId4"/>
              </a:rPr>
              <a:t>http://bit.ly/9qGC00</a:t>
            </a:r>
            <a:r>
              <a:rPr lang="en-US" dirty="0" smtClean="0"/>
              <a:t> </a:t>
            </a:r>
          </a:p>
          <a:p>
            <a:endParaRPr lang="en-US" i="1" dirty="0" smtClean="0"/>
          </a:p>
          <a:p>
            <a:r>
              <a:rPr lang="en-US" i="1" dirty="0" smtClean="0"/>
              <a:t>We can do it with </a:t>
            </a:r>
            <a:r>
              <a:rPr lang="en-US" i="1" dirty="0" err="1" smtClean="0"/>
              <a:t>MySQL</a:t>
            </a:r>
            <a:r>
              <a:rPr lang="en-US" i="1" dirty="0" smtClean="0"/>
              <a:t> too…</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Async</a:t>
            </a:r>
            <a:r>
              <a:rPr lang="en-US" sz="3000" b="1" dirty="0" smtClean="0">
                <a:solidFill>
                  <a:schemeClr val="tx1">
                    <a:lumMod val="75000"/>
                    <a:lumOff val="25000"/>
                  </a:schemeClr>
                </a:solidFill>
              </a:rPr>
              <a:t> Rails</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with </a:t>
            </a:r>
            <a:r>
              <a:rPr lang="en-US" sz="2000" i="1" noProof="0" dirty="0" err="1" smtClean="0">
                <a:solidFill>
                  <a:schemeClr val="tx1">
                    <a:lumMod val="75000"/>
                    <a:lumOff val="25000"/>
                  </a:schemeClr>
                </a:solidFill>
              </a:rPr>
              <a:t>EventMachine</a:t>
            </a:r>
            <a:r>
              <a:rPr lang="en-US" sz="2000" i="1" noProof="0" dirty="0" smtClean="0">
                <a:solidFill>
                  <a:schemeClr val="tx1">
                    <a:lumMod val="75000"/>
                    <a:lumOff val="25000"/>
                  </a:schemeClr>
                </a:solidFill>
              </a:rPr>
              <a:t> &amp; </a:t>
            </a:r>
            <a:r>
              <a:rPr lang="en-US" sz="2000" i="1" noProof="0" dirty="0" err="1" smtClean="0">
                <a:solidFill>
                  <a:schemeClr val="tx1">
                    <a:lumMod val="75000"/>
                    <a:lumOff val="25000"/>
                  </a:schemeClr>
                </a:solidFill>
              </a:rPr>
              <a:t>MySQL</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9" name="Rectangle 8"/>
          <p:cNvSpPr/>
          <p:nvPr/>
        </p:nvSpPr>
        <p:spPr>
          <a:xfrm>
            <a:off x="457200" y="1905000"/>
            <a:ext cx="4572000" cy="1477328"/>
          </a:xfrm>
          <a:prstGeom prst="rect">
            <a:avLst/>
          </a:prstGeom>
        </p:spPr>
        <p:txBody>
          <a:bodyPr>
            <a:spAutoFit/>
          </a:bodyPr>
          <a:lstStyle/>
          <a:p>
            <a:r>
              <a:rPr lang="en-US" dirty="0" smtClean="0">
                <a:solidFill>
                  <a:srgbClr val="3B5BB5"/>
                </a:solidFill>
                <a:latin typeface="Monaco"/>
                <a:ea typeface="Monaco"/>
                <a:cs typeface="Monaco"/>
              </a:rPr>
              <a:t>development:</a:t>
            </a:r>
            <a:endParaRPr lang="en-US" dirty="0" smtClean="0">
              <a:solidFill>
                <a:srgbClr val="409B1C"/>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adapter:</a:t>
            </a:r>
            <a:r>
              <a:rPr lang="en-US" dirty="0" smtClean="0">
                <a:solidFill>
                  <a:srgbClr val="000000"/>
                </a:solidFill>
                <a:latin typeface="Monaco"/>
                <a:ea typeface="Monaco"/>
                <a:cs typeface="Monaco"/>
              </a:rPr>
              <a:t> </a:t>
            </a:r>
            <a:r>
              <a:rPr lang="en-US" dirty="0" err="1" smtClean="0">
                <a:solidFill>
                  <a:srgbClr val="409B1C"/>
                </a:solidFill>
                <a:latin typeface="Monaco"/>
                <a:ea typeface="Monaco"/>
                <a:cs typeface="Monaco"/>
              </a:rPr>
              <a:t>em_mysqlplus</a:t>
            </a:r>
            <a:endParaRPr lang="en-US" dirty="0" smtClean="0">
              <a:solidFill>
                <a:srgbClr val="409B1C"/>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database:</a:t>
            </a:r>
            <a:r>
              <a:rPr lang="en-US" dirty="0" smtClean="0">
                <a:solidFill>
                  <a:srgbClr val="000000"/>
                </a:solidFill>
                <a:latin typeface="Monaco"/>
                <a:ea typeface="Monaco"/>
                <a:cs typeface="Monaco"/>
              </a:rPr>
              <a:t> </a:t>
            </a:r>
            <a:r>
              <a:rPr lang="en-US" dirty="0" smtClean="0">
                <a:solidFill>
                  <a:srgbClr val="409B1C"/>
                </a:solidFill>
                <a:latin typeface="Monaco"/>
                <a:ea typeface="Monaco"/>
                <a:cs typeface="Monaco"/>
              </a:rPr>
              <a:t>widgets</a:t>
            </a:r>
          </a:p>
          <a:p>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pool: 5</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timeout: 5000</a:t>
            </a:r>
            <a:endParaRPr lang="en-US" dirty="0"/>
          </a:p>
        </p:txBody>
      </p:sp>
      <p:sp>
        <p:nvSpPr>
          <p:cNvPr id="10" name="TextBox 9"/>
          <p:cNvSpPr txBox="1"/>
          <p:nvPr/>
        </p:nvSpPr>
        <p:spPr>
          <a:xfrm>
            <a:off x="457200" y="457200"/>
            <a:ext cx="8229600" cy="1061829"/>
          </a:xfrm>
          <a:prstGeom prst="rect">
            <a:avLst/>
          </a:prstGeom>
          <a:noFill/>
        </p:spPr>
        <p:txBody>
          <a:bodyPr wrap="square" rtlCol="0">
            <a:spAutoFit/>
          </a:bodyPr>
          <a:lstStyle/>
          <a:p>
            <a:r>
              <a:rPr lang="en-US" sz="2100" i="1" dirty="0" err="1" smtClean="0"/>
              <a:t>git</a:t>
            </a:r>
            <a:r>
              <a:rPr lang="en-US" sz="2100" i="1" dirty="0" smtClean="0"/>
              <a:t> </a:t>
            </a:r>
            <a:r>
              <a:rPr lang="en-US" sz="2100" i="1" dirty="0" smtClean="0"/>
              <a:t>clone </a:t>
            </a:r>
            <a:r>
              <a:rPr lang="en-US" sz="2100" i="1" dirty="0" err="1" smtClean="0"/>
              <a:t>git://github.com/igrigorik/em-mysqlplus.git</a:t>
            </a:r>
            <a:endParaRPr lang="en-US" sz="2100" i="1" dirty="0" smtClean="0"/>
          </a:p>
          <a:p>
            <a:r>
              <a:rPr lang="en-US" sz="2100" i="1" dirty="0" err="1" smtClean="0"/>
              <a:t>git</a:t>
            </a:r>
            <a:r>
              <a:rPr lang="en-US" sz="2100" i="1" dirty="0" smtClean="0"/>
              <a:t> checkout </a:t>
            </a:r>
            <a:r>
              <a:rPr lang="en-US" sz="2100" i="1" dirty="0" err="1" smtClean="0"/>
              <a:t>activerecord</a:t>
            </a:r>
            <a:endParaRPr lang="en-US" sz="2100" i="1" dirty="0" smtClean="0"/>
          </a:p>
          <a:p>
            <a:r>
              <a:rPr lang="en-US" sz="2100" i="1" dirty="0" smtClean="0"/>
              <a:t>r</a:t>
            </a:r>
            <a:r>
              <a:rPr lang="en-US" sz="2100" i="1" dirty="0" smtClean="0"/>
              <a:t>ake install</a:t>
            </a:r>
            <a:endParaRPr lang="en-US" sz="2100" i="1" dirty="0"/>
          </a:p>
        </p:txBody>
      </p:sp>
      <p:sp>
        <p:nvSpPr>
          <p:cNvPr id="11" name="TextBox 10"/>
          <p:cNvSpPr txBox="1"/>
          <p:nvPr/>
        </p:nvSpPr>
        <p:spPr>
          <a:xfrm>
            <a:off x="457200" y="1600200"/>
            <a:ext cx="1752600" cy="369332"/>
          </a:xfrm>
          <a:prstGeom prst="rect">
            <a:avLst/>
          </a:prstGeom>
          <a:noFill/>
        </p:spPr>
        <p:txBody>
          <a:bodyPr wrap="square" rtlCol="0">
            <a:spAutoFit/>
          </a:bodyPr>
          <a:lstStyle/>
          <a:p>
            <a:r>
              <a:rPr lang="en-US" b="1" i="1" dirty="0" err="1" smtClean="0">
                <a:solidFill>
                  <a:schemeClr val="tx1">
                    <a:lumMod val="50000"/>
                    <a:lumOff val="50000"/>
                  </a:schemeClr>
                </a:solidFill>
              </a:rPr>
              <a:t>database.yml</a:t>
            </a:r>
            <a:endParaRPr lang="en-US" b="1" i="1" dirty="0">
              <a:solidFill>
                <a:schemeClr val="tx1">
                  <a:lumMod val="50000"/>
                  <a:lumOff val="50000"/>
                </a:schemeClr>
              </a:solidFill>
            </a:endParaRPr>
          </a:p>
        </p:txBody>
      </p:sp>
      <p:sp>
        <p:nvSpPr>
          <p:cNvPr id="13" name="Rectangle 12"/>
          <p:cNvSpPr/>
          <p:nvPr/>
        </p:nvSpPr>
        <p:spPr>
          <a:xfrm>
            <a:off x="457200" y="3808273"/>
            <a:ext cx="7924800" cy="1754327"/>
          </a:xfrm>
          <a:prstGeom prst="rect">
            <a:avLst/>
          </a:prstGeom>
        </p:spPr>
        <p:txBody>
          <a:bodyPr wrap="square">
            <a:spAutoFit/>
          </a:bodyPr>
          <a:lstStyle/>
          <a:p>
            <a:r>
              <a:rPr lang="en-US" dirty="0" smtClean="0">
                <a:solidFill>
                  <a:srgbClr val="000000"/>
                </a:solidFill>
                <a:latin typeface="Monaco"/>
                <a:ea typeface="Monaco"/>
                <a:cs typeface="Monaco"/>
              </a:rPr>
              <a:t>require </a:t>
            </a:r>
            <a:r>
              <a:rPr lang="en-US" dirty="0" smtClean="0">
                <a:solidFill>
                  <a:srgbClr val="409B1C"/>
                </a:solidFill>
                <a:latin typeface="Monaco"/>
                <a:ea typeface="Monaco"/>
                <a:cs typeface="Monaco"/>
              </a:rPr>
              <a:t>'</a:t>
            </a:r>
            <a:r>
              <a:rPr lang="en-US" dirty="0" err="1" smtClean="0">
                <a:solidFill>
                  <a:srgbClr val="409B1C"/>
                </a:solidFill>
                <a:latin typeface="Monaco"/>
                <a:ea typeface="Monaco"/>
                <a:cs typeface="Monaco"/>
              </a:rPr>
              <a:t>em</a:t>
            </a:r>
            <a:r>
              <a:rPr lang="en-US" dirty="0" err="1" smtClean="0">
                <a:solidFill>
                  <a:srgbClr val="409B1C"/>
                </a:solidFill>
                <a:latin typeface="Monaco"/>
                <a:ea typeface="Monaco"/>
                <a:cs typeface="Monaco"/>
              </a:rPr>
              <a:t>-activerecord</a:t>
            </a:r>
            <a:r>
              <a:rPr lang="en-US" dirty="0" smtClean="0">
                <a:solidFill>
                  <a:srgbClr val="409B1C"/>
                </a:solidFill>
                <a:latin typeface="Monaco"/>
                <a:ea typeface="Monaco"/>
                <a:cs typeface="Monaco"/>
              </a:rPr>
              <a:t>’</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require </a:t>
            </a:r>
            <a:r>
              <a:rPr lang="en-US" dirty="0" smtClean="0">
                <a:solidFill>
                  <a:srgbClr val="409B1C"/>
                </a:solidFill>
                <a:latin typeface="Monaco"/>
                <a:ea typeface="Monaco"/>
                <a:cs typeface="Monaco"/>
              </a:rPr>
              <a:t>'rack/</a:t>
            </a:r>
            <a:r>
              <a:rPr lang="en-US" dirty="0" err="1" smtClean="0">
                <a:solidFill>
                  <a:srgbClr val="409B1C"/>
                </a:solidFill>
                <a:latin typeface="Monaco"/>
                <a:ea typeface="Monaco"/>
                <a:cs typeface="Monaco"/>
              </a:rPr>
              <a:t>fiber_pool</a:t>
            </a:r>
            <a:r>
              <a:rPr lang="en-US" dirty="0" smtClean="0">
                <a:solidFill>
                  <a:srgbClr val="409B1C"/>
                </a:solidFill>
                <a:latin typeface="Monaco"/>
                <a:ea typeface="Monaco"/>
                <a:cs typeface="Monaco"/>
              </a:rPr>
              <a:t>'</a:t>
            </a:r>
            <a:endParaRPr lang="en-US" dirty="0" smtClean="0">
              <a:solidFill>
                <a:srgbClr val="000000"/>
              </a:solidFill>
              <a:latin typeface="Monaco"/>
              <a:ea typeface="Monaco"/>
              <a:cs typeface="Monaco"/>
            </a:endParaRPr>
          </a:p>
          <a:p>
            <a:endParaRPr lang="en-US" dirty="0" smtClean="0">
              <a:solidFill>
                <a:srgbClr val="000000"/>
              </a:solidFill>
              <a:latin typeface="Monaco"/>
              <a:ea typeface="Monaco"/>
              <a:cs typeface="Monaco"/>
            </a:endParaRPr>
          </a:p>
          <a:p>
            <a:r>
              <a:rPr lang="en-US" dirty="0" smtClean="0">
                <a:solidFill>
                  <a:srgbClr val="8C868F"/>
                </a:solidFill>
                <a:latin typeface="Monaco"/>
                <a:ea typeface="Monaco"/>
                <a:cs typeface="Monaco"/>
              </a:rPr>
              <a:t># </a:t>
            </a:r>
            <a:r>
              <a:rPr lang="en-US" dirty="0" smtClean="0">
                <a:solidFill>
                  <a:srgbClr val="8C868F"/>
                </a:solidFill>
                <a:latin typeface="Monaco"/>
                <a:ea typeface="Monaco"/>
                <a:cs typeface="Monaco"/>
              </a:rPr>
              <a:t>Run each request in a Fiber</a:t>
            </a:r>
            <a:endParaRPr lang="en-US" dirty="0" smtClean="0">
              <a:solidFill>
                <a:srgbClr val="8C868F"/>
              </a:solidFill>
              <a:latin typeface="Monaco"/>
              <a:ea typeface="Monaco"/>
              <a:cs typeface="Monaco"/>
            </a:endParaRPr>
          </a:p>
          <a:p>
            <a:r>
              <a:rPr lang="en-US" dirty="0" err="1" smtClean="0">
                <a:solidFill>
                  <a:srgbClr val="000000"/>
                </a:solidFill>
                <a:latin typeface="Monaco"/>
                <a:ea typeface="Monaco"/>
                <a:cs typeface="Monaco"/>
              </a:rPr>
              <a:t>config.middleware.use</a:t>
            </a:r>
            <a:r>
              <a:rPr lang="en-US" dirty="0" smtClean="0">
                <a:solidFill>
                  <a:srgbClr val="000000"/>
                </a:solidFill>
                <a:latin typeface="Monaco"/>
                <a:ea typeface="Monaco"/>
                <a:cs typeface="Monaco"/>
              </a:rPr>
              <a:t> </a:t>
            </a:r>
            <a:r>
              <a:rPr lang="en-US" dirty="0" err="1" smtClean="0">
                <a:solidFill>
                  <a:srgbClr val="3B5BB5"/>
                </a:solidFill>
                <a:latin typeface="Monaco"/>
                <a:ea typeface="Monaco"/>
                <a:cs typeface="Monaco"/>
              </a:rPr>
              <a:t>Rack</a:t>
            </a:r>
            <a:r>
              <a:rPr lang="en-US" dirty="0" err="1" smtClean="0">
                <a:solidFill>
                  <a:srgbClr val="000000"/>
                </a:solidFill>
                <a:latin typeface="Monaco"/>
                <a:ea typeface="Monaco"/>
                <a:cs typeface="Monaco"/>
              </a:rPr>
              <a:t>::FiberPool</a:t>
            </a:r>
            <a:endParaRPr lang="en-US" dirty="0" smtClean="0">
              <a:solidFill>
                <a:srgbClr val="000000"/>
              </a:solidFill>
              <a:latin typeface="Monaco"/>
              <a:ea typeface="Monaco"/>
              <a:cs typeface="Monaco"/>
            </a:endParaRPr>
          </a:p>
          <a:p>
            <a:r>
              <a:rPr lang="en-US" dirty="0" err="1" smtClean="0">
                <a:solidFill>
                  <a:srgbClr val="000000"/>
                </a:solidFill>
                <a:latin typeface="Monaco"/>
                <a:ea typeface="Monaco"/>
                <a:cs typeface="Monaco"/>
              </a:rPr>
              <a:t>config.threadsafe</a:t>
            </a:r>
            <a:r>
              <a:rPr lang="en-US" dirty="0" smtClean="0">
                <a:solidFill>
                  <a:srgbClr val="000000"/>
                </a:solidFill>
                <a:latin typeface="Monaco"/>
                <a:ea typeface="Monaco"/>
                <a:cs typeface="Monaco"/>
              </a:rPr>
              <a:t>!</a:t>
            </a:r>
          </a:p>
        </p:txBody>
      </p:sp>
      <p:sp>
        <p:nvSpPr>
          <p:cNvPr id="14" name="TextBox 13"/>
          <p:cNvSpPr txBox="1"/>
          <p:nvPr/>
        </p:nvSpPr>
        <p:spPr>
          <a:xfrm>
            <a:off x="457200" y="3505200"/>
            <a:ext cx="1752600" cy="369332"/>
          </a:xfrm>
          <a:prstGeom prst="rect">
            <a:avLst/>
          </a:prstGeom>
          <a:noFill/>
        </p:spPr>
        <p:txBody>
          <a:bodyPr wrap="square" rtlCol="0">
            <a:spAutoFit/>
          </a:bodyPr>
          <a:lstStyle/>
          <a:p>
            <a:r>
              <a:rPr lang="en-US" b="1" i="1" dirty="0" err="1" smtClean="0">
                <a:solidFill>
                  <a:schemeClr val="tx1">
                    <a:lumMod val="50000"/>
                    <a:lumOff val="50000"/>
                  </a:schemeClr>
                </a:solidFill>
              </a:rPr>
              <a:t>environment.rb</a:t>
            </a:r>
            <a:endParaRPr lang="en-US" b="1" i="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672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Async</a:t>
            </a:r>
            <a:r>
              <a:rPr lang="en-US" sz="3000" b="1" dirty="0" smtClean="0">
                <a:solidFill>
                  <a:schemeClr val="tx1">
                    <a:lumMod val="75000"/>
                    <a:lumOff val="25000"/>
                  </a:schemeClr>
                </a:solidFill>
              </a:rPr>
              <a:t> Rails</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with </a:t>
            </a:r>
            <a:r>
              <a:rPr lang="en-US" sz="2000" i="1" noProof="0" dirty="0" err="1" smtClean="0">
                <a:solidFill>
                  <a:schemeClr val="tx1">
                    <a:lumMod val="75000"/>
                    <a:lumOff val="25000"/>
                  </a:schemeClr>
                </a:solidFill>
              </a:rPr>
              <a:t>EventMachine</a:t>
            </a:r>
            <a:r>
              <a:rPr lang="en-US" sz="2000" i="1" noProof="0" dirty="0" smtClean="0">
                <a:solidFill>
                  <a:schemeClr val="tx1">
                    <a:lumMod val="75000"/>
                    <a:lumOff val="25000"/>
                  </a:schemeClr>
                </a:solidFill>
              </a:rPr>
              <a:t> &amp; </a:t>
            </a:r>
            <a:r>
              <a:rPr lang="en-US" sz="2000" i="1" noProof="0" dirty="0" err="1" smtClean="0">
                <a:solidFill>
                  <a:schemeClr val="tx1">
                    <a:lumMod val="75000"/>
                    <a:lumOff val="25000"/>
                  </a:schemeClr>
                </a:solidFill>
              </a:rPr>
              <a:t>MySQL</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2" name="Rectangle 11"/>
          <p:cNvSpPr/>
          <p:nvPr/>
        </p:nvSpPr>
        <p:spPr>
          <a:xfrm>
            <a:off x="381000" y="228600"/>
            <a:ext cx="8153400" cy="1754327"/>
          </a:xfrm>
          <a:prstGeom prst="rect">
            <a:avLst/>
          </a:prstGeom>
        </p:spPr>
        <p:txBody>
          <a:bodyPr wrap="square">
            <a:spAutoFit/>
          </a:bodyPr>
          <a:lstStyle/>
          <a:p>
            <a:r>
              <a:rPr lang="en-US" dirty="0" smtClean="0">
                <a:solidFill>
                  <a:srgbClr val="FF7800"/>
                </a:solidFill>
                <a:latin typeface="Monaco"/>
                <a:ea typeface="Monaco"/>
                <a:cs typeface="Monaco"/>
              </a:rPr>
              <a:t>class</a:t>
            </a:r>
            <a:r>
              <a:rPr lang="en-US" dirty="0" smtClean="0">
                <a:solidFill>
                  <a:srgbClr val="000000"/>
                </a:solidFill>
                <a:latin typeface="Monaco"/>
                <a:ea typeface="Monaco"/>
                <a:cs typeface="Monaco"/>
              </a:rPr>
              <a:t> </a:t>
            </a:r>
            <a:r>
              <a:rPr lang="en-US" dirty="0" err="1" smtClean="0">
                <a:solidFill>
                  <a:srgbClr val="3B5BB5"/>
                </a:solidFill>
                <a:latin typeface="Monaco"/>
                <a:ea typeface="Monaco"/>
                <a:cs typeface="Monaco"/>
              </a:rPr>
              <a:t>WidgetsController</a:t>
            </a:r>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&lt; </a:t>
            </a:r>
            <a:r>
              <a:rPr lang="en-US" dirty="0" err="1" smtClean="0">
                <a:solidFill>
                  <a:srgbClr val="3B5BB5"/>
                </a:solidFill>
                <a:latin typeface="Monaco"/>
                <a:ea typeface="Monaco"/>
                <a:cs typeface="Monaco"/>
              </a:rPr>
              <a:t>ApplicationController</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FF7800"/>
                </a:solidFill>
                <a:latin typeface="Monaco"/>
                <a:ea typeface="Monaco"/>
                <a:cs typeface="Monaco"/>
              </a:rPr>
              <a:t>def</a:t>
            </a:r>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index</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err="1" smtClean="0">
                <a:solidFill>
                  <a:srgbClr val="3B5BB5"/>
                </a:solidFill>
                <a:latin typeface="Monaco"/>
                <a:ea typeface="Monaco"/>
                <a:cs typeface="Monaco"/>
              </a:rPr>
              <a:t>Widget</a:t>
            </a:r>
            <a:r>
              <a:rPr lang="en-US" dirty="0" err="1" smtClean="0">
                <a:solidFill>
                  <a:srgbClr val="000000"/>
                </a:solidFill>
                <a:latin typeface="Monaco"/>
                <a:ea typeface="Monaco"/>
                <a:cs typeface="Monaco"/>
              </a:rPr>
              <a:t>.find_by_sql</a:t>
            </a:r>
            <a:r>
              <a:rPr lang="en-US" dirty="0" err="1" smtClean="0">
                <a:solidFill>
                  <a:srgbClr val="000000"/>
                </a:solidFill>
                <a:latin typeface="Monaco"/>
                <a:ea typeface="Monaco"/>
                <a:cs typeface="Monaco"/>
              </a:rPr>
              <a:t>(</a:t>
            </a:r>
            <a:r>
              <a:rPr lang="en-US" dirty="0" err="1" smtClean="0">
                <a:solidFill>
                  <a:srgbClr val="409B1C"/>
                </a:solidFill>
                <a:latin typeface="Monaco"/>
                <a:ea typeface="Monaco"/>
                <a:cs typeface="Monaco"/>
              </a:rPr>
              <a:t>"select</a:t>
            </a:r>
            <a:r>
              <a:rPr lang="en-US" dirty="0" smtClean="0">
                <a:solidFill>
                  <a:srgbClr val="409B1C"/>
                </a:solidFill>
                <a:latin typeface="Monaco"/>
                <a:ea typeface="Monaco"/>
                <a:cs typeface="Monaco"/>
              </a:rPr>
              <a:t> sleep(1)"</a:t>
            </a:r>
            <a:r>
              <a:rPr lang="en-US" dirty="0" smtClean="0">
                <a:solidFill>
                  <a:srgbClr val="000000"/>
                </a:solidFill>
                <a:latin typeface="Monaco"/>
                <a:ea typeface="Monaco"/>
                <a:cs typeface="Monaco"/>
              </a:rPr>
              <a:t>)</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render</a:t>
            </a:r>
            <a:r>
              <a:rPr lang="en-US" dirty="0" smtClean="0">
                <a:solidFill>
                  <a:srgbClr val="000000"/>
                </a:solidFill>
                <a:latin typeface="Monaco"/>
                <a:ea typeface="Monaco"/>
                <a:cs typeface="Monaco"/>
              </a:rPr>
              <a:t> </a:t>
            </a:r>
            <a:r>
              <a:rPr lang="en-US" dirty="0" smtClean="0">
                <a:solidFill>
                  <a:srgbClr val="3B5BB5"/>
                </a:solidFill>
                <a:latin typeface="Monaco"/>
                <a:ea typeface="Monaco"/>
                <a:cs typeface="Monaco"/>
              </a:rPr>
              <a:t>:text</a:t>
            </a:r>
            <a:r>
              <a:rPr lang="en-US" dirty="0" smtClean="0">
                <a:solidFill>
                  <a:srgbClr val="000000"/>
                </a:solidFill>
                <a:latin typeface="Monaco"/>
                <a:ea typeface="Monaco"/>
                <a:cs typeface="Monaco"/>
              </a:rPr>
              <a:t> </a:t>
            </a:r>
            <a:r>
              <a:rPr lang="en-US" dirty="0" smtClean="0">
                <a:solidFill>
                  <a:srgbClr val="000000"/>
                </a:solidFill>
                <a:latin typeface="Monaco"/>
                <a:ea typeface="Monaco"/>
                <a:cs typeface="Monaco"/>
              </a:rPr>
              <a:t>=&gt; </a:t>
            </a:r>
            <a:r>
              <a:rPr lang="en-US" dirty="0" smtClean="0">
                <a:solidFill>
                  <a:srgbClr val="409B1C"/>
                </a:solidFill>
                <a:latin typeface="Monaco"/>
                <a:ea typeface="Monaco"/>
                <a:cs typeface="Monaco"/>
              </a:rPr>
              <a:t>"Oh </a:t>
            </a:r>
            <a:r>
              <a:rPr lang="en-US" dirty="0" err="1" smtClean="0">
                <a:solidFill>
                  <a:srgbClr val="409B1C"/>
                </a:solidFill>
                <a:latin typeface="Monaco"/>
                <a:ea typeface="Monaco"/>
                <a:cs typeface="Monaco"/>
              </a:rPr>
              <a:t>hai</a:t>
            </a:r>
            <a:r>
              <a:rPr lang="en-US" dirty="0" smtClean="0">
                <a:solidFill>
                  <a:srgbClr val="409B1C"/>
                </a:solidFill>
                <a:latin typeface="Monaco"/>
                <a:ea typeface="Monaco"/>
                <a:cs typeface="Monaco"/>
              </a:rPr>
              <a:t>”</a:t>
            </a:r>
            <a:endParaRPr lang="en-US" dirty="0" smtClean="0">
              <a:solidFill>
                <a:srgbClr val="000000"/>
              </a:solidFill>
              <a:latin typeface="Monaco"/>
              <a:ea typeface="Monaco"/>
              <a:cs typeface="Monaco"/>
            </a:endParaRPr>
          </a:p>
          <a:p>
            <a:r>
              <a:rPr lang="en-US" dirty="0" smtClean="0">
                <a:solidFill>
                  <a:srgbClr val="000000"/>
                </a:solidFill>
                <a:latin typeface="Monaco"/>
                <a:ea typeface="Monaco"/>
                <a:cs typeface="Monaco"/>
              </a:rPr>
              <a:t>  </a:t>
            </a:r>
            <a:r>
              <a:rPr lang="en-US" dirty="0" smtClean="0">
                <a:solidFill>
                  <a:srgbClr val="FF7800"/>
                </a:solidFill>
                <a:latin typeface="Monaco"/>
                <a:ea typeface="Monaco"/>
                <a:cs typeface="Monaco"/>
              </a:rPr>
              <a:t>end</a:t>
            </a:r>
            <a:endParaRPr lang="en-US" dirty="0" smtClean="0">
              <a:solidFill>
                <a:srgbClr val="000000"/>
              </a:solidFill>
              <a:latin typeface="Monaco"/>
              <a:ea typeface="Monaco"/>
              <a:cs typeface="Monaco"/>
            </a:endParaRPr>
          </a:p>
          <a:p>
            <a:r>
              <a:rPr lang="en-US" dirty="0" smtClean="0">
                <a:solidFill>
                  <a:srgbClr val="FF7800"/>
                </a:solidFill>
                <a:latin typeface="Monaco"/>
                <a:ea typeface="Monaco"/>
                <a:cs typeface="Monaco"/>
              </a:rPr>
              <a:t>end</a:t>
            </a:r>
            <a:endParaRPr lang="en-US" dirty="0"/>
          </a:p>
        </p:txBody>
      </p:sp>
      <p:grpSp>
        <p:nvGrpSpPr>
          <p:cNvPr id="18" name="Group 17"/>
          <p:cNvGrpSpPr/>
          <p:nvPr/>
        </p:nvGrpSpPr>
        <p:grpSpPr>
          <a:xfrm>
            <a:off x="381000" y="2133600"/>
            <a:ext cx="8229600" cy="3962400"/>
            <a:chOff x="381000" y="2133600"/>
            <a:chExt cx="8229600" cy="3962400"/>
          </a:xfrm>
        </p:grpSpPr>
        <p:sp>
          <p:nvSpPr>
            <p:cNvPr id="10" name="TextBox 9"/>
            <p:cNvSpPr txBox="1"/>
            <p:nvPr/>
          </p:nvSpPr>
          <p:spPr>
            <a:xfrm>
              <a:off x="381000" y="2133600"/>
              <a:ext cx="8229600" cy="415498"/>
            </a:xfrm>
            <a:prstGeom prst="rect">
              <a:avLst/>
            </a:prstGeom>
            <a:noFill/>
          </p:spPr>
          <p:txBody>
            <a:bodyPr wrap="square" rtlCol="0">
              <a:spAutoFit/>
            </a:bodyPr>
            <a:lstStyle/>
            <a:p>
              <a:r>
                <a:rPr lang="en-US" sz="2100" b="1" i="1" dirty="0" err="1" smtClean="0"/>
                <a:t>ab</a:t>
              </a:r>
              <a:r>
                <a:rPr lang="en-US" sz="2100" b="1" i="1" dirty="0" smtClean="0"/>
                <a:t> –</a:t>
              </a:r>
              <a:r>
                <a:rPr lang="en-US" sz="2100" b="1" i="1" dirty="0" err="1" smtClean="0"/>
                <a:t>c</a:t>
              </a:r>
              <a:r>
                <a:rPr lang="en-US" sz="2100" b="1" i="1" dirty="0" smtClean="0"/>
                <a:t> 5 –</a:t>
              </a:r>
              <a:r>
                <a:rPr lang="en-US" sz="2100" b="1" i="1" dirty="0" err="1" smtClean="0"/>
                <a:t>n</a:t>
              </a:r>
              <a:r>
                <a:rPr lang="en-US" sz="2100" b="1" i="1" dirty="0" smtClean="0"/>
                <a:t> 10 http://127.0.0.1:3000/widgets</a:t>
              </a:r>
              <a:endParaRPr lang="en-US" sz="2100" b="1" i="1" dirty="0"/>
            </a:p>
          </p:txBody>
        </p:sp>
        <p:sp>
          <p:nvSpPr>
            <p:cNvPr id="16" name="Rectangle 15"/>
            <p:cNvSpPr/>
            <p:nvPr/>
          </p:nvSpPr>
          <p:spPr>
            <a:xfrm>
              <a:off x="381000" y="2679680"/>
              <a:ext cx="4572000" cy="3416320"/>
            </a:xfrm>
            <a:prstGeom prst="rect">
              <a:avLst/>
            </a:prstGeom>
          </p:spPr>
          <p:txBody>
            <a:bodyPr>
              <a:spAutoFit/>
            </a:bodyPr>
            <a:lstStyle/>
            <a:p>
              <a:r>
                <a:rPr lang="en-US" i="1" dirty="0" smtClean="0"/>
                <a:t>Server Software:        thin</a:t>
              </a:r>
            </a:p>
            <a:p>
              <a:r>
                <a:rPr lang="en-US" i="1" dirty="0" smtClean="0"/>
                <a:t>Server Hostname:     </a:t>
              </a:r>
              <a:r>
                <a:rPr lang="en-US" i="1" dirty="0" smtClean="0"/>
                <a:t> 127.0.0.1</a:t>
              </a:r>
              <a:endParaRPr lang="en-US" i="1" dirty="0" smtClean="0"/>
            </a:p>
            <a:p>
              <a:r>
                <a:rPr lang="en-US" i="1" dirty="0" smtClean="0"/>
                <a:t>Server Port:   </a:t>
              </a:r>
              <a:r>
                <a:rPr lang="en-US" i="1" dirty="0" smtClean="0"/>
                <a:t>              </a:t>
              </a:r>
              <a:r>
                <a:rPr lang="en-US" i="1" dirty="0" smtClean="0"/>
                <a:t>3000</a:t>
              </a:r>
            </a:p>
            <a:p>
              <a:endParaRPr lang="en-US" i="1" dirty="0" smtClean="0"/>
            </a:p>
            <a:p>
              <a:r>
                <a:rPr lang="en-US" i="1" dirty="0" smtClean="0"/>
                <a:t>Document Path:          /widgets/</a:t>
              </a:r>
            </a:p>
            <a:p>
              <a:r>
                <a:rPr lang="en-US" i="1" dirty="0" smtClean="0"/>
                <a:t>Document Length:     </a:t>
              </a:r>
              <a:r>
                <a:rPr lang="en-US" i="1" dirty="0" smtClean="0"/>
                <a:t> 6 </a:t>
              </a:r>
              <a:r>
                <a:rPr lang="en-US" i="1" dirty="0" smtClean="0"/>
                <a:t>bytes</a:t>
              </a:r>
            </a:p>
            <a:p>
              <a:endParaRPr lang="en-US" i="1" dirty="0" smtClean="0"/>
            </a:p>
            <a:p>
              <a:r>
                <a:rPr lang="en-US" i="1" dirty="0" smtClean="0"/>
                <a:t>Concurrency Level:      5</a:t>
              </a:r>
            </a:p>
            <a:p>
              <a:r>
                <a:rPr lang="en-US" i="1" dirty="0" smtClean="0"/>
                <a:t>Time taken for tests:  </a:t>
              </a:r>
              <a:r>
                <a:rPr lang="en-US" i="1" dirty="0" smtClean="0"/>
                <a:t>  </a:t>
              </a:r>
              <a:r>
                <a:rPr lang="en-US" b="1" i="1" dirty="0" smtClean="0">
                  <a:solidFill>
                    <a:srgbClr val="FF0000"/>
                  </a:solidFill>
                </a:rPr>
                <a:t>2.210 </a:t>
              </a:r>
              <a:r>
                <a:rPr lang="en-US" b="1" i="1" dirty="0" smtClean="0">
                  <a:solidFill>
                    <a:srgbClr val="FF0000"/>
                  </a:solidFill>
                </a:rPr>
                <a:t>seconds</a:t>
              </a:r>
            </a:p>
            <a:p>
              <a:r>
                <a:rPr lang="en-US" i="1" dirty="0" smtClean="0"/>
                <a:t>Complete requests:    </a:t>
              </a:r>
              <a:r>
                <a:rPr lang="en-US" i="1" dirty="0" smtClean="0"/>
                <a:t> 10</a:t>
              </a:r>
              <a:endParaRPr lang="en-US" i="1" dirty="0" smtClean="0"/>
            </a:p>
            <a:p>
              <a:r>
                <a:rPr lang="en-US" i="1" dirty="0" smtClean="0"/>
                <a:t>Failed requests:       </a:t>
              </a:r>
              <a:r>
                <a:rPr lang="en-US" i="1" dirty="0" smtClean="0"/>
                <a:t>     0</a:t>
              </a:r>
            </a:p>
            <a:p>
              <a:r>
                <a:rPr lang="en-US" i="1" dirty="0" smtClean="0"/>
                <a:t>Requests </a:t>
              </a:r>
              <a:r>
                <a:rPr lang="en-US" i="1" dirty="0" smtClean="0"/>
                <a:t>per second: </a:t>
              </a:r>
              <a:r>
                <a:rPr lang="en-US" i="1" dirty="0" smtClean="0"/>
                <a:t> 4.53 </a:t>
              </a:r>
              <a:r>
                <a:rPr lang="en-US" i="1" dirty="0" smtClean="0"/>
                <a:t>[#/sec] (mean)</a:t>
              </a:r>
              <a:endParaRPr lang="en-US" i="1" dirty="0"/>
            </a:p>
          </p:txBody>
        </p:sp>
      </p:grpSp>
      <p:sp>
        <p:nvSpPr>
          <p:cNvPr id="17" name="Rectangular Callout 16"/>
          <p:cNvSpPr/>
          <p:nvPr/>
        </p:nvSpPr>
        <p:spPr>
          <a:xfrm>
            <a:off x="3962400" y="3733800"/>
            <a:ext cx="3886200" cy="758826"/>
          </a:xfrm>
          <a:prstGeom prst="wedgeRectCallout">
            <a:avLst>
              <a:gd name="adj1" fmla="val -51643"/>
              <a:gd name="adj2" fmla="val 88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err="1" smtClean="0">
                <a:solidFill>
                  <a:schemeClr val="tx1"/>
                </a:solidFill>
              </a:rPr>
              <a:t>woot</a:t>
            </a:r>
            <a:r>
              <a:rPr lang="en-US" b="1" dirty="0" smtClean="0">
                <a:solidFill>
                  <a:schemeClr val="tx1"/>
                </a:solidFill>
              </a:rPr>
              <a:t>! Fiber DB pool at work.</a:t>
            </a:r>
            <a:endParaRPr lang="en-US" b="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868469" y="4643552"/>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One</a:t>
            </a:r>
            <a:r>
              <a:rPr kumimoji="0" lang="en-US" sz="2000" b="0" i="1" u="none" strike="noStrike" kern="1200" cap="none" spc="0" normalizeH="0" noProof="0" dirty="0" smtClean="0">
                <a:ln>
                  <a:noFill/>
                </a:ln>
                <a:solidFill>
                  <a:schemeClr val="tx1">
                    <a:lumMod val="75000"/>
                    <a:lumOff val="25000"/>
                  </a:schemeClr>
                </a:solidFill>
                <a:effectLst/>
                <a:uLnTx/>
                <a:uFillTx/>
                <a:latin typeface="+mn-lt"/>
                <a:ea typeface="+mn-ea"/>
                <a:cs typeface="+mn-cs"/>
              </a:rPr>
              <a:t> app server, 5 parallel DB requests!</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 name="TextBox 9"/>
          <p:cNvSpPr txBox="1"/>
          <p:nvPr/>
        </p:nvSpPr>
        <p:spPr>
          <a:xfrm>
            <a:off x="457200" y="457200"/>
            <a:ext cx="8229600" cy="1061829"/>
          </a:xfrm>
          <a:prstGeom prst="rect">
            <a:avLst/>
          </a:prstGeom>
          <a:noFill/>
        </p:spPr>
        <p:txBody>
          <a:bodyPr wrap="square" rtlCol="0">
            <a:spAutoFit/>
          </a:bodyPr>
          <a:lstStyle/>
          <a:p>
            <a:r>
              <a:rPr lang="en-US" sz="2100" i="1" dirty="0" err="1" smtClean="0"/>
              <a:t>git</a:t>
            </a:r>
            <a:r>
              <a:rPr lang="en-US" sz="2100" i="1" dirty="0" smtClean="0"/>
              <a:t> clone </a:t>
            </a:r>
            <a:r>
              <a:rPr lang="en-US" sz="2100" i="1" dirty="0" err="1" smtClean="0"/>
              <a:t>git</a:t>
            </a:r>
            <a:r>
              <a:rPr lang="en-US" sz="2100" i="1" dirty="0" smtClean="0"/>
              <a:t>://…./</a:t>
            </a:r>
            <a:r>
              <a:rPr lang="en-US" sz="2100" i="1" dirty="0" err="1" smtClean="0"/>
              <a:t>igrigorik/mysqlplus</a:t>
            </a:r>
            <a:endParaRPr lang="en-US" sz="2100" i="1" dirty="0" smtClean="0"/>
          </a:p>
          <a:p>
            <a:r>
              <a:rPr lang="en-US" sz="2100" i="1" dirty="0" err="1" smtClean="0"/>
              <a:t>git</a:t>
            </a:r>
            <a:r>
              <a:rPr lang="en-US" sz="2100" i="1" dirty="0" smtClean="0"/>
              <a:t> checkout </a:t>
            </a:r>
            <a:r>
              <a:rPr lang="en-US" sz="2100" i="1" dirty="0" err="1" smtClean="0"/>
              <a:t>activerecord</a:t>
            </a:r>
            <a:endParaRPr lang="en-US" sz="2100" i="1" dirty="0" smtClean="0"/>
          </a:p>
          <a:p>
            <a:r>
              <a:rPr lang="en-US" sz="2100" i="1" dirty="0" smtClean="0"/>
              <a:t>r</a:t>
            </a:r>
            <a:r>
              <a:rPr lang="en-US" sz="2100" i="1" dirty="0" smtClean="0"/>
              <a:t>ake install</a:t>
            </a:r>
            <a:endParaRPr lang="en-US" sz="2100" i="1" dirty="0"/>
          </a:p>
        </p:txBody>
      </p:sp>
      <p:pic>
        <p:nvPicPr>
          <p:cNvPr id="6" name="Picture 5" descr="Screen shot 2010-04-14 at 6.59.31 PM.png"/>
          <p:cNvPicPr>
            <a:picLocks noChangeAspect="1"/>
          </p:cNvPicPr>
          <p:nvPr/>
        </p:nvPicPr>
        <p:blipFill>
          <a:blip r:embed="rId3"/>
          <a:stretch>
            <a:fillRect/>
          </a:stretch>
        </p:blipFill>
        <p:spPr>
          <a:xfrm>
            <a:off x="0" y="0"/>
            <a:ext cx="9144001" cy="564515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3500" b="1" dirty="0" smtClean="0">
                <a:solidFill>
                  <a:schemeClr val="tx1">
                    <a:lumMod val="75000"/>
                    <a:lumOff val="25000"/>
                  </a:schemeClr>
                </a:solidFill>
              </a:rPr>
              <a:t>Questions?</a:t>
            </a:r>
            <a:endParaRPr lang="en-US" sz="1900" b="1" i="1" dirty="0" smtClean="0">
              <a:solidFill>
                <a:schemeClr val="tx1">
                  <a:lumMod val="75000"/>
                  <a:lumOff val="25000"/>
                </a:schemeClr>
              </a:solidFill>
            </a:endParaRP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finish.png"/>
          <p:cNvPicPr>
            <a:picLocks noChangeAspect="1"/>
          </p:cNvPicPr>
          <p:nvPr/>
        </p:nvPicPr>
        <p:blipFill>
          <a:blip r:embed="rId3" cstate="print"/>
          <a:stretch>
            <a:fillRect/>
          </a:stretch>
        </p:blipFill>
        <p:spPr>
          <a:xfrm>
            <a:off x="6505575" y="1403350"/>
            <a:ext cx="1561905" cy="2200000"/>
          </a:xfrm>
          <a:prstGeom prst="rect">
            <a:avLst/>
          </a:prstGeom>
        </p:spPr>
      </p:pic>
      <p:sp>
        <p:nvSpPr>
          <p:cNvPr id="9" name="Rectangle 8"/>
          <p:cNvSpPr/>
          <p:nvPr/>
        </p:nvSpPr>
        <p:spPr>
          <a:xfrm>
            <a:off x="533400" y="1905000"/>
            <a:ext cx="6642100" cy="2246769"/>
          </a:xfrm>
          <a:prstGeom prst="rect">
            <a:avLst/>
          </a:prstGeom>
        </p:spPr>
        <p:txBody>
          <a:bodyPr wrap="square">
            <a:spAutoFit/>
          </a:bodyPr>
          <a:lstStyle/>
          <a:p>
            <a:r>
              <a:rPr lang="en-US" sz="2000" b="1" i="1" dirty="0" smtClean="0"/>
              <a:t>Blog post &amp; slides: </a:t>
            </a:r>
            <a:r>
              <a:rPr lang="en-US" sz="2000" b="1" i="1" dirty="0" smtClean="0">
                <a:hlinkClick r:id="rId4"/>
              </a:rPr>
              <a:t>http:/</a:t>
            </a:r>
            <a:r>
              <a:rPr lang="en-US" sz="2000" b="1" i="1" dirty="0" smtClean="0">
                <a:hlinkClick r:id="rId4"/>
              </a:rPr>
              <a:t>/</a:t>
            </a:r>
            <a:r>
              <a:rPr lang="en-US" sz="2000" b="1" i="1" dirty="0" smtClean="0">
                <a:hlinkClick r:id="rId4"/>
              </a:rPr>
              <a:t>bit.ly/gem-mysql</a:t>
            </a:r>
            <a:r>
              <a:rPr lang="en-US" sz="2000" b="1" i="1" dirty="0" smtClean="0"/>
              <a:t> </a:t>
            </a:r>
          </a:p>
          <a:p>
            <a:r>
              <a:rPr lang="en-US" sz="2000" b="1" i="1" dirty="0" smtClean="0"/>
              <a:t>Code: </a:t>
            </a:r>
            <a:r>
              <a:rPr lang="en-US" sz="2000" b="1" i="1" dirty="0" smtClean="0">
                <a:hlinkClick r:id="rId5"/>
              </a:rPr>
              <a:t>http://</a:t>
            </a:r>
            <a:r>
              <a:rPr lang="en-US" sz="2000" b="1" i="1" dirty="0" smtClean="0">
                <a:hlinkClick r:id="rId5"/>
              </a:rPr>
              <a:t>github.com/igrigorik/presentations</a:t>
            </a:r>
            <a:endParaRPr lang="en-US" sz="2000" b="1" i="1" dirty="0" smtClean="0"/>
          </a:p>
          <a:p>
            <a:r>
              <a:rPr lang="en-US" sz="2000" b="1" i="1" dirty="0" smtClean="0"/>
              <a:t>Twitter: </a:t>
            </a:r>
            <a:r>
              <a:rPr lang="en-US" sz="2000" b="1" i="1" dirty="0" smtClean="0">
                <a:solidFill>
                  <a:srgbClr val="000090"/>
                </a:solidFill>
              </a:rPr>
              <a:t>@</a:t>
            </a:r>
            <a:r>
              <a:rPr lang="en-US" sz="2000" b="1" i="1" dirty="0" err="1" smtClean="0">
                <a:solidFill>
                  <a:srgbClr val="000090"/>
                </a:solidFill>
              </a:rPr>
              <a:t>igrigorik</a:t>
            </a:r>
            <a:endParaRPr lang="en-US" sz="2000" b="1" i="1" dirty="0" smtClean="0">
              <a:solidFill>
                <a:srgbClr val="000090"/>
              </a:solidFill>
            </a:endParaRPr>
          </a:p>
          <a:p>
            <a:endParaRPr lang="en-US" sz="2000" b="1" i="1" dirty="0" smtClean="0"/>
          </a:p>
          <a:p>
            <a:endParaRPr lang="en-US" sz="2000" b="1" i="1" dirty="0" smtClean="0"/>
          </a:p>
          <a:p>
            <a:endParaRPr lang="en-US" sz="2000" b="1" dirty="0" smtClean="0"/>
          </a:p>
          <a:p>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Concurrency is a myth in Ruby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(with a few caveats, of course)</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 name="Picture 9"/>
          <p:cNvPicPr>
            <a:picLocks noChangeAspect="1"/>
          </p:cNvPicPr>
          <p:nvPr/>
        </p:nvPicPr>
        <p:blipFill>
          <a:blip r:embed="rId3" cstate="print"/>
          <a:stretch>
            <a:fillRect/>
          </a:stretch>
        </p:blipFill>
        <p:spPr>
          <a:xfrm>
            <a:off x="1193800" y="3962400"/>
            <a:ext cx="1397000" cy="1549400"/>
          </a:xfrm>
          <a:prstGeom prst="rect">
            <a:avLst/>
          </a:prstGeom>
        </p:spPr>
      </p:pic>
      <p:pic>
        <p:nvPicPr>
          <p:cNvPr id="11" name="Picture 10"/>
          <p:cNvPicPr>
            <a:picLocks noChangeAspect="1"/>
          </p:cNvPicPr>
          <p:nvPr/>
        </p:nvPicPr>
        <p:blipFill>
          <a:blip r:embed="rId4" cstate="print"/>
          <a:srcRect r="68761"/>
          <a:stretch>
            <a:fillRect/>
          </a:stretch>
        </p:blipFill>
        <p:spPr>
          <a:xfrm>
            <a:off x="838200" y="685800"/>
            <a:ext cx="2209800" cy="2730500"/>
          </a:xfrm>
          <a:prstGeom prst="rect">
            <a:avLst/>
          </a:prstGeom>
        </p:spPr>
      </p:pic>
      <p:sp>
        <p:nvSpPr>
          <p:cNvPr id="18" name="Rectangle 17"/>
          <p:cNvSpPr/>
          <p:nvPr/>
        </p:nvSpPr>
        <p:spPr>
          <a:xfrm>
            <a:off x="3505200" y="896541"/>
            <a:ext cx="5181600" cy="1846659"/>
          </a:xfrm>
          <a:prstGeom prst="rect">
            <a:avLst/>
          </a:prstGeom>
        </p:spPr>
        <p:txBody>
          <a:bodyPr wrap="square">
            <a:spAutoFit/>
          </a:bodyPr>
          <a:lstStyle/>
          <a:p>
            <a:r>
              <a:rPr lang="en-US" sz="1900" b="1" i="1" dirty="0" smtClean="0"/>
              <a:t>Global Interpreter Lock </a:t>
            </a:r>
            <a:r>
              <a:rPr lang="en-US" sz="1900" i="1" dirty="0" smtClean="0"/>
              <a:t>is a mutual exclusion lock held by a programming language interpreter thread to avoid sharing code that is not thread-safe with other threads. </a:t>
            </a:r>
          </a:p>
          <a:p>
            <a:endParaRPr lang="en-US" sz="1900" i="1" dirty="0" smtClean="0"/>
          </a:p>
          <a:p>
            <a:r>
              <a:rPr lang="en-US" sz="1900" i="1" dirty="0" smtClean="0"/>
              <a:t>There is always one GIL for one interpreter process.</a:t>
            </a:r>
            <a:endParaRPr lang="en-US" sz="1900" i="1" dirty="0"/>
          </a:p>
        </p:txBody>
      </p:sp>
      <p:sp>
        <p:nvSpPr>
          <p:cNvPr id="19" name="Rectangle 18"/>
          <p:cNvSpPr/>
          <p:nvPr/>
        </p:nvSpPr>
        <p:spPr>
          <a:xfrm>
            <a:off x="6477000" y="5715000"/>
            <a:ext cx="2130298" cy="369332"/>
          </a:xfrm>
          <a:prstGeom prst="rect">
            <a:avLst/>
          </a:prstGeom>
        </p:spPr>
        <p:txBody>
          <a:bodyPr wrap="none">
            <a:spAutoFit/>
          </a:bodyPr>
          <a:lstStyle/>
          <a:p>
            <a:r>
              <a:rPr lang="en-US" i="1" dirty="0" err="1" smtClean="0"/>
              <a:t>http://bit.ly/ruby-gil</a:t>
            </a: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Concurrency is a myth in Ruby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still no concurrency in Ruby 1.9</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 name="Picture 9"/>
          <p:cNvPicPr>
            <a:picLocks noChangeAspect="1"/>
          </p:cNvPicPr>
          <p:nvPr/>
        </p:nvPicPr>
        <p:blipFill>
          <a:blip r:embed="rId3" cstate="print"/>
          <a:stretch>
            <a:fillRect/>
          </a:stretch>
        </p:blipFill>
        <p:spPr>
          <a:xfrm>
            <a:off x="1193800" y="3962400"/>
            <a:ext cx="1397000" cy="1549400"/>
          </a:xfrm>
          <a:prstGeom prst="rect">
            <a:avLst/>
          </a:prstGeom>
        </p:spPr>
      </p:pic>
      <p:pic>
        <p:nvPicPr>
          <p:cNvPr id="11" name="Picture 10"/>
          <p:cNvPicPr>
            <a:picLocks noChangeAspect="1"/>
          </p:cNvPicPr>
          <p:nvPr/>
        </p:nvPicPr>
        <p:blipFill>
          <a:blip r:embed="rId4" cstate="print"/>
          <a:srcRect r="33213"/>
          <a:stretch>
            <a:fillRect/>
          </a:stretch>
        </p:blipFill>
        <p:spPr>
          <a:xfrm>
            <a:off x="838200" y="685800"/>
            <a:ext cx="4724400" cy="2730500"/>
          </a:xfrm>
          <a:prstGeom prst="rect">
            <a:avLst/>
          </a:prstGeom>
        </p:spPr>
      </p:pic>
      <p:sp>
        <p:nvSpPr>
          <p:cNvPr id="6" name="Rectangle 5"/>
          <p:cNvSpPr/>
          <p:nvPr/>
        </p:nvSpPr>
        <p:spPr>
          <a:xfrm>
            <a:off x="5562600" y="2751892"/>
            <a:ext cx="3581400" cy="677108"/>
          </a:xfrm>
          <a:prstGeom prst="rect">
            <a:avLst/>
          </a:prstGeom>
        </p:spPr>
        <p:txBody>
          <a:bodyPr wrap="square">
            <a:spAutoFit/>
          </a:bodyPr>
          <a:lstStyle/>
          <a:p>
            <a:r>
              <a:rPr lang="en-US" sz="1900" b="1" i="1" dirty="0" smtClean="0"/>
              <a:t>N-M thread pool</a:t>
            </a:r>
            <a:r>
              <a:rPr lang="en-US" sz="1900" i="1" dirty="0" smtClean="0"/>
              <a:t> in Ruby 1.9…</a:t>
            </a:r>
          </a:p>
          <a:p>
            <a:r>
              <a:rPr lang="en-US" sz="1900" i="1" dirty="0" smtClean="0"/>
              <a:t>Better but still the same problem!</a:t>
            </a:r>
            <a:endParaRPr lang="en-US" sz="1900" i="1" dirty="0"/>
          </a:p>
        </p:txBody>
      </p:sp>
      <p:sp>
        <p:nvSpPr>
          <p:cNvPr id="7" name="Rectangle 6"/>
          <p:cNvSpPr/>
          <p:nvPr/>
        </p:nvSpPr>
        <p:spPr>
          <a:xfrm>
            <a:off x="6477000" y="5715000"/>
            <a:ext cx="2130298" cy="369332"/>
          </a:xfrm>
          <a:prstGeom prst="rect">
            <a:avLst/>
          </a:prstGeom>
        </p:spPr>
        <p:txBody>
          <a:bodyPr wrap="none">
            <a:spAutoFit/>
          </a:bodyPr>
          <a:lstStyle/>
          <a:p>
            <a:r>
              <a:rPr lang="en-US" i="1" dirty="0" err="1" smtClean="0"/>
              <a:t>http://bit.ly/ruby-gil</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Concurrency is a myth in Ruby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still no concurrency in Ruby 1.9</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0" name="Picture 9"/>
          <p:cNvPicPr>
            <a:picLocks noChangeAspect="1"/>
          </p:cNvPicPr>
          <p:nvPr/>
        </p:nvPicPr>
        <p:blipFill>
          <a:blip r:embed="rId3" cstate="print"/>
          <a:stretch>
            <a:fillRect/>
          </a:stretch>
        </p:blipFill>
        <p:spPr>
          <a:xfrm>
            <a:off x="1193800" y="3962400"/>
            <a:ext cx="1397000" cy="1549400"/>
          </a:xfrm>
          <a:prstGeom prst="rect">
            <a:avLst/>
          </a:prstGeom>
        </p:spPr>
      </p:pic>
      <p:pic>
        <p:nvPicPr>
          <p:cNvPr id="11" name="Picture 10"/>
          <p:cNvPicPr>
            <a:picLocks noChangeAspect="1"/>
          </p:cNvPicPr>
          <p:nvPr/>
        </p:nvPicPr>
        <p:blipFill>
          <a:blip r:embed="rId4" cstate="print"/>
          <a:srcRect r="-8799"/>
          <a:stretch>
            <a:fillRect/>
          </a:stretch>
        </p:blipFill>
        <p:spPr>
          <a:xfrm>
            <a:off x="838200" y="685800"/>
            <a:ext cx="7696200" cy="2730500"/>
          </a:xfrm>
          <a:prstGeom prst="rect">
            <a:avLst/>
          </a:prstGeom>
        </p:spPr>
      </p:pic>
      <p:sp>
        <p:nvSpPr>
          <p:cNvPr id="7" name="Rectangle 6"/>
          <p:cNvSpPr/>
          <p:nvPr/>
        </p:nvSpPr>
        <p:spPr>
          <a:xfrm>
            <a:off x="5867400" y="986879"/>
            <a:ext cx="3124200" cy="384721"/>
          </a:xfrm>
          <a:prstGeom prst="rect">
            <a:avLst/>
          </a:prstGeom>
        </p:spPr>
        <p:txBody>
          <a:bodyPr wrap="square">
            <a:spAutoFit/>
          </a:bodyPr>
          <a:lstStyle/>
          <a:p>
            <a:r>
              <a:rPr lang="en-US" sz="1900" b="1" i="1" dirty="0" smtClean="0"/>
              <a:t>RTM, </a:t>
            </a:r>
            <a:r>
              <a:rPr lang="en-US" sz="1900" i="1" dirty="0" smtClean="0"/>
              <a:t>your mileage will vary.</a:t>
            </a:r>
            <a:endParaRPr lang="en-US" sz="1900" i="1" dirty="0"/>
          </a:p>
        </p:txBody>
      </p:sp>
      <p:sp>
        <p:nvSpPr>
          <p:cNvPr id="8" name="Rectangle 7"/>
          <p:cNvSpPr/>
          <p:nvPr/>
        </p:nvSpPr>
        <p:spPr>
          <a:xfrm>
            <a:off x="6477000" y="5715000"/>
            <a:ext cx="2130298" cy="369332"/>
          </a:xfrm>
          <a:prstGeom prst="rect">
            <a:avLst/>
          </a:prstGeom>
        </p:spPr>
        <p:txBody>
          <a:bodyPr wrap="none">
            <a:spAutoFit/>
          </a:bodyPr>
          <a:lstStyle/>
          <a:p>
            <a:r>
              <a:rPr lang="en-US" i="1" dirty="0" err="1" smtClean="0"/>
              <a:t>http://bit.ly/ruby-gil</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886200"/>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Avoid locking interpreter</a:t>
            </a:r>
            <a:r>
              <a:rPr kumimoji="0" lang="en-US" sz="30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threads at all costs</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still no concurrency in Ruby 1.9</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1" name="Picture 10"/>
          <p:cNvPicPr>
            <a:picLocks noChangeAspect="1"/>
          </p:cNvPicPr>
          <p:nvPr/>
        </p:nvPicPr>
        <p:blipFill>
          <a:blip r:embed="rId3" cstate="print"/>
          <a:srcRect r="33213"/>
          <a:stretch>
            <a:fillRect/>
          </a:stretch>
        </p:blipFill>
        <p:spPr>
          <a:xfrm>
            <a:off x="2286000" y="1066800"/>
            <a:ext cx="4724400" cy="2730500"/>
          </a:xfrm>
          <a:prstGeom prst="rect">
            <a:avLst/>
          </a:prstGeom>
        </p:spPr>
      </p:pic>
      <p:sp>
        <p:nvSpPr>
          <p:cNvPr id="8" name="Rectangular Callout 7"/>
          <p:cNvSpPr/>
          <p:nvPr/>
        </p:nvSpPr>
        <p:spPr>
          <a:xfrm>
            <a:off x="304800" y="2438400"/>
            <a:ext cx="1657349" cy="838200"/>
          </a:xfrm>
          <a:prstGeom prst="wedgeRectCallout">
            <a:avLst>
              <a:gd name="adj1" fmla="val 62540"/>
              <a:gd name="adj2" fmla="val 22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Blocks entire</a:t>
            </a:r>
          </a:p>
          <a:p>
            <a:pPr marL="342900" indent="-342900" algn="ctr"/>
            <a:r>
              <a:rPr lang="en-US" b="1" dirty="0" smtClean="0">
                <a:solidFill>
                  <a:schemeClr val="tx1"/>
                </a:solidFill>
              </a:rPr>
              <a:t>Ruby VM</a:t>
            </a:r>
          </a:p>
        </p:txBody>
      </p:sp>
      <p:sp>
        <p:nvSpPr>
          <p:cNvPr id="12" name="Rectangular Callout 11"/>
          <p:cNvSpPr/>
          <p:nvPr/>
        </p:nvSpPr>
        <p:spPr>
          <a:xfrm>
            <a:off x="7239000" y="2438400"/>
            <a:ext cx="1657349" cy="838200"/>
          </a:xfrm>
          <a:prstGeom prst="wedgeRectCallout">
            <a:avLst>
              <a:gd name="adj1" fmla="val -65881"/>
              <a:gd name="adj2" fmla="val 16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Not as bad, but</a:t>
            </a:r>
          </a:p>
          <a:p>
            <a:pPr marL="342900" indent="-342900" algn="ctr"/>
            <a:r>
              <a:rPr lang="en-US" b="1" dirty="0" smtClean="0">
                <a:solidFill>
                  <a:schemeClr val="tx1"/>
                </a:solidFill>
              </a:rPr>
              <a:t>avoid it still..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06241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mysql.gem</a:t>
            </a:r>
            <a:r>
              <a:rPr lang="en-US" sz="3000" b="1" dirty="0" smtClean="0">
                <a:solidFill>
                  <a:schemeClr val="tx1">
                    <a:lumMod val="75000"/>
                    <a:lumOff val="25000"/>
                  </a:schemeClr>
                </a:solidFill>
              </a:rPr>
              <a:t> under the hood</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14" name="Rectangle 13"/>
          <p:cNvSpPr/>
          <p:nvPr/>
        </p:nvSpPr>
        <p:spPr>
          <a:xfrm>
            <a:off x="609600" y="538877"/>
            <a:ext cx="7924800" cy="2308324"/>
          </a:xfrm>
          <a:prstGeom prst="rect">
            <a:avLst/>
          </a:prstGeom>
        </p:spPr>
        <p:txBody>
          <a:bodyPr wrap="square">
            <a:spAutoFit/>
          </a:bodyPr>
          <a:lstStyle/>
          <a:p>
            <a:r>
              <a:rPr lang="en-US" dirty="0" smtClean="0">
                <a:latin typeface="Monaco"/>
              </a:rPr>
              <a:t>require </a:t>
            </a:r>
            <a:r>
              <a:rPr lang="en-US" dirty="0" smtClean="0">
                <a:solidFill>
                  <a:srgbClr val="8F9D6A"/>
                </a:solidFill>
                <a:latin typeface="Monaco"/>
              </a:rPr>
              <a:t>'</a:t>
            </a:r>
            <a:r>
              <a:rPr lang="en-US" dirty="0" err="1" smtClean="0">
                <a:solidFill>
                  <a:srgbClr val="8F9D6A"/>
                </a:solidFill>
                <a:latin typeface="Monaco"/>
              </a:rPr>
              <a:t>rubygems</a:t>
            </a:r>
            <a:r>
              <a:rPr lang="en-US" dirty="0" smtClean="0">
                <a:solidFill>
                  <a:srgbClr val="8F9D6A"/>
                </a:solidFill>
                <a:latin typeface="Monaco"/>
              </a:rPr>
              <a:t>’</a:t>
            </a:r>
          </a:p>
          <a:p>
            <a:r>
              <a:rPr lang="en-US" dirty="0" smtClean="0">
                <a:latin typeface="Monaco"/>
              </a:rPr>
              <a:t>require</a:t>
            </a:r>
            <a:r>
              <a:rPr lang="en-US" dirty="0" smtClean="0">
                <a:solidFill>
                  <a:srgbClr val="8F9D6A"/>
                </a:solidFill>
                <a:latin typeface="Monaco"/>
              </a:rPr>
              <a:t> 'sequel'</a:t>
            </a:r>
            <a:br>
              <a:rPr lang="en-US" dirty="0" smtClean="0">
                <a:solidFill>
                  <a:srgbClr val="8F9D6A"/>
                </a:solidFill>
                <a:latin typeface="Monaco"/>
              </a:rPr>
            </a:br>
            <a:r>
              <a:rPr lang="en-US" dirty="0" smtClean="0">
                <a:solidFill>
                  <a:srgbClr val="8F9D6A"/>
                </a:solidFill>
                <a:latin typeface="Monaco"/>
              </a:rPr>
              <a:t/>
            </a:r>
            <a:br>
              <a:rPr lang="en-US" dirty="0" smtClean="0">
                <a:solidFill>
                  <a:srgbClr val="8F9D6A"/>
                </a:solidFill>
                <a:latin typeface="Monaco"/>
              </a:rPr>
            </a:br>
            <a:r>
              <a:rPr lang="en-US" dirty="0" smtClean="0">
                <a:solidFill>
                  <a:srgbClr val="8F9D6A"/>
                </a:solidFill>
                <a:latin typeface="Monaco"/>
              </a:rPr>
              <a:t>DB = </a:t>
            </a:r>
            <a:r>
              <a:rPr lang="en-US" dirty="0" err="1" smtClean="0">
                <a:solidFill>
                  <a:srgbClr val="8F9D6A"/>
                </a:solidFill>
                <a:latin typeface="Monaco"/>
              </a:rPr>
              <a:t>Sequel.</a:t>
            </a:r>
            <a:r>
              <a:rPr lang="en-US" dirty="0" err="1" smtClean="0">
                <a:solidFill>
                  <a:srgbClr val="DAD085"/>
                </a:solidFill>
                <a:latin typeface="Monaco"/>
              </a:rPr>
              <a:t>connect</a:t>
            </a:r>
            <a:r>
              <a:rPr lang="en-US" dirty="0" err="1" smtClean="0">
                <a:solidFill>
                  <a:srgbClr val="DAD085"/>
                </a:solidFill>
                <a:latin typeface="Monaco"/>
              </a:rPr>
              <a:t>(</a:t>
            </a:r>
            <a:r>
              <a:rPr lang="en-US" dirty="0" err="1" smtClean="0">
                <a:solidFill>
                  <a:srgbClr val="8F9D6A"/>
                </a:solidFill>
                <a:latin typeface="Monaco"/>
              </a:rPr>
              <a:t>'mysql://root@localhost/test</a:t>
            </a:r>
            <a:r>
              <a:rPr lang="en-US" dirty="0" smtClean="0">
                <a:solidFill>
                  <a:srgbClr val="8F9D6A"/>
                </a:solidFill>
                <a:latin typeface="Monaco"/>
              </a:rPr>
              <a:t>')</a:t>
            </a:r>
            <a:br>
              <a:rPr lang="en-US" dirty="0" smtClean="0">
                <a:solidFill>
                  <a:srgbClr val="8F9D6A"/>
                </a:solidFill>
                <a:latin typeface="Monaco"/>
              </a:rPr>
            </a:br>
            <a:r>
              <a:rPr lang="en-US" dirty="0" smtClean="0">
                <a:solidFill>
                  <a:srgbClr val="8F9D6A"/>
                </a:solidFill>
                <a:latin typeface="Monaco"/>
              </a:rPr>
              <a:t/>
            </a:r>
            <a:br>
              <a:rPr lang="en-US" dirty="0" smtClean="0">
                <a:solidFill>
                  <a:srgbClr val="8F9D6A"/>
                </a:solidFill>
                <a:latin typeface="Monaco"/>
              </a:rPr>
            </a:br>
            <a:r>
              <a:rPr lang="en-US" dirty="0" smtClean="0">
                <a:solidFill>
                  <a:srgbClr val="CDA869"/>
                </a:solidFill>
                <a:latin typeface="Monaco"/>
              </a:rPr>
              <a:t>while </a:t>
            </a:r>
            <a:r>
              <a:rPr lang="en-US" dirty="0" smtClean="0">
                <a:solidFill>
                  <a:srgbClr val="CF6A4C"/>
                </a:solidFill>
                <a:latin typeface="Monaco"/>
              </a:rPr>
              <a:t>true</a:t>
            </a:r>
            <a:br>
              <a:rPr lang="en-US" dirty="0" smtClean="0">
                <a:solidFill>
                  <a:srgbClr val="CF6A4C"/>
                </a:solidFill>
                <a:latin typeface="Monaco"/>
              </a:rPr>
            </a:br>
            <a:r>
              <a:rPr lang="en-US" dirty="0" smtClean="0">
                <a:solidFill>
                  <a:srgbClr val="CF6A4C"/>
                </a:solidFill>
                <a:latin typeface="Monaco"/>
              </a:rPr>
              <a:t>  </a:t>
            </a:r>
            <a:r>
              <a:rPr lang="en-US" dirty="0" err="1" smtClean="0">
                <a:solidFill>
                  <a:srgbClr val="CF6A4C"/>
                </a:solidFill>
                <a:latin typeface="Monaco"/>
              </a:rPr>
              <a:t>DB</a:t>
            </a:r>
            <a:r>
              <a:rPr lang="en-US" dirty="0" err="1" smtClean="0">
                <a:solidFill>
                  <a:srgbClr val="CF6A4C"/>
                </a:solidFill>
                <a:latin typeface="Monaco"/>
              </a:rPr>
              <a:t>[</a:t>
            </a:r>
            <a:r>
              <a:rPr lang="en-US" dirty="0" err="1" smtClean="0">
                <a:solidFill>
                  <a:srgbClr val="8F9D6A"/>
                </a:solidFill>
                <a:latin typeface="Monaco"/>
              </a:rPr>
              <a:t>'select</a:t>
            </a:r>
            <a:r>
              <a:rPr lang="en-US" dirty="0" smtClean="0">
                <a:solidFill>
                  <a:srgbClr val="8F9D6A"/>
                </a:solidFill>
                <a:latin typeface="Monaco"/>
              </a:rPr>
              <a:t> sleep(1)']</a:t>
            </a:r>
            <a:r>
              <a:rPr lang="en-US" dirty="0" smtClean="0">
                <a:solidFill>
                  <a:srgbClr val="7587A6"/>
                </a:solidFill>
                <a:latin typeface="Monaco"/>
              </a:rPr>
              <a:t>.select.first</a:t>
            </a:r>
            <a:br>
              <a:rPr lang="en-US" dirty="0" smtClean="0">
                <a:solidFill>
                  <a:srgbClr val="7587A6"/>
                </a:solidFill>
                <a:latin typeface="Monaco"/>
              </a:rPr>
            </a:br>
            <a:r>
              <a:rPr lang="en-US" dirty="0" smtClean="0">
                <a:solidFill>
                  <a:srgbClr val="7587A6"/>
                </a:solidFill>
                <a:latin typeface="Monaco"/>
              </a:rPr>
              <a:t>end</a:t>
            </a:r>
            <a:endParaRPr lang="en-US" dirty="0"/>
          </a:p>
        </p:txBody>
      </p:sp>
      <p:grpSp>
        <p:nvGrpSpPr>
          <p:cNvPr id="11" name="Group 10"/>
          <p:cNvGrpSpPr/>
          <p:nvPr/>
        </p:nvGrpSpPr>
        <p:grpSpPr>
          <a:xfrm>
            <a:off x="381000" y="3352800"/>
            <a:ext cx="8382000" cy="1254443"/>
            <a:chOff x="381000" y="3352800"/>
            <a:chExt cx="8382000" cy="1254443"/>
          </a:xfrm>
        </p:grpSpPr>
        <p:sp>
          <p:nvSpPr>
            <p:cNvPr id="10" name="Rectangle 9"/>
            <p:cNvSpPr/>
            <p:nvPr/>
          </p:nvSpPr>
          <p:spPr>
            <a:xfrm>
              <a:off x="381000" y="4114800"/>
              <a:ext cx="8382000" cy="492443"/>
            </a:xfrm>
            <a:prstGeom prst="rect">
              <a:avLst/>
            </a:prstGeom>
          </p:spPr>
          <p:txBody>
            <a:bodyPr wrap="square">
              <a:spAutoFit/>
            </a:bodyPr>
            <a:lstStyle/>
            <a:p>
              <a:r>
                <a:rPr lang="en-US" sz="1300" dirty="0" smtClean="0">
                  <a:solidFill>
                    <a:srgbClr val="CF6A4C"/>
                  </a:solidFill>
                  <a:latin typeface="Monaco"/>
                </a:rPr>
                <a:t>22:10:00.218438 </a:t>
              </a:r>
              <a:r>
                <a:rPr lang="en-US" sz="1300" dirty="0" smtClean="0">
                  <a:solidFill>
                    <a:srgbClr val="7587A6"/>
                  </a:solidFill>
                  <a:latin typeface="Monaco"/>
                </a:rPr>
                <a:t>mysql_real_query(</a:t>
              </a:r>
              <a:r>
                <a:rPr lang="en-US" sz="1300" dirty="0" smtClean="0">
                  <a:solidFill>
                    <a:srgbClr val="CF6A4C"/>
                  </a:solidFill>
                  <a:latin typeface="Monaco"/>
                </a:rPr>
                <a:t>0x02740000, </a:t>
              </a:r>
              <a:r>
                <a:rPr lang="en-US" sz="1300" dirty="0" smtClean="0">
                  <a:solidFill>
                    <a:srgbClr val="8F9D6A"/>
                  </a:solidFill>
                  <a:latin typeface="Monaco"/>
                </a:rPr>
                <a:t>"select sleep(1)", </a:t>
              </a:r>
              <a:r>
                <a:rPr lang="en-US" sz="1300" dirty="0" smtClean="0">
                  <a:solidFill>
                    <a:srgbClr val="CF6A4C"/>
                  </a:solidFill>
                  <a:latin typeface="Monaco"/>
                </a:rPr>
                <a:t>15) = 0 </a:t>
              </a:r>
              <a:r>
                <a:rPr lang="en-US" sz="1300" b="1" dirty="0" smtClean="0">
                  <a:solidFill>
                    <a:srgbClr val="FF0000"/>
                  </a:solidFill>
                  <a:latin typeface="Monaco"/>
                </a:rPr>
                <a:t>&lt;1.001100&gt;</a:t>
              </a:r>
              <a:r>
                <a:rPr lang="en-US" sz="1300" dirty="0" smtClean="0">
                  <a:solidFill>
                    <a:srgbClr val="CF6A4C"/>
                  </a:solidFill>
                  <a:latin typeface="Monaco"/>
                </a:rPr>
                <a:t/>
              </a:r>
              <a:br>
                <a:rPr lang="en-US" sz="1300" dirty="0" smtClean="0">
                  <a:solidFill>
                    <a:srgbClr val="CF6A4C"/>
                  </a:solidFill>
                  <a:latin typeface="Monaco"/>
                </a:rPr>
              </a:br>
              <a:r>
                <a:rPr lang="en-US" sz="1300" dirty="0" smtClean="0">
                  <a:solidFill>
                    <a:srgbClr val="CF6A4C"/>
                  </a:solidFill>
                  <a:latin typeface="Monaco"/>
                </a:rPr>
                <a:t>22:10:01.241679 </a:t>
              </a:r>
              <a:r>
                <a:rPr lang="en-US" sz="1300" dirty="0" smtClean="0">
                  <a:solidFill>
                    <a:srgbClr val="7587A6"/>
                  </a:solidFill>
                  <a:latin typeface="Monaco"/>
                </a:rPr>
                <a:t>mysql_real_query(</a:t>
              </a:r>
              <a:r>
                <a:rPr lang="en-US" sz="1300" dirty="0" smtClean="0">
                  <a:solidFill>
                    <a:srgbClr val="CF6A4C"/>
                  </a:solidFill>
                  <a:latin typeface="Monaco"/>
                </a:rPr>
                <a:t>0x02740000, </a:t>
              </a:r>
              <a:r>
                <a:rPr lang="en-US" sz="1300" dirty="0" smtClean="0">
                  <a:solidFill>
                    <a:srgbClr val="8F9D6A"/>
                  </a:solidFill>
                  <a:latin typeface="Monaco"/>
                </a:rPr>
                <a:t>"select sleep(1)", </a:t>
              </a:r>
              <a:r>
                <a:rPr lang="en-US" sz="1300" dirty="0" smtClean="0">
                  <a:solidFill>
                    <a:srgbClr val="CF6A4C"/>
                  </a:solidFill>
                  <a:latin typeface="Monaco"/>
                </a:rPr>
                <a:t>15) = 0 </a:t>
              </a:r>
              <a:r>
                <a:rPr lang="en-US" sz="1300" b="1" dirty="0" smtClean="0">
                  <a:solidFill>
                    <a:srgbClr val="FF0000"/>
                  </a:solidFill>
                  <a:latin typeface="Monaco"/>
                </a:rPr>
                <a:t>&lt;1.000812&gt;</a:t>
              </a:r>
              <a:endParaRPr lang="en-US" sz="1300" b="1" dirty="0">
                <a:solidFill>
                  <a:srgbClr val="FF0000"/>
                </a:solidFill>
              </a:endParaRPr>
            </a:p>
          </p:txBody>
        </p:sp>
        <p:sp>
          <p:nvSpPr>
            <p:cNvPr id="13" name="Rectangle 12"/>
            <p:cNvSpPr/>
            <p:nvPr/>
          </p:nvSpPr>
          <p:spPr>
            <a:xfrm>
              <a:off x="457200" y="3581400"/>
              <a:ext cx="7772400" cy="369332"/>
            </a:xfrm>
            <a:prstGeom prst="rect">
              <a:avLst/>
            </a:prstGeom>
          </p:spPr>
          <p:txBody>
            <a:bodyPr wrap="square">
              <a:spAutoFit/>
            </a:bodyPr>
            <a:lstStyle/>
            <a:p>
              <a:r>
                <a:rPr lang="en-US" b="1" i="1" dirty="0" err="1" smtClean="0"/>
                <a:t>l</a:t>
              </a:r>
              <a:r>
                <a:rPr lang="en-US" i="1" dirty="0" err="1" smtClean="0"/>
                <a:t>t</a:t>
              </a:r>
              <a:r>
                <a:rPr lang="en-US" b="1" i="1" dirty="0" err="1" smtClean="0"/>
                <a:t>race</a:t>
              </a:r>
              <a:r>
                <a:rPr lang="en-US" b="1" i="1" dirty="0" smtClean="0"/>
                <a:t> –</a:t>
              </a:r>
              <a:r>
                <a:rPr lang="en-US" b="1" i="1" dirty="0" err="1" smtClean="0"/>
                <a:t>ttTg</a:t>
              </a:r>
              <a:r>
                <a:rPr lang="en-US" b="1" i="1" dirty="0" smtClean="0"/>
                <a:t> -</a:t>
              </a:r>
              <a:r>
                <a:rPr lang="en-US" b="1" i="1" dirty="0" err="1" smtClean="0"/>
                <a:t>x</a:t>
              </a:r>
              <a:r>
                <a:rPr lang="en-US" b="1" i="1" dirty="0" smtClean="0"/>
                <a:t> </a:t>
              </a:r>
              <a:r>
                <a:rPr lang="en-US" b="1" i="1" dirty="0" err="1" smtClean="0"/>
                <a:t>mysql_real_query</a:t>
              </a:r>
              <a:r>
                <a:rPr lang="en-US" b="1" i="1" dirty="0" smtClean="0"/>
                <a:t> -</a:t>
              </a:r>
              <a:r>
                <a:rPr lang="en-US" b="1" i="1" dirty="0" err="1" smtClean="0"/>
                <a:t>p</a:t>
              </a:r>
              <a:r>
                <a:rPr lang="en-US" b="1" i="1" dirty="0" smtClean="0"/>
                <a:t> [</a:t>
              </a:r>
              <a:r>
                <a:rPr lang="en-US" b="1" i="1" dirty="0" err="1" smtClean="0"/>
                <a:t>pid</a:t>
              </a:r>
              <a:r>
                <a:rPr lang="en-US" b="1" i="1" dirty="0" smtClean="0"/>
                <a:t> of script above</a:t>
              </a:r>
              <a:r>
                <a:rPr lang="en-US" i="1" dirty="0" smtClean="0"/>
                <a:t>]</a:t>
              </a:r>
              <a:endParaRPr lang="en-US" i="1" dirty="0"/>
            </a:p>
          </p:txBody>
        </p:sp>
        <p:cxnSp>
          <p:nvCxnSpPr>
            <p:cNvPr id="16" name="Straight Connector 15"/>
            <p:cNvCxnSpPr/>
            <p:nvPr/>
          </p:nvCxnSpPr>
          <p:spPr>
            <a:xfrm>
              <a:off x="533400" y="3352800"/>
              <a:ext cx="8077200" cy="158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 name="Rectangular Callout 16"/>
          <p:cNvSpPr/>
          <p:nvPr/>
        </p:nvSpPr>
        <p:spPr>
          <a:xfrm>
            <a:off x="6781800" y="2895600"/>
            <a:ext cx="1905000" cy="838200"/>
          </a:xfrm>
          <a:prstGeom prst="wedgeRectCallout">
            <a:avLst>
              <a:gd name="adj1" fmla="val 17215"/>
              <a:gd name="adj2" fmla="val 80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solidFill>
                  <a:schemeClr val="tx1"/>
                </a:solidFill>
              </a:rPr>
              <a:t>Blocking 1s call!</a:t>
            </a:r>
          </a:p>
        </p:txBody>
      </p:sp>
      <p:sp>
        <p:nvSpPr>
          <p:cNvPr id="18" name="Rectangle 17"/>
          <p:cNvSpPr/>
          <p:nvPr/>
        </p:nvSpPr>
        <p:spPr>
          <a:xfrm>
            <a:off x="6553200" y="5562600"/>
            <a:ext cx="2010599" cy="369332"/>
          </a:xfrm>
          <a:prstGeom prst="rect">
            <a:avLst/>
          </a:prstGeom>
        </p:spPr>
        <p:txBody>
          <a:bodyPr wrap="none">
            <a:spAutoFit/>
          </a:bodyPr>
          <a:lstStyle/>
          <a:p>
            <a:r>
              <a:rPr lang="en-US" i="1" dirty="0" smtClean="0"/>
              <a:t>http://bit.ly/c3Pt3f</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igvita">
      <a:dk1>
        <a:srgbClr val="000000"/>
      </a:dk1>
      <a:lt1>
        <a:sysClr val="window" lastClr="FFFFFF"/>
      </a:lt1>
      <a:dk2>
        <a:srgbClr val="272727"/>
      </a:dk2>
      <a:lt2>
        <a:srgbClr val="F6F6F6"/>
      </a:lt2>
      <a:accent1>
        <a:srgbClr val="80C9FF"/>
      </a:accent1>
      <a:accent2>
        <a:srgbClr val="C0504D"/>
      </a:accent2>
      <a:accent3>
        <a:srgbClr val="B1D900"/>
      </a:accent3>
      <a:accent4>
        <a:srgbClr val="8064A2"/>
      </a:accent4>
      <a:accent5>
        <a:srgbClr val="4BACC6"/>
      </a:accent5>
      <a:accent6>
        <a:srgbClr val="F79646"/>
      </a:accent6>
      <a:hlink>
        <a:srgbClr val="003399"/>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7017</TotalTime>
  <Words>3357</Words>
  <Application>Microsoft Macintosh PowerPoint</Application>
  <PresentationFormat>On-screen Show (4:3)</PresentationFormat>
  <Paragraphs>546</Paragraphs>
  <Slides>46</Slides>
  <Notes>46</Notes>
  <HiddenSlides>0</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Office Theme</vt:lpstr>
      <vt:lpstr>Beyond 'gem install MySQL’ in Ruby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Mini-Google in Ruby</dc:title>
  <dc:creator>Ilya Grigorik</dc:creator>
  <cp:lastModifiedBy>Ilya Grigorik</cp:lastModifiedBy>
  <cp:revision>412</cp:revision>
  <dcterms:created xsi:type="dcterms:W3CDTF">2010-04-15T01:22:09Z</dcterms:created>
  <dcterms:modified xsi:type="dcterms:W3CDTF">2010-04-15T19:03:26Z</dcterms:modified>
</cp:coreProperties>
</file>