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256" r:id="rId5"/>
    <p:sldId id="269" r:id="rId6"/>
    <p:sldId id="270" r:id="rId7"/>
    <p:sldId id="272" r:id="rId8"/>
    <p:sldId id="271" r:id="rId9"/>
    <p:sldId id="274" r:id="rId10"/>
    <p:sldId id="278" r:id="rId11"/>
    <p:sldId id="279" r:id="rId12"/>
    <p:sldId id="280" r:id="rId13"/>
    <p:sldId id="275" r:id="rId14"/>
    <p:sldId id="276"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youtu.be/H6XbeBqHjMY"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023419" y="566538"/>
            <a:ext cx="10270666" cy="1622547"/>
          </a:xfrm>
        </p:spPr>
        <p:txBody>
          <a:bodyPr>
            <a:normAutofit/>
          </a:bodyPr>
          <a:lstStyle/>
          <a:p>
            <a:r>
              <a:rPr lang="en-US" dirty="0">
                <a:latin typeface="Times New Roman" panose="02020603050405020304" pitchFamily="18" charset="0"/>
                <a:cs typeface="Times New Roman" panose="02020603050405020304" pitchFamily="18" charset="0"/>
              </a:rPr>
              <a:t>“URBAN MOBILITY WITH INTELLIGENCE PARKING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777600" y="214170"/>
            <a:ext cx="4636800" cy="660493"/>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Mini  Project  Presentation</a:t>
            </a:r>
            <a:endParaRPr lang="en-IN"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720740AA-7B65-F332-2549-3B7877665DF6}"/>
              </a:ext>
            </a:extLst>
          </p:cNvPr>
          <p:cNvSpPr txBox="1"/>
          <p:nvPr/>
        </p:nvSpPr>
        <p:spPr>
          <a:xfrm>
            <a:off x="3490729" y="3745586"/>
            <a:ext cx="6098240" cy="923330"/>
          </a:xfrm>
          <a:prstGeom prst="rect">
            <a:avLst/>
          </a:prstGeom>
          <a:noFill/>
        </p:spPr>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                            Project guide:</a:t>
            </a:r>
            <a:br>
              <a:rPr lang="en-US" sz="1800" dirty="0">
                <a:solidFill>
                  <a:schemeClr val="tx2"/>
                </a:solidFill>
                <a:latin typeface="Times New Roman" panose="02020603050405020304" pitchFamily="18" charset="0"/>
                <a:cs typeface="Times New Roman" panose="02020603050405020304" pitchFamily="18" charset="0"/>
              </a:rPr>
            </a:br>
            <a:r>
              <a:rPr lang="en-US" sz="1800" dirty="0">
                <a:solidFill>
                  <a:schemeClr val="tx2"/>
                </a:solidFill>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Dr. </a:t>
            </a:r>
            <a:r>
              <a:rPr lang="en-US" sz="1800" b="1" dirty="0" err="1">
                <a:solidFill>
                  <a:schemeClr val="tx2"/>
                </a:solidFill>
                <a:latin typeface="Times New Roman" panose="02020603050405020304" pitchFamily="18" charset="0"/>
                <a:cs typeface="Times New Roman" panose="02020603050405020304" pitchFamily="18" charset="0"/>
              </a:rPr>
              <a:t>Prasuna</a:t>
            </a:r>
            <a:r>
              <a:rPr lang="en-US" sz="1800" b="1" dirty="0">
                <a:solidFill>
                  <a:schemeClr val="tx2"/>
                </a:solidFill>
                <a:latin typeface="Times New Roman" panose="02020603050405020304" pitchFamily="18" charset="0"/>
                <a:cs typeface="Times New Roman" panose="02020603050405020304" pitchFamily="18" charset="0"/>
              </a:rPr>
              <a:t> VNP</a:t>
            </a:r>
            <a:br>
              <a:rPr lang="en-US" sz="1800" b="1" dirty="0">
                <a:solidFill>
                  <a:schemeClr val="tx2"/>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Associate Professor, Dept of ECE, Atria IT, Bengaluru</a:t>
            </a:r>
          </a:p>
        </p:txBody>
      </p:sp>
      <p:sp>
        <p:nvSpPr>
          <p:cNvPr id="7" name="TextBox 6">
            <a:extLst>
              <a:ext uri="{FF2B5EF4-FFF2-40B4-BE49-F238E27FC236}">
                <a16:creationId xmlns:a16="http://schemas.microsoft.com/office/drawing/2014/main" id="{90C0CCC7-A891-ACAA-EB26-DAB6551787D7}"/>
              </a:ext>
            </a:extLst>
          </p:cNvPr>
          <p:cNvSpPr txBox="1"/>
          <p:nvPr/>
        </p:nvSpPr>
        <p:spPr>
          <a:xfrm>
            <a:off x="1825998" y="5663371"/>
            <a:ext cx="8665508" cy="923330"/>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Department of Electronics &amp; Communication Engineering,</a:t>
            </a:r>
          </a:p>
          <a:p>
            <a:pPr algn="ctr"/>
            <a:r>
              <a:rPr lang="en-US" sz="1800" dirty="0">
                <a:latin typeface="Times New Roman" panose="02020603050405020304" pitchFamily="18" charset="0"/>
                <a:cs typeface="Times New Roman" panose="02020603050405020304" pitchFamily="18" charset="0"/>
              </a:rPr>
              <a:t>Atria Institute of Technology, Bengaluru</a:t>
            </a:r>
          </a:p>
          <a:p>
            <a:pPr algn="ctr"/>
            <a:r>
              <a:rPr lang="en-US" dirty="0">
                <a:latin typeface="Times New Roman" panose="02020603050405020304" pitchFamily="18" charset="0"/>
                <a:cs typeface="Times New Roman" panose="02020603050405020304" pitchFamily="18" charset="0"/>
              </a:rPr>
              <a:t>Mini Project Presentation</a:t>
            </a:r>
            <a:endParaRPr lang="en-IN"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8D8A6E-1B0C-8ACB-598F-4FE0DEC04029}"/>
              </a:ext>
            </a:extLst>
          </p:cNvPr>
          <p:cNvSpPr txBox="1"/>
          <p:nvPr/>
        </p:nvSpPr>
        <p:spPr>
          <a:xfrm>
            <a:off x="3249129" y="2319692"/>
            <a:ext cx="5944753"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Kusuma J          1AT20EC078</a:t>
            </a:r>
          </a:p>
          <a:p>
            <a:pPr algn="ctr"/>
            <a:r>
              <a:rPr lang="en-IN" sz="2400" dirty="0">
                <a:latin typeface="Times New Roman" panose="02020603050405020304" pitchFamily="18" charset="0"/>
                <a:cs typeface="Times New Roman" panose="02020603050405020304" pitchFamily="18" charset="0"/>
              </a:rPr>
              <a:t>M B </a:t>
            </a:r>
            <a:r>
              <a:rPr lang="en-IN" sz="2400" dirty="0" err="1">
                <a:latin typeface="Times New Roman" panose="02020603050405020304" pitchFamily="18" charset="0"/>
                <a:cs typeface="Times New Roman" panose="02020603050405020304" pitchFamily="18" charset="0"/>
              </a:rPr>
              <a:t>Sinchana</a:t>
            </a:r>
            <a:r>
              <a:rPr lang="en-IN" sz="2400" dirty="0">
                <a:latin typeface="Times New Roman" panose="02020603050405020304" pitchFamily="18" charset="0"/>
                <a:cs typeface="Times New Roman" panose="02020603050405020304" pitchFamily="18" charset="0"/>
              </a:rPr>
              <a:t>   1AT20EC085 </a:t>
            </a:r>
          </a:p>
          <a:p>
            <a:pPr algn="ctr"/>
            <a:r>
              <a:rPr lang="en-IN" sz="2400" dirty="0">
                <a:latin typeface="Times New Roman" panose="02020603050405020304" pitchFamily="18" charset="0"/>
                <a:cs typeface="Times New Roman" panose="02020603050405020304" pitchFamily="18" charset="0"/>
              </a:rPr>
              <a:t> Sneha S R          1AT20EC141 </a:t>
            </a:r>
            <a:endParaRPr lang="en-US" sz="2400" dirty="0">
              <a:latin typeface="Times New Roman" panose="02020603050405020304" pitchFamily="18" charset="0"/>
              <a:cs typeface="Times New Roman" panose="02020603050405020304" pitchFamily="18" charset="0"/>
            </a:endParaRPr>
          </a:p>
        </p:txBody>
      </p:sp>
      <p:pic>
        <p:nvPicPr>
          <p:cNvPr id="9" name="image1.jpeg">
            <a:extLst>
              <a:ext uri="{FF2B5EF4-FFF2-40B4-BE49-F238E27FC236}">
                <a16:creationId xmlns:a16="http://schemas.microsoft.com/office/drawing/2014/main" id="{72965321-A8C2-B757-5968-364DB4360F52}"/>
              </a:ext>
            </a:extLst>
          </p:cNvPr>
          <p:cNvPicPr/>
          <p:nvPr/>
        </p:nvPicPr>
        <p:blipFill>
          <a:blip r:embed="rId2" cstate="print"/>
          <a:stretch>
            <a:fillRect/>
          </a:stretch>
        </p:blipFill>
        <p:spPr>
          <a:xfrm>
            <a:off x="169434" y="111095"/>
            <a:ext cx="927529" cy="803306"/>
          </a:xfrm>
          <a:prstGeom prst="rect">
            <a:avLst/>
          </a:prstGeom>
        </p:spPr>
      </p:pic>
      <p:pic>
        <p:nvPicPr>
          <p:cNvPr id="10" name="Picture 9">
            <a:extLst>
              <a:ext uri="{FF2B5EF4-FFF2-40B4-BE49-F238E27FC236}">
                <a16:creationId xmlns:a16="http://schemas.microsoft.com/office/drawing/2014/main" id="{51B48342-2700-2773-F6B2-BF342249B7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24545"/>
            <a:ext cx="927529" cy="830198"/>
          </a:xfrm>
          <a:prstGeom prst="rect">
            <a:avLst/>
          </a:prstGeom>
          <a:noFill/>
        </p:spPr>
      </p:pic>
      <p:pic>
        <p:nvPicPr>
          <p:cNvPr id="4" name="Picture 3">
            <a:extLst>
              <a:ext uri="{FF2B5EF4-FFF2-40B4-BE49-F238E27FC236}">
                <a16:creationId xmlns:a16="http://schemas.microsoft.com/office/drawing/2014/main" id="{F4B8613C-A408-A96F-FC27-5BEB120A38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12320" y="4833173"/>
            <a:ext cx="927529" cy="830198"/>
          </a:xfrm>
          <a:prstGeom prst="rect">
            <a:avLst/>
          </a:prstGeom>
          <a:no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A960-0A17-A60D-EA9C-6C80D5ED1803}"/>
              </a:ext>
            </a:extLst>
          </p:cNvPr>
          <p:cNvSpPr>
            <a:spLocks noGrp="1"/>
          </p:cNvSpPr>
          <p:nvPr>
            <p:ph type="title"/>
          </p:nvPr>
        </p:nvSpPr>
        <p:spPr>
          <a:xfrm>
            <a:off x="530307" y="536573"/>
            <a:ext cx="10832237" cy="1453003"/>
          </a:xfrm>
        </p:spPr>
        <p:txBody>
          <a:bodyPr>
            <a:normAutofit/>
          </a:bodyPr>
          <a:lstStyle/>
          <a:p>
            <a:r>
              <a:rPr lang="en-US" sz="5400" dirty="0">
                <a:latin typeface="Times New Roman" panose="02020603050405020304" pitchFamily="18" charset="0"/>
                <a:cs typeface="Times New Roman" panose="02020603050405020304" pitchFamily="18" charset="0"/>
              </a:rPr>
              <a:t>Applications</a:t>
            </a:r>
            <a:endParaRPr lang="en-IN" sz="5400" dirty="0"/>
          </a:p>
        </p:txBody>
      </p:sp>
      <p:sp>
        <p:nvSpPr>
          <p:cNvPr id="6" name="TextBox 5">
            <a:extLst>
              <a:ext uri="{FF2B5EF4-FFF2-40B4-BE49-F238E27FC236}">
                <a16:creationId xmlns:a16="http://schemas.microsoft.com/office/drawing/2014/main" id="{6869B60E-95E4-A236-60D8-C5C980608A0D}"/>
              </a:ext>
            </a:extLst>
          </p:cNvPr>
          <p:cNvSpPr txBox="1"/>
          <p:nvPr/>
        </p:nvSpPr>
        <p:spPr>
          <a:xfrm>
            <a:off x="1023079" y="2390372"/>
            <a:ext cx="7956029" cy="3897542"/>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Real-time parking availability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Parking guidance and navigation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Payment automation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Traffic flow management</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Sustainability and environmental benefits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Enforcement and security</a:t>
            </a:r>
            <a:endParaRPr lang="en-IN" sz="2800" dirty="0">
              <a:latin typeface="Times New Roman" panose="02020603050405020304" pitchFamily="18" charset="0"/>
              <a:cs typeface="Times New Roman" panose="02020603050405020304" pitchFamily="18" charset="0"/>
            </a:endParaRPr>
          </a:p>
        </p:txBody>
      </p:sp>
      <p:pic>
        <p:nvPicPr>
          <p:cNvPr id="3" name="image1.jpeg">
            <a:extLst>
              <a:ext uri="{FF2B5EF4-FFF2-40B4-BE49-F238E27FC236}">
                <a16:creationId xmlns:a16="http://schemas.microsoft.com/office/drawing/2014/main" id="{823C7ADC-604D-CC7F-8A10-2C2A3AE92D68}"/>
              </a:ext>
            </a:extLst>
          </p:cNvPr>
          <p:cNvPicPr/>
          <p:nvPr/>
        </p:nvPicPr>
        <p:blipFill>
          <a:blip r:embed="rId2" cstate="print"/>
          <a:stretch>
            <a:fillRect/>
          </a:stretch>
        </p:blipFill>
        <p:spPr>
          <a:xfrm>
            <a:off x="169434" y="137989"/>
            <a:ext cx="927529" cy="803306"/>
          </a:xfrm>
          <a:prstGeom prst="rect">
            <a:avLst/>
          </a:prstGeom>
        </p:spPr>
      </p:pic>
      <p:pic>
        <p:nvPicPr>
          <p:cNvPr id="4" name="Picture 3">
            <a:extLst>
              <a:ext uri="{FF2B5EF4-FFF2-40B4-BE49-F238E27FC236}">
                <a16:creationId xmlns:a16="http://schemas.microsoft.com/office/drawing/2014/main" id="{8DEC1156-41F5-77CD-3B22-4208B761EC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291463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9CE2-88AF-66C8-0904-21554F6A5203}"/>
              </a:ext>
            </a:extLst>
          </p:cNvPr>
          <p:cNvSpPr>
            <a:spLocks noGrp="1"/>
          </p:cNvSpPr>
          <p:nvPr>
            <p:ph type="title"/>
          </p:nvPr>
        </p:nvSpPr>
        <p:spPr>
          <a:xfrm>
            <a:off x="593717" y="104932"/>
            <a:ext cx="11057090" cy="1199212"/>
          </a:xfrm>
        </p:spPr>
        <p:txBody>
          <a:bodyPr>
            <a:normAutofit/>
          </a:bodyPr>
          <a:lstStyle/>
          <a:p>
            <a:r>
              <a:rPr lang="en-US" sz="5400" dirty="0">
                <a:latin typeface="Times New Roman" panose="02020603050405020304" pitchFamily="18" charset="0"/>
                <a:cs typeface="Times New Roman" panose="02020603050405020304" pitchFamily="18" charset="0"/>
              </a:rPr>
              <a:t>References</a:t>
            </a:r>
            <a:endParaRPr lang="en-IN" sz="5400" dirty="0"/>
          </a:p>
        </p:txBody>
      </p:sp>
      <p:sp>
        <p:nvSpPr>
          <p:cNvPr id="6" name="TextBox 5">
            <a:extLst>
              <a:ext uri="{FF2B5EF4-FFF2-40B4-BE49-F238E27FC236}">
                <a16:creationId xmlns:a16="http://schemas.microsoft.com/office/drawing/2014/main" id="{91BC6D26-C216-7A9F-93DF-F333C529183C}"/>
              </a:ext>
            </a:extLst>
          </p:cNvPr>
          <p:cNvSpPr txBox="1"/>
          <p:nvPr/>
        </p:nvSpPr>
        <p:spPr>
          <a:xfrm>
            <a:off x="530307" y="1410931"/>
            <a:ext cx="11183911" cy="503157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Ataur</a:t>
            </a:r>
            <a:r>
              <a:rPr lang="en-IN" dirty="0">
                <a:latin typeface="Times New Roman" panose="02020603050405020304" pitchFamily="18" charset="0"/>
                <a:cs typeface="Times New Roman" panose="02020603050405020304" pitchFamily="18" charset="0"/>
              </a:rPr>
              <a:t> Rehman, M.M. Rashid, A. Musa, A. Farhana and N. Farhana, “Automatic parking management and parking fee collection based On Number Plate Recognition”, International Journal of Machine Learning and Computing, vol. 2, no. 2, pp. 93-98, 2012.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Norazwinawati</a:t>
            </a:r>
            <a:r>
              <a:rPr lang="en-IN" dirty="0">
                <a:latin typeface="Times New Roman" panose="02020603050405020304" pitchFamily="18" charset="0"/>
                <a:cs typeface="Times New Roman" panose="02020603050405020304" pitchFamily="18" charset="0"/>
              </a:rPr>
              <a:t> Bashar Uddin, R. </a:t>
            </a:r>
            <a:r>
              <a:rPr lang="en-IN" dirty="0" err="1">
                <a:latin typeface="Times New Roman" panose="02020603050405020304" pitchFamily="18" charset="0"/>
                <a:cs typeface="Times New Roman" panose="02020603050405020304" pitchFamily="18" charset="0"/>
              </a:rPr>
              <a:t>Yusnita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Fariza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Norbaya</a:t>
            </a:r>
            <a:r>
              <a:rPr lang="en-IN" dirty="0">
                <a:latin typeface="Times New Roman" panose="02020603050405020304" pitchFamily="18" charset="0"/>
                <a:cs typeface="Times New Roman" panose="02020603050405020304" pitchFamily="18" charset="0"/>
              </a:rPr>
              <a:t> ,“Intelligent Parking space detection system based on image Processing”, International Journal of Innovation, Management and Technology, vol. 3, no. 3, pp. 232-253, 2012.</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Patrick Sebastian, Hamada R.H. Al-</a:t>
            </a:r>
            <a:r>
              <a:rPr lang="en-IN" dirty="0" err="1">
                <a:latin typeface="Times New Roman" panose="02020603050405020304" pitchFamily="18" charset="0"/>
                <a:cs typeface="Times New Roman" panose="02020603050405020304" pitchFamily="18" charset="0"/>
              </a:rPr>
              <a:t>Absi</a:t>
            </a:r>
            <a:r>
              <a:rPr lang="en-IN" dirty="0">
                <a:latin typeface="Times New Roman" panose="02020603050405020304" pitchFamily="18" charset="0"/>
                <a:cs typeface="Times New Roman" panose="02020603050405020304" pitchFamily="18" charset="0"/>
              </a:rPr>
              <a:t>, Justin Dinesh Daniel Devraj and Yap </a:t>
            </a:r>
            <a:r>
              <a:rPr lang="en-IN" dirty="0" err="1">
                <a:latin typeface="Times New Roman" panose="02020603050405020304" pitchFamily="18" charset="0"/>
                <a:cs typeface="Times New Roman" panose="02020603050405020304" pitchFamily="18" charset="0"/>
              </a:rPr>
              <a:t>Vooi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Voon</a:t>
            </a:r>
            <a:r>
              <a:rPr lang="en-IN" dirty="0">
                <a:latin typeface="Times New Roman" panose="02020603050405020304" pitchFamily="18" charset="0"/>
                <a:cs typeface="Times New Roman" panose="02020603050405020304" pitchFamily="18" charset="0"/>
              </a:rPr>
              <a:t>, “Vision based automated parking System”, 10th International conference on Information Science, Signal Processing and their Applications (ISSPA 2010), no. 1, pp. 757-760, 2010.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M.A.R. Sarkar, A.A. </a:t>
            </a:r>
            <a:r>
              <a:rPr lang="en-IN" dirty="0" err="1">
                <a:latin typeface="Times New Roman" panose="02020603050405020304" pitchFamily="18" charset="0"/>
                <a:cs typeface="Times New Roman" panose="02020603050405020304" pitchFamily="18" charset="0"/>
              </a:rPr>
              <a:t>Rokoni</a:t>
            </a:r>
            <a:r>
              <a:rPr lang="en-IN" dirty="0">
                <a:latin typeface="Times New Roman" panose="02020603050405020304" pitchFamily="18" charset="0"/>
                <a:cs typeface="Times New Roman" panose="02020603050405020304" pitchFamily="18" charset="0"/>
              </a:rPr>
              <a:t>, M.O. Reza, M.F. Ismail, “Smart Parking system with image processing facility”, I.J. Intelligent Systems and Applications, 2012, vol. 3, pp. 41-47</a:t>
            </a:r>
            <a:r>
              <a:rPr lang="en-IN" dirty="0"/>
              <a:t>. </a:t>
            </a:r>
          </a:p>
          <a:p>
            <a:pPr>
              <a:lnSpc>
                <a:spcPct val="150000"/>
              </a:lnSpc>
            </a:pPr>
            <a:endParaRPr lang="en-IN" dirty="0"/>
          </a:p>
        </p:txBody>
      </p:sp>
      <p:pic>
        <p:nvPicPr>
          <p:cNvPr id="3" name="image1.jpeg">
            <a:extLst>
              <a:ext uri="{FF2B5EF4-FFF2-40B4-BE49-F238E27FC236}">
                <a16:creationId xmlns:a16="http://schemas.microsoft.com/office/drawing/2014/main" id="{2A49800D-4CC5-AC9C-37EA-D7E39A25699A}"/>
              </a:ext>
            </a:extLst>
          </p:cNvPr>
          <p:cNvPicPr/>
          <p:nvPr/>
        </p:nvPicPr>
        <p:blipFill>
          <a:blip r:embed="rId2" cstate="print"/>
          <a:stretch>
            <a:fillRect/>
          </a:stretch>
        </p:blipFill>
        <p:spPr>
          <a:xfrm>
            <a:off x="169434" y="137989"/>
            <a:ext cx="927529" cy="803306"/>
          </a:xfrm>
          <a:prstGeom prst="rect">
            <a:avLst/>
          </a:prstGeom>
        </p:spPr>
      </p:pic>
      <p:pic>
        <p:nvPicPr>
          <p:cNvPr id="4" name="Picture 3">
            <a:extLst>
              <a:ext uri="{FF2B5EF4-FFF2-40B4-BE49-F238E27FC236}">
                <a16:creationId xmlns:a16="http://schemas.microsoft.com/office/drawing/2014/main" id="{01F53E5E-6F7B-6B34-5875-8C42532DAE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37113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997A-CBBD-FBA3-E16D-5B91968E96F3}"/>
              </a:ext>
            </a:extLst>
          </p:cNvPr>
          <p:cNvSpPr>
            <a:spLocks noGrp="1"/>
          </p:cNvSpPr>
          <p:nvPr>
            <p:ph type="title"/>
          </p:nvPr>
        </p:nvSpPr>
        <p:spPr>
          <a:xfrm>
            <a:off x="788895" y="705303"/>
            <a:ext cx="3905576" cy="349623"/>
          </a:xfrm>
        </p:spPr>
        <p:txBody>
          <a:bodyPr>
            <a:normAutofit fontScale="90000"/>
          </a:bodyPr>
          <a:lstStyle/>
          <a:p>
            <a:r>
              <a:rPr lang="en-IN" dirty="0"/>
              <a:t>Video link:</a:t>
            </a:r>
          </a:p>
        </p:txBody>
      </p:sp>
      <p:sp>
        <p:nvSpPr>
          <p:cNvPr id="3" name="Subtitle 2">
            <a:extLst>
              <a:ext uri="{FF2B5EF4-FFF2-40B4-BE49-F238E27FC236}">
                <a16:creationId xmlns:a16="http://schemas.microsoft.com/office/drawing/2014/main" id="{EBD70A9D-ED63-54FC-A598-ABB6ADFB3EBE}"/>
              </a:ext>
            </a:extLst>
          </p:cNvPr>
          <p:cNvSpPr>
            <a:spLocks noGrp="1"/>
          </p:cNvSpPr>
          <p:nvPr>
            <p:ph type="subTitle" idx="1"/>
          </p:nvPr>
        </p:nvSpPr>
        <p:spPr>
          <a:xfrm>
            <a:off x="362469" y="1303688"/>
            <a:ext cx="10864609" cy="463626"/>
          </a:xfrm>
        </p:spPr>
        <p:txBody>
          <a:bodyPr>
            <a:normAutofit fontScale="92500" lnSpcReduction="10000"/>
          </a:bodyPr>
          <a:lstStyle/>
          <a:p>
            <a:r>
              <a:rPr lang="en-IN" b="1" dirty="0">
                <a:hlinkClick r:id="rId2"/>
              </a:rPr>
              <a:t>https://youtu.be/H6XbeBqHjMY</a:t>
            </a:r>
            <a:endParaRPr lang="en-IN" b="1" dirty="0"/>
          </a:p>
        </p:txBody>
      </p:sp>
      <p:pic>
        <p:nvPicPr>
          <p:cNvPr id="6" name="image1.jpeg">
            <a:extLst>
              <a:ext uri="{FF2B5EF4-FFF2-40B4-BE49-F238E27FC236}">
                <a16:creationId xmlns:a16="http://schemas.microsoft.com/office/drawing/2014/main" id="{FDE14EDC-4F11-8AF4-2A55-D2D12FBC7B7E}"/>
              </a:ext>
            </a:extLst>
          </p:cNvPr>
          <p:cNvPicPr/>
          <p:nvPr/>
        </p:nvPicPr>
        <p:blipFill>
          <a:blip r:embed="rId3" cstate="print"/>
          <a:stretch>
            <a:fillRect/>
          </a:stretch>
        </p:blipFill>
        <p:spPr>
          <a:xfrm>
            <a:off x="169434" y="111095"/>
            <a:ext cx="927529" cy="803306"/>
          </a:xfrm>
          <a:prstGeom prst="rect">
            <a:avLst/>
          </a:prstGeom>
        </p:spPr>
      </p:pic>
      <p:pic>
        <p:nvPicPr>
          <p:cNvPr id="7" name="Picture 6">
            <a:extLst>
              <a:ext uri="{FF2B5EF4-FFF2-40B4-BE49-F238E27FC236}">
                <a16:creationId xmlns:a16="http://schemas.microsoft.com/office/drawing/2014/main" id="{1DEC25BF-03B1-CB9A-40BB-F767C160AE9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927080" y="111095"/>
            <a:ext cx="927529" cy="830198"/>
          </a:xfrm>
          <a:prstGeom prst="rect">
            <a:avLst/>
          </a:prstGeom>
          <a:noFill/>
        </p:spPr>
      </p:pic>
    </p:spTree>
    <p:extLst>
      <p:ext uri="{BB962C8B-B14F-4D97-AF65-F5344CB8AC3E}">
        <p14:creationId xmlns:p14="http://schemas.microsoft.com/office/powerpoint/2010/main" val="43951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86271" y="2702498"/>
            <a:ext cx="3856679" cy="1453003"/>
          </a:xfrm>
        </p:spPr>
        <p:txBody>
          <a:bodyPr wrap="square" anchor="b">
            <a:normAutofit/>
          </a:bodyPr>
          <a:lstStyle/>
          <a:p>
            <a:r>
              <a:rPr lang="en-US" sz="5400" dirty="0"/>
              <a:t>Thank</a:t>
            </a:r>
            <a:r>
              <a:rPr lang="en-US" dirty="0"/>
              <a:t> </a:t>
            </a:r>
            <a:r>
              <a:rPr lang="en-US" sz="6000" dirty="0"/>
              <a:t>you</a:t>
            </a:r>
          </a:p>
        </p:txBody>
      </p:sp>
      <p:sp>
        <p:nvSpPr>
          <p:cNvPr id="124" name="Date Placeholder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a:lstStyle/>
          <a:p>
            <a:r>
              <a:rPr lang="en-US" dirty="0"/>
              <a:t>20XX</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pic>
        <p:nvPicPr>
          <p:cNvPr id="3" name="image1.jpeg">
            <a:extLst>
              <a:ext uri="{FF2B5EF4-FFF2-40B4-BE49-F238E27FC236}">
                <a16:creationId xmlns:a16="http://schemas.microsoft.com/office/drawing/2014/main" id="{69CFF736-E988-0FCA-DA4D-BD0E05EAD48A}"/>
              </a:ext>
            </a:extLst>
          </p:cNvPr>
          <p:cNvPicPr/>
          <p:nvPr/>
        </p:nvPicPr>
        <p:blipFill>
          <a:blip r:embed="rId2" cstate="print"/>
          <a:stretch>
            <a:fillRect/>
          </a:stretch>
        </p:blipFill>
        <p:spPr>
          <a:xfrm>
            <a:off x="169434" y="111095"/>
            <a:ext cx="927529" cy="803306"/>
          </a:xfrm>
          <a:prstGeom prst="rect">
            <a:avLst/>
          </a:prstGeom>
        </p:spPr>
      </p:pic>
      <p:pic>
        <p:nvPicPr>
          <p:cNvPr id="4" name="Picture 3">
            <a:extLst>
              <a:ext uri="{FF2B5EF4-FFF2-40B4-BE49-F238E27FC236}">
                <a16:creationId xmlns:a16="http://schemas.microsoft.com/office/drawing/2014/main" id="{539E3E2D-4830-5D3C-A3F0-B03C6E6DC4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11095"/>
            <a:ext cx="927529" cy="830198"/>
          </a:xfrm>
          <a:prstGeom prst="rect">
            <a:avLst/>
          </a:prstGeom>
          <a:noFill/>
        </p:spPr>
      </p:pic>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5658-9D40-71FF-C335-2E30E6DC6EF2}"/>
              </a:ext>
            </a:extLst>
          </p:cNvPr>
          <p:cNvSpPr>
            <a:spLocks noGrp="1"/>
          </p:cNvSpPr>
          <p:nvPr>
            <p:ph type="title"/>
          </p:nvPr>
        </p:nvSpPr>
        <p:spPr>
          <a:xfrm>
            <a:off x="933719" y="402103"/>
            <a:ext cx="10146657" cy="1023285"/>
          </a:xfrm>
        </p:spPr>
        <p:txBody>
          <a:bodyPr/>
          <a:lstStyle/>
          <a:p>
            <a:r>
              <a:rPr lang="en-US" dirty="0">
                <a:latin typeface="Times New Roman" panose="02020603050405020304" pitchFamily="18" charset="0"/>
                <a:cs typeface="Times New Roman" panose="02020603050405020304" pitchFamily="18" charset="0"/>
              </a:rPr>
              <a:t>Presentation Overview</a:t>
            </a:r>
            <a:endParaRPr lang="en-IN" dirty="0"/>
          </a:p>
        </p:txBody>
      </p:sp>
      <p:sp>
        <p:nvSpPr>
          <p:cNvPr id="5" name="Content Placeholder 2">
            <a:extLst>
              <a:ext uri="{FF2B5EF4-FFF2-40B4-BE49-F238E27FC236}">
                <a16:creationId xmlns:a16="http://schemas.microsoft.com/office/drawing/2014/main" id="{3C34ADE9-63CE-640F-EADD-782A4A9B8680}"/>
              </a:ext>
            </a:extLst>
          </p:cNvPr>
          <p:cNvSpPr txBox="1">
            <a:spLocks/>
          </p:cNvSpPr>
          <p:nvPr/>
        </p:nvSpPr>
        <p:spPr>
          <a:xfrm>
            <a:off x="1097280" y="1676052"/>
            <a:ext cx="10058400" cy="4779845"/>
          </a:xfrm>
          <a:prstGeom prst="rect">
            <a:avLst/>
          </a:prstGeom>
        </p:spPr>
        <p:txBody>
          <a:bodyPr>
            <a:normAutofit fontScale="850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Introduction</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Literature review</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Problem statement</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Project overview with </a:t>
            </a:r>
            <a:r>
              <a:rPr lang="en-US" sz="2400" dirty="0">
                <a:solidFill>
                  <a:schemeClr val="tx1">
                    <a:lumMod val="95000"/>
                    <a:lumOff val="5000"/>
                    <a:alpha val="60000"/>
                  </a:schemeClr>
                </a:solidFill>
                <a:latin typeface="Times New Roman" panose="02020603050405020304" pitchFamily="18" charset="0"/>
                <a:cs typeface="Times New Roman" panose="02020603050405020304" pitchFamily="18" charset="0"/>
              </a:rPr>
              <a:t>Block</a:t>
            </a:r>
            <a:r>
              <a:rPr lang="en-US" sz="2400" dirty="0">
                <a:latin typeface="Times New Roman" panose="02020603050405020304" pitchFamily="18" charset="0"/>
                <a:cs typeface="Times New Roman" panose="02020603050405020304" pitchFamily="18" charset="0"/>
              </a:rPr>
              <a:t> diagram</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Methodology</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Expected Outcomes</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Obtained outcome</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Applications</a:t>
            </a:r>
          </a:p>
          <a:p>
            <a:pPr>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References</a:t>
            </a:r>
          </a:p>
          <a:p>
            <a:pPr>
              <a:buClr>
                <a:schemeClr val="tx1"/>
              </a:buClr>
            </a:pPr>
            <a:endParaRPr lang="en-IN" sz="2400" dirty="0"/>
          </a:p>
        </p:txBody>
      </p:sp>
      <p:pic>
        <p:nvPicPr>
          <p:cNvPr id="3" name="image1.jpeg">
            <a:extLst>
              <a:ext uri="{FF2B5EF4-FFF2-40B4-BE49-F238E27FC236}">
                <a16:creationId xmlns:a16="http://schemas.microsoft.com/office/drawing/2014/main" id="{D239CFEE-2C87-046A-A188-B98B0839A5CA}"/>
              </a:ext>
            </a:extLst>
          </p:cNvPr>
          <p:cNvPicPr/>
          <p:nvPr/>
        </p:nvPicPr>
        <p:blipFill>
          <a:blip r:embed="rId2" cstate="print"/>
          <a:stretch>
            <a:fillRect/>
          </a:stretch>
        </p:blipFill>
        <p:spPr>
          <a:xfrm>
            <a:off x="169434" y="137989"/>
            <a:ext cx="927529" cy="803306"/>
          </a:xfrm>
          <a:prstGeom prst="rect">
            <a:avLst/>
          </a:prstGeom>
        </p:spPr>
      </p:pic>
      <p:pic>
        <p:nvPicPr>
          <p:cNvPr id="4" name="Picture 3">
            <a:extLst>
              <a:ext uri="{FF2B5EF4-FFF2-40B4-BE49-F238E27FC236}">
                <a16:creationId xmlns:a16="http://schemas.microsoft.com/office/drawing/2014/main" id="{20DB3C6F-0FB5-4497-65EF-E32D860299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388921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6FA-5462-209E-2713-50D60CED7EAD}"/>
              </a:ext>
            </a:extLst>
          </p:cNvPr>
          <p:cNvSpPr>
            <a:spLocks noGrp="1"/>
          </p:cNvSpPr>
          <p:nvPr>
            <p:ph type="title"/>
          </p:nvPr>
        </p:nvSpPr>
        <p:spPr>
          <a:xfrm>
            <a:off x="498236" y="389965"/>
            <a:ext cx="11195528" cy="1021388"/>
          </a:xfrm>
        </p:spPr>
        <p:txBody>
          <a:bodyPr>
            <a:normAutofit/>
          </a:bodyPr>
          <a:lstStyle/>
          <a:p>
            <a:r>
              <a:rPr lang="en-US" sz="5400" dirty="0">
                <a:latin typeface="Times New Roman" panose="02020603050405020304" pitchFamily="18" charset="0"/>
                <a:cs typeface="Times New Roman" panose="02020603050405020304" pitchFamily="18" charset="0"/>
              </a:rPr>
              <a:t>Introduction</a:t>
            </a:r>
            <a:endParaRPr lang="en-IN" sz="5400" dirty="0"/>
          </a:p>
        </p:txBody>
      </p:sp>
      <p:sp>
        <p:nvSpPr>
          <p:cNvPr id="6" name="TextBox 5">
            <a:extLst>
              <a:ext uri="{FF2B5EF4-FFF2-40B4-BE49-F238E27FC236}">
                <a16:creationId xmlns:a16="http://schemas.microsoft.com/office/drawing/2014/main" id="{9141AC00-98BF-84D1-6687-806CFA26B118}"/>
              </a:ext>
            </a:extLst>
          </p:cNvPr>
          <p:cNvSpPr txBox="1"/>
          <p:nvPr/>
        </p:nvSpPr>
        <p:spPr>
          <a:xfrm>
            <a:off x="924485" y="1820412"/>
            <a:ext cx="10333128" cy="4524315"/>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revolutionize parking management by developing an advanced system that combines automation and intelligent sensing technology.</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project seeks to address these challenges by introducing a cutting-edge solution that detects and communicates empty parking slots to drivers in real-time.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“Automated Car Parking with Empty Slot Detection" project focuses on developing a system that utilizes advanced sensors, such as cameras or ultrasonic sensors, to detect the occupancy status of each parking slot.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real-time sensing data is then processed by an intelligent algorithm, which accurately identifies and communicates the availability of parking spaces to drivers.</a:t>
            </a:r>
          </a:p>
          <a:p>
            <a:pPr marL="342900" indent="-342900" algn="just">
              <a:buFont typeface="Wingdings" panose="05000000000000000000" pitchFamily="2" charset="2"/>
              <a:buChar char="Ø"/>
            </a:pPr>
            <a:endParaRPr lang="en-IN" sz="2400" dirty="0"/>
          </a:p>
        </p:txBody>
      </p:sp>
      <p:pic>
        <p:nvPicPr>
          <p:cNvPr id="3" name="image1.jpeg">
            <a:extLst>
              <a:ext uri="{FF2B5EF4-FFF2-40B4-BE49-F238E27FC236}">
                <a16:creationId xmlns:a16="http://schemas.microsoft.com/office/drawing/2014/main" id="{15D7DB73-F015-721C-2FC8-BD3ECDB5B4A2}"/>
              </a:ext>
            </a:extLst>
          </p:cNvPr>
          <p:cNvPicPr/>
          <p:nvPr/>
        </p:nvPicPr>
        <p:blipFill>
          <a:blip r:embed="rId2" cstate="print"/>
          <a:stretch>
            <a:fillRect/>
          </a:stretch>
        </p:blipFill>
        <p:spPr>
          <a:xfrm>
            <a:off x="169434" y="137989"/>
            <a:ext cx="927529" cy="803306"/>
          </a:xfrm>
          <a:prstGeom prst="rect">
            <a:avLst/>
          </a:prstGeom>
        </p:spPr>
      </p:pic>
      <p:pic>
        <p:nvPicPr>
          <p:cNvPr id="4" name="Picture 3">
            <a:extLst>
              <a:ext uri="{FF2B5EF4-FFF2-40B4-BE49-F238E27FC236}">
                <a16:creationId xmlns:a16="http://schemas.microsoft.com/office/drawing/2014/main" id="{99225F2C-8C82-7C58-729C-65D18832DBB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170971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5A6D-8C9B-6BAF-3BE2-106D3194BD07}"/>
              </a:ext>
            </a:extLst>
          </p:cNvPr>
          <p:cNvSpPr>
            <a:spLocks noGrp="1"/>
          </p:cNvSpPr>
          <p:nvPr>
            <p:ph type="title"/>
          </p:nvPr>
        </p:nvSpPr>
        <p:spPr>
          <a:xfrm>
            <a:off x="530307" y="250823"/>
            <a:ext cx="11057090" cy="1453003"/>
          </a:xfrm>
        </p:spPr>
        <p:txBody>
          <a:bodyPr>
            <a:noAutofit/>
          </a:bodyPr>
          <a:lstStyle/>
          <a:p>
            <a:r>
              <a:rPr lang="en-US" sz="5400" dirty="0"/>
              <a:t>Literature Survey</a:t>
            </a:r>
            <a:endParaRPr lang="en-IN" sz="5400" dirty="0"/>
          </a:p>
        </p:txBody>
      </p:sp>
      <p:graphicFrame>
        <p:nvGraphicFramePr>
          <p:cNvPr id="7" name="Table 7">
            <a:extLst>
              <a:ext uri="{FF2B5EF4-FFF2-40B4-BE49-F238E27FC236}">
                <a16:creationId xmlns:a16="http://schemas.microsoft.com/office/drawing/2014/main" id="{D9172AB9-42F5-9453-A1B5-BDF7427C3A40}"/>
              </a:ext>
            </a:extLst>
          </p:cNvPr>
          <p:cNvGraphicFramePr>
            <a:graphicFrameLocks noGrp="1"/>
          </p:cNvGraphicFramePr>
          <p:nvPr>
            <p:extLst>
              <p:ext uri="{D42A27DB-BD31-4B8C-83A1-F6EECF244321}">
                <p14:modId xmlns:p14="http://schemas.microsoft.com/office/powerpoint/2010/main" val="1620165893"/>
              </p:ext>
            </p:extLst>
          </p:nvPr>
        </p:nvGraphicFramePr>
        <p:xfrm>
          <a:off x="1094282" y="2004566"/>
          <a:ext cx="10028420" cy="4189530"/>
        </p:xfrm>
        <a:graphic>
          <a:graphicData uri="http://schemas.openxmlformats.org/drawingml/2006/table">
            <a:tbl>
              <a:tblPr firstRow="1" bandRow="1">
                <a:tableStyleId>{F5AB1C69-6EDB-4FF4-983F-18BD219EF322}</a:tableStyleId>
              </a:tblPr>
              <a:tblGrid>
                <a:gridCol w="5014210">
                  <a:extLst>
                    <a:ext uri="{9D8B030D-6E8A-4147-A177-3AD203B41FA5}">
                      <a16:colId xmlns:a16="http://schemas.microsoft.com/office/drawing/2014/main" val="83337807"/>
                    </a:ext>
                  </a:extLst>
                </a:gridCol>
                <a:gridCol w="5014210">
                  <a:extLst>
                    <a:ext uri="{9D8B030D-6E8A-4147-A177-3AD203B41FA5}">
                      <a16:colId xmlns:a16="http://schemas.microsoft.com/office/drawing/2014/main" val="800408512"/>
                    </a:ext>
                  </a:extLst>
                </a:gridCol>
              </a:tblGrid>
              <a:tr h="1231003">
                <a:tc>
                  <a:txBody>
                    <a:bodyPr/>
                    <a:lstStyle/>
                    <a:p>
                      <a:r>
                        <a:rPr lang="en-IN" sz="2800" dirty="0">
                          <a:solidFill>
                            <a:schemeClr val="tx1"/>
                          </a:solidFill>
                        </a:rPr>
                        <a:t>            </a:t>
                      </a:r>
                    </a:p>
                    <a:p>
                      <a:r>
                        <a:rPr lang="en-IN" sz="2800" dirty="0">
                          <a:solidFill>
                            <a:schemeClr val="tx1"/>
                          </a:solidFill>
                        </a:rPr>
                        <a:t>                   Author</a:t>
                      </a:r>
                    </a:p>
                  </a:txBody>
                  <a:tcPr/>
                </a:tc>
                <a:tc>
                  <a:txBody>
                    <a:bodyPr/>
                    <a:lstStyle/>
                    <a:p>
                      <a:r>
                        <a:rPr lang="en-IN" dirty="0"/>
                        <a:t>                                                 </a:t>
                      </a:r>
                    </a:p>
                    <a:p>
                      <a:r>
                        <a:rPr lang="en-IN" sz="1800" dirty="0">
                          <a:solidFill>
                            <a:schemeClr val="lt1"/>
                          </a:solidFill>
                        </a:rPr>
                        <a:t>                                    </a:t>
                      </a:r>
                    </a:p>
                    <a:p>
                      <a:r>
                        <a:rPr lang="en-IN" sz="1800" dirty="0">
                          <a:solidFill>
                            <a:schemeClr val="lt1"/>
                          </a:solidFill>
                        </a:rPr>
                        <a:t>                                  </a:t>
                      </a:r>
                      <a:r>
                        <a:rPr lang="en-IN" sz="2800" dirty="0">
                          <a:solidFill>
                            <a:schemeClr val="tx1"/>
                          </a:solidFill>
                        </a:rPr>
                        <a:t>Title          </a:t>
                      </a:r>
                    </a:p>
                  </a:txBody>
                  <a:tcPr/>
                </a:tc>
                <a:extLst>
                  <a:ext uri="{0D108BD9-81ED-4DB2-BD59-A6C34878D82A}">
                    <a16:rowId xmlns:a16="http://schemas.microsoft.com/office/drawing/2014/main" val="2916671276"/>
                  </a:ext>
                </a:extLst>
              </a:tr>
              <a:tr h="879231">
                <a:tc>
                  <a:txBody>
                    <a:bodyPr/>
                    <a:lstStyle/>
                    <a:p>
                      <a:r>
                        <a:rPr lang="en-IN" sz="2400" kern="1200" dirty="0">
                          <a:solidFill>
                            <a:schemeClr val="dk1"/>
                          </a:solidFill>
                          <a:effectLst/>
                          <a:latin typeface="Times New Roman" panose="02020603050405020304" pitchFamily="18" charset="0"/>
                          <a:ea typeface="+mn-ea"/>
                          <a:cs typeface="Times New Roman" panose="02020603050405020304" pitchFamily="18" charset="0"/>
                        </a:rPr>
                        <a:t>Pala Z and </a:t>
                      </a:r>
                      <a:r>
                        <a:rPr lang="en-IN" sz="2400" kern="1200" dirty="0" err="1">
                          <a:solidFill>
                            <a:schemeClr val="dk1"/>
                          </a:solidFill>
                          <a:effectLst/>
                          <a:latin typeface="Times New Roman" panose="02020603050405020304" pitchFamily="18" charset="0"/>
                          <a:ea typeface="+mn-ea"/>
                          <a:cs typeface="Times New Roman" panose="02020603050405020304" pitchFamily="18" charset="0"/>
                        </a:rPr>
                        <a:t>Inanc</a:t>
                      </a:r>
                      <a:r>
                        <a:rPr lang="en-IN" sz="2400" kern="1200" dirty="0">
                          <a:solidFill>
                            <a:schemeClr val="dk1"/>
                          </a:solidFill>
                          <a:effectLst/>
                          <a:latin typeface="Times New Roman" panose="02020603050405020304" pitchFamily="18" charset="0"/>
                          <a:ea typeface="+mn-ea"/>
                          <a:cs typeface="Times New Roman" panose="02020603050405020304" pitchFamily="18" charset="0"/>
                        </a:rPr>
                        <a:t> N  September 2007 </a:t>
                      </a:r>
                      <a:r>
                        <a:rPr lang="en-IN" sz="2400" b="1" kern="1200" dirty="0">
                          <a:solidFill>
                            <a:schemeClr val="dk1"/>
                          </a:solidFill>
                          <a:effectLst/>
                          <a:latin typeface="Times New Roman" panose="02020603050405020304" pitchFamily="18" charset="0"/>
                          <a:ea typeface="+mn-ea"/>
                          <a:cs typeface="Times New Roman" panose="02020603050405020304" pitchFamily="18" charset="0"/>
                        </a:rPr>
                        <a:t>IEEE</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a:t>
                      </a:r>
                      <a:r>
                        <a:rPr lang="en-IN" sz="2000" b="1" kern="1200" dirty="0">
                          <a:solidFill>
                            <a:schemeClr val="dk1"/>
                          </a:solidFill>
                          <a:effectLst/>
                          <a:latin typeface="Times New Roman" panose="02020603050405020304" pitchFamily="18" charset="0"/>
                          <a:ea typeface="+mn-ea"/>
                          <a:cs typeface="Times New Roman" panose="02020603050405020304" pitchFamily="18" charset="0"/>
                        </a:rPr>
                        <a:t>Smart Parking Applications Using RFID Technology”</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2020991"/>
                  </a:ext>
                </a:extLst>
              </a:tr>
              <a:tr h="1039648">
                <a:tc>
                  <a:txBody>
                    <a:bodyPr/>
                    <a:lstStyle/>
                    <a:p>
                      <a:r>
                        <a:rPr lang="en-IN" sz="2400" kern="1200" dirty="0" err="1">
                          <a:solidFill>
                            <a:schemeClr val="dk1"/>
                          </a:solidFill>
                          <a:effectLst/>
                          <a:latin typeface="Times New Roman" panose="02020603050405020304" pitchFamily="18" charset="0"/>
                          <a:ea typeface="+mn-ea"/>
                          <a:cs typeface="Times New Roman" panose="02020603050405020304" pitchFamily="18" charset="0"/>
                        </a:rPr>
                        <a:t>Norazwinawati</a:t>
                      </a:r>
                      <a:r>
                        <a:rPr lang="en-IN" sz="2400" kern="1200" dirty="0">
                          <a:solidFill>
                            <a:schemeClr val="dk1"/>
                          </a:solidFill>
                          <a:effectLst/>
                          <a:latin typeface="Times New Roman" panose="02020603050405020304" pitchFamily="18" charset="0"/>
                          <a:ea typeface="+mn-ea"/>
                          <a:cs typeface="Times New Roman" panose="02020603050405020304" pitchFamily="18" charset="0"/>
                        </a:rPr>
                        <a:t> Bashar Uddin, R. </a:t>
                      </a:r>
                      <a:r>
                        <a:rPr lang="en-IN" sz="2400" kern="1200" dirty="0" err="1">
                          <a:solidFill>
                            <a:schemeClr val="dk1"/>
                          </a:solidFill>
                          <a:effectLst/>
                          <a:latin typeface="Times New Roman" panose="02020603050405020304" pitchFamily="18" charset="0"/>
                          <a:ea typeface="+mn-ea"/>
                          <a:cs typeface="Times New Roman" panose="02020603050405020304" pitchFamily="18" charset="0"/>
                        </a:rPr>
                        <a:t>Yusnita</a:t>
                      </a:r>
                      <a:r>
                        <a:rPr lang="en-IN" sz="2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2400" kern="1200" dirty="0" err="1">
                          <a:solidFill>
                            <a:schemeClr val="dk1"/>
                          </a:solidFill>
                          <a:effectLst/>
                          <a:latin typeface="Times New Roman" panose="02020603050405020304" pitchFamily="18" charset="0"/>
                          <a:ea typeface="+mn-ea"/>
                          <a:cs typeface="Times New Roman" panose="02020603050405020304" pitchFamily="18" charset="0"/>
                        </a:rPr>
                        <a:t>Fariza</a:t>
                      </a:r>
                      <a:r>
                        <a:rPr lang="en-IN" sz="2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2400" kern="1200" dirty="0" err="1">
                          <a:solidFill>
                            <a:schemeClr val="dk1"/>
                          </a:solidFill>
                          <a:effectLst/>
                          <a:latin typeface="Times New Roman" panose="02020603050405020304" pitchFamily="18" charset="0"/>
                          <a:ea typeface="+mn-ea"/>
                          <a:cs typeface="Times New Roman" panose="02020603050405020304" pitchFamily="18" charset="0"/>
                        </a:rPr>
                        <a:t>Norbaya</a:t>
                      </a:r>
                      <a:r>
                        <a:rPr lang="en-IN" sz="2400" kern="1200" dirty="0">
                          <a:solidFill>
                            <a:schemeClr val="dk1"/>
                          </a:solidFill>
                          <a:effectLst/>
                          <a:latin typeface="Times New Roman" panose="02020603050405020304" pitchFamily="18" charset="0"/>
                          <a:ea typeface="+mn-ea"/>
                          <a:cs typeface="Times New Roman" panose="02020603050405020304" pitchFamily="18" charset="0"/>
                        </a:rPr>
                        <a:t> 2012 </a:t>
                      </a:r>
                      <a:r>
                        <a:rPr lang="en-IN" sz="2400" b="1" kern="1200" dirty="0">
                          <a:solidFill>
                            <a:schemeClr val="dk1"/>
                          </a:solidFill>
                          <a:effectLst/>
                          <a:latin typeface="Times New Roman" panose="02020603050405020304" pitchFamily="18" charset="0"/>
                          <a:ea typeface="+mn-ea"/>
                          <a:cs typeface="Times New Roman" panose="02020603050405020304" pitchFamily="18" charset="0"/>
                        </a:rPr>
                        <a:t>IEEE</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a:t>
                      </a:r>
                      <a:r>
                        <a:rPr lang="en-IN" sz="2000" b="1" kern="1200" dirty="0">
                          <a:solidFill>
                            <a:schemeClr val="dk1"/>
                          </a:solidFill>
                          <a:effectLst/>
                          <a:latin typeface="Times New Roman" panose="02020603050405020304" pitchFamily="18" charset="0"/>
                          <a:ea typeface="+mn-ea"/>
                          <a:cs typeface="Times New Roman" panose="02020603050405020304" pitchFamily="18" charset="0"/>
                        </a:rPr>
                        <a:t>Intelligent Parking space detection system based on image Processing”</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553944"/>
                  </a:ext>
                </a:extLst>
              </a:tr>
              <a:tr h="1039648">
                <a:tc>
                  <a:txBody>
                    <a:bodyPr/>
                    <a:lstStyle/>
                    <a:p>
                      <a:r>
                        <a:rPr lang="en-IN" sz="2400" kern="1200" dirty="0">
                          <a:solidFill>
                            <a:schemeClr val="dk1"/>
                          </a:solidFill>
                          <a:effectLst/>
                          <a:latin typeface="Times New Roman" panose="02020603050405020304" pitchFamily="18" charset="0"/>
                          <a:ea typeface="+mn-ea"/>
                          <a:cs typeface="Times New Roman" panose="02020603050405020304" pitchFamily="18" charset="0"/>
                        </a:rPr>
                        <a:t>M.A.R. Sarkar, A.A. </a:t>
                      </a:r>
                      <a:r>
                        <a:rPr lang="en-IN" sz="2400" kern="1200" dirty="0" err="1">
                          <a:solidFill>
                            <a:schemeClr val="dk1"/>
                          </a:solidFill>
                          <a:effectLst/>
                          <a:latin typeface="Times New Roman" panose="02020603050405020304" pitchFamily="18" charset="0"/>
                          <a:ea typeface="+mn-ea"/>
                          <a:cs typeface="Times New Roman" panose="02020603050405020304" pitchFamily="18" charset="0"/>
                        </a:rPr>
                        <a:t>Rokoni</a:t>
                      </a:r>
                      <a:r>
                        <a:rPr lang="en-IN" sz="2400" kern="1200" dirty="0">
                          <a:solidFill>
                            <a:schemeClr val="dk1"/>
                          </a:solidFill>
                          <a:effectLst/>
                          <a:latin typeface="Times New Roman" panose="02020603050405020304" pitchFamily="18" charset="0"/>
                          <a:ea typeface="+mn-ea"/>
                          <a:cs typeface="Times New Roman" panose="02020603050405020304" pitchFamily="18" charset="0"/>
                        </a:rPr>
                        <a:t>, M.O. Reza, M.F. Ismail 2012 </a:t>
                      </a:r>
                      <a:r>
                        <a:rPr lang="en-IN" sz="2400" b="1" kern="1200" dirty="0">
                          <a:solidFill>
                            <a:schemeClr val="dk1"/>
                          </a:solidFill>
                          <a:effectLst/>
                          <a:latin typeface="Times New Roman" panose="02020603050405020304" pitchFamily="18" charset="0"/>
                          <a:ea typeface="+mn-ea"/>
                          <a:cs typeface="Times New Roman" panose="02020603050405020304" pitchFamily="18" charset="0"/>
                        </a:rPr>
                        <a:t>IRJET</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IN" sz="2000" b="1" kern="1200" dirty="0">
                          <a:solidFill>
                            <a:schemeClr val="dk1"/>
                          </a:solidFill>
                          <a:effectLst/>
                          <a:latin typeface="Times New Roman" panose="02020603050405020304" pitchFamily="18" charset="0"/>
                          <a:ea typeface="+mn-ea"/>
                          <a:cs typeface="Times New Roman" panose="02020603050405020304" pitchFamily="18" charset="0"/>
                        </a:rPr>
                        <a:t>“Smart Parking system with image processing facility”</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0082852"/>
                  </a:ext>
                </a:extLst>
              </a:tr>
            </a:tbl>
          </a:graphicData>
        </a:graphic>
      </p:graphicFrame>
      <p:pic>
        <p:nvPicPr>
          <p:cNvPr id="3" name="image1.jpeg">
            <a:extLst>
              <a:ext uri="{FF2B5EF4-FFF2-40B4-BE49-F238E27FC236}">
                <a16:creationId xmlns:a16="http://schemas.microsoft.com/office/drawing/2014/main" id="{2B22D54F-8112-FD67-6BA8-9577ACBF9285}"/>
              </a:ext>
            </a:extLst>
          </p:cNvPr>
          <p:cNvPicPr/>
          <p:nvPr/>
        </p:nvPicPr>
        <p:blipFill>
          <a:blip r:embed="rId2" cstate="print"/>
          <a:stretch>
            <a:fillRect/>
          </a:stretch>
        </p:blipFill>
        <p:spPr>
          <a:xfrm>
            <a:off x="169434" y="137989"/>
            <a:ext cx="927529" cy="803306"/>
          </a:xfrm>
          <a:prstGeom prst="rect">
            <a:avLst/>
          </a:prstGeom>
        </p:spPr>
      </p:pic>
      <p:pic>
        <p:nvPicPr>
          <p:cNvPr id="5" name="Picture 4">
            <a:extLst>
              <a:ext uri="{FF2B5EF4-FFF2-40B4-BE49-F238E27FC236}">
                <a16:creationId xmlns:a16="http://schemas.microsoft.com/office/drawing/2014/main" id="{274CE8EE-4372-E27E-99DC-A7F24ADEA0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389518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6FD3-0988-D101-C94E-E9D9C9FC0562}"/>
              </a:ext>
            </a:extLst>
          </p:cNvPr>
          <p:cNvSpPr>
            <a:spLocks noGrp="1"/>
          </p:cNvSpPr>
          <p:nvPr>
            <p:ph type="title"/>
          </p:nvPr>
        </p:nvSpPr>
        <p:spPr>
          <a:xfrm>
            <a:off x="530307" y="536573"/>
            <a:ext cx="11020717" cy="1453003"/>
          </a:xfrm>
        </p:spPr>
        <p:txBody>
          <a:bodyPr>
            <a:normAutofit/>
          </a:bodyPr>
          <a:lstStyle/>
          <a:p>
            <a:r>
              <a:rPr lang="en-US" sz="5400" dirty="0">
                <a:latin typeface="Times New Roman" panose="02020603050405020304" pitchFamily="18" charset="0"/>
                <a:cs typeface="Times New Roman" panose="02020603050405020304" pitchFamily="18" charset="0"/>
              </a:rPr>
              <a:t>Problem Statement</a:t>
            </a:r>
            <a:endParaRPr lang="en-IN" sz="5400" dirty="0"/>
          </a:p>
        </p:txBody>
      </p:sp>
      <p:sp>
        <p:nvSpPr>
          <p:cNvPr id="6" name="TextBox 5">
            <a:extLst>
              <a:ext uri="{FF2B5EF4-FFF2-40B4-BE49-F238E27FC236}">
                <a16:creationId xmlns:a16="http://schemas.microsoft.com/office/drawing/2014/main" id="{077DE0F7-7A9A-A1B2-DE98-B83EACAD846C}"/>
              </a:ext>
            </a:extLst>
          </p:cNvPr>
          <p:cNvSpPr txBox="1"/>
          <p:nvPr/>
        </p:nvSpPr>
        <p:spPr>
          <a:xfrm>
            <a:off x="959443" y="2357443"/>
            <a:ext cx="10273113" cy="3108543"/>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The current urban mobility lacks efficient parking systems, leading to traffic congestion, wasted time, and fuel consumption. Manual processes and outdated technology hinder effective parking management, while the lack of real-time information frustrates drivers. A smart parking system is needed to optimize urban mobility, enhance user experience, and address issues of limited parking space, inconvenience, and security concerns.</a:t>
            </a:r>
          </a:p>
        </p:txBody>
      </p:sp>
      <p:pic>
        <p:nvPicPr>
          <p:cNvPr id="4" name="image1.jpeg">
            <a:extLst>
              <a:ext uri="{FF2B5EF4-FFF2-40B4-BE49-F238E27FC236}">
                <a16:creationId xmlns:a16="http://schemas.microsoft.com/office/drawing/2014/main" id="{1EFB04D2-44A4-5A83-EBC1-DBC0002A2FF9}"/>
              </a:ext>
            </a:extLst>
          </p:cNvPr>
          <p:cNvPicPr/>
          <p:nvPr/>
        </p:nvPicPr>
        <p:blipFill>
          <a:blip r:embed="rId2" cstate="print"/>
          <a:stretch>
            <a:fillRect/>
          </a:stretch>
        </p:blipFill>
        <p:spPr>
          <a:xfrm>
            <a:off x="169434" y="137989"/>
            <a:ext cx="927529" cy="803306"/>
          </a:xfrm>
          <a:prstGeom prst="rect">
            <a:avLst/>
          </a:prstGeom>
        </p:spPr>
      </p:pic>
      <p:pic>
        <p:nvPicPr>
          <p:cNvPr id="5" name="Picture 4">
            <a:extLst>
              <a:ext uri="{FF2B5EF4-FFF2-40B4-BE49-F238E27FC236}">
                <a16:creationId xmlns:a16="http://schemas.microsoft.com/office/drawing/2014/main" id="{5987C0B2-C439-E861-F2E6-FE4CB544B4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395648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F366-4C2F-15BD-42C5-E80DD0682B3A}"/>
              </a:ext>
            </a:extLst>
          </p:cNvPr>
          <p:cNvSpPr>
            <a:spLocks noGrp="1"/>
          </p:cNvSpPr>
          <p:nvPr>
            <p:ph type="title"/>
          </p:nvPr>
        </p:nvSpPr>
        <p:spPr>
          <a:xfrm>
            <a:off x="514318" y="69227"/>
            <a:ext cx="11012119" cy="992424"/>
          </a:xfrm>
        </p:spPr>
        <p:txBody>
          <a:bodyPr>
            <a:normAutofit/>
          </a:bodyPr>
          <a:lstStyle/>
          <a:p>
            <a:r>
              <a:rPr lang="en-US" sz="5400" dirty="0">
                <a:latin typeface="Times New Roman" panose="02020603050405020304" pitchFamily="18" charset="0"/>
                <a:cs typeface="Times New Roman" panose="02020603050405020304" pitchFamily="18" charset="0"/>
              </a:rPr>
              <a:t>Block Diagram</a:t>
            </a:r>
            <a:endParaRPr lang="en-IN" sz="5400" dirty="0"/>
          </a:p>
        </p:txBody>
      </p:sp>
      <p:grpSp>
        <p:nvGrpSpPr>
          <p:cNvPr id="4" name="Group 3">
            <a:extLst>
              <a:ext uri="{FF2B5EF4-FFF2-40B4-BE49-F238E27FC236}">
                <a16:creationId xmlns:a16="http://schemas.microsoft.com/office/drawing/2014/main" id="{FD392A78-F455-936E-86C4-5EBAB49ED4E3}"/>
              </a:ext>
            </a:extLst>
          </p:cNvPr>
          <p:cNvGrpSpPr/>
          <p:nvPr/>
        </p:nvGrpSpPr>
        <p:grpSpPr>
          <a:xfrm>
            <a:off x="212650" y="983628"/>
            <a:ext cx="11392316" cy="5480641"/>
            <a:chOff x="-248723" y="-187891"/>
            <a:chExt cx="6923968" cy="4715441"/>
          </a:xfrm>
          <a:effectLst>
            <a:outerShdw blurRad="76200" dir="18900000" sy="23000" kx="-1200000" algn="bl" rotWithShape="0">
              <a:prstClr val="black">
                <a:alpha val="20000"/>
              </a:prstClr>
            </a:outerShdw>
          </a:effectLst>
        </p:grpSpPr>
        <p:sp>
          <p:nvSpPr>
            <p:cNvPr id="5" name="Shape 437">
              <a:extLst>
                <a:ext uri="{FF2B5EF4-FFF2-40B4-BE49-F238E27FC236}">
                  <a16:creationId xmlns:a16="http://schemas.microsoft.com/office/drawing/2014/main" id="{5902C933-C4F8-B9B0-A45E-5884192908C0}"/>
                </a:ext>
              </a:extLst>
            </p:cNvPr>
            <p:cNvSpPr/>
            <p:nvPr/>
          </p:nvSpPr>
          <p:spPr>
            <a:xfrm>
              <a:off x="0" y="112395"/>
              <a:ext cx="1085850" cy="606425"/>
            </a:xfrm>
            <a:custGeom>
              <a:avLst/>
              <a:gdLst/>
              <a:ahLst/>
              <a:cxnLst/>
              <a:rect l="0" t="0" r="0" b="0"/>
              <a:pathLst>
                <a:path w="1085850" h="606425">
                  <a:moveTo>
                    <a:pt x="0" y="606425"/>
                  </a:moveTo>
                  <a:lnTo>
                    <a:pt x="1085850" y="606425"/>
                  </a:lnTo>
                  <a:lnTo>
                    <a:pt x="1085850" y="0"/>
                  </a:lnTo>
                  <a:lnTo>
                    <a:pt x="0" y="0"/>
                  </a:lnTo>
                  <a:close/>
                </a:path>
              </a:pathLst>
            </a:custGeom>
            <a:solidFill>
              <a:srgbClr val="0070C0"/>
            </a:solidFill>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id="{892DEA28-BAB9-C6B3-E7F7-E204834F6E25}"/>
                </a:ext>
              </a:extLst>
            </p:cNvPr>
            <p:cNvSpPr/>
            <p:nvPr/>
          </p:nvSpPr>
          <p:spPr>
            <a:xfrm>
              <a:off x="7112" y="246380"/>
              <a:ext cx="1062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1A000C58-2518-9A49-30FB-3DDCFBEDF60D}"/>
                </a:ext>
              </a:extLst>
            </p:cNvPr>
            <p:cNvSpPr/>
            <p:nvPr/>
          </p:nvSpPr>
          <p:spPr>
            <a:xfrm>
              <a:off x="-248723" y="246380"/>
              <a:ext cx="1394384" cy="217931"/>
            </a:xfrm>
            <a:prstGeom prst="rect">
              <a:avLst/>
            </a:prstGeom>
            <a:ln>
              <a:noFill/>
            </a:ln>
          </p:spPr>
          <p:txBody>
            <a:bodyPr vert="horz" lIns="0" tIns="0" rIns="0" bIns="0" rtlCol="0">
              <a:noAutofit/>
            </a:bodyPr>
            <a:lstStyle/>
            <a:p>
              <a:pPr marL="603885" marR="457200" indent="-6350" algn="just">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IR Sensor 1 for Entry Gate</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603885" marR="457200" indent="-6350" algn="just">
                <a:lnSpc>
                  <a:spcPct val="107000"/>
                </a:lnSpc>
                <a:spcAft>
                  <a:spcPts val="800"/>
                </a:spcAft>
              </a:pP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7B0EAC6-97B3-36EA-23C7-162F4570D857}"/>
                </a:ext>
              </a:extLst>
            </p:cNvPr>
            <p:cNvSpPr/>
            <p:nvPr/>
          </p:nvSpPr>
          <p:spPr>
            <a:xfrm>
              <a:off x="7112" y="-187891"/>
              <a:ext cx="1356259" cy="893752"/>
            </a:xfrm>
            <a:prstGeom prst="rect">
              <a:avLst/>
            </a:prstGeom>
            <a:ln>
              <a:noFill/>
            </a:ln>
          </p:spPr>
          <p:txBody>
            <a:bodyPr vert="horz" lIns="0" tIns="0" rIns="0" bIns="0" rtlCol="0">
              <a:noAutofit/>
            </a:bodyPr>
            <a:lstStyle/>
            <a:p>
              <a:pPr marL="603885" marR="45720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2505D707-DD1C-68F6-060B-087710BFA889}"/>
                </a:ext>
              </a:extLst>
            </p:cNvPr>
            <p:cNvSpPr/>
            <p:nvPr/>
          </p:nvSpPr>
          <p:spPr>
            <a:xfrm>
              <a:off x="1025398" y="464311"/>
              <a:ext cx="535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Shape 442">
              <a:extLst>
                <a:ext uri="{FF2B5EF4-FFF2-40B4-BE49-F238E27FC236}">
                  <a16:creationId xmlns:a16="http://schemas.microsoft.com/office/drawing/2014/main" id="{B9C7B1B4-9570-9913-7D61-3D0E16340D2D}"/>
                </a:ext>
              </a:extLst>
            </p:cNvPr>
            <p:cNvSpPr/>
            <p:nvPr/>
          </p:nvSpPr>
          <p:spPr>
            <a:xfrm>
              <a:off x="31750" y="1570990"/>
              <a:ext cx="1085850" cy="625475"/>
            </a:xfrm>
            <a:custGeom>
              <a:avLst/>
              <a:gdLst/>
              <a:ahLst/>
              <a:cxnLst/>
              <a:rect l="0" t="0" r="0" b="0"/>
              <a:pathLst>
                <a:path w="1085850" h="625475">
                  <a:moveTo>
                    <a:pt x="0" y="625475"/>
                  </a:moveTo>
                  <a:lnTo>
                    <a:pt x="1085850" y="625475"/>
                  </a:lnTo>
                  <a:lnTo>
                    <a:pt x="1085850" y="0"/>
                  </a:lnTo>
                  <a:lnTo>
                    <a:pt x="0" y="0"/>
                  </a:lnTo>
                  <a:close/>
                </a:path>
              </a:pathLst>
            </a:custGeom>
            <a:solidFill>
              <a:srgbClr val="0070C0"/>
            </a:solidFill>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1" name="Rectangle 10">
              <a:extLst>
                <a:ext uri="{FF2B5EF4-FFF2-40B4-BE49-F238E27FC236}">
                  <a16:creationId xmlns:a16="http://schemas.microsoft.com/office/drawing/2014/main" id="{D2CEFD82-7040-4908-154A-36A4D307A682}"/>
                </a:ext>
              </a:extLst>
            </p:cNvPr>
            <p:cNvSpPr/>
            <p:nvPr/>
          </p:nvSpPr>
          <p:spPr>
            <a:xfrm>
              <a:off x="37592" y="1705229"/>
              <a:ext cx="1062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39A59FA5-371F-9935-4B35-C12EF8AF4A6D}"/>
                </a:ext>
              </a:extLst>
            </p:cNvPr>
            <p:cNvSpPr/>
            <p:nvPr/>
          </p:nvSpPr>
          <p:spPr>
            <a:xfrm>
              <a:off x="-218245" y="1705229"/>
              <a:ext cx="1331595"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IR Sensor 3     </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9E9DF32D-12A3-AEE2-02CE-16BC2CD7C292}"/>
                </a:ext>
              </a:extLst>
            </p:cNvPr>
            <p:cNvSpPr/>
            <p:nvPr/>
          </p:nvSpPr>
          <p:spPr>
            <a:xfrm>
              <a:off x="-215762" y="1921635"/>
              <a:ext cx="1231900" cy="244218"/>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for Slot 1</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FE168066-83F6-091D-EDFE-27C5856EBCBE}"/>
                </a:ext>
              </a:extLst>
            </p:cNvPr>
            <p:cNvSpPr/>
            <p:nvPr/>
          </p:nvSpPr>
          <p:spPr>
            <a:xfrm>
              <a:off x="694741" y="1921636"/>
              <a:ext cx="53596" cy="241550"/>
            </a:xfrm>
            <a:prstGeom prst="rect">
              <a:avLst/>
            </a:prstGeom>
            <a:ln>
              <a:noFill/>
            </a:ln>
          </p:spPr>
          <p:txBody>
            <a:bodyPr vert="horz" lIns="0" tIns="0" rIns="0" bIns="0" rtlCol="0">
              <a:noAutofit/>
            </a:bodyPr>
            <a:lstStyle/>
            <a:p>
              <a:pPr marL="603885" marR="45720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15" name="Shape 448">
              <a:extLst>
                <a:ext uri="{FF2B5EF4-FFF2-40B4-BE49-F238E27FC236}">
                  <a16:creationId xmlns:a16="http://schemas.microsoft.com/office/drawing/2014/main" id="{F9F01763-E04F-4824-5A55-31938994B4CF}"/>
                </a:ext>
              </a:extLst>
            </p:cNvPr>
            <p:cNvSpPr/>
            <p:nvPr/>
          </p:nvSpPr>
          <p:spPr>
            <a:xfrm>
              <a:off x="6350" y="840105"/>
              <a:ext cx="1085850" cy="619125"/>
            </a:xfrm>
            <a:custGeom>
              <a:avLst/>
              <a:gdLst/>
              <a:ahLst/>
              <a:cxnLst/>
              <a:rect l="0" t="0" r="0" b="0"/>
              <a:pathLst>
                <a:path w="1085850" h="619125">
                  <a:moveTo>
                    <a:pt x="0" y="619125"/>
                  </a:moveTo>
                  <a:lnTo>
                    <a:pt x="1085850" y="619125"/>
                  </a:lnTo>
                  <a:lnTo>
                    <a:pt x="1085850" y="0"/>
                  </a:lnTo>
                  <a:lnTo>
                    <a:pt x="0" y="0"/>
                  </a:lnTo>
                  <a:close/>
                </a:path>
              </a:pathLst>
            </a:custGeom>
            <a:solidFill>
              <a:srgbClr val="0070C0"/>
            </a:solidFill>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BD13FCBD-0D26-C876-295E-A44DC04E5F06}"/>
                </a:ext>
              </a:extLst>
            </p:cNvPr>
            <p:cNvSpPr/>
            <p:nvPr/>
          </p:nvSpPr>
          <p:spPr>
            <a:xfrm>
              <a:off x="13208" y="974851"/>
              <a:ext cx="1062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B68CD069-064A-B7AE-E4F8-68E3A8DCA16A}"/>
                </a:ext>
              </a:extLst>
            </p:cNvPr>
            <p:cNvSpPr/>
            <p:nvPr/>
          </p:nvSpPr>
          <p:spPr>
            <a:xfrm>
              <a:off x="-234455" y="974851"/>
              <a:ext cx="1388289" cy="429984"/>
            </a:xfrm>
            <a:prstGeom prst="rect">
              <a:avLst/>
            </a:prstGeom>
            <a:ln>
              <a:noFill/>
            </a:ln>
          </p:spPr>
          <p:txBody>
            <a:bodyPr vert="horz" lIns="0" tIns="0" rIns="0" bIns="0" rtlCol="0">
              <a:noAutofit/>
            </a:bodyPr>
            <a:lstStyle/>
            <a:p>
              <a:pPr marL="603885" marR="457200" indent="-6350">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IR Sensor 2 for Entry Gate</a:t>
              </a: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603885" marR="457200" indent="-6350" algn="l">
                <a:lnSpc>
                  <a:spcPct val="107000"/>
                </a:lnSpc>
                <a:spcAft>
                  <a:spcPts val="800"/>
                </a:spcAft>
              </a:pP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20" name="Shape 453">
              <a:extLst>
                <a:ext uri="{FF2B5EF4-FFF2-40B4-BE49-F238E27FC236}">
                  <a16:creationId xmlns:a16="http://schemas.microsoft.com/office/drawing/2014/main" id="{422B7B8E-7281-9959-EA26-270433B15C37}"/>
                </a:ext>
              </a:extLst>
            </p:cNvPr>
            <p:cNvSpPr/>
            <p:nvPr/>
          </p:nvSpPr>
          <p:spPr>
            <a:xfrm>
              <a:off x="37592" y="2300560"/>
              <a:ext cx="1085850" cy="625475"/>
            </a:xfrm>
            <a:custGeom>
              <a:avLst/>
              <a:gdLst/>
              <a:ahLst/>
              <a:cxnLst/>
              <a:rect l="0" t="0" r="0" b="0"/>
              <a:pathLst>
                <a:path w="1085850" h="625475">
                  <a:moveTo>
                    <a:pt x="0" y="625475"/>
                  </a:moveTo>
                  <a:lnTo>
                    <a:pt x="1085850" y="625475"/>
                  </a:lnTo>
                  <a:lnTo>
                    <a:pt x="1085850" y="0"/>
                  </a:lnTo>
                  <a:lnTo>
                    <a:pt x="0" y="0"/>
                  </a:lnTo>
                  <a:close/>
                </a:path>
              </a:pathLst>
            </a:custGeom>
            <a:solidFill>
              <a:srgbClr val="0070C0"/>
            </a:solidFill>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1" name="Rectangle 20">
              <a:extLst>
                <a:ext uri="{FF2B5EF4-FFF2-40B4-BE49-F238E27FC236}">
                  <a16:creationId xmlns:a16="http://schemas.microsoft.com/office/drawing/2014/main" id="{C1F0EAC9-40E3-391C-D467-8689AE847D71}"/>
                </a:ext>
              </a:extLst>
            </p:cNvPr>
            <p:cNvSpPr/>
            <p:nvPr/>
          </p:nvSpPr>
          <p:spPr>
            <a:xfrm>
              <a:off x="45212" y="2435224"/>
              <a:ext cx="1062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C86C6DEF-EB4D-36C4-7D18-0EAB125B6EB3}"/>
                </a:ext>
              </a:extLst>
            </p:cNvPr>
            <p:cNvSpPr/>
            <p:nvPr/>
          </p:nvSpPr>
          <p:spPr>
            <a:xfrm>
              <a:off x="-226967" y="2435224"/>
              <a:ext cx="1264303"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IR Sensor</a:t>
              </a:r>
              <a:r>
                <a:rPr lang="en-IN" sz="1400" kern="100" dirty="0">
                  <a:solidFill>
                    <a:srgbClr val="000000"/>
                  </a:solidFill>
                  <a:effectLst/>
                  <a:latin typeface="Calibri" panose="020F0502020204030204" pitchFamily="34" charset="0"/>
                  <a:ea typeface="Calibri" panose="020F0502020204030204" pitchFamily="34" charset="0"/>
                </a:rPr>
                <a:t> 4</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C3B60EC3-738E-88A7-101D-6D6F5ADA2A57}"/>
                </a:ext>
              </a:extLst>
            </p:cNvPr>
            <p:cNvSpPr/>
            <p:nvPr/>
          </p:nvSpPr>
          <p:spPr>
            <a:xfrm>
              <a:off x="927862" y="2435224"/>
              <a:ext cx="264185"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9C83D76A-BA31-9259-73E3-9B1A42AE7AFD}"/>
                </a:ext>
              </a:extLst>
            </p:cNvPr>
            <p:cNvSpPr/>
            <p:nvPr/>
          </p:nvSpPr>
          <p:spPr>
            <a:xfrm>
              <a:off x="-223565" y="2650954"/>
              <a:ext cx="1159161" cy="311646"/>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for Slot 2</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3D450346-4C89-45F7-8CB6-A0F2423F9DB5}"/>
                </a:ext>
              </a:extLst>
            </p:cNvPr>
            <p:cNvSpPr/>
            <p:nvPr/>
          </p:nvSpPr>
          <p:spPr>
            <a:xfrm>
              <a:off x="702361" y="2651633"/>
              <a:ext cx="535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6" name="Shape 460">
              <a:extLst>
                <a:ext uri="{FF2B5EF4-FFF2-40B4-BE49-F238E27FC236}">
                  <a16:creationId xmlns:a16="http://schemas.microsoft.com/office/drawing/2014/main" id="{458BCFB1-1E73-599F-851E-A59094B57FF7}"/>
                </a:ext>
              </a:extLst>
            </p:cNvPr>
            <p:cNvSpPr/>
            <p:nvPr/>
          </p:nvSpPr>
          <p:spPr>
            <a:xfrm>
              <a:off x="50800" y="3041015"/>
              <a:ext cx="1085850" cy="625475"/>
            </a:xfrm>
            <a:custGeom>
              <a:avLst/>
              <a:gdLst/>
              <a:ahLst/>
              <a:cxnLst/>
              <a:rect l="0" t="0" r="0" b="0"/>
              <a:pathLst>
                <a:path w="1085850" h="625475">
                  <a:moveTo>
                    <a:pt x="0" y="625475"/>
                  </a:moveTo>
                  <a:lnTo>
                    <a:pt x="1085850" y="625475"/>
                  </a:lnTo>
                  <a:lnTo>
                    <a:pt x="1085850" y="0"/>
                  </a:lnTo>
                  <a:lnTo>
                    <a:pt x="0" y="0"/>
                  </a:lnTo>
                  <a:close/>
                </a:path>
              </a:pathLst>
            </a:custGeom>
            <a:solidFill>
              <a:srgbClr val="0070C0"/>
            </a:solidFill>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7" name="Rectangle 26">
              <a:extLst>
                <a:ext uri="{FF2B5EF4-FFF2-40B4-BE49-F238E27FC236}">
                  <a16:creationId xmlns:a16="http://schemas.microsoft.com/office/drawing/2014/main" id="{B15DD948-BE6A-B356-4FE5-9FFF771957ED}"/>
                </a:ext>
              </a:extLst>
            </p:cNvPr>
            <p:cNvSpPr/>
            <p:nvPr/>
          </p:nvSpPr>
          <p:spPr>
            <a:xfrm>
              <a:off x="57404" y="3175889"/>
              <a:ext cx="1062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8" name="Rectangle 27">
              <a:extLst>
                <a:ext uri="{FF2B5EF4-FFF2-40B4-BE49-F238E27FC236}">
                  <a16:creationId xmlns:a16="http://schemas.microsoft.com/office/drawing/2014/main" id="{DF250C54-D7C4-1C1B-9819-F12B39399D3B}"/>
                </a:ext>
              </a:extLst>
            </p:cNvPr>
            <p:cNvSpPr/>
            <p:nvPr/>
          </p:nvSpPr>
          <p:spPr>
            <a:xfrm>
              <a:off x="-213995" y="3117160"/>
              <a:ext cx="1331595"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IR Sensor 5     </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8D1AA90F-BD4E-2AD4-6B42-182C4D74DD5E}"/>
                </a:ext>
              </a:extLst>
            </p:cNvPr>
            <p:cNvSpPr/>
            <p:nvPr/>
          </p:nvSpPr>
          <p:spPr>
            <a:xfrm>
              <a:off x="-210766" y="3330738"/>
              <a:ext cx="1231900" cy="411896"/>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for Slot 3</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55D18AB9-8B77-6AE5-6687-2E35CCBB53FF}"/>
                </a:ext>
              </a:extLst>
            </p:cNvPr>
            <p:cNvSpPr/>
            <p:nvPr/>
          </p:nvSpPr>
          <p:spPr>
            <a:xfrm>
              <a:off x="714553" y="3392297"/>
              <a:ext cx="535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31" name="Shape 466">
              <a:extLst>
                <a:ext uri="{FF2B5EF4-FFF2-40B4-BE49-F238E27FC236}">
                  <a16:creationId xmlns:a16="http://schemas.microsoft.com/office/drawing/2014/main" id="{2213A611-BECD-2461-8689-658B4B16A7D6}"/>
                </a:ext>
              </a:extLst>
            </p:cNvPr>
            <p:cNvSpPr/>
            <p:nvPr/>
          </p:nvSpPr>
          <p:spPr>
            <a:xfrm>
              <a:off x="63500" y="3778250"/>
              <a:ext cx="1085850" cy="625475"/>
            </a:xfrm>
            <a:custGeom>
              <a:avLst/>
              <a:gdLst/>
              <a:ahLst/>
              <a:cxnLst/>
              <a:rect l="0" t="0" r="0" b="0"/>
              <a:pathLst>
                <a:path w="1085850" h="625475">
                  <a:moveTo>
                    <a:pt x="0" y="625475"/>
                  </a:moveTo>
                  <a:lnTo>
                    <a:pt x="1085850" y="625475"/>
                  </a:lnTo>
                  <a:lnTo>
                    <a:pt x="1085850" y="0"/>
                  </a:lnTo>
                  <a:lnTo>
                    <a:pt x="0" y="0"/>
                  </a:lnTo>
                  <a:close/>
                </a:path>
              </a:pathLst>
            </a:custGeom>
            <a:solidFill>
              <a:srgbClr val="0070C0"/>
            </a:solidFill>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2" name="Rectangle 31">
              <a:extLst>
                <a:ext uri="{FF2B5EF4-FFF2-40B4-BE49-F238E27FC236}">
                  <a16:creationId xmlns:a16="http://schemas.microsoft.com/office/drawing/2014/main" id="{5EEFE7A7-5A9E-11A7-C6E8-FE4E9F581474}"/>
                </a:ext>
              </a:extLst>
            </p:cNvPr>
            <p:cNvSpPr/>
            <p:nvPr/>
          </p:nvSpPr>
          <p:spPr>
            <a:xfrm>
              <a:off x="69596" y="3913759"/>
              <a:ext cx="1062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8D99F14F-0E90-605E-0876-D059324B476F}"/>
                </a:ext>
              </a:extLst>
            </p:cNvPr>
            <p:cNvSpPr/>
            <p:nvPr/>
          </p:nvSpPr>
          <p:spPr>
            <a:xfrm>
              <a:off x="-194106" y="3913759"/>
              <a:ext cx="1331595"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IR Sensor 6     </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34" name="Rectangle 33">
              <a:extLst>
                <a:ext uri="{FF2B5EF4-FFF2-40B4-BE49-F238E27FC236}">
                  <a16:creationId xmlns:a16="http://schemas.microsoft.com/office/drawing/2014/main" id="{2840BAD3-D304-C5F7-8938-8D89EB3004EA}"/>
                </a:ext>
              </a:extLst>
            </p:cNvPr>
            <p:cNvSpPr/>
            <p:nvPr/>
          </p:nvSpPr>
          <p:spPr>
            <a:xfrm>
              <a:off x="-191934" y="4130167"/>
              <a:ext cx="1238249" cy="309173"/>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effectLst/>
                  <a:latin typeface="Calibri" panose="020F0502020204030204" pitchFamily="34" charset="0"/>
                  <a:ea typeface="Calibri" panose="020F0502020204030204" pitchFamily="34" charset="0"/>
                </a:rPr>
                <a:t>for Slot 4</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35" name="Rectangle 34">
              <a:extLst>
                <a:ext uri="{FF2B5EF4-FFF2-40B4-BE49-F238E27FC236}">
                  <a16:creationId xmlns:a16="http://schemas.microsoft.com/office/drawing/2014/main" id="{948A82AC-702D-4592-F69E-162C5345CCF7}"/>
                </a:ext>
              </a:extLst>
            </p:cNvPr>
            <p:cNvSpPr/>
            <p:nvPr/>
          </p:nvSpPr>
          <p:spPr>
            <a:xfrm>
              <a:off x="726694" y="4130167"/>
              <a:ext cx="53596" cy="24155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400" kern="100" dirty="0">
                  <a:solidFill>
                    <a:srgbClr val="000000"/>
                  </a:solidFill>
                  <a:effectLst/>
                  <a:latin typeface="Calibri" panose="020F0502020204030204" pitchFamily="34" charset="0"/>
                  <a:ea typeface="Calibri" panose="020F0502020204030204" pitchFamily="34" charset="0"/>
                </a:rPr>
                <a:t> </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36" name="Shape 472">
              <a:extLst>
                <a:ext uri="{FF2B5EF4-FFF2-40B4-BE49-F238E27FC236}">
                  <a16:creationId xmlns:a16="http://schemas.microsoft.com/office/drawing/2014/main" id="{17B20798-6C9A-F690-8CFB-24037F85DD72}"/>
                </a:ext>
              </a:extLst>
            </p:cNvPr>
            <p:cNvSpPr/>
            <p:nvPr/>
          </p:nvSpPr>
          <p:spPr>
            <a:xfrm>
              <a:off x="1098550" y="452374"/>
              <a:ext cx="1682750" cy="576326"/>
            </a:xfrm>
            <a:custGeom>
              <a:avLst/>
              <a:gdLst/>
              <a:ahLst/>
              <a:cxnLst/>
              <a:rect l="0" t="0" r="0" b="0"/>
              <a:pathLst>
                <a:path w="1682750" h="576326">
                  <a:moveTo>
                    <a:pt x="0" y="0"/>
                  </a:moveTo>
                  <a:lnTo>
                    <a:pt x="841375" y="0"/>
                  </a:lnTo>
                  <a:cubicBezTo>
                    <a:pt x="844042" y="0"/>
                    <a:pt x="846074" y="2159"/>
                    <a:pt x="846074" y="4826"/>
                  </a:cubicBezTo>
                  <a:lnTo>
                    <a:pt x="846074" y="533400"/>
                  </a:lnTo>
                  <a:lnTo>
                    <a:pt x="1606550" y="533400"/>
                  </a:lnTo>
                  <a:lnTo>
                    <a:pt x="1606550" y="500126"/>
                  </a:lnTo>
                  <a:lnTo>
                    <a:pt x="1682750" y="538226"/>
                  </a:lnTo>
                  <a:lnTo>
                    <a:pt x="1606550" y="576326"/>
                  </a:lnTo>
                  <a:lnTo>
                    <a:pt x="1606550" y="542925"/>
                  </a:lnTo>
                  <a:lnTo>
                    <a:pt x="841375" y="542925"/>
                  </a:lnTo>
                  <a:cubicBezTo>
                    <a:pt x="838708" y="542925"/>
                    <a:pt x="836549" y="540766"/>
                    <a:pt x="836549" y="538226"/>
                  </a:cubicBezTo>
                  <a:lnTo>
                    <a:pt x="836549" y="9525"/>
                  </a:lnTo>
                  <a:lnTo>
                    <a:pt x="0" y="952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b="1" i="1" dirty="0"/>
            </a:p>
          </p:txBody>
        </p:sp>
        <p:sp>
          <p:nvSpPr>
            <p:cNvPr id="37" name="Shape 473">
              <a:extLst>
                <a:ext uri="{FF2B5EF4-FFF2-40B4-BE49-F238E27FC236}">
                  <a16:creationId xmlns:a16="http://schemas.microsoft.com/office/drawing/2014/main" id="{6723AB97-4CCE-53F3-A43B-2272857FC8D3}"/>
                </a:ext>
              </a:extLst>
            </p:cNvPr>
            <p:cNvSpPr/>
            <p:nvPr/>
          </p:nvSpPr>
          <p:spPr>
            <a:xfrm>
              <a:off x="1073150" y="1138174"/>
              <a:ext cx="1720850" cy="246126"/>
            </a:xfrm>
            <a:custGeom>
              <a:avLst/>
              <a:gdLst/>
              <a:ahLst/>
              <a:cxnLst/>
              <a:rect l="0" t="0" r="0" b="0"/>
              <a:pathLst>
                <a:path w="1720850" h="246126">
                  <a:moveTo>
                    <a:pt x="0" y="0"/>
                  </a:moveTo>
                  <a:lnTo>
                    <a:pt x="860425" y="0"/>
                  </a:lnTo>
                  <a:cubicBezTo>
                    <a:pt x="863092" y="0"/>
                    <a:pt x="865124" y="2159"/>
                    <a:pt x="865124" y="4826"/>
                  </a:cubicBezTo>
                  <a:lnTo>
                    <a:pt x="865124" y="203200"/>
                  </a:lnTo>
                  <a:lnTo>
                    <a:pt x="1644650" y="203200"/>
                  </a:lnTo>
                  <a:lnTo>
                    <a:pt x="1644650" y="169926"/>
                  </a:lnTo>
                  <a:lnTo>
                    <a:pt x="1720850" y="208026"/>
                  </a:lnTo>
                  <a:lnTo>
                    <a:pt x="1644650" y="246126"/>
                  </a:lnTo>
                  <a:lnTo>
                    <a:pt x="1644650" y="212725"/>
                  </a:lnTo>
                  <a:lnTo>
                    <a:pt x="860425" y="212725"/>
                  </a:lnTo>
                  <a:cubicBezTo>
                    <a:pt x="857758" y="212725"/>
                    <a:pt x="855599" y="210566"/>
                    <a:pt x="855599" y="208026"/>
                  </a:cubicBezTo>
                  <a:lnTo>
                    <a:pt x="855599" y="9525"/>
                  </a:lnTo>
                  <a:lnTo>
                    <a:pt x="0" y="952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8" name="Shape 474">
              <a:extLst>
                <a:ext uri="{FF2B5EF4-FFF2-40B4-BE49-F238E27FC236}">
                  <a16:creationId xmlns:a16="http://schemas.microsoft.com/office/drawing/2014/main" id="{D9C09FB9-178A-6B24-EB2A-76D70B42136A}"/>
                </a:ext>
              </a:extLst>
            </p:cNvPr>
            <p:cNvSpPr/>
            <p:nvPr/>
          </p:nvSpPr>
          <p:spPr>
            <a:xfrm>
              <a:off x="1117600" y="1893824"/>
              <a:ext cx="1689100" cy="277876"/>
            </a:xfrm>
            <a:custGeom>
              <a:avLst/>
              <a:gdLst/>
              <a:ahLst/>
              <a:cxnLst/>
              <a:rect l="0" t="0" r="0" b="0"/>
              <a:pathLst>
                <a:path w="1689100" h="277876">
                  <a:moveTo>
                    <a:pt x="0" y="0"/>
                  </a:moveTo>
                  <a:lnTo>
                    <a:pt x="844550" y="0"/>
                  </a:lnTo>
                  <a:cubicBezTo>
                    <a:pt x="847217" y="0"/>
                    <a:pt x="849249" y="2159"/>
                    <a:pt x="849249" y="4826"/>
                  </a:cubicBezTo>
                  <a:lnTo>
                    <a:pt x="849249" y="234950"/>
                  </a:lnTo>
                  <a:lnTo>
                    <a:pt x="1612900" y="234950"/>
                  </a:lnTo>
                  <a:lnTo>
                    <a:pt x="1612900" y="201676"/>
                  </a:lnTo>
                  <a:lnTo>
                    <a:pt x="1689100" y="239776"/>
                  </a:lnTo>
                  <a:lnTo>
                    <a:pt x="1612900" y="277876"/>
                  </a:lnTo>
                  <a:lnTo>
                    <a:pt x="1612900" y="244475"/>
                  </a:lnTo>
                  <a:lnTo>
                    <a:pt x="844550" y="244475"/>
                  </a:lnTo>
                  <a:cubicBezTo>
                    <a:pt x="841883" y="244475"/>
                    <a:pt x="839724" y="242316"/>
                    <a:pt x="839724" y="239776"/>
                  </a:cubicBezTo>
                  <a:lnTo>
                    <a:pt x="839724" y="9525"/>
                  </a:lnTo>
                  <a:lnTo>
                    <a:pt x="0" y="952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9" name="Shape 475">
              <a:extLst>
                <a:ext uri="{FF2B5EF4-FFF2-40B4-BE49-F238E27FC236}">
                  <a16:creationId xmlns:a16="http://schemas.microsoft.com/office/drawing/2014/main" id="{77EDC498-CE32-61F0-AC6C-66E15ED1A195}"/>
                </a:ext>
              </a:extLst>
            </p:cNvPr>
            <p:cNvSpPr/>
            <p:nvPr/>
          </p:nvSpPr>
          <p:spPr>
            <a:xfrm>
              <a:off x="1143000" y="2292350"/>
              <a:ext cx="1670050" cy="372999"/>
            </a:xfrm>
            <a:custGeom>
              <a:avLst/>
              <a:gdLst/>
              <a:ahLst/>
              <a:cxnLst/>
              <a:rect l="0" t="0" r="0" b="0"/>
              <a:pathLst>
                <a:path w="1670050" h="372999">
                  <a:moveTo>
                    <a:pt x="1593850" y="0"/>
                  </a:moveTo>
                  <a:lnTo>
                    <a:pt x="1670050" y="38100"/>
                  </a:lnTo>
                  <a:lnTo>
                    <a:pt x="1593850" y="76200"/>
                  </a:lnTo>
                  <a:lnTo>
                    <a:pt x="1593850" y="42799"/>
                  </a:lnTo>
                  <a:lnTo>
                    <a:pt x="839724" y="42799"/>
                  </a:lnTo>
                  <a:lnTo>
                    <a:pt x="839724" y="368300"/>
                  </a:lnTo>
                  <a:cubicBezTo>
                    <a:pt x="839724" y="370840"/>
                    <a:pt x="837692" y="372999"/>
                    <a:pt x="835025" y="372999"/>
                  </a:cubicBezTo>
                  <a:lnTo>
                    <a:pt x="0" y="372999"/>
                  </a:lnTo>
                  <a:lnTo>
                    <a:pt x="0" y="363474"/>
                  </a:lnTo>
                  <a:lnTo>
                    <a:pt x="830199" y="363474"/>
                  </a:lnTo>
                  <a:lnTo>
                    <a:pt x="830199" y="38100"/>
                  </a:lnTo>
                  <a:cubicBezTo>
                    <a:pt x="830199" y="35433"/>
                    <a:pt x="832358" y="33274"/>
                    <a:pt x="835025" y="33274"/>
                  </a:cubicBezTo>
                  <a:lnTo>
                    <a:pt x="1593850" y="33274"/>
                  </a:lnTo>
                  <a:lnTo>
                    <a:pt x="15938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0" name="Shape 476">
              <a:extLst>
                <a:ext uri="{FF2B5EF4-FFF2-40B4-BE49-F238E27FC236}">
                  <a16:creationId xmlns:a16="http://schemas.microsoft.com/office/drawing/2014/main" id="{9714A692-7DC7-0E30-347A-4AD290EA8216}"/>
                </a:ext>
              </a:extLst>
            </p:cNvPr>
            <p:cNvSpPr/>
            <p:nvPr/>
          </p:nvSpPr>
          <p:spPr>
            <a:xfrm>
              <a:off x="1143000" y="3038475"/>
              <a:ext cx="1670050" cy="372999"/>
            </a:xfrm>
            <a:custGeom>
              <a:avLst/>
              <a:gdLst/>
              <a:ahLst/>
              <a:cxnLst/>
              <a:rect l="0" t="0" r="0" b="0"/>
              <a:pathLst>
                <a:path w="1670050" h="372999">
                  <a:moveTo>
                    <a:pt x="1593850" y="0"/>
                  </a:moveTo>
                  <a:lnTo>
                    <a:pt x="1670050" y="38100"/>
                  </a:lnTo>
                  <a:lnTo>
                    <a:pt x="1593850" y="76200"/>
                  </a:lnTo>
                  <a:lnTo>
                    <a:pt x="1593850" y="42799"/>
                  </a:lnTo>
                  <a:lnTo>
                    <a:pt x="839724" y="42799"/>
                  </a:lnTo>
                  <a:lnTo>
                    <a:pt x="839724" y="368300"/>
                  </a:lnTo>
                  <a:cubicBezTo>
                    <a:pt x="839724" y="370840"/>
                    <a:pt x="837692" y="372999"/>
                    <a:pt x="835025" y="372999"/>
                  </a:cubicBezTo>
                  <a:lnTo>
                    <a:pt x="0" y="372999"/>
                  </a:lnTo>
                  <a:lnTo>
                    <a:pt x="0" y="363474"/>
                  </a:lnTo>
                  <a:lnTo>
                    <a:pt x="830199" y="363474"/>
                  </a:lnTo>
                  <a:lnTo>
                    <a:pt x="830199" y="38100"/>
                  </a:lnTo>
                  <a:cubicBezTo>
                    <a:pt x="830199" y="35433"/>
                    <a:pt x="832358" y="33274"/>
                    <a:pt x="835025" y="33274"/>
                  </a:cubicBezTo>
                  <a:lnTo>
                    <a:pt x="1593850" y="33274"/>
                  </a:lnTo>
                  <a:lnTo>
                    <a:pt x="15938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1" name="Shape 477">
              <a:extLst>
                <a:ext uri="{FF2B5EF4-FFF2-40B4-BE49-F238E27FC236}">
                  <a16:creationId xmlns:a16="http://schemas.microsoft.com/office/drawing/2014/main" id="{9B70A86A-254D-603D-A221-C9A27CE0A487}"/>
                </a:ext>
              </a:extLst>
            </p:cNvPr>
            <p:cNvSpPr/>
            <p:nvPr/>
          </p:nvSpPr>
          <p:spPr>
            <a:xfrm>
              <a:off x="1149350" y="3686810"/>
              <a:ext cx="1670050" cy="372999"/>
            </a:xfrm>
            <a:custGeom>
              <a:avLst/>
              <a:gdLst/>
              <a:ahLst/>
              <a:cxnLst/>
              <a:rect l="0" t="0" r="0" b="0"/>
              <a:pathLst>
                <a:path w="1670050" h="372999">
                  <a:moveTo>
                    <a:pt x="1593850" y="0"/>
                  </a:moveTo>
                  <a:lnTo>
                    <a:pt x="1670050" y="38100"/>
                  </a:lnTo>
                  <a:lnTo>
                    <a:pt x="1593850" y="76200"/>
                  </a:lnTo>
                  <a:lnTo>
                    <a:pt x="1593850" y="42799"/>
                  </a:lnTo>
                  <a:lnTo>
                    <a:pt x="839724" y="42799"/>
                  </a:lnTo>
                  <a:lnTo>
                    <a:pt x="839724" y="368300"/>
                  </a:lnTo>
                  <a:cubicBezTo>
                    <a:pt x="839724" y="370840"/>
                    <a:pt x="837692" y="372999"/>
                    <a:pt x="835025" y="372999"/>
                  </a:cubicBezTo>
                  <a:lnTo>
                    <a:pt x="0" y="372999"/>
                  </a:lnTo>
                  <a:lnTo>
                    <a:pt x="0" y="363474"/>
                  </a:lnTo>
                  <a:lnTo>
                    <a:pt x="830199" y="363474"/>
                  </a:lnTo>
                  <a:lnTo>
                    <a:pt x="830199" y="38100"/>
                  </a:lnTo>
                  <a:cubicBezTo>
                    <a:pt x="830199" y="35433"/>
                    <a:pt x="832358" y="33274"/>
                    <a:pt x="835025" y="33274"/>
                  </a:cubicBezTo>
                  <a:lnTo>
                    <a:pt x="1593850" y="33274"/>
                  </a:lnTo>
                  <a:lnTo>
                    <a:pt x="15938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2" name="Shape 4561">
              <a:extLst>
                <a:ext uri="{FF2B5EF4-FFF2-40B4-BE49-F238E27FC236}">
                  <a16:creationId xmlns:a16="http://schemas.microsoft.com/office/drawing/2014/main" id="{D76158E9-1CAD-4A7C-701D-E46349035934}"/>
                </a:ext>
              </a:extLst>
            </p:cNvPr>
            <p:cNvSpPr/>
            <p:nvPr/>
          </p:nvSpPr>
          <p:spPr>
            <a:xfrm>
              <a:off x="2800350" y="914400"/>
              <a:ext cx="1231900" cy="2882900"/>
            </a:xfrm>
            <a:custGeom>
              <a:avLst/>
              <a:gdLst/>
              <a:ahLst/>
              <a:cxnLst/>
              <a:rect l="0" t="0" r="0" b="0"/>
              <a:pathLst>
                <a:path w="1231900" h="2882900">
                  <a:moveTo>
                    <a:pt x="0" y="0"/>
                  </a:moveTo>
                  <a:lnTo>
                    <a:pt x="1231900" y="0"/>
                  </a:lnTo>
                  <a:lnTo>
                    <a:pt x="1231900" y="2882900"/>
                  </a:lnTo>
                  <a:lnTo>
                    <a:pt x="0" y="2882900"/>
                  </a:lnTo>
                  <a:lnTo>
                    <a:pt x="0" y="0"/>
                  </a:lnTo>
                </a:path>
              </a:pathLst>
            </a:custGeom>
            <a:solidFill>
              <a:srgbClr val="0070C0"/>
            </a:solidFill>
            <a:ln w="0" cap="flat">
              <a:miter lim="127000"/>
            </a:ln>
          </p:spPr>
          <p:style>
            <a:lnRef idx="0">
              <a:srgbClr val="000000">
                <a:alpha val="0"/>
              </a:srgbClr>
            </a:lnRef>
            <a:fillRef idx="1">
              <a:srgbClr val="FFFFFF"/>
            </a:fillRef>
            <a:effectRef idx="0">
              <a:scrgbClr r="0" g="0" b="0"/>
            </a:effectRef>
            <a:fontRef idx="none"/>
          </p:style>
          <p:txBody>
            <a:bodyPr/>
            <a:lstStyle/>
            <a:p>
              <a:endParaRPr lang="en-IN" dirty="0"/>
            </a:p>
          </p:txBody>
        </p:sp>
        <p:sp>
          <p:nvSpPr>
            <p:cNvPr id="43" name="Shape 479">
              <a:extLst>
                <a:ext uri="{FF2B5EF4-FFF2-40B4-BE49-F238E27FC236}">
                  <a16:creationId xmlns:a16="http://schemas.microsoft.com/office/drawing/2014/main" id="{9E966D33-92ED-5DC1-DA35-A6CEC40EE4F5}"/>
                </a:ext>
              </a:extLst>
            </p:cNvPr>
            <p:cNvSpPr/>
            <p:nvPr/>
          </p:nvSpPr>
          <p:spPr>
            <a:xfrm>
              <a:off x="2800350" y="914400"/>
              <a:ext cx="1231900" cy="2882900"/>
            </a:xfrm>
            <a:custGeom>
              <a:avLst/>
              <a:gdLst/>
              <a:ahLst/>
              <a:cxnLst/>
              <a:rect l="0" t="0" r="0" b="0"/>
              <a:pathLst>
                <a:path w="1231900" h="2882900">
                  <a:moveTo>
                    <a:pt x="0" y="2882900"/>
                  </a:moveTo>
                  <a:lnTo>
                    <a:pt x="1231900" y="2882900"/>
                  </a:lnTo>
                  <a:lnTo>
                    <a:pt x="12319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4" name="Rectangle 43">
              <a:extLst>
                <a:ext uri="{FF2B5EF4-FFF2-40B4-BE49-F238E27FC236}">
                  <a16:creationId xmlns:a16="http://schemas.microsoft.com/office/drawing/2014/main" id="{D18D0077-FB1D-3FFF-0EE7-A0B5EB7DF551}"/>
                </a:ext>
              </a:extLst>
            </p:cNvPr>
            <p:cNvSpPr/>
            <p:nvPr/>
          </p:nvSpPr>
          <p:spPr>
            <a:xfrm>
              <a:off x="2598040" y="2282486"/>
              <a:ext cx="1546593" cy="66049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Arduino UNO</a:t>
              </a:r>
            </a:p>
          </p:txBody>
        </p:sp>
        <p:sp>
          <p:nvSpPr>
            <p:cNvPr id="45" name="Rectangle 44">
              <a:extLst>
                <a:ext uri="{FF2B5EF4-FFF2-40B4-BE49-F238E27FC236}">
                  <a16:creationId xmlns:a16="http://schemas.microsoft.com/office/drawing/2014/main" id="{2ECDD173-20E4-9D57-7145-A395A2A2DA32}"/>
                </a:ext>
              </a:extLst>
            </p:cNvPr>
            <p:cNvSpPr/>
            <p:nvPr/>
          </p:nvSpPr>
          <p:spPr>
            <a:xfrm>
              <a:off x="3818001" y="2282486"/>
              <a:ext cx="46619" cy="20643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100" kern="100" dirty="0">
                  <a:solidFill>
                    <a:srgbClr val="000000"/>
                  </a:solidFill>
                  <a:effectLst/>
                  <a:latin typeface="Times New Roman" panose="02020603050405020304" pitchFamily="18" charset="0"/>
                  <a:ea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46" name="Shape 483">
              <a:extLst>
                <a:ext uri="{FF2B5EF4-FFF2-40B4-BE49-F238E27FC236}">
                  <a16:creationId xmlns:a16="http://schemas.microsoft.com/office/drawing/2014/main" id="{D23BC179-9E54-FECE-325E-E085E710E989}"/>
                </a:ext>
              </a:extLst>
            </p:cNvPr>
            <p:cNvSpPr/>
            <p:nvPr/>
          </p:nvSpPr>
          <p:spPr>
            <a:xfrm>
              <a:off x="2813050" y="4165600"/>
              <a:ext cx="1238250" cy="361950"/>
            </a:xfrm>
            <a:custGeom>
              <a:avLst/>
              <a:gdLst/>
              <a:ahLst/>
              <a:cxnLst/>
              <a:rect l="0" t="0" r="0" b="0"/>
              <a:pathLst>
                <a:path w="1238250" h="361950">
                  <a:moveTo>
                    <a:pt x="0" y="361950"/>
                  </a:moveTo>
                  <a:lnTo>
                    <a:pt x="1238250" y="361950"/>
                  </a:lnTo>
                  <a:lnTo>
                    <a:pt x="1238250" y="0"/>
                  </a:lnTo>
                  <a:lnTo>
                    <a:pt x="0" y="0"/>
                  </a:lnTo>
                  <a:close/>
                </a:path>
              </a:pathLst>
            </a:custGeom>
            <a:solidFill>
              <a:srgbClr val="0070C0"/>
            </a:solidFill>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7" name="Rectangle 46">
              <a:extLst>
                <a:ext uri="{FF2B5EF4-FFF2-40B4-BE49-F238E27FC236}">
                  <a16:creationId xmlns:a16="http://schemas.microsoft.com/office/drawing/2014/main" id="{79712A03-4F4C-9D73-B43B-DA62D86C03C7}"/>
                </a:ext>
              </a:extLst>
            </p:cNvPr>
            <p:cNvSpPr/>
            <p:nvPr/>
          </p:nvSpPr>
          <p:spPr>
            <a:xfrm>
              <a:off x="2746369" y="4225965"/>
              <a:ext cx="1490345" cy="20643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latin typeface="Times New Roman" panose="02020603050405020304" pitchFamily="18" charset="0"/>
                  <a:ea typeface="Times New Roman" panose="02020603050405020304" pitchFamily="18" charset="0"/>
                </a:rPr>
                <a:t>Power Supply</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
          <p:nvSpPr>
            <p:cNvPr id="48" name="Rectangle 47">
              <a:extLst>
                <a:ext uri="{FF2B5EF4-FFF2-40B4-BE49-F238E27FC236}">
                  <a16:creationId xmlns:a16="http://schemas.microsoft.com/office/drawing/2014/main" id="{0ED8D116-1121-791C-9C8F-0FEA6AA28847}"/>
                </a:ext>
              </a:extLst>
            </p:cNvPr>
            <p:cNvSpPr/>
            <p:nvPr/>
          </p:nvSpPr>
          <p:spPr>
            <a:xfrm>
              <a:off x="3814953" y="4273085"/>
              <a:ext cx="46619" cy="20643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49" name="Shape 487">
              <a:extLst>
                <a:ext uri="{FF2B5EF4-FFF2-40B4-BE49-F238E27FC236}">
                  <a16:creationId xmlns:a16="http://schemas.microsoft.com/office/drawing/2014/main" id="{EE9B4698-D23F-108C-F452-EA9165C4360A}"/>
                </a:ext>
              </a:extLst>
            </p:cNvPr>
            <p:cNvSpPr/>
            <p:nvPr/>
          </p:nvSpPr>
          <p:spPr>
            <a:xfrm>
              <a:off x="2838450" y="-1"/>
              <a:ext cx="1306183" cy="455051"/>
            </a:xfrm>
            <a:custGeom>
              <a:avLst/>
              <a:gdLst/>
              <a:ahLst/>
              <a:cxnLst/>
              <a:rect l="0" t="0" r="0" b="0"/>
              <a:pathLst>
                <a:path w="1162050" h="393700">
                  <a:moveTo>
                    <a:pt x="0" y="393700"/>
                  </a:moveTo>
                  <a:lnTo>
                    <a:pt x="1162050" y="393700"/>
                  </a:lnTo>
                  <a:lnTo>
                    <a:pt x="1162050" y="0"/>
                  </a:lnTo>
                  <a:lnTo>
                    <a:pt x="0" y="0"/>
                  </a:lnTo>
                  <a:close/>
                </a:path>
              </a:pathLst>
            </a:custGeom>
            <a:solidFill>
              <a:srgbClr val="0070C0"/>
            </a:solidFill>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0" name="Rectangle 49">
              <a:extLst>
                <a:ext uri="{FF2B5EF4-FFF2-40B4-BE49-F238E27FC236}">
                  <a16:creationId xmlns:a16="http://schemas.microsoft.com/office/drawing/2014/main" id="{70096395-D6B3-B1C4-AB02-A906C3C34EBB}"/>
                </a:ext>
              </a:extLst>
            </p:cNvPr>
            <p:cNvSpPr/>
            <p:nvPr/>
          </p:nvSpPr>
          <p:spPr>
            <a:xfrm>
              <a:off x="2783804" y="122598"/>
              <a:ext cx="1546593" cy="83396"/>
            </a:xfrm>
            <a:prstGeom prst="rect">
              <a:avLst/>
            </a:prstGeom>
            <a:ln>
              <a:noFill/>
            </a:ln>
          </p:spPr>
          <p:txBody>
            <a:bodyPr vert="horz" lIns="0" tIns="0" rIns="0" bIns="0" rtlCol="0">
              <a:noAutofit/>
            </a:bodyPr>
            <a:lstStyle/>
            <a:p>
              <a:pPr marL="603885" marR="457200" indent="-6350" algn="just">
                <a:lnSpc>
                  <a:spcPct val="107000"/>
                </a:lnSpc>
                <a:spcAft>
                  <a:spcPts val="800"/>
                </a:spcAft>
              </a:pPr>
              <a:r>
                <a:rPr lang="en-IN" sz="2000" kern="100" dirty="0">
                  <a:solidFill>
                    <a:srgbClr val="000000"/>
                  </a:solidFill>
                  <a:effectLst/>
                  <a:latin typeface="Times New Roman" panose="02020603050405020304" pitchFamily="18" charset="0"/>
                  <a:ea typeface="Times New Roman" panose="02020603050405020304" pitchFamily="18" charset="0"/>
                </a:rPr>
                <a:t>LCD Display</a:t>
              </a:r>
            </a:p>
          </p:txBody>
        </p:sp>
        <p:sp>
          <p:nvSpPr>
            <p:cNvPr id="51" name="Rectangle 50">
              <a:extLst>
                <a:ext uri="{FF2B5EF4-FFF2-40B4-BE49-F238E27FC236}">
                  <a16:creationId xmlns:a16="http://schemas.microsoft.com/office/drawing/2014/main" id="{9EDB4515-80CD-8A37-E420-F10756542A99}"/>
                </a:ext>
              </a:extLst>
            </p:cNvPr>
            <p:cNvSpPr/>
            <p:nvPr/>
          </p:nvSpPr>
          <p:spPr>
            <a:xfrm>
              <a:off x="3793617" y="122598"/>
              <a:ext cx="46619" cy="206429"/>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3" name="Shape 491">
              <a:extLst>
                <a:ext uri="{FF2B5EF4-FFF2-40B4-BE49-F238E27FC236}">
                  <a16:creationId xmlns:a16="http://schemas.microsoft.com/office/drawing/2014/main" id="{8B11945F-4922-32D8-BDF0-A51A749A3B35}"/>
                </a:ext>
              </a:extLst>
            </p:cNvPr>
            <p:cNvSpPr/>
            <p:nvPr/>
          </p:nvSpPr>
          <p:spPr>
            <a:xfrm>
              <a:off x="3281070" y="453243"/>
              <a:ext cx="254000" cy="463550"/>
            </a:xfrm>
            <a:custGeom>
              <a:avLst/>
              <a:gdLst/>
              <a:ahLst/>
              <a:cxnLst/>
              <a:rect l="0" t="0" r="0" b="0"/>
              <a:pathLst>
                <a:path w="254000" h="463550">
                  <a:moveTo>
                    <a:pt x="254000" y="127000"/>
                  </a:moveTo>
                  <a:lnTo>
                    <a:pt x="190500" y="127000"/>
                  </a:lnTo>
                  <a:lnTo>
                    <a:pt x="190500" y="463550"/>
                  </a:lnTo>
                  <a:lnTo>
                    <a:pt x="63500" y="463550"/>
                  </a:lnTo>
                  <a:lnTo>
                    <a:pt x="63500" y="127000"/>
                  </a:lnTo>
                  <a:lnTo>
                    <a:pt x="0" y="127000"/>
                  </a:lnTo>
                  <a:lnTo>
                    <a:pt x="127000" y="0"/>
                  </a:lnTo>
                  <a:close/>
                </a:path>
              </a:pathLst>
            </a:custGeom>
            <a:solidFill>
              <a:schemeClr val="tx1"/>
            </a:solidFill>
            <a:ln w="25400" cap="flat">
              <a:miter lim="101600"/>
            </a:ln>
          </p:spPr>
          <p:style>
            <a:lnRef idx="1">
              <a:srgbClr val="000000"/>
            </a:lnRef>
            <a:fillRef idx="0">
              <a:srgbClr val="000000">
                <a:alpha val="0"/>
              </a:srgbClr>
            </a:fillRef>
            <a:effectRef idx="0">
              <a:scrgbClr r="0" g="0" b="0"/>
            </a:effectRef>
            <a:fontRef idx="none"/>
          </p:style>
          <p:txBody>
            <a:bodyPr/>
            <a:lstStyle/>
            <a:p>
              <a:endParaRPr lang="en-IN" dirty="0"/>
            </a:p>
          </p:txBody>
        </p:sp>
        <p:sp>
          <p:nvSpPr>
            <p:cNvPr id="54" name="Shape 492">
              <a:extLst>
                <a:ext uri="{FF2B5EF4-FFF2-40B4-BE49-F238E27FC236}">
                  <a16:creationId xmlns:a16="http://schemas.microsoft.com/office/drawing/2014/main" id="{958B42E5-F945-59F5-6549-9C3604BF0AA2}"/>
                </a:ext>
              </a:extLst>
            </p:cNvPr>
            <p:cNvSpPr/>
            <p:nvPr/>
          </p:nvSpPr>
          <p:spPr>
            <a:xfrm>
              <a:off x="3289300" y="3778250"/>
              <a:ext cx="215900" cy="387349"/>
            </a:xfrm>
            <a:custGeom>
              <a:avLst/>
              <a:gdLst/>
              <a:ahLst/>
              <a:cxnLst/>
              <a:rect l="0" t="0" r="0" b="0"/>
              <a:pathLst>
                <a:path w="215900" h="298450">
                  <a:moveTo>
                    <a:pt x="107950" y="0"/>
                  </a:moveTo>
                  <a:lnTo>
                    <a:pt x="215900" y="107950"/>
                  </a:lnTo>
                  <a:lnTo>
                    <a:pt x="161925" y="107950"/>
                  </a:lnTo>
                  <a:lnTo>
                    <a:pt x="161925" y="298450"/>
                  </a:lnTo>
                  <a:lnTo>
                    <a:pt x="53975" y="298450"/>
                  </a:lnTo>
                  <a:lnTo>
                    <a:pt x="53975" y="107950"/>
                  </a:lnTo>
                  <a:lnTo>
                    <a:pt x="0" y="107950"/>
                  </a:lnTo>
                  <a:lnTo>
                    <a:pt x="10795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IN" dirty="0"/>
            </a:p>
          </p:txBody>
        </p:sp>
        <p:sp>
          <p:nvSpPr>
            <p:cNvPr id="56" name="Shape 494">
              <a:extLst>
                <a:ext uri="{FF2B5EF4-FFF2-40B4-BE49-F238E27FC236}">
                  <a16:creationId xmlns:a16="http://schemas.microsoft.com/office/drawing/2014/main" id="{3BAEC131-44A9-C89B-B99D-051EA6BA3CA7}"/>
                </a:ext>
              </a:extLst>
            </p:cNvPr>
            <p:cNvSpPr/>
            <p:nvPr/>
          </p:nvSpPr>
          <p:spPr>
            <a:xfrm>
              <a:off x="4032250" y="2266950"/>
              <a:ext cx="508000" cy="168274"/>
            </a:xfrm>
            <a:custGeom>
              <a:avLst/>
              <a:gdLst/>
              <a:ahLst/>
              <a:cxnLst/>
              <a:rect l="0" t="0" r="0" b="0"/>
              <a:pathLst>
                <a:path w="406400" h="158750">
                  <a:moveTo>
                    <a:pt x="327025" y="0"/>
                  </a:moveTo>
                  <a:lnTo>
                    <a:pt x="406400" y="79375"/>
                  </a:lnTo>
                  <a:lnTo>
                    <a:pt x="327025" y="158750"/>
                  </a:lnTo>
                  <a:lnTo>
                    <a:pt x="327025" y="118999"/>
                  </a:lnTo>
                  <a:lnTo>
                    <a:pt x="0" y="118999"/>
                  </a:lnTo>
                  <a:lnTo>
                    <a:pt x="0" y="39624"/>
                  </a:lnTo>
                  <a:lnTo>
                    <a:pt x="327025" y="39624"/>
                  </a:lnTo>
                  <a:lnTo>
                    <a:pt x="327025"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61" name="Rectangle 60">
              <a:extLst>
                <a:ext uri="{FF2B5EF4-FFF2-40B4-BE49-F238E27FC236}">
                  <a16:creationId xmlns:a16="http://schemas.microsoft.com/office/drawing/2014/main" id="{1A7BC059-2B42-6779-474F-B11BED93EDE3}"/>
                </a:ext>
              </a:extLst>
            </p:cNvPr>
            <p:cNvSpPr/>
            <p:nvPr/>
          </p:nvSpPr>
          <p:spPr>
            <a:xfrm>
              <a:off x="5072634" y="2364782"/>
              <a:ext cx="46619" cy="20643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100" kern="100" dirty="0">
                  <a:solidFill>
                    <a:srgbClr val="000000"/>
                  </a:solidFill>
                  <a:effectLst/>
                  <a:latin typeface="Times New Roman" panose="02020603050405020304" pitchFamily="18" charset="0"/>
                  <a:ea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62" name="Shape 502">
              <a:extLst>
                <a:ext uri="{FF2B5EF4-FFF2-40B4-BE49-F238E27FC236}">
                  <a16:creationId xmlns:a16="http://schemas.microsoft.com/office/drawing/2014/main" id="{A1BB7FB3-E10C-D6B2-2B3C-536324775ACD}"/>
                </a:ext>
              </a:extLst>
            </p:cNvPr>
            <p:cNvSpPr/>
            <p:nvPr/>
          </p:nvSpPr>
          <p:spPr>
            <a:xfrm>
              <a:off x="4511800" y="2126657"/>
              <a:ext cx="1047750" cy="476250"/>
            </a:xfrm>
            <a:custGeom>
              <a:avLst/>
              <a:gdLst/>
              <a:ahLst/>
              <a:cxnLst/>
              <a:rect l="0" t="0" r="0" b="0"/>
              <a:pathLst>
                <a:path w="1047750" h="476250">
                  <a:moveTo>
                    <a:pt x="0" y="476250"/>
                  </a:moveTo>
                  <a:lnTo>
                    <a:pt x="1047750" y="476250"/>
                  </a:lnTo>
                  <a:lnTo>
                    <a:pt x="1047750" y="0"/>
                  </a:lnTo>
                  <a:lnTo>
                    <a:pt x="0" y="0"/>
                  </a:lnTo>
                  <a:close/>
                </a:path>
              </a:pathLst>
            </a:custGeom>
            <a:solidFill>
              <a:srgbClr val="0070C0"/>
            </a:solidFill>
            <a:ln w="25400" cap="flat">
              <a:round/>
            </a:ln>
          </p:spPr>
          <p:style>
            <a:lnRef idx="1">
              <a:srgbClr val="000000"/>
            </a:lnRef>
            <a:fillRef idx="0">
              <a:srgbClr val="000000">
                <a:alpha val="0"/>
              </a:srgbClr>
            </a:fillRef>
            <a:effectRef idx="0">
              <a:scrgbClr r="0" g="0" b="0"/>
            </a:effectRef>
            <a:fontRef idx="none"/>
          </p:style>
          <p:txBody>
            <a:bodyPr/>
            <a:lstStyle/>
            <a:p>
              <a:endParaRPr lang="en-IN" dirty="0"/>
            </a:p>
          </p:txBody>
        </p:sp>
        <p:sp>
          <p:nvSpPr>
            <p:cNvPr id="63" name="Rectangle 62">
              <a:extLst>
                <a:ext uri="{FF2B5EF4-FFF2-40B4-BE49-F238E27FC236}">
                  <a16:creationId xmlns:a16="http://schemas.microsoft.com/office/drawing/2014/main" id="{182A44E3-A60E-856B-AC2D-11B5F41BEAC4}"/>
                </a:ext>
              </a:extLst>
            </p:cNvPr>
            <p:cNvSpPr/>
            <p:nvPr/>
          </p:nvSpPr>
          <p:spPr>
            <a:xfrm>
              <a:off x="5750814" y="2209334"/>
              <a:ext cx="103709" cy="206430"/>
            </a:xfrm>
            <a:prstGeom prst="rect">
              <a:avLst/>
            </a:prstGeom>
            <a:ln>
              <a:noFill/>
            </a:ln>
          </p:spPr>
          <p:txBody>
            <a:bodyPr vert="horz" lIns="0" tIns="0" rIns="0" bIns="0" rtlCol="0">
              <a:noAutofit/>
            </a:bodyPr>
            <a:lstStyle/>
            <a:p>
              <a:pPr marL="603885" marR="45720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572C812D-2CEA-FAF9-BC63-1E5D0337212B}"/>
                </a:ext>
              </a:extLst>
            </p:cNvPr>
            <p:cNvSpPr/>
            <p:nvPr/>
          </p:nvSpPr>
          <p:spPr>
            <a:xfrm>
              <a:off x="4216572" y="2236084"/>
              <a:ext cx="2458673" cy="753266"/>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600" kern="100" dirty="0">
                  <a:solidFill>
                    <a:srgbClr val="000000"/>
                  </a:solidFill>
                  <a:latin typeface="Times New Roman" panose="02020603050405020304" pitchFamily="18" charset="0"/>
                  <a:ea typeface="Times New Roman" panose="02020603050405020304" pitchFamily="18" charset="0"/>
                </a:rPr>
                <a:t>m</a:t>
              </a:r>
              <a:r>
                <a:rPr lang="en-IN" sz="1600" kern="100" dirty="0">
                  <a:solidFill>
                    <a:srgbClr val="000000"/>
                  </a:solidFill>
                  <a:effectLst/>
                  <a:latin typeface="Times New Roman" panose="02020603050405020304" pitchFamily="18" charset="0"/>
                  <a:ea typeface="Times New Roman" panose="02020603050405020304" pitchFamily="18" charset="0"/>
                </a:rPr>
                <a:t>g90 servo Motor</a:t>
              </a:r>
            </a:p>
          </p:txBody>
        </p:sp>
        <p:sp>
          <p:nvSpPr>
            <p:cNvPr id="67" name="Rectangle 66">
              <a:extLst>
                <a:ext uri="{FF2B5EF4-FFF2-40B4-BE49-F238E27FC236}">
                  <a16:creationId xmlns:a16="http://schemas.microsoft.com/office/drawing/2014/main" id="{D91DD165-86B9-A107-EC32-0123582D1BAB}"/>
                </a:ext>
              </a:extLst>
            </p:cNvPr>
            <p:cNvSpPr/>
            <p:nvPr/>
          </p:nvSpPr>
          <p:spPr>
            <a:xfrm>
              <a:off x="6410960" y="2209334"/>
              <a:ext cx="46619" cy="206430"/>
            </a:xfrm>
            <a:prstGeom prst="rect">
              <a:avLst/>
            </a:prstGeom>
            <a:ln>
              <a:noFill/>
            </a:ln>
          </p:spPr>
          <p:txBody>
            <a:bodyPr vert="horz" lIns="0" tIns="0" rIns="0" bIns="0" rtlCol="0">
              <a:noAutofit/>
            </a:bodyPr>
            <a:lstStyle/>
            <a:p>
              <a:pPr marL="603885" marR="457200" indent="-6350" algn="l">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89847EBF-0248-6072-E8C4-6976B148520B}"/>
                </a:ext>
              </a:extLst>
            </p:cNvPr>
            <p:cNvSpPr/>
            <p:nvPr/>
          </p:nvSpPr>
          <p:spPr>
            <a:xfrm>
              <a:off x="6039104" y="2370879"/>
              <a:ext cx="62098" cy="206429"/>
            </a:xfrm>
            <a:prstGeom prst="rect">
              <a:avLst/>
            </a:prstGeom>
            <a:ln>
              <a:noFill/>
            </a:ln>
          </p:spPr>
          <p:txBody>
            <a:bodyPr vert="horz" lIns="0" tIns="0" rIns="0" bIns="0" rtlCol="0">
              <a:noAutofit/>
            </a:bodyPr>
            <a:lstStyle/>
            <a:p>
              <a:pPr marL="603885" marR="45720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grpSp>
      <p:pic>
        <p:nvPicPr>
          <p:cNvPr id="3" name="image1.jpeg">
            <a:extLst>
              <a:ext uri="{FF2B5EF4-FFF2-40B4-BE49-F238E27FC236}">
                <a16:creationId xmlns:a16="http://schemas.microsoft.com/office/drawing/2014/main" id="{12288E02-449F-A1F4-12AD-393B3333F5D6}"/>
              </a:ext>
            </a:extLst>
          </p:cNvPr>
          <p:cNvPicPr/>
          <p:nvPr/>
        </p:nvPicPr>
        <p:blipFill>
          <a:blip r:embed="rId2" cstate="print"/>
          <a:stretch>
            <a:fillRect/>
          </a:stretch>
        </p:blipFill>
        <p:spPr>
          <a:xfrm>
            <a:off x="169434" y="137989"/>
            <a:ext cx="927529" cy="803306"/>
          </a:xfrm>
          <a:prstGeom prst="rect">
            <a:avLst/>
          </a:prstGeom>
        </p:spPr>
      </p:pic>
      <p:pic>
        <p:nvPicPr>
          <p:cNvPr id="18" name="Picture 17">
            <a:extLst>
              <a:ext uri="{FF2B5EF4-FFF2-40B4-BE49-F238E27FC236}">
                <a16:creationId xmlns:a16="http://schemas.microsoft.com/office/drawing/2014/main" id="{6243029C-3EAD-56DD-5884-2261981FC8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51439"/>
            <a:ext cx="927529" cy="830198"/>
          </a:xfrm>
          <a:prstGeom prst="rect">
            <a:avLst/>
          </a:prstGeom>
          <a:noFill/>
        </p:spPr>
      </p:pic>
    </p:spTree>
    <p:extLst>
      <p:ext uri="{BB962C8B-B14F-4D97-AF65-F5344CB8AC3E}">
        <p14:creationId xmlns:p14="http://schemas.microsoft.com/office/powerpoint/2010/main" val="201738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F0AD-5337-F5A5-B82A-2158D2C79BEE}"/>
              </a:ext>
            </a:extLst>
          </p:cNvPr>
          <p:cNvSpPr>
            <a:spLocks noGrp="1"/>
          </p:cNvSpPr>
          <p:nvPr>
            <p:ph type="title"/>
          </p:nvPr>
        </p:nvSpPr>
        <p:spPr>
          <a:xfrm>
            <a:off x="984522" y="188259"/>
            <a:ext cx="9486254" cy="681317"/>
          </a:xfrm>
        </p:spPr>
        <p:txBody>
          <a:bodyPr>
            <a:noAutofit/>
          </a:bodyPr>
          <a:lstStyle/>
          <a:p>
            <a:r>
              <a:rPr lang="en-IN" sz="5400" dirty="0">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A6D2AD7B-DF94-D793-1FD3-269C383A820A}"/>
              </a:ext>
            </a:extLst>
          </p:cNvPr>
          <p:cNvSpPr>
            <a:spLocks noGrp="1"/>
          </p:cNvSpPr>
          <p:nvPr>
            <p:ph type="subTitle" idx="1"/>
          </p:nvPr>
        </p:nvSpPr>
        <p:spPr>
          <a:xfrm>
            <a:off x="990000" y="1129553"/>
            <a:ext cx="9678000" cy="4150659"/>
          </a:xfrm>
        </p:spPr>
        <p:txBody>
          <a:bodyPr>
            <a:normAutofit/>
          </a:bodyPr>
          <a:lstStyle/>
          <a:p>
            <a:pPr marL="457200" indent="-457200" algn="l">
              <a:buFont typeface="+mj-lt"/>
              <a:buAutoNum type="arabicPeriod"/>
            </a:pPr>
            <a:r>
              <a:rPr lang="en-IN" dirty="0">
                <a:solidFill>
                  <a:srgbClr val="000000"/>
                </a:solidFill>
                <a:latin typeface="Times New Roman" panose="02020603050405020304" pitchFamily="18" charset="0"/>
                <a:cs typeface="Times New Roman" panose="02020603050405020304" pitchFamily="18" charset="0"/>
              </a:rPr>
              <a:t>Embedded C programming  plays role in performing specific function.</a:t>
            </a:r>
          </a:p>
          <a:p>
            <a:pPr marL="457200" indent="-457200" algn="l">
              <a:buFont typeface="+mj-lt"/>
              <a:buAutoNum type="arabicPeriod"/>
            </a:pPr>
            <a:r>
              <a:rPr lang="en-IN" dirty="0">
                <a:solidFill>
                  <a:srgbClr val="000000"/>
                </a:solidFill>
                <a:latin typeface="Times New Roman" panose="02020603050405020304" pitchFamily="18" charset="0"/>
                <a:cs typeface="Times New Roman" panose="02020603050405020304" pitchFamily="18" charset="0"/>
              </a:rPr>
              <a:t>Consists of deployed IoT(Internet of Things) which delivers real-time output and monitors the flow of the parking of vehicles</a:t>
            </a:r>
            <a:r>
              <a:rPr lang="en-IN" sz="2400" dirty="0">
                <a:solidFill>
                  <a:srgbClr val="000000"/>
                </a:solidFill>
                <a:latin typeface="Times New Roman" panose="02020603050405020304" pitchFamily="18" charset="0"/>
                <a:cs typeface="Times New Roman" panose="02020603050405020304" pitchFamily="18" charset="0"/>
              </a:rPr>
              <a:t>.</a:t>
            </a:r>
          </a:p>
          <a:p>
            <a:pPr marL="457200" indent="-457200" algn="l">
              <a:buFont typeface="+mj-lt"/>
              <a:buAutoNum type="arabicPeriod"/>
            </a:pPr>
            <a:r>
              <a:rPr lang="en-IN" dirty="0">
                <a:solidFill>
                  <a:srgbClr val="000000"/>
                </a:solidFill>
                <a:latin typeface="Times New Roman" panose="02020603050405020304" pitchFamily="18" charset="0"/>
                <a:cs typeface="Times New Roman" panose="02020603050405020304" pitchFamily="18" charset="0"/>
              </a:rPr>
              <a:t>Displays data about free and occupied parking slots.</a:t>
            </a:r>
          </a:p>
          <a:p>
            <a:pPr marL="457200" indent="-457200" algn="l">
              <a:buFont typeface="+mj-lt"/>
              <a:buAutoNum type="arabicPeriod"/>
            </a:pPr>
            <a:r>
              <a:rPr lang="en-IN" dirty="0">
                <a:solidFill>
                  <a:srgbClr val="000000"/>
                </a:solidFill>
                <a:latin typeface="Times New Roman" panose="02020603050405020304" pitchFamily="18" charset="0"/>
                <a:cs typeface="Times New Roman" panose="02020603050405020304" pitchFamily="18" charset="0"/>
              </a:rPr>
              <a:t>The device includes IR sensors located in each parking place.</a:t>
            </a:r>
          </a:p>
          <a:p>
            <a:pPr marL="457200" indent="-457200" algn="l">
              <a:buFont typeface="+mj-lt"/>
              <a:buAutoNum type="arabicPeriod"/>
            </a:pPr>
            <a:r>
              <a:rPr lang="en-IN" dirty="0">
                <a:solidFill>
                  <a:srgbClr val="000000"/>
                </a:solidFill>
                <a:latin typeface="Times New Roman" panose="02020603050405020304" pitchFamily="18" charset="0"/>
                <a:cs typeface="Times New Roman" panose="02020603050405020304" pitchFamily="18" charset="0"/>
              </a:rPr>
              <a:t>Output: Once the slots are full the LCD displays slots full and gate do not open.</a:t>
            </a:r>
          </a:p>
          <a:p>
            <a:pPr algn="l"/>
            <a:endParaRPr lang="en-IN" dirty="0">
              <a:solidFill>
                <a:srgbClr val="000000"/>
              </a:solidFill>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F0CE8625-CE76-3349-7421-A13C21B820B8}"/>
              </a:ext>
            </a:extLst>
          </p:cNvPr>
          <p:cNvPicPr/>
          <p:nvPr/>
        </p:nvPicPr>
        <p:blipFill>
          <a:blip r:embed="rId2" cstate="print"/>
          <a:stretch>
            <a:fillRect/>
          </a:stretch>
        </p:blipFill>
        <p:spPr>
          <a:xfrm>
            <a:off x="169434" y="111095"/>
            <a:ext cx="927529" cy="803306"/>
          </a:xfrm>
          <a:prstGeom prst="rect">
            <a:avLst/>
          </a:prstGeom>
        </p:spPr>
      </p:pic>
      <p:pic>
        <p:nvPicPr>
          <p:cNvPr id="5" name="Picture 4">
            <a:extLst>
              <a:ext uri="{FF2B5EF4-FFF2-40B4-BE49-F238E27FC236}">
                <a16:creationId xmlns:a16="http://schemas.microsoft.com/office/drawing/2014/main" id="{76108158-A371-CAF1-AD91-C82EAC86DC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11095"/>
            <a:ext cx="927529" cy="830198"/>
          </a:xfrm>
          <a:prstGeom prst="rect">
            <a:avLst/>
          </a:prstGeom>
          <a:noFill/>
        </p:spPr>
      </p:pic>
    </p:spTree>
    <p:extLst>
      <p:ext uri="{BB962C8B-B14F-4D97-AF65-F5344CB8AC3E}">
        <p14:creationId xmlns:p14="http://schemas.microsoft.com/office/powerpoint/2010/main" val="394231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E8D-BBC6-1EAD-F30F-E85E53C6343E}"/>
              </a:ext>
            </a:extLst>
          </p:cNvPr>
          <p:cNvSpPr>
            <a:spLocks noGrp="1"/>
          </p:cNvSpPr>
          <p:nvPr>
            <p:ph type="title"/>
          </p:nvPr>
        </p:nvSpPr>
        <p:spPr>
          <a:xfrm>
            <a:off x="984522" y="277907"/>
            <a:ext cx="10140678" cy="878540"/>
          </a:xfrm>
        </p:spPr>
        <p:txBody>
          <a:bodyPr>
            <a:noAutofit/>
          </a:bodyPr>
          <a:lstStyle/>
          <a:p>
            <a:r>
              <a:rPr lang="en-IN" sz="5400" dirty="0">
                <a:latin typeface="Times New Roman" panose="02020603050405020304" pitchFamily="18" charset="0"/>
                <a:cs typeface="Times New Roman" panose="02020603050405020304" pitchFamily="18" charset="0"/>
              </a:rPr>
              <a:t>Expected outcomes of the project</a:t>
            </a:r>
          </a:p>
        </p:txBody>
      </p:sp>
      <p:sp>
        <p:nvSpPr>
          <p:cNvPr id="3" name="Subtitle 2">
            <a:extLst>
              <a:ext uri="{FF2B5EF4-FFF2-40B4-BE49-F238E27FC236}">
                <a16:creationId xmlns:a16="http://schemas.microsoft.com/office/drawing/2014/main" id="{3D2011BD-9463-A437-0E33-42A35CA6DD7E}"/>
              </a:ext>
            </a:extLst>
          </p:cNvPr>
          <p:cNvSpPr>
            <a:spLocks noGrp="1"/>
          </p:cNvSpPr>
          <p:nvPr>
            <p:ph type="subTitle" idx="1"/>
          </p:nvPr>
        </p:nvSpPr>
        <p:spPr>
          <a:xfrm>
            <a:off x="989999" y="1927412"/>
            <a:ext cx="9310447" cy="3841563"/>
          </a:xfrm>
        </p:spPr>
        <p:txBody>
          <a:bodyPr>
            <a:normAutofit fontScale="47500" lnSpcReduction="20000"/>
          </a:bodyPr>
          <a:lstStyle/>
          <a:p>
            <a:pPr algn="l">
              <a:buClr>
                <a:schemeClr val="tx1"/>
              </a:buClr>
              <a:buFont typeface="Wingdings" panose="05000000000000000000" pitchFamily="2" charset="2"/>
              <a:buChar char="Ø"/>
            </a:pPr>
            <a:r>
              <a:rPr lang="en-US" sz="5100" dirty="0">
                <a:solidFill>
                  <a:schemeClr val="tx1"/>
                </a:solidFill>
                <a:latin typeface="Times New Roman" panose="02020603050405020304" pitchFamily="18" charset="0"/>
                <a:cs typeface="Times New Roman" panose="02020603050405020304" pitchFamily="18" charset="0"/>
              </a:rPr>
              <a:t>Optimize parking space utilization, reduce search time for parking spots, and minimize congestion.</a:t>
            </a:r>
          </a:p>
          <a:p>
            <a:pPr algn="l">
              <a:buClr>
                <a:schemeClr val="tx1"/>
              </a:buClr>
              <a:buFont typeface="Wingdings" panose="05000000000000000000" pitchFamily="2" charset="2"/>
              <a:buChar char="Ø"/>
            </a:pPr>
            <a:r>
              <a:rPr lang="en-US" sz="5100" dirty="0">
                <a:solidFill>
                  <a:schemeClr val="tx1"/>
                </a:solidFill>
                <a:latin typeface="Times New Roman" panose="02020603050405020304" pitchFamily="18" charset="0"/>
                <a:cs typeface="Times New Roman" panose="02020603050405020304" pitchFamily="18" charset="0"/>
              </a:rPr>
              <a:t>Real-time information on parking availability, easy spot location.</a:t>
            </a:r>
          </a:p>
          <a:p>
            <a:pPr algn="l">
              <a:buClr>
                <a:schemeClr val="tx1"/>
              </a:buClr>
              <a:buFont typeface="Wingdings" panose="05000000000000000000" pitchFamily="2" charset="2"/>
              <a:buChar char="Ø"/>
            </a:pPr>
            <a:r>
              <a:rPr lang="en-US" sz="5100" dirty="0">
                <a:solidFill>
                  <a:schemeClr val="tx1"/>
                </a:solidFill>
                <a:latin typeface="Times New Roman" panose="02020603050405020304" pitchFamily="18" charset="0"/>
                <a:cs typeface="Times New Roman" panose="02020603050405020304" pitchFamily="18" charset="0"/>
              </a:rPr>
              <a:t>Guiding drivers to available parking spaces reduces the number of vehicles circling for parking, leading to reduced congestion.</a:t>
            </a:r>
          </a:p>
          <a:p>
            <a:pPr algn="l">
              <a:buClr>
                <a:schemeClr val="tx1"/>
              </a:buClr>
              <a:buFont typeface="Wingdings" panose="05000000000000000000" pitchFamily="2" charset="2"/>
              <a:buChar char="Ø"/>
            </a:pPr>
            <a:r>
              <a:rPr lang="en-US" sz="5100" dirty="0">
                <a:solidFill>
                  <a:schemeClr val="tx1"/>
                </a:solidFill>
                <a:latin typeface="Times New Roman" panose="02020603050405020304" pitchFamily="18" charset="0"/>
                <a:cs typeface="Times New Roman" panose="02020603050405020304" pitchFamily="18" charset="0"/>
              </a:rPr>
              <a:t>Promoting efficient parking management and reduced congestion aligns with sustainable urban development goals.</a:t>
            </a:r>
            <a:endParaRPr lang="en-IN" sz="51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image1.jpeg">
            <a:extLst>
              <a:ext uri="{FF2B5EF4-FFF2-40B4-BE49-F238E27FC236}">
                <a16:creationId xmlns:a16="http://schemas.microsoft.com/office/drawing/2014/main" id="{1080F729-57BA-64BF-BE60-B047344E3785}"/>
              </a:ext>
            </a:extLst>
          </p:cNvPr>
          <p:cNvPicPr/>
          <p:nvPr/>
        </p:nvPicPr>
        <p:blipFill>
          <a:blip r:embed="rId2" cstate="print"/>
          <a:stretch>
            <a:fillRect/>
          </a:stretch>
        </p:blipFill>
        <p:spPr>
          <a:xfrm>
            <a:off x="169434" y="111095"/>
            <a:ext cx="927529" cy="803306"/>
          </a:xfrm>
          <a:prstGeom prst="rect">
            <a:avLst/>
          </a:prstGeom>
        </p:spPr>
      </p:pic>
      <p:pic>
        <p:nvPicPr>
          <p:cNvPr id="5" name="Picture 4">
            <a:extLst>
              <a:ext uri="{FF2B5EF4-FFF2-40B4-BE49-F238E27FC236}">
                <a16:creationId xmlns:a16="http://schemas.microsoft.com/office/drawing/2014/main" id="{D30DB96B-ABDB-AC45-FCD7-0EC6D20D0B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11095"/>
            <a:ext cx="927529" cy="830198"/>
          </a:xfrm>
          <a:prstGeom prst="rect">
            <a:avLst/>
          </a:prstGeom>
          <a:noFill/>
        </p:spPr>
      </p:pic>
    </p:spTree>
    <p:extLst>
      <p:ext uri="{BB962C8B-B14F-4D97-AF65-F5344CB8AC3E}">
        <p14:creationId xmlns:p14="http://schemas.microsoft.com/office/powerpoint/2010/main" val="264864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3DEA-945B-4D22-F19E-2681648D427C}"/>
              </a:ext>
            </a:extLst>
          </p:cNvPr>
          <p:cNvSpPr>
            <a:spLocks noGrp="1"/>
          </p:cNvSpPr>
          <p:nvPr>
            <p:ph type="title"/>
          </p:nvPr>
        </p:nvSpPr>
        <p:spPr>
          <a:xfrm>
            <a:off x="984522" y="394447"/>
            <a:ext cx="10059996" cy="851647"/>
          </a:xfrm>
        </p:spPr>
        <p:txBody>
          <a:bodyPr>
            <a:noAutofit/>
          </a:bodyPr>
          <a:lstStyle/>
          <a:p>
            <a:r>
              <a:rPr lang="en-IN" sz="5400" dirty="0">
                <a:latin typeface="Times New Roman" panose="02020603050405020304" pitchFamily="18" charset="0"/>
                <a:cs typeface="Times New Roman" panose="02020603050405020304" pitchFamily="18" charset="0"/>
              </a:rPr>
              <a:t>Obtained output</a:t>
            </a:r>
          </a:p>
        </p:txBody>
      </p:sp>
      <p:pic>
        <p:nvPicPr>
          <p:cNvPr id="4" name="image1.jpeg">
            <a:extLst>
              <a:ext uri="{FF2B5EF4-FFF2-40B4-BE49-F238E27FC236}">
                <a16:creationId xmlns:a16="http://schemas.microsoft.com/office/drawing/2014/main" id="{7F6BBC34-7C9D-C320-611F-124D7A60A147}"/>
              </a:ext>
            </a:extLst>
          </p:cNvPr>
          <p:cNvPicPr/>
          <p:nvPr/>
        </p:nvPicPr>
        <p:blipFill>
          <a:blip r:embed="rId2" cstate="print"/>
          <a:stretch>
            <a:fillRect/>
          </a:stretch>
        </p:blipFill>
        <p:spPr>
          <a:xfrm>
            <a:off x="169434" y="111095"/>
            <a:ext cx="927529" cy="803306"/>
          </a:xfrm>
          <a:prstGeom prst="rect">
            <a:avLst/>
          </a:prstGeom>
        </p:spPr>
      </p:pic>
      <p:pic>
        <p:nvPicPr>
          <p:cNvPr id="5" name="Picture 4">
            <a:extLst>
              <a:ext uri="{FF2B5EF4-FFF2-40B4-BE49-F238E27FC236}">
                <a16:creationId xmlns:a16="http://schemas.microsoft.com/office/drawing/2014/main" id="{6F643177-DD38-A59F-5EEC-8E3B7B14FC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7080" y="111095"/>
            <a:ext cx="927529" cy="830198"/>
          </a:xfrm>
          <a:prstGeom prst="rect">
            <a:avLst/>
          </a:prstGeom>
          <a:noFill/>
        </p:spPr>
      </p:pic>
      <p:pic>
        <p:nvPicPr>
          <p:cNvPr id="7" name="Picture 6">
            <a:extLst>
              <a:ext uri="{FF2B5EF4-FFF2-40B4-BE49-F238E27FC236}">
                <a16:creationId xmlns:a16="http://schemas.microsoft.com/office/drawing/2014/main" id="{B7B2C481-C1AB-EC37-1861-0530A9A0D785}"/>
              </a:ext>
            </a:extLst>
          </p:cNvPr>
          <p:cNvPicPr>
            <a:picLocks noChangeAspect="1"/>
          </p:cNvPicPr>
          <p:nvPr/>
        </p:nvPicPr>
        <p:blipFill rotWithShape="1">
          <a:blip r:embed="rId4"/>
          <a:srcRect t="9255" r="5677" b="11569"/>
          <a:stretch/>
        </p:blipFill>
        <p:spPr>
          <a:xfrm>
            <a:off x="6660777" y="1375979"/>
            <a:ext cx="5094658" cy="5087574"/>
          </a:xfrm>
          <a:prstGeom prst="rect">
            <a:avLst/>
          </a:prstGeom>
        </p:spPr>
      </p:pic>
      <p:pic>
        <p:nvPicPr>
          <p:cNvPr id="11" name="Picture 10">
            <a:extLst>
              <a:ext uri="{FF2B5EF4-FFF2-40B4-BE49-F238E27FC236}">
                <a16:creationId xmlns:a16="http://schemas.microsoft.com/office/drawing/2014/main" id="{DD698B9B-1D25-22CD-1A79-5052EBB23D62}"/>
              </a:ext>
            </a:extLst>
          </p:cNvPr>
          <p:cNvPicPr>
            <a:picLocks noChangeAspect="1"/>
          </p:cNvPicPr>
          <p:nvPr/>
        </p:nvPicPr>
        <p:blipFill>
          <a:blip r:embed="rId5"/>
          <a:stretch>
            <a:fillRect/>
          </a:stretch>
        </p:blipFill>
        <p:spPr>
          <a:xfrm rot="16200000">
            <a:off x="888061" y="1372152"/>
            <a:ext cx="4890920" cy="5094658"/>
          </a:xfrm>
          <a:prstGeom prst="rect">
            <a:avLst/>
          </a:prstGeom>
        </p:spPr>
      </p:pic>
      <p:sp>
        <p:nvSpPr>
          <p:cNvPr id="13" name="TextBox 12">
            <a:extLst>
              <a:ext uri="{FF2B5EF4-FFF2-40B4-BE49-F238E27FC236}">
                <a16:creationId xmlns:a16="http://schemas.microsoft.com/office/drawing/2014/main" id="{8B6FB939-4DC6-0D5C-32D4-CAC6827162E7}"/>
              </a:ext>
            </a:extLst>
          </p:cNvPr>
          <p:cNvSpPr txBox="1"/>
          <p:nvPr/>
        </p:nvSpPr>
        <p:spPr>
          <a:xfrm>
            <a:off x="1183341" y="6463553"/>
            <a:ext cx="9305365" cy="369332"/>
          </a:xfrm>
          <a:prstGeom prst="rect">
            <a:avLst/>
          </a:prstGeom>
          <a:noFill/>
        </p:spPr>
        <p:txBody>
          <a:bodyPr wrap="square">
            <a:spAutoFit/>
          </a:bodyPr>
          <a:lstStyle/>
          <a:p>
            <a:r>
              <a:rPr lang="en-IN" b="1" dirty="0"/>
              <a:t>Before                                                                                                                   After  </a:t>
            </a:r>
            <a:endParaRPr lang="en-IN" dirty="0"/>
          </a:p>
        </p:txBody>
      </p:sp>
    </p:spTree>
    <p:extLst>
      <p:ext uri="{BB962C8B-B14F-4D97-AF65-F5344CB8AC3E}">
        <p14:creationId xmlns:p14="http://schemas.microsoft.com/office/powerpoint/2010/main" val="371213254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Frosted design</Template>
  <TotalTime>509</TotalTime>
  <Words>789</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Goudy Old Style</vt:lpstr>
      <vt:lpstr>Times New Roman</vt:lpstr>
      <vt:lpstr>Wingdings</vt:lpstr>
      <vt:lpstr>FrostyVTI</vt:lpstr>
      <vt:lpstr>“URBAN MOBILITY WITH INTELLIGENCE PARKING SYSTEM”</vt:lpstr>
      <vt:lpstr>Presentation Overview</vt:lpstr>
      <vt:lpstr>Introduction</vt:lpstr>
      <vt:lpstr>Literature Survey</vt:lpstr>
      <vt:lpstr>Problem Statement</vt:lpstr>
      <vt:lpstr>Block Diagram</vt:lpstr>
      <vt:lpstr>Methodology</vt:lpstr>
      <vt:lpstr>Expected outcomes of the project</vt:lpstr>
      <vt:lpstr>Obtained output</vt:lpstr>
      <vt:lpstr>Applications</vt:lpstr>
      <vt:lpstr>References</vt:lpstr>
      <vt:lpstr>Video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MOBILITY WITH INTELLIGENCE PARKING SYSTEM”</dc:title>
  <dc:creator>Varun N</dc:creator>
  <cp:lastModifiedBy>Darshan J</cp:lastModifiedBy>
  <cp:revision>19</cp:revision>
  <dcterms:created xsi:type="dcterms:W3CDTF">2023-06-01T07:29:00Z</dcterms:created>
  <dcterms:modified xsi:type="dcterms:W3CDTF">2023-06-19T15:12:40Z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