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7" r:id="rId2"/>
    <p:sldId id="257" r:id="rId3"/>
    <p:sldId id="275" r:id="rId4"/>
    <p:sldId id="276" r:id="rId5"/>
    <p:sldId id="281" r:id="rId6"/>
    <p:sldId id="282" r:id="rId7"/>
    <p:sldId id="283" r:id="rId8"/>
    <p:sldId id="284" r:id="rId9"/>
    <p:sldId id="285" r:id="rId10"/>
    <p:sldId id="286" r:id="rId11"/>
    <p:sldId id="280" r:id="rId12"/>
    <p:sldId id="289" r:id="rId13"/>
    <p:sldId id="290" r:id="rId14"/>
    <p:sldId id="291" r:id="rId15"/>
    <p:sldId id="292" r:id="rId16"/>
    <p:sldId id="27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1F7"/>
    <a:srgbClr val="F6BCEE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46" autoAdjust="0"/>
  </p:normalViewPr>
  <p:slideViewPr>
    <p:cSldViewPr snapToGrid="0">
      <p:cViewPr varScale="1">
        <p:scale>
          <a:sx n="97" d="100"/>
          <a:sy n="97" d="100"/>
        </p:scale>
        <p:origin x="107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71D95-7888-4677-A2B3-403298D4EBB3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472D5-00D2-4397-9523-AC93585B3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50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Type_ID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472D5-00D2-4397-9523-AC93585B351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376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BERT</a:t>
            </a:r>
            <a:r>
              <a:rPr lang="zh-CN" altLang="en-US" dirty="0"/>
              <a:t>训练方法采用预训练</a:t>
            </a:r>
            <a:r>
              <a:rPr lang="en-US" altLang="zh-CN" dirty="0"/>
              <a:t>+</a:t>
            </a:r>
            <a:r>
              <a:rPr lang="zh-CN" altLang="en-US" dirty="0"/>
              <a:t>微调的方式，预训练模型与微调模型的差别只在输出层不同（如图</a:t>
            </a:r>
            <a:r>
              <a:rPr lang="en-US" altLang="zh-CN" dirty="0"/>
              <a:t>1</a:t>
            </a:r>
            <a:r>
              <a:rPr lang="zh-CN" altLang="en-US" dirty="0"/>
              <a:t>），所以对于下游的多种任务，比如文本分类（情感分析）等，能直接加载</a:t>
            </a:r>
            <a:r>
              <a:rPr lang="en-US" altLang="zh-CN" dirty="0"/>
              <a:t>BERT</a:t>
            </a:r>
            <a:r>
              <a:rPr lang="zh-CN" altLang="en-US" dirty="0"/>
              <a:t>预训练好的模型，在此基础上对具体不同的任务（不同的数据集）进行参数学习，得到很好地效果；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BERT</a:t>
            </a:r>
            <a:r>
              <a:rPr lang="zh-CN" altLang="en-US" dirty="0"/>
              <a:t>已经在</a:t>
            </a:r>
            <a:r>
              <a:rPr lang="en-US" altLang="zh-CN" dirty="0"/>
              <a:t>100</a:t>
            </a:r>
            <a:r>
              <a:rPr lang="zh-CN" altLang="en-US" dirty="0"/>
              <a:t>多种语言上都有了预训练模型，所以本软件采用加载</a:t>
            </a:r>
            <a:r>
              <a:rPr lang="en-US" altLang="zh-CN" dirty="0"/>
              <a:t>BERT</a:t>
            </a:r>
            <a:r>
              <a:rPr lang="zh-CN" altLang="en-US" dirty="0"/>
              <a:t>中文语料库的预训练模型，再在</a:t>
            </a:r>
            <a:r>
              <a:rPr lang="en-US" altLang="zh-CN" dirty="0"/>
              <a:t>online_shopping_10_cats</a:t>
            </a:r>
            <a:r>
              <a:rPr lang="zh-CN" altLang="en-US" dirty="0"/>
              <a:t>数据集上（如图</a:t>
            </a:r>
            <a:r>
              <a:rPr lang="en-US" altLang="zh-CN" dirty="0"/>
              <a:t>2</a:t>
            </a:r>
            <a:r>
              <a:rPr lang="zh-CN" altLang="en-US" dirty="0"/>
              <a:t>）进行微调，得到文本二分类结果，即评论的正向结果和反向结果。</a:t>
            </a:r>
            <a:endParaRPr lang="en-US" altLang="zh-CN" dirty="0"/>
          </a:p>
          <a:p>
            <a:r>
              <a:rPr lang="en-US" altLang="zh-CN" dirty="0"/>
              <a:t>BERT</a:t>
            </a:r>
            <a:r>
              <a:rPr lang="zh-CN" altLang="en-US" dirty="0"/>
              <a:t>的输入向量由</a:t>
            </a:r>
            <a:r>
              <a:rPr lang="en-US" altLang="zh-CN" dirty="0"/>
              <a:t>token</a:t>
            </a:r>
            <a:r>
              <a:rPr lang="zh-CN" altLang="en-US" dirty="0"/>
              <a:t>嵌入、分隔嵌入、位置嵌入三个向量相加得到，从而</a:t>
            </a:r>
            <a:r>
              <a:rPr lang="en-US" altLang="zh-CN" dirty="0"/>
              <a:t>BERT</a:t>
            </a:r>
            <a:r>
              <a:rPr lang="zh-CN" altLang="en-US" dirty="0"/>
              <a:t>能够知道“句子”这个概念。如图</a:t>
            </a:r>
            <a:r>
              <a:rPr lang="en-US" altLang="zh-CN" dirty="0"/>
              <a:t>3</a:t>
            </a:r>
            <a:r>
              <a:rPr lang="zh-CN" altLang="en-US" dirty="0"/>
              <a:t>（</a:t>
            </a:r>
            <a:r>
              <a:rPr lang="en-US" altLang="zh-CN" dirty="0" err="1"/>
              <a:t>Tocken</a:t>
            </a:r>
            <a:r>
              <a:rPr lang="zh-CN" altLang="en-US" dirty="0"/>
              <a:t>嵌入是词向量，第一个单词是</a:t>
            </a:r>
            <a:r>
              <a:rPr lang="en-US" altLang="zh-CN" dirty="0"/>
              <a:t>CLS</a:t>
            </a:r>
            <a:r>
              <a:rPr lang="zh-CN" altLang="en-US" dirty="0"/>
              <a:t>标志，可以用于之后的分类任务；分隔嵌入用来区分两种句子，因为预训练包括了以两个句子为输入的分类任务；位置嵌入使得</a:t>
            </a:r>
            <a:r>
              <a:rPr lang="en-US" altLang="zh-CN" dirty="0"/>
              <a:t>BERT</a:t>
            </a:r>
            <a:r>
              <a:rPr lang="zh-CN" altLang="en-US" dirty="0"/>
              <a:t>能够生成查询向量和键向量，</a:t>
            </a:r>
            <a:r>
              <a:rPr lang="en-US" altLang="zh-CN" dirty="0"/>
              <a:t>Transformer</a:t>
            </a:r>
            <a:r>
              <a:rPr lang="zh-CN" altLang="en-US" dirty="0"/>
              <a:t>中会用到。）</a:t>
            </a:r>
            <a:endParaRPr lang="en-US" altLang="zh-CN" dirty="0"/>
          </a:p>
          <a:p>
            <a:r>
              <a:rPr lang="en-US" altLang="zh-CN" dirty="0"/>
              <a:t>BERT</a:t>
            </a:r>
            <a:r>
              <a:rPr lang="zh-CN" altLang="en-US" dirty="0"/>
              <a:t>预训练还有一个很大的优点，它是一种无监督的学习，不需要有标签的数据集。它将传统的语言模型建模的任务划分为两个无监督的任务：完形填空（</a:t>
            </a:r>
            <a:r>
              <a:rPr lang="en-US" altLang="zh-CN" dirty="0"/>
              <a:t>Masked LM</a:t>
            </a:r>
            <a:r>
              <a:rPr lang="zh-CN" altLang="en-US" dirty="0"/>
              <a:t>）和句对预测（</a:t>
            </a:r>
            <a:r>
              <a:rPr lang="en-US" altLang="zh-CN" dirty="0"/>
              <a:t>NSP</a:t>
            </a:r>
            <a:r>
              <a:rPr lang="zh-CN" altLang="en-US" dirty="0"/>
              <a:t>）。（如图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BERT</a:t>
            </a:r>
            <a:r>
              <a:rPr lang="zh-CN" altLang="en-US" dirty="0"/>
              <a:t>采用的双层双向</a:t>
            </a:r>
            <a:r>
              <a:rPr lang="en-US" altLang="zh-CN" dirty="0"/>
              <a:t>Transformer</a:t>
            </a:r>
            <a:r>
              <a:rPr lang="zh-CN" altLang="en-US" dirty="0"/>
              <a:t>模型（如图</a:t>
            </a:r>
            <a:r>
              <a:rPr lang="en-US" altLang="zh-CN" dirty="0"/>
              <a:t>4</a:t>
            </a:r>
            <a:r>
              <a:rPr lang="zh-CN" altLang="en-US" dirty="0"/>
              <a:t>）（完形填空”的学习模式迫使模型更多依赖上下文信息预测单词，赋予了模型一定的纠错能力；</a:t>
            </a:r>
            <a:r>
              <a:rPr lang="en-US" altLang="zh-CN" dirty="0"/>
              <a:t>Transformer</a:t>
            </a:r>
            <a:r>
              <a:rPr lang="zh-CN" altLang="en-US" dirty="0"/>
              <a:t>模型相比</a:t>
            </a:r>
            <a:r>
              <a:rPr lang="en-US" altLang="zh-CN" dirty="0"/>
              <a:t>LSTM</a:t>
            </a:r>
            <a:r>
              <a:rPr lang="zh-CN" altLang="en-US" dirty="0"/>
              <a:t>模型没有长度限制问题，具备更好的能力捕获上下文信息特征；相比单向训练模式，双向训练模型捕获上下文信息会更加全面。）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472D5-00D2-4397-9523-AC93585B351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490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BERT</a:t>
            </a:r>
            <a:r>
              <a:rPr lang="zh-CN" altLang="en-US" dirty="0"/>
              <a:t>训练方法采用预训练</a:t>
            </a:r>
            <a:r>
              <a:rPr lang="en-US" altLang="zh-CN" dirty="0"/>
              <a:t>+</a:t>
            </a:r>
            <a:r>
              <a:rPr lang="zh-CN" altLang="en-US" dirty="0"/>
              <a:t>微调的方式，预训练模型与微调模型的差别只在输出层不同（如图</a:t>
            </a:r>
            <a:r>
              <a:rPr lang="en-US" altLang="zh-CN" dirty="0"/>
              <a:t>1</a:t>
            </a:r>
            <a:r>
              <a:rPr lang="zh-CN" altLang="en-US" dirty="0"/>
              <a:t>），所以对于下游的多种任务，比如文本分类（情感分析）等，能直接加载</a:t>
            </a:r>
            <a:r>
              <a:rPr lang="en-US" altLang="zh-CN" dirty="0"/>
              <a:t>BERT</a:t>
            </a:r>
            <a:r>
              <a:rPr lang="zh-CN" altLang="en-US" dirty="0"/>
              <a:t>预训练好的模型，在此基础上对具体不同的任务（不同的数据集）进行参数学习，得到很好地效果；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BERT</a:t>
            </a:r>
            <a:r>
              <a:rPr lang="zh-CN" altLang="en-US" dirty="0"/>
              <a:t>已经在</a:t>
            </a:r>
            <a:r>
              <a:rPr lang="en-US" altLang="zh-CN" dirty="0"/>
              <a:t>100</a:t>
            </a:r>
            <a:r>
              <a:rPr lang="zh-CN" altLang="en-US" dirty="0"/>
              <a:t>多种语言上都有了预训练模型，所以本软件采用加载</a:t>
            </a:r>
            <a:r>
              <a:rPr lang="en-US" altLang="zh-CN" dirty="0"/>
              <a:t>BERT</a:t>
            </a:r>
            <a:r>
              <a:rPr lang="zh-CN" altLang="en-US" dirty="0"/>
              <a:t>中文语料库的预训练模型，再在</a:t>
            </a:r>
            <a:r>
              <a:rPr lang="en-US" altLang="zh-CN" dirty="0"/>
              <a:t>online_shopping_10_cats</a:t>
            </a:r>
            <a:r>
              <a:rPr lang="zh-CN" altLang="en-US" dirty="0"/>
              <a:t>数据集上（如图</a:t>
            </a:r>
            <a:r>
              <a:rPr lang="en-US" altLang="zh-CN" dirty="0"/>
              <a:t>2</a:t>
            </a:r>
            <a:r>
              <a:rPr lang="zh-CN" altLang="en-US" dirty="0"/>
              <a:t>）进行微调，得到文本二分类结果，即评论的正向结果和反向结果。</a:t>
            </a:r>
            <a:endParaRPr lang="en-US" altLang="zh-CN" dirty="0"/>
          </a:p>
          <a:p>
            <a:r>
              <a:rPr lang="en-US" altLang="zh-CN" dirty="0"/>
              <a:t>BERT</a:t>
            </a:r>
            <a:r>
              <a:rPr lang="zh-CN" altLang="en-US" dirty="0"/>
              <a:t>的输入向量由</a:t>
            </a:r>
            <a:r>
              <a:rPr lang="en-US" altLang="zh-CN" dirty="0"/>
              <a:t>token</a:t>
            </a:r>
            <a:r>
              <a:rPr lang="zh-CN" altLang="en-US" dirty="0"/>
              <a:t>嵌入、分隔嵌入、位置嵌入三个向量相加得到，从而</a:t>
            </a:r>
            <a:r>
              <a:rPr lang="en-US" altLang="zh-CN" dirty="0"/>
              <a:t>BERT</a:t>
            </a:r>
            <a:r>
              <a:rPr lang="zh-CN" altLang="en-US" dirty="0"/>
              <a:t>能够知道“句子”这个概念。如图</a:t>
            </a:r>
            <a:r>
              <a:rPr lang="en-US" altLang="zh-CN" dirty="0"/>
              <a:t>3</a:t>
            </a:r>
            <a:r>
              <a:rPr lang="zh-CN" altLang="en-US" dirty="0"/>
              <a:t>（</a:t>
            </a:r>
            <a:r>
              <a:rPr lang="en-US" altLang="zh-CN" dirty="0" err="1"/>
              <a:t>Tocken</a:t>
            </a:r>
            <a:r>
              <a:rPr lang="zh-CN" altLang="en-US" dirty="0"/>
              <a:t>嵌入是词向量，第一个单词是</a:t>
            </a:r>
            <a:r>
              <a:rPr lang="en-US" altLang="zh-CN" dirty="0"/>
              <a:t>CLS</a:t>
            </a:r>
            <a:r>
              <a:rPr lang="zh-CN" altLang="en-US" dirty="0"/>
              <a:t>标志，可以用于之后的分类任务；分隔嵌入用来区分两种句子，因为预训练包括了以两个句子为输入的分类任务；位置嵌入使得</a:t>
            </a:r>
            <a:r>
              <a:rPr lang="en-US" altLang="zh-CN" dirty="0"/>
              <a:t>BERT</a:t>
            </a:r>
            <a:r>
              <a:rPr lang="zh-CN" altLang="en-US" dirty="0"/>
              <a:t>能够生成查询向量和键向量，</a:t>
            </a:r>
            <a:r>
              <a:rPr lang="en-US" altLang="zh-CN" dirty="0"/>
              <a:t>Transformer</a:t>
            </a:r>
            <a:r>
              <a:rPr lang="zh-CN" altLang="en-US" dirty="0"/>
              <a:t>中会用到。）</a:t>
            </a:r>
            <a:endParaRPr lang="en-US" altLang="zh-CN" dirty="0"/>
          </a:p>
          <a:p>
            <a:r>
              <a:rPr lang="en-US" altLang="zh-CN" dirty="0"/>
              <a:t>BERT</a:t>
            </a:r>
            <a:r>
              <a:rPr lang="zh-CN" altLang="en-US" dirty="0"/>
              <a:t>预训练还有一个很大的优点，它是一种无监督的学习，不需要有标签的数据集。它将传统的语言模型建模的任务划分为两个无监督的任务：完形填空（</a:t>
            </a:r>
            <a:r>
              <a:rPr lang="en-US" altLang="zh-CN" dirty="0"/>
              <a:t>Masked LM</a:t>
            </a:r>
            <a:r>
              <a:rPr lang="zh-CN" altLang="en-US" dirty="0"/>
              <a:t>）和句对预测（</a:t>
            </a:r>
            <a:r>
              <a:rPr lang="en-US" altLang="zh-CN" dirty="0"/>
              <a:t>NSP</a:t>
            </a:r>
            <a:r>
              <a:rPr lang="zh-CN" altLang="en-US" dirty="0"/>
              <a:t>）。（如图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BERT</a:t>
            </a:r>
            <a:r>
              <a:rPr lang="zh-CN" altLang="en-US" dirty="0"/>
              <a:t>采用的双层双向</a:t>
            </a:r>
            <a:r>
              <a:rPr lang="en-US" altLang="zh-CN" dirty="0"/>
              <a:t>Transformer</a:t>
            </a:r>
            <a:r>
              <a:rPr lang="zh-CN" altLang="en-US" dirty="0"/>
              <a:t>模型（如图</a:t>
            </a:r>
            <a:r>
              <a:rPr lang="en-US" altLang="zh-CN" dirty="0"/>
              <a:t>4</a:t>
            </a:r>
            <a:r>
              <a:rPr lang="zh-CN" altLang="en-US" dirty="0"/>
              <a:t>）（完形填空”的学习模式迫使模型更多依赖上下文信息预测单词，赋予了模型一定的纠错能力；</a:t>
            </a:r>
            <a:r>
              <a:rPr lang="en-US" altLang="zh-CN" dirty="0"/>
              <a:t>Transformer</a:t>
            </a:r>
            <a:r>
              <a:rPr lang="zh-CN" altLang="en-US" dirty="0"/>
              <a:t>模型相比</a:t>
            </a:r>
            <a:r>
              <a:rPr lang="en-US" altLang="zh-CN" dirty="0"/>
              <a:t>LSTM</a:t>
            </a:r>
            <a:r>
              <a:rPr lang="zh-CN" altLang="en-US" dirty="0"/>
              <a:t>模型没有长度限制问题，具备更好的能力捕获上下文信息特征；相比单向训练模式，双向训练模型捕获上下文信息会更加全面。）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472D5-00D2-4397-9523-AC93585B351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408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BERT</a:t>
            </a:r>
            <a:r>
              <a:rPr lang="zh-CN" altLang="en-US" dirty="0"/>
              <a:t>训练方法采用预训练</a:t>
            </a:r>
            <a:r>
              <a:rPr lang="en-US" altLang="zh-CN" dirty="0"/>
              <a:t>+</a:t>
            </a:r>
            <a:r>
              <a:rPr lang="zh-CN" altLang="en-US" dirty="0"/>
              <a:t>微调的方式，预训练模型与微调模型的差别只在输出层不同（如图</a:t>
            </a:r>
            <a:r>
              <a:rPr lang="en-US" altLang="zh-CN" dirty="0"/>
              <a:t>1</a:t>
            </a:r>
            <a:r>
              <a:rPr lang="zh-CN" altLang="en-US" dirty="0"/>
              <a:t>），所以对于下游的多种任务，比如文本分类（情感分析）等，能直接加载</a:t>
            </a:r>
            <a:r>
              <a:rPr lang="en-US" altLang="zh-CN" dirty="0"/>
              <a:t>BERT</a:t>
            </a:r>
            <a:r>
              <a:rPr lang="zh-CN" altLang="en-US" dirty="0"/>
              <a:t>预训练好的模型，在此基础上对具体不同的任务（不同的数据集）进行参数学习，得到很好地效果；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BERT</a:t>
            </a:r>
            <a:r>
              <a:rPr lang="zh-CN" altLang="en-US" dirty="0"/>
              <a:t>已经在</a:t>
            </a:r>
            <a:r>
              <a:rPr lang="en-US" altLang="zh-CN" dirty="0"/>
              <a:t>100</a:t>
            </a:r>
            <a:r>
              <a:rPr lang="zh-CN" altLang="en-US" dirty="0"/>
              <a:t>多种语言上都有了预训练模型，所以本软件采用加载</a:t>
            </a:r>
            <a:r>
              <a:rPr lang="en-US" altLang="zh-CN" dirty="0"/>
              <a:t>BERT</a:t>
            </a:r>
            <a:r>
              <a:rPr lang="zh-CN" altLang="en-US" dirty="0"/>
              <a:t>中文语料库的预训练模型，再在</a:t>
            </a:r>
            <a:r>
              <a:rPr lang="en-US" altLang="zh-CN" dirty="0"/>
              <a:t>online_shopping_10_cats</a:t>
            </a:r>
            <a:r>
              <a:rPr lang="zh-CN" altLang="en-US" dirty="0"/>
              <a:t>数据集上（如图</a:t>
            </a:r>
            <a:r>
              <a:rPr lang="en-US" altLang="zh-CN" dirty="0"/>
              <a:t>2</a:t>
            </a:r>
            <a:r>
              <a:rPr lang="zh-CN" altLang="en-US" dirty="0"/>
              <a:t>）进行微调，得到文本二分类结果，即评论的正向结果和反向结果。</a:t>
            </a:r>
            <a:endParaRPr lang="en-US" altLang="zh-CN" dirty="0"/>
          </a:p>
          <a:p>
            <a:r>
              <a:rPr lang="en-US" altLang="zh-CN" dirty="0"/>
              <a:t>BERT</a:t>
            </a:r>
            <a:r>
              <a:rPr lang="zh-CN" altLang="en-US" dirty="0"/>
              <a:t>的输入向量由</a:t>
            </a:r>
            <a:r>
              <a:rPr lang="en-US" altLang="zh-CN" dirty="0"/>
              <a:t>token</a:t>
            </a:r>
            <a:r>
              <a:rPr lang="zh-CN" altLang="en-US" dirty="0"/>
              <a:t>嵌入、分隔嵌入、位置嵌入三个向量相加得到，从而</a:t>
            </a:r>
            <a:r>
              <a:rPr lang="en-US" altLang="zh-CN" dirty="0"/>
              <a:t>BERT</a:t>
            </a:r>
            <a:r>
              <a:rPr lang="zh-CN" altLang="en-US" dirty="0"/>
              <a:t>能够知道“句子”这个概念。如图</a:t>
            </a:r>
            <a:r>
              <a:rPr lang="en-US" altLang="zh-CN" dirty="0"/>
              <a:t>3</a:t>
            </a:r>
            <a:r>
              <a:rPr lang="zh-CN" altLang="en-US" dirty="0"/>
              <a:t>（</a:t>
            </a:r>
            <a:r>
              <a:rPr lang="en-US" altLang="zh-CN" dirty="0" err="1"/>
              <a:t>Tocken</a:t>
            </a:r>
            <a:r>
              <a:rPr lang="zh-CN" altLang="en-US" dirty="0"/>
              <a:t>嵌入是词向量，第一个单词是</a:t>
            </a:r>
            <a:r>
              <a:rPr lang="en-US" altLang="zh-CN" dirty="0"/>
              <a:t>CLS</a:t>
            </a:r>
            <a:r>
              <a:rPr lang="zh-CN" altLang="en-US" dirty="0"/>
              <a:t>标志，可以用于之后的分类任务；分隔嵌入用来区分两种句子，因为预训练包括了以两个句子为输入的分类任务；位置嵌入使得</a:t>
            </a:r>
            <a:r>
              <a:rPr lang="en-US" altLang="zh-CN" dirty="0"/>
              <a:t>BERT</a:t>
            </a:r>
            <a:r>
              <a:rPr lang="zh-CN" altLang="en-US" dirty="0"/>
              <a:t>能够生成查询向量和键向量，</a:t>
            </a:r>
            <a:r>
              <a:rPr lang="en-US" altLang="zh-CN" dirty="0"/>
              <a:t>Transformer</a:t>
            </a:r>
            <a:r>
              <a:rPr lang="zh-CN" altLang="en-US" dirty="0"/>
              <a:t>中会用到。）</a:t>
            </a:r>
            <a:endParaRPr lang="en-US" altLang="zh-CN" dirty="0"/>
          </a:p>
          <a:p>
            <a:r>
              <a:rPr lang="en-US" altLang="zh-CN" dirty="0"/>
              <a:t>BERT</a:t>
            </a:r>
            <a:r>
              <a:rPr lang="zh-CN" altLang="en-US" dirty="0"/>
              <a:t>预训练还有一个很大的优点，它是一种无监督的学习，不需要有标签的数据集。它将传统的语言模型建模的任务划分为两个无监督的任务：完形填空（</a:t>
            </a:r>
            <a:r>
              <a:rPr lang="en-US" altLang="zh-CN" dirty="0"/>
              <a:t>Masked LM</a:t>
            </a:r>
            <a:r>
              <a:rPr lang="zh-CN" altLang="en-US" dirty="0"/>
              <a:t>）和句对预测（</a:t>
            </a:r>
            <a:r>
              <a:rPr lang="en-US" altLang="zh-CN" dirty="0"/>
              <a:t>NSP</a:t>
            </a:r>
            <a:r>
              <a:rPr lang="zh-CN" altLang="en-US" dirty="0"/>
              <a:t>）。（如图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BERT</a:t>
            </a:r>
            <a:r>
              <a:rPr lang="zh-CN" altLang="en-US" dirty="0"/>
              <a:t>采用的双层双向</a:t>
            </a:r>
            <a:r>
              <a:rPr lang="en-US" altLang="zh-CN" dirty="0"/>
              <a:t>Transformer</a:t>
            </a:r>
            <a:r>
              <a:rPr lang="zh-CN" altLang="en-US" dirty="0"/>
              <a:t>模型（如图</a:t>
            </a:r>
            <a:r>
              <a:rPr lang="en-US" altLang="zh-CN" dirty="0"/>
              <a:t>4</a:t>
            </a:r>
            <a:r>
              <a:rPr lang="zh-CN" altLang="en-US" dirty="0"/>
              <a:t>）（完形填空”的学习模式迫使模型更多依赖上下文信息预测单词，赋予了模型一定的纠错能力；</a:t>
            </a:r>
            <a:r>
              <a:rPr lang="en-US" altLang="zh-CN" dirty="0"/>
              <a:t>Transformer</a:t>
            </a:r>
            <a:r>
              <a:rPr lang="zh-CN" altLang="en-US" dirty="0"/>
              <a:t>模型相比</a:t>
            </a:r>
            <a:r>
              <a:rPr lang="en-US" altLang="zh-CN" dirty="0"/>
              <a:t>LSTM</a:t>
            </a:r>
            <a:r>
              <a:rPr lang="zh-CN" altLang="en-US" dirty="0"/>
              <a:t>模型没有长度限制问题，具备更好的能力捕获上下文信息特征；相比单向训练模式，双向训练模型捕获上下文信息会更加全面。）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472D5-00D2-4397-9523-AC93585B351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88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主要用于底层数据包的传输，不考虑数据包的内容，提供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，广播）、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（点对点）的发送和接收功能。其中前者主要处理较短文本字符串的传输，后者主要用于文件的传输。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实施细节：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通信，逻辑比较简单，分为专门处理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的套接字（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SendSocket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）和专门处理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的套接字（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RecvSocket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），分别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绑定不同的固定端口号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，当有相应事件来临时直接调用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通信，见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TcpReceive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()?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472D5-00D2-4397-9523-AC93585B351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181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472D5-00D2-4397-9523-AC93585B35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65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472D5-00D2-4397-9523-AC93585B351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036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472D5-00D2-4397-9523-AC93585B351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920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472D5-00D2-4397-9523-AC93585B351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375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472D5-00D2-4397-9523-AC93585B351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507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BERT</a:t>
            </a:r>
            <a:r>
              <a:rPr lang="zh-CN" altLang="en-US" dirty="0"/>
              <a:t>训练方法采用预训练</a:t>
            </a:r>
            <a:r>
              <a:rPr lang="en-US" altLang="zh-CN" dirty="0"/>
              <a:t>+</a:t>
            </a:r>
            <a:r>
              <a:rPr lang="zh-CN" altLang="en-US" dirty="0"/>
              <a:t>微调的方式，预训练模型与微调模型的差别只在输出层不同（如图</a:t>
            </a:r>
            <a:r>
              <a:rPr lang="en-US" altLang="zh-CN" dirty="0"/>
              <a:t>1</a:t>
            </a:r>
            <a:r>
              <a:rPr lang="zh-CN" altLang="en-US" dirty="0"/>
              <a:t>），所以对于下游的多种任务，比如文本分类（情感分析）等，能直接加载</a:t>
            </a:r>
            <a:r>
              <a:rPr lang="en-US" altLang="zh-CN" dirty="0"/>
              <a:t>BERT</a:t>
            </a:r>
            <a:r>
              <a:rPr lang="zh-CN" altLang="en-US" dirty="0"/>
              <a:t>预训练好的模型，在此基础上对具体不同的任务（不同的数据集）进行参数学习，得到很好地效果；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BERT</a:t>
            </a:r>
            <a:r>
              <a:rPr lang="zh-CN" altLang="en-US" dirty="0"/>
              <a:t>已经在</a:t>
            </a:r>
            <a:r>
              <a:rPr lang="en-US" altLang="zh-CN" dirty="0"/>
              <a:t>100</a:t>
            </a:r>
            <a:r>
              <a:rPr lang="zh-CN" altLang="en-US" dirty="0"/>
              <a:t>多种语言上都有了预训练模型，所以本软件采用加载</a:t>
            </a:r>
            <a:r>
              <a:rPr lang="en-US" altLang="zh-CN" dirty="0"/>
              <a:t>BERT</a:t>
            </a:r>
            <a:r>
              <a:rPr lang="zh-CN" altLang="en-US" dirty="0"/>
              <a:t>中文语料库的预训练模型，再在</a:t>
            </a:r>
            <a:r>
              <a:rPr lang="en-US" altLang="zh-CN" dirty="0"/>
              <a:t>online_shopping_10_cats</a:t>
            </a:r>
            <a:r>
              <a:rPr lang="zh-CN" altLang="en-US" dirty="0"/>
              <a:t>数据集上（如图</a:t>
            </a:r>
            <a:r>
              <a:rPr lang="en-US" altLang="zh-CN" dirty="0"/>
              <a:t>2</a:t>
            </a:r>
            <a:r>
              <a:rPr lang="zh-CN" altLang="en-US" dirty="0"/>
              <a:t>）进行微调，得到文本二分类结果，即评论的正向结果和反向结果。</a:t>
            </a:r>
            <a:endParaRPr lang="en-US" altLang="zh-CN" dirty="0"/>
          </a:p>
          <a:p>
            <a:r>
              <a:rPr lang="en-US" altLang="zh-CN" dirty="0"/>
              <a:t>BERT</a:t>
            </a:r>
            <a:r>
              <a:rPr lang="zh-CN" altLang="en-US" dirty="0"/>
              <a:t>的输入向量由</a:t>
            </a:r>
            <a:r>
              <a:rPr lang="en-US" altLang="zh-CN" dirty="0"/>
              <a:t>token</a:t>
            </a:r>
            <a:r>
              <a:rPr lang="zh-CN" altLang="en-US" dirty="0"/>
              <a:t>嵌入、分隔嵌入、位置嵌入三个向量相加得到，从而</a:t>
            </a:r>
            <a:r>
              <a:rPr lang="en-US" altLang="zh-CN" dirty="0"/>
              <a:t>BERT</a:t>
            </a:r>
            <a:r>
              <a:rPr lang="zh-CN" altLang="en-US" dirty="0"/>
              <a:t>能够知道“句子”这个概念。如图</a:t>
            </a:r>
            <a:r>
              <a:rPr lang="en-US" altLang="zh-CN" dirty="0"/>
              <a:t>3</a:t>
            </a:r>
            <a:r>
              <a:rPr lang="zh-CN" altLang="en-US" dirty="0"/>
              <a:t>（</a:t>
            </a:r>
            <a:r>
              <a:rPr lang="en-US" altLang="zh-CN" dirty="0" err="1"/>
              <a:t>Tocken</a:t>
            </a:r>
            <a:r>
              <a:rPr lang="zh-CN" altLang="en-US" dirty="0"/>
              <a:t>嵌入是词向量，第一个单词是</a:t>
            </a:r>
            <a:r>
              <a:rPr lang="en-US" altLang="zh-CN" dirty="0"/>
              <a:t>CLS</a:t>
            </a:r>
            <a:r>
              <a:rPr lang="zh-CN" altLang="en-US" dirty="0"/>
              <a:t>标志，可以用于之后的分类任务；分隔嵌入用来区分两种句子，因为预训练包括了以两个句子为输入的分类任务；位置嵌入使得</a:t>
            </a:r>
            <a:r>
              <a:rPr lang="en-US" altLang="zh-CN" dirty="0"/>
              <a:t>BERT</a:t>
            </a:r>
            <a:r>
              <a:rPr lang="zh-CN" altLang="en-US" dirty="0"/>
              <a:t>能够生成查询向量和键向量，</a:t>
            </a:r>
            <a:r>
              <a:rPr lang="en-US" altLang="zh-CN" dirty="0"/>
              <a:t>Transformer</a:t>
            </a:r>
            <a:r>
              <a:rPr lang="zh-CN" altLang="en-US" dirty="0"/>
              <a:t>中会用到。）</a:t>
            </a:r>
            <a:endParaRPr lang="en-US" altLang="zh-CN" dirty="0"/>
          </a:p>
          <a:p>
            <a:r>
              <a:rPr lang="en-US" altLang="zh-CN" dirty="0"/>
              <a:t>BERT</a:t>
            </a:r>
            <a:r>
              <a:rPr lang="zh-CN" altLang="en-US" dirty="0"/>
              <a:t>预训练还有一个很大的优点，它是一种无监督的学习，不需要有标签的数据集。它将传统的语言模型建模的任务划分为两个无监督的任务：完形填空（</a:t>
            </a:r>
            <a:r>
              <a:rPr lang="en-US" altLang="zh-CN" dirty="0"/>
              <a:t>Masked LM</a:t>
            </a:r>
            <a:r>
              <a:rPr lang="zh-CN" altLang="en-US" dirty="0"/>
              <a:t>）和句对预测（</a:t>
            </a:r>
            <a:r>
              <a:rPr lang="en-US" altLang="zh-CN" dirty="0"/>
              <a:t>NSP</a:t>
            </a:r>
            <a:r>
              <a:rPr lang="zh-CN" altLang="en-US" dirty="0"/>
              <a:t>）。（如图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BERT</a:t>
            </a:r>
            <a:r>
              <a:rPr lang="zh-CN" altLang="en-US" dirty="0"/>
              <a:t>采用的双层双向</a:t>
            </a:r>
            <a:r>
              <a:rPr lang="en-US" altLang="zh-CN" dirty="0"/>
              <a:t>Transformer</a:t>
            </a:r>
            <a:r>
              <a:rPr lang="zh-CN" altLang="en-US" dirty="0"/>
              <a:t>模型（如图</a:t>
            </a:r>
            <a:r>
              <a:rPr lang="en-US" altLang="zh-CN" dirty="0"/>
              <a:t>4</a:t>
            </a:r>
            <a:r>
              <a:rPr lang="zh-CN" altLang="en-US" dirty="0"/>
              <a:t>）（完形填空”的学习模式迫使模型更多依赖上下文信息预测单词，赋予了模型一定的纠错能力；</a:t>
            </a:r>
            <a:r>
              <a:rPr lang="en-US" altLang="zh-CN" dirty="0"/>
              <a:t>Transformer</a:t>
            </a:r>
            <a:r>
              <a:rPr lang="zh-CN" altLang="en-US" dirty="0"/>
              <a:t>模型相比</a:t>
            </a:r>
            <a:r>
              <a:rPr lang="en-US" altLang="zh-CN" dirty="0"/>
              <a:t>LSTM</a:t>
            </a:r>
            <a:r>
              <a:rPr lang="zh-CN" altLang="en-US" dirty="0"/>
              <a:t>模型没有长度限制问题，具备更好的能力捕获上下文信息特征；相比单向训练模式，双向训练模型捕获上下文信息会更加全面。）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472D5-00D2-4397-9523-AC93585B351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761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BERT</a:t>
            </a:r>
            <a:r>
              <a:rPr lang="zh-CN" altLang="en-US" dirty="0"/>
              <a:t>训练方法采用预训练</a:t>
            </a:r>
            <a:r>
              <a:rPr lang="en-US" altLang="zh-CN" dirty="0"/>
              <a:t>+</a:t>
            </a:r>
            <a:r>
              <a:rPr lang="zh-CN" altLang="en-US" dirty="0"/>
              <a:t>微调的方式，预训练模型与微调模型的差别只在输出层不同（如图</a:t>
            </a:r>
            <a:r>
              <a:rPr lang="en-US" altLang="zh-CN" dirty="0"/>
              <a:t>1</a:t>
            </a:r>
            <a:r>
              <a:rPr lang="zh-CN" altLang="en-US" dirty="0"/>
              <a:t>），所以对于下游的多种任务，比如文本分类（情感分析）等，能直接加载</a:t>
            </a:r>
            <a:r>
              <a:rPr lang="en-US" altLang="zh-CN" dirty="0"/>
              <a:t>BERT</a:t>
            </a:r>
            <a:r>
              <a:rPr lang="zh-CN" altLang="en-US" dirty="0"/>
              <a:t>预训练好的模型，在此基础上对具体不同的任务（不同的数据集）进行参数学习，得到很好地效果；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BERT</a:t>
            </a:r>
            <a:r>
              <a:rPr lang="zh-CN" altLang="en-US" dirty="0"/>
              <a:t>已经在</a:t>
            </a:r>
            <a:r>
              <a:rPr lang="en-US" altLang="zh-CN" dirty="0"/>
              <a:t>100</a:t>
            </a:r>
            <a:r>
              <a:rPr lang="zh-CN" altLang="en-US" dirty="0"/>
              <a:t>多种语言上都有了预训练模型，所以本软件采用加载</a:t>
            </a:r>
            <a:r>
              <a:rPr lang="en-US" altLang="zh-CN" dirty="0"/>
              <a:t>BERT</a:t>
            </a:r>
            <a:r>
              <a:rPr lang="zh-CN" altLang="en-US" dirty="0"/>
              <a:t>中文语料库的预训练模型，再在</a:t>
            </a:r>
            <a:r>
              <a:rPr lang="en-US" altLang="zh-CN" dirty="0"/>
              <a:t>online_shopping_10_cats</a:t>
            </a:r>
            <a:r>
              <a:rPr lang="zh-CN" altLang="en-US" dirty="0"/>
              <a:t>数据集上（如图</a:t>
            </a:r>
            <a:r>
              <a:rPr lang="en-US" altLang="zh-CN" dirty="0"/>
              <a:t>2</a:t>
            </a:r>
            <a:r>
              <a:rPr lang="zh-CN" altLang="en-US" dirty="0"/>
              <a:t>）进行微调，得到文本二分类结果，即评论的正向结果和反向结果。</a:t>
            </a:r>
            <a:endParaRPr lang="en-US" altLang="zh-CN" dirty="0"/>
          </a:p>
          <a:p>
            <a:r>
              <a:rPr lang="en-US" altLang="zh-CN" dirty="0"/>
              <a:t>BERT</a:t>
            </a:r>
            <a:r>
              <a:rPr lang="zh-CN" altLang="en-US" dirty="0"/>
              <a:t>的输入向量由</a:t>
            </a:r>
            <a:r>
              <a:rPr lang="en-US" altLang="zh-CN" dirty="0"/>
              <a:t>token</a:t>
            </a:r>
            <a:r>
              <a:rPr lang="zh-CN" altLang="en-US" dirty="0"/>
              <a:t>嵌入、分隔嵌入、位置嵌入三个向量相加得到，从而</a:t>
            </a:r>
            <a:r>
              <a:rPr lang="en-US" altLang="zh-CN" dirty="0"/>
              <a:t>BERT</a:t>
            </a:r>
            <a:r>
              <a:rPr lang="zh-CN" altLang="en-US" dirty="0"/>
              <a:t>能够知道“句子”这个概念。如图</a:t>
            </a:r>
            <a:r>
              <a:rPr lang="en-US" altLang="zh-CN" dirty="0"/>
              <a:t>3</a:t>
            </a:r>
            <a:r>
              <a:rPr lang="zh-CN" altLang="en-US" dirty="0"/>
              <a:t>（</a:t>
            </a:r>
            <a:r>
              <a:rPr lang="en-US" altLang="zh-CN" dirty="0" err="1"/>
              <a:t>Tocken</a:t>
            </a:r>
            <a:r>
              <a:rPr lang="zh-CN" altLang="en-US" dirty="0"/>
              <a:t>嵌入是词向量，第一个单词是</a:t>
            </a:r>
            <a:r>
              <a:rPr lang="en-US" altLang="zh-CN" dirty="0"/>
              <a:t>CLS</a:t>
            </a:r>
            <a:r>
              <a:rPr lang="zh-CN" altLang="en-US" dirty="0"/>
              <a:t>标志，可以用于之后的分类任务；分隔嵌入用来区分两种句子，因为预训练包括了以两个句子为输入的分类任务；位置嵌入使得</a:t>
            </a:r>
            <a:r>
              <a:rPr lang="en-US" altLang="zh-CN" dirty="0"/>
              <a:t>BERT</a:t>
            </a:r>
            <a:r>
              <a:rPr lang="zh-CN" altLang="en-US" dirty="0"/>
              <a:t>能够生成查询向量和键向量，</a:t>
            </a:r>
            <a:r>
              <a:rPr lang="en-US" altLang="zh-CN" dirty="0"/>
              <a:t>Transformer</a:t>
            </a:r>
            <a:r>
              <a:rPr lang="zh-CN" altLang="en-US" dirty="0"/>
              <a:t>中会用到。）</a:t>
            </a:r>
            <a:endParaRPr lang="en-US" altLang="zh-CN" dirty="0"/>
          </a:p>
          <a:p>
            <a:r>
              <a:rPr lang="en-US" altLang="zh-CN" dirty="0"/>
              <a:t>BERT</a:t>
            </a:r>
            <a:r>
              <a:rPr lang="zh-CN" altLang="en-US" dirty="0"/>
              <a:t>预训练还有一个很大的优点，它是一种无监督的学习，不需要有标签的数据集。它将传统的语言模型建模的任务划分为两个无监督的任务：完形填空（</a:t>
            </a:r>
            <a:r>
              <a:rPr lang="en-US" altLang="zh-CN" dirty="0"/>
              <a:t>Masked LM</a:t>
            </a:r>
            <a:r>
              <a:rPr lang="zh-CN" altLang="en-US" dirty="0"/>
              <a:t>）和句对预测（</a:t>
            </a:r>
            <a:r>
              <a:rPr lang="en-US" altLang="zh-CN" dirty="0"/>
              <a:t>NSP</a:t>
            </a:r>
            <a:r>
              <a:rPr lang="zh-CN" altLang="en-US" dirty="0"/>
              <a:t>）。（如图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BERT</a:t>
            </a:r>
            <a:r>
              <a:rPr lang="zh-CN" altLang="en-US" dirty="0"/>
              <a:t>采用的双层双向</a:t>
            </a:r>
            <a:r>
              <a:rPr lang="en-US" altLang="zh-CN" dirty="0"/>
              <a:t>Transformer</a:t>
            </a:r>
            <a:r>
              <a:rPr lang="zh-CN" altLang="en-US" dirty="0"/>
              <a:t>模型（如图</a:t>
            </a:r>
            <a:r>
              <a:rPr lang="en-US" altLang="zh-CN" dirty="0"/>
              <a:t>4</a:t>
            </a:r>
            <a:r>
              <a:rPr lang="zh-CN" altLang="en-US" dirty="0"/>
              <a:t>）（完形填空”的学习模式迫使模型更多依赖上下文信息预测单词，赋予了模型一定的纠错能力；</a:t>
            </a:r>
            <a:r>
              <a:rPr lang="en-US" altLang="zh-CN" dirty="0"/>
              <a:t>Transformer</a:t>
            </a:r>
            <a:r>
              <a:rPr lang="zh-CN" altLang="en-US" dirty="0"/>
              <a:t>模型相比</a:t>
            </a:r>
            <a:r>
              <a:rPr lang="en-US" altLang="zh-CN" dirty="0"/>
              <a:t>LSTM</a:t>
            </a:r>
            <a:r>
              <a:rPr lang="zh-CN" altLang="en-US" dirty="0"/>
              <a:t>模型没有长度限制问题，具备更好的能力捕获上下文信息特征；相比单向训练模式，双向训练模型捕获上下文信息会更加全面。）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472D5-00D2-4397-9523-AC93585B351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0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980845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997227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284297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653232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49243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447074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74327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935592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277168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671850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827327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4BF2C-B1CC-450C-BE78-C2DCD2724EB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63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 4"/>
          <p:cNvGrpSpPr>
            <a:grpSpLocks noChangeAspect="1"/>
          </p:cNvGrpSpPr>
          <p:nvPr/>
        </p:nvGrpSpPr>
        <p:grpSpPr bwMode="auto">
          <a:xfrm>
            <a:off x="4985896" y="3938705"/>
            <a:ext cx="2196665" cy="86409"/>
            <a:chOff x="2667" y="3648"/>
            <a:chExt cx="959" cy="49"/>
          </a:xfrm>
          <a:solidFill>
            <a:schemeClr val="bg1"/>
          </a:solidFill>
        </p:grpSpPr>
        <p:sp>
          <p:nvSpPr>
            <p:cNvPr id="221" name="Freeform 5"/>
            <p:cNvSpPr>
              <a:spLocks/>
            </p:cNvSpPr>
            <p:nvPr/>
          </p:nvSpPr>
          <p:spPr bwMode="auto">
            <a:xfrm>
              <a:off x="3262" y="3659"/>
              <a:ext cx="33" cy="38"/>
            </a:xfrm>
            <a:custGeom>
              <a:avLst/>
              <a:gdLst>
                <a:gd name="T0" fmla="*/ 14 w 14"/>
                <a:gd name="T1" fmla="*/ 3 h 13"/>
                <a:gd name="T2" fmla="*/ 8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4 w 14"/>
                <a:gd name="T9" fmla="*/ 0 h 13"/>
                <a:gd name="T10" fmla="*/ 3 w 14"/>
                <a:gd name="T11" fmla="*/ 3 h 13"/>
                <a:gd name="T12" fmla="*/ 0 w 14"/>
                <a:gd name="T13" fmla="*/ 2 h 13"/>
                <a:gd name="T14" fmla="*/ 3 w 14"/>
                <a:gd name="T15" fmla="*/ 7 h 13"/>
                <a:gd name="T16" fmla="*/ 1 w 14"/>
                <a:gd name="T17" fmla="*/ 7 h 13"/>
                <a:gd name="T18" fmla="*/ 3 w 14"/>
                <a:gd name="T19" fmla="*/ 11 h 13"/>
                <a:gd name="T20" fmla="*/ 5 w 14"/>
                <a:gd name="T21" fmla="*/ 7 h 13"/>
                <a:gd name="T22" fmla="*/ 5 w 14"/>
                <a:gd name="T23" fmla="*/ 9 h 13"/>
                <a:gd name="T24" fmla="*/ 7 w 14"/>
                <a:gd name="T25" fmla="*/ 10 h 13"/>
                <a:gd name="T26" fmla="*/ 7 w 14"/>
                <a:gd name="T27" fmla="*/ 8 h 13"/>
                <a:gd name="T28" fmla="*/ 11 w 14"/>
                <a:gd name="T29" fmla="*/ 11 h 13"/>
                <a:gd name="T30" fmla="*/ 10 w 14"/>
                <a:gd name="T31" fmla="*/ 8 h 13"/>
                <a:gd name="T32" fmla="*/ 6 w 14"/>
                <a:gd name="T33" fmla="*/ 6 h 13"/>
                <a:gd name="T34" fmla="*/ 7 w 14"/>
                <a:gd name="T35" fmla="*/ 3 h 13"/>
                <a:gd name="T36" fmla="*/ 11 w 14"/>
                <a:gd name="T37" fmla="*/ 7 h 13"/>
                <a:gd name="T38" fmla="*/ 13 w 14"/>
                <a:gd name="T39" fmla="*/ 8 h 13"/>
                <a:gd name="T40" fmla="*/ 13 w 14"/>
                <a:gd name="T41" fmla="*/ 6 h 13"/>
                <a:gd name="T42" fmla="*/ 14 w 14"/>
                <a:gd name="T4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14" y="3"/>
                  </a:moveTo>
                  <a:cubicBezTo>
                    <a:pt x="11" y="4"/>
                    <a:pt x="10" y="2"/>
                    <a:pt x="8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0"/>
                    <a:pt x="5" y="3"/>
                    <a:pt x="4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2" y="1"/>
                    <a:pt x="3" y="3"/>
                  </a:cubicBezTo>
                  <a:cubicBezTo>
                    <a:pt x="2" y="2"/>
                    <a:pt x="2" y="0"/>
                    <a:pt x="0" y="2"/>
                  </a:cubicBezTo>
                  <a:cubicBezTo>
                    <a:pt x="0" y="5"/>
                    <a:pt x="3" y="5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3" y="8"/>
                    <a:pt x="3" y="6"/>
                    <a:pt x="5" y="7"/>
                  </a:cubicBezTo>
                  <a:cubicBezTo>
                    <a:pt x="5" y="8"/>
                    <a:pt x="4" y="9"/>
                    <a:pt x="5" y="9"/>
                  </a:cubicBezTo>
                  <a:cubicBezTo>
                    <a:pt x="5" y="7"/>
                    <a:pt x="6" y="10"/>
                    <a:pt x="7" y="10"/>
                  </a:cubicBezTo>
                  <a:cubicBezTo>
                    <a:pt x="7" y="10"/>
                    <a:pt x="6" y="8"/>
                    <a:pt x="7" y="8"/>
                  </a:cubicBezTo>
                  <a:cubicBezTo>
                    <a:pt x="8" y="10"/>
                    <a:pt x="10" y="13"/>
                    <a:pt x="11" y="11"/>
                  </a:cubicBezTo>
                  <a:cubicBezTo>
                    <a:pt x="10" y="10"/>
                    <a:pt x="10" y="10"/>
                    <a:pt x="10" y="8"/>
                  </a:cubicBezTo>
                  <a:cubicBezTo>
                    <a:pt x="8" y="8"/>
                    <a:pt x="7" y="7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8" y="5"/>
                    <a:pt x="10" y="5"/>
                    <a:pt x="11" y="7"/>
                  </a:cubicBezTo>
                  <a:cubicBezTo>
                    <a:pt x="14" y="4"/>
                    <a:pt x="10" y="10"/>
                    <a:pt x="13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4" y="6"/>
                    <a:pt x="14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2" name="Freeform 6"/>
            <p:cNvSpPr>
              <a:spLocks/>
            </p:cNvSpPr>
            <p:nvPr/>
          </p:nvSpPr>
          <p:spPr bwMode="auto">
            <a:xfrm>
              <a:off x="3300" y="3674"/>
              <a:ext cx="17" cy="17"/>
            </a:xfrm>
            <a:custGeom>
              <a:avLst/>
              <a:gdLst>
                <a:gd name="T0" fmla="*/ 2 w 7"/>
                <a:gd name="T1" fmla="*/ 0 h 6"/>
                <a:gd name="T2" fmla="*/ 3 w 7"/>
                <a:gd name="T3" fmla="*/ 5 h 6"/>
                <a:gd name="T4" fmla="*/ 5 w 7"/>
                <a:gd name="T5" fmla="*/ 5 h 6"/>
                <a:gd name="T6" fmla="*/ 7 w 7"/>
                <a:gd name="T7" fmla="*/ 3 h 6"/>
                <a:gd name="T8" fmla="*/ 5 w 7"/>
                <a:gd name="T9" fmla="*/ 2 h 6"/>
                <a:gd name="T10" fmla="*/ 6 w 7"/>
                <a:gd name="T11" fmla="*/ 1 h 6"/>
                <a:gd name="T12" fmla="*/ 2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1" y="1"/>
                    <a:pt x="0" y="6"/>
                    <a:pt x="3" y="5"/>
                  </a:cubicBezTo>
                  <a:cubicBezTo>
                    <a:pt x="3" y="2"/>
                    <a:pt x="4" y="5"/>
                    <a:pt x="5" y="5"/>
                  </a:cubicBezTo>
                  <a:cubicBezTo>
                    <a:pt x="5" y="4"/>
                    <a:pt x="6" y="4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3" name="Freeform 7"/>
            <p:cNvSpPr>
              <a:spLocks/>
            </p:cNvSpPr>
            <p:nvPr/>
          </p:nvSpPr>
          <p:spPr bwMode="auto">
            <a:xfrm>
              <a:off x="3321" y="3674"/>
              <a:ext cx="3" cy="14"/>
            </a:xfrm>
            <a:custGeom>
              <a:avLst/>
              <a:gdLst>
                <a:gd name="T0" fmla="*/ 0 w 1"/>
                <a:gd name="T1" fmla="*/ 3 h 5"/>
                <a:gd name="T2" fmla="*/ 1 w 1"/>
                <a:gd name="T3" fmla="*/ 5 h 5"/>
                <a:gd name="T4" fmla="*/ 0 w 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4" name="Freeform 8"/>
            <p:cNvSpPr>
              <a:spLocks/>
            </p:cNvSpPr>
            <p:nvPr/>
          </p:nvSpPr>
          <p:spPr bwMode="auto">
            <a:xfrm>
              <a:off x="3388" y="3665"/>
              <a:ext cx="17" cy="32"/>
            </a:xfrm>
            <a:custGeom>
              <a:avLst/>
              <a:gdLst>
                <a:gd name="T0" fmla="*/ 0 w 7"/>
                <a:gd name="T1" fmla="*/ 3 h 11"/>
                <a:gd name="T2" fmla="*/ 2 w 7"/>
                <a:gd name="T3" fmla="*/ 6 h 11"/>
                <a:gd name="T4" fmla="*/ 3 w 7"/>
                <a:gd name="T5" fmla="*/ 7 h 11"/>
                <a:gd name="T6" fmla="*/ 2 w 7"/>
                <a:gd name="T7" fmla="*/ 9 h 11"/>
                <a:gd name="T8" fmla="*/ 5 w 7"/>
                <a:gd name="T9" fmla="*/ 9 h 11"/>
                <a:gd name="T10" fmla="*/ 4 w 7"/>
                <a:gd name="T11" fmla="*/ 9 h 11"/>
                <a:gd name="T12" fmla="*/ 4 w 7"/>
                <a:gd name="T13" fmla="*/ 5 h 11"/>
                <a:gd name="T14" fmla="*/ 6 w 7"/>
                <a:gd name="T15" fmla="*/ 8 h 11"/>
                <a:gd name="T16" fmla="*/ 5 w 7"/>
                <a:gd name="T17" fmla="*/ 4 h 11"/>
                <a:gd name="T18" fmla="*/ 4 w 7"/>
                <a:gd name="T19" fmla="*/ 3 h 11"/>
                <a:gd name="T20" fmla="*/ 6 w 7"/>
                <a:gd name="T21" fmla="*/ 1 h 11"/>
                <a:gd name="T22" fmla="*/ 3 w 7"/>
                <a:gd name="T23" fmla="*/ 1 h 11"/>
                <a:gd name="T24" fmla="*/ 1 w 7"/>
                <a:gd name="T25" fmla="*/ 0 h 11"/>
                <a:gd name="T26" fmla="*/ 0 w 7"/>
                <a:gd name="T2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0" y="3"/>
                  </a:moveTo>
                  <a:cubicBezTo>
                    <a:pt x="3" y="2"/>
                    <a:pt x="2" y="6"/>
                    <a:pt x="2" y="6"/>
                  </a:cubicBezTo>
                  <a:cubicBezTo>
                    <a:pt x="2" y="7"/>
                    <a:pt x="3" y="6"/>
                    <a:pt x="3" y="7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4" y="8"/>
                    <a:pt x="5" y="11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5" y="7"/>
                    <a:pt x="2" y="6"/>
                    <a:pt x="4" y="5"/>
                  </a:cubicBezTo>
                  <a:cubicBezTo>
                    <a:pt x="5" y="6"/>
                    <a:pt x="4" y="8"/>
                    <a:pt x="6" y="8"/>
                  </a:cubicBezTo>
                  <a:cubicBezTo>
                    <a:pt x="7" y="5"/>
                    <a:pt x="7" y="5"/>
                    <a:pt x="5" y="4"/>
                  </a:cubicBezTo>
                  <a:cubicBezTo>
                    <a:pt x="6" y="5"/>
                    <a:pt x="1" y="3"/>
                    <a:pt x="4" y="3"/>
                  </a:cubicBezTo>
                  <a:cubicBezTo>
                    <a:pt x="5" y="5"/>
                    <a:pt x="6" y="2"/>
                    <a:pt x="6" y="1"/>
                  </a:cubicBezTo>
                  <a:cubicBezTo>
                    <a:pt x="5" y="0"/>
                    <a:pt x="4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2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5" name="Freeform 9"/>
            <p:cNvSpPr>
              <a:spLocks/>
            </p:cNvSpPr>
            <p:nvPr/>
          </p:nvSpPr>
          <p:spPr bwMode="auto">
            <a:xfrm>
              <a:off x="3369" y="3657"/>
              <a:ext cx="17" cy="11"/>
            </a:xfrm>
            <a:custGeom>
              <a:avLst/>
              <a:gdLst>
                <a:gd name="T0" fmla="*/ 5 w 7"/>
                <a:gd name="T1" fmla="*/ 1 h 4"/>
                <a:gd name="T2" fmla="*/ 6 w 7"/>
                <a:gd name="T3" fmla="*/ 4 h 4"/>
                <a:gd name="T4" fmla="*/ 7 w 7"/>
                <a:gd name="T5" fmla="*/ 1 h 4"/>
                <a:gd name="T6" fmla="*/ 2 w 7"/>
                <a:gd name="T7" fmla="*/ 2 h 4"/>
                <a:gd name="T8" fmla="*/ 5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5" y="2"/>
                    <a:pt x="5" y="4"/>
                    <a:pt x="6" y="4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5" y="0"/>
                    <a:pt x="0" y="1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6" name="Freeform 10"/>
            <p:cNvSpPr>
              <a:spLocks/>
            </p:cNvSpPr>
            <p:nvPr/>
          </p:nvSpPr>
          <p:spPr bwMode="auto">
            <a:xfrm>
              <a:off x="3371" y="3668"/>
              <a:ext cx="22" cy="23"/>
            </a:xfrm>
            <a:custGeom>
              <a:avLst/>
              <a:gdLst>
                <a:gd name="T0" fmla="*/ 1 w 9"/>
                <a:gd name="T1" fmla="*/ 4 h 8"/>
                <a:gd name="T2" fmla="*/ 1 w 9"/>
                <a:gd name="T3" fmla="*/ 6 h 8"/>
                <a:gd name="T4" fmla="*/ 3 w 9"/>
                <a:gd name="T5" fmla="*/ 7 h 8"/>
                <a:gd name="T6" fmla="*/ 7 w 9"/>
                <a:gd name="T7" fmla="*/ 7 h 8"/>
                <a:gd name="T8" fmla="*/ 7 w 9"/>
                <a:gd name="T9" fmla="*/ 8 h 8"/>
                <a:gd name="T10" fmla="*/ 8 w 9"/>
                <a:gd name="T11" fmla="*/ 4 h 8"/>
                <a:gd name="T12" fmla="*/ 6 w 9"/>
                <a:gd name="T13" fmla="*/ 1 h 8"/>
                <a:gd name="T14" fmla="*/ 5 w 9"/>
                <a:gd name="T15" fmla="*/ 0 h 8"/>
                <a:gd name="T16" fmla="*/ 0 w 9"/>
                <a:gd name="T17" fmla="*/ 4 h 8"/>
                <a:gd name="T18" fmla="*/ 1 w 9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1" y="4"/>
                  </a:moveTo>
                  <a:cubicBezTo>
                    <a:pt x="1" y="5"/>
                    <a:pt x="0" y="6"/>
                    <a:pt x="1" y="6"/>
                  </a:cubicBezTo>
                  <a:cubicBezTo>
                    <a:pt x="2" y="4"/>
                    <a:pt x="2" y="7"/>
                    <a:pt x="3" y="7"/>
                  </a:cubicBezTo>
                  <a:cubicBezTo>
                    <a:pt x="3" y="5"/>
                    <a:pt x="7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8" y="7"/>
                    <a:pt x="9" y="6"/>
                    <a:pt x="8" y="4"/>
                  </a:cubicBezTo>
                  <a:cubicBezTo>
                    <a:pt x="5" y="6"/>
                    <a:pt x="8" y="1"/>
                    <a:pt x="6" y="1"/>
                  </a:cubicBezTo>
                  <a:cubicBezTo>
                    <a:pt x="6" y="2"/>
                    <a:pt x="5" y="2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7" name="Freeform 11"/>
            <p:cNvSpPr>
              <a:spLocks/>
            </p:cNvSpPr>
            <p:nvPr/>
          </p:nvSpPr>
          <p:spPr bwMode="auto">
            <a:xfrm>
              <a:off x="3305" y="3657"/>
              <a:ext cx="31" cy="23"/>
            </a:xfrm>
            <a:custGeom>
              <a:avLst/>
              <a:gdLst>
                <a:gd name="T0" fmla="*/ 13 w 13"/>
                <a:gd name="T1" fmla="*/ 3 h 8"/>
                <a:gd name="T2" fmla="*/ 8 w 13"/>
                <a:gd name="T3" fmla="*/ 1 h 8"/>
                <a:gd name="T4" fmla="*/ 6 w 13"/>
                <a:gd name="T5" fmla="*/ 4 h 8"/>
                <a:gd name="T6" fmla="*/ 5 w 13"/>
                <a:gd name="T7" fmla="*/ 3 h 8"/>
                <a:gd name="T8" fmla="*/ 1 w 13"/>
                <a:gd name="T9" fmla="*/ 2 h 8"/>
                <a:gd name="T10" fmla="*/ 1 w 13"/>
                <a:gd name="T11" fmla="*/ 4 h 8"/>
                <a:gd name="T12" fmla="*/ 2 w 13"/>
                <a:gd name="T13" fmla="*/ 3 h 8"/>
                <a:gd name="T14" fmla="*/ 3 w 13"/>
                <a:gd name="T15" fmla="*/ 6 h 8"/>
                <a:gd name="T16" fmla="*/ 12 w 13"/>
                <a:gd name="T17" fmla="*/ 6 h 8"/>
                <a:gd name="T18" fmla="*/ 13 w 13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9" y="4"/>
                    <a:pt x="11" y="0"/>
                    <a:pt x="8" y="1"/>
                  </a:cubicBezTo>
                  <a:cubicBezTo>
                    <a:pt x="9" y="3"/>
                    <a:pt x="7" y="3"/>
                    <a:pt x="6" y="4"/>
                  </a:cubicBezTo>
                  <a:cubicBezTo>
                    <a:pt x="6" y="0"/>
                    <a:pt x="6" y="2"/>
                    <a:pt x="5" y="3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0" y="2"/>
                    <a:pt x="0" y="7"/>
                    <a:pt x="1" y="4"/>
                  </a:cubicBezTo>
                  <a:cubicBezTo>
                    <a:pt x="2" y="4"/>
                    <a:pt x="1" y="3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7" y="4"/>
                    <a:pt x="7" y="8"/>
                    <a:pt x="12" y="6"/>
                  </a:cubicBezTo>
                  <a:cubicBezTo>
                    <a:pt x="11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8" name="Freeform 12"/>
            <p:cNvSpPr>
              <a:spLocks/>
            </p:cNvSpPr>
            <p:nvPr/>
          </p:nvSpPr>
          <p:spPr bwMode="auto">
            <a:xfrm>
              <a:off x="3228" y="3662"/>
              <a:ext cx="34" cy="23"/>
            </a:xfrm>
            <a:custGeom>
              <a:avLst/>
              <a:gdLst>
                <a:gd name="T0" fmla="*/ 1 w 14"/>
                <a:gd name="T1" fmla="*/ 8 h 8"/>
                <a:gd name="T2" fmla="*/ 6 w 14"/>
                <a:gd name="T3" fmla="*/ 6 h 8"/>
                <a:gd name="T4" fmla="*/ 6 w 14"/>
                <a:gd name="T5" fmla="*/ 7 h 8"/>
                <a:gd name="T6" fmla="*/ 7 w 14"/>
                <a:gd name="T7" fmla="*/ 6 h 8"/>
                <a:gd name="T8" fmla="*/ 10 w 14"/>
                <a:gd name="T9" fmla="*/ 8 h 8"/>
                <a:gd name="T10" fmla="*/ 10 w 14"/>
                <a:gd name="T11" fmla="*/ 6 h 8"/>
                <a:gd name="T12" fmla="*/ 11 w 14"/>
                <a:gd name="T13" fmla="*/ 6 h 8"/>
                <a:gd name="T14" fmla="*/ 10 w 14"/>
                <a:gd name="T15" fmla="*/ 6 h 8"/>
                <a:gd name="T16" fmla="*/ 11 w 14"/>
                <a:gd name="T17" fmla="*/ 0 h 8"/>
                <a:gd name="T18" fmla="*/ 5 w 14"/>
                <a:gd name="T19" fmla="*/ 6 h 8"/>
                <a:gd name="T20" fmla="*/ 2 w 14"/>
                <a:gd name="T21" fmla="*/ 2 h 8"/>
                <a:gd name="T22" fmla="*/ 1 w 14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3" y="8"/>
                    <a:pt x="4" y="7"/>
                    <a:pt x="6" y="6"/>
                  </a:cubicBezTo>
                  <a:cubicBezTo>
                    <a:pt x="5" y="6"/>
                    <a:pt x="6" y="7"/>
                    <a:pt x="6" y="7"/>
                  </a:cubicBezTo>
                  <a:cubicBezTo>
                    <a:pt x="8" y="7"/>
                    <a:pt x="6" y="6"/>
                    <a:pt x="7" y="6"/>
                  </a:cubicBezTo>
                  <a:cubicBezTo>
                    <a:pt x="9" y="5"/>
                    <a:pt x="8" y="8"/>
                    <a:pt x="10" y="8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4" y="6"/>
                    <a:pt x="11" y="1"/>
                    <a:pt x="11" y="0"/>
                  </a:cubicBezTo>
                  <a:cubicBezTo>
                    <a:pt x="7" y="0"/>
                    <a:pt x="9" y="6"/>
                    <a:pt x="5" y="6"/>
                  </a:cubicBezTo>
                  <a:cubicBezTo>
                    <a:pt x="5" y="3"/>
                    <a:pt x="4" y="3"/>
                    <a:pt x="2" y="2"/>
                  </a:cubicBezTo>
                  <a:cubicBezTo>
                    <a:pt x="2" y="4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9" name="Freeform 13"/>
            <p:cNvSpPr>
              <a:spLocks noEditPoints="1"/>
            </p:cNvSpPr>
            <p:nvPr/>
          </p:nvSpPr>
          <p:spPr bwMode="auto">
            <a:xfrm>
              <a:off x="3336" y="3659"/>
              <a:ext cx="33" cy="32"/>
            </a:xfrm>
            <a:custGeom>
              <a:avLst/>
              <a:gdLst>
                <a:gd name="T0" fmla="*/ 14 w 14"/>
                <a:gd name="T1" fmla="*/ 4 h 11"/>
                <a:gd name="T2" fmla="*/ 13 w 14"/>
                <a:gd name="T3" fmla="*/ 3 h 11"/>
                <a:gd name="T4" fmla="*/ 12 w 14"/>
                <a:gd name="T5" fmla="*/ 0 h 11"/>
                <a:gd name="T6" fmla="*/ 6 w 14"/>
                <a:gd name="T7" fmla="*/ 3 h 11"/>
                <a:gd name="T8" fmla="*/ 4 w 14"/>
                <a:gd name="T9" fmla="*/ 3 h 11"/>
                <a:gd name="T10" fmla="*/ 6 w 14"/>
                <a:gd name="T11" fmla="*/ 4 h 11"/>
                <a:gd name="T12" fmla="*/ 0 w 14"/>
                <a:gd name="T13" fmla="*/ 6 h 11"/>
                <a:gd name="T14" fmla="*/ 3 w 14"/>
                <a:gd name="T15" fmla="*/ 9 h 11"/>
                <a:gd name="T16" fmla="*/ 4 w 14"/>
                <a:gd name="T17" fmla="*/ 7 h 11"/>
                <a:gd name="T18" fmla="*/ 6 w 14"/>
                <a:gd name="T19" fmla="*/ 8 h 11"/>
                <a:gd name="T20" fmla="*/ 6 w 14"/>
                <a:gd name="T21" fmla="*/ 5 h 11"/>
                <a:gd name="T22" fmla="*/ 7 w 14"/>
                <a:gd name="T23" fmla="*/ 6 h 11"/>
                <a:gd name="T24" fmla="*/ 10 w 14"/>
                <a:gd name="T25" fmla="*/ 5 h 11"/>
                <a:gd name="T26" fmla="*/ 7 w 14"/>
                <a:gd name="T27" fmla="*/ 7 h 11"/>
                <a:gd name="T28" fmla="*/ 8 w 14"/>
                <a:gd name="T29" fmla="*/ 9 h 11"/>
                <a:gd name="T30" fmla="*/ 12 w 14"/>
                <a:gd name="T31" fmla="*/ 11 h 11"/>
                <a:gd name="T32" fmla="*/ 14 w 14"/>
                <a:gd name="T33" fmla="*/ 4 h 11"/>
                <a:gd name="T34" fmla="*/ 7 w 14"/>
                <a:gd name="T35" fmla="*/ 3 h 11"/>
                <a:gd name="T36" fmla="*/ 11 w 14"/>
                <a:gd name="T37" fmla="*/ 3 h 11"/>
                <a:gd name="T38" fmla="*/ 7 w 14"/>
                <a:gd name="T39" fmla="*/ 3 h 11"/>
                <a:gd name="T40" fmla="*/ 11 w 14"/>
                <a:gd name="T41" fmla="*/ 7 h 11"/>
                <a:gd name="T42" fmla="*/ 11 w 14"/>
                <a:gd name="T43" fmla="*/ 5 h 11"/>
                <a:gd name="T44" fmla="*/ 11 w 14"/>
                <a:gd name="T4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1">
                  <a:moveTo>
                    <a:pt x="14" y="4"/>
                  </a:moveTo>
                  <a:cubicBezTo>
                    <a:pt x="14" y="5"/>
                    <a:pt x="13" y="3"/>
                    <a:pt x="13" y="3"/>
                  </a:cubicBezTo>
                  <a:cubicBezTo>
                    <a:pt x="12" y="2"/>
                    <a:pt x="11" y="1"/>
                    <a:pt x="12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6" y="2"/>
                    <a:pt x="4" y="2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3" y="5"/>
                    <a:pt x="3" y="5"/>
                    <a:pt x="0" y="6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8"/>
                    <a:pt x="4" y="9"/>
                    <a:pt x="6" y="8"/>
                  </a:cubicBezTo>
                  <a:cubicBezTo>
                    <a:pt x="7" y="6"/>
                    <a:pt x="4" y="5"/>
                    <a:pt x="6" y="5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5" y="4"/>
                    <a:pt x="10" y="4"/>
                    <a:pt x="10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11" y="7"/>
                    <a:pt x="10" y="10"/>
                    <a:pt x="12" y="11"/>
                  </a:cubicBezTo>
                  <a:cubicBezTo>
                    <a:pt x="13" y="8"/>
                    <a:pt x="14" y="7"/>
                    <a:pt x="14" y="4"/>
                  </a:cubicBezTo>
                  <a:close/>
                  <a:moveTo>
                    <a:pt x="7" y="3"/>
                  </a:moveTo>
                  <a:cubicBezTo>
                    <a:pt x="7" y="1"/>
                    <a:pt x="12" y="1"/>
                    <a:pt x="11" y="3"/>
                  </a:cubicBezTo>
                  <a:cubicBezTo>
                    <a:pt x="9" y="4"/>
                    <a:pt x="9" y="3"/>
                    <a:pt x="7" y="3"/>
                  </a:cubicBezTo>
                  <a:close/>
                  <a:moveTo>
                    <a:pt x="11" y="7"/>
                  </a:moveTo>
                  <a:cubicBezTo>
                    <a:pt x="9" y="7"/>
                    <a:pt x="10" y="6"/>
                    <a:pt x="11" y="5"/>
                  </a:cubicBezTo>
                  <a:cubicBezTo>
                    <a:pt x="12" y="6"/>
                    <a:pt x="11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0" name="Freeform 14"/>
            <p:cNvSpPr>
              <a:spLocks/>
            </p:cNvSpPr>
            <p:nvPr/>
          </p:nvSpPr>
          <p:spPr bwMode="auto">
            <a:xfrm>
              <a:off x="3543" y="3680"/>
              <a:ext cx="4" cy="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2"/>
                    <a:pt x="1" y="2"/>
                    <a:pt x="2" y="3"/>
                  </a:cubicBezTo>
                  <a:cubicBezTo>
                    <a:pt x="2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1" name="Freeform 15"/>
            <p:cNvSpPr>
              <a:spLocks/>
            </p:cNvSpPr>
            <p:nvPr/>
          </p:nvSpPr>
          <p:spPr bwMode="auto">
            <a:xfrm>
              <a:off x="3547" y="3651"/>
              <a:ext cx="43" cy="40"/>
            </a:xfrm>
            <a:custGeom>
              <a:avLst/>
              <a:gdLst>
                <a:gd name="T0" fmla="*/ 11 w 18"/>
                <a:gd name="T1" fmla="*/ 10 h 14"/>
                <a:gd name="T2" fmla="*/ 14 w 18"/>
                <a:gd name="T3" fmla="*/ 10 h 14"/>
                <a:gd name="T4" fmla="*/ 14 w 18"/>
                <a:gd name="T5" fmla="*/ 3 h 14"/>
                <a:gd name="T6" fmla="*/ 10 w 18"/>
                <a:gd name="T7" fmla="*/ 4 h 14"/>
                <a:gd name="T8" fmla="*/ 9 w 18"/>
                <a:gd name="T9" fmla="*/ 6 h 14"/>
                <a:gd name="T10" fmla="*/ 9 w 18"/>
                <a:gd name="T11" fmla="*/ 4 h 14"/>
                <a:gd name="T12" fmla="*/ 7 w 18"/>
                <a:gd name="T13" fmla="*/ 6 h 14"/>
                <a:gd name="T14" fmla="*/ 6 w 18"/>
                <a:gd name="T15" fmla="*/ 9 h 14"/>
                <a:gd name="T16" fmla="*/ 4 w 18"/>
                <a:gd name="T17" fmla="*/ 4 h 14"/>
                <a:gd name="T18" fmla="*/ 3 w 18"/>
                <a:gd name="T19" fmla="*/ 5 h 14"/>
                <a:gd name="T20" fmla="*/ 3 w 18"/>
                <a:gd name="T21" fmla="*/ 7 h 14"/>
                <a:gd name="T22" fmla="*/ 0 w 18"/>
                <a:gd name="T23" fmla="*/ 9 h 14"/>
                <a:gd name="T24" fmla="*/ 2 w 18"/>
                <a:gd name="T25" fmla="*/ 12 h 14"/>
                <a:gd name="T26" fmla="*/ 4 w 18"/>
                <a:gd name="T27" fmla="*/ 10 h 14"/>
                <a:gd name="T28" fmla="*/ 5 w 18"/>
                <a:gd name="T29" fmla="*/ 14 h 14"/>
                <a:gd name="T30" fmla="*/ 6 w 18"/>
                <a:gd name="T31" fmla="*/ 11 h 14"/>
                <a:gd name="T32" fmla="*/ 7 w 18"/>
                <a:gd name="T33" fmla="*/ 13 h 14"/>
                <a:gd name="T34" fmla="*/ 9 w 18"/>
                <a:gd name="T35" fmla="*/ 8 h 14"/>
                <a:gd name="T36" fmla="*/ 11 w 18"/>
                <a:gd name="T3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4">
                  <a:moveTo>
                    <a:pt x="11" y="10"/>
                  </a:moveTo>
                  <a:cubicBezTo>
                    <a:pt x="11" y="8"/>
                    <a:pt x="13" y="9"/>
                    <a:pt x="14" y="10"/>
                  </a:cubicBezTo>
                  <a:cubicBezTo>
                    <a:pt x="13" y="6"/>
                    <a:pt x="18" y="4"/>
                    <a:pt x="14" y="3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10" y="5"/>
                    <a:pt x="11" y="7"/>
                    <a:pt x="9" y="6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8"/>
                    <a:pt x="7" y="3"/>
                    <a:pt x="7" y="6"/>
                  </a:cubicBezTo>
                  <a:cubicBezTo>
                    <a:pt x="9" y="6"/>
                    <a:pt x="8" y="9"/>
                    <a:pt x="6" y="9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0"/>
                    <a:pt x="3" y="5"/>
                    <a:pt x="3" y="7"/>
                  </a:cubicBezTo>
                  <a:cubicBezTo>
                    <a:pt x="2" y="7"/>
                    <a:pt x="2" y="9"/>
                    <a:pt x="0" y="9"/>
                  </a:cubicBezTo>
                  <a:cubicBezTo>
                    <a:pt x="0" y="11"/>
                    <a:pt x="1" y="11"/>
                    <a:pt x="2" y="12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5" y="11"/>
                    <a:pt x="3" y="14"/>
                    <a:pt x="5" y="14"/>
                  </a:cubicBezTo>
                  <a:cubicBezTo>
                    <a:pt x="7" y="12"/>
                    <a:pt x="4" y="12"/>
                    <a:pt x="6" y="11"/>
                  </a:cubicBezTo>
                  <a:cubicBezTo>
                    <a:pt x="6" y="12"/>
                    <a:pt x="7" y="12"/>
                    <a:pt x="7" y="13"/>
                  </a:cubicBezTo>
                  <a:cubicBezTo>
                    <a:pt x="7" y="11"/>
                    <a:pt x="8" y="9"/>
                    <a:pt x="9" y="8"/>
                  </a:cubicBezTo>
                  <a:cubicBezTo>
                    <a:pt x="9" y="9"/>
                    <a:pt x="10" y="10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2" name="Freeform 16"/>
            <p:cNvSpPr>
              <a:spLocks noEditPoints="1"/>
            </p:cNvSpPr>
            <p:nvPr/>
          </p:nvSpPr>
          <p:spPr bwMode="auto">
            <a:xfrm>
              <a:off x="3512" y="3654"/>
              <a:ext cx="38" cy="37"/>
            </a:xfrm>
            <a:custGeom>
              <a:avLst/>
              <a:gdLst>
                <a:gd name="T0" fmla="*/ 1 w 16"/>
                <a:gd name="T1" fmla="*/ 11 h 13"/>
                <a:gd name="T2" fmla="*/ 4 w 16"/>
                <a:gd name="T3" fmla="*/ 10 h 13"/>
                <a:gd name="T4" fmla="*/ 5 w 16"/>
                <a:gd name="T5" fmla="*/ 12 h 13"/>
                <a:gd name="T6" fmla="*/ 7 w 16"/>
                <a:gd name="T7" fmla="*/ 9 h 13"/>
                <a:gd name="T8" fmla="*/ 7 w 16"/>
                <a:gd name="T9" fmla="*/ 6 h 13"/>
                <a:gd name="T10" fmla="*/ 10 w 16"/>
                <a:gd name="T11" fmla="*/ 6 h 13"/>
                <a:gd name="T12" fmla="*/ 10 w 16"/>
                <a:gd name="T13" fmla="*/ 10 h 13"/>
                <a:gd name="T14" fmla="*/ 10 w 16"/>
                <a:gd name="T15" fmla="*/ 12 h 13"/>
                <a:gd name="T16" fmla="*/ 11 w 16"/>
                <a:gd name="T17" fmla="*/ 10 h 13"/>
                <a:gd name="T18" fmla="*/ 13 w 16"/>
                <a:gd name="T19" fmla="*/ 10 h 13"/>
                <a:gd name="T20" fmla="*/ 12 w 16"/>
                <a:gd name="T21" fmla="*/ 7 h 13"/>
                <a:gd name="T22" fmla="*/ 15 w 16"/>
                <a:gd name="T23" fmla="*/ 5 h 13"/>
                <a:gd name="T24" fmla="*/ 16 w 16"/>
                <a:gd name="T25" fmla="*/ 4 h 13"/>
                <a:gd name="T26" fmla="*/ 13 w 16"/>
                <a:gd name="T27" fmla="*/ 3 h 13"/>
                <a:gd name="T28" fmla="*/ 12 w 16"/>
                <a:gd name="T29" fmla="*/ 2 h 13"/>
                <a:gd name="T30" fmla="*/ 13 w 16"/>
                <a:gd name="T31" fmla="*/ 1 h 13"/>
                <a:gd name="T32" fmla="*/ 11 w 16"/>
                <a:gd name="T33" fmla="*/ 3 h 13"/>
                <a:gd name="T34" fmla="*/ 9 w 16"/>
                <a:gd name="T35" fmla="*/ 4 h 13"/>
                <a:gd name="T36" fmla="*/ 8 w 16"/>
                <a:gd name="T37" fmla="*/ 6 h 13"/>
                <a:gd name="T38" fmla="*/ 4 w 16"/>
                <a:gd name="T39" fmla="*/ 2 h 13"/>
                <a:gd name="T40" fmla="*/ 3 w 16"/>
                <a:gd name="T41" fmla="*/ 5 h 13"/>
                <a:gd name="T42" fmla="*/ 6 w 16"/>
                <a:gd name="T43" fmla="*/ 6 h 13"/>
                <a:gd name="T44" fmla="*/ 5 w 16"/>
                <a:gd name="T45" fmla="*/ 8 h 13"/>
                <a:gd name="T46" fmla="*/ 2 w 16"/>
                <a:gd name="T47" fmla="*/ 10 h 13"/>
                <a:gd name="T48" fmla="*/ 1 w 16"/>
                <a:gd name="T49" fmla="*/ 11 h 13"/>
                <a:gd name="T50" fmla="*/ 11 w 16"/>
                <a:gd name="T51" fmla="*/ 6 h 13"/>
                <a:gd name="T52" fmla="*/ 10 w 16"/>
                <a:gd name="T53" fmla="*/ 5 h 13"/>
                <a:gd name="T54" fmla="*/ 11 w 16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3">
                  <a:moveTo>
                    <a:pt x="1" y="11"/>
                  </a:moveTo>
                  <a:cubicBezTo>
                    <a:pt x="2" y="13"/>
                    <a:pt x="2" y="10"/>
                    <a:pt x="4" y="10"/>
                  </a:cubicBezTo>
                  <a:cubicBezTo>
                    <a:pt x="4" y="10"/>
                    <a:pt x="4" y="12"/>
                    <a:pt x="5" y="12"/>
                  </a:cubicBezTo>
                  <a:cubicBezTo>
                    <a:pt x="4" y="9"/>
                    <a:pt x="7" y="11"/>
                    <a:pt x="7" y="9"/>
                  </a:cubicBezTo>
                  <a:cubicBezTo>
                    <a:pt x="6" y="10"/>
                    <a:pt x="6" y="6"/>
                    <a:pt x="7" y="6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9" y="9"/>
                    <a:pt x="11" y="8"/>
                    <a:pt x="10" y="10"/>
                  </a:cubicBezTo>
                  <a:cubicBezTo>
                    <a:pt x="10" y="10"/>
                    <a:pt x="9" y="12"/>
                    <a:pt x="10" y="12"/>
                  </a:cubicBezTo>
                  <a:cubicBezTo>
                    <a:pt x="11" y="11"/>
                    <a:pt x="10" y="10"/>
                    <a:pt x="11" y="10"/>
                  </a:cubicBezTo>
                  <a:cubicBezTo>
                    <a:pt x="11" y="11"/>
                    <a:pt x="13" y="11"/>
                    <a:pt x="13" y="10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4" y="8"/>
                    <a:pt x="14" y="5"/>
                    <a:pt x="15" y="5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5" y="4"/>
                    <a:pt x="13" y="4"/>
                    <a:pt x="13" y="3"/>
                  </a:cubicBezTo>
                  <a:cubicBezTo>
                    <a:pt x="14" y="3"/>
                    <a:pt x="12" y="2"/>
                    <a:pt x="12" y="2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1" y="0"/>
                    <a:pt x="12" y="2"/>
                    <a:pt x="11" y="3"/>
                  </a:cubicBezTo>
                  <a:cubicBezTo>
                    <a:pt x="11" y="4"/>
                    <a:pt x="9" y="3"/>
                    <a:pt x="9" y="4"/>
                  </a:cubicBezTo>
                  <a:cubicBezTo>
                    <a:pt x="8" y="5"/>
                    <a:pt x="9" y="6"/>
                    <a:pt x="8" y="6"/>
                  </a:cubicBezTo>
                  <a:cubicBezTo>
                    <a:pt x="7" y="4"/>
                    <a:pt x="7" y="1"/>
                    <a:pt x="4" y="2"/>
                  </a:cubicBezTo>
                  <a:cubicBezTo>
                    <a:pt x="4" y="3"/>
                    <a:pt x="4" y="5"/>
                    <a:pt x="3" y="5"/>
                  </a:cubicBezTo>
                  <a:cubicBezTo>
                    <a:pt x="4" y="6"/>
                    <a:pt x="6" y="5"/>
                    <a:pt x="6" y="6"/>
                  </a:cubicBezTo>
                  <a:cubicBezTo>
                    <a:pt x="5" y="6"/>
                    <a:pt x="6" y="8"/>
                    <a:pt x="5" y="8"/>
                  </a:cubicBezTo>
                  <a:cubicBezTo>
                    <a:pt x="4" y="4"/>
                    <a:pt x="0" y="8"/>
                    <a:pt x="2" y="10"/>
                  </a:cubicBezTo>
                  <a:cubicBezTo>
                    <a:pt x="1" y="10"/>
                    <a:pt x="1" y="9"/>
                    <a:pt x="1" y="11"/>
                  </a:cubicBezTo>
                  <a:close/>
                  <a:moveTo>
                    <a:pt x="11" y="6"/>
                  </a:moveTo>
                  <a:cubicBezTo>
                    <a:pt x="11" y="6"/>
                    <a:pt x="10" y="4"/>
                    <a:pt x="10" y="5"/>
                  </a:cubicBezTo>
                  <a:cubicBezTo>
                    <a:pt x="10" y="3"/>
                    <a:pt x="13" y="4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3" name="Freeform 17"/>
            <p:cNvSpPr>
              <a:spLocks/>
            </p:cNvSpPr>
            <p:nvPr/>
          </p:nvSpPr>
          <p:spPr bwMode="auto">
            <a:xfrm>
              <a:off x="3574" y="3680"/>
              <a:ext cx="9" cy="11"/>
            </a:xfrm>
            <a:custGeom>
              <a:avLst/>
              <a:gdLst>
                <a:gd name="T0" fmla="*/ 0 w 4"/>
                <a:gd name="T1" fmla="*/ 1 h 4"/>
                <a:gd name="T2" fmla="*/ 1 w 4"/>
                <a:gd name="T3" fmla="*/ 4 h 4"/>
                <a:gd name="T4" fmla="*/ 2 w 4"/>
                <a:gd name="T5" fmla="*/ 0 h 4"/>
                <a:gd name="T6" fmla="*/ 0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4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4" name="Freeform 18"/>
            <p:cNvSpPr>
              <a:spLocks/>
            </p:cNvSpPr>
            <p:nvPr/>
          </p:nvSpPr>
          <p:spPr bwMode="auto">
            <a:xfrm>
              <a:off x="3586" y="3648"/>
              <a:ext cx="40" cy="46"/>
            </a:xfrm>
            <a:custGeom>
              <a:avLst/>
              <a:gdLst>
                <a:gd name="T0" fmla="*/ 17 w 17"/>
                <a:gd name="T1" fmla="*/ 7 h 16"/>
                <a:gd name="T2" fmla="*/ 17 w 17"/>
                <a:gd name="T3" fmla="*/ 4 h 16"/>
                <a:gd name="T4" fmla="*/ 13 w 17"/>
                <a:gd name="T5" fmla="*/ 7 h 16"/>
                <a:gd name="T6" fmla="*/ 13 w 17"/>
                <a:gd name="T7" fmla="*/ 5 h 16"/>
                <a:gd name="T8" fmla="*/ 9 w 17"/>
                <a:gd name="T9" fmla="*/ 6 h 16"/>
                <a:gd name="T10" fmla="*/ 7 w 17"/>
                <a:gd name="T11" fmla="*/ 7 h 16"/>
                <a:gd name="T12" fmla="*/ 6 w 17"/>
                <a:gd name="T13" fmla="*/ 9 h 16"/>
                <a:gd name="T14" fmla="*/ 3 w 17"/>
                <a:gd name="T15" fmla="*/ 3 h 16"/>
                <a:gd name="T16" fmla="*/ 3 w 17"/>
                <a:gd name="T17" fmla="*/ 2 h 16"/>
                <a:gd name="T18" fmla="*/ 2 w 17"/>
                <a:gd name="T19" fmla="*/ 3 h 16"/>
                <a:gd name="T20" fmla="*/ 3 w 17"/>
                <a:gd name="T21" fmla="*/ 7 h 16"/>
                <a:gd name="T22" fmla="*/ 1 w 17"/>
                <a:gd name="T23" fmla="*/ 6 h 16"/>
                <a:gd name="T24" fmla="*/ 2 w 17"/>
                <a:gd name="T25" fmla="*/ 9 h 16"/>
                <a:gd name="T26" fmla="*/ 1 w 17"/>
                <a:gd name="T27" fmla="*/ 14 h 16"/>
                <a:gd name="T28" fmla="*/ 6 w 17"/>
                <a:gd name="T29" fmla="*/ 11 h 16"/>
                <a:gd name="T30" fmla="*/ 5 w 17"/>
                <a:gd name="T31" fmla="*/ 15 h 16"/>
                <a:gd name="T32" fmla="*/ 7 w 17"/>
                <a:gd name="T33" fmla="*/ 13 h 16"/>
                <a:gd name="T34" fmla="*/ 7 w 17"/>
                <a:gd name="T35" fmla="*/ 12 h 16"/>
                <a:gd name="T36" fmla="*/ 11 w 17"/>
                <a:gd name="T37" fmla="*/ 13 h 16"/>
                <a:gd name="T38" fmla="*/ 9 w 17"/>
                <a:gd name="T39" fmla="*/ 10 h 16"/>
                <a:gd name="T40" fmla="*/ 13 w 17"/>
                <a:gd name="T41" fmla="*/ 11 h 16"/>
                <a:gd name="T42" fmla="*/ 14 w 17"/>
                <a:gd name="T43" fmla="*/ 7 h 16"/>
                <a:gd name="T44" fmla="*/ 17 w 17"/>
                <a:gd name="T4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16">
                  <a:moveTo>
                    <a:pt x="17" y="7"/>
                  </a:moveTo>
                  <a:cubicBezTo>
                    <a:pt x="17" y="6"/>
                    <a:pt x="17" y="4"/>
                    <a:pt x="17" y="4"/>
                  </a:cubicBezTo>
                  <a:cubicBezTo>
                    <a:pt x="16" y="6"/>
                    <a:pt x="15" y="7"/>
                    <a:pt x="13" y="7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0" y="4"/>
                    <a:pt x="11" y="8"/>
                    <a:pt x="9" y="6"/>
                  </a:cubicBezTo>
                  <a:cubicBezTo>
                    <a:pt x="9" y="7"/>
                    <a:pt x="8" y="8"/>
                    <a:pt x="7" y="7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5" y="7"/>
                    <a:pt x="3" y="6"/>
                    <a:pt x="3" y="3"/>
                  </a:cubicBezTo>
                  <a:cubicBezTo>
                    <a:pt x="4" y="3"/>
                    <a:pt x="4" y="0"/>
                    <a:pt x="3" y="2"/>
                  </a:cubicBezTo>
                  <a:cubicBezTo>
                    <a:pt x="3" y="3"/>
                    <a:pt x="2" y="1"/>
                    <a:pt x="2" y="3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0" y="8"/>
                    <a:pt x="2" y="7"/>
                    <a:pt x="2" y="9"/>
                  </a:cubicBezTo>
                  <a:cubicBezTo>
                    <a:pt x="0" y="11"/>
                    <a:pt x="2" y="12"/>
                    <a:pt x="1" y="14"/>
                  </a:cubicBezTo>
                  <a:cubicBezTo>
                    <a:pt x="4" y="14"/>
                    <a:pt x="3" y="11"/>
                    <a:pt x="6" y="11"/>
                  </a:cubicBezTo>
                  <a:cubicBezTo>
                    <a:pt x="6" y="13"/>
                    <a:pt x="3" y="14"/>
                    <a:pt x="5" y="15"/>
                  </a:cubicBezTo>
                  <a:cubicBezTo>
                    <a:pt x="5" y="13"/>
                    <a:pt x="7" y="14"/>
                    <a:pt x="7" y="13"/>
                  </a:cubicBezTo>
                  <a:cubicBezTo>
                    <a:pt x="7" y="13"/>
                    <a:pt x="6" y="12"/>
                    <a:pt x="7" y="12"/>
                  </a:cubicBezTo>
                  <a:cubicBezTo>
                    <a:pt x="9" y="11"/>
                    <a:pt x="10" y="16"/>
                    <a:pt x="11" y="13"/>
                  </a:cubicBezTo>
                  <a:cubicBezTo>
                    <a:pt x="10" y="13"/>
                    <a:pt x="11" y="10"/>
                    <a:pt x="9" y="10"/>
                  </a:cubicBezTo>
                  <a:cubicBezTo>
                    <a:pt x="11" y="10"/>
                    <a:pt x="11" y="11"/>
                    <a:pt x="13" y="11"/>
                  </a:cubicBezTo>
                  <a:cubicBezTo>
                    <a:pt x="14" y="10"/>
                    <a:pt x="13" y="9"/>
                    <a:pt x="14" y="7"/>
                  </a:cubicBezTo>
                  <a:cubicBezTo>
                    <a:pt x="15" y="7"/>
                    <a:pt x="16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5" name="Freeform 19"/>
            <p:cNvSpPr>
              <a:spLocks/>
            </p:cNvSpPr>
            <p:nvPr/>
          </p:nvSpPr>
          <p:spPr bwMode="auto">
            <a:xfrm>
              <a:off x="3609" y="3657"/>
              <a:ext cx="12" cy="5"/>
            </a:xfrm>
            <a:custGeom>
              <a:avLst/>
              <a:gdLst>
                <a:gd name="T0" fmla="*/ 2 w 5"/>
                <a:gd name="T1" fmla="*/ 0 h 2"/>
                <a:gd name="T2" fmla="*/ 0 w 5"/>
                <a:gd name="T3" fmla="*/ 1 h 2"/>
                <a:gd name="T4" fmla="*/ 2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6" name="Freeform 20"/>
            <p:cNvSpPr>
              <a:spLocks/>
            </p:cNvSpPr>
            <p:nvPr/>
          </p:nvSpPr>
          <p:spPr bwMode="auto">
            <a:xfrm>
              <a:off x="3597" y="3651"/>
              <a:ext cx="8" cy="11"/>
            </a:xfrm>
            <a:custGeom>
              <a:avLst/>
              <a:gdLst>
                <a:gd name="T0" fmla="*/ 1 w 3"/>
                <a:gd name="T1" fmla="*/ 3 h 4"/>
                <a:gd name="T2" fmla="*/ 3 w 3"/>
                <a:gd name="T3" fmla="*/ 1 h 4"/>
                <a:gd name="T4" fmla="*/ 1 w 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2"/>
                    <a:pt x="3" y="3"/>
                    <a:pt x="3" y="1"/>
                  </a:cubicBezTo>
                  <a:cubicBezTo>
                    <a:pt x="1" y="0"/>
                    <a:pt x="0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7" name="Freeform 21"/>
            <p:cNvSpPr>
              <a:spLocks/>
            </p:cNvSpPr>
            <p:nvPr/>
          </p:nvSpPr>
          <p:spPr bwMode="auto">
            <a:xfrm>
              <a:off x="3209" y="3662"/>
              <a:ext cx="17" cy="15"/>
            </a:xfrm>
            <a:custGeom>
              <a:avLst/>
              <a:gdLst>
                <a:gd name="T0" fmla="*/ 1 w 7"/>
                <a:gd name="T1" fmla="*/ 0 h 5"/>
                <a:gd name="T2" fmla="*/ 0 w 7"/>
                <a:gd name="T3" fmla="*/ 3 h 5"/>
                <a:gd name="T4" fmla="*/ 4 w 7"/>
                <a:gd name="T5" fmla="*/ 5 h 5"/>
                <a:gd name="T6" fmla="*/ 6 w 7"/>
                <a:gd name="T7" fmla="*/ 2 h 5"/>
                <a:gd name="T8" fmla="*/ 7 w 7"/>
                <a:gd name="T9" fmla="*/ 2 h 5"/>
                <a:gd name="T10" fmla="*/ 1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1"/>
                    <a:pt x="1" y="3"/>
                    <a:pt x="0" y="3"/>
                  </a:cubicBezTo>
                  <a:cubicBezTo>
                    <a:pt x="3" y="3"/>
                    <a:pt x="2" y="5"/>
                    <a:pt x="4" y="5"/>
                  </a:cubicBezTo>
                  <a:cubicBezTo>
                    <a:pt x="5" y="4"/>
                    <a:pt x="5" y="2"/>
                    <a:pt x="6" y="2"/>
                  </a:cubicBezTo>
                  <a:cubicBezTo>
                    <a:pt x="6" y="2"/>
                    <a:pt x="7" y="3"/>
                    <a:pt x="7" y="2"/>
                  </a:cubicBezTo>
                  <a:cubicBezTo>
                    <a:pt x="6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8" name="Freeform 22"/>
            <p:cNvSpPr>
              <a:spLocks/>
            </p:cNvSpPr>
            <p:nvPr/>
          </p:nvSpPr>
          <p:spPr bwMode="auto">
            <a:xfrm>
              <a:off x="3214" y="3680"/>
              <a:ext cx="12" cy="11"/>
            </a:xfrm>
            <a:custGeom>
              <a:avLst/>
              <a:gdLst>
                <a:gd name="T0" fmla="*/ 3 w 5"/>
                <a:gd name="T1" fmla="*/ 4 h 4"/>
                <a:gd name="T2" fmla="*/ 2 w 5"/>
                <a:gd name="T3" fmla="*/ 1 h 4"/>
                <a:gd name="T4" fmla="*/ 4 w 5"/>
                <a:gd name="T5" fmla="*/ 0 h 4"/>
                <a:gd name="T6" fmla="*/ 1 w 5"/>
                <a:gd name="T7" fmla="*/ 0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3"/>
                    <a:pt x="2" y="2"/>
                    <a:pt x="2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2" y="1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9" name="Freeform 23"/>
            <p:cNvSpPr>
              <a:spLocks/>
            </p:cNvSpPr>
            <p:nvPr/>
          </p:nvSpPr>
          <p:spPr bwMode="auto">
            <a:xfrm>
              <a:off x="3174" y="3659"/>
              <a:ext cx="14" cy="15"/>
            </a:xfrm>
            <a:custGeom>
              <a:avLst/>
              <a:gdLst>
                <a:gd name="T0" fmla="*/ 2 w 6"/>
                <a:gd name="T1" fmla="*/ 3 h 5"/>
                <a:gd name="T2" fmla="*/ 1 w 6"/>
                <a:gd name="T3" fmla="*/ 2 h 5"/>
                <a:gd name="T4" fmla="*/ 4 w 6"/>
                <a:gd name="T5" fmla="*/ 3 h 5"/>
                <a:gd name="T6" fmla="*/ 5 w 6"/>
                <a:gd name="T7" fmla="*/ 5 h 5"/>
                <a:gd name="T8" fmla="*/ 6 w 6"/>
                <a:gd name="T9" fmla="*/ 1 h 5"/>
                <a:gd name="T10" fmla="*/ 2 w 6"/>
                <a:gd name="T11" fmla="*/ 0 h 5"/>
                <a:gd name="T12" fmla="*/ 2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5"/>
                    <a:pt x="3" y="3"/>
                    <a:pt x="4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3" y="2"/>
                    <a:pt x="4" y="2"/>
                    <a:pt x="2" y="0"/>
                  </a:cubicBezTo>
                  <a:cubicBezTo>
                    <a:pt x="1" y="1"/>
                    <a:pt x="3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0" name="Freeform 24"/>
            <p:cNvSpPr>
              <a:spLocks/>
            </p:cNvSpPr>
            <p:nvPr/>
          </p:nvSpPr>
          <p:spPr bwMode="auto">
            <a:xfrm>
              <a:off x="3188" y="3662"/>
              <a:ext cx="17" cy="26"/>
            </a:xfrm>
            <a:custGeom>
              <a:avLst/>
              <a:gdLst>
                <a:gd name="T0" fmla="*/ 2 w 7"/>
                <a:gd name="T1" fmla="*/ 6 h 9"/>
                <a:gd name="T2" fmla="*/ 0 w 7"/>
                <a:gd name="T3" fmla="*/ 7 h 9"/>
                <a:gd name="T4" fmla="*/ 2 w 7"/>
                <a:gd name="T5" fmla="*/ 9 h 9"/>
                <a:gd name="T6" fmla="*/ 5 w 7"/>
                <a:gd name="T7" fmla="*/ 8 h 9"/>
                <a:gd name="T8" fmla="*/ 7 w 7"/>
                <a:gd name="T9" fmla="*/ 6 h 9"/>
                <a:gd name="T10" fmla="*/ 7 w 7"/>
                <a:gd name="T11" fmla="*/ 2 h 9"/>
                <a:gd name="T12" fmla="*/ 4 w 7"/>
                <a:gd name="T13" fmla="*/ 1 h 9"/>
                <a:gd name="T14" fmla="*/ 4 w 7"/>
                <a:gd name="T15" fmla="*/ 6 h 9"/>
                <a:gd name="T16" fmla="*/ 2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2" y="6"/>
                  </a:moveTo>
                  <a:cubicBezTo>
                    <a:pt x="2" y="8"/>
                    <a:pt x="0" y="4"/>
                    <a:pt x="0" y="7"/>
                  </a:cubicBezTo>
                  <a:cubicBezTo>
                    <a:pt x="1" y="7"/>
                    <a:pt x="1" y="9"/>
                    <a:pt x="2" y="9"/>
                  </a:cubicBezTo>
                  <a:cubicBezTo>
                    <a:pt x="3" y="5"/>
                    <a:pt x="4" y="8"/>
                    <a:pt x="5" y="8"/>
                  </a:cubicBezTo>
                  <a:cubicBezTo>
                    <a:pt x="5" y="8"/>
                    <a:pt x="6" y="6"/>
                    <a:pt x="7" y="6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3"/>
                    <a:pt x="6" y="0"/>
                    <a:pt x="4" y="1"/>
                  </a:cubicBezTo>
                  <a:cubicBezTo>
                    <a:pt x="3" y="3"/>
                    <a:pt x="5" y="6"/>
                    <a:pt x="4" y="6"/>
                  </a:cubicBezTo>
                  <a:cubicBezTo>
                    <a:pt x="3" y="6"/>
                    <a:pt x="2" y="4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1" name="Freeform 25"/>
            <p:cNvSpPr>
              <a:spLocks/>
            </p:cNvSpPr>
            <p:nvPr/>
          </p:nvSpPr>
          <p:spPr bwMode="auto">
            <a:xfrm>
              <a:off x="3181" y="3671"/>
              <a:ext cx="7" cy="14"/>
            </a:xfrm>
            <a:custGeom>
              <a:avLst/>
              <a:gdLst>
                <a:gd name="T0" fmla="*/ 0 w 3"/>
                <a:gd name="T1" fmla="*/ 3 h 5"/>
                <a:gd name="T2" fmla="*/ 2 w 3"/>
                <a:gd name="T3" fmla="*/ 5 h 5"/>
                <a:gd name="T4" fmla="*/ 0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2" y="5"/>
                    <a:pt x="2" y="5"/>
                  </a:cubicBezTo>
                  <a:cubicBezTo>
                    <a:pt x="3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2" name="Freeform 26"/>
            <p:cNvSpPr>
              <a:spLocks/>
            </p:cNvSpPr>
            <p:nvPr/>
          </p:nvSpPr>
          <p:spPr bwMode="auto">
            <a:xfrm>
              <a:off x="3009" y="3668"/>
              <a:ext cx="24" cy="23"/>
            </a:xfrm>
            <a:custGeom>
              <a:avLst/>
              <a:gdLst>
                <a:gd name="T0" fmla="*/ 10 w 10"/>
                <a:gd name="T1" fmla="*/ 2 h 8"/>
                <a:gd name="T2" fmla="*/ 6 w 10"/>
                <a:gd name="T3" fmla="*/ 3 h 8"/>
                <a:gd name="T4" fmla="*/ 7 w 10"/>
                <a:gd name="T5" fmla="*/ 0 h 8"/>
                <a:gd name="T6" fmla="*/ 3 w 10"/>
                <a:gd name="T7" fmla="*/ 0 h 8"/>
                <a:gd name="T8" fmla="*/ 2 w 10"/>
                <a:gd name="T9" fmla="*/ 2 h 8"/>
                <a:gd name="T10" fmla="*/ 4 w 10"/>
                <a:gd name="T11" fmla="*/ 5 h 8"/>
                <a:gd name="T12" fmla="*/ 0 w 10"/>
                <a:gd name="T13" fmla="*/ 5 h 8"/>
                <a:gd name="T14" fmla="*/ 4 w 10"/>
                <a:gd name="T15" fmla="*/ 7 h 8"/>
                <a:gd name="T16" fmla="*/ 6 w 10"/>
                <a:gd name="T17" fmla="*/ 8 h 8"/>
                <a:gd name="T18" fmla="*/ 10 w 10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2"/>
                  </a:moveTo>
                  <a:cubicBezTo>
                    <a:pt x="8" y="0"/>
                    <a:pt x="9" y="3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5" y="1"/>
                    <a:pt x="5" y="2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4"/>
                    <a:pt x="4" y="4"/>
                    <a:pt x="4" y="5"/>
                  </a:cubicBezTo>
                  <a:cubicBezTo>
                    <a:pt x="2" y="4"/>
                    <a:pt x="1" y="3"/>
                    <a:pt x="0" y="5"/>
                  </a:cubicBezTo>
                  <a:cubicBezTo>
                    <a:pt x="2" y="6"/>
                    <a:pt x="2" y="6"/>
                    <a:pt x="4" y="7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8" y="6"/>
                    <a:pt x="10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3" name="Freeform 27"/>
            <p:cNvSpPr>
              <a:spLocks noEditPoints="1"/>
            </p:cNvSpPr>
            <p:nvPr/>
          </p:nvSpPr>
          <p:spPr bwMode="auto">
            <a:xfrm>
              <a:off x="3102" y="3662"/>
              <a:ext cx="36" cy="29"/>
            </a:xfrm>
            <a:custGeom>
              <a:avLst/>
              <a:gdLst>
                <a:gd name="T0" fmla="*/ 0 w 15"/>
                <a:gd name="T1" fmla="*/ 2 h 10"/>
                <a:gd name="T2" fmla="*/ 1 w 15"/>
                <a:gd name="T3" fmla="*/ 4 h 10"/>
                <a:gd name="T4" fmla="*/ 3 w 15"/>
                <a:gd name="T5" fmla="*/ 5 h 10"/>
                <a:gd name="T6" fmla="*/ 5 w 15"/>
                <a:gd name="T7" fmla="*/ 7 h 10"/>
                <a:gd name="T8" fmla="*/ 8 w 15"/>
                <a:gd name="T9" fmla="*/ 6 h 10"/>
                <a:gd name="T10" fmla="*/ 9 w 15"/>
                <a:gd name="T11" fmla="*/ 6 h 10"/>
                <a:gd name="T12" fmla="*/ 7 w 15"/>
                <a:gd name="T13" fmla="*/ 9 h 10"/>
                <a:gd name="T14" fmla="*/ 11 w 15"/>
                <a:gd name="T15" fmla="*/ 7 h 10"/>
                <a:gd name="T16" fmla="*/ 10 w 15"/>
                <a:gd name="T17" fmla="*/ 10 h 10"/>
                <a:gd name="T18" fmla="*/ 13 w 15"/>
                <a:gd name="T19" fmla="*/ 6 h 10"/>
                <a:gd name="T20" fmla="*/ 14 w 15"/>
                <a:gd name="T21" fmla="*/ 8 h 10"/>
                <a:gd name="T22" fmla="*/ 15 w 15"/>
                <a:gd name="T23" fmla="*/ 6 h 10"/>
                <a:gd name="T24" fmla="*/ 11 w 15"/>
                <a:gd name="T25" fmla="*/ 2 h 10"/>
                <a:gd name="T26" fmla="*/ 9 w 15"/>
                <a:gd name="T27" fmla="*/ 5 h 10"/>
                <a:gd name="T28" fmla="*/ 7 w 15"/>
                <a:gd name="T29" fmla="*/ 2 h 10"/>
                <a:gd name="T30" fmla="*/ 0 w 15"/>
                <a:gd name="T31" fmla="*/ 2 h 10"/>
                <a:gd name="T32" fmla="*/ 5 w 15"/>
                <a:gd name="T33" fmla="*/ 6 h 10"/>
                <a:gd name="T34" fmla="*/ 5 w 15"/>
                <a:gd name="T35" fmla="*/ 4 h 10"/>
                <a:gd name="T36" fmla="*/ 5 w 15"/>
                <a:gd name="T37" fmla="*/ 3 h 10"/>
                <a:gd name="T38" fmla="*/ 5 w 15"/>
                <a:gd name="T3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2" y="5"/>
                    <a:pt x="3" y="4"/>
                    <a:pt x="3" y="5"/>
                  </a:cubicBezTo>
                  <a:cubicBezTo>
                    <a:pt x="3" y="6"/>
                    <a:pt x="4" y="6"/>
                    <a:pt x="5" y="7"/>
                  </a:cubicBezTo>
                  <a:cubicBezTo>
                    <a:pt x="7" y="8"/>
                    <a:pt x="6" y="6"/>
                    <a:pt x="8" y="6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7"/>
                    <a:pt x="7" y="7"/>
                    <a:pt x="7" y="9"/>
                  </a:cubicBezTo>
                  <a:cubicBezTo>
                    <a:pt x="9" y="9"/>
                    <a:pt x="9" y="7"/>
                    <a:pt x="11" y="7"/>
                  </a:cubicBezTo>
                  <a:cubicBezTo>
                    <a:pt x="11" y="8"/>
                    <a:pt x="10" y="8"/>
                    <a:pt x="10" y="10"/>
                  </a:cubicBezTo>
                  <a:cubicBezTo>
                    <a:pt x="13" y="10"/>
                    <a:pt x="11" y="7"/>
                    <a:pt x="13" y="6"/>
                  </a:cubicBezTo>
                  <a:cubicBezTo>
                    <a:pt x="13" y="7"/>
                    <a:pt x="13" y="8"/>
                    <a:pt x="14" y="8"/>
                  </a:cubicBezTo>
                  <a:cubicBezTo>
                    <a:pt x="14" y="7"/>
                    <a:pt x="15" y="6"/>
                    <a:pt x="15" y="6"/>
                  </a:cubicBezTo>
                  <a:cubicBezTo>
                    <a:pt x="11" y="7"/>
                    <a:pt x="14" y="1"/>
                    <a:pt x="11" y="2"/>
                  </a:cubicBezTo>
                  <a:cubicBezTo>
                    <a:pt x="9" y="1"/>
                    <a:pt x="12" y="5"/>
                    <a:pt x="9" y="5"/>
                  </a:cubicBezTo>
                  <a:cubicBezTo>
                    <a:pt x="8" y="4"/>
                    <a:pt x="6" y="4"/>
                    <a:pt x="7" y="2"/>
                  </a:cubicBezTo>
                  <a:cubicBezTo>
                    <a:pt x="5" y="1"/>
                    <a:pt x="1" y="0"/>
                    <a:pt x="0" y="2"/>
                  </a:cubicBezTo>
                  <a:close/>
                  <a:moveTo>
                    <a:pt x="5" y="6"/>
                  </a:moveTo>
                  <a:cubicBezTo>
                    <a:pt x="5" y="6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8" y="3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4" name="Freeform 28"/>
            <p:cNvSpPr>
              <a:spLocks/>
            </p:cNvSpPr>
            <p:nvPr/>
          </p:nvSpPr>
          <p:spPr bwMode="auto">
            <a:xfrm>
              <a:off x="3064" y="3662"/>
              <a:ext cx="41" cy="35"/>
            </a:xfrm>
            <a:custGeom>
              <a:avLst/>
              <a:gdLst>
                <a:gd name="T0" fmla="*/ 0 w 17"/>
                <a:gd name="T1" fmla="*/ 7 h 12"/>
                <a:gd name="T2" fmla="*/ 3 w 17"/>
                <a:gd name="T3" fmla="*/ 8 h 12"/>
                <a:gd name="T4" fmla="*/ 4 w 17"/>
                <a:gd name="T5" fmla="*/ 6 h 12"/>
                <a:gd name="T6" fmla="*/ 3 w 17"/>
                <a:gd name="T7" fmla="*/ 9 h 12"/>
                <a:gd name="T8" fmla="*/ 7 w 17"/>
                <a:gd name="T9" fmla="*/ 7 h 12"/>
                <a:gd name="T10" fmla="*/ 12 w 17"/>
                <a:gd name="T11" fmla="*/ 10 h 12"/>
                <a:gd name="T12" fmla="*/ 15 w 17"/>
                <a:gd name="T13" fmla="*/ 8 h 12"/>
                <a:gd name="T14" fmla="*/ 16 w 17"/>
                <a:gd name="T15" fmla="*/ 10 h 12"/>
                <a:gd name="T16" fmla="*/ 16 w 17"/>
                <a:gd name="T17" fmla="*/ 3 h 12"/>
                <a:gd name="T18" fmla="*/ 13 w 17"/>
                <a:gd name="T19" fmla="*/ 6 h 12"/>
                <a:gd name="T20" fmla="*/ 13 w 17"/>
                <a:gd name="T21" fmla="*/ 2 h 12"/>
                <a:gd name="T22" fmla="*/ 10 w 17"/>
                <a:gd name="T23" fmla="*/ 2 h 12"/>
                <a:gd name="T24" fmla="*/ 10 w 17"/>
                <a:gd name="T25" fmla="*/ 7 h 12"/>
                <a:gd name="T26" fmla="*/ 6 w 17"/>
                <a:gd name="T27" fmla="*/ 6 h 12"/>
                <a:gd name="T28" fmla="*/ 5 w 17"/>
                <a:gd name="T29" fmla="*/ 4 h 12"/>
                <a:gd name="T30" fmla="*/ 7 w 17"/>
                <a:gd name="T31" fmla="*/ 0 h 12"/>
                <a:gd name="T32" fmla="*/ 2 w 17"/>
                <a:gd name="T33" fmla="*/ 3 h 12"/>
                <a:gd name="T34" fmla="*/ 4 w 17"/>
                <a:gd name="T35" fmla="*/ 2 h 12"/>
                <a:gd name="T36" fmla="*/ 3 w 17"/>
                <a:gd name="T37" fmla="*/ 6 h 12"/>
                <a:gd name="T38" fmla="*/ 2 w 17"/>
                <a:gd name="T39" fmla="*/ 5 h 12"/>
                <a:gd name="T40" fmla="*/ 0 w 17"/>
                <a:gd name="T4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2">
                  <a:moveTo>
                    <a:pt x="0" y="7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8"/>
                    <a:pt x="4" y="8"/>
                    <a:pt x="3" y="9"/>
                  </a:cubicBezTo>
                  <a:cubicBezTo>
                    <a:pt x="6" y="7"/>
                    <a:pt x="9" y="12"/>
                    <a:pt x="7" y="7"/>
                  </a:cubicBezTo>
                  <a:cubicBezTo>
                    <a:pt x="10" y="7"/>
                    <a:pt x="10" y="9"/>
                    <a:pt x="12" y="10"/>
                  </a:cubicBezTo>
                  <a:cubicBezTo>
                    <a:pt x="12" y="8"/>
                    <a:pt x="15" y="9"/>
                    <a:pt x="15" y="8"/>
                  </a:cubicBezTo>
                  <a:cubicBezTo>
                    <a:pt x="15" y="9"/>
                    <a:pt x="15" y="10"/>
                    <a:pt x="16" y="10"/>
                  </a:cubicBezTo>
                  <a:cubicBezTo>
                    <a:pt x="16" y="6"/>
                    <a:pt x="17" y="7"/>
                    <a:pt x="16" y="3"/>
                  </a:cubicBezTo>
                  <a:cubicBezTo>
                    <a:pt x="13" y="2"/>
                    <a:pt x="16" y="7"/>
                    <a:pt x="13" y="6"/>
                  </a:cubicBezTo>
                  <a:cubicBezTo>
                    <a:pt x="13" y="5"/>
                    <a:pt x="14" y="4"/>
                    <a:pt x="13" y="2"/>
                  </a:cubicBezTo>
                  <a:cubicBezTo>
                    <a:pt x="12" y="2"/>
                    <a:pt x="11" y="2"/>
                    <a:pt x="10" y="2"/>
                  </a:cubicBezTo>
                  <a:cubicBezTo>
                    <a:pt x="9" y="5"/>
                    <a:pt x="8" y="5"/>
                    <a:pt x="10" y="7"/>
                  </a:cubicBezTo>
                  <a:cubicBezTo>
                    <a:pt x="8" y="6"/>
                    <a:pt x="8" y="6"/>
                    <a:pt x="6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7" y="3"/>
                    <a:pt x="5" y="2"/>
                    <a:pt x="7" y="0"/>
                  </a:cubicBezTo>
                  <a:cubicBezTo>
                    <a:pt x="5" y="1"/>
                    <a:pt x="1" y="0"/>
                    <a:pt x="2" y="3"/>
                  </a:cubicBezTo>
                  <a:cubicBezTo>
                    <a:pt x="3" y="4"/>
                    <a:pt x="3" y="2"/>
                    <a:pt x="4" y="2"/>
                  </a:cubicBezTo>
                  <a:cubicBezTo>
                    <a:pt x="4" y="3"/>
                    <a:pt x="5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4" y="8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5" name="Freeform 29"/>
            <p:cNvSpPr>
              <a:spLocks/>
            </p:cNvSpPr>
            <p:nvPr/>
          </p:nvSpPr>
          <p:spPr bwMode="auto">
            <a:xfrm>
              <a:off x="3107" y="3682"/>
              <a:ext cx="12" cy="6"/>
            </a:xfrm>
            <a:custGeom>
              <a:avLst/>
              <a:gdLst>
                <a:gd name="T0" fmla="*/ 0 w 5"/>
                <a:gd name="T1" fmla="*/ 1 h 2"/>
                <a:gd name="T2" fmla="*/ 3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2"/>
                    <a:pt x="5" y="2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6" name="Freeform 30"/>
            <p:cNvSpPr>
              <a:spLocks/>
            </p:cNvSpPr>
            <p:nvPr/>
          </p:nvSpPr>
          <p:spPr bwMode="auto">
            <a:xfrm>
              <a:off x="3138" y="3665"/>
              <a:ext cx="19" cy="26"/>
            </a:xfrm>
            <a:custGeom>
              <a:avLst/>
              <a:gdLst>
                <a:gd name="T0" fmla="*/ 0 w 8"/>
                <a:gd name="T1" fmla="*/ 8 h 9"/>
                <a:gd name="T2" fmla="*/ 3 w 8"/>
                <a:gd name="T3" fmla="*/ 9 h 9"/>
                <a:gd name="T4" fmla="*/ 5 w 8"/>
                <a:gd name="T5" fmla="*/ 6 h 9"/>
                <a:gd name="T6" fmla="*/ 7 w 8"/>
                <a:gd name="T7" fmla="*/ 5 h 9"/>
                <a:gd name="T8" fmla="*/ 2 w 8"/>
                <a:gd name="T9" fmla="*/ 5 h 9"/>
                <a:gd name="T10" fmla="*/ 7 w 8"/>
                <a:gd name="T11" fmla="*/ 2 h 9"/>
                <a:gd name="T12" fmla="*/ 7 w 8"/>
                <a:gd name="T13" fmla="*/ 0 h 9"/>
                <a:gd name="T14" fmla="*/ 3 w 8"/>
                <a:gd name="T15" fmla="*/ 1 h 9"/>
                <a:gd name="T16" fmla="*/ 2 w 8"/>
                <a:gd name="T17" fmla="*/ 0 h 9"/>
                <a:gd name="T18" fmla="*/ 2 w 8"/>
                <a:gd name="T19" fmla="*/ 4 h 9"/>
                <a:gd name="T20" fmla="*/ 0 w 8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0" y="8"/>
                  </a:moveTo>
                  <a:cubicBezTo>
                    <a:pt x="2" y="7"/>
                    <a:pt x="2" y="7"/>
                    <a:pt x="3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7"/>
                    <a:pt x="7" y="7"/>
                    <a:pt x="7" y="5"/>
                  </a:cubicBezTo>
                  <a:cubicBezTo>
                    <a:pt x="4" y="3"/>
                    <a:pt x="4" y="8"/>
                    <a:pt x="2" y="5"/>
                  </a:cubicBezTo>
                  <a:cubicBezTo>
                    <a:pt x="6" y="5"/>
                    <a:pt x="2" y="1"/>
                    <a:pt x="7" y="2"/>
                  </a:cubicBezTo>
                  <a:cubicBezTo>
                    <a:pt x="7" y="1"/>
                    <a:pt x="8" y="0"/>
                    <a:pt x="7" y="0"/>
                  </a:cubicBezTo>
                  <a:cubicBezTo>
                    <a:pt x="6" y="3"/>
                    <a:pt x="4" y="0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7" name="Freeform 31"/>
            <p:cNvSpPr>
              <a:spLocks/>
            </p:cNvSpPr>
            <p:nvPr/>
          </p:nvSpPr>
          <p:spPr bwMode="auto">
            <a:xfrm>
              <a:off x="3133" y="3665"/>
              <a:ext cx="7" cy="9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1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3"/>
                    <a:pt x="3" y="2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8" name="Freeform 32"/>
            <p:cNvSpPr>
              <a:spLocks/>
            </p:cNvSpPr>
            <p:nvPr/>
          </p:nvSpPr>
          <p:spPr bwMode="auto">
            <a:xfrm>
              <a:off x="3028" y="3677"/>
              <a:ext cx="15" cy="14"/>
            </a:xfrm>
            <a:custGeom>
              <a:avLst/>
              <a:gdLst>
                <a:gd name="T0" fmla="*/ 2 w 6"/>
                <a:gd name="T1" fmla="*/ 3 h 5"/>
                <a:gd name="T2" fmla="*/ 6 w 6"/>
                <a:gd name="T3" fmla="*/ 2 h 5"/>
                <a:gd name="T4" fmla="*/ 6 w 6"/>
                <a:gd name="T5" fmla="*/ 0 h 5"/>
                <a:gd name="T6" fmla="*/ 2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1"/>
                    <a:pt x="6" y="5"/>
                    <a:pt x="6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5" y="0"/>
                    <a:pt x="0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9" name="Freeform 33"/>
            <p:cNvSpPr>
              <a:spLocks/>
            </p:cNvSpPr>
            <p:nvPr/>
          </p:nvSpPr>
          <p:spPr bwMode="auto">
            <a:xfrm>
              <a:off x="3155" y="3662"/>
              <a:ext cx="21" cy="26"/>
            </a:xfrm>
            <a:custGeom>
              <a:avLst/>
              <a:gdLst>
                <a:gd name="T0" fmla="*/ 6 w 9"/>
                <a:gd name="T1" fmla="*/ 9 h 9"/>
                <a:gd name="T2" fmla="*/ 7 w 9"/>
                <a:gd name="T3" fmla="*/ 6 h 9"/>
                <a:gd name="T4" fmla="*/ 6 w 9"/>
                <a:gd name="T5" fmla="*/ 5 h 9"/>
                <a:gd name="T6" fmla="*/ 9 w 9"/>
                <a:gd name="T7" fmla="*/ 6 h 9"/>
                <a:gd name="T8" fmla="*/ 6 w 9"/>
                <a:gd name="T9" fmla="*/ 3 h 9"/>
                <a:gd name="T10" fmla="*/ 4 w 9"/>
                <a:gd name="T11" fmla="*/ 0 h 9"/>
                <a:gd name="T12" fmla="*/ 4 w 9"/>
                <a:gd name="T13" fmla="*/ 3 h 9"/>
                <a:gd name="T14" fmla="*/ 2 w 9"/>
                <a:gd name="T15" fmla="*/ 8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6" y="8"/>
                    <a:pt x="7" y="7"/>
                    <a:pt x="7" y="6"/>
                  </a:cubicBezTo>
                  <a:cubicBezTo>
                    <a:pt x="6" y="6"/>
                    <a:pt x="5" y="6"/>
                    <a:pt x="6" y="5"/>
                  </a:cubicBezTo>
                  <a:cubicBezTo>
                    <a:pt x="8" y="4"/>
                    <a:pt x="7" y="6"/>
                    <a:pt x="9" y="6"/>
                  </a:cubicBezTo>
                  <a:cubicBezTo>
                    <a:pt x="9" y="4"/>
                    <a:pt x="7" y="5"/>
                    <a:pt x="6" y="3"/>
                  </a:cubicBezTo>
                  <a:cubicBezTo>
                    <a:pt x="6" y="2"/>
                    <a:pt x="6" y="0"/>
                    <a:pt x="4" y="0"/>
                  </a:cubicBezTo>
                  <a:cubicBezTo>
                    <a:pt x="3" y="2"/>
                    <a:pt x="4" y="1"/>
                    <a:pt x="4" y="3"/>
                  </a:cubicBezTo>
                  <a:cubicBezTo>
                    <a:pt x="0" y="3"/>
                    <a:pt x="3" y="7"/>
                    <a:pt x="2" y="8"/>
                  </a:cubicBezTo>
                  <a:cubicBezTo>
                    <a:pt x="4" y="7"/>
                    <a:pt x="4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0" name="Freeform 34"/>
            <p:cNvSpPr>
              <a:spLocks/>
            </p:cNvSpPr>
            <p:nvPr/>
          </p:nvSpPr>
          <p:spPr bwMode="auto">
            <a:xfrm>
              <a:off x="3033" y="3665"/>
              <a:ext cx="14" cy="15"/>
            </a:xfrm>
            <a:custGeom>
              <a:avLst/>
              <a:gdLst>
                <a:gd name="T0" fmla="*/ 3 w 6"/>
                <a:gd name="T1" fmla="*/ 0 h 5"/>
                <a:gd name="T2" fmla="*/ 3 w 6"/>
                <a:gd name="T3" fmla="*/ 1 h 5"/>
                <a:gd name="T4" fmla="*/ 0 w 6"/>
                <a:gd name="T5" fmla="*/ 1 h 5"/>
                <a:gd name="T6" fmla="*/ 3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5"/>
                    <a:pt x="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1" name="Freeform 35"/>
            <p:cNvSpPr>
              <a:spLocks/>
            </p:cNvSpPr>
            <p:nvPr/>
          </p:nvSpPr>
          <p:spPr bwMode="auto">
            <a:xfrm>
              <a:off x="2978" y="3665"/>
              <a:ext cx="36" cy="26"/>
            </a:xfrm>
            <a:custGeom>
              <a:avLst/>
              <a:gdLst>
                <a:gd name="T0" fmla="*/ 10 w 15"/>
                <a:gd name="T1" fmla="*/ 5 h 9"/>
                <a:gd name="T2" fmla="*/ 11 w 15"/>
                <a:gd name="T3" fmla="*/ 7 h 9"/>
                <a:gd name="T4" fmla="*/ 7 w 15"/>
                <a:gd name="T5" fmla="*/ 2 h 9"/>
                <a:gd name="T6" fmla="*/ 7 w 15"/>
                <a:gd name="T7" fmla="*/ 2 h 9"/>
                <a:gd name="T8" fmla="*/ 3 w 15"/>
                <a:gd name="T9" fmla="*/ 1 h 9"/>
                <a:gd name="T10" fmla="*/ 0 w 15"/>
                <a:gd name="T11" fmla="*/ 4 h 9"/>
                <a:gd name="T12" fmla="*/ 3 w 15"/>
                <a:gd name="T13" fmla="*/ 6 h 9"/>
                <a:gd name="T14" fmla="*/ 2 w 15"/>
                <a:gd name="T15" fmla="*/ 8 h 9"/>
                <a:gd name="T16" fmla="*/ 3 w 15"/>
                <a:gd name="T17" fmla="*/ 8 h 9"/>
                <a:gd name="T18" fmla="*/ 6 w 15"/>
                <a:gd name="T19" fmla="*/ 7 h 9"/>
                <a:gd name="T20" fmla="*/ 6 w 15"/>
                <a:gd name="T21" fmla="*/ 8 h 9"/>
                <a:gd name="T22" fmla="*/ 8 w 15"/>
                <a:gd name="T23" fmla="*/ 9 h 9"/>
                <a:gd name="T24" fmla="*/ 10 w 15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10" y="6"/>
                    <a:pt x="11" y="6"/>
                    <a:pt x="11" y="7"/>
                  </a:cubicBezTo>
                  <a:cubicBezTo>
                    <a:pt x="15" y="2"/>
                    <a:pt x="4" y="4"/>
                    <a:pt x="7" y="2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0"/>
                    <a:pt x="4" y="3"/>
                    <a:pt x="3" y="1"/>
                  </a:cubicBezTo>
                  <a:cubicBezTo>
                    <a:pt x="4" y="4"/>
                    <a:pt x="0" y="2"/>
                    <a:pt x="0" y="4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9"/>
                    <a:pt x="4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7" y="8"/>
                    <a:pt x="8" y="9"/>
                  </a:cubicBezTo>
                  <a:cubicBezTo>
                    <a:pt x="10" y="8"/>
                    <a:pt x="8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2" name="Freeform 36"/>
            <p:cNvSpPr>
              <a:spLocks/>
            </p:cNvSpPr>
            <p:nvPr/>
          </p:nvSpPr>
          <p:spPr bwMode="auto">
            <a:xfrm>
              <a:off x="2938" y="3668"/>
              <a:ext cx="43" cy="26"/>
            </a:xfrm>
            <a:custGeom>
              <a:avLst/>
              <a:gdLst>
                <a:gd name="T0" fmla="*/ 17 w 18"/>
                <a:gd name="T1" fmla="*/ 6 h 9"/>
                <a:gd name="T2" fmla="*/ 15 w 18"/>
                <a:gd name="T3" fmla="*/ 2 h 9"/>
                <a:gd name="T4" fmla="*/ 14 w 18"/>
                <a:gd name="T5" fmla="*/ 1 h 9"/>
                <a:gd name="T6" fmla="*/ 13 w 18"/>
                <a:gd name="T7" fmla="*/ 3 h 9"/>
                <a:gd name="T8" fmla="*/ 9 w 18"/>
                <a:gd name="T9" fmla="*/ 3 h 9"/>
                <a:gd name="T10" fmla="*/ 9 w 18"/>
                <a:gd name="T11" fmla="*/ 4 h 9"/>
                <a:gd name="T12" fmla="*/ 8 w 18"/>
                <a:gd name="T13" fmla="*/ 1 h 9"/>
                <a:gd name="T14" fmla="*/ 5 w 18"/>
                <a:gd name="T15" fmla="*/ 0 h 9"/>
                <a:gd name="T16" fmla="*/ 2 w 18"/>
                <a:gd name="T17" fmla="*/ 2 h 9"/>
                <a:gd name="T18" fmla="*/ 5 w 18"/>
                <a:gd name="T19" fmla="*/ 4 h 9"/>
                <a:gd name="T20" fmla="*/ 4 w 18"/>
                <a:gd name="T21" fmla="*/ 6 h 9"/>
                <a:gd name="T22" fmla="*/ 0 w 18"/>
                <a:gd name="T23" fmla="*/ 4 h 9"/>
                <a:gd name="T24" fmla="*/ 1 w 18"/>
                <a:gd name="T25" fmla="*/ 7 h 9"/>
                <a:gd name="T26" fmla="*/ 3 w 18"/>
                <a:gd name="T27" fmla="*/ 8 h 9"/>
                <a:gd name="T28" fmla="*/ 6 w 18"/>
                <a:gd name="T29" fmla="*/ 8 h 9"/>
                <a:gd name="T30" fmla="*/ 9 w 18"/>
                <a:gd name="T31" fmla="*/ 5 h 9"/>
                <a:gd name="T32" fmla="*/ 10 w 18"/>
                <a:gd name="T33" fmla="*/ 8 h 9"/>
                <a:gd name="T34" fmla="*/ 13 w 18"/>
                <a:gd name="T35" fmla="*/ 5 h 9"/>
                <a:gd name="T36" fmla="*/ 17 w 18"/>
                <a:gd name="T3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9">
                  <a:moveTo>
                    <a:pt x="17" y="6"/>
                  </a:moveTo>
                  <a:cubicBezTo>
                    <a:pt x="18" y="3"/>
                    <a:pt x="16" y="3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5" y="2"/>
                    <a:pt x="13" y="4"/>
                    <a:pt x="13" y="3"/>
                  </a:cubicBezTo>
                  <a:cubicBezTo>
                    <a:pt x="13" y="1"/>
                    <a:pt x="10" y="2"/>
                    <a:pt x="9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5" y="2"/>
                    <a:pt x="6" y="2"/>
                    <a:pt x="5" y="0"/>
                  </a:cubicBezTo>
                  <a:cubicBezTo>
                    <a:pt x="5" y="2"/>
                    <a:pt x="2" y="1"/>
                    <a:pt x="2" y="2"/>
                  </a:cubicBezTo>
                  <a:cubicBezTo>
                    <a:pt x="3" y="3"/>
                    <a:pt x="5" y="2"/>
                    <a:pt x="5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5"/>
                    <a:pt x="1" y="1"/>
                    <a:pt x="0" y="4"/>
                  </a:cubicBezTo>
                  <a:cubicBezTo>
                    <a:pt x="2" y="3"/>
                    <a:pt x="1" y="5"/>
                    <a:pt x="1" y="7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5" y="8"/>
                    <a:pt x="8" y="4"/>
                    <a:pt x="6" y="8"/>
                  </a:cubicBezTo>
                  <a:cubicBezTo>
                    <a:pt x="9" y="9"/>
                    <a:pt x="7" y="5"/>
                    <a:pt x="9" y="5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6"/>
                    <a:pt x="11" y="5"/>
                    <a:pt x="13" y="5"/>
                  </a:cubicBezTo>
                  <a:cubicBezTo>
                    <a:pt x="12" y="9"/>
                    <a:pt x="15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3" name="Freeform 37"/>
            <p:cNvSpPr>
              <a:spLocks/>
            </p:cNvSpPr>
            <p:nvPr/>
          </p:nvSpPr>
          <p:spPr bwMode="auto">
            <a:xfrm>
              <a:off x="2997" y="3662"/>
              <a:ext cx="8" cy="15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cubicBezTo>
                    <a:pt x="0" y="0"/>
                    <a:pt x="2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4" name="Freeform 38"/>
            <p:cNvSpPr>
              <a:spLocks/>
            </p:cNvSpPr>
            <p:nvPr/>
          </p:nvSpPr>
          <p:spPr bwMode="auto">
            <a:xfrm>
              <a:off x="3045" y="3668"/>
              <a:ext cx="19" cy="29"/>
            </a:xfrm>
            <a:custGeom>
              <a:avLst/>
              <a:gdLst>
                <a:gd name="T0" fmla="*/ 1 w 8"/>
                <a:gd name="T1" fmla="*/ 7 h 10"/>
                <a:gd name="T2" fmla="*/ 5 w 8"/>
                <a:gd name="T3" fmla="*/ 6 h 10"/>
                <a:gd name="T4" fmla="*/ 7 w 8"/>
                <a:gd name="T5" fmla="*/ 6 h 10"/>
                <a:gd name="T6" fmla="*/ 8 w 8"/>
                <a:gd name="T7" fmla="*/ 7 h 10"/>
                <a:gd name="T8" fmla="*/ 8 w 8"/>
                <a:gd name="T9" fmla="*/ 2 h 10"/>
                <a:gd name="T10" fmla="*/ 4 w 8"/>
                <a:gd name="T11" fmla="*/ 0 h 10"/>
                <a:gd name="T12" fmla="*/ 1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1" y="7"/>
                  </a:moveTo>
                  <a:cubicBezTo>
                    <a:pt x="3" y="8"/>
                    <a:pt x="3" y="7"/>
                    <a:pt x="5" y="6"/>
                  </a:cubicBezTo>
                  <a:cubicBezTo>
                    <a:pt x="5" y="10"/>
                    <a:pt x="6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7" y="4"/>
                    <a:pt x="8" y="5"/>
                    <a:pt x="8" y="2"/>
                  </a:cubicBezTo>
                  <a:cubicBezTo>
                    <a:pt x="6" y="2"/>
                    <a:pt x="6" y="1"/>
                    <a:pt x="4" y="0"/>
                  </a:cubicBezTo>
                  <a:cubicBezTo>
                    <a:pt x="3" y="2"/>
                    <a:pt x="0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5" name="Freeform 39"/>
            <p:cNvSpPr>
              <a:spLocks/>
            </p:cNvSpPr>
            <p:nvPr/>
          </p:nvSpPr>
          <p:spPr bwMode="auto">
            <a:xfrm>
              <a:off x="3424" y="3648"/>
              <a:ext cx="52" cy="43"/>
            </a:xfrm>
            <a:custGeom>
              <a:avLst/>
              <a:gdLst>
                <a:gd name="T0" fmla="*/ 21 w 22"/>
                <a:gd name="T1" fmla="*/ 5 h 15"/>
                <a:gd name="T2" fmla="*/ 19 w 22"/>
                <a:gd name="T3" fmla="*/ 5 h 15"/>
                <a:gd name="T4" fmla="*/ 20 w 22"/>
                <a:gd name="T5" fmla="*/ 3 h 15"/>
                <a:gd name="T6" fmla="*/ 20 w 22"/>
                <a:gd name="T7" fmla="*/ 4 h 15"/>
                <a:gd name="T8" fmla="*/ 17 w 22"/>
                <a:gd name="T9" fmla="*/ 7 h 15"/>
                <a:gd name="T10" fmla="*/ 14 w 22"/>
                <a:gd name="T11" fmla="*/ 6 h 15"/>
                <a:gd name="T12" fmla="*/ 12 w 22"/>
                <a:gd name="T13" fmla="*/ 4 h 15"/>
                <a:gd name="T14" fmla="*/ 12 w 22"/>
                <a:gd name="T15" fmla="*/ 7 h 15"/>
                <a:gd name="T16" fmla="*/ 13 w 22"/>
                <a:gd name="T17" fmla="*/ 7 h 15"/>
                <a:gd name="T18" fmla="*/ 9 w 22"/>
                <a:gd name="T19" fmla="*/ 9 h 15"/>
                <a:gd name="T20" fmla="*/ 8 w 22"/>
                <a:gd name="T21" fmla="*/ 11 h 15"/>
                <a:gd name="T22" fmla="*/ 5 w 22"/>
                <a:gd name="T23" fmla="*/ 8 h 15"/>
                <a:gd name="T24" fmla="*/ 4 w 22"/>
                <a:gd name="T25" fmla="*/ 6 h 15"/>
                <a:gd name="T26" fmla="*/ 0 w 22"/>
                <a:gd name="T27" fmla="*/ 8 h 15"/>
                <a:gd name="T28" fmla="*/ 1 w 22"/>
                <a:gd name="T29" fmla="*/ 14 h 15"/>
                <a:gd name="T30" fmla="*/ 4 w 22"/>
                <a:gd name="T31" fmla="*/ 13 h 15"/>
                <a:gd name="T32" fmla="*/ 6 w 22"/>
                <a:gd name="T33" fmla="*/ 11 h 15"/>
                <a:gd name="T34" fmla="*/ 8 w 22"/>
                <a:gd name="T35" fmla="*/ 14 h 15"/>
                <a:gd name="T36" fmla="*/ 9 w 22"/>
                <a:gd name="T37" fmla="*/ 12 h 15"/>
                <a:gd name="T38" fmla="*/ 13 w 22"/>
                <a:gd name="T39" fmla="*/ 14 h 15"/>
                <a:gd name="T40" fmla="*/ 13 w 22"/>
                <a:gd name="T41" fmla="*/ 10 h 15"/>
                <a:gd name="T42" fmla="*/ 15 w 22"/>
                <a:gd name="T43" fmla="*/ 10 h 15"/>
                <a:gd name="T44" fmla="*/ 15 w 22"/>
                <a:gd name="T45" fmla="*/ 9 h 15"/>
                <a:gd name="T46" fmla="*/ 20 w 22"/>
                <a:gd name="T47" fmla="*/ 11 h 15"/>
                <a:gd name="T48" fmla="*/ 20 w 22"/>
                <a:gd name="T49" fmla="*/ 7 h 15"/>
                <a:gd name="T50" fmla="*/ 22 w 22"/>
                <a:gd name="T51" fmla="*/ 7 h 15"/>
                <a:gd name="T52" fmla="*/ 21 w 22"/>
                <a:gd name="T5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15">
                  <a:moveTo>
                    <a:pt x="21" y="5"/>
                  </a:moveTo>
                  <a:cubicBezTo>
                    <a:pt x="21" y="6"/>
                    <a:pt x="19" y="6"/>
                    <a:pt x="19" y="5"/>
                  </a:cubicBezTo>
                  <a:cubicBezTo>
                    <a:pt x="21" y="6"/>
                    <a:pt x="21" y="0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7" y="4"/>
                    <a:pt x="19" y="7"/>
                    <a:pt x="17" y="7"/>
                  </a:cubicBezTo>
                  <a:cubicBezTo>
                    <a:pt x="16" y="7"/>
                    <a:pt x="16" y="5"/>
                    <a:pt x="14" y="6"/>
                  </a:cubicBezTo>
                  <a:cubicBezTo>
                    <a:pt x="14" y="4"/>
                    <a:pt x="13" y="3"/>
                    <a:pt x="12" y="4"/>
                  </a:cubicBezTo>
                  <a:cubicBezTo>
                    <a:pt x="11" y="6"/>
                    <a:pt x="10" y="7"/>
                    <a:pt x="12" y="7"/>
                  </a:cubicBezTo>
                  <a:cubicBezTo>
                    <a:pt x="12" y="7"/>
                    <a:pt x="13" y="5"/>
                    <a:pt x="13" y="7"/>
                  </a:cubicBezTo>
                  <a:cubicBezTo>
                    <a:pt x="12" y="7"/>
                    <a:pt x="11" y="9"/>
                    <a:pt x="9" y="9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7" y="11"/>
                    <a:pt x="6" y="9"/>
                    <a:pt x="5" y="8"/>
                  </a:cubicBezTo>
                  <a:cubicBezTo>
                    <a:pt x="5" y="8"/>
                    <a:pt x="7" y="5"/>
                    <a:pt x="4" y="6"/>
                  </a:cubicBezTo>
                  <a:cubicBezTo>
                    <a:pt x="4" y="9"/>
                    <a:pt x="1" y="7"/>
                    <a:pt x="0" y="8"/>
                  </a:cubicBezTo>
                  <a:cubicBezTo>
                    <a:pt x="3" y="9"/>
                    <a:pt x="0" y="11"/>
                    <a:pt x="1" y="14"/>
                  </a:cubicBezTo>
                  <a:cubicBezTo>
                    <a:pt x="2" y="13"/>
                    <a:pt x="5" y="15"/>
                    <a:pt x="4" y="13"/>
                  </a:cubicBezTo>
                  <a:cubicBezTo>
                    <a:pt x="2" y="13"/>
                    <a:pt x="6" y="12"/>
                    <a:pt x="6" y="11"/>
                  </a:cubicBezTo>
                  <a:cubicBezTo>
                    <a:pt x="7" y="12"/>
                    <a:pt x="6" y="14"/>
                    <a:pt x="8" y="14"/>
                  </a:cubicBezTo>
                  <a:cubicBezTo>
                    <a:pt x="9" y="13"/>
                    <a:pt x="8" y="12"/>
                    <a:pt x="9" y="12"/>
                  </a:cubicBezTo>
                  <a:cubicBezTo>
                    <a:pt x="12" y="11"/>
                    <a:pt x="11" y="14"/>
                    <a:pt x="13" y="14"/>
                  </a:cubicBezTo>
                  <a:cubicBezTo>
                    <a:pt x="14" y="12"/>
                    <a:pt x="11" y="10"/>
                    <a:pt x="13" y="10"/>
                  </a:cubicBezTo>
                  <a:cubicBezTo>
                    <a:pt x="13" y="11"/>
                    <a:pt x="15" y="11"/>
                    <a:pt x="15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7" y="10"/>
                    <a:pt x="16" y="12"/>
                    <a:pt x="20" y="11"/>
                  </a:cubicBezTo>
                  <a:cubicBezTo>
                    <a:pt x="20" y="10"/>
                    <a:pt x="20" y="9"/>
                    <a:pt x="20" y="7"/>
                  </a:cubicBezTo>
                  <a:cubicBezTo>
                    <a:pt x="21" y="7"/>
                    <a:pt x="22" y="8"/>
                    <a:pt x="22" y="7"/>
                  </a:cubicBezTo>
                  <a:cubicBezTo>
                    <a:pt x="22" y="6"/>
                    <a:pt x="22" y="5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6" name="Freeform 40"/>
            <p:cNvSpPr>
              <a:spLocks/>
            </p:cNvSpPr>
            <p:nvPr/>
          </p:nvSpPr>
          <p:spPr bwMode="auto">
            <a:xfrm>
              <a:off x="3495" y="3654"/>
              <a:ext cx="14" cy="14"/>
            </a:xfrm>
            <a:custGeom>
              <a:avLst/>
              <a:gdLst>
                <a:gd name="T0" fmla="*/ 3 w 6"/>
                <a:gd name="T1" fmla="*/ 2 h 5"/>
                <a:gd name="T2" fmla="*/ 6 w 6"/>
                <a:gd name="T3" fmla="*/ 2 h 5"/>
                <a:gd name="T4" fmla="*/ 2 w 6"/>
                <a:gd name="T5" fmla="*/ 1 h 5"/>
                <a:gd name="T6" fmla="*/ 2 w 6"/>
                <a:gd name="T7" fmla="*/ 4 h 5"/>
                <a:gd name="T8" fmla="*/ 3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cubicBezTo>
                    <a:pt x="5" y="0"/>
                    <a:pt x="5" y="5"/>
                    <a:pt x="6" y="2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2" y="1"/>
                    <a:pt x="0" y="3"/>
                    <a:pt x="2" y="4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7" name="Freeform 41"/>
            <p:cNvSpPr>
              <a:spLocks/>
            </p:cNvSpPr>
            <p:nvPr/>
          </p:nvSpPr>
          <p:spPr bwMode="auto">
            <a:xfrm>
              <a:off x="3493" y="3665"/>
              <a:ext cx="19" cy="26"/>
            </a:xfrm>
            <a:custGeom>
              <a:avLst/>
              <a:gdLst>
                <a:gd name="T0" fmla="*/ 6 w 8"/>
                <a:gd name="T1" fmla="*/ 7 h 9"/>
                <a:gd name="T2" fmla="*/ 5 w 8"/>
                <a:gd name="T3" fmla="*/ 6 h 9"/>
                <a:gd name="T4" fmla="*/ 4 w 8"/>
                <a:gd name="T5" fmla="*/ 3 h 9"/>
                <a:gd name="T6" fmla="*/ 6 w 8"/>
                <a:gd name="T7" fmla="*/ 3 h 9"/>
                <a:gd name="T8" fmla="*/ 6 w 8"/>
                <a:gd name="T9" fmla="*/ 0 h 9"/>
                <a:gd name="T10" fmla="*/ 1 w 8"/>
                <a:gd name="T11" fmla="*/ 4 h 9"/>
                <a:gd name="T12" fmla="*/ 4 w 8"/>
                <a:gd name="T13" fmla="*/ 9 h 9"/>
                <a:gd name="T14" fmla="*/ 8 w 8"/>
                <a:gd name="T15" fmla="*/ 5 h 9"/>
                <a:gd name="T16" fmla="*/ 6 w 8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cubicBezTo>
                    <a:pt x="5" y="7"/>
                    <a:pt x="5" y="6"/>
                    <a:pt x="5" y="6"/>
                  </a:cubicBezTo>
                  <a:cubicBezTo>
                    <a:pt x="6" y="7"/>
                    <a:pt x="4" y="4"/>
                    <a:pt x="4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3"/>
                    <a:pt x="0" y="0"/>
                    <a:pt x="1" y="4"/>
                  </a:cubicBezTo>
                  <a:cubicBezTo>
                    <a:pt x="3" y="4"/>
                    <a:pt x="4" y="6"/>
                    <a:pt x="4" y="9"/>
                  </a:cubicBezTo>
                  <a:cubicBezTo>
                    <a:pt x="6" y="9"/>
                    <a:pt x="7" y="7"/>
                    <a:pt x="8" y="5"/>
                  </a:cubicBezTo>
                  <a:cubicBezTo>
                    <a:pt x="7" y="5"/>
                    <a:pt x="6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8" name="Freeform 42"/>
            <p:cNvSpPr>
              <a:spLocks/>
            </p:cNvSpPr>
            <p:nvPr/>
          </p:nvSpPr>
          <p:spPr bwMode="auto">
            <a:xfrm>
              <a:off x="3407" y="3659"/>
              <a:ext cx="17" cy="29"/>
            </a:xfrm>
            <a:custGeom>
              <a:avLst/>
              <a:gdLst>
                <a:gd name="T0" fmla="*/ 6 w 7"/>
                <a:gd name="T1" fmla="*/ 2 h 10"/>
                <a:gd name="T2" fmla="*/ 5 w 7"/>
                <a:gd name="T3" fmla="*/ 0 h 10"/>
                <a:gd name="T4" fmla="*/ 3 w 7"/>
                <a:gd name="T5" fmla="*/ 0 h 10"/>
                <a:gd name="T6" fmla="*/ 4 w 7"/>
                <a:gd name="T7" fmla="*/ 3 h 10"/>
                <a:gd name="T8" fmla="*/ 0 w 7"/>
                <a:gd name="T9" fmla="*/ 3 h 10"/>
                <a:gd name="T10" fmla="*/ 0 w 7"/>
                <a:gd name="T11" fmla="*/ 7 h 10"/>
                <a:gd name="T12" fmla="*/ 4 w 7"/>
                <a:gd name="T13" fmla="*/ 5 h 10"/>
                <a:gd name="T14" fmla="*/ 2 w 7"/>
                <a:gd name="T15" fmla="*/ 7 h 10"/>
                <a:gd name="T16" fmla="*/ 4 w 7"/>
                <a:gd name="T17" fmla="*/ 7 h 10"/>
                <a:gd name="T18" fmla="*/ 4 w 7"/>
                <a:gd name="T19" fmla="*/ 10 h 10"/>
                <a:gd name="T20" fmla="*/ 6 w 7"/>
                <a:gd name="T21" fmla="*/ 7 h 10"/>
                <a:gd name="T22" fmla="*/ 4 w 7"/>
                <a:gd name="T23" fmla="*/ 3 h 10"/>
                <a:gd name="T24" fmla="*/ 6 w 7"/>
                <a:gd name="T25" fmla="*/ 4 h 10"/>
                <a:gd name="T26" fmla="*/ 6 w 7"/>
                <a:gd name="T2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6" y="2"/>
                  </a:moveTo>
                  <a:cubicBezTo>
                    <a:pt x="6" y="3"/>
                    <a:pt x="5" y="2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1"/>
                    <a:pt x="4" y="2"/>
                    <a:pt x="4" y="3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4"/>
                    <a:pt x="1" y="6"/>
                    <a:pt x="0" y="7"/>
                  </a:cubicBezTo>
                  <a:cubicBezTo>
                    <a:pt x="2" y="7"/>
                    <a:pt x="2" y="5"/>
                    <a:pt x="4" y="5"/>
                  </a:cubicBezTo>
                  <a:cubicBezTo>
                    <a:pt x="4" y="6"/>
                    <a:pt x="2" y="7"/>
                    <a:pt x="2" y="7"/>
                  </a:cubicBezTo>
                  <a:cubicBezTo>
                    <a:pt x="2" y="8"/>
                    <a:pt x="5" y="6"/>
                    <a:pt x="4" y="7"/>
                  </a:cubicBezTo>
                  <a:cubicBezTo>
                    <a:pt x="4" y="8"/>
                    <a:pt x="1" y="9"/>
                    <a:pt x="4" y="10"/>
                  </a:cubicBezTo>
                  <a:cubicBezTo>
                    <a:pt x="4" y="8"/>
                    <a:pt x="6" y="9"/>
                    <a:pt x="6" y="7"/>
                  </a:cubicBezTo>
                  <a:cubicBezTo>
                    <a:pt x="5" y="7"/>
                    <a:pt x="4" y="5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3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9" name="Freeform 43"/>
            <p:cNvSpPr>
              <a:spLocks/>
            </p:cNvSpPr>
            <p:nvPr/>
          </p:nvSpPr>
          <p:spPr bwMode="auto">
            <a:xfrm>
              <a:off x="3402" y="3680"/>
              <a:ext cx="10" cy="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0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2"/>
                    <a:pt x="4" y="3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0" name="Freeform 44"/>
            <p:cNvSpPr>
              <a:spLocks/>
            </p:cNvSpPr>
            <p:nvPr/>
          </p:nvSpPr>
          <p:spPr bwMode="auto">
            <a:xfrm>
              <a:off x="3469" y="3680"/>
              <a:ext cx="7" cy="11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2 h 4"/>
                <a:gd name="T4" fmla="*/ 0 w 3"/>
                <a:gd name="T5" fmla="*/ 1 h 4"/>
                <a:gd name="T6" fmla="*/ 1 w 3"/>
                <a:gd name="T7" fmla="*/ 4 h 4"/>
                <a:gd name="T8" fmla="*/ 2 w 3"/>
                <a:gd name="T9" fmla="*/ 2 h 4"/>
                <a:gd name="T10" fmla="*/ 3 w 3"/>
                <a:gd name="T11" fmla="*/ 2 h 4"/>
                <a:gd name="T12" fmla="*/ 2 w 3"/>
                <a:gd name="T13" fmla="*/ 1 h 4"/>
                <a:gd name="T14" fmla="*/ 2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1" name="Freeform 45"/>
            <p:cNvSpPr>
              <a:spLocks/>
            </p:cNvSpPr>
            <p:nvPr/>
          </p:nvSpPr>
          <p:spPr bwMode="auto">
            <a:xfrm>
              <a:off x="3481" y="3657"/>
              <a:ext cx="14" cy="34"/>
            </a:xfrm>
            <a:custGeom>
              <a:avLst/>
              <a:gdLst>
                <a:gd name="T0" fmla="*/ 2 w 6"/>
                <a:gd name="T1" fmla="*/ 5 h 12"/>
                <a:gd name="T2" fmla="*/ 1 w 6"/>
                <a:gd name="T3" fmla="*/ 3 h 12"/>
                <a:gd name="T4" fmla="*/ 2 w 6"/>
                <a:gd name="T5" fmla="*/ 0 h 12"/>
                <a:gd name="T6" fmla="*/ 0 w 6"/>
                <a:gd name="T7" fmla="*/ 1 h 12"/>
                <a:gd name="T8" fmla="*/ 1 w 6"/>
                <a:gd name="T9" fmla="*/ 8 h 12"/>
                <a:gd name="T10" fmla="*/ 2 w 6"/>
                <a:gd name="T11" fmla="*/ 11 h 12"/>
                <a:gd name="T12" fmla="*/ 6 w 6"/>
                <a:gd name="T13" fmla="*/ 12 h 12"/>
                <a:gd name="T14" fmla="*/ 2 w 6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2" y="5"/>
                  </a:moveTo>
                  <a:cubicBezTo>
                    <a:pt x="2" y="3"/>
                    <a:pt x="4" y="1"/>
                    <a:pt x="1" y="3"/>
                  </a:cubicBezTo>
                  <a:cubicBezTo>
                    <a:pt x="0" y="1"/>
                    <a:pt x="5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3" y="10"/>
                    <a:pt x="4" y="10"/>
                    <a:pt x="6" y="12"/>
                  </a:cubicBezTo>
                  <a:cubicBezTo>
                    <a:pt x="6" y="8"/>
                    <a:pt x="3" y="8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2" name="Freeform 46"/>
            <p:cNvSpPr>
              <a:spLocks noEditPoints="1"/>
            </p:cNvSpPr>
            <p:nvPr/>
          </p:nvSpPr>
          <p:spPr bwMode="auto">
            <a:xfrm>
              <a:off x="2862" y="3665"/>
              <a:ext cx="74" cy="26"/>
            </a:xfrm>
            <a:custGeom>
              <a:avLst/>
              <a:gdLst>
                <a:gd name="T0" fmla="*/ 8 w 31"/>
                <a:gd name="T1" fmla="*/ 1 h 9"/>
                <a:gd name="T2" fmla="*/ 4 w 31"/>
                <a:gd name="T3" fmla="*/ 1 h 9"/>
                <a:gd name="T4" fmla="*/ 2 w 31"/>
                <a:gd name="T5" fmla="*/ 6 h 9"/>
                <a:gd name="T6" fmla="*/ 4 w 31"/>
                <a:gd name="T7" fmla="*/ 5 h 9"/>
                <a:gd name="T8" fmla="*/ 9 w 31"/>
                <a:gd name="T9" fmla="*/ 7 h 9"/>
                <a:gd name="T10" fmla="*/ 10 w 31"/>
                <a:gd name="T11" fmla="*/ 5 h 9"/>
                <a:gd name="T12" fmla="*/ 15 w 31"/>
                <a:gd name="T13" fmla="*/ 5 h 9"/>
                <a:gd name="T14" fmla="*/ 15 w 31"/>
                <a:gd name="T15" fmla="*/ 7 h 9"/>
                <a:gd name="T16" fmla="*/ 18 w 31"/>
                <a:gd name="T17" fmla="*/ 6 h 9"/>
                <a:gd name="T18" fmla="*/ 18 w 31"/>
                <a:gd name="T19" fmla="*/ 4 h 9"/>
                <a:gd name="T20" fmla="*/ 20 w 31"/>
                <a:gd name="T21" fmla="*/ 5 h 9"/>
                <a:gd name="T22" fmla="*/ 23 w 31"/>
                <a:gd name="T23" fmla="*/ 3 h 9"/>
                <a:gd name="T24" fmla="*/ 21 w 31"/>
                <a:gd name="T25" fmla="*/ 7 h 9"/>
                <a:gd name="T26" fmla="*/ 19 w 31"/>
                <a:gd name="T27" fmla="*/ 8 h 9"/>
                <a:gd name="T28" fmla="*/ 22 w 31"/>
                <a:gd name="T29" fmla="*/ 9 h 9"/>
                <a:gd name="T30" fmla="*/ 30 w 31"/>
                <a:gd name="T31" fmla="*/ 6 h 9"/>
                <a:gd name="T32" fmla="*/ 28 w 31"/>
                <a:gd name="T33" fmla="*/ 1 h 9"/>
                <a:gd name="T34" fmla="*/ 26 w 31"/>
                <a:gd name="T35" fmla="*/ 5 h 9"/>
                <a:gd name="T36" fmla="*/ 27 w 31"/>
                <a:gd name="T37" fmla="*/ 1 h 9"/>
                <a:gd name="T38" fmla="*/ 25 w 31"/>
                <a:gd name="T39" fmla="*/ 5 h 9"/>
                <a:gd name="T40" fmla="*/ 24 w 31"/>
                <a:gd name="T41" fmla="*/ 1 h 9"/>
                <a:gd name="T42" fmla="*/ 20 w 31"/>
                <a:gd name="T43" fmla="*/ 3 h 9"/>
                <a:gd name="T44" fmla="*/ 18 w 31"/>
                <a:gd name="T45" fmla="*/ 1 h 9"/>
                <a:gd name="T46" fmla="*/ 19 w 31"/>
                <a:gd name="T47" fmla="*/ 3 h 9"/>
                <a:gd name="T48" fmla="*/ 18 w 31"/>
                <a:gd name="T49" fmla="*/ 1 h 9"/>
                <a:gd name="T50" fmla="*/ 14 w 31"/>
                <a:gd name="T51" fmla="*/ 5 h 9"/>
                <a:gd name="T52" fmla="*/ 8 w 31"/>
                <a:gd name="T53" fmla="*/ 3 h 9"/>
                <a:gd name="T54" fmla="*/ 8 w 31"/>
                <a:gd name="T55" fmla="*/ 1 h 9"/>
                <a:gd name="T56" fmla="*/ 8 w 31"/>
                <a:gd name="T57" fmla="*/ 6 h 9"/>
                <a:gd name="T58" fmla="*/ 7 w 31"/>
                <a:gd name="T59" fmla="*/ 2 h 9"/>
                <a:gd name="T60" fmla="*/ 8 w 31"/>
                <a:gd name="T6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9">
                  <a:moveTo>
                    <a:pt x="8" y="1"/>
                  </a:moveTo>
                  <a:cubicBezTo>
                    <a:pt x="7" y="1"/>
                    <a:pt x="5" y="2"/>
                    <a:pt x="4" y="1"/>
                  </a:cubicBezTo>
                  <a:cubicBezTo>
                    <a:pt x="6" y="5"/>
                    <a:pt x="0" y="4"/>
                    <a:pt x="2" y="6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2" y="8"/>
                    <a:pt x="8" y="8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ubicBezTo>
                    <a:pt x="12" y="9"/>
                    <a:pt x="12" y="5"/>
                    <a:pt x="15" y="5"/>
                  </a:cubicBezTo>
                  <a:cubicBezTo>
                    <a:pt x="15" y="6"/>
                    <a:pt x="14" y="7"/>
                    <a:pt x="15" y="7"/>
                  </a:cubicBezTo>
                  <a:cubicBezTo>
                    <a:pt x="15" y="4"/>
                    <a:pt x="19" y="8"/>
                    <a:pt x="18" y="6"/>
                  </a:cubicBezTo>
                  <a:cubicBezTo>
                    <a:pt x="18" y="6"/>
                    <a:pt x="16" y="4"/>
                    <a:pt x="18" y="4"/>
                  </a:cubicBezTo>
                  <a:cubicBezTo>
                    <a:pt x="19" y="4"/>
                    <a:pt x="18" y="6"/>
                    <a:pt x="20" y="5"/>
                  </a:cubicBezTo>
                  <a:cubicBezTo>
                    <a:pt x="22" y="5"/>
                    <a:pt x="21" y="3"/>
                    <a:pt x="23" y="3"/>
                  </a:cubicBezTo>
                  <a:cubicBezTo>
                    <a:pt x="22" y="4"/>
                    <a:pt x="22" y="6"/>
                    <a:pt x="21" y="7"/>
                  </a:cubicBezTo>
                  <a:cubicBezTo>
                    <a:pt x="21" y="6"/>
                    <a:pt x="19" y="7"/>
                    <a:pt x="19" y="8"/>
                  </a:cubicBezTo>
                  <a:cubicBezTo>
                    <a:pt x="21" y="8"/>
                    <a:pt x="21" y="9"/>
                    <a:pt x="22" y="9"/>
                  </a:cubicBezTo>
                  <a:cubicBezTo>
                    <a:pt x="23" y="7"/>
                    <a:pt x="27" y="5"/>
                    <a:pt x="30" y="6"/>
                  </a:cubicBezTo>
                  <a:cubicBezTo>
                    <a:pt x="31" y="3"/>
                    <a:pt x="30" y="1"/>
                    <a:pt x="28" y="1"/>
                  </a:cubicBezTo>
                  <a:cubicBezTo>
                    <a:pt x="27" y="2"/>
                    <a:pt x="28" y="5"/>
                    <a:pt x="26" y="5"/>
                  </a:cubicBezTo>
                  <a:cubicBezTo>
                    <a:pt x="26" y="4"/>
                    <a:pt x="26" y="2"/>
                    <a:pt x="27" y="1"/>
                  </a:cubicBezTo>
                  <a:cubicBezTo>
                    <a:pt x="24" y="0"/>
                    <a:pt x="27" y="5"/>
                    <a:pt x="25" y="5"/>
                  </a:cubicBezTo>
                  <a:cubicBezTo>
                    <a:pt x="24" y="4"/>
                    <a:pt x="26" y="1"/>
                    <a:pt x="24" y="1"/>
                  </a:cubicBezTo>
                  <a:cubicBezTo>
                    <a:pt x="24" y="3"/>
                    <a:pt x="21" y="2"/>
                    <a:pt x="20" y="3"/>
                  </a:cubicBezTo>
                  <a:cubicBezTo>
                    <a:pt x="22" y="1"/>
                    <a:pt x="20" y="1"/>
                    <a:pt x="18" y="1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8" y="2"/>
                    <a:pt x="15" y="4"/>
                    <a:pt x="18" y="1"/>
                  </a:cubicBezTo>
                  <a:cubicBezTo>
                    <a:pt x="15" y="1"/>
                    <a:pt x="16" y="5"/>
                    <a:pt x="14" y="5"/>
                  </a:cubicBezTo>
                  <a:cubicBezTo>
                    <a:pt x="16" y="0"/>
                    <a:pt x="11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close/>
                  <a:moveTo>
                    <a:pt x="8" y="6"/>
                  </a:moveTo>
                  <a:cubicBezTo>
                    <a:pt x="7" y="7"/>
                    <a:pt x="3" y="2"/>
                    <a:pt x="7" y="2"/>
                  </a:cubicBezTo>
                  <a:cubicBezTo>
                    <a:pt x="4" y="4"/>
                    <a:pt x="9" y="5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3" name="Freeform 47"/>
            <p:cNvSpPr>
              <a:spLocks/>
            </p:cNvSpPr>
            <p:nvPr/>
          </p:nvSpPr>
          <p:spPr bwMode="auto">
            <a:xfrm>
              <a:off x="2667" y="3665"/>
              <a:ext cx="54" cy="32"/>
            </a:xfrm>
            <a:custGeom>
              <a:avLst/>
              <a:gdLst>
                <a:gd name="T0" fmla="*/ 19 w 23"/>
                <a:gd name="T1" fmla="*/ 6 h 11"/>
                <a:gd name="T2" fmla="*/ 23 w 23"/>
                <a:gd name="T3" fmla="*/ 2 h 11"/>
                <a:gd name="T4" fmla="*/ 17 w 23"/>
                <a:gd name="T5" fmla="*/ 3 h 11"/>
                <a:gd name="T6" fmla="*/ 15 w 23"/>
                <a:gd name="T7" fmla="*/ 2 h 11"/>
                <a:gd name="T8" fmla="*/ 15 w 23"/>
                <a:gd name="T9" fmla="*/ 1 h 11"/>
                <a:gd name="T10" fmla="*/ 12 w 23"/>
                <a:gd name="T11" fmla="*/ 2 h 11"/>
                <a:gd name="T12" fmla="*/ 10 w 23"/>
                <a:gd name="T13" fmla="*/ 1 h 11"/>
                <a:gd name="T14" fmla="*/ 8 w 23"/>
                <a:gd name="T15" fmla="*/ 2 h 11"/>
                <a:gd name="T16" fmla="*/ 8 w 23"/>
                <a:gd name="T17" fmla="*/ 4 h 11"/>
                <a:gd name="T18" fmla="*/ 1 w 23"/>
                <a:gd name="T19" fmla="*/ 3 h 11"/>
                <a:gd name="T20" fmla="*/ 2 w 23"/>
                <a:gd name="T21" fmla="*/ 1 h 11"/>
                <a:gd name="T22" fmla="*/ 0 w 23"/>
                <a:gd name="T23" fmla="*/ 1 h 11"/>
                <a:gd name="T24" fmla="*/ 0 w 23"/>
                <a:gd name="T25" fmla="*/ 5 h 11"/>
                <a:gd name="T26" fmla="*/ 0 w 23"/>
                <a:gd name="T27" fmla="*/ 5 h 11"/>
                <a:gd name="T28" fmla="*/ 3 w 23"/>
                <a:gd name="T29" fmla="*/ 6 h 11"/>
                <a:gd name="T30" fmla="*/ 5 w 23"/>
                <a:gd name="T31" fmla="*/ 5 h 11"/>
                <a:gd name="T32" fmla="*/ 6 w 23"/>
                <a:gd name="T33" fmla="*/ 3 h 11"/>
                <a:gd name="T34" fmla="*/ 6 w 23"/>
                <a:gd name="T35" fmla="*/ 5 h 11"/>
                <a:gd name="T36" fmla="*/ 15 w 23"/>
                <a:gd name="T37" fmla="*/ 7 h 11"/>
                <a:gd name="T38" fmla="*/ 18 w 23"/>
                <a:gd name="T39" fmla="*/ 5 h 11"/>
                <a:gd name="T40" fmla="*/ 23 w 23"/>
                <a:gd name="T41" fmla="*/ 9 h 11"/>
                <a:gd name="T42" fmla="*/ 19 w 23"/>
                <a:gd name="T4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1">
                  <a:moveTo>
                    <a:pt x="19" y="6"/>
                  </a:moveTo>
                  <a:cubicBezTo>
                    <a:pt x="22" y="6"/>
                    <a:pt x="22" y="4"/>
                    <a:pt x="23" y="2"/>
                  </a:cubicBezTo>
                  <a:cubicBezTo>
                    <a:pt x="19" y="2"/>
                    <a:pt x="20" y="2"/>
                    <a:pt x="17" y="3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9" y="2"/>
                    <a:pt x="9" y="4"/>
                    <a:pt x="8" y="4"/>
                  </a:cubicBezTo>
                  <a:cubicBezTo>
                    <a:pt x="8" y="0"/>
                    <a:pt x="3" y="3"/>
                    <a:pt x="1" y="3"/>
                  </a:cubicBezTo>
                  <a:cubicBezTo>
                    <a:pt x="1" y="3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1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5"/>
                    <a:pt x="12" y="6"/>
                    <a:pt x="15" y="7"/>
                  </a:cubicBezTo>
                  <a:cubicBezTo>
                    <a:pt x="15" y="6"/>
                    <a:pt x="17" y="5"/>
                    <a:pt x="18" y="5"/>
                  </a:cubicBezTo>
                  <a:cubicBezTo>
                    <a:pt x="19" y="6"/>
                    <a:pt x="21" y="11"/>
                    <a:pt x="23" y="9"/>
                  </a:cubicBezTo>
                  <a:cubicBezTo>
                    <a:pt x="22" y="8"/>
                    <a:pt x="20" y="8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4" name="Freeform 48"/>
            <p:cNvSpPr>
              <a:spLocks/>
            </p:cNvSpPr>
            <p:nvPr/>
          </p:nvSpPr>
          <p:spPr bwMode="auto">
            <a:xfrm>
              <a:off x="2926" y="3685"/>
              <a:ext cx="7" cy="12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3 h 4"/>
                <a:gd name="T4" fmla="*/ 0 w 3"/>
                <a:gd name="T5" fmla="*/ 1 h 4"/>
                <a:gd name="T6" fmla="*/ 0 w 3"/>
                <a:gd name="T7" fmla="*/ 3 h 4"/>
                <a:gd name="T8" fmla="*/ 2 w 3"/>
                <a:gd name="T9" fmla="*/ 4 h 4"/>
                <a:gd name="T10" fmla="*/ 2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5" name="Freeform 49"/>
            <p:cNvSpPr>
              <a:spLocks/>
            </p:cNvSpPr>
            <p:nvPr/>
          </p:nvSpPr>
          <p:spPr bwMode="auto">
            <a:xfrm>
              <a:off x="2795" y="3668"/>
              <a:ext cx="26" cy="20"/>
            </a:xfrm>
            <a:custGeom>
              <a:avLst/>
              <a:gdLst>
                <a:gd name="T0" fmla="*/ 11 w 11"/>
                <a:gd name="T1" fmla="*/ 5 h 7"/>
                <a:gd name="T2" fmla="*/ 11 w 11"/>
                <a:gd name="T3" fmla="*/ 3 h 7"/>
                <a:gd name="T4" fmla="*/ 4 w 11"/>
                <a:gd name="T5" fmla="*/ 0 h 7"/>
                <a:gd name="T6" fmla="*/ 3 w 11"/>
                <a:gd name="T7" fmla="*/ 2 h 7"/>
                <a:gd name="T8" fmla="*/ 1 w 11"/>
                <a:gd name="T9" fmla="*/ 4 h 7"/>
                <a:gd name="T10" fmla="*/ 3 w 11"/>
                <a:gd name="T11" fmla="*/ 4 h 7"/>
                <a:gd name="T12" fmla="*/ 3 w 11"/>
                <a:gd name="T13" fmla="*/ 6 h 7"/>
                <a:gd name="T14" fmla="*/ 11 w 1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5"/>
                  </a:moveTo>
                  <a:cubicBezTo>
                    <a:pt x="11" y="4"/>
                    <a:pt x="11" y="4"/>
                    <a:pt x="11" y="3"/>
                  </a:cubicBezTo>
                  <a:cubicBezTo>
                    <a:pt x="7" y="3"/>
                    <a:pt x="7" y="3"/>
                    <a:pt x="4" y="0"/>
                  </a:cubicBezTo>
                  <a:cubicBezTo>
                    <a:pt x="4" y="2"/>
                    <a:pt x="2" y="1"/>
                    <a:pt x="3" y="2"/>
                  </a:cubicBezTo>
                  <a:cubicBezTo>
                    <a:pt x="5" y="3"/>
                    <a:pt x="1" y="1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0" y="6"/>
                    <a:pt x="5" y="3"/>
                    <a:pt x="3" y="6"/>
                  </a:cubicBezTo>
                  <a:cubicBezTo>
                    <a:pt x="7" y="7"/>
                    <a:pt x="8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6" name="Freeform 50"/>
            <p:cNvSpPr>
              <a:spLocks/>
            </p:cNvSpPr>
            <p:nvPr/>
          </p:nvSpPr>
          <p:spPr bwMode="auto">
            <a:xfrm>
              <a:off x="2852" y="3671"/>
              <a:ext cx="7" cy="9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3 h 3"/>
                <a:gd name="T6" fmla="*/ 2 w 3"/>
                <a:gd name="T7" fmla="*/ 3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7" name="Freeform 51"/>
            <p:cNvSpPr>
              <a:spLocks/>
            </p:cNvSpPr>
            <p:nvPr/>
          </p:nvSpPr>
          <p:spPr bwMode="auto">
            <a:xfrm>
              <a:off x="2821" y="3668"/>
              <a:ext cx="46" cy="26"/>
            </a:xfrm>
            <a:custGeom>
              <a:avLst/>
              <a:gdLst>
                <a:gd name="T0" fmla="*/ 16 w 19"/>
                <a:gd name="T1" fmla="*/ 6 h 9"/>
                <a:gd name="T2" fmla="*/ 18 w 19"/>
                <a:gd name="T3" fmla="*/ 2 h 9"/>
                <a:gd name="T4" fmla="*/ 16 w 19"/>
                <a:gd name="T5" fmla="*/ 4 h 9"/>
                <a:gd name="T6" fmla="*/ 10 w 19"/>
                <a:gd name="T7" fmla="*/ 0 h 9"/>
                <a:gd name="T8" fmla="*/ 6 w 19"/>
                <a:gd name="T9" fmla="*/ 1 h 9"/>
                <a:gd name="T10" fmla="*/ 3 w 19"/>
                <a:gd name="T11" fmla="*/ 2 h 9"/>
                <a:gd name="T12" fmla="*/ 0 w 19"/>
                <a:gd name="T13" fmla="*/ 1 h 9"/>
                <a:gd name="T14" fmla="*/ 0 w 19"/>
                <a:gd name="T15" fmla="*/ 5 h 9"/>
                <a:gd name="T16" fmla="*/ 5 w 19"/>
                <a:gd name="T17" fmla="*/ 4 h 9"/>
                <a:gd name="T18" fmla="*/ 7 w 19"/>
                <a:gd name="T19" fmla="*/ 8 h 9"/>
                <a:gd name="T20" fmla="*/ 10 w 19"/>
                <a:gd name="T21" fmla="*/ 8 h 9"/>
                <a:gd name="T22" fmla="*/ 11 w 19"/>
                <a:gd name="T23" fmla="*/ 4 h 9"/>
                <a:gd name="T24" fmla="*/ 14 w 19"/>
                <a:gd name="T25" fmla="*/ 8 h 9"/>
                <a:gd name="T26" fmla="*/ 15 w 19"/>
                <a:gd name="T27" fmla="*/ 9 h 9"/>
                <a:gd name="T28" fmla="*/ 16 w 19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9">
                  <a:moveTo>
                    <a:pt x="16" y="6"/>
                  </a:moveTo>
                  <a:cubicBezTo>
                    <a:pt x="19" y="6"/>
                    <a:pt x="17" y="3"/>
                    <a:pt x="18" y="2"/>
                  </a:cubicBezTo>
                  <a:cubicBezTo>
                    <a:pt x="15" y="1"/>
                    <a:pt x="17" y="5"/>
                    <a:pt x="16" y="4"/>
                  </a:cubicBezTo>
                  <a:cubicBezTo>
                    <a:pt x="13" y="6"/>
                    <a:pt x="11" y="2"/>
                    <a:pt x="10" y="0"/>
                  </a:cubicBezTo>
                  <a:cubicBezTo>
                    <a:pt x="7" y="1"/>
                    <a:pt x="7" y="0"/>
                    <a:pt x="6" y="1"/>
                  </a:cubicBezTo>
                  <a:cubicBezTo>
                    <a:pt x="6" y="2"/>
                    <a:pt x="3" y="2"/>
                    <a:pt x="3" y="2"/>
                  </a:cubicBezTo>
                  <a:cubicBezTo>
                    <a:pt x="2" y="2"/>
                    <a:pt x="1" y="2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6"/>
                    <a:pt x="5" y="6"/>
                    <a:pt x="7" y="8"/>
                  </a:cubicBezTo>
                  <a:cubicBezTo>
                    <a:pt x="9" y="8"/>
                    <a:pt x="8" y="6"/>
                    <a:pt x="10" y="8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4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8" name="Freeform 52"/>
            <p:cNvSpPr>
              <a:spLocks/>
            </p:cNvSpPr>
            <p:nvPr/>
          </p:nvSpPr>
          <p:spPr bwMode="auto">
            <a:xfrm>
              <a:off x="2762" y="3665"/>
              <a:ext cx="33" cy="26"/>
            </a:xfrm>
            <a:custGeom>
              <a:avLst/>
              <a:gdLst>
                <a:gd name="T0" fmla="*/ 14 w 14"/>
                <a:gd name="T1" fmla="*/ 5 h 9"/>
                <a:gd name="T2" fmla="*/ 11 w 14"/>
                <a:gd name="T3" fmla="*/ 3 h 9"/>
                <a:gd name="T4" fmla="*/ 10 w 14"/>
                <a:gd name="T5" fmla="*/ 5 h 9"/>
                <a:gd name="T6" fmla="*/ 8 w 14"/>
                <a:gd name="T7" fmla="*/ 2 h 9"/>
                <a:gd name="T8" fmla="*/ 5 w 14"/>
                <a:gd name="T9" fmla="*/ 5 h 9"/>
                <a:gd name="T10" fmla="*/ 5 w 14"/>
                <a:gd name="T11" fmla="*/ 5 h 9"/>
                <a:gd name="T12" fmla="*/ 6 w 14"/>
                <a:gd name="T13" fmla="*/ 2 h 9"/>
                <a:gd name="T14" fmla="*/ 2 w 14"/>
                <a:gd name="T15" fmla="*/ 5 h 9"/>
                <a:gd name="T16" fmla="*/ 0 w 14"/>
                <a:gd name="T17" fmla="*/ 3 h 9"/>
                <a:gd name="T18" fmla="*/ 1 w 14"/>
                <a:gd name="T19" fmla="*/ 7 h 9"/>
                <a:gd name="T20" fmla="*/ 5 w 14"/>
                <a:gd name="T21" fmla="*/ 8 h 9"/>
                <a:gd name="T22" fmla="*/ 9 w 14"/>
                <a:gd name="T23" fmla="*/ 6 h 9"/>
                <a:gd name="T24" fmla="*/ 10 w 14"/>
                <a:gd name="T25" fmla="*/ 8 h 9"/>
                <a:gd name="T26" fmla="*/ 14 w 14"/>
                <a:gd name="T27" fmla="*/ 6 h 9"/>
                <a:gd name="T28" fmla="*/ 14 w 1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">
                  <a:moveTo>
                    <a:pt x="14" y="5"/>
                  </a:moveTo>
                  <a:cubicBezTo>
                    <a:pt x="13" y="4"/>
                    <a:pt x="12" y="0"/>
                    <a:pt x="11" y="3"/>
                  </a:cubicBezTo>
                  <a:cubicBezTo>
                    <a:pt x="13" y="3"/>
                    <a:pt x="11" y="6"/>
                    <a:pt x="10" y="5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8" y="4"/>
                    <a:pt x="5" y="3"/>
                    <a:pt x="5" y="5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2" y="5"/>
                    <a:pt x="6" y="3"/>
                    <a:pt x="6" y="2"/>
                  </a:cubicBezTo>
                  <a:cubicBezTo>
                    <a:pt x="3" y="1"/>
                    <a:pt x="4" y="5"/>
                    <a:pt x="2" y="5"/>
                  </a:cubicBezTo>
                  <a:cubicBezTo>
                    <a:pt x="3" y="3"/>
                    <a:pt x="0" y="1"/>
                    <a:pt x="0" y="3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3" y="7"/>
                    <a:pt x="4" y="7"/>
                    <a:pt x="5" y="8"/>
                  </a:cubicBezTo>
                  <a:cubicBezTo>
                    <a:pt x="4" y="5"/>
                    <a:pt x="7" y="7"/>
                    <a:pt x="9" y="6"/>
                  </a:cubicBezTo>
                  <a:cubicBezTo>
                    <a:pt x="9" y="7"/>
                    <a:pt x="9" y="8"/>
                    <a:pt x="10" y="8"/>
                  </a:cubicBezTo>
                  <a:cubicBezTo>
                    <a:pt x="9" y="4"/>
                    <a:pt x="13" y="9"/>
                    <a:pt x="14" y="6"/>
                  </a:cubicBezTo>
                  <a:cubicBezTo>
                    <a:pt x="12" y="6"/>
                    <a:pt x="14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9" name="Freeform 53"/>
            <p:cNvSpPr>
              <a:spLocks/>
            </p:cNvSpPr>
            <p:nvPr/>
          </p:nvSpPr>
          <p:spPr bwMode="auto">
            <a:xfrm>
              <a:off x="2890" y="3688"/>
              <a:ext cx="7" cy="6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0"/>
                    <a:pt x="2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3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0" name="Freeform 54"/>
            <p:cNvSpPr>
              <a:spLocks/>
            </p:cNvSpPr>
            <p:nvPr/>
          </p:nvSpPr>
          <p:spPr bwMode="auto">
            <a:xfrm>
              <a:off x="2817" y="3682"/>
              <a:ext cx="4" cy="1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0"/>
                    <a:pt x="0" y="2"/>
                  </a:cubicBezTo>
                  <a:cubicBezTo>
                    <a:pt x="1" y="2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1" name="Freeform 55"/>
            <p:cNvSpPr>
              <a:spLocks/>
            </p:cNvSpPr>
            <p:nvPr/>
          </p:nvSpPr>
          <p:spPr bwMode="auto">
            <a:xfrm>
              <a:off x="2738" y="3685"/>
              <a:ext cx="14" cy="12"/>
            </a:xfrm>
            <a:custGeom>
              <a:avLst/>
              <a:gdLst>
                <a:gd name="T0" fmla="*/ 4 w 6"/>
                <a:gd name="T1" fmla="*/ 1 h 4"/>
                <a:gd name="T2" fmla="*/ 3 w 6"/>
                <a:gd name="T3" fmla="*/ 3 h 4"/>
                <a:gd name="T4" fmla="*/ 6 w 6"/>
                <a:gd name="T5" fmla="*/ 1 h 4"/>
                <a:gd name="T6" fmla="*/ 4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3" y="0"/>
                    <a:pt x="0" y="4"/>
                    <a:pt x="3" y="3"/>
                  </a:cubicBezTo>
                  <a:cubicBezTo>
                    <a:pt x="3" y="2"/>
                    <a:pt x="6" y="2"/>
                    <a:pt x="6" y="1"/>
                  </a:cubicBezTo>
                  <a:cubicBezTo>
                    <a:pt x="4" y="1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2" name="Freeform 56"/>
            <p:cNvSpPr>
              <a:spLocks/>
            </p:cNvSpPr>
            <p:nvPr/>
          </p:nvSpPr>
          <p:spPr bwMode="auto">
            <a:xfrm>
              <a:off x="2721" y="3668"/>
              <a:ext cx="41" cy="23"/>
            </a:xfrm>
            <a:custGeom>
              <a:avLst/>
              <a:gdLst>
                <a:gd name="T0" fmla="*/ 17 w 17"/>
                <a:gd name="T1" fmla="*/ 4 h 8"/>
                <a:gd name="T2" fmla="*/ 15 w 17"/>
                <a:gd name="T3" fmla="*/ 1 h 8"/>
                <a:gd name="T4" fmla="*/ 10 w 17"/>
                <a:gd name="T5" fmla="*/ 3 h 8"/>
                <a:gd name="T6" fmla="*/ 7 w 17"/>
                <a:gd name="T7" fmla="*/ 2 h 8"/>
                <a:gd name="T8" fmla="*/ 4 w 17"/>
                <a:gd name="T9" fmla="*/ 4 h 8"/>
                <a:gd name="T10" fmla="*/ 5 w 17"/>
                <a:gd name="T11" fmla="*/ 0 h 8"/>
                <a:gd name="T12" fmla="*/ 1 w 17"/>
                <a:gd name="T13" fmla="*/ 1 h 8"/>
                <a:gd name="T14" fmla="*/ 0 w 17"/>
                <a:gd name="T15" fmla="*/ 4 h 8"/>
                <a:gd name="T16" fmla="*/ 4 w 17"/>
                <a:gd name="T17" fmla="*/ 5 h 8"/>
                <a:gd name="T18" fmla="*/ 6 w 17"/>
                <a:gd name="T19" fmla="*/ 5 h 8"/>
                <a:gd name="T20" fmla="*/ 8 w 17"/>
                <a:gd name="T21" fmla="*/ 4 h 8"/>
                <a:gd name="T22" fmla="*/ 11 w 17"/>
                <a:gd name="T23" fmla="*/ 4 h 8"/>
                <a:gd name="T24" fmla="*/ 17 w 17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6" y="4"/>
                    <a:pt x="14" y="4"/>
                    <a:pt x="15" y="1"/>
                  </a:cubicBezTo>
                  <a:cubicBezTo>
                    <a:pt x="12" y="2"/>
                    <a:pt x="12" y="3"/>
                    <a:pt x="10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5" y="2"/>
                    <a:pt x="8" y="5"/>
                    <a:pt x="4" y="4"/>
                  </a:cubicBezTo>
                  <a:cubicBezTo>
                    <a:pt x="4" y="3"/>
                    <a:pt x="8" y="1"/>
                    <a:pt x="5" y="0"/>
                  </a:cubicBezTo>
                  <a:cubicBezTo>
                    <a:pt x="5" y="2"/>
                    <a:pt x="2" y="1"/>
                    <a:pt x="1" y="1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3" y="2"/>
                    <a:pt x="3" y="8"/>
                    <a:pt x="4" y="5"/>
                  </a:cubicBezTo>
                  <a:cubicBezTo>
                    <a:pt x="2" y="4"/>
                    <a:pt x="5" y="5"/>
                    <a:pt x="6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10" y="4"/>
                    <a:pt x="10" y="5"/>
                    <a:pt x="11" y="4"/>
                  </a:cubicBezTo>
                  <a:cubicBezTo>
                    <a:pt x="13" y="2"/>
                    <a:pt x="17" y="8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1743562" y="2288083"/>
            <a:ext cx="8698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spc="600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JustChat</a:t>
            </a:r>
            <a:r>
              <a:rPr lang="zh-CN" altLang="en-US" sz="5400" b="1" spc="6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详细设计</a:t>
            </a:r>
            <a:endParaRPr lang="zh-CN" altLang="en-US" sz="5400" b="1" spc="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274" name="组合 42"/>
          <p:cNvGrpSpPr/>
          <p:nvPr/>
        </p:nvGrpSpPr>
        <p:grpSpPr>
          <a:xfrm rot="5400000">
            <a:off x="10910278" y="5483291"/>
            <a:ext cx="695274" cy="733444"/>
            <a:chOff x="4197350" y="2182813"/>
            <a:chExt cx="608013" cy="641350"/>
          </a:xfrm>
          <a:solidFill>
            <a:schemeClr val="bg1"/>
          </a:solidFill>
        </p:grpSpPr>
        <p:sp>
          <p:nvSpPr>
            <p:cNvPr id="275" name="Freeform 166"/>
            <p:cNvSpPr>
              <a:spLocks/>
            </p:cNvSpPr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76" name="Freeform 167"/>
            <p:cNvSpPr>
              <a:spLocks/>
            </p:cNvSpPr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77" name="Freeform 168"/>
            <p:cNvSpPr>
              <a:spLocks/>
            </p:cNvSpPr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78" name="Freeform 169"/>
            <p:cNvSpPr>
              <a:spLocks/>
            </p:cNvSpPr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79" name="Freeform 170"/>
            <p:cNvSpPr>
              <a:spLocks/>
            </p:cNvSpPr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0" name="Freeform 171"/>
            <p:cNvSpPr>
              <a:spLocks/>
            </p:cNvSpPr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1" name="Freeform 172"/>
            <p:cNvSpPr>
              <a:spLocks/>
            </p:cNvSpPr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2" name="Freeform 173"/>
            <p:cNvSpPr>
              <a:spLocks/>
            </p:cNvSpPr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3" name="Freeform 174"/>
            <p:cNvSpPr>
              <a:spLocks/>
            </p:cNvSpPr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4" name="Freeform 175"/>
            <p:cNvSpPr>
              <a:spLocks/>
            </p:cNvSpPr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5" name="Freeform 176"/>
            <p:cNvSpPr>
              <a:spLocks/>
            </p:cNvSpPr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6" name="Freeform 177"/>
            <p:cNvSpPr>
              <a:spLocks/>
            </p:cNvSpPr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7" name="Freeform 178"/>
            <p:cNvSpPr>
              <a:spLocks/>
            </p:cNvSpPr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8" name="Freeform 179"/>
            <p:cNvSpPr>
              <a:spLocks/>
            </p:cNvSpPr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9" name="Freeform 180"/>
            <p:cNvSpPr>
              <a:spLocks/>
            </p:cNvSpPr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0" name="Freeform 181"/>
            <p:cNvSpPr>
              <a:spLocks/>
            </p:cNvSpPr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1" name="Freeform 182"/>
            <p:cNvSpPr>
              <a:spLocks/>
            </p:cNvSpPr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2" name="Freeform 183"/>
            <p:cNvSpPr>
              <a:spLocks/>
            </p:cNvSpPr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3" name="Freeform 184"/>
            <p:cNvSpPr>
              <a:spLocks/>
            </p:cNvSpPr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4" name="Freeform 185"/>
            <p:cNvSpPr>
              <a:spLocks/>
            </p:cNvSpPr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5" name="Freeform 186"/>
            <p:cNvSpPr>
              <a:spLocks/>
            </p:cNvSpPr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6" name="Freeform 187"/>
            <p:cNvSpPr>
              <a:spLocks/>
            </p:cNvSpPr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7" name="Freeform 188"/>
            <p:cNvSpPr>
              <a:spLocks/>
            </p:cNvSpPr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8" name="Freeform 189"/>
            <p:cNvSpPr>
              <a:spLocks/>
            </p:cNvSpPr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9" name="Freeform 190"/>
            <p:cNvSpPr>
              <a:spLocks/>
            </p:cNvSpPr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0" name="Freeform 191"/>
            <p:cNvSpPr>
              <a:spLocks/>
            </p:cNvSpPr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1" name="Freeform 192"/>
            <p:cNvSpPr>
              <a:spLocks/>
            </p:cNvSpPr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2" name="Freeform 193"/>
            <p:cNvSpPr>
              <a:spLocks/>
            </p:cNvSpPr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3" name="Freeform 194"/>
            <p:cNvSpPr>
              <a:spLocks/>
            </p:cNvSpPr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4" name="Freeform 195"/>
            <p:cNvSpPr>
              <a:spLocks/>
            </p:cNvSpPr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5" name="Freeform 196"/>
            <p:cNvSpPr>
              <a:spLocks/>
            </p:cNvSpPr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6" name="Freeform 197"/>
            <p:cNvSpPr>
              <a:spLocks/>
            </p:cNvSpPr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7" name="Freeform 198"/>
            <p:cNvSpPr>
              <a:spLocks/>
            </p:cNvSpPr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8" name="Freeform 199"/>
            <p:cNvSpPr>
              <a:spLocks/>
            </p:cNvSpPr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9" name="Freeform 200"/>
            <p:cNvSpPr>
              <a:spLocks/>
            </p:cNvSpPr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0" name="Freeform 201"/>
            <p:cNvSpPr>
              <a:spLocks/>
            </p:cNvSpPr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1" name="Freeform 202"/>
            <p:cNvSpPr>
              <a:spLocks/>
            </p:cNvSpPr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2" name="Freeform 203"/>
            <p:cNvSpPr>
              <a:spLocks/>
            </p:cNvSpPr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3" name="Freeform 204"/>
            <p:cNvSpPr>
              <a:spLocks/>
            </p:cNvSpPr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4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5" name="Freeform 207"/>
            <p:cNvSpPr>
              <a:spLocks/>
            </p:cNvSpPr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6" name="Freeform 208"/>
            <p:cNvSpPr>
              <a:spLocks/>
            </p:cNvSpPr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7" name="Freeform 209"/>
            <p:cNvSpPr>
              <a:spLocks/>
            </p:cNvSpPr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8" name="Freeform 210"/>
            <p:cNvSpPr>
              <a:spLocks/>
            </p:cNvSpPr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9" name="Freeform 211"/>
            <p:cNvSpPr>
              <a:spLocks/>
            </p:cNvSpPr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20" name="Freeform 212"/>
            <p:cNvSpPr>
              <a:spLocks/>
            </p:cNvSpPr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92D6E084-93D4-44B1-B814-319190559B6C}"/>
              </a:ext>
            </a:extLst>
          </p:cNvPr>
          <p:cNvSpPr txBox="1"/>
          <p:nvPr/>
        </p:nvSpPr>
        <p:spPr>
          <a:xfrm>
            <a:off x="9362956" y="5737023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2019/12/13</a:t>
            </a:r>
            <a:endParaRPr lang="zh-CN" altLang="en-US" sz="2400" dirty="0">
              <a:solidFill>
                <a:schemeClr val="bg1"/>
              </a:solidFill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50231" y="3374926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300" dirty="0">
                <a:solidFill>
                  <a:schemeClr val="bg1"/>
                </a:solidFill>
              </a:rPr>
              <a:t>23</a:t>
            </a:r>
            <a:r>
              <a:rPr lang="zh-CN" altLang="en-US" sz="2800" b="1" spc="300" dirty="0">
                <a:solidFill>
                  <a:schemeClr val="bg1"/>
                </a:solidFill>
              </a:rPr>
              <a:t>小组</a:t>
            </a:r>
          </a:p>
        </p:txBody>
      </p:sp>
    </p:spTree>
    <p:extLst>
      <p:ext uri="{BB962C8B-B14F-4D97-AF65-F5344CB8AC3E}">
        <p14:creationId xmlns:p14="http://schemas.microsoft.com/office/powerpoint/2010/main" val="112979154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4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详细设计</a:t>
            </a: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91563A0-B65C-4BD1-B3C8-F567DDF3B662}"/>
              </a:ext>
            </a:extLst>
          </p:cNvPr>
          <p:cNvCxnSpPr/>
          <p:nvPr/>
        </p:nvCxnSpPr>
        <p:spPr>
          <a:xfrm>
            <a:off x="9957777" y="826477"/>
            <a:ext cx="2234223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76B06CE-F7AB-490B-813E-2D51BA530A0C}"/>
              </a:ext>
            </a:extLst>
          </p:cNvPr>
          <p:cNvSpPr txBox="1"/>
          <p:nvPr/>
        </p:nvSpPr>
        <p:spPr>
          <a:xfrm>
            <a:off x="10466388" y="399991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>
                <a:solidFill>
                  <a:schemeClr val="bg1"/>
                </a:solidFill>
              </a:rPr>
              <a:t>Json</a:t>
            </a:r>
            <a:r>
              <a:rPr lang="zh-CN" altLang="en-US" sz="2000" b="1" i="1" dirty="0">
                <a:solidFill>
                  <a:schemeClr val="bg1"/>
                </a:solidFill>
              </a:rPr>
              <a:t>模块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401792-20CD-4094-B8D2-8BF2A4380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18" y="3839502"/>
            <a:ext cx="3505200" cy="6191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E3EAD97-5477-4184-ABE7-5E3C759C5D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18" y="4688940"/>
            <a:ext cx="6076950" cy="7143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4BAB72C-7038-435D-A9E2-B0597E6527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18" y="5633628"/>
            <a:ext cx="7105650" cy="8096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DB9408-0D42-4622-9EC8-A4E9A48193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18" y="1254043"/>
            <a:ext cx="4257675" cy="647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7624B05-9000-4863-A750-B3CC1DE706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18" y="1998877"/>
            <a:ext cx="7572375" cy="723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A0DB054-E7F1-4705-8A01-842BAEF75C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18" y="2972754"/>
            <a:ext cx="91154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0022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情感分析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9957777" y="826477"/>
            <a:ext cx="2234223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466388" y="399991"/>
            <a:ext cx="1236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>
                <a:solidFill>
                  <a:schemeClr val="bg1"/>
                </a:solidFill>
              </a:rPr>
              <a:t>BERT</a:t>
            </a:r>
            <a:r>
              <a:rPr lang="zh-CN" altLang="en-US" sz="2000" b="1" i="1" dirty="0">
                <a:solidFill>
                  <a:schemeClr val="bg1"/>
                </a:solidFill>
              </a:rPr>
              <a:t>介绍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14349F5-78FC-48B3-B842-BF24F3B293EB}"/>
              </a:ext>
            </a:extLst>
          </p:cNvPr>
          <p:cNvSpPr txBox="1"/>
          <p:nvPr/>
        </p:nvSpPr>
        <p:spPr>
          <a:xfrm>
            <a:off x="494031" y="1517736"/>
            <a:ext cx="11039208" cy="2347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结合本</a:t>
            </a:r>
            <a:r>
              <a:rPr lang="en-US" altLang="zh-CN" sz="2000" b="1" dirty="0">
                <a:solidFill>
                  <a:schemeClr val="bg1"/>
                </a:solidFill>
              </a:rPr>
              <a:t>P2P</a:t>
            </a:r>
            <a:r>
              <a:rPr lang="zh-CN" altLang="en-US" sz="2000" b="1" dirty="0">
                <a:solidFill>
                  <a:schemeClr val="bg1"/>
                </a:solidFill>
              </a:rPr>
              <a:t>局域网聊天软件的特点，除了基本的通信聊天功能，我们将情感分析这一自然语言领域的分类任务用于软件之中，统计某一话题赞同和不赞同的人数，使得话题讨论更具意义。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2018</a:t>
            </a:r>
            <a:r>
              <a:rPr lang="zh-CN" altLang="en-US" sz="2000" b="1" dirty="0">
                <a:solidFill>
                  <a:schemeClr val="bg1"/>
                </a:solidFill>
              </a:rPr>
              <a:t>年提出的</a:t>
            </a:r>
            <a:r>
              <a:rPr lang="en-US" altLang="zh-CN" sz="2000" b="1" dirty="0">
                <a:solidFill>
                  <a:schemeClr val="bg1"/>
                </a:solidFill>
              </a:rPr>
              <a:t>BERT</a:t>
            </a:r>
            <a:r>
              <a:rPr lang="zh-CN" altLang="en-US" sz="2000" b="1" dirty="0">
                <a:solidFill>
                  <a:schemeClr val="bg1"/>
                </a:solidFill>
              </a:rPr>
              <a:t>（</a:t>
            </a:r>
            <a:r>
              <a:rPr lang="en-US" altLang="zh-CN" sz="2000" b="1" dirty="0">
                <a:solidFill>
                  <a:schemeClr val="bg1"/>
                </a:solidFill>
              </a:rPr>
              <a:t>Bidirectional Encoder Representations from Transformers</a:t>
            </a:r>
            <a:r>
              <a:rPr lang="zh-CN" altLang="en-US" sz="2000" b="1" dirty="0">
                <a:solidFill>
                  <a:schemeClr val="bg1"/>
                </a:solidFill>
              </a:rPr>
              <a:t>）模型，使用多头注意力机制和位置嵌入，替换不易并行的循环神经网络，一举打破自然语言处理领域</a:t>
            </a:r>
            <a:r>
              <a:rPr lang="en-US" altLang="zh-CN" sz="2000" b="1" dirty="0">
                <a:solidFill>
                  <a:schemeClr val="bg1"/>
                </a:solidFill>
              </a:rPr>
              <a:t>11</a:t>
            </a:r>
            <a:r>
              <a:rPr lang="zh-CN" altLang="en-US" sz="2000" b="1" dirty="0">
                <a:solidFill>
                  <a:schemeClr val="bg1"/>
                </a:solidFill>
              </a:rPr>
              <a:t>个不同问题的最好记录。本文将采用</a:t>
            </a:r>
            <a:r>
              <a:rPr lang="en-US" altLang="zh-CN" sz="2000" b="1" dirty="0">
                <a:solidFill>
                  <a:schemeClr val="bg1"/>
                </a:solidFill>
              </a:rPr>
              <a:t>BERT</a:t>
            </a:r>
            <a:r>
              <a:rPr lang="zh-CN" altLang="en-US" sz="2000" b="1" dirty="0">
                <a:solidFill>
                  <a:schemeClr val="bg1"/>
                </a:solidFill>
              </a:rPr>
              <a:t>模型对本软件的话题聊天内容做中文文本分类。</a:t>
            </a:r>
          </a:p>
        </p:txBody>
      </p:sp>
    </p:spTree>
    <p:extLst>
      <p:ext uri="{BB962C8B-B14F-4D97-AF65-F5344CB8AC3E}">
        <p14:creationId xmlns:p14="http://schemas.microsoft.com/office/powerpoint/2010/main" val="545459802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情感分析</a:t>
            </a:r>
          </a:p>
        </p:txBody>
      </p:sp>
      <p:cxnSp>
        <p:nvCxnSpPr>
          <p:cNvPr id="3" name="直接连接符 2"/>
          <p:cNvCxnSpPr>
            <a:cxnSpLocks/>
          </p:cNvCxnSpPr>
          <p:nvPr/>
        </p:nvCxnSpPr>
        <p:spPr>
          <a:xfrm>
            <a:off x="8971885" y="826477"/>
            <a:ext cx="3220115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9070208" y="411867"/>
            <a:ext cx="3042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>
                <a:solidFill>
                  <a:schemeClr val="bg1"/>
                </a:solidFill>
              </a:rPr>
              <a:t>BERT</a:t>
            </a:r>
            <a:r>
              <a:rPr lang="zh-CN" altLang="en-US" sz="2000" b="1" i="1" dirty="0">
                <a:solidFill>
                  <a:schemeClr val="bg1"/>
                </a:solidFill>
              </a:rPr>
              <a:t>的预训练和微调过程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57EBAC-17D9-4E42-9D7E-9DF35F028FD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55" y="1228329"/>
            <a:ext cx="8898193" cy="364846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733A071-3085-4B87-9384-91FE2549D34B}"/>
              </a:ext>
            </a:extLst>
          </p:cNvPr>
          <p:cNvSpPr txBox="1"/>
          <p:nvPr/>
        </p:nvSpPr>
        <p:spPr>
          <a:xfrm>
            <a:off x="1632155" y="5003346"/>
            <a:ext cx="8898192" cy="14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BERT</a:t>
            </a:r>
            <a:r>
              <a:rPr lang="zh-CN" altLang="en-US" sz="2000" b="1" dirty="0">
                <a:solidFill>
                  <a:schemeClr val="bg1"/>
                </a:solidFill>
              </a:rPr>
              <a:t>的预训练模型与微调模型的差别只在输出层不同，所以对于下游的多种任务，比如文本分类（情感分析）等，能直接加载</a:t>
            </a:r>
            <a:r>
              <a:rPr lang="en-US" altLang="zh-CN" sz="2000" b="1" dirty="0">
                <a:solidFill>
                  <a:schemeClr val="bg1"/>
                </a:solidFill>
              </a:rPr>
              <a:t>BERT</a:t>
            </a:r>
            <a:r>
              <a:rPr lang="zh-CN" altLang="en-US" sz="2000" b="1" dirty="0">
                <a:solidFill>
                  <a:schemeClr val="bg1"/>
                </a:solidFill>
              </a:rPr>
              <a:t>预训练好的模型，在此基础上对具体不同的任务（不同的数据集）进行参数学习，得到很好的效果。</a:t>
            </a:r>
          </a:p>
        </p:txBody>
      </p:sp>
    </p:spTree>
    <p:extLst>
      <p:ext uri="{BB962C8B-B14F-4D97-AF65-F5344CB8AC3E}">
        <p14:creationId xmlns:p14="http://schemas.microsoft.com/office/powerpoint/2010/main" val="386737452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情感分析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9957777" y="826477"/>
            <a:ext cx="2234223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132091" y="399216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i="1" dirty="0">
                <a:solidFill>
                  <a:schemeClr val="bg1"/>
                </a:solidFill>
              </a:rPr>
              <a:t>网购评论数据集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14349F5-78FC-48B3-B842-BF24F3B293EB}"/>
              </a:ext>
            </a:extLst>
          </p:cNvPr>
          <p:cNvSpPr txBox="1"/>
          <p:nvPr/>
        </p:nvSpPr>
        <p:spPr>
          <a:xfrm>
            <a:off x="1283109" y="4369095"/>
            <a:ext cx="9625781" cy="14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从网上下载的网上购物情感极性分类数</a:t>
            </a:r>
            <a:r>
              <a:rPr lang="en-US" altLang="zh-CN" sz="2000" b="1" dirty="0">
                <a:solidFill>
                  <a:schemeClr val="bg1"/>
                </a:solidFill>
              </a:rPr>
              <a:t>online_shopping_10_cats</a:t>
            </a:r>
            <a:r>
              <a:rPr lang="zh-CN" altLang="en-US" sz="2000" b="1" dirty="0">
                <a:solidFill>
                  <a:schemeClr val="bg1"/>
                </a:solidFill>
              </a:rPr>
              <a:t>（来自各电商平台），共有</a:t>
            </a:r>
            <a:r>
              <a:rPr lang="en-US" altLang="zh-CN" sz="2000" b="1" dirty="0">
                <a:solidFill>
                  <a:schemeClr val="bg1"/>
                </a:solidFill>
              </a:rPr>
              <a:t>10</a:t>
            </a:r>
            <a:r>
              <a:rPr lang="zh-CN" altLang="en-US" sz="2000" b="1" dirty="0">
                <a:solidFill>
                  <a:schemeClr val="bg1"/>
                </a:solidFill>
              </a:rPr>
              <a:t>个类别、</a:t>
            </a:r>
            <a:r>
              <a:rPr lang="en-US" altLang="zh-CN" sz="2000" b="1" dirty="0">
                <a:solidFill>
                  <a:schemeClr val="bg1"/>
                </a:solidFill>
              </a:rPr>
              <a:t>6</a:t>
            </a:r>
            <a:r>
              <a:rPr lang="zh-CN" altLang="en-US" sz="2000" b="1" dirty="0">
                <a:solidFill>
                  <a:schemeClr val="bg1"/>
                </a:solidFill>
              </a:rPr>
              <a:t>万多条评论数据，分别关于书籍、平板、手机、水果、洗发水、热水器、蒙牛、衣服、计算机、酒店，正、负向评论各约</a:t>
            </a:r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</a:rPr>
              <a:t>万条。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738384-C5A0-4D12-8E34-63F11CC61EF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10" y="1550230"/>
            <a:ext cx="9625780" cy="269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45937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情感分析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9957777" y="826477"/>
            <a:ext cx="2234223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132095" y="399991"/>
            <a:ext cx="2010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>
                <a:solidFill>
                  <a:schemeClr val="bg1"/>
                </a:solidFill>
              </a:rPr>
              <a:t>BERT</a:t>
            </a:r>
            <a:r>
              <a:rPr lang="zh-CN" altLang="en-US" sz="2000" b="1" i="1" dirty="0">
                <a:solidFill>
                  <a:schemeClr val="bg1"/>
                </a:solidFill>
              </a:rPr>
              <a:t>的输入向量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14349F5-78FC-48B3-B842-BF24F3B293EB}"/>
              </a:ext>
            </a:extLst>
          </p:cNvPr>
          <p:cNvSpPr txBox="1"/>
          <p:nvPr/>
        </p:nvSpPr>
        <p:spPr>
          <a:xfrm>
            <a:off x="1460618" y="4310102"/>
            <a:ext cx="9270764" cy="188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BERT</a:t>
            </a:r>
            <a:r>
              <a:rPr lang="zh-CN" altLang="en-US" sz="2000" b="1" dirty="0">
                <a:solidFill>
                  <a:schemeClr val="bg1"/>
                </a:solidFill>
              </a:rPr>
              <a:t>的输入向量由</a:t>
            </a:r>
            <a:r>
              <a:rPr lang="en-US" altLang="zh-CN" sz="2000" b="1" dirty="0">
                <a:solidFill>
                  <a:schemeClr val="bg1"/>
                </a:solidFill>
              </a:rPr>
              <a:t>token</a:t>
            </a:r>
            <a:r>
              <a:rPr lang="zh-CN" altLang="en-US" sz="2000" b="1" dirty="0">
                <a:solidFill>
                  <a:schemeClr val="bg1"/>
                </a:solidFill>
              </a:rPr>
              <a:t>嵌入、分隔嵌入、位置嵌入三个向量相加得到，从而</a:t>
            </a:r>
            <a:r>
              <a:rPr lang="en-US" altLang="zh-CN" sz="2000" b="1" dirty="0">
                <a:solidFill>
                  <a:schemeClr val="bg1"/>
                </a:solidFill>
              </a:rPr>
              <a:t>BERT</a:t>
            </a:r>
            <a:r>
              <a:rPr lang="zh-CN" altLang="en-US" sz="2000" b="1" dirty="0">
                <a:solidFill>
                  <a:schemeClr val="bg1"/>
                </a:solidFill>
              </a:rPr>
              <a:t>能够知道“句子”这个概念。</a:t>
            </a:r>
            <a:r>
              <a:rPr lang="en-US" altLang="zh-CN" sz="2000" b="1" dirty="0">
                <a:solidFill>
                  <a:schemeClr val="bg1"/>
                </a:solidFill>
              </a:rPr>
              <a:t>Token</a:t>
            </a:r>
            <a:r>
              <a:rPr lang="zh-CN" altLang="en-US" sz="2000" b="1" dirty="0">
                <a:solidFill>
                  <a:schemeClr val="bg1"/>
                </a:solidFill>
              </a:rPr>
              <a:t>嵌入是词向量，第一个单词是</a:t>
            </a:r>
            <a:r>
              <a:rPr lang="en-US" altLang="zh-CN" sz="2000" b="1" dirty="0">
                <a:solidFill>
                  <a:schemeClr val="bg1"/>
                </a:solidFill>
              </a:rPr>
              <a:t>CLS</a:t>
            </a:r>
            <a:r>
              <a:rPr lang="zh-CN" altLang="en-US" sz="2000" b="1" dirty="0">
                <a:solidFill>
                  <a:schemeClr val="bg1"/>
                </a:solidFill>
              </a:rPr>
              <a:t>标志，可以用于之后的分类任务；分隔嵌入用来区分两种句子，因为预训练包括了以两个句子为输入的分类任务；位置嵌入使得</a:t>
            </a:r>
            <a:r>
              <a:rPr lang="en-US" altLang="zh-CN" sz="2000" b="1" dirty="0">
                <a:solidFill>
                  <a:schemeClr val="bg1"/>
                </a:solidFill>
              </a:rPr>
              <a:t>BERT</a:t>
            </a:r>
            <a:r>
              <a:rPr lang="zh-CN" altLang="en-US" sz="2000" b="1" dirty="0">
                <a:solidFill>
                  <a:schemeClr val="bg1"/>
                </a:solidFill>
              </a:rPr>
              <a:t>能够生成查询向量和键向量。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4D7A9E-592E-45B9-A96C-80FCCC9EBE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18" y="1335740"/>
            <a:ext cx="9270764" cy="282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68448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情感分析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9957777" y="826477"/>
            <a:ext cx="2234223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466388" y="399991"/>
            <a:ext cx="1494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>
                <a:solidFill>
                  <a:schemeClr val="bg1"/>
                </a:solidFill>
              </a:rPr>
              <a:t>BERT</a:t>
            </a:r>
            <a:r>
              <a:rPr lang="zh-CN" altLang="en-US" sz="2000" b="1" i="1" dirty="0">
                <a:solidFill>
                  <a:schemeClr val="bg1"/>
                </a:solidFill>
              </a:rPr>
              <a:t>预训练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14349F5-78FC-48B3-B842-BF24F3B293EB}"/>
              </a:ext>
            </a:extLst>
          </p:cNvPr>
          <p:cNvSpPr txBox="1"/>
          <p:nvPr/>
        </p:nvSpPr>
        <p:spPr>
          <a:xfrm>
            <a:off x="494031" y="1478407"/>
            <a:ext cx="11039208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BERT</a:t>
            </a:r>
            <a:r>
              <a:rPr lang="zh-CN" altLang="en-US" sz="2000" b="1" dirty="0">
                <a:solidFill>
                  <a:schemeClr val="bg1"/>
                </a:solidFill>
              </a:rPr>
              <a:t>预训练还有一个很大的优点，它是一种无监督的学习，不需要有标签的数据集。它将传统的语言模型建模的任务划分为两个无监督的任务：完形填空（</a:t>
            </a:r>
            <a:r>
              <a:rPr lang="en-US" altLang="zh-CN" sz="2000" b="1" dirty="0">
                <a:solidFill>
                  <a:schemeClr val="bg1"/>
                </a:solidFill>
              </a:rPr>
              <a:t>Masked LM</a:t>
            </a:r>
            <a:r>
              <a:rPr lang="zh-CN" altLang="en-US" sz="2000" b="1" dirty="0">
                <a:solidFill>
                  <a:schemeClr val="bg1"/>
                </a:solidFill>
              </a:rPr>
              <a:t>）和句对预测（</a:t>
            </a:r>
            <a:r>
              <a:rPr lang="en-US" altLang="zh-CN" sz="2000" b="1" dirty="0">
                <a:solidFill>
                  <a:schemeClr val="bg1"/>
                </a:solidFill>
              </a:rPr>
              <a:t>NSP</a:t>
            </a:r>
            <a:r>
              <a:rPr lang="zh-CN" altLang="en-US" sz="2000" b="1" dirty="0">
                <a:solidFill>
                  <a:schemeClr val="bg1"/>
                </a:solidFill>
              </a:rPr>
              <a:t>）。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BERT</a:t>
            </a:r>
            <a:r>
              <a:rPr lang="zh-CN" altLang="en-US" sz="2000" b="1" dirty="0">
                <a:solidFill>
                  <a:schemeClr val="bg1"/>
                </a:solidFill>
              </a:rPr>
              <a:t>采用的双层双向</a:t>
            </a:r>
            <a:r>
              <a:rPr lang="en-US" altLang="zh-CN" sz="2000" b="1" dirty="0">
                <a:solidFill>
                  <a:schemeClr val="bg1"/>
                </a:solidFill>
              </a:rPr>
              <a:t>Transformer</a:t>
            </a:r>
            <a:r>
              <a:rPr lang="zh-CN" altLang="en-US" sz="2000" b="1" dirty="0">
                <a:solidFill>
                  <a:schemeClr val="bg1"/>
                </a:solidFill>
              </a:rPr>
              <a:t>模型：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1A6EE5-8F3D-4F27-8275-C964F5D4F95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88" y="3094703"/>
            <a:ext cx="9796944" cy="277515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A5ADC99-FC1B-48D2-BEB1-3663BEDB1717}"/>
              </a:ext>
            </a:extLst>
          </p:cNvPr>
          <p:cNvSpPr txBox="1"/>
          <p:nvPr/>
        </p:nvSpPr>
        <p:spPr>
          <a:xfrm>
            <a:off x="1185688" y="6001887"/>
            <a:ext cx="9905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</a:rPr>
              <a:t>完形填空”的学习模式迫使模型更多依赖上下文信息预测单词，赋予了模型一定的纠错能力；</a:t>
            </a:r>
            <a:endParaRPr lang="en-US" altLang="zh-CN" sz="1200" b="1" dirty="0">
              <a:solidFill>
                <a:schemeClr val="bg1"/>
              </a:solidFill>
            </a:endParaRPr>
          </a:p>
          <a:p>
            <a:r>
              <a:rPr lang="en-US" altLang="zh-CN" sz="1200" b="1" dirty="0">
                <a:solidFill>
                  <a:schemeClr val="bg1"/>
                </a:solidFill>
              </a:rPr>
              <a:t>Transformer</a:t>
            </a:r>
            <a:r>
              <a:rPr lang="zh-CN" altLang="en-US" sz="1200" b="1" dirty="0">
                <a:solidFill>
                  <a:schemeClr val="bg1"/>
                </a:solidFill>
              </a:rPr>
              <a:t>模型相比</a:t>
            </a:r>
            <a:r>
              <a:rPr lang="en-US" altLang="zh-CN" sz="1200" b="1" dirty="0">
                <a:solidFill>
                  <a:schemeClr val="bg1"/>
                </a:solidFill>
              </a:rPr>
              <a:t>LSTM</a:t>
            </a:r>
            <a:r>
              <a:rPr lang="zh-CN" altLang="en-US" sz="1200" b="1" dirty="0">
                <a:solidFill>
                  <a:schemeClr val="bg1"/>
                </a:solidFill>
              </a:rPr>
              <a:t>模型没有长度限制问题，具备更好的能力捕获上下文信息特征；</a:t>
            </a:r>
            <a:endParaRPr lang="en-US" altLang="zh-CN" sz="1200" b="1" dirty="0">
              <a:solidFill>
                <a:schemeClr val="bg1"/>
              </a:solidFill>
            </a:endParaRPr>
          </a:p>
          <a:p>
            <a:r>
              <a:rPr lang="zh-CN" altLang="en-US" sz="1200" b="1" dirty="0">
                <a:solidFill>
                  <a:schemeClr val="bg1"/>
                </a:solidFill>
              </a:rPr>
              <a:t>相比单向训练模式，双向训练模型捕获上下文信息会更加全面。</a:t>
            </a:r>
          </a:p>
        </p:txBody>
      </p:sp>
    </p:spTree>
    <p:extLst>
      <p:ext uri="{BB962C8B-B14F-4D97-AF65-F5344CB8AC3E}">
        <p14:creationId xmlns:p14="http://schemas.microsoft.com/office/powerpoint/2010/main" val="4162254036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640890" y="2672000"/>
            <a:ext cx="939764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5400" b="1" spc="6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谢谢</a:t>
            </a:r>
            <a:endParaRPr lang="en-US" altLang="zh-CN" sz="5400" b="1" spc="600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pPr algn="ctr"/>
            <a:r>
              <a:rPr lang="zh-CN" altLang="en-US" sz="5400" b="1" spc="6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请老师和同学们指正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584E6C2-0FE3-47E5-BE7E-5FE3646E5CFA}"/>
              </a:ext>
            </a:extLst>
          </p:cNvPr>
          <p:cNvGrpSpPr/>
          <p:nvPr/>
        </p:nvGrpSpPr>
        <p:grpSpPr>
          <a:xfrm>
            <a:off x="1040828" y="472526"/>
            <a:ext cx="10039830" cy="5920347"/>
            <a:chOff x="973897" y="549798"/>
            <a:chExt cx="10039830" cy="5920347"/>
          </a:xfrm>
        </p:grpSpPr>
        <p:grpSp>
          <p:nvGrpSpPr>
            <p:cNvPr id="61" name="Group 4"/>
            <p:cNvGrpSpPr>
              <a:grpSpLocks noChangeAspect="1"/>
            </p:cNvGrpSpPr>
            <p:nvPr/>
          </p:nvGrpSpPr>
          <p:grpSpPr bwMode="auto">
            <a:xfrm rot="18970066" flipV="1">
              <a:off x="7221771" y="549798"/>
              <a:ext cx="2721249" cy="254854"/>
              <a:chOff x="2667" y="3648"/>
              <a:chExt cx="959" cy="49"/>
            </a:xfrm>
            <a:solidFill>
              <a:schemeClr val="bg1"/>
            </a:solidFill>
          </p:grpSpPr>
          <p:sp>
            <p:nvSpPr>
              <p:cNvPr id="62" name="Freeform 5"/>
              <p:cNvSpPr>
                <a:spLocks/>
              </p:cNvSpPr>
              <p:nvPr/>
            </p:nvSpPr>
            <p:spPr bwMode="auto">
              <a:xfrm>
                <a:off x="3262" y="3659"/>
                <a:ext cx="33" cy="38"/>
              </a:xfrm>
              <a:custGeom>
                <a:avLst/>
                <a:gdLst>
                  <a:gd name="T0" fmla="*/ 14 w 14"/>
                  <a:gd name="T1" fmla="*/ 3 h 13"/>
                  <a:gd name="T2" fmla="*/ 8 w 14"/>
                  <a:gd name="T3" fmla="*/ 3 h 13"/>
                  <a:gd name="T4" fmla="*/ 6 w 14"/>
                  <a:gd name="T5" fmla="*/ 0 h 13"/>
                  <a:gd name="T6" fmla="*/ 4 w 14"/>
                  <a:gd name="T7" fmla="*/ 0 h 13"/>
                  <a:gd name="T8" fmla="*/ 4 w 14"/>
                  <a:gd name="T9" fmla="*/ 0 h 13"/>
                  <a:gd name="T10" fmla="*/ 3 w 14"/>
                  <a:gd name="T11" fmla="*/ 3 h 13"/>
                  <a:gd name="T12" fmla="*/ 0 w 14"/>
                  <a:gd name="T13" fmla="*/ 2 h 13"/>
                  <a:gd name="T14" fmla="*/ 3 w 14"/>
                  <a:gd name="T15" fmla="*/ 7 h 13"/>
                  <a:gd name="T16" fmla="*/ 1 w 14"/>
                  <a:gd name="T17" fmla="*/ 7 h 13"/>
                  <a:gd name="T18" fmla="*/ 3 w 14"/>
                  <a:gd name="T19" fmla="*/ 11 h 13"/>
                  <a:gd name="T20" fmla="*/ 5 w 14"/>
                  <a:gd name="T21" fmla="*/ 7 h 13"/>
                  <a:gd name="T22" fmla="*/ 5 w 14"/>
                  <a:gd name="T23" fmla="*/ 9 h 13"/>
                  <a:gd name="T24" fmla="*/ 7 w 14"/>
                  <a:gd name="T25" fmla="*/ 10 h 13"/>
                  <a:gd name="T26" fmla="*/ 7 w 14"/>
                  <a:gd name="T27" fmla="*/ 8 h 13"/>
                  <a:gd name="T28" fmla="*/ 11 w 14"/>
                  <a:gd name="T29" fmla="*/ 11 h 13"/>
                  <a:gd name="T30" fmla="*/ 10 w 14"/>
                  <a:gd name="T31" fmla="*/ 8 h 13"/>
                  <a:gd name="T32" fmla="*/ 6 w 14"/>
                  <a:gd name="T33" fmla="*/ 6 h 13"/>
                  <a:gd name="T34" fmla="*/ 7 w 14"/>
                  <a:gd name="T35" fmla="*/ 3 h 13"/>
                  <a:gd name="T36" fmla="*/ 11 w 14"/>
                  <a:gd name="T37" fmla="*/ 7 h 13"/>
                  <a:gd name="T38" fmla="*/ 13 w 14"/>
                  <a:gd name="T39" fmla="*/ 8 h 13"/>
                  <a:gd name="T40" fmla="*/ 13 w 14"/>
                  <a:gd name="T41" fmla="*/ 6 h 13"/>
                  <a:gd name="T42" fmla="*/ 14 w 14"/>
                  <a:gd name="T4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3">
                    <a:moveTo>
                      <a:pt x="14" y="3"/>
                    </a:moveTo>
                    <a:cubicBezTo>
                      <a:pt x="11" y="4"/>
                      <a:pt x="10" y="2"/>
                      <a:pt x="8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0"/>
                      <a:pt x="5" y="3"/>
                      <a:pt x="4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2" y="1"/>
                      <a:pt x="3" y="3"/>
                    </a:cubicBezTo>
                    <a:cubicBezTo>
                      <a:pt x="2" y="2"/>
                      <a:pt x="2" y="0"/>
                      <a:pt x="0" y="2"/>
                    </a:cubicBezTo>
                    <a:cubicBezTo>
                      <a:pt x="0" y="5"/>
                      <a:pt x="3" y="5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9"/>
                      <a:pt x="2" y="10"/>
                      <a:pt x="3" y="11"/>
                    </a:cubicBezTo>
                    <a:cubicBezTo>
                      <a:pt x="3" y="8"/>
                      <a:pt x="3" y="6"/>
                      <a:pt x="5" y="7"/>
                    </a:cubicBezTo>
                    <a:cubicBezTo>
                      <a:pt x="5" y="8"/>
                      <a:pt x="4" y="9"/>
                      <a:pt x="5" y="9"/>
                    </a:cubicBezTo>
                    <a:cubicBezTo>
                      <a:pt x="5" y="7"/>
                      <a:pt x="6" y="10"/>
                      <a:pt x="7" y="10"/>
                    </a:cubicBezTo>
                    <a:cubicBezTo>
                      <a:pt x="7" y="10"/>
                      <a:pt x="6" y="8"/>
                      <a:pt x="7" y="8"/>
                    </a:cubicBezTo>
                    <a:cubicBezTo>
                      <a:pt x="8" y="10"/>
                      <a:pt x="10" y="13"/>
                      <a:pt x="11" y="11"/>
                    </a:cubicBezTo>
                    <a:cubicBezTo>
                      <a:pt x="10" y="10"/>
                      <a:pt x="10" y="10"/>
                      <a:pt x="10" y="8"/>
                    </a:cubicBezTo>
                    <a:cubicBezTo>
                      <a:pt x="8" y="8"/>
                      <a:pt x="7" y="7"/>
                      <a:pt x="6" y="6"/>
                    </a:cubicBezTo>
                    <a:cubicBezTo>
                      <a:pt x="6" y="5"/>
                      <a:pt x="6" y="4"/>
                      <a:pt x="7" y="3"/>
                    </a:cubicBezTo>
                    <a:cubicBezTo>
                      <a:pt x="8" y="5"/>
                      <a:pt x="10" y="5"/>
                      <a:pt x="11" y="7"/>
                    </a:cubicBezTo>
                    <a:cubicBezTo>
                      <a:pt x="14" y="4"/>
                      <a:pt x="10" y="10"/>
                      <a:pt x="13" y="8"/>
                    </a:cubicBezTo>
                    <a:cubicBezTo>
                      <a:pt x="14" y="8"/>
                      <a:pt x="13" y="7"/>
                      <a:pt x="13" y="6"/>
                    </a:cubicBezTo>
                    <a:cubicBezTo>
                      <a:pt x="14" y="6"/>
                      <a:pt x="14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3300" y="3674"/>
                <a:ext cx="17" cy="17"/>
              </a:xfrm>
              <a:custGeom>
                <a:avLst/>
                <a:gdLst>
                  <a:gd name="T0" fmla="*/ 2 w 7"/>
                  <a:gd name="T1" fmla="*/ 0 h 6"/>
                  <a:gd name="T2" fmla="*/ 3 w 7"/>
                  <a:gd name="T3" fmla="*/ 5 h 6"/>
                  <a:gd name="T4" fmla="*/ 5 w 7"/>
                  <a:gd name="T5" fmla="*/ 5 h 6"/>
                  <a:gd name="T6" fmla="*/ 7 w 7"/>
                  <a:gd name="T7" fmla="*/ 3 h 6"/>
                  <a:gd name="T8" fmla="*/ 5 w 7"/>
                  <a:gd name="T9" fmla="*/ 2 h 6"/>
                  <a:gd name="T10" fmla="*/ 6 w 7"/>
                  <a:gd name="T11" fmla="*/ 1 h 6"/>
                  <a:gd name="T12" fmla="*/ 2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cubicBezTo>
                      <a:pt x="1" y="1"/>
                      <a:pt x="0" y="6"/>
                      <a:pt x="3" y="5"/>
                    </a:cubicBezTo>
                    <a:cubicBezTo>
                      <a:pt x="3" y="2"/>
                      <a:pt x="4" y="5"/>
                      <a:pt x="5" y="5"/>
                    </a:cubicBezTo>
                    <a:cubicBezTo>
                      <a:pt x="5" y="4"/>
                      <a:pt x="6" y="4"/>
                      <a:pt x="7" y="3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5" y="2"/>
                      <a:pt x="6" y="2"/>
                      <a:pt x="6" y="1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3321" y="3674"/>
                <a:ext cx="3" cy="14"/>
              </a:xfrm>
              <a:custGeom>
                <a:avLst/>
                <a:gdLst>
                  <a:gd name="T0" fmla="*/ 0 w 1"/>
                  <a:gd name="T1" fmla="*/ 3 h 5"/>
                  <a:gd name="T2" fmla="*/ 1 w 1"/>
                  <a:gd name="T3" fmla="*/ 5 h 5"/>
                  <a:gd name="T4" fmla="*/ 0 w 1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">
                    <a:moveTo>
                      <a:pt x="0" y="3"/>
                    </a:move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3388" y="3665"/>
                <a:ext cx="17" cy="32"/>
              </a:xfrm>
              <a:custGeom>
                <a:avLst/>
                <a:gdLst>
                  <a:gd name="T0" fmla="*/ 0 w 7"/>
                  <a:gd name="T1" fmla="*/ 3 h 11"/>
                  <a:gd name="T2" fmla="*/ 2 w 7"/>
                  <a:gd name="T3" fmla="*/ 6 h 11"/>
                  <a:gd name="T4" fmla="*/ 3 w 7"/>
                  <a:gd name="T5" fmla="*/ 7 h 11"/>
                  <a:gd name="T6" fmla="*/ 2 w 7"/>
                  <a:gd name="T7" fmla="*/ 9 h 11"/>
                  <a:gd name="T8" fmla="*/ 5 w 7"/>
                  <a:gd name="T9" fmla="*/ 9 h 11"/>
                  <a:gd name="T10" fmla="*/ 4 w 7"/>
                  <a:gd name="T11" fmla="*/ 9 h 11"/>
                  <a:gd name="T12" fmla="*/ 4 w 7"/>
                  <a:gd name="T13" fmla="*/ 5 h 11"/>
                  <a:gd name="T14" fmla="*/ 6 w 7"/>
                  <a:gd name="T15" fmla="*/ 8 h 11"/>
                  <a:gd name="T16" fmla="*/ 5 w 7"/>
                  <a:gd name="T17" fmla="*/ 4 h 11"/>
                  <a:gd name="T18" fmla="*/ 4 w 7"/>
                  <a:gd name="T19" fmla="*/ 3 h 11"/>
                  <a:gd name="T20" fmla="*/ 6 w 7"/>
                  <a:gd name="T21" fmla="*/ 1 h 11"/>
                  <a:gd name="T22" fmla="*/ 3 w 7"/>
                  <a:gd name="T23" fmla="*/ 1 h 11"/>
                  <a:gd name="T24" fmla="*/ 1 w 7"/>
                  <a:gd name="T25" fmla="*/ 0 h 11"/>
                  <a:gd name="T26" fmla="*/ 0 w 7"/>
                  <a:gd name="T2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1">
                    <a:moveTo>
                      <a:pt x="0" y="3"/>
                    </a:moveTo>
                    <a:cubicBezTo>
                      <a:pt x="3" y="2"/>
                      <a:pt x="2" y="6"/>
                      <a:pt x="2" y="6"/>
                    </a:cubicBezTo>
                    <a:cubicBezTo>
                      <a:pt x="2" y="7"/>
                      <a:pt x="3" y="6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4" y="8"/>
                      <a:pt x="5" y="11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5" y="7"/>
                      <a:pt x="2" y="6"/>
                      <a:pt x="4" y="5"/>
                    </a:cubicBezTo>
                    <a:cubicBezTo>
                      <a:pt x="5" y="6"/>
                      <a:pt x="4" y="8"/>
                      <a:pt x="6" y="8"/>
                    </a:cubicBezTo>
                    <a:cubicBezTo>
                      <a:pt x="7" y="5"/>
                      <a:pt x="7" y="5"/>
                      <a:pt x="5" y="4"/>
                    </a:cubicBezTo>
                    <a:cubicBezTo>
                      <a:pt x="6" y="5"/>
                      <a:pt x="1" y="3"/>
                      <a:pt x="4" y="3"/>
                    </a:cubicBezTo>
                    <a:cubicBezTo>
                      <a:pt x="5" y="5"/>
                      <a:pt x="6" y="2"/>
                      <a:pt x="6" y="1"/>
                    </a:cubicBezTo>
                    <a:cubicBezTo>
                      <a:pt x="5" y="0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1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9"/>
              <p:cNvSpPr>
                <a:spLocks/>
              </p:cNvSpPr>
              <p:nvPr/>
            </p:nvSpPr>
            <p:spPr bwMode="auto">
              <a:xfrm>
                <a:off x="3369" y="3657"/>
                <a:ext cx="17" cy="11"/>
              </a:xfrm>
              <a:custGeom>
                <a:avLst/>
                <a:gdLst>
                  <a:gd name="T0" fmla="*/ 5 w 7"/>
                  <a:gd name="T1" fmla="*/ 1 h 4"/>
                  <a:gd name="T2" fmla="*/ 6 w 7"/>
                  <a:gd name="T3" fmla="*/ 4 h 4"/>
                  <a:gd name="T4" fmla="*/ 7 w 7"/>
                  <a:gd name="T5" fmla="*/ 1 h 4"/>
                  <a:gd name="T6" fmla="*/ 2 w 7"/>
                  <a:gd name="T7" fmla="*/ 2 h 4"/>
                  <a:gd name="T8" fmla="*/ 5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1"/>
                    </a:moveTo>
                    <a:cubicBezTo>
                      <a:pt x="5" y="2"/>
                      <a:pt x="5" y="4"/>
                      <a:pt x="6" y="4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3" y="2"/>
                      <a:pt x="4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3371" y="3668"/>
                <a:ext cx="22" cy="23"/>
              </a:xfrm>
              <a:custGeom>
                <a:avLst/>
                <a:gdLst>
                  <a:gd name="T0" fmla="*/ 1 w 9"/>
                  <a:gd name="T1" fmla="*/ 4 h 8"/>
                  <a:gd name="T2" fmla="*/ 1 w 9"/>
                  <a:gd name="T3" fmla="*/ 6 h 8"/>
                  <a:gd name="T4" fmla="*/ 3 w 9"/>
                  <a:gd name="T5" fmla="*/ 7 h 8"/>
                  <a:gd name="T6" fmla="*/ 7 w 9"/>
                  <a:gd name="T7" fmla="*/ 7 h 8"/>
                  <a:gd name="T8" fmla="*/ 7 w 9"/>
                  <a:gd name="T9" fmla="*/ 8 h 8"/>
                  <a:gd name="T10" fmla="*/ 8 w 9"/>
                  <a:gd name="T11" fmla="*/ 4 h 8"/>
                  <a:gd name="T12" fmla="*/ 6 w 9"/>
                  <a:gd name="T13" fmla="*/ 1 h 8"/>
                  <a:gd name="T14" fmla="*/ 5 w 9"/>
                  <a:gd name="T15" fmla="*/ 0 h 8"/>
                  <a:gd name="T16" fmla="*/ 0 w 9"/>
                  <a:gd name="T17" fmla="*/ 4 h 8"/>
                  <a:gd name="T18" fmla="*/ 1 w 9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1" y="4"/>
                    </a:moveTo>
                    <a:cubicBezTo>
                      <a:pt x="1" y="5"/>
                      <a:pt x="0" y="6"/>
                      <a:pt x="1" y="6"/>
                    </a:cubicBezTo>
                    <a:cubicBezTo>
                      <a:pt x="2" y="4"/>
                      <a:pt x="2" y="7"/>
                      <a:pt x="3" y="7"/>
                    </a:cubicBezTo>
                    <a:cubicBezTo>
                      <a:pt x="3" y="5"/>
                      <a:pt x="7" y="5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8" y="7"/>
                      <a:pt x="9" y="6"/>
                      <a:pt x="8" y="4"/>
                    </a:cubicBezTo>
                    <a:cubicBezTo>
                      <a:pt x="5" y="6"/>
                      <a:pt x="8" y="1"/>
                      <a:pt x="6" y="1"/>
                    </a:cubicBezTo>
                    <a:cubicBezTo>
                      <a:pt x="6" y="2"/>
                      <a:pt x="5" y="2"/>
                      <a:pt x="5" y="0"/>
                    </a:cubicBezTo>
                    <a:cubicBezTo>
                      <a:pt x="3" y="0"/>
                      <a:pt x="1" y="2"/>
                      <a:pt x="0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11"/>
              <p:cNvSpPr>
                <a:spLocks/>
              </p:cNvSpPr>
              <p:nvPr/>
            </p:nvSpPr>
            <p:spPr bwMode="auto">
              <a:xfrm>
                <a:off x="3305" y="3657"/>
                <a:ext cx="31" cy="23"/>
              </a:xfrm>
              <a:custGeom>
                <a:avLst/>
                <a:gdLst>
                  <a:gd name="T0" fmla="*/ 13 w 13"/>
                  <a:gd name="T1" fmla="*/ 3 h 8"/>
                  <a:gd name="T2" fmla="*/ 8 w 13"/>
                  <a:gd name="T3" fmla="*/ 1 h 8"/>
                  <a:gd name="T4" fmla="*/ 6 w 13"/>
                  <a:gd name="T5" fmla="*/ 4 h 8"/>
                  <a:gd name="T6" fmla="*/ 5 w 13"/>
                  <a:gd name="T7" fmla="*/ 3 h 8"/>
                  <a:gd name="T8" fmla="*/ 1 w 13"/>
                  <a:gd name="T9" fmla="*/ 2 h 8"/>
                  <a:gd name="T10" fmla="*/ 1 w 13"/>
                  <a:gd name="T11" fmla="*/ 4 h 8"/>
                  <a:gd name="T12" fmla="*/ 2 w 13"/>
                  <a:gd name="T13" fmla="*/ 3 h 8"/>
                  <a:gd name="T14" fmla="*/ 3 w 13"/>
                  <a:gd name="T15" fmla="*/ 6 h 8"/>
                  <a:gd name="T16" fmla="*/ 12 w 13"/>
                  <a:gd name="T17" fmla="*/ 6 h 8"/>
                  <a:gd name="T18" fmla="*/ 13 w 13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13" y="3"/>
                    </a:moveTo>
                    <a:cubicBezTo>
                      <a:pt x="9" y="4"/>
                      <a:pt x="11" y="0"/>
                      <a:pt x="8" y="1"/>
                    </a:cubicBezTo>
                    <a:cubicBezTo>
                      <a:pt x="9" y="3"/>
                      <a:pt x="7" y="3"/>
                      <a:pt x="6" y="4"/>
                    </a:cubicBezTo>
                    <a:cubicBezTo>
                      <a:pt x="6" y="0"/>
                      <a:pt x="6" y="2"/>
                      <a:pt x="5" y="3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0" y="7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7" y="4"/>
                      <a:pt x="7" y="8"/>
                      <a:pt x="12" y="6"/>
                    </a:cubicBezTo>
                    <a:cubicBezTo>
                      <a:pt x="11" y="4"/>
                      <a:pt x="13" y="4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12"/>
              <p:cNvSpPr>
                <a:spLocks/>
              </p:cNvSpPr>
              <p:nvPr/>
            </p:nvSpPr>
            <p:spPr bwMode="auto">
              <a:xfrm>
                <a:off x="3228" y="3662"/>
                <a:ext cx="34" cy="23"/>
              </a:xfrm>
              <a:custGeom>
                <a:avLst/>
                <a:gdLst>
                  <a:gd name="T0" fmla="*/ 1 w 14"/>
                  <a:gd name="T1" fmla="*/ 8 h 8"/>
                  <a:gd name="T2" fmla="*/ 6 w 14"/>
                  <a:gd name="T3" fmla="*/ 6 h 8"/>
                  <a:gd name="T4" fmla="*/ 6 w 14"/>
                  <a:gd name="T5" fmla="*/ 7 h 8"/>
                  <a:gd name="T6" fmla="*/ 7 w 14"/>
                  <a:gd name="T7" fmla="*/ 6 h 8"/>
                  <a:gd name="T8" fmla="*/ 10 w 14"/>
                  <a:gd name="T9" fmla="*/ 8 h 8"/>
                  <a:gd name="T10" fmla="*/ 10 w 14"/>
                  <a:gd name="T11" fmla="*/ 6 h 8"/>
                  <a:gd name="T12" fmla="*/ 11 w 14"/>
                  <a:gd name="T13" fmla="*/ 6 h 8"/>
                  <a:gd name="T14" fmla="*/ 10 w 14"/>
                  <a:gd name="T15" fmla="*/ 6 h 8"/>
                  <a:gd name="T16" fmla="*/ 11 w 14"/>
                  <a:gd name="T17" fmla="*/ 0 h 8"/>
                  <a:gd name="T18" fmla="*/ 5 w 14"/>
                  <a:gd name="T19" fmla="*/ 6 h 8"/>
                  <a:gd name="T20" fmla="*/ 2 w 14"/>
                  <a:gd name="T21" fmla="*/ 2 h 8"/>
                  <a:gd name="T22" fmla="*/ 1 w 14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8">
                    <a:moveTo>
                      <a:pt x="1" y="8"/>
                    </a:moveTo>
                    <a:cubicBezTo>
                      <a:pt x="3" y="8"/>
                      <a:pt x="4" y="7"/>
                      <a:pt x="6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8" y="7"/>
                      <a:pt x="6" y="6"/>
                      <a:pt x="7" y="6"/>
                    </a:cubicBezTo>
                    <a:cubicBezTo>
                      <a:pt x="9" y="5"/>
                      <a:pt x="8" y="8"/>
                      <a:pt x="10" y="8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7"/>
                      <a:pt x="11" y="7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14" y="6"/>
                      <a:pt x="11" y="1"/>
                      <a:pt x="11" y="0"/>
                    </a:cubicBezTo>
                    <a:cubicBezTo>
                      <a:pt x="7" y="0"/>
                      <a:pt x="9" y="6"/>
                      <a:pt x="5" y="6"/>
                    </a:cubicBezTo>
                    <a:cubicBezTo>
                      <a:pt x="5" y="3"/>
                      <a:pt x="4" y="3"/>
                      <a:pt x="2" y="2"/>
                    </a:cubicBezTo>
                    <a:cubicBezTo>
                      <a:pt x="2" y="4"/>
                      <a:pt x="0" y="5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13"/>
              <p:cNvSpPr>
                <a:spLocks noEditPoints="1"/>
              </p:cNvSpPr>
              <p:nvPr/>
            </p:nvSpPr>
            <p:spPr bwMode="auto">
              <a:xfrm>
                <a:off x="3336" y="3659"/>
                <a:ext cx="33" cy="32"/>
              </a:xfrm>
              <a:custGeom>
                <a:avLst/>
                <a:gdLst>
                  <a:gd name="T0" fmla="*/ 14 w 14"/>
                  <a:gd name="T1" fmla="*/ 4 h 11"/>
                  <a:gd name="T2" fmla="*/ 13 w 14"/>
                  <a:gd name="T3" fmla="*/ 3 h 11"/>
                  <a:gd name="T4" fmla="*/ 12 w 14"/>
                  <a:gd name="T5" fmla="*/ 0 h 11"/>
                  <a:gd name="T6" fmla="*/ 6 w 14"/>
                  <a:gd name="T7" fmla="*/ 3 h 11"/>
                  <a:gd name="T8" fmla="*/ 4 w 14"/>
                  <a:gd name="T9" fmla="*/ 3 h 11"/>
                  <a:gd name="T10" fmla="*/ 6 w 14"/>
                  <a:gd name="T11" fmla="*/ 4 h 11"/>
                  <a:gd name="T12" fmla="*/ 0 w 14"/>
                  <a:gd name="T13" fmla="*/ 6 h 11"/>
                  <a:gd name="T14" fmla="*/ 3 w 14"/>
                  <a:gd name="T15" fmla="*/ 9 h 11"/>
                  <a:gd name="T16" fmla="*/ 4 w 14"/>
                  <a:gd name="T17" fmla="*/ 7 h 11"/>
                  <a:gd name="T18" fmla="*/ 6 w 14"/>
                  <a:gd name="T19" fmla="*/ 8 h 11"/>
                  <a:gd name="T20" fmla="*/ 6 w 14"/>
                  <a:gd name="T21" fmla="*/ 5 h 11"/>
                  <a:gd name="T22" fmla="*/ 7 w 14"/>
                  <a:gd name="T23" fmla="*/ 6 h 11"/>
                  <a:gd name="T24" fmla="*/ 10 w 14"/>
                  <a:gd name="T25" fmla="*/ 5 h 11"/>
                  <a:gd name="T26" fmla="*/ 7 w 14"/>
                  <a:gd name="T27" fmla="*/ 7 h 11"/>
                  <a:gd name="T28" fmla="*/ 8 w 14"/>
                  <a:gd name="T29" fmla="*/ 9 h 11"/>
                  <a:gd name="T30" fmla="*/ 12 w 14"/>
                  <a:gd name="T31" fmla="*/ 11 h 11"/>
                  <a:gd name="T32" fmla="*/ 14 w 14"/>
                  <a:gd name="T33" fmla="*/ 4 h 11"/>
                  <a:gd name="T34" fmla="*/ 7 w 14"/>
                  <a:gd name="T35" fmla="*/ 3 h 11"/>
                  <a:gd name="T36" fmla="*/ 11 w 14"/>
                  <a:gd name="T37" fmla="*/ 3 h 11"/>
                  <a:gd name="T38" fmla="*/ 7 w 14"/>
                  <a:gd name="T39" fmla="*/ 3 h 11"/>
                  <a:gd name="T40" fmla="*/ 11 w 14"/>
                  <a:gd name="T41" fmla="*/ 7 h 11"/>
                  <a:gd name="T42" fmla="*/ 11 w 14"/>
                  <a:gd name="T43" fmla="*/ 5 h 11"/>
                  <a:gd name="T44" fmla="*/ 11 w 14"/>
                  <a:gd name="T4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" h="11">
                    <a:moveTo>
                      <a:pt x="14" y="4"/>
                    </a:moveTo>
                    <a:cubicBezTo>
                      <a:pt x="14" y="5"/>
                      <a:pt x="13" y="3"/>
                      <a:pt x="13" y="3"/>
                    </a:cubicBezTo>
                    <a:cubicBezTo>
                      <a:pt x="12" y="2"/>
                      <a:pt x="11" y="1"/>
                      <a:pt x="12" y="0"/>
                    </a:cubicBezTo>
                    <a:cubicBezTo>
                      <a:pt x="10" y="0"/>
                      <a:pt x="8" y="1"/>
                      <a:pt x="6" y="3"/>
                    </a:cubicBezTo>
                    <a:cubicBezTo>
                      <a:pt x="6" y="2"/>
                      <a:pt x="4" y="2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3" y="5"/>
                      <a:pt x="3" y="5"/>
                      <a:pt x="0" y="6"/>
                    </a:cubicBezTo>
                    <a:cubicBezTo>
                      <a:pt x="0" y="8"/>
                      <a:pt x="1" y="8"/>
                      <a:pt x="3" y="9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4" y="8"/>
                      <a:pt x="4" y="9"/>
                      <a:pt x="6" y="8"/>
                    </a:cubicBezTo>
                    <a:cubicBezTo>
                      <a:pt x="7" y="6"/>
                      <a:pt x="4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5" y="4"/>
                      <a:pt x="10" y="4"/>
                      <a:pt x="10" y="5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1" y="7"/>
                      <a:pt x="10" y="10"/>
                      <a:pt x="12" y="11"/>
                    </a:cubicBezTo>
                    <a:cubicBezTo>
                      <a:pt x="13" y="8"/>
                      <a:pt x="14" y="7"/>
                      <a:pt x="14" y="4"/>
                    </a:cubicBezTo>
                    <a:close/>
                    <a:moveTo>
                      <a:pt x="7" y="3"/>
                    </a:moveTo>
                    <a:cubicBezTo>
                      <a:pt x="7" y="1"/>
                      <a:pt x="12" y="1"/>
                      <a:pt x="11" y="3"/>
                    </a:cubicBezTo>
                    <a:cubicBezTo>
                      <a:pt x="9" y="4"/>
                      <a:pt x="9" y="3"/>
                      <a:pt x="7" y="3"/>
                    </a:cubicBezTo>
                    <a:close/>
                    <a:moveTo>
                      <a:pt x="11" y="7"/>
                    </a:moveTo>
                    <a:cubicBezTo>
                      <a:pt x="9" y="7"/>
                      <a:pt x="10" y="6"/>
                      <a:pt x="11" y="5"/>
                    </a:cubicBezTo>
                    <a:cubicBezTo>
                      <a:pt x="12" y="6"/>
                      <a:pt x="11" y="7"/>
                      <a:pt x="1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14"/>
              <p:cNvSpPr>
                <a:spLocks/>
              </p:cNvSpPr>
              <p:nvPr/>
            </p:nvSpPr>
            <p:spPr bwMode="auto">
              <a:xfrm>
                <a:off x="3543" y="3680"/>
                <a:ext cx="4" cy="8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2"/>
                      <a:pt x="1" y="2"/>
                      <a:pt x="2" y="3"/>
                    </a:cubicBez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15"/>
              <p:cNvSpPr>
                <a:spLocks/>
              </p:cNvSpPr>
              <p:nvPr/>
            </p:nvSpPr>
            <p:spPr bwMode="auto">
              <a:xfrm>
                <a:off x="3547" y="3651"/>
                <a:ext cx="43" cy="40"/>
              </a:xfrm>
              <a:custGeom>
                <a:avLst/>
                <a:gdLst>
                  <a:gd name="T0" fmla="*/ 11 w 18"/>
                  <a:gd name="T1" fmla="*/ 10 h 14"/>
                  <a:gd name="T2" fmla="*/ 14 w 18"/>
                  <a:gd name="T3" fmla="*/ 10 h 14"/>
                  <a:gd name="T4" fmla="*/ 14 w 18"/>
                  <a:gd name="T5" fmla="*/ 3 h 14"/>
                  <a:gd name="T6" fmla="*/ 10 w 18"/>
                  <a:gd name="T7" fmla="*/ 4 h 14"/>
                  <a:gd name="T8" fmla="*/ 9 w 18"/>
                  <a:gd name="T9" fmla="*/ 6 h 14"/>
                  <a:gd name="T10" fmla="*/ 9 w 18"/>
                  <a:gd name="T11" fmla="*/ 4 h 14"/>
                  <a:gd name="T12" fmla="*/ 7 w 18"/>
                  <a:gd name="T13" fmla="*/ 6 h 14"/>
                  <a:gd name="T14" fmla="*/ 6 w 18"/>
                  <a:gd name="T15" fmla="*/ 9 h 14"/>
                  <a:gd name="T16" fmla="*/ 4 w 18"/>
                  <a:gd name="T17" fmla="*/ 4 h 14"/>
                  <a:gd name="T18" fmla="*/ 3 w 18"/>
                  <a:gd name="T19" fmla="*/ 5 h 14"/>
                  <a:gd name="T20" fmla="*/ 3 w 18"/>
                  <a:gd name="T21" fmla="*/ 7 h 14"/>
                  <a:gd name="T22" fmla="*/ 0 w 18"/>
                  <a:gd name="T23" fmla="*/ 9 h 14"/>
                  <a:gd name="T24" fmla="*/ 2 w 18"/>
                  <a:gd name="T25" fmla="*/ 12 h 14"/>
                  <a:gd name="T26" fmla="*/ 4 w 18"/>
                  <a:gd name="T27" fmla="*/ 10 h 14"/>
                  <a:gd name="T28" fmla="*/ 5 w 18"/>
                  <a:gd name="T29" fmla="*/ 14 h 14"/>
                  <a:gd name="T30" fmla="*/ 6 w 18"/>
                  <a:gd name="T31" fmla="*/ 11 h 14"/>
                  <a:gd name="T32" fmla="*/ 7 w 18"/>
                  <a:gd name="T33" fmla="*/ 13 h 14"/>
                  <a:gd name="T34" fmla="*/ 9 w 18"/>
                  <a:gd name="T35" fmla="*/ 8 h 14"/>
                  <a:gd name="T36" fmla="*/ 11 w 18"/>
                  <a:gd name="T3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14">
                    <a:moveTo>
                      <a:pt x="11" y="10"/>
                    </a:moveTo>
                    <a:cubicBezTo>
                      <a:pt x="11" y="8"/>
                      <a:pt x="13" y="9"/>
                      <a:pt x="14" y="10"/>
                    </a:cubicBezTo>
                    <a:cubicBezTo>
                      <a:pt x="13" y="6"/>
                      <a:pt x="18" y="4"/>
                      <a:pt x="14" y="3"/>
                    </a:cubicBezTo>
                    <a:cubicBezTo>
                      <a:pt x="15" y="7"/>
                      <a:pt x="13" y="4"/>
                      <a:pt x="10" y="4"/>
                    </a:cubicBezTo>
                    <a:cubicBezTo>
                      <a:pt x="10" y="5"/>
                      <a:pt x="11" y="7"/>
                      <a:pt x="9" y="6"/>
                    </a:cubicBezTo>
                    <a:cubicBezTo>
                      <a:pt x="9" y="6"/>
                      <a:pt x="10" y="5"/>
                      <a:pt x="9" y="4"/>
                    </a:cubicBezTo>
                    <a:cubicBezTo>
                      <a:pt x="9" y="8"/>
                      <a:pt x="7" y="3"/>
                      <a:pt x="7" y="6"/>
                    </a:cubicBezTo>
                    <a:cubicBezTo>
                      <a:pt x="9" y="6"/>
                      <a:pt x="8" y="9"/>
                      <a:pt x="6" y="9"/>
                    </a:cubicBezTo>
                    <a:cubicBezTo>
                      <a:pt x="5" y="8"/>
                      <a:pt x="5" y="5"/>
                      <a:pt x="4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0"/>
                      <a:pt x="3" y="5"/>
                      <a:pt x="3" y="7"/>
                    </a:cubicBezTo>
                    <a:cubicBezTo>
                      <a:pt x="2" y="7"/>
                      <a:pt x="2" y="9"/>
                      <a:pt x="0" y="9"/>
                    </a:cubicBezTo>
                    <a:cubicBezTo>
                      <a:pt x="0" y="11"/>
                      <a:pt x="1" y="11"/>
                      <a:pt x="2" y="12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5" y="11"/>
                      <a:pt x="3" y="14"/>
                      <a:pt x="5" y="14"/>
                    </a:cubicBezTo>
                    <a:cubicBezTo>
                      <a:pt x="7" y="12"/>
                      <a:pt x="4" y="12"/>
                      <a:pt x="6" y="11"/>
                    </a:cubicBezTo>
                    <a:cubicBezTo>
                      <a:pt x="6" y="12"/>
                      <a:pt x="7" y="12"/>
                      <a:pt x="7" y="13"/>
                    </a:cubicBezTo>
                    <a:cubicBezTo>
                      <a:pt x="7" y="11"/>
                      <a:pt x="8" y="9"/>
                      <a:pt x="9" y="8"/>
                    </a:cubicBezTo>
                    <a:cubicBezTo>
                      <a:pt x="9" y="9"/>
                      <a:pt x="10" y="10"/>
                      <a:pt x="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6"/>
              <p:cNvSpPr>
                <a:spLocks noEditPoints="1"/>
              </p:cNvSpPr>
              <p:nvPr/>
            </p:nvSpPr>
            <p:spPr bwMode="auto">
              <a:xfrm>
                <a:off x="3512" y="3654"/>
                <a:ext cx="38" cy="37"/>
              </a:xfrm>
              <a:custGeom>
                <a:avLst/>
                <a:gdLst>
                  <a:gd name="T0" fmla="*/ 1 w 16"/>
                  <a:gd name="T1" fmla="*/ 11 h 13"/>
                  <a:gd name="T2" fmla="*/ 4 w 16"/>
                  <a:gd name="T3" fmla="*/ 10 h 13"/>
                  <a:gd name="T4" fmla="*/ 5 w 16"/>
                  <a:gd name="T5" fmla="*/ 12 h 13"/>
                  <a:gd name="T6" fmla="*/ 7 w 16"/>
                  <a:gd name="T7" fmla="*/ 9 h 13"/>
                  <a:gd name="T8" fmla="*/ 7 w 16"/>
                  <a:gd name="T9" fmla="*/ 6 h 13"/>
                  <a:gd name="T10" fmla="*/ 10 w 16"/>
                  <a:gd name="T11" fmla="*/ 6 h 13"/>
                  <a:gd name="T12" fmla="*/ 10 w 16"/>
                  <a:gd name="T13" fmla="*/ 10 h 13"/>
                  <a:gd name="T14" fmla="*/ 10 w 16"/>
                  <a:gd name="T15" fmla="*/ 12 h 13"/>
                  <a:gd name="T16" fmla="*/ 11 w 16"/>
                  <a:gd name="T17" fmla="*/ 10 h 13"/>
                  <a:gd name="T18" fmla="*/ 13 w 16"/>
                  <a:gd name="T19" fmla="*/ 10 h 13"/>
                  <a:gd name="T20" fmla="*/ 12 w 16"/>
                  <a:gd name="T21" fmla="*/ 7 h 13"/>
                  <a:gd name="T22" fmla="*/ 15 w 16"/>
                  <a:gd name="T23" fmla="*/ 5 h 13"/>
                  <a:gd name="T24" fmla="*/ 16 w 16"/>
                  <a:gd name="T25" fmla="*/ 4 h 13"/>
                  <a:gd name="T26" fmla="*/ 13 w 16"/>
                  <a:gd name="T27" fmla="*/ 3 h 13"/>
                  <a:gd name="T28" fmla="*/ 12 w 16"/>
                  <a:gd name="T29" fmla="*/ 2 h 13"/>
                  <a:gd name="T30" fmla="*/ 13 w 16"/>
                  <a:gd name="T31" fmla="*/ 1 h 13"/>
                  <a:gd name="T32" fmla="*/ 11 w 16"/>
                  <a:gd name="T33" fmla="*/ 3 h 13"/>
                  <a:gd name="T34" fmla="*/ 9 w 16"/>
                  <a:gd name="T35" fmla="*/ 4 h 13"/>
                  <a:gd name="T36" fmla="*/ 8 w 16"/>
                  <a:gd name="T37" fmla="*/ 6 h 13"/>
                  <a:gd name="T38" fmla="*/ 4 w 16"/>
                  <a:gd name="T39" fmla="*/ 2 h 13"/>
                  <a:gd name="T40" fmla="*/ 3 w 16"/>
                  <a:gd name="T41" fmla="*/ 5 h 13"/>
                  <a:gd name="T42" fmla="*/ 6 w 16"/>
                  <a:gd name="T43" fmla="*/ 6 h 13"/>
                  <a:gd name="T44" fmla="*/ 5 w 16"/>
                  <a:gd name="T45" fmla="*/ 8 h 13"/>
                  <a:gd name="T46" fmla="*/ 2 w 16"/>
                  <a:gd name="T47" fmla="*/ 10 h 13"/>
                  <a:gd name="T48" fmla="*/ 1 w 16"/>
                  <a:gd name="T49" fmla="*/ 11 h 13"/>
                  <a:gd name="T50" fmla="*/ 11 w 16"/>
                  <a:gd name="T51" fmla="*/ 6 h 13"/>
                  <a:gd name="T52" fmla="*/ 10 w 16"/>
                  <a:gd name="T53" fmla="*/ 5 h 13"/>
                  <a:gd name="T54" fmla="*/ 11 w 16"/>
                  <a:gd name="T5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" h="13">
                    <a:moveTo>
                      <a:pt x="1" y="11"/>
                    </a:moveTo>
                    <a:cubicBezTo>
                      <a:pt x="2" y="13"/>
                      <a:pt x="2" y="10"/>
                      <a:pt x="4" y="10"/>
                    </a:cubicBezTo>
                    <a:cubicBezTo>
                      <a:pt x="4" y="10"/>
                      <a:pt x="4" y="12"/>
                      <a:pt x="5" y="12"/>
                    </a:cubicBezTo>
                    <a:cubicBezTo>
                      <a:pt x="4" y="9"/>
                      <a:pt x="7" y="11"/>
                      <a:pt x="7" y="9"/>
                    </a:cubicBezTo>
                    <a:cubicBezTo>
                      <a:pt x="6" y="10"/>
                      <a:pt x="6" y="6"/>
                      <a:pt x="7" y="6"/>
                    </a:cubicBezTo>
                    <a:cubicBezTo>
                      <a:pt x="8" y="7"/>
                      <a:pt x="9" y="7"/>
                      <a:pt x="10" y="6"/>
                    </a:cubicBezTo>
                    <a:cubicBezTo>
                      <a:pt x="9" y="9"/>
                      <a:pt x="11" y="8"/>
                      <a:pt x="10" y="10"/>
                    </a:cubicBezTo>
                    <a:cubicBezTo>
                      <a:pt x="10" y="10"/>
                      <a:pt x="9" y="12"/>
                      <a:pt x="10" y="12"/>
                    </a:cubicBezTo>
                    <a:cubicBezTo>
                      <a:pt x="11" y="11"/>
                      <a:pt x="10" y="10"/>
                      <a:pt x="11" y="10"/>
                    </a:cubicBezTo>
                    <a:cubicBezTo>
                      <a:pt x="11" y="11"/>
                      <a:pt x="13" y="11"/>
                      <a:pt x="13" y="10"/>
                    </a:cubicBezTo>
                    <a:cubicBezTo>
                      <a:pt x="12" y="10"/>
                      <a:pt x="12" y="8"/>
                      <a:pt x="12" y="7"/>
                    </a:cubicBezTo>
                    <a:cubicBezTo>
                      <a:pt x="14" y="8"/>
                      <a:pt x="14" y="5"/>
                      <a:pt x="15" y="5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5" y="4"/>
                      <a:pt x="13" y="4"/>
                      <a:pt x="13" y="3"/>
                    </a:cubicBezTo>
                    <a:cubicBezTo>
                      <a:pt x="14" y="3"/>
                      <a:pt x="12" y="2"/>
                      <a:pt x="12" y="2"/>
                    </a:cubicBezTo>
                    <a:cubicBezTo>
                      <a:pt x="12" y="1"/>
                      <a:pt x="13" y="1"/>
                      <a:pt x="13" y="1"/>
                    </a:cubicBezTo>
                    <a:cubicBezTo>
                      <a:pt x="11" y="0"/>
                      <a:pt x="12" y="2"/>
                      <a:pt x="11" y="3"/>
                    </a:cubicBezTo>
                    <a:cubicBezTo>
                      <a:pt x="11" y="4"/>
                      <a:pt x="9" y="3"/>
                      <a:pt x="9" y="4"/>
                    </a:cubicBezTo>
                    <a:cubicBezTo>
                      <a:pt x="8" y="5"/>
                      <a:pt x="9" y="6"/>
                      <a:pt x="8" y="6"/>
                    </a:cubicBezTo>
                    <a:cubicBezTo>
                      <a:pt x="7" y="4"/>
                      <a:pt x="7" y="1"/>
                      <a:pt x="4" y="2"/>
                    </a:cubicBezTo>
                    <a:cubicBezTo>
                      <a:pt x="4" y="3"/>
                      <a:pt x="4" y="5"/>
                      <a:pt x="3" y="5"/>
                    </a:cubicBezTo>
                    <a:cubicBezTo>
                      <a:pt x="4" y="6"/>
                      <a:pt x="6" y="5"/>
                      <a:pt x="6" y="6"/>
                    </a:cubicBezTo>
                    <a:cubicBezTo>
                      <a:pt x="5" y="6"/>
                      <a:pt x="6" y="8"/>
                      <a:pt x="5" y="8"/>
                    </a:cubicBezTo>
                    <a:cubicBezTo>
                      <a:pt x="4" y="4"/>
                      <a:pt x="0" y="8"/>
                      <a:pt x="2" y="10"/>
                    </a:cubicBezTo>
                    <a:cubicBezTo>
                      <a:pt x="1" y="10"/>
                      <a:pt x="1" y="9"/>
                      <a:pt x="1" y="11"/>
                    </a:cubicBezTo>
                    <a:close/>
                    <a:moveTo>
                      <a:pt x="11" y="6"/>
                    </a:moveTo>
                    <a:cubicBezTo>
                      <a:pt x="11" y="6"/>
                      <a:pt x="10" y="4"/>
                      <a:pt x="10" y="5"/>
                    </a:cubicBezTo>
                    <a:cubicBezTo>
                      <a:pt x="10" y="3"/>
                      <a:pt x="13" y="4"/>
                      <a:pt x="1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7"/>
              <p:cNvSpPr>
                <a:spLocks/>
              </p:cNvSpPr>
              <p:nvPr/>
            </p:nvSpPr>
            <p:spPr bwMode="auto">
              <a:xfrm>
                <a:off x="3574" y="3680"/>
                <a:ext cx="9" cy="11"/>
              </a:xfrm>
              <a:custGeom>
                <a:avLst/>
                <a:gdLst>
                  <a:gd name="T0" fmla="*/ 0 w 4"/>
                  <a:gd name="T1" fmla="*/ 1 h 4"/>
                  <a:gd name="T2" fmla="*/ 1 w 4"/>
                  <a:gd name="T3" fmla="*/ 4 h 4"/>
                  <a:gd name="T4" fmla="*/ 2 w 4"/>
                  <a:gd name="T5" fmla="*/ 0 h 4"/>
                  <a:gd name="T6" fmla="*/ 0 w 4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4" y="1"/>
                      <a:pt x="2" y="0"/>
                    </a:cubicBezTo>
                    <a:cubicBezTo>
                      <a:pt x="2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8"/>
              <p:cNvSpPr>
                <a:spLocks/>
              </p:cNvSpPr>
              <p:nvPr/>
            </p:nvSpPr>
            <p:spPr bwMode="auto">
              <a:xfrm>
                <a:off x="3586" y="3648"/>
                <a:ext cx="40" cy="46"/>
              </a:xfrm>
              <a:custGeom>
                <a:avLst/>
                <a:gdLst>
                  <a:gd name="T0" fmla="*/ 17 w 17"/>
                  <a:gd name="T1" fmla="*/ 7 h 16"/>
                  <a:gd name="T2" fmla="*/ 17 w 17"/>
                  <a:gd name="T3" fmla="*/ 4 h 16"/>
                  <a:gd name="T4" fmla="*/ 13 w 17"/>
                  <a:gd name="T5" fmla="*/ 7 h 16"/>
                  <a:gd name="T6" fmla="*/ 13 w 17"/>
                  <a:gd name="T7" fmla="*/ 5 h 16"/>
                  <a:gd name="T8" fmla="*/ 9 w 17"/>
                  <a:gd name="T9" fmla="*/ 6 h 16"/>
                  <a:gd name="T10" fmla="*/ 7 w 17"/>
                  <a:gd name="T11" fmla="*/ 7 h 16"/>
                  <a:gd name="T12" fmla="*/ 6 w 17"/>
                  <a:gd name="T13" fmla="*/ 9 h 16"/>
                  <a:gd name="T14" fmla="*/ 3 w 17"/>
                  <a:gd name="T15" fmla="*/ 3 h 16"/>
                  <a:gd name="T16" fmla="*/ 3 w 17"/>
                  <a:gd name="T17" fmla="*/ 2 h 16"/>
                  <a:gd name="T18" fmla="*/ 2 w 17"/>
                  <a:gd name="T19" fmla="*/ 3 h 16"/>
                  <a:gd name="T20" fmla="*/ 3 w 17"/>
                  <a:gd name="T21" fmla="*/ 7 h 16"/>
                  <a:gd name="T22" fmla="*/ 1 w 17"/>
                  <a:gd name="T23" fmla="*/ 6 h 16"/>
                  <a:gd name="T24" fmla="*/ 2 w 17"/>
                  <a:gd name="T25" fmla="*/ 9 h 16"/>
                  <a:gd name="T26" fmla="*/ 1 w 17"/>
                  <a:gd name="T27" fmla="*/ 14 h 16"/>
                  <a:gd name="T28" fmla="*/ 6 w 17"/>
                  <a:gd name="T29" fmla="*/ 11 h 16"/>
                  <a:gd name="T30" fmla="*/ 5 w 17"/>
                  <a:gd name="T31" fmla="*/ 15 h 16"/>
                  <a:gd name="T32" fmla="*/ 7 w 17"/>
                  <a:gd name="T33" fmla="*/ 13 h 16"/>
                  <a:gd name="T34" fmla="*/ 7 w 17"/>
                  <a:gd name="T35" fmla="*/ 12 h 16"/>
                  <a:gd name="T36" fmla="*/ 11 w 17"/>
                  <a:gd name="T37" fmla="*/ 13 h 16"/>
                  <a:gd name="T38" fmla="*/ 9 w 17"/>
                  <a:gd name="T39" fmla="*/ 10 h 16"/>
                  <a:gd name="T40" fmla="*/ 13 w 17"/>
                  <a:gd name="T41" fmla="*/ 11 h 16"/>
                  <a:gd name="T42" fmla="*/ 14 w 17"/>
                  <a:gd name="T43" fmla="*/ 7 h 16"/>
                  <a:gd name="T44" fmla="*/ 17 w 17"/>
                  <a:gd name="T4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" h="16">
                    <a:moveTo>
                      <a:pt x="17" y="7"/>
                    </a:moveTo>
                    <a:cubicBezTo>
                      <a:pt x="17" y="6"/>
                      <a:pt x="17" y="4"/>
                      <a:pt x="17" y="4"/>
                    </a:cubicBezTo>
                    <a:cubicBezTo>
                      <a:pt x="16" y="6"/>
                      <a:pt x="15" y="7"/>
                      <a:pt x="13" y="7"/>
                    </a:cubicBezTo>
                    <a:cubicBezTo>
                      <a:pt x="13" y="7"/>
                      <a:pt x="13" y="6"/>
                      <a:pt x="13" y="5"/>
                    </a:cubicBezTo>
                    <a:cubicBezTo>
                      <a:pt x="10" y="4"/>
                      <a:pt x="11" y="8"/>
                      <a:pt x="9" y="6"/>
                    </a:cubicBezTo>
                    <a:cubicBezTo>
                      <a:pt x="9" y="7"/>
                      <a:pt x="8" y="8"/>
                      <a:pt x="7" y="7"/>
                    </a:cubicBezTo>
                    <a:cubicBezTo>
                      <a:pt x="7" y="8"/>
                      <a:pt x="7" y="9"/>
                      <a:pt x="6" y="9"/>
                    </a:cubicBezTo>
                    <a:cubicBezTo>
                      <a:pt x="5" y="7"/>
                      <a:pt x="3" y="6"/>
                      <a:pt x="3" y="3"/>
                    </a:cubicBezTo>
                    <a:cubicBezTo>
                      <a:pt x="4" y="3"/>
                      <a:pt x="4" y="0"/>
                      <a:pt x="3" y="2"/>
                    </a:cubicBezTo>
                    <a:cubicBezTo>
                      <a:pt x="3" y="3"/>
                      <a:pt x="2" y="1"/>
                      <a:pt x="2" y="3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0" y="8"/>
                      <a:pt x="2" y="7"/>
                      <a:pt x="2" y="9"/>
                    </a:cubicBezTo>
                    <a:cubicBezTo>
                      <a:pt x="0" y="11"/>
                      <a:pt x="2" y="12"/>
                      <a:pt x="1" y="14"/>
                    </a:cubicBezTo>
                    <a:cubicBezTo>
                      <a:pt x="4" y="14"/>
                      <a:pt x="3" y="11"/>
                      <a:pt x="6" y="11"/>
                    </a:cubicBezTo>
                    <a:cubicBezTo>
                      <a:pt x="6" y="13"/>
                      <a:pt x="3" y="14"/>
                      <a:pt x="5" y="15"/>
                    </a:cubicBezTo>
                    <a:cubicBezTo>
                      <a:pt x="5" y="13"/>
                      <a:pt x="7" y="14"/>
                      <a:pt x="7" y="13"/>
                    </a:cubicBezTo>
                    <a:cubicBezTo>
                      <a:pt x="7" y="13"/>
                      <a:pt x="6" y="12"/>
                      <a:pt x="7" y="12"/>
                    </a:cubicBezTo>
                    <a:cubicBezTo>
                      <a:pt x="9" y="11"/>
                      <a:pt x="10" y="16"/>
                      <a:pt x="11" y="13"/>
                    </a:cubicBezTo>
                    <a:cubicBezTo>
                      <a:pt x="10" y="13"/>
                      <a:pt x="11" y="10"/>
                      <a:pt x="9" y="10"/>
                    </a:cubicBezTo>
                    <a:cubicBezTo>
                      <a:pt x="11" y="10"/>
                      <a:pt x="11" y="11"/>
                      <a:pt x="13" y="11"/>
                    </a:cubicBezTo>
                    <a:cubicBezTo>
                      <a:pt x="14" y="10"/>
                      <a:pt x="13" y="9"/>
                      <a:pt x="14" y="7"/>
                    </a:cubicBezTo>
                    <a:cubicBezTo>
                      <a:pt x="15" y="7"/>
                      <a:pt x="16" y="7"/>
                      <a:pt x="1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9"/>
              <p:cNvSpPr>
                <a:spLocks/>
              </p:cNvSpPr>
              <p:nvPr/>
            </p:nvSpPr>
            <p:spPr bwMode="auto">
              <a:xfrm>
                <a:off x="3609" y="3657"/>
                <a:ext cx="12" cy="5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1 h 2"/>
                  <a:gd name="T4" fmla="*/ 2 w 5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2"/>
                      <a:pt x="5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20"/>
              <p:cNvSpPr>
                <a:spLocks/>
              </p:cNvSpPr>
              <p:nvPr/>
            </p:nvSpPr>
            <p:spPr bwMode="auto">
              <a:xfrm>
                <a:off x="3597" y="3651"/>
                <a:ext cx="8" cy="11"/>
              </a:xfrm>
              <a:custGeom>
                <a:avLst/>
                <a:gdLst>
                  <a:gd name="T0" fmla="*/ 1 w 3"/>
                  <a:gd name="T1" fmla="*/ 3 h 4"/>
                  <a:gd name="T2" fmla="*/ 3 w 3"/>
                  <a:gd name="T3" fmla="*/ 1 h 4"/>
                  <a:gd name="T4" fmla="*/ 1 w 3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2"/>
                      <a:pt x="3" y="3"/>
                      <a:pt x="3" y="1"/>
                    </a:cubicBezTo>
                    <a:cubicBezTo>
                      <a:pt x="1" y="0"/>
                      <a:pt x="0" y="4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21"/>
              <p:cNvSpPr>
                <a:spLocks/>
              </p:cNvSpPr>
              <p:nvPr/>
            </p:nvSpPr>
            <p:spPr bwMode="auto">
              <a:xfrm>
                <a:off x="3209" y="3662"/>
                <a:ext cx="17" cy="15"/>
              </a:xfrm>
              <a:custGeom>
                <a:avLst/>
                <a:gdLst>
                  <a:gd name="T0" fmla="*/ 1 w 7"/>
                  <a:gd name="T1" fmla="*/ 0 h 5"/>
                  <a:gd name="T2" fmla="*/ 0 w 7"/>
                  <a:gd name="T3" fmla="*/ 3 h 5"/>
                  <a:gd name="T4" fmla="*/ 4 w 7"/>
                  <a:gd name="T5" fmla="*/ 5 h 5"/>
                  <a:gd name="T6" fmla="*/ 6 w 7"/>
                  <a:gd name="T7" fmla="*/ 2 h 5"/>
                  <a:gd name="T8" fmla="*/ 7 w 7"/>
                  <a:gd name="T9" fmla="*/ 2 h 5"/>
                  <a:gd name="T10" fmla="*/ 1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0"/>
                    </a:moveTo>
                    <a:cubicBezTo>
                      <a:pt x="1" y="1"/>
                      <a:pt x="1" y="3"/>
                      <a:pt x="0" y="3"/>
                    </a:cubicBezTo>
                    <a:cubicBezTo>
                      <a:pt x="3" y="3"/>
                      <a:pt x="2" y="5"/>
                      <a:pt x="4" y="5"/>
                    </a:cubicBezTo>
                    <a:cubicBezTo>
                      <a:pt x="5" y="4"/>
                      <a:pt x="5" y="2"/>
                      <a:pt x="6" y="2"/>
                    </a:cubicBezTo>
                    <a:cubicBezTo>
                      <a:pt x="6" y="2"/>
                      <a:pt x="7" y="3"/>
                      <a:pt x="7" y="2"/>
                    </a:cubicBezTo>
                    <a:cubicBezTo>
                      <a:pt x="6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22"/>
              <p:cNvSpPr>
                <a:spLocks/>
              </p:cNvSpPr>
              <p:nvPr/>
            </p:nvSpPr>
            <p:spPr bwMode="auto">
              <a:xfrm>
                <a:off x="3214" y="3680"/>
                <a:ext cx="12" cy="11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1 h 4"/>
                  <a:gd name="T4" fmla="*/ 4 w 5"/>
                  <a:gd name="T5" fmla="*/ 0 h 4"/>
                  <a:gd name="T6" fmla="*/ 1 w 5"/>
                  <a:gd name="T7" fmla="*/ 0 h 4"/>
                  <a:gd name="T8" fmla="*/ 3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3" y="3"/>
                      <a:pt x="2" y="2"/>
                      <a:pt x="2" y="1"/>
                    </a:cubicBezTo>
                    <a:cubicBezTo>
                      <a:pt x="3" y="1"/>
                      <a:pt x="5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2" y="1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23"/>
              <p:cNvSpPr>
                <a:spLocks/>
              </p:cNvSpPr>
              <p:nvPr/>
            </p:nvSpPr>
            <p:spPr bwMode="auto">
              <a:xfrm>
                <a:off x="3174" y="3659"/>
                <a:ext cx="14" cy="15"/>
              </a:xfrm>
              <a:custGeom>
                <a:avLst/>
                <a:gdLst>
                  <a:gd name="T0" fmla="*/ 2 w 6"/>
                  <a:gd name="T1" fmla="*/ 3 h 5"/>
                  <a:gd name="T2" fmla="*/ 1 w 6"/>
                  <a:gd name="T3" fmla="*/ 2 h 5"/>
                  <a:gd name="T4" fmla="*/ 4 w 6"/>
                  <a:gd name="T5" fmla="*/ 3 h 5"/>
                  <a:gd name="T6" fmla="*/ 5 w 6"/>
                  <a:gd name="T7" fmla="*/ 5 h 5"/>
                  <a:gd name="T8" fmla="*/ 6 w 6"/>
                  <a:gd name="T9" fmla="*/ 1 h 5"/>
                  <a:gd name="T10" fmla="*/ 2 w 6"/>
                  <a:gd name="T11" fmla="*/ 0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3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3" y="2"/>
                      <a:pt x="4" y="2"/>
                      <a:pt x="2" y="0"/>
                    </a:cubicBezTo>
                    <a:cubicBezTo>
                      <a:pt x="1" y="1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24"/>
              <p:cNvSpPr>
                <a:spLocks/>
              </p:cNvSpPr>
              <p:nvPr/>
            </p:nvSpPr>
            <p:spPr bwMode="auto">
              <a:xfrm>
                <a:off x="3188" y="3662"/>
                <a:ext cx="17" cy="26"/>
              </a:xfrm>
              <a:custGeom>
                <a:avLst/>
                <a:gdLst>
                  <a:gd name="T0" fmla="*/ 2 w 7"/>
                  <a:gd name="T1" fmla="*/ 6 h 9"/>
                  <a:gd name="T2" fmla="*/ 0 w 7"/>
                  <a:gd name="T3" fmla="*/ 7 h 9"/>
                  <a:gd name="T4" fmla="*/ 2 w 7"/>
                  <a:gd name="T5" fmla="*/ 9 h 9"/>
                  <a:gd name="T6" fmla="*/ 5 w 7"/>
                  <a:gd name="T7" fmla="*/ 8 h 9"/>
                  <a:gd name="T8" fmla="*/ 7 w 7"/>
                  <a:gd name="T9" fmla="*/ 6 h 9"/>
                  <a:gd name="T10" fmla="*/ 7 w 7"/>
                  <a:gd name="T11" fmla="*/ 2 h 9"/>
                  <a:gd name="T12" fmla="*/ 4 w 7"/>
                  <a:gd name="T13" fmla="*/ 1 h 9"/>
                  <a:gd name="T14" fmla="*/ 4 w 7"/>
                  <a:gd name="T15" fmla="*/ 6 h 9"/>
                  <a:gd name="T16" fmla="*/ 2 w 7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9">
                    <a:moveTo>
                      <a:pt x="2" y="6"/>
                    </a:moveTo>
                    <a:cubicBezTo>
                      <a:pt x="2" y="8"/>
                      <a:pt x="0" y="4"/>
                      <a:pt x="0" y="7"/>
                    </a:cubicBezTo>
                    <a:cubicBezTo>
                      <a:pt x="1" y="7"/>
                      <a:pt x="1" y="9"/>
                      <a:pt x="2" y="9"/>
                    </a:cubicBezTo>
                    <a:cubicBezTo>
                      <a:pt x="3" y="5"/>
                      <a:pt x="4" y="8"/>
                      <a:pt x="5" y="8"/>
                    </a:cubicBezTo>
                    <a:cubicBezTo>
                      <a:pt x="5" y="8"/>
                      <a:pt x="6" y="6"/>
                      <a:pt x="7" y="6"/>
                    </a:cubicBezTo>
                    <a:cubicBezTo>
                      <a:pt x="7" y="5"/>
                      <a:pt x="7" y="4"/>
                      <a:pt x="7" y="2"/>
                    </a:cubicBezTo>
                    <a:cubicBezTo>
                      <a:pt x="5" y="3"/>
                      <a:pt x="6" y="0"/>
                      <a:pt x="4" y="1"/>
                    </a:cubicBezTo>
                    <a:cubicBezTo>
                      <a:pt x="3" y="3"/>
                      <a:pt x="5" y="6"/>
                      <a:pt x="4" y="6"/>
                    </a:cubicBezTo>
                    <a:cubicBezTo>
                      <a:pt x="3" y="6"/>
                      <a:pt x="2" y="4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25"/>
              <p:cNvSpPr>
                <a:spLocks/>
              </p:cNvSpPr>
              <p:nvPr/>
            </p:nvSpPr>
            <p:spPr bwMode="auto">
              <a:xfrm>
                <a:off x="3181" y="3671"/>
                <a:ext cx="7" cy="14"/>
              </a:xfrm>
              <a:custGeom>
                <a:avLst/>
                <a:gdLst>
                  <a:gd name="T0" fmla="*/ 0 w 3"/>
                  <a:gd name="T1" fmla="*/ 3 h 5"/>
                  <a:gd name="T2" fmla="*/ 2 w 3"/>
                  <a:gd name="T3" fmla="*/ 5 h 5"/>
                  <a:gd name="T4" fmla="*/ 0 w 3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2"/>
                      <a:pt x="2" y="5"/>
                      <a:pt x="2" y="5"/>
                    </a:cubicBezTo>
                    <a:cubicBezTo>
                      <a:pt x="3" y="4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26"/>
              <p:cNvSpPr>
                <a:spLocks/>
              </p:cNvSpPr>
              <p:nvPr/>
            </p:nvSpPr>
            <p:spPr bwMode="auto">
              <a:xfrm>
                <a:off x="3009" y="3668"/>
                <a:ext cx="24" cy="23"/>
              </a:xfrm>
              <a:custGeom>
                <a:avLst/>
                <a:gdLst>
                  <a:gd name="T0" fmla="*/ 10 w 10"/>
                  <a:gd name="T1" fmla="*/ 2 h 8"/>
                  <a:gd name="T2" fmla="*/ 6 w 10"/>
                  <a:gd name="T3" fmla="*/ 3 h 8"/>
                  <a:gd name="T4" fmla="*/ 7 w 10"/>
                  <a:gd name="T5" fmla="*/ 0 h 8"/>
                  <a:gd name="T6" fmla="*/ 3 w 10"/>
                  <a:gd name="T7" fmla="*/ 0 h 8"/>
                  <a:gd name="T8" fmla="*/ 2 w 10"/>
                  <a:gd name="T9" fmla="*/ 2 h 8"/>
                  <a:gd name="T10" fmla="*/ 4 w 10"/>
                  <a:gd name="T11" fmla="*/ 5 h 8"/>
                  <a:gd name="T12" fmla="*/ 0 w 10"/>
                  <a:gd name="T13" fmla="*/ 5 h 8"/>
                  <a:gd name="T14" fmla="*/ 4 w 10"/>
                  <a:gd name="T15" fmla="*/ 7 h 8"/>
                  <a:gd name="T16" fmla="*/ 6 w 10"/>
                  <a:gd name="T17" fmla="*/ 8 h 8"/>
                  <a:gd name="T18" fmla="*/ 10 w 10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cubicBezTo>
                      <a:pt x="8" y="0"/>
                      <a:pt x="9" y="3"/>
                      <a:pt x="6" y="3"/>
                    </a:cubicBezTo>
                    <a:cubicBezTo>
                      <a:pt x="6" y="2"/>
                      <a:pt x="7" y="1"/>
                      <a:pt x="7" y="0"/>
                    </a:cubicBezTo>
                    <a:cubicBezTo>
                      <a:pt x="5" y="1"/>
                      <a:pt x="5" y="2"/>
                      <a:pt x="3" y="0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4"/>
                      <a:pt x="4" y="4"/>
                      <a:pt x="4" y="5"/>
                    </a:cubicBezTo>
                    <a:cubicBezTo>
                      <a:pt x="2" y="4"/>
                      <a:pt x="1" y="3"/>
                      <a:pt x="0" y="5"/>
                    </a:cubicBezTo>
                    <a:cubicBezTo>
                      <a:pt x="2" y="6"/>
                      <a:pt x="2" y="6"/>
                      <a:pt x="4" y="7"/>
                    </a:cubicBezTo>
                    <a:cubicBezTo>
                      <a:pt x="5" y="7"/>
                      <a:pt x="5" y="8"/>
                      <a:pt x="6" y="8"/>
                    </a:cubicBezTo>
                    <a:cubicBezTo>
                      <a:pt x="8" y="6"/>
                      <a:pt x="10" y="5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27"/>
              <p:cNvSpPr>
                <a:spLocks noEditPoints="1"/>
              </p:cNvSpPr>
              <p:nvPr/>
            </p:nvSpPr>
            <p:spPr bwMode="auto">
              <a:xfrm>
                <a:off x="3102" y="3662"/>
                <a:ext cx="36" cy="29"/>
              </a:xfrm>
              <a:custGeom>
                <a:avLst/>
                <a:gdLst>
                  <a:gd name="T0" fmla="*/ 0 w 15"/>
                  <a:gd name="T1" fmla="*/ 2 h 10"/>
                  <a:gd name="T2" fmla="*/ 1 w 15"/>
                  <a:gd name="T3" fmla="*/ 4 h 10"/>
                  <a:gd name="T4" fmla="*/ 3 w 15"/>
                  <a:gd name="T5" fmla="*/ 5 h 10"/>
                  <a:gd name="T6" fmla="*/ 5 w 15"/>
                  <a:gd name="T7" fmla="*/ 7 h 10"/>
                  <a:gd name="T8" fmla="*/ 8 w 15"/>
                  <a:gd name="T9" fmla="*/ 6 h 10"/>
                  <a:gd name="T10" fmla="*/ 9 w 15"/>
                  <a:gd name="T11" fmla="*/ 6 h 10"/>
                  <a:gd name="T12" fmla="*/ 7 w 15"/>
                  <a:gd name="T13" fmla="*/ 9 h 10"/>
                  <a:gd name="T14" fmla="*/ 11 w 15"/>
                  <a:gd name="T15" fmla="*/ 7 h 10"/>
                  <a:gd name="T16" fmla="*/ 10 w 15"/>
                  <a:gd name="T17" fmla="*/ 10 h 10"/>
                  <a:gd name="T18" fmla="*/ 13 w 15"/>
                  <a:gd name="T19" fmla="*/ 6 h 10"/>
                  <a:gd name="T20" fmla="*/ 14 w 15"/>
                  <a:gd name="T21" fmla="*/ 8 h 10"/>
                  <a:gd name="T22" fmla="*/ 15 w 15"/>
                  <a:gd name="T23" fmla="*/ 6 h 10"/>
                  <a:gd name="T24" fmla="*/ 11 w 15"/>
                  <a:gd name="T25" fmla="*/ 2 h 10"/>
                  <a:gd name="T26" fmla="*/ 9 w 15"/>
                  <a:gd name="T27" fmla="*/ 5 h 10"/>
                  <a:gd name="T28" fmla="*/ 7 w 15"/>
                  <a:gd name="T29" fmla="*/ 2 h 10"/>
                  <a:gd name="T30" fmla="*/ 0 w 15"/>
                  <a:gd name="T31" fmla="*/ 2 h 10"/>
                  <a:gd name="T32" fmla="*/ 5 w 15"/>
                  <a:gd name="T33" fmla="*/ 6 h 10"/>
                  <a:gd name="T34" fmla="*/ 5 w 15"/>
                  <a:gd name="T35" fmla="*/ 4 h 10"/>
                  <a:gd name="T36" fmla="*/ 5 w 15"/>
                  <a:gd name="T37" fmla="*/ 3 h 10"/>
                  <a:gd name="T38" fmla="*/ 5 w 15"/>
                  <a:gd name="T3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10">
                    <a:moveTo>
                      <a:pt x="0" y="2"/>
                    </a:moveTo>
                    <a:cubicBezTo>
                      <a:pt x="1" y="2"/>
                      <a:pt x="1" y="4"/>
                      <a:pt x="1" y="4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6"/>
                      <a:pt x="4" y="6"/>
                      <a:pt x="5" y="7"/>
                    </a:cubicBezTo>
                    <a:cubicBezTo>
                      <a:pt x="7" y="8"/>
                      <a:pt x="6" y="6"/>
                      <a:pt x="8" y="6"/>
                    </a:cubicBezTo>
                    <a:cubicBezTo>
                      <a:pt x="8" y="7"/>
                      <a:pt x="9" y="6"/>
                      <a:pt x="9" y="6"/>
                    </a:cubicBezTo>
                    <a:cubicBezTo>
                      <a:pt x="9" y="7"/>
                      <a:pt x="7" y="7"/>
                      <a:pt x="7" y="9"/>
                    </a:cubicBezTo>
                    <a:cubicBezTo>
                      <a:pt x="9" y="9"/>
                      <a:pt x="9" y="7"/>
                      <a:pt x="11" y="7"/>
                    </a:cubicBezTo>
                    <a:cubicBezTo>
                      <a:pt x="11" y="8"/>
                      <a:pt x="10" y="8"/>
                      <a:pt x="10" y="10"/>
                    </a:cubicBezTo>
                    <a:cubicBezTo>
                      <a:pt x="13" y="10"/>
                      <a:pt x="11" y="7"/>
                      <a:pt x="13" y="6"/>
                    </a:cubicBezTo>
                    <a:cubicBezTo>
                      <a:pt x="13" y="7"/>
                      <a:pt x="13" y="8"/>
                      <a:pt x="14" y="8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11" y="7"/>
                      <a:pt x="14" y="1"/>
                      <a:pt x="11" y="2"/>
                    </a:cubicBezTo>
                    <a:cubicBezTo>
                      <a:pt x="9" y="1"/>
                      <a:pt x="12" y="5"/>
                      <a:pt x="9" y="5"/>
                    </a:cubicBezTo>
                    <a:cubicBezTo>
                      <a:pt x="8" y="4"/>
                      <a:pt x="6" y="4"/>
                      <a:pt x="7" y="2"/>
                    </a:cubicBezTo>
                    <a:cubicBezTo>
                      <a:pt x="5" y="1"/>
                      <a:pt x="1" y="0"/>
                      <a:pt x="0" y="2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8" y="3"/>
                      <a:pt x="5" y="7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28"/>
              <p:cNvSpPr>
                <a:spLocks/>
              </p:cNvSpPr>
              <p:nvPr/>
            </p:nvSpPr>
            <p:spPr bwMode="auto">
              <a:xfrm>
                <a:off x="3064" y="3662"/>
                <a:ext cx="41" cy="35"/>
              </a:xfrm>
              <a:custGeom>
                <a:avLst/>
                <a:gdLst>
                  <a:gd name="T0" fmla="*/ 0 w 17"/>
                  <a:gd name="T1" fmla="*/ 7 h 12"/>
                  <a:gd name="T2" fmla="*/ 3 w 17"/>
                  <a:gd name="T3" fmla="*/ 8 h 12"/>
                  <a:gd name="T4" fmla="*/ 4 w 17"/>
                  <a:gd name="T5" fmla="*/ 6 h 12"/>
                  <a:gd name="T6" fmla="*/ 3 w 17"/>
                  <a:gd name="T7" fmla="*/ 9 h 12"/>
                  <a:gd name="T8" fmla="*/ 7 w 17"/>
                  <a:gd name="T9" fmla="*/ 7 h 12"/>
                  <a:gd name="T10" fmla="*/ 12 w 17"/>
                  <a:gd name="T11" fmla="*/ 10 h 12"/>
                  <a:gd name="T12" fmla="*/ 15 w 17"/>
                  <a:gd name="T13" fmla="*/ 8 h 12"/>
                  <a:gd name="T14" fmla="*/ 16 w 17"/>
                  <a:gd name="T15" fmla="*/ 10 h 12"/>
                  <a:gd name="T16" fmla="*/ 16 w 17"/>
                  <a:gd name="T17" fmla="*/ 3 h 12"/>
                  <a:gd name="T18" fmla="*/ 13 w 17"/>
                  <a:gd name="T19" fmla="*/ 6 h 12"/>
                  <a:gd name="T20" fmla="*/ 13 w 17"/>
                  <a:gd name="T21" fmla="*/ 2 h 12"/>
                  <a:gd name="T22" fmla="*/ 10 w 17"/>
                  <a:gd name="T23" fmla="*/ 2 h 12"/>
                  <a:gd name="T24" fmla="*/ 10 w 17"/>
                  <a:gd name="T25" fmla="*/ 7 h 12"/>
                  <a:gd name="T26" fmla="*/ 6 w 17"/>
                  <a:gd name="T27" fmla="*/ 6 h 12"/>
                  <a:gd name="T28" fmla="*/ 5 w 17"/>
                  <a:gd name="T29" fmla="*/ 4 h 12"/>
                  <a:gd name="T30" fmla="*/ 7 w 17"/>
                  <a:gd name="T31" fmla="*/ 0 h 12"/>
                  <a:gd name="T32" fmla="*/ 2 w 17"/>
                  <a:gd name="T33" fmla="*/ 3 h 12"/>
                  <a:gd name="T34" fmla="*/ 4 w 17"/>
                  <a:gd name="T35" fmla="*/ 2 h 12"/>
                  <a:gd name="T36" fmla="*/ 3 w 17"/>
                  <a:gd name="T37" fmla="*/ 6 h 12"/>
                  <a:gd name="T38" fmla="*/ 2 w 17"/>
                  <a:gd name="T39" fmla="*/ 5 h 12"/>
                  <a:gd name="T40" fmla="*/ 0 w 17"/>
                  <a:gd name="T4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12">
                    <a:moveTo>
                      <a:pt x="0" y="7"/>
                    </a:moveTo>
                    <a:cubicBezTo>
                      <a:pt x="1" y="7"/>
                      <a:pt x="2" y="8"/>
                      <a:pt x="3" y="8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8"/>
                      <a:pt x="4" y="8"/>
                      <a:pt x="3" y="9"/>
                    </a:cubicBezTo>
                    <a:cubicBezTo>
                      <a:pt x="6" y="7"/>
                      <a:pt x="9" y="12"/>
                      <a:pt x="7" y="7"/>
                    </a:cubicBezTo>
                    <a:cubicBezTo>
                      <a:pt x="10" y="7"/>
                      <a:pt x="10" y="9"/>
                      <a:pt x="12" y="10"/>
                    </a:cubicBezTo>
                    <a:cubicBezTo>
                      <a:pt x="12" y="8"/>
                      <a:pt x="15" y="9"/>
                      <a:pt x="15" y="8"/>
                    </a:cubicBezTo>
                    <a:cubicBezTo>
                      <a:pt x="15" y="9"/>
                      <a:pt x="15" y="10"/>
                      <a:pt x="16" y="10"/>
                    </a:cubicBezTo>
                    <a:cubicBezTo>
                      <a:pt x="16" y="6"/>
                      <a:pt x="17" y="7"/>
                      <a:pt x="16" y="3"/>
                    </a:cubicBezTo>
                    <a:cubicBezTo>
                      <a:pt x="13" y="2"/>
                      <a:pt x="16" y="7"/>
                      <a:pt x="13" y="6"/>
                    </a:cubicBezTo>
                    <a:cubicBezTo>
                      <a:pt x="13" y="5"/>
                      <a:pt x="14" y="4"/>
                      <a:pt x="13" y="2"/>
                    </a:cubicBezTo>
                    <a:cubicBezTo>
                      <a:pt x="12" y="2"/>
                      <a:pt x="11" y="2"/>
                      <a:pt x="10" y="2"/>
                    </a:cubicBezTo>
                    <a:cubicBezTo>
                      <a:pt x="9" y="5"/>
                      <a:pt x="8" y="5"/>
                      <a:pt x="10" y="7"/>
                    </a:cubicBezTo>
                    <a:cubicBezTo>
                      <a:pt x="8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7" y="3"/>
                      <a:pt x="5" y="2"/>
                      <a:pt x="7" y="0"/>
                    </a:cubicBezTo>
                    <a:cubicBezTo>
                      <a:pt x="5" y="1"/>
                      <a:pt x="1" y="0"/>
                      <a:pt x="2" y="3"/>
                    </a:cubicBezTo>
                    <a:cubicBezTo>
                      <a:pt x="3" y="4"/>
                      <a:pt x="3" y="2"/>
                      <a:pt x="4" y="2"/>
                    </a:cubicBezTo>
                    <a:cubicBezTo>
                      <a:pt x="4" y="3"/>
                      <a:pt x="5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4" y="8"/>
                      <a:pt x="0" y="5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29"/>
              <p:cNvSpPr>
                <a:spLocks/>
              </p:cNvSpPr>
              <p:nvPr/>
            </p:nvSpPr>
            <p:spPr bwMode="auto">
              <a:xfrm>
                <a:off x="3107" y="3682"/>
                <a:ext cx="12" cy="6"/>
              </a:xfrm>
              <a:custGeom>
                <a:avLst/>
                <a:gdLst>
                  <a:gd name="T0" fmla="*/ 0 w 5"/>
                  <a:gd name="T1" fmla="*/ 1 h 2"/>
                  <a:gd name="T2" fmla="*/ 3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0" y="2"/>
                      <a:pt x="5" y="2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30"/>
              <p:cNvSpPr>
                <a:spLocks/>
              </p:cNvSpPr>
              <p:nvPr/>
            </p:nvSpPr>
            <p:spPr bwMode="auto">
              <a:xfrm>
                <a:off x="3138" y="3665"/>
                <a:ext cx="19" cy="26"/>
              </a:xfrm>
              <a:custGeom>
                <a:avLst/>
                <a:gdLst>
                  <a:gd name="T0" fmla="*/ 0 w 8"/>
                  <a:gd name="T1" fmla="*/ 8 h 9"/>
                  <a:gd name="T2" fmla="*/ 3 w 8"/>
                  <a:gd name="T3" fmla="*/ 9 h 9"/>
                  <a:gd name="T4" fmla="*/ 5 w 8"/>
                  <a:gd name="T5" fmla="*/ 6 h 9"/>
                  <a:gd name="T6" fmla="*/ 7 w 8"/>
                  <a:gd name="T7" fmla="*/ 5 h 9"/>
                  <a:gd name="T8" fmla="*/ 2 w 8"/>
                  <a:gd name="T9" fmla="*/ 5 h 9"/>
                  <a:gd name="T10" fmla="*/ 7 w 8"/>
                  <a:gd name="T11" fmla="*/ 2 h 9"/>
                  <a:gd name="T12" fmla="*/ 7 w 8"/>
                  <a:gd name="T13" fmla="*/ 0 h 9"/>
                  <a:gd name="T14" fmla="*/ 3 w 8"/>
                  <a:gd name="T15" fmla="*/ 1 h 9"/>
                  <a:gd name="T16" fmla="*/ 2 w 8"/>
                  <a:gd name="T17" fmla="*/ 0 h 9"/>
                  <a:gd name="T18" fmla="*/ 2 w 8"/>
                  <a:gd name="T19" fmla="*/ 4 h 9"/>
                  <a:gd name="T20" fmla="*/ 0 w 8"/>
                  <a:gd name="T2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8"/>
                    </a:moveTo>
                    <a:cubicBezTo>
                      <a:pt x="2" y="7"/>
                      <a:pt x="2" y="7"/>
                      <a:pt x="3" y="9"/>
                    </a:cubicBezTo>
                    <a:cubicBezTo>
                      <a:pt x="3" y="8"/>
                      <a:pt x="4" y="7"/>
                      <a:pt x="5" y="6"/>
                    </a:cubicBezTo>
                    <a:cubicBezTo>
                      <a:pt x="6" y="7"/>
                      <a:pt x="7" y="7"/>
                      <a:pt x="7" y="5"/>
                    </a:cubicBezTo>
                    <a:cubicBezTo>
                      <a:pt x="4" y="3"/>
                      <a:pt x="4" y="8"/>
                      <a:pt x="2" y="5"/>
                    </a:cubicBezTo>
                    <a:cubicBezTo>
                      <a:pt x="6" y="5"/>
                      <a:pt x="2" y="1"/>
                      <a:pt x="7" y="2"/>
                    </a:cubicBezTo>
                    <a:cubicBezTo>
                      <a:pt x="7" y="1"/>
                      <a:pt x="8" y="0"/>
                      <a:pt x="7" y="0"/>
                    </a:cubicBezTo>
                    <a:cubicBezTo>
                      <a:pt x="6" y="3"/>
                      <a:pt x="4" y="0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31"/>
              <p:cNvSpPr>
                <a:spLocks/>
              </p:cNvSpPr>
              <p:nvPr/>
            </p:nvSpPr>
            <p:spPr bwMode="auto">
              <a:xfrm>
                <a:off x="3133" y="3665"/>
                <a:ext cx="7" cy="9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1 h 3"/>
                  <a:gd name="T4" fmla="*/ 0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3"/>
                      <a:pt x="3" y="2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32"/>
              <p:cNvSpPr>
                <a:spLocks/>
              </p:cNvSpPr>
              <p:nvPr/>
            </p:nvSpPr>
            <p:spPr bwMode="auto">
              <a:xfrm>
                <a:off x="3028" y="3677"/>
                <a:ext cx="15" cy="14"/>
              </a:xfrm>
              <a:custGeom>
                <a:avLst/>
                <a:gdLst>
                  <a:gd name="T0" fmla="*/ 2 w 6"/>
                  <a:gd name="T1" fmla="*/ 3 h 5"/>
                  <a:gd name="T2" fmla="*/ 6 w 6"/>
                  <a:gd name="T3" fmla="*/ 2 h 5"/>
                  <a:gd name="T4" fmla="*/ 6 w 6"/>
                  <a:gd name="T5" fmla="*/ 0 h 5"/>
                  <a:gd name="T6" fmla="*/ 2 w 6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1"/>
                      <a:pt x="6" y="5"/>
                      <a:pt x="6" y="2"/>
                    </a:cubicBezTo>
                    <a:cubicBezTo>
                      <a:pt x="5" y="2"/>
                      <a:pt x="6" y="1"/>
                      <a:pt x="6" y="0"/>
                    </a:cubicBezTo>
                    <a:cubicBezTo>
                      <a:pt x="5" y="0"/>
                      <a:pt x="0" y="1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33"/>
              <p:cNvSpPr>
                <a:spLocks/>
              </p:cNvSpPr>
              <p:nvPr/>
            </p:nvSpPr>
            <p:spPr bwMode="auto">
              <a:xfrm>
                <a:off x="3155" y="3662"/>
                <a:ext cx="21" cy="26"/>
              </a:xfrm>
              <a:custGeom>
                <a:avLst/>
                <a:gdLst>
                  <a:gd name="T0" fmla="*/ 6 w 9"/>
                  <a:gd name="T1" fmla="*/ 9 h 9"/>
                  <a:gd name="T2" fmla="*/ 7 w 9"/>
                  <a:gd name="T3" fmla="*/ 6 h 9"/>
                  <a:gd name="T4" fmla="*/ 6 w 9"/>
                  <a:gd name="T5" fmla="*/ 5 h 9"/>
                  <a:gd name="T6" fmla="*/ 9 w 9"/>
                  <a:gd name="T7" fmla="*/ 6 h 9"/>
                  <a:gd name="T8" fmla="*/ 6 w 9"/>
                  <a:gd name="T9" fmla="*/ 3 h 9"/>
                  <a:gd name="T10" fmla="*/ 4 w 9"/>
                  <a:gd name="T11" fmla="*/ 0 h 9"/>
                  <a:gd name="T12" fmla="*/ 4 w 9"/>
                  <a:gd name="T13" fmla="*/ 3 h 9"/>
                  <a:gd name="T14" fmla="*/ 2 w 9"/>
                  <a:gd name="T15" fmla="*/ 8 h 9"/>
                  <a:gd name="T16" fmla="*/ 6 w 9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6" y="8"/>
                      <a:pt x="7" y="7"/>
                      <a:pt x="7" y="6"/>
                    </a:cubicBezTo>
                    <a:cubicBezTo>
                      <a:pt x="6" y="6"/>
                      <a:pt x="5" y="6"/>
                      <a:pt x="6" y="5"/>
                    </a:cubicBezTo>
                    <a:cubicBezTo>
                      <a:pt x="8" y="4"/>
                      <a:pt x="7" y="6"/>
                      <a:pt x="9" y="6"/>
                    </a:cubicBezTo>
                    <a:cubicBezTo>
                      <a:pt x="9" y="4"/>
                      <a:pt x="7" y="5"/>
                      <a:pt x="6" y="3"/>
                    </a:cubicBezTo>
                    <a:cubicBezTo>
                      <a:pt x="6" y="2"/>
                      <a:pt x="6" y="0"/>
                      <a:pt x="4" y="0"/>
                    </a:cubicBezTo>
                    <a:cubicBezTo>
                      <a:pt x="3" y="2"/>
                      <a:pt x="4" y="1"/>
                      <a:pt x="4" y="3"/>
                    </a:cubicBezTo>
                    <a:cubicBezTo>
                      <a:pt x="0" y="3"/>
                      <a:pt x="3" y="7"/>
                      <a:pt x="2" y="8"/>
                    </a:cubicBezTo>
                    <a:cubicBezTo>
                      <a:pt x="4" y="7"/>
                      <a:pt x="4" y="9"/>
                      <a:pt x="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34"/>
              <p:cNvSpPr>
                <a:spLocks/>
              </p:cNvSpPr>
              <p:nvPr/>
            </p:nvSpPr>
            <p:spPr bwMode="auto">
              <a:xfrm>
                <a:off x="3033" y="3665"/>
                <a:ext cx="14" cy="15"/>
              </a:xfrm>
              <a:custGeom>
                <a:avLst/>
                <a:gdLst>
                  <a:gd name="T0" fmla="*/ 3 w 6"/>
                  <a:gd name="T1" fmla="*/ 0 h 5"/>
                  <a:gd name="T2" fmla="*/ 3 w 6"/>
                  <a:gd name="T3" fmla="*/ 1 h 5"/>
                  <a:gd name="T4" fmla="*/ 0 w 6"/>
                  <a:gd name="T5" fmla="*/ 1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2" y="2"/>
                      <a:pt x="2" y="1"/>
                      <a:pt x="0" y="1"/>
                    </a:cubicBezTo>
                    <a:cubicBezTo>
                      <a:pt x="0" y="5"/>
                      <a:pt x="6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35"/>
              <p:cNvSpPr>
                <a:spLocks/>
              </p:cNvSpPr>
              <p:nvPr/>
            </p:nvSpPr>
            <p:spPr bwMode="auto">
              <a:xfrm>
                <a:off x="2978" y="3665"/>
                <a:ext cx="36" cy="26"/>
              </a:xfrm>
              <a:custGeom>
                <a:avLst/>
                <a:gdLst>
                  <a:gd name="T0" fmla="*/ 10 w 15"/>
                  <a:gd name="T1" fmla="*/ 5 h 9"/>
                  <a:gd name="T2" fmla="*/ 11 w 15"/>
                  <a:gd name="T3" fmla="*/ 7 h 9"/>
                  <a:gd name="T4" fmla="*/ 7 w 15"/>
                  <a:gd name="T5" fmla="*/ 2 h 9"/>
                  <a:gd name="T6" fmla="*/ 7 w 15"/>
                  <a:gd name="T7" fmla="*/ 2 h 9"/>
                  <a:gd name="T8" fmla="*/ 3 w 15"/>
                  <a:gd name="T9" fmla="*/ 1 h 9"/>
                  <a:gd name="T10" fmla="*/ 0 w 15"/>
                  <a:gd name="T11" fmla="*/ 4 h 9"/>
                  <a:gd name="T12" fmla="*/ 3 w 15"/>
                  <a:gd name="T13" fmla="*/ 6 h 9"/>
                  <a:gd name="T14" fmla="*/ 2 w 15"/>
                  <a:gd name="T15" fmla="*/ 8 h 9"/>
                  <a:gd name="T16" fmla="*/ 3 w 15"/>
                  <a:gd name="T17" fmla="*/ 8 h 9"/>
                  <a:gd name="T18" fmla="*/ 6 w 15"/>
                  <a:gd name="T19" fmla="*/ 7 h 9"/>
                  <a:gd name="T20" fmla="*/ 6 w 15"/>
                  <a:gd name="T21" fmla="*/ 8 h 9"/>
                  <a:gd name="T22" fmla="*/ 8 w 15"/>
                  <a:gd name="T23" fmla="*/ 9 h 9"/>
                  <a:gd name="T24" fmla="*/ 10 w 15"/>
                  <a:gd name="T2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9">
                    <a:moveTo>
                      <a:pt x="10" y="5"/>
                    </a:moveTo>
                    <a:cubicBezTo>
                      <a:pt x="10" y="6"/>
                      <a:pt x="11" y="6"/>
                      <a:pt x="11" y="7"/>
                    </a:cubicBezTo>
                    <a:cubicBezTo>
                      <a:pt x="15" y="2"/>
                      <a:pt x="4" y="4"/>
                      <a:pt x="7" y="2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6" y="0"/>
                      <a:pt x="4" y="3"/>
                      <a:pt x="3" y="1"/>
                    </a:cubicBezTo>
                    <a:cubicBezTo>
                      <a:pt x="4" y="4"/>
                      <a:pt x="0" y="2"/>
                      <a:pt x="0" y="4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6" y="9"/>
                      <a:pt x="4" y="7"/>
                      <a:pt x="6" y="7"/>
                    </a:cubicBezTo>
                    <a:cubicBezTo>
                      <a:pt x="6" y="7"/>
                      <a:pt x="6" y="8"/>
                      <a:pt x="6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10" y="8"/>
                      <a:pt x="8" y="5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36"/>
              <p:cNvSpPr>
                <a:spLocks/>
              </p:cNvSpPr>
              <p:nvPr/>
            </p:nvSpPr>
            <p:spPr bwMode="auto">
              <a:xfrm>
                <a:off x="2938" y="3668"/>
                <a:ext cx="43" cy="26"/>
              </a:xfrm>
              <a:custGeom>
                <a:avLst/>
                <a:gdLst>
                  <a:gd name="T0" fmla="*/ 17 w 18"/>
                  <a:gd name="T1" fmla="*/ 6 h 9"/>
                  <a:gd name="T2" fmla="*/ 15 w 18"/>
                  <a:gd name="T3" fmla="*/ 2 h 9"/>
                  <a:gd name="T4" fmla="*/ 14 w 18"/>
                  <a:gd name="T5" fmla="*/ 1 h 9"/>
                  <a:gd name="T6" fmla="*/ 13 w 18"/>
                  <a:gd name="T7" fmla="*/ 3 h 9"/>
                  <a:gd name="T8" fmla="*/ 9 w 18"/>
                  <a:gd name="T9" fmla="*/ 3 h 9"/>
                  <a:gd name="T10" fmla="*/ 9 w 18"/>
                  <a:gd name="T11" fmla="*/ 4 h 9"/>
                  <a:gd name="T12" fmla="*/ 8 w 18"/>
                  <a:gd name="T13" fmla="*/ 1 h 9"/>
                  <a:gd name="T14" fmla="*/ 5 w 18"/>
                  <a:gd name="T15" fmla="*/ 0 h 9"/>
                  <a:gd name="T16" fmla="*/ 2 w 18"/>
                  <a:gd name="T17" fmla="*/ 2 h 9"/>
                  <a:gd name="T18" fmla="*/ 5 w 18"/>
                  <a:gd name="T19" fmla="*/ 4 h 9"/>
                  <a:gd name="T20" fmla="*/ 4 w 18"/>
                  <a:gd name="T21" fmla="*/ 6 h 9"/>
                  <a:gd name="T22" fmla="*/ 0 w 18"/>
                  <a:gd name="T23" fmla="*/ 4 h 9"/>
                  <a:gd name="T24" fmla="*/ 1 w 18"/>
                  <a:gd name="T25" fmla="*/ 7 h 9"/>
                  <a:gd name="T26" fmla="*/ 3 w 18"/>
                  <a:gd name="T27" fmla="*/ 8 h 9"/>
                  <a:gd name="T28" fmla="*/ 6 w 18"/>
                  <a:gd name="T29" fmla="*/ 8 h 9"/>
                  <a:gd name="T30" fmla="*/ 9 w 18"/>
                  <a:gd name="T31" fmla="*/ 5 h 9"/>
                  <a:gd name="T32" fmla="*/ 10 w 18"/>
                  <a:gd name="T33" fmla="*/ 8 h 9"/>
                  <a:gd name="T34" fmla="*/ 13 w 18"/>
                  <a:gd name="T35" fmla="*/ 5 h 9"/>
                  <a:gd name="T36" fmla="*/ 17 w 18"/>
                  <a:gd name="T3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9">
                    <a:moveTo>
                      <a:pt x="17" y="6"/>
                    </a:moveTo>
                    <a:cubicBezTo>
                      <a:pt x="18" y="3"/>
                      <a:pt x="16" y="3"/>
                      <a:pt x="15" y="2"/>
                    </a:cubicBezTo>
                    <a:cubicBezTo>
                      <a:pt x="15" y="2"/>
                      <a:pt x="15" y="1"/>
                      <a:pt x="14" y="1"/>
                    </a:cubicBezTo>
                    <a:cubicBezTo>
                      <a:pt x="15" y="2"/>
                      <a:pt x="13" y="4"/>
                      <a:pt x="13" y="3"/>
                    </a:cubicBezTo>
                    <a:cubicBezTo>
                      <a:pt x="13" y="1"/>
                      <a:pt x="10" y="2"/>
                      <a:pt x="9" y="3"/>
                    </a:cubicBezTo>
                    <a:cubicBezTo>
                      <a:pt x="10" y="3"/>
                      <a:pt x="10" y="4"/>
                      <a:pt x="9" y="4"/>
                    </a:cubicBezTo>
                    <a:cubicBezTo>
                      <a:pt x="8" y="3"/>
                      <a:pt x="8" y="2"/>
                      <a:pt x="8" y="1"/>
                    </a:cubicBezTo>
                    <a:cubicBezTo>
                      <a:pt x="5" y="2"/>
                      <a:pt x="6" y="2"/>
                      <a:pt x="5" y="0"/>
                    </a:cubicBezTo>
                    <a:cubicBezTo>
                      <a:pt x="5" y="2"/>
                      <a:pt x="2" y="1"/>
                      <a:pt x="2" y="2"/>
                    </a:cubicBezTo>
                    <a:cubicBezTo>
                      <a:pt x="3" y="3"/>
                      <a:pt x="5" y="2"/>
                      <a:pt x="5" y="4"/>
                    </a:cubicBezTo>
                    <a:cubicBezTo>
                      <a:pt x="5" y="5"/>
                      <a:pt x="5" y="6"/>
                      <a:pt x="4" y="6"/>
                    </a:cubicBezTo>
                    <a:cubicBezTo>
                      <a:pt x="4" y="5"/>
                      <a:pt x="1" y="1"/>
                      <a:pt x="0" y="4"/>
                    </a:cubicBezTo>
                    <a:cubicBezTo>
                      <a:pt x="2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5" y="8"/>
                      <a:pt x="8" y="4"/>
                      <a:pt x="6" y="8"/>
                    </a:cubicBezTo>
                    <a:cubicBezTo>
                      <a:pt x="9" y="9"/>
                      <a:pt x="7" y="5"/>
                      <a:pt x="9" y="5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1" y="6"/>
                      <a:pt x="11" y="5"/>
                      <a:pt x="13" y="5"/>
                    </a:cubicBezTo>
                    <a:cubicBezTo>
                      <a:pt x="12" y="9"/>
                      <a:pt x="15" y="4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37"/>
              <p:cNvSpPr>
                <a:spLocks/>
              </p:cNvSpPr>
              <p:nvPr/>
            </p:nvSpPr>
            <p:spPr bwMode="auto">
              <a:xfrm>
                <a:off x="2997" y="3662"/>
                <a:ext cx="8" cy="1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0" y="0"/>
                      <a:pt x="2" y="5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38"/>
              <p:cNvSpPr>
                <a:spLocks/>
              </p:cNvSpPr>
              <p:nvPr/>
            </p:nvSpPr>
            <p:spPr bwMode="auto">
              <a:xfrm>
                <a:off x="3045" y="3668"/>
                <a:ext cx="19" cy="29"/>
              </a:xfrm>
              <a:custGeom>
                <a:avLst/>
                <a:gdLst>
                  <a:gd name="T0" fmla="*/ 1 w 8"/>
                  <a:gd name="T1" fmla="*/ 7 h 10"/>
                  <a:gd name="T2" fmla="*/ 5 w 8"/>
                  <a:gd name="T3" fmla="*/ 6 h 10"/>
                  <a:gd name="T4" fmla="*/ 7 w 8"/>
                  <a:gd name="T5" fmla="*/ 6 h 10"/>
                  <a:gd name="T6" fmla="*/ 8 w 8"/>
                  <a:gd name="T7" fmla="*/ 7 h 10"/>
                  <a:gd name="T8" fmla="*/ 8 w 8"/>
                  <a:gd name="T9" fmla="*/ 2 h 10"/>
                  <a:gd name="T10" fmla="*/ 4 w 8"/>
                  <a:gd name="T11" fmla="*/ 0 h 10"/>
                  <a:gd name="T12" fmla="*/ 1 w 8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1" y="7"/>
                    </a:moveTo>
                    <a:cubicBezTo>
                      <a:pt x="3" y="8"/>
                      <a:pt x="3" y="7"/>
                      <a:pt x="5" y="6"/>
                    </a:cubicBezTo>
                    <a:cubicBezTo>
                      <a:pt x="5" y="10"/>
                      <a:pt x="6" y="6"/>
                      <a:pt x="7" y="6"/>
                    </a:cubicBezTo>
                    <a:cubicBezTo>
                      <a:pt x="7" y="6"/>
                      <a:pt x="7" y="7"/>
                      <a:pt x="8" y="7"/>
                    </a:cubicBezTo>
                    <a:cubicBezTo>
                      <a:pt x="7" y="4"/>
                      <a:pt x="8" y="5"/>
                      <a:pt x="8" y="2"/>
                    </a:cubicBezTo>
                    <a:cubicBezTo>
                      <a:pt x="6" y="2"/>
                      <a:pt x="6" y="1"/>
                      <a:pt x="4" y="0"/>
                    </a:cubicBezTo>
                    <a:cubicBezTo>
                      <a:pt x="3" y="2"/>
                      <a:pt x="0" y="3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39"/>
              <p:cNvSpPr>
                <a:spLocks/>
              </p:cNvSpPr>
              <p:nvPr/>
            </p:nvSpPr>
            <p:spPr bwMode="auto">
              <a:xfrm>
                <a:off x="3424" y="3648"/>
                <a:ext cx="52" cy="43"/>
              </a:xfrm>
              <a:custGeom>
                <a:avLst/>
                <a:gdLst>
                  <a:gd name="T0" fmla="*/ 21 w 22"/>
                  <a:gd name="T1" fmla="*/ 5 h 15"/>
                  <a:gd name="T2" fmla="*/ 19 w 22"/>
                  <a:gd name="T3" fmla="*/ 5 h 15"/>
                  <a:gd name="T4" fmla="*/ 20 w 22"/>
                  <a:gd name="T5" fmla="*/ 3 h 15"/>
                  <a:gd name="T6" fmla="*/ 20 w 22"/>
                  <a:gd name="T7" fmla="*/ 4 h 15"/>
                  <a:gd name="T8" fmla="*/ 17 w 22"/>
                  <a:gd name="T9" fmla="*/ 7 h 15"/>
                  <a:gd name="T10" fmla="*/ 14 w 22"/>
                  <a:gd name="T11" fmla="*/ 6 h 15"/>
                  <a:gd name="T12" fmla="*/ 12 w 22"/>
                  <a:gd name="T13" fmla="*/ 4 h 15"/>
                  <a:gd name="T14" fmla="*/ 12 w 22"/>
                  <a:gd name="T15" fmla="*/ 7 h 15"/>
                  <a:gd name="T16" fmla="*/ 13 w 22"/>
                  <a:gd name="T17" fmla="*/ 7 h 15"/>
                  <a:gd name="T18" fmla="*/ 9 w 22"/>
                  <a:gd name="T19" fmla="*/ 9 h 15"/>
                  <a:gd name="T20" fmla="*/ 8 w 22"/>
                  <a:gd name="T21" fmla="*/ 11 h 15"/>
                  <a:gd name="T22" fmla="*/ 5 w 22"/>
                  <a:gd name="T23" fmla="*/ 8 h 15"/>
                  <a:gd name="T24" fmla="*/ 4 w 22"/>
                  <a:gd name="T25" fmla="*/ 6 h 15"/>
                  <a:gd name="T26" fmla="*/ 0 w 22"/>
                  <a:gd name="T27" fmla="*/ 8 h 15"/>
                  <a:gd name="T28" fmla="*/ 1 w 22"/>
                  <a:gd name="T29" fmla="*/ 14 h 15"/>
                  <a:gd name="T30" fmla="*/ 4 w 22"/>
                  <a:gd name="T31" fmla="*/ 13 h 15"/>
                  <a:gd name="T32" fmla="*/ 6 w 22"/>
                  <a:gd name="T33" fmla="*/ 11 h 15"/>
                  <a:gd name="T34" fmla="*/ 8 w 22"/>
                  <a:gd name="T35" fmla="*/ 14 h 15"/>
                  <a:gd name="T36" fmla="*/ 9 w 22"/>
                  <a:gd name="T37" fmla="*/ 12 h 15"/>
                  <a:gd name="T38" fmla="*/ 13 w 22"/>
                  <a:gd name="T39" fmla="*/ 14 h 15"/>
                  <a:gd name="T40" fmla="*/ 13 w 22"/>
                  <a:gd name="T41" fmla="*/ 10 h 15"/>
                  <a:gd name="T42" fmla="*/ 15 w 22"/>
                  <a:gd name="T43" fmla="*/ 10 h 15"/>
                  <a:gd name="T44" fmla="*/ 15 w 22"/>
                  <a:gd name="T45" fmla="*/ 9 h 15"/>
                  <a:gd name="T46" fmla="*/ 20 w 22"/>
                  <a:gd name="T47" fmla="*/ 11 h 15"/>
                  <a:gd name="T48" fmla="*/ 20 w 22"/>
                  <a:gd name="T49" fmla="*/ 7 h 15"/>
                  <a:gd name="T50" fmla="*/ 22 w 22"/>
                  <a:gd name="T51" fmla="*/ 7 h 15"/>
                  <a:gd name="T52" fmla="*/ 21 w 22"/>
                  <a:gd name="T53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15">
                    <a:moveTo>
                      <a:pt x="21" y="5"/>
                    </a:moveTo>
                    <a:cubicBezTo>
                      <a:pt x="21" y="6"/>
                      <a:pt x="19" y="6"/>
                      <a:pt x="19" y="5"/>
                    </a:cubicBezTo>
                    <a:cubicBezTo>
                      <a:pt x="21" y="6"/>
                      <a:pt x="21" y="0"/>
                      <a:pt x="20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17" y="4"/>
                      <a:pt x="19" y="7"/>
                      <a:pt x="17" y="7"/>
                    </a:cubicBezTo>
                    <a:cubicBezTo>
                      <a:pt x="16" y="7"/>
                      <a:pt x="16" y="5"/>
                      <a:pt x="14" y="6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1" y="6"/>
                      <a:pt x="10" y="7"/>
                      <a:pt x="12" y="7"/>
                    </a:cubicBezTo>
                    <a:cubicBezTo>
                      <a:pt x="12" y="7"/>
                      <a:pt x="13" y="5"/>
                      <a:pt x="13" y="7"/>
                    </a:cubicBezTo>
                    <a:cubicBezTo>
                      <a:pt x="12" y="7"/>
                      <a:pt x="11" y="9"/>
                      <a:pt x="9" y="9"/>
                    </a:cubicBezTo>
                    <a:cubicBezTo>
                      <a:pt x="9" y="10"/>
                      <a:pt x="8" y="11"/>
                      <a:pt x="8" y="11"/>
                    </a:cubicBezTo>
                    <a:cubicBezTo>
                      <a:pt x="7" y="11"/>
                      <a:pt x="6" y="9"/>
                      <a:pt x="5" y="8"/>
                    </a:cubicBezTo>
                    <a:cubicBezTo>
                      <a:pt x="5" y="8"/>
                      <a:pt x="7" y="5"/>
                      <a:pt x="4" y="6"/>
                    </a:cubicBezTo>
                    <a:cubicBezTo>
                      <a:pt x="4" y="9"/>
                      <a:pt x="1" y="7"/>
                      <a:pt x="0" y="8"/>
                    </a:cubicBezTo>
                    <a:cubicBezTo>
                      <a:pt x="3" y="9"/>
                      <a:pt x="0" y="11"/>
                      <a:pt x="1" y="14"/>
                    </a:cubicBezTo>
                    <a:cubicBezTo>
                      <a:pt x="2" y="13"/>
                      <a:pt x="5" y="15"/>
                      <a:pt x="4" y="13"/>
                    </a:cubicBezTo>
                    <a:cubicBezTo>
                      <a:pt x="2" y="13"/>
                      <a:pt x="6" y="12"/>
                      <a:pt x="6" y="11"/>
                    </a:cubicBezTo>
                    <a:cubicBezTo>
                      <a:pt x="7" y="12"/>
                      <a:pt x="6" y="14"/>
                      <a:pt x="8" y="14"/>
                    </a:cubicBezTo>
                    <a:cubicBezTo>
                      <a:pt x="9" y="13"/>
                      <a:pt x="8" y="12"/>
                      <a:pt x="9" y="12"/>
                    </a:cubicBezTo>
                    <a:cubicBezTo>
                      <a:pt x="12" y="11"/>
                      <a:pt x="11" y="14"/>
                      <a:pt x="13" y="14"/>
                    </a:cubicBezTo>
                    <a:cubicBezTo>
                      <a:pt x="14" y="12"/>
                      <a:pt x="11" y="10"/>
                      <a:pt x="13" y="10"/>
                    </a:cubicBezTo>
                    <a:cubicBezTo>
                      <a:pt x="13" y="11"/>
                      <a:pt x="15" y="11"/>
                      <a:pt x="15" y="10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6" y="12"/>
                      <a:pt x="20" y="11"/>
                    </a:cubicBezTo>
                    <a:cubicBezTo>
                      <a:pt x="20" y="10"/>
                      <a:pt x="20" y="9"/>
                      <a:pt x="20" y="7"/>
                    </a:cubicBezTo>
                    <a:cubicBezTo>
                      <a:pt x="21" y="7"/>
                      <a:pt x="22" y="8"/>
                      <a:pt x="22" y="7"/>
                    </a:cubicBezTo>
                    <a:cubicBezTo>
                      <a:pt x="22" y="6"/>
                      <a:pt x="22" y="5"/>
                      <a:pt x="2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40"/>
              <p:cNvSpPr>
                <a:spLocks/>
              </p:cNvSpPr>
              <p:nvPr/>
            </p:nvSpPr>
            <p:spPr bwMode="auto">
              <a:xfrm>
                <a:off x="3495" y="3654"/>
                <a:ext cx="14" cy="14"/>
              </a:xfrm>
              <a:custGeom>
                <a:avLst/>
                <a:gdLst>
                  <a:gd name="T0" fmla="*/ 3 w 6"/>
                  <a:gd name="T1" fmla="*/ 2 h 5"/>
                  <a:gd name="T2" fmla="*/ 6 w 6"/>
                  <a:gd name="T3" fmla="*/ 2 h 5"/>
                  <a:gd name="T4" fmla="*/ 2 w 6"/>
                  <a:gd name="T5" fmla="*/ 1 h 5"/>
                  <a:gd name="T6" fmla="*/ 2 w 6"/>
                  <a:gd name="T7" fmla="*/ 4 h 5"/>
                  <a:gd name="T8" fmla="*/ 3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3" y="2"/>
                    </a:moveTo>
                    <a:cubicBezTo>
                      <a:pt x="5" y="0"/>
                      <a:pt x="5" y="5"/>
                      <a:pt x="6" y="2"/>
                    </a:cubicBezTo>
                    <a:cubicBezTo>
                      <a:pt x="5" y="2"/>
                      <a:pt x="4" y="0"/>
                      <a:pt x="2" y="1"/>
                    </a:cubicBezTo>
                    <a:cubicBezTo>
                      <a:pt x="2" y="1"/>
                      <a:pt x="0" y="3"/>
                      <a:pt x="2" y="4"/>
                    </a:cubicBezTo>
                    <a:cubicBezTo>
                      <a:pt x="2" y="3"/>
                      <a:pt x="2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41"/>
              <p:cNvSpPr>
                <a:spLocks/>
              </p:cNvSpPr>
              <p:nvPr/>
            </p:nvSpPr>
            <p:spPr bwMode="auto">
              <a:xfrm>
                <a:off x="3493" y="3665"/>
                <a:ext cx="19" cy="26"/>
              </a:xfrm>
              <a:custGeom>
                <a:avLst/>
                <a:gdLst>
                  <a:gd name="T0" fmla="*/ 6 w 8"/>
                  <a:gd name="T1" fmla="*/ 7 h 9"/>
                  <a:gd name="T2" fmla="*/ 5 w 8"/>
                  <a:gd name="T3" fmla="*/ 6 h 9"/>
                  <a:gd name="T4" fmla="*/ 4 w 8"/>
                  <a:gd name="T5" fmla="*/ 3 h 9"/>
                  <a:gd name="T6" fmla="*/ 6 w 8"/>
                  <a:gd name="T7" fmla="*/ 3 h 9"/>
                  <a:gd name="T8" fmla="*/ 6 w 8"/>
                  <a:gd name="T9" fmla="*/ 0 h 9"/>
                  <a:gd name="T10" fmla="*/ 1 w 8"/>
                  <a:gd name="T11" fmla="*/ 4 h 9"/>
                  <a:gd name="T12" fmla="*/ 4 w 8"/>
                  <a:gd name="T13" fmla="*/ 9 h 9"/>
                  <a:gd name="T14" fmla="*/ 8 w 8"/>
                  <a:gd name="T15" fmla="*/ 5 h 9"/>
                  <a:gd name="T16" fmla="*/ 6 w 8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9">
                    <a:moveTo>
                      <a:pt x="6" y="7"/>
                    </a:moveTo>
                    <a:cubicBezTo>
                      <a:pt x="5" y="7"/>
                      <a:pt x="5" y="6"/>
                      <a:pt x="5" y="6"/>
                    </a:cubicBezTo>
                    <a:cubicBezTo>
                      <a:pt x="6" y="7"/>
                      <a:pt x="4" y="4"/>
                      <a:pt x="4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3"/>
                      <a:pt x="0" y="0"/>
                      <a:pt x="1" y="4"/>
                    </a:cubicBezTo>
                    <a:cubicBezTo>
                      <a:pt x="3" y="4"/>
                      <a:pt x="4" y="6"/>
                      <a:pt x="4" y="9"/>
                    </a:cubicBezTo>
                    <a:cubicBezTo>
                      <a:pt x="6" y="9"/>
                      <a:pt x="7" y="7"/>
                      <a:pt x="8" y="5"/>
                    </a:cubicBezTo>
                    <a:cubicBezTo>
                      <a:pt x="7" y="5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42"/>
              <p:cNvSpPr>
                <a:spLocks/>
              </p:cNvSpPr>
              <p:nvPr/>
            </p:nvSpPr>
            <p:spPr bwMode="auto">
              <a:xfrm>
                <a:off x="3407" y="3659"/>
                <a:ext cx="17" cy="29"/>
              </a:xfrm>
              <a:custGeom>
                <a:avLst/>
                <a:gdLst>
                  <a:gd name="T0" fmla="*/ 6 w 7"/>
                  <a:gd name="T1" fmla="*/ 2 h 10"/>
                  <a:gd name="T2" fmla="*/ 5 w 7"/>
                  <a:gd name="T3" fmla="*/ 0 h 10"/>
                  <a:gd name="T4" fmla="*/ 3 w 7"/>
                  <a:gd name="T5" fmla="*/ 0 h 10"/>
                  <a:gd name="T6" fmla="*/ 4 w 7"/>
                  <a:gd name="T7" fmla="*/ 3 h 10"/>
                  <a:gd name="T8" fmla="*/ 0 w 7"/>
                  <a:gd name="T9" fmla="*/ 3 h 10"/>
                  <a:gd name="T10" fmla="*/ 0 w 7"/>
                  <a:gd name="T11" fmla="*/ 7 h 10"/>
                  <a:gd name="T12" fmla="*/ 4 w 7"/>
                  <a:gd name="T13" fmla="*/ 5 h 10"/>
                  <a:gd name="T14" fmla="*/ 2 w 7"/>
                  <a:gd name="T15" fmla="*/ 7 h 10"/>
                  <a:gd name="T16" fmla="*/ 4 w 7"/>
                  <a:gd name="T17" fmla="*/ 7 h 10"/>
                  <a:gd name="T18" fmla="*/ 4 w 7"/>
                  <a:gd name="T19" fmla="*/ 10 h 10"/>
                  <a:gd name="T20" fmla="*/ 6 w 7"/>
                  <a:gd name="T21" fmla="*/ 7 h 10"/>
                  <a:gd name="T22" fmla="*/ 4 w 7"/>
                  <a:gd name="T23" fmla="*/ 3 h 10"/>
                  <a:gd name="T24" fmla="*/ 6 w 7"/>
                  <a:gd name="T25" fmla="*/ 4 h 10"/>
                  <a:gd name="T26" fmla="*/ 6 w 7"/>
                  <a:gd name="T2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0">
                    <a:moveTo>
                      <a:pt x="6" y="2"/>
                    </a:moveTo>
                    <a:cubicBezTo>
                      <a:pt x="6" y="3"/>
                      <a:pt x="5" y="2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1"/>
                      <a:pt x="4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4"/>
                      <a:pt x="1" y="6"/>
                      <a:pt x="0" y="7"/>
                    </a:cubicBezTo>
                    <a:cubicBezTo>
                      <a:pt x="2" y="7"/>
                      <a:pt x="2" y="5"/>
                      <a:pt x="4" y="5"/>
                    </a:cubicBezTo>
                    <a:cubicBezTo>
                      <a:pt x="4" y="6"/>
                      <a:pt x="2" y="7"/>
                      <a:pt x="2" y="7"/>
                    </a:cubicBezTo>
                    <a:cubicBezTo>
                      <a:pt x="2" y="8"/>
                      <a:pt x="5" y="6"/>
                      <a:pt x="4" y="7"/>
                    </a:cubicBezTo>
                    <a:cubicBezTo>
                      <a:pt x="4" y="8"/>
                      <a:pt x="1" y="9"/>
                      <a:pt x="4" y="10"/>
                    </a:cubicBezTo>
                    <a:cubicBezTo>
                      <a:pt x="4" y="8"/>
                      <a:pt x="6" y="9"/>
                      <a:pt x="6" y="7"/>
                    </a:cubicBezTo>
                    <a:cubicBezTo>
                      <a:pt x="5" y="7"/>
                      <a:pt x="4" y="5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3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43"/>
              <p:cNvSpPr>
                <a:spLocks/>
              </p:cNvSpPr>
              <p:nvPr/>
            </p:nvSpPr>
            <p:spPr bwMode="auto">
              <a:xfrm>
                <a:off x="3402" y="3680"/>
                <a:ext cx="10" cy="8"/>
              </a:xfrm>
              <a:custGeom>
                <a:avLst/>
                <a:gdLst>
                  <a:gd name="T0" fmla="*/ 4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0" y="2"/>
                      <a:pt x="4" y="3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44"/>
              <p:cNvSpPr>
                <a:spLocks/>
              </p:cNvSpPr>
              <p:nvPr/>
            </p:nvSpPr>
            <p:spPr bwMode="auto">
              <a:xfrm>
                <a:off x="3469" y="3680"/>
                <a:ext cx="7" cy="11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2 h 4"/>
                  <a:gd name="T4" fmla="*/ 0 w 3"/>
                  <a:gd name="T5" fmla="*/ 1 h 4"/>
                  <a:gd name="T6" fmla="*/ 1 w 3"/>
                  <a:gd name="T7" fmla="*/ 4 h 4"/>
                  <a:gd name="T8" fmla="*/ 2 w 3"/>
                  <a:gd name="T9" fmla="*/ 2 h 4"/>
                  <a:gd name="T10" fmla="*/ 3 w 3"/>
                  <a:gd name="T11" fmla="*/ 2 h 4"/>
                  <a:gd name="T12" fmla="*/ 2 w 3"/>
                  <a:gd name="T13" fmla="*/ 1 h 4"/>
                  <a:gd name="T14" fmla="*/ 2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45"/>
              <p:cNvSpPr>
                <a:spLocks/>
              </p:cNvSpPr>
              <p:nvPr/>
            </p:nvSpPr>
            <p:spPr bwMode="auto">
              <a:xfrm>
                <a:off x="3481" y="3657"/>
                <a:ext cx="14" cy="34"/>
              </a:xfrm>
              <a:custGeom>
                <a:avLst/>
                <a:gdLst>
                  <a:gd name="T0" fmla="*/ 2 w 6"/>
                  <a:gd name="T1" fmla="*/ 5 h 12"/>
                  <a:gd name="T2" fmla="*/ 1 w 6"/>
                  <a:gd name="T3" fmla="*/ 3 h 12"/>
                  <a:gd name="T4" fmla="*/ 2 w 6"/>
                  <a:gd name="T5" fmla="*/ 0 h 12"/>
                  <a:gd name="T6" fmla="*/ 0 w 6"/>
                  <a:gd name="T7" fmla="*/ 1 h 12"/>
                  <a:gd name="T8" fmla="*/ 1 w 6"/>
                  <a:gd name="T9" fmla="*/ 8 h 12"/>
                  <a:gd name="T10" fmla="*/ 2 w 6"/>
                  <a:gd name="T11" fmla="*/ 11 h 12"/>
                  <a:gd name="T12" fmla="*/ 6 w 6"/>
                  <a:gd name="T13" fmla="*/ 12 h 12"/>
                  <a:gd name="T14" fmla="*/ 2 w 6"/>
                  <a:gd name="T1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2" y="5"/>
                    </a:moveTo>
                    <a:cubicBezTo>
                      <a:pt x="2" y="3"/>
                      <a:pt x="4" y="1"/>
                      <a:pt x="1" y="3"/>
                    </a:cubicBezTo>
                    <a:cubicBezTo>
                      <a:pt x="0" y="1"/>
                      <a:pt x="5" y="1"/>
                      <a:pt x="2" y="0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3"/>
                      <a:pt x="0" y="6"/>
                      <a:pt x="1" y="8"/>
                    </a:cubicBezTo>
                    <a:cubicBezTo>
                      <a:pt x="1" y="9"/>
                      <a:pt x="1" y="11"/>
                      <a:pt x="2" y="11"/>
                    </a:cubicBezTo>
                    <a:cubicBezTo>
                      <a:pt x="3" y="10"/>
                      <a:pt x="4" y="10"/>
                      <a:pt x="6" y="12"/>
                    </a:cubicBezTo>
                    <a:cubicBezTo>
                      <a:pt x="6" y="8"/>
                      <a:pt x="3" y="8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46"/>
              <p:cNvSpPr>
                <a:spLocks noEditPoints="1"/>
              </p:cNvSpPr>
              <p:nvPr/>
            </p:nvSpPr>
            <p:spPr bwMode="auto">
              <a:xfrm>
                <a:off x="2862" y="3665"/>
                <a:ext cx="74" cy="26"/>
              </a:xfrm>
              <a:custGeom>
                <a:avLst/>
                <a:gdLst>
                  <a:gd name="T0" fmla="*/ 8 w 31"/>
                  <a:gd name="T1" fmla="*/ 1 h 9"/>
                  <a:gd name="T2" fmla="*/ 4 w 31"/>
                  <a:gd name="T3" fmla="*/ 1 h 9"/>
                  <a:gd name="T4" fmla="*/ 2 w 31"/>
                  <a:gd name="T5" fmla="*/ 6 h 9"/>
                  <a:gd name="T6" fmla="*/ 4 w 31"/>
                  <a:gd name="T7" fmla="*/ 5 h 9"/>
                  <a:gd name="T8" fmla="*/ 9 w 31"/>
                  <a:gd name="T9" fmla="*/ 7 h 9"/>
                  <a:gd name="T10" fmla="*/ 10 w 31"/>
                  <a:gd name="T11" fmla="*/ 5 h 9"/>
                  <a:gd name="T12" fmla="*/ 15 w 31"/>
                  <a:gd name="T13" fmla="*/ 5 h 9"/>
                  <a:gd name="T14" fmla="*/ 15 w 31"/>
                  <a:gd name="T15" fmla="*/ 7 h 9"/>
                  <a:gd name="T16" fmla="*/ 18 w 31"/>
                  <a:gd name="T17" fmla="*/ 6 h 9"/>
                  <a:gd name="T18" fmla="*/ 18 w 31"/>
                  <a:gd name="T19" fmla="*/ 4 h 9"/>
                  <a:gd name="T20" fmla="*/ 20 w 31"/>
                  <a:gd name="T21" fmla="*/ 5 h 9"/>
                  <a:gd name="T22" fmla="*/ 23 w 31"/>
                  <a:gd name="T23" fmla="*/ 3 h 9"/>
                  <a:gd name="T24" fmla="*/ 21 w 31"/>
                  <a:gd name="T25" fmla="*/ 7 h 9"/>
                  <a:gd name="T26" fmla="*/ 19 w 31"/>
                  <a:gd name="T27" fmla="*/ 8 h 9"/>
                  <a:gd name="T28" fmla="*/ 22 w 31"/>
                  <a:gd name="T29" fmla="*/ 9 h 9"/>
                  <a:gd name="T30" fmla="*/ 30 w 31"/>
                  <a:gd name="T31" fmla="*/ 6 h 9"/>
                  <a:gd name="T32" fmla="*/ 28 w 31"/>
                  <a:gd name="T33" fmla="*/ 1 h 9"/>
                  <a:gd name="T34" fmla="*/ 26 w 31"/>
                  <a:gd name="T35" fmla="*/ 5 h 9"/>
                  <a:gd name="T36" fmla="*/ 27 w 31"/>
                  <a:gd name="T37" fmla="*/ 1 h 9"/>
                  <a:gd name="T38" fmla="*/ 25 w 31"/>
                  <a:gd name="T39" fmla="*/ 5 h 9"/>
                  <a:gd name="T40" fmla="*/ 24 w 31"/>
                  <a:gd name="T41" fmla="*/ 1 h 9"/>
                  <a:gd name="T42" fmla="*/ 20 w 31"/>
                  <a:gd name="T43" fmla="*/ 3 h 9"/>
                  <a:gd name="T44" fmla="*/ 18 w 31"/>
                  <a:gd name="T45" fmla="*/ 1 h 9"/>
                  <a:gd name="T46" fmla="*/ 19 w 31"/>
                  <a:gd name="T47" fmla="*/ 3 h 9"/>
                  <a:gd name="T48" fmla="*/ 18 w 31"/>
                  <a:gd name="T49" fmla="*/ 1 h 9"/>
                  <a:gd name="T50" fmla="*/ 14 w 31"/>
                  <a:gd name="T51" fmla="*/ 5 h 9"/>
                  <a:gd name="T52" fmla="*/ 8 w 31"/>
                  <a:gd name="T53" fmla="*/ 3 h 9"/>
                  <a:gd name="T54" fmla="*/ 8 w 31"/>
                  <a:gd name="T55" fmla="*/ 1 h 9"/>
                  <a:gd name="T56" fmla="*/ 8 w 31"/>
                  <a:gd name="T57" fmla="*/ 6 h 9"/>
                  <a:gd name="T58" fmla="*/ 7 w 31"/>
                  <a:gd name="T59" fmla="*/ 2 h 9"/>
                  <a:gd name="T60" fmla="*/ 8 w 31"/>
                  <a:gd name="T6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9">
                    <a:moveTo>
                      <a:pt x="8" y="1"/>
                    </a:moveTo>
                    <a:cubicBezTo>
                      <a:pt x="7" y="1"/>
                      <a:pt x="5" y="2"/>
                      <a:pt x="4" y="1"/>
                    </a:cubicBezTo>
                    <a:cubicBezTo>
                      <a:pt x="6" y="5"/>
                      <a:pt x="0" y="4"/>
                      <a:pt x="2" y="6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2" y="8"/>
                      <a:pt x="8" y="8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ubicBezTo>
                      <a:pt x="12" y="9"/>
                      <a:pt x="12" y="5"/>
                      <a:pt x="15" y="5"/>
                    </a:cubicBezTo>
                    <a:cubicBezTo>
                      <a:pt x="15" y="6"/>
                      <a:pt x="14" y="7"/>
                      <a:pt x="15" y="7"/>
                    </a:cubicBezTo>
                    <a:cubicBezTo>
                      <a:pt x="15" y="4"/>
                      <a:pt x="19" y="8"/>
                      <a:pt x="18" y="6"/>
                    </a:cubicBezTo>
                    <a:cubicBezTo>
                      <a:pt x="18" y="6"/>
                      <a:pt x="16" y="4"/>
                      <a:pt x="18" y="4"/>
                    </a:cubicBezTo>
                    <a:cubicBezTo>
                      <a:pt x="19" y="4"/>
                      <a:pt x="18" y="6"/>
                      <a:pt x="20" y="5"/>
                    </a:cubicBezTo>
                    <a:cubicBezTo>
                      <a:pt x="22" y="5"/>
                      <a:pt x="21" y="3"/>
                      <a:pt x="23" y="3"/>
                    </a:cubicBezTo>
                    <a:cubicBezTo>
                      <a:pt x="22" y="4"/>
                      <a:pt x="22" y="6"/>
                      <a:pt x="21" y="7"/>
                    </a:cubicBezTo>
                    <a:cubicBezTo>
                      <a:pt x="21" y="6"/>
                      <a:pt x="19" y="7"/>
                      <a:pt x="19" y="8"/>
                    </a:cubicBezTo>
                    <a:cubicBezTo>
                      <a:pt x="21" y="8"/>
                      <a:pt x="21" y="9"/>
                      <a:pt x="22" y="9"/>
                    </a:cubicBezTo>
                    <a:cubicBezTo>
                      <a:pt x="23" y="7"/>
                      <a:pt x="27" y="5"/>
                      <a:pt x="30" y="6"/>
                    </a:cubicBezTo>
                    <a:cubicBezTo>
                      <a:pt x="31" y="3"/>
                      <a:pt x="30" y="1"/>
                      <a:pt x="28" y="1"/>
                    </a:cubicBezTo>
                    <a:cubicBezTo>
                      <a:pt x="27" y="2"/>
                      <a:pt x="28" y="5"/>
                      <a:pt x="26" y="5"/>
                    </a:cubicBezTo>
                    <a:cubicBezTo>
                      <a:pt x="26" y="4"/>
                      <a:pt x="26" y="2"/>
                      <a:pt x="27" y="1"/>
                    </a:cubicBezTo>
                    <a:cubicBezTo>
                      <a:pt x="24" y="0"/>
                      <a:pt x="27" y="5"/>
                      <a:pt x="25" y="5"/>
                    </a:cubicBezTo>
                    <a:cubicBezTo>
                      <a:pt x="24" y="4"/>
                      <a:pt x="26" y="1"/>
                      <a:pt x="24" y="1"/>
                    </a:cubicBezTo>
                    <a:cubicBezTo>
                      <a:pt x="24" y="3"/>
                      <a:pt x="21" y="2"/>
                      <a:pt x="20" y="3"/>
                    </a:cubicBezTo>
                    <a:cubicBezTo>
                      <a:pt x="22" y="1"/>
                      <a:pt x="20" y="1"/>
                      <a:pt x="18" y="1"/>
                    </a:cubicBezTo>
                    <a:cubicBezTo>
                      <a:pt x="18" y="2"/>
                      <a:pt x="19" y="2"/>
                      <a:pt x="19" y="3"/>
                    </a:cubicBezTo>
                    <a:cubicBezTo>
                      <a:pt x="18" y="2"/>
                      <a:pt x="15" y="4"/>
                      <a:pt x="18" y="1"/>
                    </a:cubicBezTo>
                    <a:cubicBezTo>
                      <a:pt x="15" y="1"/>
                      <a:pt x="16" y="5"/>
                      <a:pt x="14" y="5"/>
                    </a:cubicBezTo>
                    <a:cubicBezTo>
                      <a:pt x="16" y="0"/>
                      <a:pt x="11" y="4"/>
                      <a:pt x="8" y="3"/>
                    </a:cubicBezTo>
                    <a:cubicBezTo>
                      <a:pt x="8" y="3"/>
                      <a:pt x="8" y="2"/>
                      <a:pt x="8" y="1"/>
                    </a:cubicBezTo>
                    <a:close/>
                    <a:moveTo>
                      <a:pt x="8" y="6"/>
                    </a:moveTo>
                    <a:cubicBezTo>
                      <a:pt x="7" y="7"/>
                      <a:pt x="3" y="2"/>
                      <a:pt x="7" y="2"/>
                    </a:cubicBezTo>
                    <a:cubicBezTo>
                      <a:pt x="4" y="4"/>
                      <a:pt x="9" y="5"/>
                      <a:pt x="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47"/>
              <p:cNvSpPr>
                <a:spLocks/>
              </p:cNvSpPr>
              <p:nvPr/>
            </p:nvSpPr>
            <p:spPr bwMode="auto">
              <a:xfrm>
                <a:off x="2667" y="3665"/>
                <a:ext cx="54" cy="32"/>
              </a:xfrm>
              <a:custGeom>
                <a:avLst/>
                <a:gdLst>
                  <a:gd name="T0" fmla="*/ 19 w 23"/>
                  <a:gd name="T1" fmla="*/ 6 h 11"/>
                  <a:gd name="T2" fmla="*/ 23 w 23"/>
                  <a:gd name="T3" fmla="*/ 2 h 11"/>
                  <a:gd name="T4" fmla="*/ 17 w 23"/>
                  <a:gd name="T5" fmla="*/ 3 h 11"/>
                  <a:gd name="T6" fmla="*/ 15 w 23"/>
                  <a:gd name="T7" fmla="*/ 2 h 11"/>
                  <a:gd name="T8" fmla="*/ 15 w 23"/>
                  <a:gd name="T9" fmla="*/ 1 h 11"/>
                  <a:gd name="T10" fmla="*/ 12 w 23"/>
                  <a:gd name="T11" fmla="*/ 2 h 11"/>
                  <a:gd name="T12" fmla="*/ 10 w 23"/>
                  <a:gd name="T13" fmla="*/ 1 h 11"/>
                  <a:gd name="T14" fmla="*/ 8 w 23"/>
                  <a:gd name="T15" fmla="*/ 2 h 11"/>
                  <a:gd name="T16" fmla="*/ 8 w 23"/>
                  <a:gd name="T17" fmla="*/ 4 h 11"/>
                  <a:gd name="T18" fmla="*/ 1 w 23"/>
                  <a:gd name="T19" fmla="*/ 3 h 11"/>
                  <a:gd name="T20" fmla="*/ 2 w 23"/>
                  <a:gd name="T21" fmla="*/ 1 h 11"/>
                  <a:gd name="T22" fmla="*/ 0 w 23"/>
                  <a:gd name="T23" fmla="*/ 1 h 11"/>
                  <a:gd name="T24" fmla="*/ 0 w 23"/>
                  <a:gd name="T25" fmla="*/ 5 h 11"/>
                  <a:gd name="T26" fmla="*/ 0 w 23"/>
                  <a:gd name="T27" fmla="*/ 5 h 11"/>
                  <a:gd name="T28" fmla="*/ 3 w 23"/>
                  <a:gd name="T29" fmla="*/ 6 h 11"/>
                  <a:gd name="T30" fmla="*/ 5 w 23"/>
                  <a:gd name="T31" fmla="*/ 5 h 11"/>
                  <a:gd name="T32" fmla="*/ 6 w 23"/>
                  <a:gd name="T33" fmla="*/ 3 h 11"/>
                  <a:gd name="T34" fmla="*/ 6 w 23"/>
                  <a:gd name="T35" fmla="*/ 5 h 11"/>
                  <a:gd name="T36" fmla="*/ 15 w 23"/>
                  <a:gd name="T37" fmla="*/ 7 h 11"/>
                  <a:gd name="T38" fmla="*/ 18 w 23"/>
                  <a:gd name="T39" fmla="*/ 5 h 11"/>
                  <a:gd name="T40" fmla="*/ 23 w 23"/>
                  <a:gd name="T41" fmla="*/ 9 h 11"/>
                  <a:gd name="T42" fmla="*/ 19 w 23"/>
                  <a:gd name="T4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1">
                    <a:moveTo>
                      <a:pt x="19" y="6"/>
                    </a:moveTo>
                    <a:cubicBezTo>
                      <a:pt x="22" y="6"/>
                      <a:pt x="22" y="4"/>
                      <a:pt x="23" y="2"/>
                    </a:cubicBezTo>
                    <a:cubicBezTo>
                      <a:pt x="19" y="2"/>
                      <a:pt x="20" y="2"/>
                      <a:pt x="17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9" y="2"/>
                      <a:pt x="9" y="4"/>
                      <a:pt x="8" y="4"/>
                    </a:cubicBezTo>
                    <a:cubicBezTo>
                      <a:pt x="8" y="0"/>
                      <a:pt x="3" y="3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1" y="7"/>
                      <a:pt x="3" y="6"/>
                    </a:cubicBezTo>
                    <a:cubicBezTo>
                      <a:pt x="4" y="6"/>
                      <a:pt x="4" y="5"/>
                      <a:pt x="5" y="5"/>
                    </a:cubicBezTo>
                    <a:cubicBezTo>
                      <a:pt x="5" y="5"/>
                      <a:pt x="5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5"/>
                      <a:pt x="12" y="6"/>
                      <a:pt x="15" y="7"/>
                    </a:cubicBezTo>
                    <a:cubicBezTo>
                      <a:pt x="15" y="6"/>
                      <a:pt x="17" y="5"/>
                      <a:pt x="18" y="5"/>
                    </a:cubicBezTo>
                    <a:cubicBezTo>
                      <a:pt x="19" y="6"/>
                      <a:pt x="21" y="11"/>
                      <a:pt x="23" y="9"/>
                    </a:cubicBezTo>
                    <a:cubicBezTo>
                      <a:pt x="22" y="8"/>
                      <a:pt x="20" y="8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48"/>
              <p:cNvSpPr>
                <a:spLocks/>
              </p:cNvSpPr>
              <p:nvPr/>
            </p:nvSpPr>
            <p:spPr bwMode="auto">
              <a:xfrm>
                <a:off x="2926" y="3685"/>
                <a:ext cx="7" cy="12"/>
              </a:xfrm>
              <a:custGeom>
                <a:avLst/>
                <a:gdLst>
                  <a:gd name="T0" fmla="*/ 2 w 3"/>
                  <a:gd name="T1" fmla="*/ 2 h 4"/>
                  <a:gd name="T2" fmla="*/ 2 w 3"/>
                  <a:gd name="T3" fmla="*/ 3 h 4"/>
                  <a:gd name="T4" fmla="*/ 0 w 3"/>
                  <a:gd name="T5" fmla="*/ 1 h 4"/>
                  <a:gd name="T6" fmla="*/ 0 w 3"/>
                  <a:gd name="T7" fmla="*/ 3 h 4"/>
                  <a:gd name="T8" fmla="*/ 2 w 3"/>
                  <a:gd name="T9" fmla="*/ 4 h 4"/>
                  <a:gd name="T10" fmla="*/ 2 w 3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2" y="4"/>
                      <a:pt x="2" y="4"/>
                    </a:cubicBezTo>
                    <a:cubicBezTo>
                      <a:pt x="3" y="4"/>
                      <a:pt x="3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49"/>
              <p:cNvSpPr>
                <a:spLocks/>
              </p:cNvSpPr>
              <p:nvPr/>
            </p:nvSpPr>
            <p:spPr bwMode="auto">
              <a:xfrm>
                <a:off x="2795" y="3668"/>
                <a:ext cx="26" cy="20"/>
              </a:xfrm>
              <a:custGeom>
                <a:avLst/>
                <a:gdLst>
                  <a:gd name="T0" fmla="*/ 11 w 11"/>
                  <a:gd name="T1" fmla="*/ 5 h 7"/>
                  <a:gd name="T2" fmla="*/ 11 w 11"/>
                  <a:gd name="T3" fmla="*/ 3 h 7"/>
                  <a:gd name="T4" fmla="*/ 4 w 11"/>
                  <a:gd name="T5" fmla="*/ 0 h 7"/>
                  <a:gd name="T6" fmla="*/ 3 w 11"/>
                  <a:gd name="T7" fmla="*/ 2 h 7"/>
                  <a:gd name="T8" fmla="*/ 1 w 11"/>
                  <a:gd name="T9" fmla="*/ 4 h 7"/>
                  <a:gd name="T10" fmla="*/ 3 w 11"/>
                  <a:gd name="T11" fmla="*/ 4 h 7"/>
                  <a:gd name="T12" fmla="*/ 3 w 11"/>
                  <a:gd name="T13" fmla="*/ 6 h 7"/>
                  <a:gd name="T14" fmla="*/ 11 w 1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">
                    <a:moveTo>
                      <a:pt x="11" y="5"/>
                    </a:moveTo>
                    <a:cubicBezTo>
                      <a:pt x="11" y="4"/>
                      <a:pt x="11" y="4"/>
                      <a:pt x="11" y="3"/>
                    </a:cubicBezTo>
                    <a:cubicBezTo>
                      <a:pt x="7" y="3"/>
                      <a:pt x="7" y="3"/>
                      <a:pt x="4" y="0"/>
                    </a:cubicBezTo>
                    <a:cubicBezTo>
                      <a:pt x="4" y="2"/>
                      <a:pt x="2" y="1"/>
                      <a:pt x="3" y="2"/>
                    </a:cubicBezTo>
                    <a:cubicBezTo>
                      <a:pt x="5" y="3"/>
                      <a:pt x="1" y="1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0" y="6"/>
                      <a:pt x="5" y="3"/>
                      <a:pt x="3" y="6"/>
                    </a:cubicBezTo>
                    <a:cubicBezTo>
                      <a:pt x="7" y="7"/>
                      <a:pt x="8" y="5"/>
                      <a:pt x="1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50"/>
              <p:cNvSpPr>
                <a:spLocks/>
              </p:cNvSpPr>
              <p:nvPr/>
            </p:nvSpPr>
            <p:spPr bwMode="auto">
              <a:xfrm>
                <a:off x="2852" y="3671"/>
                <a:ext cx="7" cy="9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3 h 3"/>
                  <a:gd name="T6" fmla="*/ 2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51"/>
              <p:cNvSpPr>
                <a:spLocks/>
              </p:cNvSpPr>
              <p:nvPr/>
            </p:nvSpPr>
            <p:spPr bwMode="auto">
              <a:xfrm>
                <a:off x="2821" y="3668"/>
                <a:ext cx="46" cy="26"/>
              </a:xfrm>
              <a:custGeom>
                <a:avLst/>
                <a:gdLst>
                  <a:gd name="T0" fmla="*/ 16 w 19"/>
                  <a:gd name="T1" fmla="*/ 6 h 9"/>
                  <a:gd name="T2" fmla="*/ 18 w 19"/>
                  <a:gd name="T3" fmla="*/ 2 h 9"/>
                  <a:gd name="T4" fmla="*/ 16 w 19"/>
                  <a:gd name="T5" fmla="*/ 4 h 9"/>
                  <a:gd name="T6" fmla="*/ 10 w 19"/>
                  <a:gd name="T7" fmla="*/ 0 h 9"/>
                  <a:gd name="T8" fmla="*/ 6 w 19"/>
                  <a:gd name="T9" fmla="*/ 1 h 9"/>
                  <a:gd name="T10" fmla="*/ 3 w 19"/>
                  <a:gd name="T11" fmla="*/ 2 h 9"/>
                  <a:gd name="T12" fmla="*/ 0 w 19"/>
                  <a:gd name="T13" fmla="*/ 1 h 9"/>
                  <a:gd name="T14" fmla="*/ 0 w 19"/>
                  <a:gd name="T15" fmla="*/ 5 h 9"/>
                  <a:gd name="T16" fmla="*/ 5 w 19"/>
                  <a:gd name="T17" fmla="*/ 4 h 9"/>
                  <a:gd name="T18" fmla="*/ 7 w 19"/>
                  <a:gd name="T19" fmla="*/ 8 h 9"/>
                  <a:gd name="T20" fmla="*/ 10 w 19"/>
                  <a:gd name="T21" fmla="*/ 8 h 9"/>
                  <a:gd name="T22" fmla="*/ 11 w 19"/>
                  <a:gd name="T23" fmla="*/ 4 h 9"/>
                  <a:gd name="T24" fmla="*/ 14 w 19"/>
                  <a:gd name="T25" fmla="*/ 8 h 9"/>
                  <a:gd name="T26" fmla="*/ 15 w 19"/>
                  <a:gd name="T27" fmla="*/ 9 h 9"/>
                  <a:gd name="T28" fmla="*/ 16 w 19"/>
                  <a:gd name="T2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9">
                    <a:moveTo>
                      <a:pt x="16" y="6"/>
                    </a:moveTo>
                    <a:cubicBezTo>
                      <a:pt x="19" y="6"/>
                      <a:pt x="17" y="3"/>
                      <a:pt x="18" y="2"/>
                    </a:cubicBezTo>
                    <a:cubicBezTo>
                      <a:pt x="15" y="1"/>
                      <a:pt x="17" y="5"/>
                      <a:pt x="16" y="4"/>
                    </a:cubicBezTo>
                    <a:cubicBezTo>
                      <a:pt x="13" y="6"/>
                      <a:pt x="11" y="2"/>
                      <a:pt x="10" y="0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6" y="2"/>
                      <a:pt x="3" y="2"/>
                      <a:pt x="3" y="2"/>
                    </a:cubicBezTo>
                    <a:cubicBezTo>
                      <a:pt x="2" y="2"/>
                      <a:pt x="1" y="2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3" y="6"/>
                      <a:pt x="4" y="4"/>
                      <a:pt x="5" y="4"/>
                    </a:cubicBezTo>
                    <a:cubicBezTo>
                      <a:pt x="6" y="6"/>
                      <a:pt x="5" y="6"/>
                      <a:pt x="7" y="8"/>
                    </a:cubicBezTo>
                    <a:cubicBezTo>
                      <a:pt x="9" y="8"/>
                      <a:pt x="8" y="6"/>
                      <a:pt x="10" y="8"/>
                    </a:cubicBezTo>
                    <a:cubicBezTo>
                      <a:pt x="10" y="5"/>
                      <a:pt x="10" y="4"/>
                      <a:pt x="11" y="4"/>
                    </a:cubicBezTo>
                    <a:cubicBezTo>
                      <a:pt x="11" y="6"/>
                      <a:pt x="14" y="6"/>
                      <a:pt x="14" y="8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8"/>
                      <a:pt x="14" y="6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52"/>
              <p:cNvSpPr>
                <a:spLocks/>
              </p:cNvSpPr>
              <p:nvPr/>
            </p:nvSpPr>
            <p:spPr bwMode="auto">
              <a:xfrm>
                <a:off x="2762" y="3665"/>
                <a:ext cx="33" cy="26"/>
              </a:xfrm>
              <a:custGeom>
                <a:avLst/>
                <a:gdLst>
                  <a:gd name="T0" fmla="*/ 14 w 14"/>
                  <a:gd name="T1" fmla="*/ 5 h 9"/>
                  <a:gd name="T2" fmla="*/ 11 w 14"/>
                  <a:gd name="T3" fmla="*/ 3 h 9"/>
                  <a:gd name="T4" fmla="*/ 10 w 14"/>
                  <a:gd name="T5" fmla="*/ 5 h 9"/>
                  <a:gd name="T6" fmla="*/ 8 w 14"/>
                  <a:gd name="T7" fmla="*/ 2 h 9"/>
                  <a:gd name="T8" fmla="*/ 5 w 14"/>
                  <a:gd name="T9" fmla="*/ 5 h 9"/>
                  <a:gd name="T10" fmla="*/ 5 w 14"/>
                  <a:gd name="T11" fmla="*/ 5 h 9"/>
                  <a:gd name="T12" fmla="*/ 6 w 14"/>
                  <a:gd name="T13" fmla="*/ 2 h 9"/>
                  <a:gd name="T14" fmla="*/ 2 w 14"/>
                  <a:gd name="T15" fmla="*/ 5 h 9"/>
                  <a:gd name="T16" fmla="*/ 0 w 14"/>
                  <a:gd name="T17" fmla="*/ 3 h 9"/>
                  <a:gd name="T18" fmla="*/ 1 w 14"/>
                  <a:gd name="T19" fmla="*/ 7 h 9"/>
                  <a:gd name="T20" fmla="*/ 5 w 14"/>
                  <a:gd name="T21" fmla="*/ 8 h 9"/>
                  <a:gd name="T22" fmla="*/ 9 w 14"/>
                  <a:gd name="T23" fmla="*/ 6 h 9"/>
                  <a:gd name="T24" fmla="*/ 10 w 14"/>
                  <a:gd name="T25" fmla="*/ 8 h 9"/>
                  <a:gd name="T26" fmla="*/ 14 w 14"/>
                  <a:gd name="T27" fmla="*/ 6 h 9"/>
                  <a:gd name="T28" fmla="*/ 14 w 14"/>
                  <a:gd name="T2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9">
                    <a:moveTo>
                      <a:pt x="14" y="5"/>
                    </a:moveTo>
                    <a:cubicBezTo>
                      <a:pt x="13" y="4"/>
                      <a:pt x="12" y="0"/>
                      <a:pt x="11" y="3"/>
                    </a:cubicBezTo>
                    <a:cubicBezTo>
                      <a:pt x="13" y="3"/>
                      <a:pt x="11" y="6"/>
                      <a:pt x="10" y="5"/>
                    </a:cubicBezTo>
                    <a:cubicBezTo>
                      <a:pt x="11" y="3"/>
                      <a:pt x="9" y="3"/>
                      <a:pt x="8" y="2"/>
                    </a:cubicBezTo>
                    <a:cubicBezTo>
                      <a:pt x="8" y="4"/>
                      <a:pt x="5" y="3"/>
                      <a:pt x="5" y="5"/>
                    </a:cubicBezTo>
                    <a:cubicBezTo>
                      <a:pt x="5" y="5"/>
                      <a:pt x="6" y="5"/>
                      <a:pt x="5" y="5"/>
                    </a:cubicBezTo>
                    <a:cubicBezTo>
                      <a:pt x="2" y="5"/>
                      <a:pt x="6" y="3"/>
                      <a:pt x="6" y="2"/>
                    </a:cubicBezTo>
                    <a:cubicBezTo>
                      <a:pt x="3" y="1"/>
                      <a:pt x="4" y="5"/>
                      <a:pt x="2" y="5"/>
                    </a:cubicBezTo>
                    <a:cubicBezTo>
                      <a:pt x="3" y="3"/>
                      <a:pt x="0" y="1"/>
                      <a:pt x="0" y="3"/>
                    </a:cubicBezTo>
                    <a:cubicBezTo>
                      <a:pt x="1" y="4"/>
                      <a:pt x="0" y="5"/>
                      <a:pt x="1" y="7"/>
                    </a:cubicBezTo>
                    <a:cubicBezTo>
                      <a:pt x="3" y="7"/>
                      <a:pt x="4" y="7"/>
                      <a:pt x="5" y="8"/>
                    </a:cubicBezTo>
                    <a:cubicBezTo>
                      <a:pt x="4" y="5"/>
                      <a:pt x="7" y="7"/>
                      <a:pt x="9" y="6"/>
                    </a:cubicBezTo>
                    <a:cubicBezTo>
                      <a:pt x="9" y="7"/>
                      <a:pt x="9" y="8"/>
                      <a:pt x="10" y="8"/>
                    </a:cubicBezTo>
                    <a:cubicBezTo>
                      <a:pt x="9" y="4"/>
                      <a:pt x="13" y="9"/>
                      <a:pt x="14" y="6"/>
                    </a:cubicBezTo>
                    <a:cubicBezTo>
                      <a:pt x="12" y="6"/>
                      <a:pt x="14" y="5"/>
                      <a:pt x="1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53"/>
              <p:cNvSpPr>
                <a:spLocks/>
              </p:cNvSpPr>
              <p:nvPr/>
            </p:nvSpPr>
            <p:spPr bwMode="auto">
              <a:xfrm>
                <a:off x="2890" y="3688"/>
                <a:ext cx="7" cy="6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1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3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54"/>
              <p:cNvSpPr>
                <a:spLocks/>
              </p:cNvSpPr>
              <p:nvPr/>
            </p:nvSpPr>
            <p:spPr bwMode="auto">
              <a:xfrm>
                <a:off x="2817" y="3682"/>
                <a:ext cx="4" cy="12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0"/>
                      <a:pt x="0" y="2"/>
                    </a:cubicBezTo>
                    <a:cubicBezTo>
                      <a:pt x="1" y="2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55"/>
              <p:cNvSpPr>
                <a:spLocks/>
              </p:cNvSpPr>
              <p:nvPr/>
            </p:nvSpPr>
            <p:spPr bwMode="auto">
              <a:xfrm>
                <a:off x="2738" y="3685"/>
                <a:ext cx="14" cy="12"/>
              </a:xfrm>
              <a:custGeom>
                <a:avLst/>
                <a:gdLst>
                  <a:gd name="T0" fmla="*/ 4 w 6"/>
                  <a:gd name="T1" fmla="*/ 1 h 4"/>
                  <a:gd name="T2" fmla="*/ 3 w 6"/>
                  <a:gd name="T3" fmla="*/ 3 h 4"/>
                  <a:gd name="T4" fmla="*/ 6 w 6"/>
                  <a:gd name="T5" fmla="*/ 1 h 4"/>
                  <a:gd name="T6" fmla="*/ 4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3" y="0"/>
                      <a:pt x="0" y="4"/>
                      <a:pt x="3" y="3"/>
                    </a:cubicBezTo>
                    <a:cubicBezTo>
                      <a:pt x="3" y="2"/>
                      <a:pt x="6" y="2"/>
                      <a:pt x="6" y="1"/>
                    </a:cubicBezTo>
                    <a:cubicBezTo>
                      <a:pt x="4" y="1"/>
                      <a:pt x="4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56"/>
              <p:cNvSpPr>
                <a:spLocks/>
              </p:cNvSpPr>
              <p:nvPr/>
            </p:nvSpPr>
            <p:spPr bwMode="auto">
              <a:xfrm>
                <a:off x="2721" y="3668"/>
                <a:ext cx="41" cy="23"/>
              </a:xfrm>
              <a:custGeom>
                <a:avLst/>
                <a:gdLst>
                  <a:gd name="T0" fmla="*/ 17 w 17"/>
                  <a:gd name="T1" fmla="*/ 4 h 8"/>
                  <a:gd name="T2" fmla="*/ 15 w 17"/>
                  <a:gd name="T3" fmla="*/ 1 h 8"/>
                  <a:gd name="T4" fmla="*/ 10 w 17"/>
                  <a:gd name="T5" fmla="*/ 3 h 8"/>
                  <a:gd name="T6" fmla="*/ 7 w 17"/>
                  <a:gd name="T7" fmla="*/ 2 h 8"/>
                  <a:gd name="T8" fmla="*/ 4 w 17"/>
                  <a:gd name="T9" fmla="*/ 4 h 8"/>
                  <a:gd name="T10" fmla="*/ 5 w 17"/>
                  <a:gd name="T11" fmla="*/ 0 h 8"/>
                  <a:gd name="T12" fmla="*/ 1 w 17"/>
                  <a:gd name="T13" fmla="*/ 1 h 8"/>
                  <a:gd name="T14" fmla="*/ 0 w 17"/>
                  <a:gd name="T15" fmla="*/ 4 h 8"/>
                  <a:gd name="T16" fmla="*/ 4 w 17"/>
                  <a:gd name="T17" fmla="*/ 5 h 8"/>
                  <a:gd name="T18" fmla="*/ 6 w 17"/>
                  <a:gd name="T19" fmla="*/ 5 h 8"/>
                  <a:gd name="T20" fmla="*/ 8 w 17"/>
                  <a:gd name="T21" fmla="*/ 4 h 8"/>
                  <a:gd name="T22" fmla="*/ 11 w 17"/>
                  <a:gd name="T23" fmla="*/ 4 h 8"/>
                  <a:gd name="T24" fmla="*/ 17 w 17"/>
                  <a:gd name="T2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8">
                    <a:moveTo>
                      <a:pt x="17" y="4"/>
                    </a:moveTo>
                    <a:cubicBezTo>
                      <a:pt x="16" y="4"/>
                      <a:pt x="14" y="4"/>
                      <a:pt x="15" y="1"/>
                    </a:cubicBezTo>
                    <a:cubicBezTo>
                      <a:pt x="12" y="2"/>
                      <a:pt x="12" y="3"/>
                      <a:pt x="10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5" y="2"/>
                      <a:pt x="8" y="5"/>
                      <a:pt x="4" y="4"/>
                    </a:cubicBezTo>
                    <a:cubicBezTo>
                      <a:pt x="4" y="3"/>
                      <a:pt x="8" y="1"/>
                      <a:pt x="5" y="0"/>
                    </a:cubicBezTo>
                    <a:cubicBezTo>
                      <a:pt x="5" y="2"/>
                      <a:pt x="2" y="1"/>
                      <a:pt x="1" y="1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3" y="2"/>
                      <a:pt x="3" y="8"/>
                      <a:pt x="4" y="5"/>
                    </a:cubicBezTo>
                    <a:cubicBezTo>
                      <a:pt x="2" y="4"/>
                      <a:pt x="5" y="5"/>
                      <a:pt x="6" y="5"/>
                    </a:cubicBezTo>
                    <a:cubicBezTo>
                      <a:pt x="7" y="5"/>
                      <a:pt x="7" y="4"/>
                      <a:pt x="8" y="4"/>
                    </a:cubicBezTo>
                    <a:cubicBezTo>
                      <a:pt x="10" y="4"/>
                      <a:pt x="10" y="5"/>
                      <a:pt x="11" y="4"/>
                    </a:cubicBezTo>
                    <a:cubicBezTo>
                      <a:pt x="13" y="2"/>
                      <a:pt x="17" y="8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7" name="Group 4"/>
            <p:cNvGrpSpPr>
              <a:grpSpLocks noChangeAspect="1"/>
            </p:cNvGrpSpPr>
            <p:nvPr/>
          </p:nvGrpSpPr>
          <p:grpSpPr bwMode="auto">
            <a:xfrm rot="18970066" flipV="1">
              <a:off x="2021626" y="5916175"/>
              <a:ext cx="2721249" cy="254854"/>
              <a:chOff x="2667" y="3648"/>
              <a:chExt cx="959" cy="49"/>
            </a:xfrm>
            <a:solidFill>
              <a:schemeClr val="bg1"/>
            </a:solidFill>
          </p:grpSpPr>
          <p:sp>
            <p:nvSpPr>
              <p:cNvPr id="168" name="Freeform 5"/>
              <p:cNvSpPr>
                <a:spLocks/>
              </p:cNvSpPr>
              <p:nvPr/>
            </p:nvSpPr>
            <p:spPr bwMode="auto">
              <a:xfrm>
                <a:off x="3262" y="3659"/>
                <a:ext cx="33" cy="38"/>
              </a:xfrm>
              <a:custGeom>
                <a:avLst/>
                <a:gdLst>
                  <a:gd name="T0" fmla="*/ 14 w 14"/>
                  <a:gd name="T1" fmla="*/ 3 h 13"/>
                  <a:gd name="T2" fmla="*/ 8 w 14"/>
                  <a:gd name="T3" fmla="*/ 3 h 13"/>
                  <a:gd name="T4" fmla="*/ 6 w 14"/>
                  <a:gd name="T5" fmla="*/ 0 h 13"/>
                  <a:gd name="T6" fmla="*/ 4 w 14"/>
                  <a:gd name="T7" fmla="*/ 0 h 13"/>
                  <a:gd name="T8" fmla="*/ 4 w 14"/>
                  <a:gd name="T9" fmla="*/ 0 h 13"/>
                  <a:gd name="T10" fmla="*/ 3 w 14"/>
                  <a:gd name="T11" fmla="*/ 3 h 13"/>
                  <a:gd name="T12" fmla="*/ 0 w 14"/>
                  <a:gd name="T13" fmla="*/ 2 h 13"/>
                  <a:gd name="T14" fmla="*/ 3 w 14"/>
                  <a:gd name="T15" fmla="*/ 7 h 13"/>
                  <a:gd name="T16" fmla="*/ 1 w 14"/>
                  <a:gd name="T17" fmla="*/ 7 h 13"/>
                  <a:gd name="T18" fmla="*/ 3 w 14"/>
                  <a:gd name="T19" fmla="*/ 11 h 13"/>
                  <a:gd name="T20" fmla="*/ 5 w 14"/>
                  <a:gd name="T21" fmla="*/ 7 h 13"/>
                  <a:gd name="T22" fmla="*/ 5 w 14"/>
                  <a:gd name="T23" fmla="*/ 9 h 13"/>
                  <a:gd name="T24" fmla="*/ 7 w 14"/>
                  <a:gd name="T25" fmla="*/ 10 h 13"/>
                  <a:gd name="T26" fmla="*/ 7 w 14"/>
                  <a:gd name="T27" fmla="*/ 8 h 13"/>
                  <a:gd name="T28" fmla="*/ 11 w 14"/>
                  <a:gd name="T29" fmla="*/ 11 h 13"/>
                  <a:gd name="T30" fmla="*/ 10 w 14"/>
                  <a:gd name="T31" fmla="*/ 8 h 13"/>
                  <a:gd name="T32" fmla="*/ 6 w 14"/>
                  <a:gd name="T33" fmla="*/ 6 h 13"/>
                  <a:gd name="T34" fmla="*/ 7 w 14"/>
                  <a:gd name="T35" fmla="*/ 3 h 13"/>
                  <a:gd name="T36" fmla="*/ 11 w 14"/>
                  <a:gd name="T37" fmla="*/ 7 h 13"/>
                  <a:gd name="T38" fmla="*/ 13 w 14"/>
                  <a:gd name="T39" fmla="*/ 8 h 13"/>
                  <a:gd name="T40" fmla="*/ 13 w 14"/>
                  <a:gd name="T41" fmla="*/ 6 h 13"/>
                  <a:gd name="T42" fmla="*/ 14 w 14"/>
                  <a:gd name="T4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3">
                    <a:moveTo>
                      <a:pt x="14" y="3"/>
                    </a:moveTo>
                    <a:cubicBezTo>
                      <a:pt x="11" y="4"/>
                      <a:pt x="10" y="2"/>
                      <a:pt x="8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0"/>
                      <a:pt x="5" y="3"/>
                      <a:pt x="4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2" y="1"/>
                      <a:pt x="3" y="3"/>
                    </a:cubicBezTo>
                    <a:cubicBezTo>
                      <a:pt x="2" y="2"/>
                      <a:pt x="2" y="0"/>
                      <a:pt x="0" y="2"/>
                    </a:cubicBezTo>
                    <a:cubicBezTo>
                      <a:pt x="0" y="5"/>
                      <a:pt x="3" y="5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9"/>
                      <a:pt x="2" y="10"/>
                      <a:pt x="3" y="11"/>
                    </a:cubicBezTo>
                    <a:cubicBezTo>
                      <a:pt x="3" y="8"/>
                      <a:pt x="3" y="6"/>
                      <a:pt x="5" y="7"/>
                    </a:cubicBezTo>
                    <a:cubicBezTo>
                      <a:pt x="5" y="8"/>
                      <a:pt x="4" y="9"/>
                      <a:pt x="5" y="9"/>
                    </a:cubicBezTo>
                    <a:cubicBezTo>
                      <a:pt x="5" y="7"/>
                      <a:pt x="6" y="10"/>
                      <a:pt x="7" y="10"/>
                    </a:cubicBezTo>
                    <a:cubicBezTo>
                      <a:pt x="7" y="10"/>
                      <a:pt x="6" y="8"/>
                      <a:pt x="7" y="8"/>
                    </a:cubicBezTo>
                    <a:cubicBezTo>
                      <a:pt x="8" y="10"/>
                      <a:pt x="10" y="13"/>
                      <a:pt x="11" y="11"/>
                    </a:cubicBezTo>
                    <a:cubicBezTo>
                      <a:pt x="10" y="10"/>
                      <a:pt x="10" y="10"/>
                      <a:pt x="10" y="8"/>
                    </a:cubicBezTo>
                    <a:cubicBezTo>
                      <a:pt x="8" y="8"/>
                      <a:pt x="7" y="7"/>
                      <a:pt x="6" y="6"/>
                    </a:cubicBezTo>
                    <a:cubicBezTo>
                      <a:pt x="6" y="5"/>
                      <a:pt x="6" y="4"/>
                      <a:pt x="7" y="3"/>
                    </a:cubicBezTo>
                    <a:cubicBezTo>
                      <a:pt x="8" y="5"/>
                      <a:pt x="10" y="5"/>
                      <a:pt x="11" y="7"/>
                    </a:cubicBezTo>
                    <a:cubicBezTo>
                      <a:pt x="14" y="4"/>
                      <a:pt x="10" y="10"/>
                      <a:pt x="13" y="8"/>
                    </a:cubicBezTo>
                    <a:cubicBezTo>
                      <a:pt x="14" y="8"/>
                      <a:pt x="13" y="7"/>
                      <a:pt x="13" y="6"/>
                    </a:cubicBezTo>
                    <a:cubicBezTo>
                      <a:pt x="14" y="6"/>
                      <a:pt x="14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6"/>
              <p:cNvSpPr>
                <a:spLocks/>
              </p:cNvSpPr>
              <p:nvPr/>
            </p:nvSpPr>
            <p:spPr bwMode="auto">
              <a:xfrm>
                <a:off x="3300" y="3674"/>
                <a:ext cx="17" cy="17"/>
              </a:xfrm>
              <a:custGeom>
                <a:avLst/>
                <a:gdLst>
                  <a:gd name="T0" fmla="*/ 2 w 7"/>
                  <a:gd name="T1" fmla="*/ 0 h 6"/>
                  <a:gd name="T2" fmla="*/ 3 w 7"/>
                  <a:gd name="T3" fmla="*/ 5 h 6"/>
                  <a:gd name="T4" fmla="*/ 5 w 7"/>
                  <a:gd name="T5" fmla="*/ 5 h 6"/>
                  <a:gd name="T6" fmla="*/ 7 w 7"/>
                  <a:gd name="T7" fmla="*/ 3 h 6"/>
                  <a:gd name="T8" fmla="*/ 5 w 7"/>
                  <a:gd name="T9" fmla="*/ 2 h 6"/>
                  <a:gd name="T10" fmla="*/ 6 w 7"/>
                  <a:gd name="T11" fmla="*/ 1 h 6"/>
                  <a:gd name="T12" fmla="*/ 2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cubicBezTo>
                      <a:pt x="1" y="1"/>
                      <a:pt x="0" y="6"/>
                      <a:pt x="3" y="5"/>
                    </a:cubicBezTo>
                    <a:cubicBezTo>
                      <a:pt x="3" y="2"/>
                      <a:pt x="4" y="5"/>
                      <a:pt x="5" y="5"/>
                    </a:cubicBezTo>
                    <a:cubicBezTo>
                      <a:pt x="5" y="4"/>
                      <a:pt x="6" y="4"/>
                      <a:pt x="7" y="3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5" y="2"/>
                      <a:pt x="6" y="2"/>
                      <a:pt x="6" y="1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7"/>
              <p:cNvSpPr>
                <a:spLocks/>
              </p:cNvSpPr>
              <p:nvPr/>
            </p:nvSpPr>
            <p:spPr bwMode="auto">
              <a:xfrm>
                <a:off x="3321" y="3674"/>
                <a:ext cx="3" cy="14"/>
              </a:xfrm>
              <a:custGeom>
                <a:avLst/>
                <a:gdLst>
                  <a:gd name="T0" fmla="*/ 0 w 1"/>
                  <a:gd name="T1" fmla="*/ 3 h 5"/>
                  <a:gd name="T2" fmla="*/ 1 w 1"/>
                  <a:gd name="T3" fmla="*/ 5 h 5"/>
                  <a:gd name="T4" fmla="*/ 0 w 1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">
                    <a:moveTo>
                      <a:pt x="0" y="3"/>
                    </a:move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8"/>
              <p:cNvSpPr>
                <a:spLocks/>
              </p:cNvSpPr>
              <p:nvPr/>
            </p:nvSpPr>
            <p:spPr bwMode="auto">
              <a:xfrm>
                <a:off x="3388" y="3665"/>
                <a:ext cx="17" cy="32"/>
              </a:xfrm>
              <a:custGeom>
                <a:avLst/>
                <a:gdLst>
                  <a:gd name="T0" fmla="*/ 0 w 7"/>
                  <a:gd name="T1" fmla="*/ 3 h 11"/>
                  <a:gd name="T2" fmla="*/ 2 w 7"/>
                  <a:gd name="T3" fmla="*/ 6 h 11"/>
                  <a:gd name="T4" fmla="*/ 3 w 7"/>
                  <a:gd name="T5" fmla="*/ 7 h 11"/>
                  <a:gd name="T6" fmla="*/ 2 w 7"/>
                  <a:gd name="T7" fmla="*/ 9 h 11"/>
                  <a:gd name="T8" fmla="*/ 5 w 7"/>
                  <a:gd name="T9" fmla="*/ 9 h 11"/>
                  <a:gd name="T10" fmla="*/ 4 w 7"/>
                  <a:gd name="T11" fmla="*/ 9 h 11"/>
                  <a:gd name="T12" fmla="*/ 4 w 7"/>
                  <a:gd name="T13" fmla="*/ 5 h 11"/>
                  <a:gd name="T14" fmla="*/ 6 w 7"/>
                  <a:gd name="T15" fmla="*/ 8 h 11"/>
                  <a:gd name="T16" fmla="*/ 5 w 7"/>
                  <a:gd name="T17" fmla="*/ 4 h 11"/>
                  <a:gd name="T18" fmla="*/ 4 w 7"/>
                  <a:gd name="T19" fmla="*/ 3 h 11"/>
                  <a:gd name="T20" fmla="*/ 6 w 7"/>
                  <a:gd name="T21" fmla="*/ 1 h 11"/>
                  <a:gd name="T22" fmla="*/ 3 w 7"/>
                  <a:gd name="T23" fmla="*/ 1 h 11"/>
                  <a:gd name="T24" fmla="*/ 1 w 7"/>
                  <a:gd name="T25" fmla="*/ 0 h 11"/>
                  <a:gd name="T26" fmla="*/ 0 w 7"/>
                  <a:gd name="T2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1">
                    <a:moveTo>
                      <a:pt x="0" y="3"/>
                    </a:moveTo>
                    <a:cubicBezTo>
                      <a:pt x="3" y="2"/>
                      <a:pt x="2" y="6"/>
                      <a:pt x="2" y="6"/>
                    </a:cubicBezTo>
                    <a:cubicBezTo>
                      <a:pt x="2" y="7"/>
                      <a:pt x="3" y="6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4" y="8"/>
                      <a:pt x="5" y="11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5" y="7"/>
                      <a:pt x="2" y="6"/>
                      <a:pt x="4" y="5"/>
                    </a:cubicBezTo>
                    <a:cubicBezTo>
                      <a:pt x="5" y="6"/>
                      <a:pt x="4" y="8"/>
                      <a:pt x="6" y="8"/>
                    </a:cubicBezTo>
                    <a:cubicBezTo>
                      <a:pt x="7" y="5"/>
                      <a:pt x="7" y="5"/>
                      <a:pt x="5" y="4"/>
                    </a:cubicBezTo>
                    <a:cubicBezTo>
                      <a:pt x="6" y="5"/>
                      <a:pt x="1" y="3"/>
                      <a:pt x="4" y="3"/>
                    </a:cubicBezTo>
                    <a:cubicBezTo>
                      <a:pt x="5" y="5"/>
                      <a:pt x="6" y="2"/>
                      <a:pt x="6" y="1"/>
                    </a:cubicBezTo>
                    <a:cubicBezTo>
                      <a:pt x="5" y="0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1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9"/>
              <p:cNvSpPr>
                <a:spLocks/>
              </p:cNvSpPr>
              <p:nvPr/>
            </p:nvSpPr>
            <p:spPr bwMode="auto">
              <a:xfrm>
                <a:off x="3369" y="3657"/>
                <a:ext cx="17" cy="11"/>
              </a:xfrm>
              <a:custGeom>
                <a:avLst/>
                <a:gdLst>
                  <a:gd name="T0" fmla="*/ 5 w 7"/>
                  <a:gd name="T1" fmla="*/ 1 h 4"/>
                  <a:gd name="T2" fmla="*/ 6 w 7"/>
                  <a:gd name="T3" fmla="*/ 4 h 4"/>
                  <a:gd name="T4" fmla="*/ 7 w 7"/>
                  <a:gd name="T5" fmla="*/ 1 h 4"/>
                  <a:gd name="T6" fmla="*/ 2 w 7"/>
                  <a:gd name="T7" fmla="*/ 2 h 4"/>
                  <a:gd name="T8" fmla="*/ 5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1"/>
                    </a:moveTo>
                    <a:cubicBezTo>
                      <a:pt x="5" y="2"/>
                      <a:pt x="5" y="4"/>
                      <a:pt x="6" y="4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3" y="2"/>
                      <a:pt x="4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10"/>
              <p:cNvSpPr>
                <a:spLocks/>
              </p:cNvSpPr>
              <p:nvPr/>
            </p:nvSpPr>
            <p:spPr bwMode="auto">
              <a:xfrm>
                <a:off x="3371" y="3668"/>
                <a:ext cx="22" cy="23"/>
              </a:xfrm>
              <a:custGeom>
                <a:avLst/>
                <a:gdLst>
                  <a:gd name="T0" fmla="*/ 1 w 9"/>
                  <a:gd name="T1" fmla="*/ 4 h 8"/>
                  <a:gd name="T2" fmla="*/ 1 w 9"/>
                  <a:gd name="T3" fmla="*/ 6 h 8"/>
                  <a:gd name="T4" fmla="*/ 3 w 9"/>
                  <a:gd name="T5" fmla="*/ 7 h 8"/>
                  <a:gd name="T6" fmla="*/ 7 w 9"/>
                  <a:gd name="T7" fmla="*/ 7 h 8"/>
                  <a:gd name="T8" fmla="*/ 7 w 9"/>
                  <a:gd name="T9" fmla="*/ 8 h 8"/>
                  <a:gd name="T10" fmla="*/ 8 w 9"/>
                  <a:gd name="T11" fmla="*/ 4 h 8"/>
                  <a:gd name="T12" fmla="*/ 6 w 9"/>
                  <a:gd name="T13" fmla="*/ 1 h 8"/>
                  <a:gd name="T14" fmla="*/ 5 w 9"/>
                  <a:gd name="T15" fmla="*/ 0 h 8"/>
                  <a:gd name="T16" fmla="*/ 0 w 9"/>
                  <a:gd name="T17" fmla="*/ 4 h 8"/>
                  <a:gd name="T18" fmla="*/ 1 w 9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1" y="4"/>
                    </a:moveTo>
                    <a:cubicBezTo>
                      <a:pt x="1" y="5"/>
                      <a:pt x="0" y="6"/>
                      <a:pt x="1" y="6"/>
                    </a:cubicBezTo>
                    <a:cubicBezTo>
                      <a:pt x="2" y="4"/>
                      <a:pt x="2" y="7"/>
                      <a:pt x="3" y="7"/>
                    </a:cubicBezTo>
                    <a:cubicBezTo>
                      <a:pt x="3" y="5"/>
                      <a:pt x="7" y="5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8" y="7"/>
                      <a:pt x="9" y="6"/>
                      <a:pt x="8" y="4"/>
                    </a:cubicBezTo>
                    <a:cubicBezTo>
                      <a:pt x="5" y="6"/>
                      <a:pt x="8" y="1"/>
                      <a:pt x="6" y="1"/>
                    </a:cubicBezTo>
                    <a:cubicBezTo>
                      <a:pt x="6" y="2"/>
                      <a:pt x="5" y="2"/>
                      <a:pt x="5" y="0"/>
                    </a:cubicBezTo>
                    <a:cubicBezTo>
                      <a:pt x="3" y="0"/>
                      <a:pt x="1" y="2"/>
                      <a:pt x="0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11"/>
              <p:cNvSpPr>
                <a:spLocks/>
              </p:cNvSpPr>
              <p:nvPr/>
            </p:nvSpPr>
            <p:spPr bwMode="auto">
              <a:xfrm>
                <a:off x="3305" y="3657"/>
                <a:ext cx="31" cy="23"/>
              </a:xfrm>
              <a:custGeom>
                <a:avLst/>
                <a:gdLst>
                  <a:gd name="T0" fmla="*/ 13 w 13"/>
                  <a:gd name="T1" fmla="*/ 3 h 8"/>
                  <a:gd name="T2" fmla="*/ 8 w 13"/>
                  <a:gd name="T3" fmla="*/ 1 h 8"/>
                  <a:gd name="T4" fmla="*/ 6 w 13"/>
                  <a:gd name="T5" fmla="*/ 4 h 8"/>
                  <a:gd name="T6" fmla="*/ 5 w 13"/>
                  <a:gd name="T7" fmla="*/ 3 h 8"/>
                  <a:gd name="T8" fmla="*/ 1 w 13"/>
                  <a:gd name="T9" fmla="*/ 2 h 8"/>
                  <a:gd name="T10" fmla="*/ 1 w 13"/>
                  <a:gd name="T11" fmla="*/ 4 h 8"/>
                  <a:gd name="T12" fmla="*/ 2 w 13"/>
                  <a:gd name="T13" fmla="*/ 3 h 8"/>
                  <a:gd name="T14" fmla="*/ 3 w 13"/>
                  <a:gd name="T15" fmla="*/ 6 h 8"/>
                  <a:gd name="T16" fmla="*/ 12 w 13"/>
                  <a:gd name="T17" fmla="*/ 6 h 8"/>
                  <a:gd name="T18" fmla="*/ 13 w 13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13" y="3"/>
                    </a:moveTo>
                    <a:cubicBezTo>
                      <a:pt x="9" y="4"/>
                      <a:pt x="11" y="0"/>
                      <a:pt x="8" y="1"/>
                    </a:cubicBezTo>
                    <a:cubicBezTo>
                      <a:pt x="9" y="3"/>
                      <a:pt x="7" y="3"/>
                      <a:pt x="6" y="4"/>
                    </a:cubicBezTo>
                    <a:cubicBezTo>
                      <a:pt x="6" y="0"/>
                      <a:pt x="6" y="2"/>
                      <a:pt x="5" y="3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0" y="7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7" y="4"/>
                      <a:pt x="7" y="8"/>
                      <a:pt x="12" y="6"/>
                    </a:cubicBezTo>
                    <a:cubicBezTo>
                      <a:pt x="11" y="4"/>
                      <a:pt x="13" y="4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12"/>
              <p:cNvSpPr>
                <a:spLocks/>
              </p:cNvSpPr>
              <p:nvPr/>
            </p:nvSpPr>
            <p:spPr bwMode="auto">
              <a:xfrm>
                <a:off x="3228" y="3662"/>
                <a:ext cx="34" cy="23"/>
              </a:xfrm>
              <a:custGeom>
                <a:avLst/>
                <a:gdLst>
                  <a:gd name="T0" fmla="*/ 1 w 14"/>
                  <a:gd name="T1" fmla="*/ 8 h 8"/>
                  <a:gd name="T2" fmla="*/ 6 w 14"/>
                  <a:gd name="T3" fmla="*/ 6 h 8"/>
                  <a:gd name="T4" fmla="*/ 6 w 14"/>
                  <a:gd name="T5" fmla="*/ 7 h 8"/>
                  <a:gd name="T6" fmla="*/ 7 w 14"/>
                  <a:gd name="T7" fmla="*/ 6 h 8"/>
                  <a:gd name="T8" fmla="*/ 10 w 14"/>
                  <a:gd name="T9" fmla="*/ 8 h 8"/>
                  <a:gd name="T10" fmla="*/ 10 w 14"/>
                  <a:gd name="T11" fmla="*/ 6 h 8"/>
                  <a:gd name="T12" fmla="*/ 11 w 14"/>
                  <a:gd name="T13" fmla="*/ 6 h 8"/>
                  <a:gd name="T14" fmla="*/ 10 w 14"/>
                  <a:gd name="T15" fmla="*/ 6 h 8"/>
                  <a:gd name="T16" fmla="*/ 11 w 14"/>
                  <a:gd name="T17" fmla="*/ 0 h 8"/>
                  <a:gd name="T18" fmla="*/ 5 w 14"/>
                  <a:gd name="T19" fmla="*/ 6 h 8"/>
                  <a:gd name="T20" fmla="*/ 2 w 14"/>
                  <a:gd name="T21" fmla="*/ 2 h 8"/>
                  <a:gd name="T22" fmla="*/ 1 w 14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8">
                    <a:moveTo>
                      <a:pt x="1" y="8"/>
                    </a:moveTo>
                    <a:cubicBezTo>
                      <a:pt x="3" y="8"/>
                      <a:pt x="4" y="7"/>
                      <a:pt x="6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8" y="7"/>
                      <a:pt x="6" y="6"/>
                      <a:pt x="7" y="6"/>
                    </a:cubicBezTo>
                    <a:cubicBezTo>
                      <a:pt x="9" y="5"/>
                      <a:pt x="8" y="8"/>
                      <a:pt x="10" y="8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7"/>
                      <a:pt x="11" y="7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14" y="6"/>
                      <a:pt x="11" y="1"/>
                      <a:pt x="11" y="0"/>
                    </a:cubicBezTo>
                    <a:cubicBezTo>
                      <a:pt x="7" y="0"/>
                      <a:pt x="9" y="6"/>
                      <a:pt x="5" y="6"/>
                    </a:cubicBezTo>
                    <a:cubicBezTo>
                      <a:pt x="5" y="3"/>
                      <a:pt x="4" y="3"/>
                      <a:pt x="2" y="2"/>
                    </a:cubicBezTo>
                    <a:cubicBezTo>
                      <a:pt x="2" y="4"/>
                      <a:pt x="0" y="5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13"/>
              <p:cNvSpPr>
                <a:spLocks noEditPoints="1"/>
              </p:cNvSpPr>
              <p:nvPr/>
            </p:nvSpPr>
            <p:spPr bwMode="auto">
              <a:xfrm>
                <a:off x="3336" y="3659"/>
                <a:ext cx="33" cy="32"/>
              </a:xfrm>
              <a:custGeom>
                <a:avLst/>
                <a:gdLst>
                  <a:gd name="T0" fmla="*/ 14 w 14"/>
                  <a:gd name="T1" fmla="*/ 4 h 11"/>
                  <a:gd name="T2" fmla="*/ 13 w 14"/>
                  <a:gd name="T3" fmla="*/ 3 h 11"/>
                  <a:gd name="T4" fmla="*/ 12 w 14"/>
                  <a:gd name="T5" fmla="*/ 0 h 11"/>
                  <a:gd name="T6" fmla="*/ 6 w 14"/>
                  <a:gd name="T7" fmla="*/ 3 h 11"/>
                  <a:gd name="T8" fmla="*/ 4 w 14"/>
                  <a:gd name="T9" fmla="*/ 3 h 11"/>
                  <a:gd name="T10" fmla="*/ 6 w 14"/>
                  <a:gd name="T11" fmla="*/ 4 h 11"/>
                  <a:gd name="T12" fmla="*/ 0 w 14"/>
                  <a:gd name="T13" fmla="*/ 6 h 11"/>
                  <a:gd name="T14" fmla="*/ 3 w 14"/>
                  <a:gd name="T15" fmla="*/ 9 h 11"/>
                  <a:gd name="T16" fmla="*/ 4 w 14"/>
                  <a:gd name="T17" fmla="*/ 7 h 11"/>
                  <a:gd name="T18" fmla="*/ 6 w 14"/>
                  <a:gd name="T19" fmla="*/ 8 h 11"/>
                  <a:gd name="T20" fmla="*/ 6 w 14"/>
                  <a:gd name="T21" fmla="*/ 5 h 11"/>
                  <a:gd name="T22" fmla="*/ 7 w 14"/>
                  <a:gd name="T23" fmla="*/ 6 h 11"/>
                  <a:gd name="T24" fmla="*/ 10 w 14"/>
                  <a:gd name="T25" fmla="*/ 5 h 11"/>
                  <a:gd name="T26" fmla="*/ 7 w 14"/>
                  <a:gd name="T27" fmla="*/ 7 h 11"/>
                  <a:gd name="T28" fmla="*/ 8 w 14"/>
                  <a:gd name="T29" fmla="*/ 9 h 11"/>
                  <a:gd name="T30" fmla="*/ 12 w 14"/>
                  <a:gd name="T31" fmla="*/ 11 h 11"/>
                  <a:gd name="T32" fmla="*/ 14 w 14"/>
                  <a:gd name="T33" fmla="*/ 4 h 11"/>
                  <a:gd name="T34" fmla="*/ 7 w 14"/>
                  <a:gd name="T35" fmla="*/ 3 h 11"/>
                  <a:gd name="T36" fmla="*/ 11 w 14"/>
                  <a:gd name="T37" fmla="*/ 3 h 11"/>
                  <a:gd name="T38" fmla="*/ 7 w 14"/>
                  <a:gd name="T39" fmla="*/ 3 h 11"/>
                  <a:gd name="T40" fmla="*/ 11 w 14"/>
                  <a:gd name="T41" fmla="*/ 7 h 11"/>
                  <a:gd name="T42" fmla="*/ 11 w 14"/>
                  <a:gd name="T43" fmla="*/ 5 h 11"/>
                  <a:gd name="T44" fmla="*/ 11 w 14"/>
                  <a:gd name="T4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" h="11">
                    <a:moveTo>
                      <a:pt x="14" y="4"/>
                    </a:moveTo>
                    <a:cubicBezTo>
                      <a:pt x="14" y="5"/>
                      <a:pt x="13" y="3"/>
                      <a:pt x="13" y="3"/>
                    </a:cubicBezTo>
                    <a:cubicBezTo>
                      <a:pt x="12" y="2"/>
                      <a:pt x="11" y="1"/>
                      <a:pt x="12" y="0"/>
                    </a:cubicBezTo>
                    <a:cubicBezTo>
                      <a:pt x="10" y="0"/>
                      <a:pt x="8" y="1"/>
                      <a:pt x="6" y="3"/>
                    </a:cubicBezTo>
                    <a:cubicBezTo>
                      <a:pt x="6" y="2"/>
                      <a:pt x="4" y="2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3" y="5"/>
                      <a:pt x="3" y="5"/>
                      <a:pt x="0" y="6"/>
                    </a:cubicBezTo>
                    <a:cubicBezTo>
                      <a:pt x="0" y="8"/>
                      <a:pt x="1" y="8"/>
                      <a:pt x="3" y="9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4" y="8"/>
                      <a:pt x="4" y="9"/>
                      <a:pt x="6" y="8"/>
                    </a:cubicBezTo>
                    <a:cubicBezTo>
                      <a:pt x="7" y="6"/>
                      <a:pt x="4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5" y="4"/>
                      <a:pt x="10" y="4"/>
                      <a:pt x="10" y="5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1" y="7"/>
                      <a:pt x="10" y="10"/>
                      <a:pt x="12" y="11"/>
                    </a:cubicBezTo>
                    <a:cubicBezTo>
                      <a:pt x="13" y="8"/>
                      <a:pt x="14" y="7"/>
                      <a:pt x="14" y="4"/>
                    </a:cubicBezTo>
                    <a:close/>
                    <a:moveTo>
                      <a:pt x="7" y="3"/>
                    </a:moveTo>
                    <a:cubicBezTo>
                      <a:pt x="7" y="1"/>
                      <a:pt x="12" y="1"/>
                      <a:pt x="11" y="3"/>
                    </a:cubicBezTo>
                    <a:cubicBezTo>
                      <a:pt x="9" y="4"/>
                      <a:pt x="9" y="3"/>
                      <a:pt x="7" y="3"/>
                    </a:cubicBezTo>
                    <a:close/>
                    <a:moveTo>
                      <a:pt x="11" y="7"/>
                    </a:moveTo>
                    <a:cubicBezTo>
                      <a:pt x="9" y="7"/>
                      <a:pt x="10" y="6"/>
                      <a:pt x="11" y="5"/>
                    </a:cubicBezTo>
                    <a:cubicBezTo>
                      <a:pt x="12" y="6"/>
                      <a:pt x="11" y="7"/>
                      <a:pt x="1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14"/>
              <p:cNvSpPr>
                <a:spLocks/>
              </p:cNvSpPr>
              <p:nvPr/>
            </p:nvSpPr>
            <p:spPr bwMode="auto">
              <a:xfrm>
                <a:off x="3543" y="3680"/>
                <a:ext cx="4" cy="8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2"/>
                      <a:pt x="1" y="2"/>
                      <a:pt x="2" y="3"/>
                    </a:cubicBez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15"/>
              <p:cNvSpPr>
                <a:spLocks/>
              </p:cNvSpPr>
              <p:nvPr/>
            </p:nvSpPr>
            <p:spPr bwMode="auto">
              <a:xfrm>
                <a:off x="3547" y="3651"/>
                <a:ext cx="43" cy="40"/>
              </a:xfrm>
              <a:custGeom>
                <a:avLst/>
                <a:gdLst>
                  <a:gd name="T0" fmla="*/ 11 w 18"/>
                  <a:gd name="T1" fmla="*/ 10 h 14"/>
                  <a:gd name="T2" fmla="*/ 14 w 18"/>
                  <a:gd name="T3" fmla="*/ 10 h 14"/>
                  <a:gd name="T4" fmla="*/ 14 w 18"/>
                  <a:gd name="T5" fmla="*/ 3 h 14"/>
                  <a:gd name="T6" fmla="*/ 10 w 18"/>
                  <a:gd name="T7" fmla="*/ 4 h 14"/>
                  <a:gd name="T8" fmla="*/ 9 w 18"/>
                  <a:gd name="T9" fmla="*/ 6 h 14"/>
                  <a:gd name="T10" fmla="*/ 9 w 18"/>
                  <a:gd name="T11" fmla="*/ 4 h 14"/>
                  <a:gd name="T12" fmla="*/ 7 w 18"/>
                  <a:gd name="T13" fmla="*/ 6 h 14"/>
                  <a:gd name="T14" fmla="*/ 6 w 18"/>
                  <a:gd name="T15" fmla="*/ 9 h 14"/>
                  <a:gd name="T16" fmla="*/ 4 w 18"/>
                  <a:gd name="T17" fmla="*/ 4 h 14"/>
                  <a:gd name="T18" fmla="*/ 3 w 18"/>
                  <a:gd name="T19" fmla="*/ 5 h 14"/>
                  <a:gd name="T20" fmla="*/ 3 w 18"/>
                  <a:gd name="T21" fmla="*/ 7 h 14"/>
                  <a:gd name="T22" fmla="*/ 0 w 18"/>
                  <a:gd name="T23" fmla="*/ 9 h 14"/>
                  <a:gd name="T24" fmla="*/ 2 w 18"/>
                  <a:gd name="T25" fmla="*/ 12 h 14"/>
                  <a:gd name="T26" fmla="*/ 4 w 18"/>
                  <a:gd name="T27" fmla="*/ 10 h 14"/>
                  <a:gd name="T28" fmla="*/ 5 w 18"/>
                  <a:gd name="T29" fmla="*/ 14 h 14"/>
                  <a:gd name="T30" fmla="*/ 6 w 18"/>
                  <a:gd name="T31" fmla="*/ 11 h 14"/>
                  <a:gd name="T32" fmla="*/ 7 w 18"/>
                  <a:gd name="T33" fmla="*/ 13 h 14"/>
                  <a:gd name="T34" fmla="*/ 9 w 18"/>
                  <a:gd name="T35" fmla="*/ 8 h 14"/>
                  <a:gd name="T36" fmla="*/ 11 w 18"/>
                  <a:gd name="T3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14">
                    <a:moveTo>
                      <a:pt x="11" y="10"/>
                    </a:moveTo>
                    <a:cubicBezTo>
                      <a:pt x="11" y="8"/>
                      <a:pt x="13" y="9"/>
                      <a:pt x="14" y="10"/>
                    </a:cubicBezTo>
                    <a:cubicBezTo>
                      <a:pt x="13" y="6"/>
                      <a:pt x="18" y="4"/>
                      <a:pt x="14" y="3"/>
                    </a:cubicBezTo>
                    <a:cubicBezTo>
                      <a:pt x="15" y="7"/>
                      <a:pt x="13" y="4"/>
                      <a:pt x="10" y="4"/>
                    </a:cubicBezTo>
                    <a:cubicBezTo>
                      <a:pt x="10" y="5"/>
                      <a:pt x="11" y="7"/>
                      <a:pt x="9" y="6"/>
                    </a:cubicBezTo>
                    <a:cubicBezTo>
                      <a:pt x="9" y="6"/>
                      <a:pt x="10" y="5"/>
                      <a:pt x="9" y="4"/>
                    </a:cubicBezTo>
                    <a:cubicBezTo>
                      <a:pt x="9" y="8"/>
                      <a:pt x="7" y="3"/>
                      <a:pt x="7" y="6"/>
                    </a:cubicBezTo>
                    <a:cubicBezTo>
                      <a:pt x="9" y="6"/>
                      <a:pt x="8" y="9"/>
                      <a:pt x="6" y="9"/>
                    </a:cubicBezTo>
                    <a:cubicBezTo>
                      <a:pt x="5" y="8"/>
                      <a:pt x="5" y="5"/>
                      <a:pt x="4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0"/>
                      <a:pt x="3" y="5"/>
                      <a:pt x="3" y="7"/>
                    </a:cubicBezTo>
                    <a:cubicBezTo>
                      <a:pt x="2" y="7"/>
                      <a:pt x="2" y="9"/>
                      <a:pt x="0" y="9"/>
                    </a:cubicBezTo>
                    <a:cubicBezTo>
                      <a:pt x="0" y="11"/>
                      <a:pt x="1" y="11"/>
                      <a:pt x="2" y="12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5" y="11"/>
                      <a:pt x="3" y="14"/>
                      <a:pt x="5" y="14"/>
                    </a:cubicBezTo>
                    <a:cubicBezTo>
                      <a:pt x="7" y="12"/>
                      <a:pt x="4" y="12"/>
                      <a:pt x="6" y="11"/>
                    </a:cubicBezTo>
                    <a:cubicBezTo>
                      <a:pt x="6" y="12"/>
                      <a:pt x="7" y="12"/>
                      <a:pt x="7" y="13"/>
                    </a:cubicBezTo>
                    <a:cubicBezTo>
                      <a:pt x="7" y="11"/>
                      <a:pt x="8" y="9"/>
                      <a:pt x="9" y="8"/>
                    </a:cubicBezTo>
                    <a:cubicBezTo>
                      <a:pt x="9" y="9"/>
                      <a:pt x="10" y="10"/>
                      <a:pt x="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16"/>
              <p:cNvSpPr>
                <a:spLocks noEditPoints="1"/>
              </p:cNvSpPr>
              <p:nvPr/>
            </p:nvSpPr>
            <p:spPr bwMode="auto">
              <a:xfrm>
                <a:off x="3512" y="3654"/>
                <a:ext cx="38" cy="37"/>
              </a:xfrm>
              <a:custGeom>
                <a:avLst/>
                <a:gdLst>
                  <a:gd name="T0" fmla="*/ 1 w 16"/>
                  <a:gd name="T1" fmla="*/ 11 h 13"/>
                  <a:gd name="T2" fmla="*/ 4 w 16"/>
                  <a:gd name="T3" fmla="*/ 10 h 13"/>
                  <a:gd name="T4" fmla="*/ 5 w 16"/>
                  <a:gd name="T5" fmla="*/ 12 h 13"/>
                  <a:gd name="T6" fmla="*/ 7 w 16"/>
                  <a:gd name="T7" fmla="*/ 9 h 13"/>
                  <a:gd name="T8" fmla="*/ 7 w 16"/>
                  <a:gd name="T9" fmla="*/ 6 h 13"/>
                  <a:gd name="T10" fmla="*/ 10 w 16"/>
                  <a:gd name="T11" fmla="*/ 6 h 13"/>
                  <a:gd name="T12" fmla="*/ 10 w 16"/>
                  <a:gd name="T13" fmla="*/ 10 h 13"/>
                  <a:gd name="T14" fmla="*/ 10 w 16"/>
                  <a:gd name="T15" fmla="*/ 12 h 13"/>
                  <a:gd name="T16" fmla="*/ 11 w 16"/>
                  <a:gd name="T17" fmla="*/ 10 h 13"/>
                  <a:gd name="T18" fmla="*/ 13 w 16"/>
                  <a:gd name="T19" fmla="*/ 10 h 13"/>
                  <a:gd name="T20" fmla="*/ 12 w 16"/>
                  <a:gd name="T21" fmla="*/ 7 h 13"/>
                  <a:gd name="T22" fmla="*/ 15 w 16"/>
                  <a:gd name="T23" fmla="*/ 5 h 13"/>
                  <a:gd name="T24" fmla="*/ 16 w 16"/>
                  <a:gd name="T25" fmla="*/ 4 h 13"/>
                  <a:gd name="T26" fmla="*/ 13 w 16"/>
                  <a:gd name="T27" fmla="*/ 3 h 13"/>
                  <a:gd name="T28" fmla="*/ 12 w 16"/>
                  <a:gd name="T29" fmla="*/ 2 h 13"/>
                  <a:gd name="T30" fmla="*/ 13 w 16"/>
                  <a:gd name="T31" fmla="*/ 1 h 13"/>
                  <a:gd name="T32" fmla="*/ 11 w 16"/>
                  <a:gd name="T33" fmla="*/ 3 h 13"/>
                  <a:gd name="T34" fmla="*/ 9 w 16"/>
                  <a:gd name="T35" fmla="*/ 4 h 13"/>
                  <a:gd name="T36" fmla="*/ 8 w 16"/>
                  <a:gd name="T37" fmla="*/ 6 h 13"/>
                  <a:gd name="T38" fmla="*/ 4 w 16"/>
                  <a:gd name="T39" fmla="*/ 2 h 13"/>
                  <a:gd name="T40" fmla="*/ 3 w 16"/>
                  <a:gd name="T41" fmla="*/ 5 h 13"/>
                  <a:gd name="T42" fmla="*/ 6 w 16"/>
                  <a:gd name="T43" fmla="*/ 6 h 13"/>
                  <a:gd name="T44" fmla="*/ 5 w 16"/>
                  <a:gd name="T45" fmla="*/ 8 h 13"/>
                  <a:gd name="T46" fmla="*/ 2 w 16"/>
                  <a:gd name="T47" fmla="*/ 10 h 13"/>
                  <a:gd name="T48" fmla="*/ 1 w 16"/>
                  <a:gd name="T49" fmla="*/ 11 h 13"/>
                  <a:gd name="T50" fmla="*/ 11 w 16"/>
                  <a:gd name="T51" fmla="*/ 6 h 13"/>
                  <a:gd name="T52" fmla="*/ 10 w 16"/>
                  <a:gd name="T53" fmla="*/ 5 h 13"/>
                  <a:gd name="T54" fmla="*/ 11 w 16"/>
                  <a:gd name="T5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" h="13">
                    <a:moveTo>
                      <a:pt x="1" y="11"/>
                    </a:moveTo>
                    <a:cubicBezTo>
                      <a:pt x="2" y="13"/>
                      <a:pt x="2" y="10"/>
                      <a:pt x="4" y="10"/>
                    </a:cubicBezTo>
                    <a:cubicBezTo>
                      <a:pt x="4" y="10"/>
                      <a:pt x="4" y="12"/>
                      <a:pt x="5" y="12"/>
                    </a:cubicBezTo>
                    <a:cubicBezTo>
                      <a:pt x="4" y="9"/>
                      <a:pt x="7" y="11"/>
                      <a:pt x="7" y="9"/>
                    </a:cubicBezTo>
                    <a:cubicBezTo>
                      <a:pt x="6" y="10"/>
                      <a:pt x="6" y="6"/>
                      <a:pt x="7" y="6"/>
                    </a:cubicBezTo>
                    <a:cubicBezTo>
                      <a:pt x="8" y="7"/>
                      <a:pt x="9" y="7"/>
                      <a:pt x="10" y="6"/>
                    </a:cubicBezTo>
                    <a:cubicBezTo>
                      <a:pt x="9" y="9"/>
                      <a:pt x="11" y="8"/>
                      <a:pt x="10" y="10"/>
                    </a:cubicBezTo>
                    <a:cubicBezTo>
                      <a:pt x="10" y="10"/>
                      <a:pt x="9" y="12"/>
                      <a:pt x="10" y="12"/>
                    </a:cubicBezTo>
                    <a:cubicBezTo>
                      <a:pt x="11" y="11"/>
                      <a:pt x="10" y="10"/>
                      <a:pt x="11" y="10"/>
                    </a:cubicBezTo>
                    <a:cubicBezTo>
                      <a:pt x="11" y="11"/>
                      <a:pt x="13" y="11"/>
                      <a:pt x="13" y="10"/>
                    </a:cubicBezTo>
                    <a:cubicBezTo>
                      <a:pt x="12" y="10"/>
                      <a:pt x="12" y="8"/>
                      <a:pt x="12" y="7"/>
                    </a:cubicBezTo>
                    <a:cubicBezTo>
                      <a:pt x="14" y="8"/>
                      <a:pt x="14" y="5"/>
                      <a:pt x="15" y="5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5" y="4"/>
                      <a:pt x="13" y="4"/>
                      <a:pt x="13" y="3"/>
                    </a:cubicBezTo>
                    <a:cubicBezTo>
                      <a:pt x="14" y="3"/>
                      <a:pt x="12" y="2"/>
                      <a:pt x="12" y="2"/>
                    </a:cubicBezTo>
                    <a:cubicBezTo>
                      <a:pt x="12" y="1"/>
                      <a:pt x="13" y="1"/>
                      <a:pt x="13" y="1"/>
                    </a:cubicBezTo>
                    <a:cubicBezTo>
                      <a:pt x="11" y="0"/>
                      <a:pt x="12" y="2"/>
                      <a:pt x="11" y="3"/>
                    </a:cubicBezTo>
                    <a:cubicBezTo>
                      <a:pt x="11" y="4"/>
                      <a:pt x="9" y="3"/>
                      <a:pt x="9" y="4"/>
                    </a:cubicBezTo>
                    <a:cubicBezTo>
                      <a:pt x="8" y="5"/>
                      <a:pt x="9" y="6"/>
                      <a:pt x="8" y="6"/>
                    </a:cubicBezTo>
                    <a:cubicBezTo>
                      <a:pt x="7" y="4"/>
                      <a:pt x="7" y="1"/>
                      <a:pt x="4" y="2"/>
                    </a:cubicBezTo>
                    <a:cubicBezTo>
                      <a:pt x="4" y="3"/>
                      <a:pt x="4" y="5"/>
                      <a:pt x="3" y="5"/>
                    </a:cubicBezTo>
                    <a:cubicBezTo>
                      <a:pt x="4" y="6"/>
                      <a:pt x="6" y="5"/>
                      <a:pt x="6" y="6"/>
                    </a:cubicBezTo>
                    <a:cubicBezTo>
                      <a:pt x="5" y="6"/>
                      <a:pt x="6" y="8"/>
                      <a:pt x="5" y="8"/>
                    </a:cubicBezTo>
                    <a:cubicBezTo>
                      <a:pt x="4" y="4"/>
                      <a:pt x="0" y="8"/>
                      <a:pt x="2" y="10"/>
                    </a:cubicBezTo>
                    <a:cubicBezTo>
                      <a:pt x="1" y="10"/>
                      <a:pt x="1" y="9"/>
                      <a:pt x="1" y="11"/>
                    </a:cubicBezTo>
                    <a:close/>
                    <a:moveTo>
                      <a:pt x="11" y="6"/>
                    </a:moveTo>
                    <a:cubicBezTo>
                      <a:pt x="11" y="6"/>
                      <a:pt x="10" y="4"/>
                      <a:pt x="10" y="5"/>
                    </a:cubicBezTo>
                    <a:cubicBezTo>
                      <a:pt x="10" y="3"/>
                      <a:pt x="13" y="4"/>
                      <a:pt x="1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17"/>
              <p:cNvSpPr>
                <a:spLocks/>
              </p:cNvSpPr>
              <p:nvPr/>
            </p:nvSpPr>
            <p:spPr bwMode="auto">
              <a:xfrm>
                <a:off x="3574" y="3680"/>
                <a:ext cx="9" cy="11"/>
              </a:xfrm>
              <a:custGeom>
                <a:avLst/>
                <a:gdLst>
                  <a:gd name="T0" fmla="*/ 0 w 4"/>
                  <a:gd name="T1" fmla="*/ 1 h 4"/>
                  <a:gd name="T2" fmla="*/ 1 w 4"/>
                  <a:gd name="T3" fmla="*/ 4 h 4"/>
                  <a:gd name="T4" fmla="*/ 2 w 4"/>
                  <a:gd name="T5" fmla="*/ 0 h 4"/>
                  <a:gd name="T6" fmla="*/ 0 w 4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4" y="1"/>
                      <a:pt x="2" y="0"/>
                    </a:cubicBezTo>
                    <a:cubicBezTo>
                      <a:pt x="2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18"/>
              <p:cNvSpPr>
                <a:spLocks/>
              </p:cNvSpPr>
              <p:nvPr/>
            </p:nvSpPr>
            <p:spPr bwMode="auto">
              <a:xfrm>
                <a:off x="3586" y="3648"/>
                <a:ext cx="40" cy="46"/>
              </a:xfrm>
              <a:custGeom>
                <a:avLst/>
                <a:gdLst>
                  <a:gd name="T0" fmla="*/ 17 w 17"/>
                  <a:gd name="T1" fmla="*/ 7 h 16"/>
                  <a:gd name="T2" fmla="*/ 17 w 17"/>
                  <a:gd name="T3" fmla="*/ 4 h 16"/>
                  <a:gd name="T4" fmla="*/ 13 w 17"/>
                  <a:gd name="T5" fmla="*/ 7 h 16"/>
                  <a:gd name="T6" fmla="*/ 13 w 17"/>
                  <a:gd name="T7" fmla="*/ 5 h 16"/>
                  <a:gd name="T8" fmla="*/ 9 w 17"/>
                  <a:gd name="T9" fmla="*/ 6 h 16"/>
                  <a:gd name="T10" fmla="*/ 7 w 17"/>
                  <a:gd name="T11" fmla="*/ 7 h 16"/>
                  <a:gd name="T12" fmla="*/ 6 w 17"/>
                  <a:gd name="T13" fmla="*/ 9 h 16"/>
                  <a:gd name="T14" fmla="*/ 3 w 17"/>
                  <a:gd name="T15" fmla="*/ 3 h 16"/>
                  <a:gd name="T16" fmla="*/ 3 w 17"/>
                  <a:gd name="T17" fmla="*/ 2 h 16"/>
                  <a:gd name="T18" fmla="*/ 2 w 17"/>
                  <a:gd name="T19" fmla="*/ 3 h 16"/>
                  <a:gd name="T20" fmla="*/ 3 w 17"/>
                  <a:gd name="T21" fmla="*/ 7 h 16"/>
                  <a:gd name="T22" fmla="*/ 1 w 17"/>
                  <a:gd name="T23" fmla="*/ 6 h 16"/>
                  <a:gd name="T24" fmla="*/ 2 w 17"/>
                  <a:gd name="T25" fmla="*/ 9 h 16"/>
                  <a:gd name="T26" fmla="*/ 1 w 17"/>
                  <a:gd name="T27" fmla="*/ 14 h 16"/>
                  <a:gd name="T28" fmla="*/ 6 w 17"/>
                  <a:gd name="T29" fmla="*/ 11 h 16"/>
                  <a:gd name="T30" fmla="*/ 5 w 17"/>
                  <a:gd name="T31" fmla="*/ 15 h 16"/>
                  <a:gd name="T32" fmla="*/ 7 w 17"/>
                  <a:gd name="T33" fmla="*/ 13 h 16"/>
                  <a:gd name="T34" fmla="*/ 7 w 17"/>
                  <a:gd name="T35" fmla="*/ 12 h 16"/>
                  <a:gd name="T36" fmla="*/ 11 w 17"/>
                  <a:gd name="T37" fmla="*/ 13 h 16"/>
                  <a:gd name="T38" fmla="*/ 9 w 17"/>
                  <a:gd name="T39" fmla="*/ 10 h 16"/>
                  <a:gd name="T40" fmla="*/ 13 w 17"/>
                  <a:gd name="T41" fmla="*/ 11 h 16"/>
                  <a:gd name="T42" fmla="*/ 14 w 17"/>
                  <a:gd name="T43" fmla="*/ 7 h 16"/>
                  <a:gd name="T44" fmla="*/ 17 w 17"/>
                  <a:gd name="T4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" h="16">
                    <a:moveTo>
                      <a:pt x="17" y="7"/>
                    </a:moveTo>
                    <a:cubicBezTo>
                      <a:pt x="17" y="6"/>
                      <a:pt x="17" y="4"/>
                      <a:pt x="17" y="4"/>
                    </a:cubicBezTo>
                    <a:cubicBezTo>
                      <a:pt x="16" y="6"/>
                      <a:pt x="15" y="7"/>
                      <a:pt x="13" y="7"/>
                    </a:cubicBezTo>
                    <a:cubicBezTo>
                      <a:pt x="13" y="7"/>
                      <a:pt x="13" y="6"/>
                      <a:pt x="13" y="5"/>
                    </a:cubicBezTo>
                    <a:cubicBezTo>
                      <a:pt x="10" y="4"/>
                      <a:pt x="11" y="8"/>
                      <a:pt x="9" y="6"/>
                    </a:cubicBezTo>
                    <a:cubicBezTo>
                      <a:pt x="9" y="7"/>
                      <a:pt x="8" y="8"/>
                      <a:pt x="7" y="7"/>
                    </a:cubicBezTo>
                    <a:cubicBezTo>
                      <a:pt x="7" y="8"/>
                      <a:pt x="7" y="9"/>
                      <a:pt x="6" y="9"/>
                    </a:cubicBezTo>
                    <a:cubicBezTo>
                      <a:pt x="5" y="7"/>
                      <a:pt x="3" y="6"/>
                      <a:pt x="3" y="3"/>
                    </a:cubicBezTo>
                    <a:cubicBezTo>
                      <a:pt x="4" y="3"/>
                      <a:pt x="4" y="0"/>
                      <a:pt x="3" y="2"/>
                    </a:cubicBezTo>
                    <a:cubicBezTo>
                      <a:pt x="3" y="3"/>
                      <a:pt x="2" y="1"/>
                      <a:pt x="2" y="3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0" y="8"/>
                      <a:pt x="2" y="7"/>
                      <a:pt x="2" y="9"/>
                    </a:cubicBezTo>
                    <a:cubicBezTo>
                      <a:pt x="0" y="11"/>
                      <a:pt x="2" y="12"/>
                      <a:pt x="1" y="14"/>
                    </a:cubicBezTo>
                    <a:cubicBezTo>
                      <a:pt x="4" y="14"/>
                      <a:pt x="3" y="11"/>
                      <a:pt x="6" y="11"/>
                    </a:cubicBezTo>
                    <a:cubicBezTo>
                      <a:pt x="6" y="13"/>
                      <a:pt x="3" y="14"/>
                      <a:pt x="5" y="15"/>
                    </a:cubicBezTo>
                    <a:cubicBezTo>
                      <a:pt x="5" y="13"/>
                      <a:pt x="7" y="14"/>
                      <a:pt x="7" y="13"/>
                    </a:cubicBezTo>
                    <a:cubicBezTo>
                      <a:pt x="7" y="13"/>
                      <a:pt x="6" y="12"/>
                      <a:pt x="7" y="12"/>
                    </a:cubicBezTo>
                    <a:cubicBezTo>
                      <a:pt x="9" y="11"/>
                      <a:pt x="10" y="16"/>
                      <a:pt x="11" y="13"/>
                    </a:cubicBezTo>
                    <a:cubicBezTo>
                      <a:pt x="10" y="13"/>
                      <a:pt x="11" y="10"/>
                      <a:pt x="9" y="10"/>
                    </a:cubicBezTo>
                    <a:cubicBezTo>
                      <a:pt x="11" y="10"/>
                      <a:pt x="11" y="11"/>
                      <a:pt x="13" y="11"/>
                    </a:cubicBezTo>
                    <a:cubicBezTo>
                      <a:pt x="14" y="10"/>
                      <a:pt x="13" y="9"/>
                      <a:pt x="14" y="7"/>
                    </a:cubicBezTo>
                    <a:cubicBezTo>
                      <a:pt x="15" y="7"/>
                      <a:pt x="16" y="7"/>
                      <a:pt x="1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19"/>
              <p:cNvSpPr>
                <a:spLocks/>
              </p:cNvSpPr>
              <p:nvPr/>
            </p:nvSpPr>
            <p:spPr bwMode="auto">
              <a:xfrm>
                <a:off x="3609" y="3657"/>
                <a:ext cx="12" cy="5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1 h 2"/>
                  <a:gd name="T4" fmla="*/ 2 w 5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2"/>
                      <a:pt x="5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20"/>
              <p:cNvSpPr>
                <a:spLocks/>
              </p:cNvSpPr>
              <p:nvPr/>
            </p:nvSpPr>
            <p:spPr bwMode="auto">
              <a:xfrm>
                <a:off x="3597" y="3651"/>
                <a:ext cx="8" cy="11"/>
              </a:xfrm>
              <a:custGeom>
                <a:avLst/>
                <a:gdLst>
                  <a:gd name="T0" fmla="*/ 1 w 3"/>
                  <a:gd name="T1" fmla="*/ 3 h 4"/>
                  <a:gd name="T2" fmla="*/ 3 w 3"/>
                  <a:gd name="T3" fmla="*/ 1 h 4"/>
                  <a:gd name="T4" fmla="*/ 1 w 3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2"/>
                      <a:pt x="3" y="3"/>
                      <a:pt x="3" y="1"/>
                    </a:cubicBezTo>
                    <a:cubicBezTo>
                      <a:pt x="1" y="0"/>
                      <a:pt x="0" y="4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21"/>
              <p:cNvSpPr>
                <a:spLocks/>
              </p:cNvSpPr>
              <p:nvPr/>
            </p:nvSpPr>
            <p:spPr bwMode="auto">
              <a:xfrm>
                <a:off x="3209" y="3662"/>
                <a:ext cx="17" cy="15"/>
              </a:xfrm>
              <a:custGeom>
                <a:avLst/>
                <a:gdLst>
                  <a:gd name="T0" fmla="*/ 1 w 7"/>
                  <a:gd name="T1" fmla="*/ 0 h 5"/>
                  <a:gd name="T2" fmla="*/ 0 w 7"/>
                  <a:gd name="T3" fmla="*/ 3 h 5"/>
                  <a:gd name="T4" fmla="*/ 4 w 7"/>
                  <a:gd name="T5" fmla="*/ 5 h 5"/>
                  <a:gd name="T6" fmla="*/ 6 w 7"/>
                  <a:gd name="T7" fmla="*/ 2 h 5"/>
                  <a:gd name="T8" fmla="*/ 7 w 7"/>
                  <a:gd name="T9" fmla="*/ 2 h 5"/>
                  <a:gd name="T10" fmla="*/ 1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0"/>
                    </a:moveTo>
                    <a:cubicBezTo>
                      <a:pt x="1" y="1"/>
                      <a:pt x="1" y="3"/>
                      <a:pt x="0" y="3"/>
                    </a:cubicBezTo>
                    <a:cubicBezTo>
                      <a:pt x="3" y="3"/>
                      <a:pt x="2" y="5"/>
                      <a:pt x="4" y="5"/>
                    </a:cubicBezTo>
                    <a:cubicBezTo>
                      <a:pt x="5" y="4"/>
                      <a:pt x="5" y="2"/>
                      <a:pt x="6" y="2"/>
                    </a:cubicBezTo>
                    <a:cubicBezTo>
                      <a:pt x="6" y="2"/>
                      <a:pt x="7" y="3"/>
                      <a:pt x="7" y="2"/>
                    </a:cubicBezTo>
                    <a:cubicBezTo>
                      <a:pt x="6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22"/>
              <p:cNvSpPr>
                <a:spLocks/>
              </p:cNvSpPr>
              <p:nvPr/>
            </p:nvSpPr>
            <p:spPr bwMode="auto">
              <a:xfrm>
                <a:off x="3214" y="3680"/>
                <a:ext cx="12" cy="11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1 h 4"/>
                  <a:gd name="T4" fmla="*/ 4 w 5"/>
                  <a:gd name="T5" fmla="*/ 0 h 4"/>
                  <a:gd name="T6" fmla="*/ 1 w 5"/>
                  <a:gd name="T7" fmla="*/ 0 h 4"/>
                  <a:gd name="T8" fmla="*/ 3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3" y="3"/>
                      <a:pt x="2" y="2"/>
                      <a:pt x="2" y="1"/>
                    </a:cubicBezTo>
                    <a:cubicBezTo>
                      <a:pt x="3" y="1"/>
                      <a:pt x="5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2" y="1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23"/>
              <p:cNvSpPr>
                <a:spLocks/>
              </p:cNvSpPr>
              <p:nvPr/>
            </p:nvSpPr>
            <p:spPr bwMode="auto">
              <a:xfrm>
                <a:off x="3174" y="3659"/>
                <a:ext cx="14" cy="15"/>
              </a:xfrm>
              <a:custGeom>
                <a:avLst/>
                <a:gdLst>
                  <a:gd name="T0" fmla="*/ 2 w 6"/>
                  <a:gd name="T1" fmla="*/ 3 h 5"/>
                  <a:gd name="T2" fmla="*/ 1 w 6"/>
                  <a:gd name="T3" fmla="*/ 2 h 5"/>
                  <a:gd name="T4" fmla="*/ 4 w 6"/>
                  <a:gd name="T5" fmla="*/ 3 h 5"/>
                  <a:gd name="T6" fmla="*/ 5 w 6"/>
                  <a:gd name="T7" fmla="*/ 5 h 5"/>
                  <a:gd name="T8" fmla="*/ 6 w 6"/>
                  <a:gd name="T9" fmla="*/ 1 h 5"/>
                  <a:gd name="T10" fmla="*/ 2 w 6"/>
                  <a:gd name="T11" fmla="*/ 0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3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3" y="2"/>
                      <a:pt x="4" y="2"/>
                      <a:pt x="2" y="0"/>
                    </a:cubicBezTo>
                    <a:cubicBezTo>
                      <a:pt x="1" y="1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24"/>
              <p:cNvSpPr>
                <a:spLocks/>
              </p:cNvSpPr>
              <p:nvPr/>
            </p:nvSpPr>
            <p:spPr bwMode="auto">
              <a:xfrm>
                <a:off x="3188" y="3662"/>
                <a:ext cx="17" cy="26"/>
              </a:xfrm>
              <a:custGeom>
                <a:avLst/>
                <a:gdLst>
                  <a:gd name="T0" fmla="*/ 2 w 7"/>
                  <a:gd name="T1" fmla="*/ 6 h 9"/>
                  <a:gd name="T2" fmla="*/ 0 w 7"/>
                  <a:gd name="T3" fmla="*/ 7 h 9"/>
                  <a:gd name="T4" fmla="*/ 2 w 7"/>
                  <a:gd name="T5" fmla="*/ 9 h 9"/>
                  <a:gd name="T6" fmla="*/ 5 w 7"/>
                  <a:gd name="T7" fmla="*/ 8 h 9"/>
                  <a:gd name="T8" fmla="*/ 7 w 7"/>
                  <a:gd name="T9" fmla="*/ 6 h 9"/>
                  <a:gd name="T10" fmla="*/ 7 w 7"/>
                  <a:gd name="T11" fmla="*/ 2 h 9"/>
                  <a:gd name="T12" fmla="*/ 4 w 7"/>
                  <a:gd name="T13" fmla="*/ 1 h 9"/>
                  <a:gd name="T14" fmla="*/ 4 w 7"/>
                  <a:gd name="T15" fmla="*/ 6 h 9"/>
                  <a:gd name="T16" fmla="*/ 2 w 7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9">
                    <a:moveTo>
                      <a:pt x="2" y="6"/>
                    </a:moveTo>
                    <a:cubicBezTo>
                      <a:pt x="2" y="8"/>
                      <a:pt x="0" y="4"/>
                      <a:pt x="0" y="7"/>
                    </a:cubicBezTo>
                    <a:cubicBezTo>
                      <a:pt x="1" y="7"/>
                      <a:pt x="1" y="9"/>
                      <a:pt x="2" y="9"/>
                    </a:cubicBezTo>
                    <a:cubicBezTo>
                      <a:pt x="3" y="5"/>
                      <a:pt x="4" y="8"/>
                      <a:pt x="5" y="8"/>
                    </a:cubicBezTo>
                    <a:cubicBezTo>
                      <a:pt x="5" y="8"/>
                      <a:pt x="6" y="6"/>
                      <a:pt x="7" y="6"/>
                    </a:cubicBezTo>
                    <a:cubicBezTo>
                      <a:pt x="7" y="5"/>
                      <a:pt x="7" y="4"/>
                      <a:pt x="7" y="2"/>
                    </a:cubicBezTo>
                    <a:cubicBezTo>
                      <a:pt x="5" y="3"/>
                      <a:pt x="6" y="0"/>
                      <a:pt x="4" y="1"/>
                    </a:cubicBezTo>
                    <a:cubicBezTo>
                      <a:pt x="3" y="3"/>
                      <a:pt x="5" y="6"/>
                      <a:pt x="4" y="6"/>
                    </a:cubicBezTo>
                    <a:cubicBezTo>
                      <a:pt x="3" y="6"/>
                      <a:pt x="2" y="4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25"/>
              <p:cNvSpPr>
                <a:spLocks/>
              </p:cNvSpPr>
              <p:nvPr/>
            </p:nvSpPr>
            <p:spPr bwMode="auto">
              <a:xfrm>
                <a:off x="3181" y="3671"/>
                <a:ext cx="7" cy="14"/>
              </a:xfrm>
              <a:custGeom>
                <a:avLst/>
                <a:gdLst>
                  <a:gd name="T0" fmla="*/ 0 w 3"/>
                  <a:gd name="T1" fmla="*/ 3 h 5"/>
                  <a:gd name="T2" fmla="*/ 2 w 3"/>
                  <a:gd name="T3" fmla="*/ 5 h 5"/>
                  <a:gd name="T4" fmla="*/ 0 w 3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2"/>
                      <a:pt x="2" y="5"/>
                      <a:pt x="2" y="5"/>
                    </a:cubicBezTo>
                    <a:cubicBezTo>
                      <a:pt x="3" y="4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26"/>
              <p:cNvSpPr>
                <a:spLocks/>
              </p:cNvSpPr>
              <p:nvPr/>
            </p:nvSpPr>
            <p:spPr bwMode="auto">
              <a:xfrm>
                <a:off x="3009" y="3668"/>
                <a:ext cx="24" cy="23"/>
              </a:xfrm>
              <a:custGeom>
                <a:avLst/>
                <a:gdLst>
                  <a:gd name="T0" fmla="*/ 10 w 10"/>
                  <a:gd name="T1" fmla="*/ 2 h 8"/>
                  <a:gd name="T2" fmla="*/ 6 w 10"/>
                  <a:gd name="T3" fmla="*/ 3 h 8"/>
                  <a:gd name="T4" fmla="*/ 7 w 10"/>
                  <a:gd name="T5" fmla="*/ 0 h 8"/>
                  <a:gd name="T6" fmla="*/ 3 w 10"/>
                  <a:gd name="T7" fmla="*/ 0 h 8"/>
                  <a:gd name="T8" fmla="*/ 2 w 10"/>
                  <a:gd name="T9" fmla="*/ 2 h 8"/>
                  <a:gd name="T10" fmla="*/ 4 w 10"/>
                  <a:gd name="T11" fmla="*/ 5 h 8"/>
                  <a:gd name="T12" fmla="*/ 0 w 10"/>
                  <a:gd name="T13" fmla="*/ 5 h 8"/>
                  <a:gd name="T14" fmla="*/ 4 w 10"/>
                  <a:gd name="T15" fmla="*/ 7 h 8"/>
                  <a:gd name="T16" fmla="*/ 6 w 10"/>
                  <a:gd name="T17" fmla="*/ 8 h 8"/>
                  <a:gd name="T18" fmla="*/ 10 w 10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cubicBezTo>
                      <a:pt x="8" y="0"/>
                      <a:pt x="9" y="3"/>
                      <a:pt x="6" y="3"/>
                    </a:cubicBezTo>
                    <a:cubicBezTo>
                      <a:pt x="6" y="2"/>
                      <a:pt x="7" y="1"/>
                      <a:pt x="7" y="0"/>
                    </a:cubicBezTo>
                    <a:cubicBezTo>
                      <a:pt x="5" y="1"/>
                      <a:pt x="5" y="2"/>
                      <a:pt x="3" y="0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4"/>
                      <a:pt x="4" y="4"/>
                      <a:pt x="4" y="5"/>
                    </a:cubicBezTo>
                    <a:cubicBezTo>
                      <a:pt x="2" y="4"/>
                      <a:pt x="1" y="3"/>
                      <a:pt x="0" y="5"/>
                    </a:cubicBezTo>
                    <a:cubicBezTo>
                      <a:pt x="2" y="6"/>
                      <a:pt x="2" y="6"/>
                      <a:pt x="4" y="7"/>
                    </a:cubicBezTo>
                    <a:cubicBezTo>
                      <a:pt x="5" y="7"/>
                      <a:pt x="5" y="8"/>
                      <a:pt x="6" y="8"/>
                    </a:cubicBezTo>
                    <a:cubicBezTo>
                      <a:pt x="8" y="6"/>
                      <a:pt x="10" y="5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27"/>
              <p:cNvSpPr>
                <a:spLocks noEditPoints="1"/>
              </p:cNvSpPr>
              <p:nvPr/>
            </p:nvSpPr>
            <p:spPr bwMode="auto">
              <a:xfrm>
                <a:off x="3102" y="3662"/>
                <a:ext cx="36" cy="29"/>
              </a:xfrm>
              <a:custGeom>
                <a:avLst/>
                <a:gdLst>
                  <a:gd name="T0" fmla="*/ 0 w 15"/>
                  <a:gd name="T1" fmla="*/ 2 h 10"/>
                  <a:gd name="T2" fmla="*/ 1 w 15"/>
                  <a:gd name="T3" fmla="*/ 4 h 10"/>
                  <a:gd name="T4" fmla="*/ 3 w 15"/>
                  <a:gd name="T5" fmla="*/ 5 h 10"/>
                  <a:gd name="T6" fmla="*/ 5 w 15"/>
                  <a:gd name="T7" fmla="*/ 7 h 10"/>
                  <a:gd name="T8" fmla="*/ 8 w 15"/>
                  <a:gd name="T9" fmla="*/ 6 h 10"/>
                  <a:gd name="T10" fmla="*/ 9 w 15"/>
                  <a:gd name="T11" fmla="*/ 6 h 10"/>
                  <a:gd name="T12" fmla="*/ 7 w 15"/>
                  <a:gd name="T13" fmla="*/ 9 h 10"/>
                  <a:gd name="T14" fmla="*/ 11 w 15"/>
                  <a:gd name="T15" fmla="*/ 7 h 10"/>
                  <a:gd name="T16" fmla="*/ 10 w 15"/>
                  <a:gd name="T17" fmla="*/ 10 h 10"/>
                  <a:gd name="T18" fmla="*/ 13 w 15"/>
                  <a:gd name="T19" fmla="*/ 6 h 10"/>
                  <a:gd name="T20" fmla="*/ 14 w 15"/>
                  <a:gd name="T21" fmla="*/ 8 h 10"/>
                  <a:gd name="T22" fmla="*/ 15 w 15"/>
                  <a:gd name="T23" fmla="*/ 6 h 10"/>
                  <a:gd name="T24" fmla="*/ 11 w 15"/>
                  <a:gd name="T25" fmla="*/ 2 h 10"/>
                  <a:gd name="T26" fmla="*/ 9 w 15"/>
                  <a:gd name="T27" fmla="*/ 5 h 10"/>
                  <a:gd name="T28" fmla="*/ 7 w 15"/>
                  <a:gd name="T29" fmla="*/ 2 h 10"/>
                  <a:gd name="T30" fmla="*/ 0 w 15"/>
                  <a:gd name="T31" fmla="*/ 2 h 10"/>
                  <a:gd name="T32" fmla="*/ 5 w 15"/>
                  <a:gd name="T33" fmla="*/ 6 h 10"/>
                  <a:gd name="T34" fmla="*/ 5 w 15"/>
                  <a:gd name="T35" fmla="*/ 4 h 10"/>
                  <a:gd name="T36" fmla="*/ 5 w 15"/>
                  <a:gd name="T37" fmla="*/ 3 h 10"/>
                  <a:gd name="T38" fmla="*/ 5 w 15"/>
                  <a:gd name="T3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10">
                    <a:moveTo>
                      <a:pt x="0" y="2"/>
                    </a:moveTo>
                    <a:cubicBezTo>
                      <a:pt x="1" y="2"/>
                      <a:pt x="1" y="4"/>
                      <a:pt x="1" y="4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6"/>
                      <a:pt x="4" y="6"/>
                      <a:pt x="5" y="7"/>
                    </a:cubicBezTo>
                    <a:cubicBezTo>
                      <a:pt x="7" y="8"/>
                      <a:pt x="6" y="6"/>
                      <a:pt x="8" y="6"/>
                    </a:cubicBezTo>
                    <a:cubicBezTo>
                      <a:pt x="8" y="7"/>
                      <a:pt x="9" y="6"/>
                      <a:pt x="9" y="6"/>
                    </a:cubicBezTo>
                    <a:cubicBezTo>
                      <a:pt x="9" y="7"/>
                      <a:pt x="7" y="7"/>
                      <a:pt x="7" y="9"/>
                    </a:cubicBezTo>
                    <a:cubicBezTo>
                      <a:pt x="9" y="9"/>
                      <a:pt x="9" y="7"/>
                      <a:pt x="11" y="7"/>
                    </a:cubicBezTo>
                    <a:cubicBezTo>
                      <a:pt x="11" y="8"/>
                      <a:pt x="10" y="8"/>
                      <a:pt x="10" y="10"/>
                    </a:cubicBezTo>
                    <a:cubicBezTo>
                      <a:pt x="13" y="10"/>
                      <a:pt x="11" y="7"/>
                      <a:pt x="13" y="6"/>
                    </a:cubicBezTo>
                    <a:cubicBezTo>
                      <a:pt x="13" y="7"/>
                      <a:pt x="13" y="8"/>
                      <a:pt x="14" y="8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11" y="7"/>
                      <a:pt x="14" y="1"/>
                      <a:pt x="11" y="2"/>
                    </a:cubicBezTo>
                    <a:cubicBezTo>
                      <a:pt x="9" y="1"/>
                      <a:pt x="12" y="5"/>
                      <a:pt x="9" y="5"/>
                    </a:cubicBezTo>
                    <a:cubicBezTo>
                      <a:pt x="8" y="4"/>
                      <a:pt x="6" y="4"/>
                      <a:pt x="7" y="2"/>
                    </a:cubicBezTo>
                    <a:cubicBezTo>
                      <a:pt x="5" y="1"/>
                      <a:pt x="1" y="0"/>
                      <a:pt x="0" y="2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8" y="3"/>
                      <a:pt x="5" y="7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28"/>
              <p:cNvSpPr>
                <a:spLocks/>
              </p:cNvSpPr>
              <p:nvPr/>
            </p:nvSpPr>
            <p:spPr bwMode="auto">
              <a:xfrm>
                <a:off x="3064" y="3662"/>
                <a:ext cx="41" cy="35"/>
              </a:xfrm>
              <a:custGeom>
                <a:avLst/>
                <a:gdLst>
                  <a:gd name="T0" fmla="*/ 0 w 17"/>
                  <a:gd name="T1" fmla="*/ 7 h 12"/>
                  <a:gd name="T2" fmla="*/ 3 w 17"/>
                  <a:gd name="T3" fmla="*/ 8 h 12"/>
                  <a:gd name="T4" fmla="*/ 4 w 17"/>
                  <a:gd name="T5" fmla="*/ 6 h 12"/>
                  <a:gd name="T6" fmla="*/ 3 w 17"/>
                  <a:gd name="T7" fmla="*/ 9 h 12"/>
                  <a:gd name="T8" fmla="*/ 7 w 17"/>
                  <a:gd name="T9" fmla="*/ 7 h 12"/>
                  <a:gd name="T10" fmla="*/ 12 w 17"/>
                  <a:gd name="T11" fmla="*/ 10 h 12"/>
                  <a:gd name="T12" fmla="*/ 15 w 17"/>
                  <a:gd name="T13" fmla="*/ 8 h 12"/>
                  <a:gd name="T14" fmla="*/ 16 w 17"/>
                  <a:gd name="T15" fmla="*/ 10 h 12"/>
                  <a:gd name="T16" fmla="*/ 16 w 17"/>
                  <a:gd name="T17" fmla="*/ 3 h 12"/>
                  <a:gd name="T18" fmla="*/ 13 w 17"/>
                  <a:gd name="T19" fmla="*/ 6 h 12"/>
                  <a:gd name="T20" fmla="*/ 13 w 17"/>
                  <a:gd name="T21" fmla="*/ 2 h 12"/>
                  <a:gd name="T22" fmla="*/ 10 w 17"/>
                  <a:gd name="T23" fmla="*/ 2 h 12"/>
                  <a:gd name="T24" fmla="*/ 10 w 17"/>
                  <a:gd name="T25" fmla="*/ 7 h 12"/>
                  <a:gd name="T26" fmla="*/ 6 w 17"/>
                  <a:gd name="T27" fmla="*/ 6 h 12"/>
                  <a:gd name="T28" fmla="*/ 5 w 17"/>
                  <a:gd name="T29" fmla="*/ 4 h 12"/>
                  <a:gd name="T30" fmla="*/ 7 w 17"/>
                  <a:gd name="T31" fmla="*/ 0 h 12"/>
                  <a:gd name="T32" fmla="*/ 2 w 17"/>
                  <a:gd name="T33" fmla="*/ 3 h 12"/>
                  <a:gd name="T34" fmla="*/ 4 w 17"/>
                  <a:gd name="T35" fmla="*/ 2 h 12"/>
                  <a:gd name="T36" fmla="*/ 3 w 17"/>
                  <a:gd name="T37" fmla="*/ 6 h 12"/>
                  <a:gd name="T38" fmla="*/ 2 w 17"/>
                  <a:gd name="T39" fmla="*/ 5 h 12"/>
                  <a:gd name="T40" fmla="*/ 0 w 17"/>
                  <a:gd name="T4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12">
                    <a:moveTo>
                      <a:pt x="0" y="7"/>
                    </a:moveTo>
                    <a:cubicBezTo>
                      <a:pt x="1" y="7"/>
                      <a:pt x="2" y="8"/>
                      <a:pt x="3" y="8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8"/>
                      <a:pt x="4" y="8"/>
                      <a:pt x="3" y="9"/>
                    </a:cubicBezTo>
                    <a:cubicBezTo>
                      <a:pt x="6" y="7"/>
                      <a:pt x="9" y="12"/>
                      <a:pt x="7" y="7"/>
                    </a:cubicBezTo>
                    <a:cubicBezTo>
                      <a:pt x="10" y="7"/>
                      <a:pt x="10" y="9"/>
                      <a:pt x="12" y="10"/>
                    </a:cubicBezTo>
                    <a:cubicBezTo>
                      <a:pt x="12" y="8"/>
                      <a:pt x="15" y="9"/>
                      <a:pt x="15" y="8"/>
                    </a:cubicBezTo>
                    <a:cubicBezTo>
                      <a:pt x="15" y="9"/>
                      <a:pt x="15" y="10"/>
                      <a:pt x="16" y="10"/>
                    </a:cubicBezTo>
                    <a:cubicBezTo>
                      <a:pt x="16" y="6"/>
                      <a:pt x="17" y="7"/>
                      <a:pt x="16" y="3"/>
                    </a:cubicBezTo>
                    <a:cubicBezTo>
                      <a:pt x="13" y="2"/>
                      <a:pt x="16" y="7"/>
                      <a:pt x="13" y="6"/>
                    </a:cubicBezTo>
                    <a:cubicBezTo>
                      <a:pt x="13" y="5"/>
                      <a:pt x="14" y="4"/>
                      <a:pt x="13" y="2"/>
                    </a:cubicBezTo>
                    <a:cubicBezTo>
                      <a:pt x="12" y="2"/>
                      <a:pt x="11" y="2"/>
                      <a:pt x="10" y="2"/>
                    </a:cubicBezTo>
                    <a:cubicBezTo>
                      <a:pt x="9" y="5"/>
                      <a:pt x="8" y="5"/>
                      <a:pt x="10" y="7"/>
                    </a:cubicBezTo>
                    <a:cubicBezTo>
                      <a:pt x="8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7" y="3"/>
                      <a:pt x="5" y="2"/>
                      <a:pt x="7" y="0"/>
                    </a:cubicBezTo>
                    <a:cubicBezTo>
                      <a:pt x="5" y="1"/>
                      <a:pt x="1" y="0"/>
                      <a:pt x="2" y="3"/>
                    </a:cubicBezTo>
                    <a:cubicBezTo>
                      <a:pt x="3" y="4"/>
                      <a:pt x="3" y="2"/>
                      <a:pt x="4" y="2"/>
                    </a:cubicBezTo>
                    <a:cubicBezTo>
                      <a:pt x="4" y="3"/>
                      <a:pt x="5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4" y="8"/>
                      <a:pt x="0" y="5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29"/>
              <p:cNvSpPr>
                <a:spLocks/>
              </p:cNvSpPr>
              <p:nvPr/>
            </p:nvSpPr>
            <p:spPr bwMode="auto">
              <a:xfrm>
                <a:off x="3107" y="3682"/>
                <a:ext cx="12" cy="6"/>
              </a:xfrm>
              <a:custGeom>
                <a:avLst/>
                <a:gdLst>
                  <a:gd name="T0" fmla="*/ 0 w 5"/>
                  <a:gd name="T1" fmla="*/ 1 h 2"/>
                  <a:gd name="T2" fmla="*/ 3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0" y="2"/>
                      <a:pt x="5" y="2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30"/>
              <p:cNvSpPr>
                <a:spLocks/>
              </p:cNvSpPr>
              <p:nvPr/>
            </p:nvSpPr>
            <p:spPr bwMode="auto">
              <a:xfrm>
                <a:off x="3138" y="3665"/>
                <a:ext cx="19" cy="26"/>
              </a:xfrm>
              <a:custGeom>
                <a:avLst/>
                <a:gdLst>
                  <a:gd name="T0" fmla="*/ 0 w 8"/>
                  <a:gd name="T1" fmla="*/ 8 h 9"/>
                  <a:gd name="T2" fmla="*/ 3 w 8"/>
                  <a:gd name="T3" fmla="*/ 9 h 9"/>
                  <a:gd name="T4" fmla="*/ 5 w 8"/>
                  <a:gd name="T5" fmla="*/ 6 h 9"/>
                  <a:gd name="T6" fmla="*/ 7 w 8"/>
                  <a:gd name="T7" fmla="*/ 5 h 9"/>
                  <a:gd name="T8" fmla="*/ 2 w 8"/>
                  <a:gd name="T9" fmla="*/ 5 h 9"/>
                  <a:gd name="T10" fmla="*/ 7 w 8"/>
                  <a:gd name="T11" fmla="*/ 2 h 9"/>
                  <a:gd name="T12" fmla="*/ 7 w 8"/>
                  <a:gd name="T13" fmla="*/ 0 h 9"/>
                  <a:gd name="T14" fmla="*/ 3 w 8"/>
                  <a:gd name="T15" fmla="*/ 1 h 9"/>
                  <a:gd name="T16" fmla="*/ 2 w 8"/>
                  <a:gd name="T17" fmla="*/ 0 h 9"/>
                  <a:gd name="T18" fmla="*/ 2 w 8"/>
                  <a:gd name="T19" fmla="*/ 4 h 9"/>
                  <a:gd name="T20" fmla="*/ 0 w 8"/>
                  <a:gd name="T2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8"/>
                    </a:moveTo>
                    <a:cubicBezTo>
                      <a:pt x="2" y="7"/>
                      <a:pt x="2" y="7"/>
                      <a:pt x="3" y="9"/>
                    </a:cubicBezTo>
                    <a:cubicBezTo>
                      <a:pt x="3" y="8"/>
                      <a:pt x="4" y="7"/>
                      <a:pt x="5" y="6"/>
                    </a:cubicBezTo>
                    <a:cubicBezTo>
                      <a:pt x="6" y="7"/>
                      <a:pt x="7" y="7"/>
                      <a:pt x="7" y="5"/>
                    </a:cubicBezTo>
                    <a:cubicBezTo>
                      <a:pt x="4" y="3"/>
                      <a:pt x="4" y="8"/>
                      <a:pt x="2" y="5"/>
                    </a:cubicBezTo>
                    <a:cubicBezTo>
                      <a:pt x="6" y="5"/>
                      <a:pt x="2" y="1"/>
                      <a:pt x="7" y="2"/>
                    </a:cubicBezTo>
                    <a:cubicBezTo>
                      <a:pt x="7" y="1"/>
                      <a:pt x="8" y="0"/>
                      <a:pt x="7" y="0"/>
                    </a:cubicBezTo>
                    <a:cubicBezTo>
                      <a:pt x="6" y="3"/>
                      <a:pt x="4" y="0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31"/>
              <p:cNvSpPr>
                <a:spLocks/>
              </p:cNvSpPr>
              <p:nvPr/>
            </p:nvSpPr>
            <p:spPr bwMode="auto">
              <a:xfrm>
                <a:off x="3133" y="3665"/>
                <a:ext cx="7" cy="9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1 h 3"/>
                  <a:gd name="T4" fmla="*/ 0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3"/>
                      <a:pt x="3" y="2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32"/>
              <p:cNvSpPr>
                <a:spLocks/>
              </p:cNvSpPr>
              <p:nvPr/>
            </p:nvSpPr>
            <p:spPr bwMode="auto">
              <a:xfrm>
                <a:off x="3028" y="3677"/>
                <a:ext cx="15" cy="14"/>
              </a:xfrm>
              <a:custGeom>
                <a:avLst/>
                <a:gdLst>
                  <a:gd name="T0" fmla="*/ 2 w 6"/>
                  <a:gd name="T1" fmla="*/ 3 h 5"/>
                  <a:gd name="T2" fmla="*/ 6 w 6"/>
                  <a:gd name="T3" fmla="*/ 2 h 5"/>
                  <a:gd name="T4" fmla="*/ 6 w 6"/>
                  <a:gd name="T5" fmla="*/ 0 h 5"/>
                  <a:gd name="T6" fmla="*/ 2 w 6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1"/>
                      <a:pt x="6" y="5"/>
                      <a:pt x="6" y="2"/>
                    </a:cubicBezTo>
                    <a:cubicBezTo>
                      <a:pt x="5" y="2"/>
                      <a:pt x="6" y="1"/>
                      <a:pt x="6" y="0"/>
                    </a:cubicBezTo>
                    <a:cubicBezTo>
                      <a:pt x="5" y="0"/>
                      <a:pt x="0" y="1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33"/>
              <p:cNvSpPr>
                <a:spLocks/>
              </p:cNvSpPr>
              <p:nvPr/>
            </p:nvSpPr>
            <p:spPr bwMode="auto">
              <a:xfrm>
                <a:off x="3155" y="3662"/>
                <a:ext cx="21" cy="26"/>
              </a:xfrm>
              <a:custGeom>
                <a:avLst/>
                <a:gdLst>
                  <a:gd name="T0" fmla="*/ 6 w 9"/>
                  <a:gd name="T1" fmla="*/ 9 h 9"/>
                  <a:gd name="T2" fmla="*/ 7 w 9"/>
                  <a:gd name="T3" fmla="*/ 6 h 9"/>
                  <a:gd name="T4" fmla="*/ 6 w 9"/>
                  <a:gd name="T5" fmla="*/ 5 h 9"/>
                  <a:gd name="T6" fmla="*/ 9 w 9"/>
                  <a:gd name="T7" fmla="*/ 6 h 9"/>
                  <a:gd name="T8" fmla="*/ 6 w 9"/>
                  <a:gd name="T9" fmla="*/ 3 h 9"/>
                  <a:gd name="T10" fmla="*/ 4 w 9"/>
                  <a:gd name="T11" fmla="*/ 0 h 9"/>
                  <a:gd name="T12" fmla="*/ 4 w 9"/>
                  <a:gd name="T13" fmla="*/ 3 h 9"/>
                  <a:gd name="T14" fmla="*/ 2 w 9"/>
                  <a:gd name="T15" fmla="*/ 8 h 9"/>
                  <a:gd name="T16" fmla="*/ 6 w 9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6" y="8"/>
                      <a:pt x="7" y="7"/>
                      <a:pt x="7" y="6"/>
                    </a:cubicBezTo>
                    <a:cubicBezTo>
                      <a:pt x="6" y="6"/>
                      <a:pt x="5" y="6"/>
                      <a:pt x="6" y="5"/>
                    </a:cubicBezTo>
                    <a:cubicBezTo>
                      <a:pt x="8" y="4"/>
                      <a:pt x="7" y="6"/>
                      <a:pt x="9" y="6"/>
                    </a:cubicBezTo>
                    <a:cubicBezTo>
                      <a:pt x="9" y="4"/>
                      <a:pt x="7" y="5"/>
                      <a:pt x="6" y="3"/>
                    </a:cubicBezTo>
                    <a:cubicBezTo>
                      <a:pt x="6" y="2"/>
                      <a:pt x="6" y="0"/>
                      <a:pt x="4" y="0"/>
                    </a:cubicBezTo>
                    <a:cubicBezTo>
                      <a:pt x="3" y="2"/>
                      <a:pt x="4" y="1"/>
                      <a:pt x="4" y="3"/>
                    </a:cubicBezTo>
                    <a:cubicBezTo>
                      <a:pt x="0" y="3"/>
                      <a:pt x="3" y="7"/>
                      <a:pt x="2" y="8"/>
                    </a:cubicBezTo>
                    <a:cubicBezTo>
                      <a:pt x="4" y="7"/>
                      <a:pt x="4" y="9"/>
                      <a:pt x="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34"/>
              <p:cNvSpPr>
                <a:spLocks/>
              </p:cNvSpPr>
              <p:nvPr/>
            </p:nvSpPr>
            <p:spPr bwMode="auto">
              <a:xfrm>
                <a:off x="3033" y="3665"/>
                <a:ext cx="14" cy="15"/>
              </a:xfrm>
              <a:custGeom>
                <a:avLst/>
                <a:gdLst>
                  <a:gd name="T0" fmla="*/ 3 w 6"/>
                  <a:gd name="T1" fmla="*/ 0 h 5"/>
                  <a:gd name="T2" fmla="*/ 3 w 6"/>
                  <a:gd name="T3" fmla="*/ 1 h 5"/>
                  <a:gd name="T4" fmla="*/ 0 w 6"/>
                  <a:gd name="T5" fmla="*/ 1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2" y="2"/>
                      <a:pt x="2" y="1"/>
                      <a:pt x="0" y="1"/>
                    </a:cubicBezTo>
                    <a:cubicBezTo>
                      <a:pt x="0" y="5"/>
                      <a:pt x="6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35"/>
              <p:cNvSpPr>
                <a:spLocks/>
              </p:cNvSpPr>
              <p:nvPr/>
            </p:nvSpPr>
            <p:spPr bwMode="auto">
              <a:xfrm>
                <a:off x="2978" y="3665"/>
                <a:ext cx="36" cy="26"/>
              </a:xfrm>
              <a:custGeom>
                <a:avLst/>
                <a:gdLst>
                  <a:gd name="T0" fmla="*/ 10 w 15"/>
                  <a:gd name="T1" fmla="*/ 5 h 9"/>
                  <a:gd name="T2" fmla="*/ 11 w 15"/>
                  <a:gd name="T3" fmla="*/ 7 h 9"/>
                  <a:gd name="T4" fmla="*/ 7 w 15"/>
                  <a:gd name="T5" fmla="*/ 2 h 9"/>
                  <a:gd name="T6" fmla="*/ 7 w 15"/>
                  <a:gd name="T7" fmla="*/ 2 h 9"/>
                  <a:gd name="T8" fmla="*/ 3 w 15"/>
                  <a:gd name="T9" fmla="*/ 1 h 9"/>
                  <a:gd name="T10" fmla="*/ 0 w 15"/>
                  <a:gd name="T11" fmla="*/ 4 h 9"/>
                  <a:gd name="T12" fmla="*/ 3 w 15"/>
                  <a:gd name="T13" fmla="*/ 6 h 9"/>
                  <a:gd name="T14" fmla="*/ 2 w 15"/>
                  <a:gd name="T15" fmla="*/ 8 h 9"/>
                  <a:gd name="T16" fmla="*/ 3 w 15"/>
                  <a:gd name="T17" fmla="*/ 8 h 9"/>
                  <a:gd name="T18" fmla="*/ 6 w 15"/>
                  <a:gd name="T19" fmla="*/ 7 h 9"/>
                  <a:gd name="T20" fmla="*/ 6 w 15"/>
                  <a:gd name="T21" fmla="*/ 8 h 9"/>
                  <a:gd name="T22" fmla="*/ 8 w 15"/>
                  <a:gd name="T23" fmla="*/ 9 h 9"/>
                  <a:gd name="T24" fmla="*/ 10 w 15"/>
                  <a:gd name="T2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9">
                    <a:moveTo>
                      <a:pt x="10" y="5"/>
                    </a:moveTo>
                    <a:cubicBezTo>
                      <a:pt x="10" y="6"/>
                      <a:pt x="11" y="6"/>
                      <a:pt x="11" y="7"/>
                    </a:cubicBezTo>
                    <a:cubicBezTo>
                      <a:pt x="15" y="2"/>
                      <a:pt x="4" y="4"/>
                      <a:pt x="7" y="2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6" y="0"/>
                      <a:pt x="4" y="3"/>
                      <a:pt x="3" y="1"/>
                    </a:cubicBezTo>
                    <a:cubicBezTo>
                      <a:pt x="4" y="4"/>
                      <a:pt x="0" y="2"/>
                      <a:pt x="0" y="4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6" y="9"/>
                      <a:pt x="4" y="7"/>
                      <a:pt x="6" y="7"/>
                    </a:cubicBezTo>
                    <a:cubicBezTo>
                      <a:pt x="6" y="7"/>
                      <a:pt x="6" y="8"/>
                      <a:pt x="6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10" y="8"/>
                      <a:pt x="8" y="5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Freeform 36"/>
              <p:cNvSpPr>
                <a:spLocks/>
              </p:cNvSpPr>
              <p:nvPr/>
            </p:nvSpPr>
            <p:spPr bwMode="auto">
              <a:xfrm>
                <a:off x="2938" y="3668"/>
                <a:ext cx="43" cy="26"/>
              </a:xfrm>
              <a:custGeom>
                <a:avLst/>
                <a:gdLst>
                  <a:gd name="T0" fmla="*/ 17 w 18"/>
                  <a:gd name="T1" fmla="*/ 6 h 9"/>
                  <a:gd name="T2" fmla="*/ 15 w 18"/>
                  <a:gd name="T3" fmla="*/ 2 h 9"/>
                  <a:gd name="T4" fmla="*/ 14 w 18"/>
                  <a:gd name="T5" fmla="*/ 1 h 9"/>
                  <a:gd name="T6" fmla="*/ 13 w 18"/>
                  <a:gd name="T7" fmla="*/ 3 h 9"/>
                  <a:gd name="T8" fmla="*/ 9 w 18"/>
                  <a:gd name="T9" fmla="*/ 3 h 9"/>
                  <a:gd name="T10" fmla="*/ 9 w 18"/>
                  <a:gd name="T11" fmla="*/ 4 h 9"/>
                  <a:gd name="T12" fmla="*/ 8 w 18"/>
                  <a:gd name="T13" fmla="*/ 1 h 9"/>
                  <a:gd name="T14" fmla="*/ 5 w 18"/>
                  <a:gd name="T15" fmla="*/ 0 h 9"/>
                  <a:gd name="T16" fmla="*/ 2 w 18"/>
                  <a:gd name="T17" fmla="*/ 2 h 9"/>
                  <a:gd name="T18" fmla="*/ 5 w 18"/>
                  <a:gd name="T19" fmla="*/ 4 h 9"/>
                  <a:gd name="T20" fmla="*/ 4 w 18"/>
                  <a:gd name="T21" fmla="*/ 6 h 9"/>
                  <a:gd name="T22" fmla="*/ 0 w 18"/>
                  <a:gd name="T23" fmla="*/ 4 h 9"/>
                  <a:gd name="T24" fmla="*/ 1 w 18"/>
                  <a:gd name="T25" fmla="*/ 7 h 9"/>
                  <a:gd name="T26" fmla="*/ 3 w 18"/>
                  <a:gd name="T27" fmla="*/ 8 h 9"/>
                  <a:gd name="T28" fmla="*/ 6 w 18"/>
                  <a:gd name="T29" fmla="*/ 8 h 9"/>
                  <a:gd name="T30" fmla="*/ 9 w 18"/>
                  <a:gd name="T31" fmla="*/ 5 h 9"/>
                  <a:gd name="T32" fmla="*/ 10 w 18"/>
                  <a:gd name="T33" fmla="*/ 8 h 9"/>
                  <a:gd name="T34" fmla="*/ 13 w 18"/>
                  <a:gd name="T35" fmla="*/ 5 h 9"/>
                  <a:gd name="T36" fmla="*/ 17 w 18"/>
                  <a:gd name="T3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9">
                    <a:moveTo>
                      <a:pt x="17" y="6"/>
                    </a:moveTo>
                    <a:cubicBezTo>
                      <a:pt x="18" y="3"/>
                      <a:pt x="16" y="3"/>
                      <a:pt x="15" y="2"/>
                    </a:cubicBezTo>
                    <a:cubicBezTo>
                      <a:pt x="15" y="2"/>
                      <a:pt x="15" y="1"/>
                      <a:pt x="14" y="1"/>
                    </a:cubicBezTo>
                    <a:cubicBezTo>
                      <a:pt x="15" y="2"/>
                      <a:pt x="13" y="4"/>
                      <a:pt x="13" y="3"/>
                    </a:cubicBezTo>
                    <a:cubicBezTo>
                      <a:pt x="13" y="1"/>
                      <a:pt x="10" y="2"/>
                      <a:pt x="9" y="3"/>
                    </a:cubicBezTo>
                    <a:cubicBezTo>
                      <a:pt x="10" y="3"/>
                      <a:pt x="10" y="4"/>
                      <a:pt x="9" y="4"/>
                    </a:cubicBezTo>
                    <a:cubicBezTo>
                      <a:pt x="8" y="3"/>
                      <a:pt x="8" y="2"/>
                      <a:pt x="8" y="1"/>
                    </a:cubicBezTo>
                    <a:cubicBezTo>
                      <a:pt x="5" y="2"/>
                      <a:pt x="6" y="2"/>
                      <a:pt x="5" y="0"/>
                    </a:cubicBezTo>
                    <a:cubicBezTo>
                      <a:pt x="5" y="2"/>
                      <a:pt x="2" y="1"/>
                      <a:pt x="2" y="2"/>
                    </a:cubicBezTo>
                    <a:cubicBezTo>
                      <a:pt x="3" y="3"/>
                      <a:pt x="5" y="2"/>
                      <a:pt x="5" y="4"/>
                    </a:cubicBezTo>
                    <a:cubicBezTo>
                      <a:pt x="5" y="5"/>
                      <a:pt x="5" y="6"/>
                      <a:pt x="4" y="6"/>
                    </a:cubicBezTo>
                    <a:cubicBezTo>
                      <a:pt x="4" y="5"/>
                      <a:pt x="1" y="1"/>
                      <a:pt x="0" y="4"/>
                    </a:cubicBezTo>
                    <a:cubicBezTo>
                      <a:pt x="2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5" y="8"/>
                      <a:pt x="8" y="4"/>
                      <a:pt x="6" y="8"/>
                    </a:cubicBezTo>
                    <a:cubicBezTo>
                      <a:pt x="9" y="9"/>
                      <a:pt x="7" y="5"/>
                      <a:pt x="9" y="5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1" y="6"/>
                      <a:pt x="11" y="5"/>
                      <a:pt x="13" y="5"/>
                    </a:cubicBezTo>
                    <a:cubicBezTo>
                      <a:pt x="12" y="9"/>
                      <a:pt x="15" y="4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37"/>
              <p:cNvSpPr>
                <a:spLocks/>
              </p:cNvSpPr>
              <p:nvPr/>
            </p:nvSpPr>
            <p:spPr bwMode="auto">
              <a:xfrm>
                <a:off x="2997" y="3662"/>
                <a:ext cx="8" cy="1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0" y="0"/>
                      <a:pt x="2" y="5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38"/>
              <p:cNvSpPr>
                <a:spLocks/>
              </p:cNvSpPr>
              <p:nvPr/>
            </p:nvSpPr>
            <p:spPr bwMode="auto">
              <a:xfrm>
                <a:off x="3045" y="3668"/>
                <a:ext cx="19" cy="29"/>
              </a:xfrm>
              <a:custGeom>
                <a:avLst/>
                <a:gdLst>
                  <a:gd name="T0" fmla="*/ 1 w 8"/>
                  <a:gd name="T1" fmla="*/ 7 h 10"/>
                  <a:gd name="T2" fmla="*/ 5 w 8"/>
                  <a:gd name="T3" fmla="*/ 6 h 10"/>
                  <a:gd name="T4" fmla="*/ 7 w 8"/>
                  <a:gd name="T5" fmla="*/ 6 h 10"/>
                  <a:gd name="T6" fmla="*/ 8 w 8"/>
                  <a:gd name="T7" fmla="*/ 7 h 10"/>
                  <a:gd name="T8" fmla="*/ 8 w 8"/>
                  <a:gd name="T9" fmla="*/ 2 h 10"/>
                  <a:gd name="T10" fmla="*/ 4 w 8"/>
                  <a:gd name="T11" fmla="*/ 0 h 10"/>
                  <a:gd name="T12" fmla="*/ 1 w 8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1" y="7"/>
                    </a:moveTo>
                    <a:cubicBezTo>
                      <a:pt x="3" y="8"/>
                      <a:pt x="3" y="7"/>
                      <a:pt x="5" y="6"/>
                    </a:cubicBezTo>
                    <a:cubicBezTo>
                      <a:pt x="5" y="10"/>
                      <a:pt x="6" y="6"/>
                      <a:pt x="7" y="6"/>
                    </a:cubicBezTo>
                    <a:cubicBezTo>
                      <a:pt x="7" y="6"/>
                      <a:pt x="7" y="7"/>
                      <a:pt x="8" y="7"/>
                    </a:cubicBezTo>
                    <a:cubicBezTo>
                      <a:pt x="7" y="4"/>
                      <a:pt x="8" y="5"/>
                      <a:pt x="8" y="2"/>
                    </a:cubicBezTo>
                    <a:cubicBezTo>
                      <a:pt x="6" y="2"/>
                      <a:pt x="6" y="1"/>
                      <a:pt x="4" y="0"/>
                    </a:cubicBezTo>
                    <a:cubicBezTo>
                      <a:pt x="3" y="2"/>
                      <a:pt x="0" y="3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39"/>
              <p:cNvSpPr>
                <a:spLocks/>
              </p:cNvSpPr>
              <p:nvPr/>
            </p:nvSpPr>
            <p:spPr bwMode="auto">
              <a:xfrm>
                <a:off x="3424" y="3648"/>
                <a:ext cx="52" cy="43"/>
              </a:xfrm>
              <a:custGeom>
                <a:avLst/>
                <a:gdLst>
                  <a:gd name="T0" fmla="*/ 21 w 22"/>
                  <a:gd name="T1" fmla="*/ 5 h 15"/>
                  <a:gd name="T2" fmla="*/ 19 w 22"/>
                  <a:gd name="T3" fmla="*/ 5 h 15"/>
                  <a:gd name="T4" fmla="*/ 20 w 22"/>
                  <a:gd name="T5" fmla="*/ 3 h 15"/>
                  <a:gd name="T6" fmla="*/ 20 w 22"/>
                  <a:gd name="T7" fmla="*/ 4 h 15"/>
                  <a:gd name="T8" fmla="*/ 17 w 22"/>
                  <a:gd name="T9" fmla="*/ 7 h 15"/>
                  <a:gd name="T10" fmla="*/ 14 w 22"/>
                  <a:gd name="T11" fmla="*/ 6 h 15"/>
                  <a:gd name="T12" fmla="*/ 12 w 22"/>
                  <a:gd name="T13" fmla="*/ 4 h 15"/>
                  <a:gd name="T14" fmla="*/ 12 w 22"/>
                  <a:gd name="T15" fmla="*/ 7 h 15"/>
                  <a:gd name="T16" fmla="*/ 13 w 22"/>
                  <a:gd name="T17" fmla="*/ 7 h 15"/>
                  <a:gd name="T18" fmla="*/ 9 w 22"/>
                  <a:gd name="T19" fmla="*/ 9 h 15"/>
                  <a:gd name="T20" fmla="*/ 8 w 22"/>
                  <a:gd name="T21" fmla="*/ 11 h 15"/>
                  <a:gd name="T22" fmla="*/ 5 w 22"/>
                  <a:gd name="T23" fmla="*/ 8 h 15"/>
                  <a:gd name="T24" fmla="*/ 4 w 22"/>
                  <a:gd name="T25" fmla="*/ 6 h 15"/>
                  <a:gd name="T26" fmla="*/ 0 w 22"/>
                  <a:gd name="T27" fmla="*/ 8 h 15"/>
                  <a:gd name="T28" fmla="*/ 1 w 22"/>
                  <a:gd name="T29" fmla="*/ 14 h 15"/>
                  <a:gd name="T30" fmla="*/ 4 w 22"/>
                  <a:gd name="T31" fmla="*/ 13 h 15"/>
                  <a:gd name="T32" fmla="*/ 6 w 22"/>
                  <a:gd name="T33" fmla="*/ 11 h 15"/>
                  <a:gd name="T34" fmla="*/ 8 w 22"/>
                  <a:gd name="T35" fmla="*/ 14 h 15"/>
                  <a:gd name="T36" fmla="*/ 9 w 22"/>
                  <a:gd name="T37" fmla="*/ 12 h 15"/>
                  <a:gd name="T38" fmla="*/ 13 w 22"/>
                  <a:gd name="T39" fmla="*/ 14 h 15"/>
                  <a:gd name="T40" fmla="*/ 13 w 22"/>
                  <a:gd name="T41" fmla="*/ 10 h 15"/>
                  <a:gd name="T42" fmla="*/ 15 w 22"/>
                  <a:gd name="T43" fmla="*/ 10 h 15"/>
                  <a:gd name="T44" fmla="*/ 15 w 22"/>
                  <a:gd name="T45" fmla="*/ 9 h 15"/>
                  <a:gd name="T46" fmla="*/ 20 w 22"/>
                  <a:gd name="T47" fmla="*/ 11 h 15"/>
                  <a:gd name="T48" fmla="*/ 20 w 22"/>
                  <a:gd name="T49" fmla="*/ 7 h 15"/>
                  <a:gd name="T50" fmla="*/ 22 w 22"/>
                  <a:gd name="T51" fmla="*/ 7 h 15"/>
                  <a:gd name="T52" fmla="*/ 21 w 22"/>
                  <a:gd name="T53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15">
                    <a:moveTo>
                      <a:pt x="21" y="5"/>
                    </a:moveTo>
                    <a:cubicBezTo>
                      <a:pt x="21" y="6"/>
                      <a:pt x="19" y="6"/>
                      <a:pt x="19" y="5"/>
                    </a:cubicBezTo>
                    <a:cubicBezTo>
                      <a:pt x="21" y="6"/>
                      <a:pt x="21" y="0"/>
                      <a:pt x="20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17" y="4"/>
                      <a:pt x="19" y="7"/>
                      <a:pt x="17" y="7"/>
                    </a:cubicBezTo>
                    <a:cubicBezTo>
                      <a:pt x="16" y="7"/>
                      <a:pt x="16" y="5"/>
                      <a:pt x="14" y="6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1" y="6"/>
                      <a:pt x="10" y="7"/>
                      <a:pt x="12" y="7"/>
                    </a:cubicBezTo>
                    <a:cubicBezTo>
                      <a:pt x="12" y="7"/>
                      <a:pt x="13" y="5"/>
                      <a:pt x="13" y="7"/>
                    </a:cubicBezTo>
                    <a:cubicBezTo>
                      <a:pt x="12" y="7"/>
                      <a:pt x="11" y="9"/>
                      <a:pt x="9" y="9"/>
                    </a:cubicBezTo>
                    <a:cubicBezTo>
                      <a:pt x="9" y="10"/>
                      <a:pt x="8" y="11"/>
                      <a:pt x="8" y="11"/>
                    </a:cubicBezTo>
                    <a:cubicBezTo>
                      <a:pt x="7" y="11"/>
                      <a:pt x="6" y="9"/>
                      <a:pt x="5" y="8"/>
                    </a:cubicBezTo>
                    <a:cubicBezTo>
                      <a:pt x="5" y="8"/>
                      <a:pt x="7" y="5"/>
                      <a:pt x="4" y="6"/>
                    </a:cubicBezTo>
                    <a:cubicBezTo>
                      <a:pt x="4" y="9"/>
                      <a:pt x="1" y="7"/>
                      <a:pt x="0" y="8"/>
                    </a:cubicBezTo>
                    <a:cubicBezTo>
                      <a:pt x="3" y="9"/>
                      <a:pt x="0" y="11"/>
                      <a:pt x="1" y="14"/>
                    </a:cubicBezTo>
                    <a:cubicBezTo>
                      <a:pt x="2" y="13"/>
                      <a:pt x="5" y="15"/>
                      <a:pt x="4" y="13"/>
                    </a:cubicBezTo>
                    <a:cubicBezTo>
                      <a:pt x="2" y="13"/>
                      <a:pt x="6" y="12"/>
                      <a:pt x="6" y="11"/>
                    </a:cubicBezTo>
                    <a:cubicBezTo>
                      <a:pt x="7" y="12"/>
                      <a:pt x="6" y="14"/>
                      <a:pt x="8" y="14"/>
                    </a:cubicBezTo>
                    <a:cubicBezTo>
                      <a:pt x="9" y="13"/>
                      <a:pt x="8" y="12"/>
                      <a:pt x="9" y="12"/>
                    </a:cubicBezTo>
                    <a:cubicBezTo>
                      <a:pt x="12" y="11"/>
                      <a:pt x="11" y="14"/>
                      <a:pt x="13" y="14"/>
                    </a:cubicBezTo>
                    <a:cubicBezTo>
                      <a:pt x="14" y="12"/>
                      <a:pt x="11" y="10"/>
                      <a:pt x="13" y="10"/>
                    </a:cubicBezTo>
                    <a:cubicBezTo>
                      <a:pt x="13" y="11"/>
                      <a:pt x="15" y="11"/>
                      <a:pt x="15" y="10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6" y="12"/>
                      <a:pt x="20" y="11"/>
                    </a:cubicBezTo>
                    <a:cubicBezTo>
                      <a:pt x="20" y="10"/>
                      <a:pt x="20" y="9"/>
                      <a:pt x="20" y="7"/>
                    </a:cubicBezTo>
                    <a:cubicBezTo>
                      <a:pt x="21" y="7"/>
                      <a:pt x="22" y="8"/>
                      <a:pt x="22" y="7"/>
                    </a:cubicBezTo>
                    <a:cubicBezTo>
                      <a:pt x="22" y="6"/>
                      <a:pt x="22" y="5"/>
                      <a:pt x="2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40"/>
              <p:cNvSpPr>
                <a:spLocks/>
              </p:cNvSpPr>
              <p:nvPr/>
            </p:nvSpPr>
            <p:spPr bwMode="auto">
              <a:xfrm>
                <a:off x="3495" y="3654"/>
                <a:ext cx="14" cy="14"/>
              </a:xfrm>
              <a:custGeom>
                <a:avLst/>
                <a:gdLst>
                  <a:gd name="T0" fmla="*/ 3 w 6"/>
                  <a:gd name="T1" fmla="*/ 2 h 5"/>
                  <a:gd name="T2" fmla="*/ 6 w 6"/>
                  <a:gd name="T3" fmla="*/ 2 h 5"/>
                  <a:gd name="T4" fmla="*/ 2 w 6"/>
                  <a:gd name="T5" fmla="*/ 1 h 5"/>
                  <a:gd name="T6" fmla="*/ 2 w 6"/>
                  <a:gd name="T7" fmla="*/ 4 h 5"/>
                  <a:gd name="T8" fmla="*/ 3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3" y="2"/>
                    </a:moveTo>
                    <a:cubicBezTo>
                      <a:pt x="5" y="0"/>
                      <a:pt x="5" y="5"/>
                      <a:pt x="6" y="2"/>
                    </a:cubicBezTo>
                    <a:cubicBezTo>
                      <a:pt x="5" y="2"/>
                      <a:pt x="4" y="0"/>
                      <a:pt x="2" y="1"/>
                    </a:cubicBezTo>
                    <a:cubicBezTo>
                      <a:pt x="2" y="1"/>
                      <a:pt x="0" y="3"/>
                      <a:pt x="2" y="4"/>
                    </a:cubicBezTo>
                    <a:cubicBezTo>
                      <a:pt x="2" y="3"/>
                      <a:pt x="2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41"/>
              <p:cNvSpPr>
                <a:spLocks/>
              </p:cNvSpPr>
              <p:nvPr/>
            </p:nvSpPr>
            <p:spPr bwMode="auto">
              <a:xfrm>
                <a:off x="3493" y="3665"/>
                <a:ext cx="19" cy="26"/>
              </a:xfrm>
              <a:custGeom>
                <a:avLst/>
                <a:gdLst>
                  <a:gd name="T0" fmla="*/ 6 w 8"/>
                  <a:gd name="T1" fmla="*/ 7 h 9"/>
                  <a:gd name="T2" fmla="*/ 5 w 8"/>
                  <a:gd name="T3" fmla="*/ 6 h 9"/>
                  <a:gd name="T4" fmla="*/ 4 w 8"/>
                  <a:gd name="T5" fmla="*/ 3 h 9"/>
                  <a:gd name="T6" fmla="*/ 6 w 8"/>
                  <a:gd name="T7" fmla="*/ 3 h 9"/>
                  <a:gd name="T8" fmla="*/ 6 w 8"/>
                  <a:gd name="T9" fmla="*/ 0 h 9"/>
                  <a:gd name="T10" fmla="*/ 1 w 8"/>
                  <a:gd name="T11" fmla="*/ 4 h 9"/>
                  <a:gd name="T12" fmla="*/ 4 w 8"/>
                  <a:gd name="T13" fmla="*/ 9 h 9"/>
                  <a:gd name="T14" fmla="*/ 8 w 8"/>
                  <a:gd name="T15" fmla="*/ 5 h 9"/>
                  <a:gd name="T16" fmla="*/ 6 w 8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9">
                    <a:moveTo>
                      <a:pt x="6" y="7"/>
                    </a:moveTo>
                    <a:cubicBezTo>
                      <a:pt x="5" y="7"/>
                      <a:pt x="5" y="6"/>
                      <a:pt x="5" y="6"/>
                    </a:cubicBezTo>
                    <a:cubicBezTo>
                      <a:pt x="6" y="7"/>
                      <a:pt x="4" y="4"/>
                      <a:pt x="4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3"/>
                      <a:pt x="0" y="0"/>
                      <a:pt x="1" y="4"/>
                    </a:cubicBezTo>
                    <a:cubicBezTo>
                      <a:pt x="3" y="4"/>
                      <a:pt x="4" y="6"/>
                      <a:pt x="4" y="9"/>
                    </a:cubicBezTo>
                    <a:cubicBezTo>
                      <a:pt x="6" y="9"/>
                      <a:pt x="7" y="7"/>
                      <a:pt x="8" y="5"/>
                    </a:cubicBezTo>
                    <a:cubicBezTo>
                      <a:pt x="7" y="5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42"/>
              <p:cNvSpPr>
                <a:spLocks/>
              </p:cNvSpPr>
              <p:nvPr/>
            </p:nvSpPr>
            <p:spPr bwMode="auto">
              <a:xfrm>
                <a:off x="3407" y="3659"/>
                <a:ext cx="17" cy="29"/>
              </a:xfrm>
              <a:custGeom>
                <a:avLst/>
                <a:gdLst>
                  <a:gd name="T0" fmla="*/ 6 w 7"/>
                  <a:gd name="T1" fmla="*/ 2 h 10"/>
                  <a:gd name="T2" fmla="*/ 5 w 7"/>
                  <a:gd name="T3" fmla="*/ 0 h 10"/>
                  <a:gd name="T4" fmla="*/ 3 w 7"/>
                  <a:gd name="T5" fmla="*/ 0 h 10"/>
                  <a:gd name="T6" fmla="*/ 4 w 7"/>
                  <a:gd name="T7" fmla="*/ 3 h 10"/>
                  <a:gd name="T8" fmla="*/ 0 w 7"/>
                  <a:gd name="T9" fmla="*/ 3 h 10"/>
                  <a:gd name="T10" fmla="*/ 0 w 7"/>
                  <a:gd name="T11" fmla="*/ 7 h 10"/>
                  <a:gd name="T12" fmla="*/ 4 w 7"/>
                  <a:gd name="T13" fmla="*/ 5 h 10"/>
                  <a:gd name="T14" fmla="*/ 2 w 7"/>
                  <a:gd name="T15" fmla="*/ 7 h 10"/>
                  <a:gd name="T16" fmla="*/ 4 w 7"/>
                  <a:gd name="T17" fmla="*/ 7 h 10"/>
                  <a:gd name="T18" fmla="*/ 4 w 7"/>
                  <a:gd name="T19" fmla="*/ 10 h 10"/>
                  <a:gd name="T20" fmla="*/ 6 w 7"/>
                  <a:gd name="T21" fmla="*/ 7 h 10"/>
                  <a:gd name="T22" fmla="*/ 4 w 7"/>
                  <a:gd name="T23" fmla="*/ 3 h 10"/>
                  <a:gd name="T24" fmla="*/ 6 w 7"/>
                  <a:gd name="T25" fmla="*/ 4 h 10"/>
                  <a:gd name="T26" fmla="*/ 6 w 7"/>
                  <a:gd name="T2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0">
                    <a:moveTo>
                      <a:pt x="6" y="2"/>
                    </a:moveTo>
                    <a:cubicBezTo>
                      <a:pt x="6" y="3"/>
                      <a:pt x="5" y="2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1"/>
                      <a:pt x="4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4"/>
                      <a:pt x="1" y="6"/>
                      <a:pt x="0" y="7"/>
                    </a:cubicBezTo>
                    <a:cubicBezTo>
                      <a:pt x="2" y="7"/>
                      <a:pt x="2" y="5"/>
                      <a:pt x="4" y="5"/>
                    </a:cubicBezTo>
                    <a:cubicBezTo>
                      <a:pt x="4" y="6"/>
                      <a:pt x="2" y="7"/>
                      <a:pt x="2" y="7"/>
                    </a:cubicBezTo>
                    <a:cubicBezTo>
                      <a:pt x="2" y="8"/>
                      <a:pt x="5" y="6"/>
                      <a:pt x="4" y="7"/>
                    </a:cubicBezTo>
                    <a:cubicBezTo>
                      <a:pt x="4" y="8"/>
                      <a:pt x="1" y="9"/>
                      <a:pt x="4" y="10"/>
                    </a:cubicBezTo>
                    <a:cubicBezTo>
                      <a:pt x="4" y="8"/>
                      <a:pt x="6" y="9"/>
                      <a:pt x="6" y="7"/>
                    </a:cubicBezTo>
                    <a:cubicBezTo>
                      <a:pt x="5" y="7"/>
                      <a:pt x="4" y="5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3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43"/>
              <p:cNvSpPr>
                <a:spLocks/>
              </p:cNvSpPr>
              <p:nvPr/>
            </p:nvSpPr>
            <p:spPr bwMode="auto">
              <a:xfrm>
                <a:off x="3402" y="3680"/>
                <a:ext cx="10" cy="8"/>
              </a:xfrm>
              <a:custGeom>
                <a:avLst/>
                <a:gdLst>
                  <a:gd name="T0" fmla="*/ 4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0" y="2"/>
                      <a:pt x="4" y="3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44"/>
              <p:cNvSpPr>
                <a:spLocks/>
              </p:cNvSpPr>
              <p:nvPr/>
            </p:nvSpPr>
            <p:spPr bwMode="auto">
              <a:xfrm>
                <a:off x="3469" y="3680"/>
                <a:ext cx="7" cy="11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2 h 4"/>
                  <a:gd name="T4" fmla="*/ 0 w 3"/>
                  <a:gd name="T5" fmla="*/ 1 h 4"/>
                  <a:gd name="T6" fmla="*/ 1 w 3"/>
                  <a:gd name="T7" fmla="*/ 4 h 4"/>
                  <a:gd name="T8" fmla="*/ 2 w 3"/>
                  <a:gd name="T9" fmla="*/ 2 h 4"/>
                  <a:gd name="T10" fmla="*/ 3 w 3"/>
                  <a:gd name="T11" fmla="*/ 2 h 4"/>
                  <a:gd name="T12" fmla="*/ 2 w 3"/>
                  <a:gd name="T13" fmla="*/ 1 h 4"/>
                  <a:gd name="T14" fmla="*/ 2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45"/>
              <p:cNvSpPr>
                <a:spLocks/>
              </p:cNvSpPr>
              <p:nvPr/>
            </p:nvSpPr>
            <p:spPr bwMode="auto">
              <a:xfrm>
                <a:off x="3481" y="3657"/>
                <a:ext cx="14" cy="34"/>
              </a:xfrm>
              <a:custGeom>
                <a:avLst/>
                <a:gdLst>
                  <a:gd name="T0" fmla="*/ 2 w 6"/>
                  <a:gd name="T1" fmla="*/ 5 h 12"/>
                  <a:gd name="T2" fmla="*/ 1 w 6"/>
                  <a:gd name="T3" fmla="*/ 3 h 12"/>
                  <a:gd name="T4" fmla="*/ 2 w 6"/>
                  <a:gd name="T5" fmla="*/ 0 h 12"/>
                  <a:gd name="T6" fmla="*/ 0 w 6"/>
                  <a:gd name="T7" fmla="*/ 1 h 12"/>
                  <a:gd name="T8" fmla="*/ 1 w 6"/>
                  <a:gd name="T9" fmla="*/ 8 h 12"/>
                  <a:gd name="T10" fmla="*/ 2 w 6"/>
                  <a:gd name="T11" fmla="*/ 11 h 12"/>
                  <a:gd name="T12" fmla="*/ 6 w 6"/>
                  <a:gd name="T13" fmla="*/ 12 h 12"/>
                  <a:gd name="T14" fmla="*/ 2 w 6"/>
                  <a:gd name="T1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2" y="5"/>
                    </a:moveTo>
                    <a:cubicBezTo>
                      <a:pt x="2" y="3"/>
                      <a:pt x="4" y="1"/>
                      <a:pt x="1" y="3"/>
                    </a:cubicBezTo>
                    <a:cubicBezTo>
                      <a:pt x="0" y="1"/>
                      <a:pt x="5" y="1"/>
                      <a:pt x="2" y="0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3"/>
                      <a:pt x="0" y="6"/>
                      <a:pt x="1" y="8"/>
                    </a:cubicBezTo>
                    <a:cubicBezTo>
                      <a:pt x="1" y="9"/>
                      <a:pt x="1" y="11"/>
                      <a:pt x="2" y="11"/>
                    </a:cubicBezTo>
                    <a:cubicBezTo>
                      <a:pt x="3" y="10"/>
                      <a:pt x="4" y="10"/>
                      <a:pt x="6" y="12"/>
                    </a:cubicBezTo>
                    <a:cubicBezTo>
                      <a:pt x="6" y="8"/>
                      <a:pt x="3" y="8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46"/>
              <p:cNvSpPr>
                <a:spLocks noEditPoints="1"/>
              </p:cNvSpPr>
              <p:nvPr/>
            </p:nvSpPr>
            <p:spPr bwMode="auto">
              <a:xfrm>
                <a:off x="2862" y="3665"/>
                <a:ext cx="74" cy="26"/>
              </a:xfrm>
              <a:custGeom>
                <a:avLst/>
                <a:gdLst>
                  <a:gd name="T0" fmla="*/ 8 w 31"/>
                  <a:gd name="T1" fmla="*/ 1 h 9"/>
                  <a:gd name="T2" fmla="*/ 4 w 31"/>
                  <a:gd name="T3" fmla="*/ 1 h 9"/>
                  <a:gd name="T4" fmla="*/ 2 w 31"/>
                  <a:gd name="T5" fmla="*/ 6 h 9"/>
                  <a:gd name="T6" fmla="*/ 4 w 31"/>
                  <a:gd name="T7" fmla="*/ 5 h 9"/>
                  <a:gd name="T8" fmla="*/ 9 w 31"/>
                  <a:gd name="T9" fmla="*/ 7 h 9"/>
                  <a:gd name="T10" fmla="*/ 10 w 31"/>
                  <a:gd name="T11" fmla="*/ 5 h 9"/>
                  <a:gd name="T12" fmla="*/ 15 w 31"/>
                  <a:gd name="T13" fmla="*/ 5 h 9"/>
                  <a:gd name="T14" fmla="*/ 15 w 31"/>
                  <a:gd name="T15" fmla="*/ 7 h 9"/>
                  <a:gd name="T16" fmla="*/ 18 w 31"/>
                  <a:gd name="T17" fmla="*/ 6 h 9"/>
                  <a:gd name="T18" fmla="*/ 18 w 31"/>
                  <a:gd name="T19" fmla="*/ 4 h 9"/>
                  <a:gd name="T20" fmla="*/ 20 w 31"/>
                  <a:gd name="T21" fmla="*/ 5 h 9"/>
                  <a:gd name="T22" fmla="*/ 23 w 31"/>
                  <a:gd name="T23" fmla="*/ 3 h 9"/>
                  <a:gd name="T24" fmla="*/ 21 w 31"/>
                  <a:gd name="T25" fmla="*/ 7 h 9"/>
                  <a:gd name="T26" fmla="*/ 19 w 31"/>
                  <a:gd name="T27" fmla="*/ 8 h 9"/>
                  <a:gd name="T28" fmla="*/ 22 w 31"/>
                  <a:gd name="T29" fmla="*/ 9 h 9"/>
                  <a:gd name="T30" fmla="*/ 30 w 31"/>
                  <a:gd name="T31" fmla="*/ 6 h 9"/>
                  <a:gd name="T32" fmla="*/ 28 w 31"/>
                  <a:gd name="T33" fmla="*/ 1 h 9"/>
                  <a:gd name="T34" fmla="*/ 26 w 31"/>
                  <a:gd name="T35" fmla="*/ 5 h 9"/>
                  <a:gd name="T36" fmla="*/ 27 w 31"/>
                  <a:gd name="T37" fmla="*/ 1 h 9"/>
                  <a:gd name="T38" fmla="*/ 25 w 31"/>
                  <a:gd name="T39" fmla="*/ 5 h 9"/>
                  <a:gd name="T40" fmla="*/ 24 w 31"/>
                  <a:gd name="T41" fmla="*/ 1 h 9"/>
                  <a:gd name="T42" fmla="*/ 20 w 31"/>
                  <a:gd name="T43" fmla="*/ 3 h 9"/>
                  <a:gd name="T44" fmla="*/ 18 w 31"/>
                  <a:gd name="T45" fmla="*/ 1 h 9"/>
                  <a:gd name="T46" fmla="*/ 19 w 31"/>
                  <a:gd name="T47" fmla="*/ 3 h 9"/>
                  <a:gd name="T48" fmla="*/ 18 w 31"/>
                  <a:gd name="T49" fmla="*/ 1 h 9"/>
                  <a:gd name="T50" fmla="*/ 14 w 31"/>
                  <a:gd name="T51" fmla="*/ 5 h 9"/>
                  <a:gd name="T52" fmla="*/ 8 w 31"/>
                  <a:gd name="T53" fmla="*/ 3 h 9"/>
                  <a:gd name="T54" fmla="*/ 8 w 31"/>
                  <a:gd name="T55" fmla="*/ 1 h 9"/>
                  <a:gd name="T56" fmla="*/ 8 w 31"/>
                  <a:gd name="T57" fmla="*/ 6 h 9"/>
                  <a:gd name="T58" fmla="*/ 7 w 31"/>
                  <a:gd name="T59" fmla="*/ 2 h 9"/>
                  <a:gd name="T60" fmla="*/ 8 w 31"/>
                  <a:gd name="T6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9">
                    <a:moveTo>
                      <a:pt x="8" y="1"/>
                    </a:moveTo>
                    <a:cubicBezTo>
                      <a:pt x="7" y="1"/>
                      <a:pt x="5" y="2"/>
                      <a:pt x="4" y="1"/>
                    </a:cubicBezTo>
                    <a:cubicBezTo>
                      <a:pt x="6" y="5"/>
                      <a:pt x="0" y="4"/>
                      <a:pt x="2" y="6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2" y="8"/>
                      <a:pt x="8" y="8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ubicBezTo>
                      <a:pt x="12" y="9"/>
                      <a:pt x="12" y="5"/>
                      <a:pt x="15" y="5"/>
                    </a:cubicBezTo>
                    <a:cubicBezTo>
                      <a:pt x="15" y="6"/>
                      <a:pt x="14" y="7"/>
                      <a:pt x="15" y="7"/>
                    </a:cubicBezTo>
                    <a:cubicBezTo>
                      <a:pt x="15" y="4"/>
                      <a:pt x="19" y="8"/>
                      <a:pt x="18" y="6"/>
                    </a:cubicBezTo>
                    <a:cubicBezTo>
                      <a:pt x="18" y="6"/>
                      <a:pt x="16" y="4"/>
                      <a:pt x="18" y="4"/>
                    </a:cubicBezTo>
                    <a:cubicBezTo>
                      <a:pt x="19" y="4"/>
                      <a:pt x="18" y="6"/>
                      <a:pt x="20" y="5"/>
                    </a:cubicBezTo>
                    <a:cubicBezTo>
                      <a:pt x="22" y="5"/>
                      <a:pt x="21" y="3"/>
                      <a:pt x="23" y="3"/>
                    </a:cubicBezTo>
                    <a:cubicBezTo>
                      <a:pt x="22" y="4"/>
                      <a:pt x="22" y="6"/>
                      <a:pt x="21" y="7"/>
                    </a:cubicBezTo>
                    <a:cubicBezTo>
                      <a:pt x="21" y="6"/>
                      <a:pt x="19" y="7"/>
                      <a:pt x="19" y="8"/>
                    </a:cubicBezTo>
                    <a:cubicBezTo>
                      <a:pt x="21" y="8"/>
                      <a:pt x="21" y="9"/>
                      <a:pt x="22" y="9"/>
                    </a:cubicBezTo>
                    <a:cubicBezTo>
                      <a:pt x="23" y="7"/>
                      <a:pt x="27" y="5"/>
                      <a:pt x="30" y="6"/>
                    </a:cubicBezTo>
                    <a:cubicBezTo>
                      <a:pt x="31" y="3"/>
                      <a:pt x="30" y="1"/>
                      <a:pt x="28" y="1"/>
                    </a:cubicBezTo>
                    <a:cubicBezTo>
                      <a:pt x="27" y="2"/>
                      <a:pt x="28" y="5"/>
                      <a:pt x="26" y="5"/>
                    </a:cubicBezTo>
                    <a:cubicBezTo>
                      <a:pt x="26" y="4"/>
                      <a:pt x="26" y="2"/>
                      <a:pt x="27" y="1"/>
                    </a:cubicBezTo>
                    <a:cubicBezTo>
                      <a:pt x="24" y="0"/>
                      <a:pt x="27" y="5"/>
                      <a:pt x="25" y="5"/>
                    </a:cubicBezTo>
                    <a:cubicBezTo>
                      <a:pt x="24" y="4"/>
                      <a:pt x="26" y="1"/>
                      <a:pt x="24" y="1"/>
                    </a:cubicBezTo>
                    <a:cubicBezTo>
                      <a:pt x="24" y="3"/>
                      <a:pt x="21" y="2"/>
                      <a:pt x="20" y="3"/>
                    </a:cubicBezTo>
                    <a:cubicBezTo>
                      <a:pt x="22" y="1"/>
                      <a:pt x="20" y="1"/>
                      <a:pt x="18" y="1"/>
                    </a:cubicBezTo>
                    <a:cubicBezTo>
                      <a:pt x="18" y="2"/>
                      <a:pt x="19" y="2"/>
                      <a:pt x="19" y="3"/>
                    </a:cubicBezTo>
                    <a:cubicBezTo>
                      <a:pt x="18" y="2"/>
                      <a:pt x="15" y="4"/>
                      <a:pt x="18" y="1"/>
                    </a:cubicBezTo>
                    <a:cubicBezTo>
                      <a:pt x="15" y="1"/>
                      <a:pt x="16" y="5"/>
                      <a:pt x="14" y="5"/>
                    </a:cubicBezTo>
                    <a:cubicBezTo>
                      <a:pt x="16" y="0"/>
                      <a:pt x="11" y="4"/>
                      <a:pt x="8" y="3"/>
                    </a:cubicBezTo>
                    <a:cubicBezTo>
                      <a:pt x="8" y="3"/>
                      <a:pt x="8" y="2"/>
                      <a:pt x="8" y="1"/>
                    </a:cubicBezTo>
                    <a:close/>
                    <a:moveTo>
                      <a:pt x="8" y="6"/>
                    </a:moveTo>
                    <a:cubicBezTo>
                      <a:pt x="7" y="7"/>
                      <a:pt x="3" y="2"/>
                      <a:pt x="7" y="2"/>
                    </a:cubicBezTo>
                    <a:cubicBezTo>
                      <a:pt x="4" y="4"/>
                      <a:pt x="9" y="5"/>
                      <a:pt x="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47"/>
              <p:cNvSpPr>
                <a:spLocks/>
              </p:cNvSpPr>
              <p:nvPr/>
            </p:nvSpPr>
            <p:spPr bwMode="auto">
              <a:xfrm>
                <a:off x="2667" y="3665"/>
                <a:ext cx="54" cy="32"/>
              </a:xfrm>
              <a:custGeom>
                <a:avLst/>
                <a:gdLst>
                  <a:gd name="T0" fmla="*/ 19 w 23"/>
                  <a:gd name="T1" fmla="*/ 6 h 11"/>
                  <a:gd name="T2" fmla="*/ 23 w 23"/>
                  <a:gd name="T3" fmla="*/ 2 h 11"/>
                  <a:gd name="T4" fmla="*/ 17 w 23"/>
                  <a:gd name="T5" fmla="*/ 3 h 11"/>
                  <a:gd name="T6" fmla="*/ 15 w 23"/>
                  <a:gd name="T7" fmla="*/ 2 h 11"/>
                  <a:gd name="T8" fmla="*/ 15 w 23"/>
                  <a:gd name="T9" fmla="*/ 1 h 11"/>
                  <a:gd name="T10" fmla="*/ 12 w 23"/>
                  <a:gd name="T11" fmla="*/ 2 h 11"/>
                  <a:gd name="T12" fmla="*/ 10 w 23"/>
                  <a:gd name="T13" fmla="*/ 1 h 11"/>
                  <a:gd name="T14" fmla="*/ 8 w 23"/>
                  <a:gd name="T15" fmla="*/ 2 h 11"/>
                  <a:gd name="T16" fmla="*/ 8 w 23"/>
                  <a:gd name="T17" fmla="*/ 4 h 11"/>
                  <a:gd name="T18" fmla="*/ 1 w 23"/>
                  <a:gd name="T19" fmla="*/ 3 h 11"/>
                  <a:gd name="T20" fmla="*/ 2 w 23"/>
                  <a:gd name="T21" fmla="*/ 1 h 11"/>
                  <a:gd name="T22" fmla="*/ 0 w 23"/>
                  <a:gd name="T23" fmla="*/ 1 h 11"/>
                  <a:gd name="T24" fmla="*/ 0 w 23"/>
                  <a:gd name="T25" fmla="*/ 5 h 11"/>
                  <a:gd name="T26" fmla="*/ 0 w 23"/>
                  <a:gd name="T27" fmla="*/ 5 h 11"/>
                  <a:gd name="T28" fmla="*/ 3 w 23"/>
                  <a:gd name="T29" fmla="*/ 6 h 11"/>
                  <a:gd name="T30" fmla="*/ 5 w 23"/>
                  <a:gd name="T31" fmla="*/ 5 h 11"/>
                  <a:gd name="T32" fmla="*/ 6 w 23"/>
                  <a:gd name="T33" fmla="*/ 3 h 11"/>
                  <a:gd name="T34" fmla="*/ 6 w 23"/>
                  <a:gd name="T35" fmla="*/ 5 h 11"/>
                  <a:gd name="T36" fmla="*/ 15 w 23"/>
                  <a:gd name="T37" fmla="*/ 7 h 11"/>
                  <a:gd name="T38" fmla="*/ 18 w 23"/>
                  <a:gd name="T39" fmla="*/ 5 h 11"/>
                  <a:gd name="T40" fmla="*/ 23 w 23"/>
                  <a:gd name="T41" fmla="*/ 9 h 11"/>
                  <a:gd name="T42" fmla="*/ 19 w 23"/>
                  <a:gd name="T4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1">
                    <a:moveTo>
                      <a:pt x="19" y="6"/>
                    </a:moveTo>
                    <a:cubicBezTo>
                      <a:pt x="22" y="6"/>
                      <a:pt x="22" y="4"/>
                      <a:pt x="23" y="2"/>
                    </a:cubicBezTo>
                    <a:cubicBezTo>
                      <a:pt x="19" y="2"/>
                      <a:pt x="20" y="2"/>
                      <a:pt x="17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9" y="2"/>
                      <a:pt x="9" y="4"/>
                      <a:pt x="8" y="4"/>
                    </a:cubicBezTo>
                    <a:cubicBezTo>
                      <a:pt x="8" y="0"/>
                      <a:pt x="3" y="3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1" y="7"/>
                      <a:pt x="3" y="6"/>
                    </a:cubicBezTo>
                    <a:cubicBezTo>
                      <a:pt x="4" y="6"/>
                      <a:pt x="4" y="5"/>
                      <a:pt x="5" y="5"/>
                    </a:cubicBezTo>
                    <a:cubicBezTo>
                      <a:pt x="5" y="5"/>
                      <a:pt x="5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5"/>
                      <a:pt x="12" y="6"/>
                      <a:pt x="15" y="7"/>
                    </a:cubicBezTo>
                    <a:cubicBezTo>
                      <a:pt x="15" y="6"/>
                      <a:pt x="17" y="5"/>
                      <a:pt x="18" y="5"/>
                    </a:cubicBezTo>
                    <a:cubicBezTo>
                      <a:pt x="19" y="6"/>
                      <a:pt x="21" y="11"/>
                      <a:pt x="23" y="9"/>
                    </a:cubicBezTo>
                    <a:cubicBezTo>
                      <a:pt x="22" y="8"/>
                      <a:pt x="20" y="8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48"/>
              <p:cNvSpPr>
                <a:spLocks/>
              </p:cNvSpPr>
              <p:nvPr/>
            </p:nvSpPr>
            <p:spPr bwMode="auto">
              <a:xfrm>
                <a:off x="2926" y="3685"/>
                <a:ext cx="7" cy="12"/>
              </a:xfrm>
              <a:custGeom>
                <a:avLst/>
                <a:gdLst>
                  <a:gd name="T0" fmla="*/ 2 w 3"/>
                  <a:gd name="T1" fmla="*/ 2 h 4"/>
                  <a:gd name="T2" fmla="*/ 2 w 3"/>
                  <a:gd name="T3" fmla="*/ 3 h 4"/>
                  <a:gd name="T4" fmla="*/ 0 w 3"/>
                  <a:gd name="T5" fmla="*/ 1 h 4"/>
                  <a:gd name="T6" fmla="*/ 0 w 3"/>
                  <a:gd name="T7" fmla="*/ 3 h 4"/>
                  <a:gd name="T8" fmla="*/ 2 w 3"/>
                  <a:gd name="T9" fmla="*/ 4 h 4"/>
                  <a:gd name="T10" fmla="*/ 2 w 3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2" y="4"/>
                      <a:pt x="2" y="4"/>
                    </a:cubicBezTo>
                    <a:cubicBezTo>
                      <a:pt x="3" y="4"/>
                      <a:pt x="3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49"/>
              <p:cNvSpPr>
                <a:spLocks/>
              </p:cNvSpPr>
              <p:nvPr/>
            </p:nvSpPr>
            <p:spPr bwMode="auto">
              <a:xfrm>
                <a:off x="2795" y="3668"/>
                <a:ext cx="26" cy="20"/>
              </a:xfrm>
              <a:custGeom>
                <a:avLst/>
                <a:gdLst>
                  <a:gd name="T0" fmla="*/ 11 w 11"/>
                  <a:gd name="T1" fmla="*/ 5 h 7"/>
                  <a:gd name="T2" fmla="*/ 11 w 11"/>
                  <a:gd name="T3" fmla="*/ 3 h 7"/>
                  <a:gd name="T4" fmla="*/ 4 w 11"/>
                  <a:gd name="T5" fmla="*/ 0 h 7"/>
                  <a:gd name="T6" fmla="*/ 3 w 11"/>
                  <a:gd name="T7" fmla="*/ 2 h 7"/>
                  <a:gd name="T8" fmla="*/ 1 w 11"/>
                  <a:gd name="T9" fmla="*/ 4 h 7"/>
                  <a:gd name="T10" fmla="*/ 3 w 11"/>
                  <a:gd name="T11" fmla="*/ 4 h 7"/>
                  <a:gd name="T12" fmla="*/ 3 w 11"/>
                  <a:gd name="T13" fmla="*/ 6 h 7"/>
                  <a:gd name="T14" fmla="*/ 11 w 1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">
                    <a:moveTo>
                      <a:pt x="11" y="5"/>
                    </a:moveTo>
                    <a:cubicBezTo>
                      <a:pt x="11" y="4"/>
                      <a:pt x="11" y="4"/>
                      <a:pt x="11" y="3"/>
                    </a:cubicBezTo>
                    <a:cubicBezTo>
                      <a:pt x="7" y="3"/>
                      <a:pt x="7" y="3"/>
                      <a:pt x="4" y="0"/>
                    </a:cubicBezTo>
                    <a:cubicBezTo>
                      <a:pt x="4" y="2"/>
                      <a:pt x="2" y="1"/>
                      <a:pt x="3" y="2"/>
                    </a:cubicBezTo>
                    <a:cubicBezTo>
                      <a:pt x="5" y="3"/>
                      <a:pt x="1" y="1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0" y="6"/>
                      <a:pt x="5" y="3"/>
                      <a:pt x="3" y="6"/>
                    </a:cubicBezTo>
                    <a:cubicBezTo>
                      <a:pt x="7" y="7"/>
                      <a:pt x="8" y="5"/>
                      <a:pt x="1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50"/>
              <p:cNvSpPr>
                <a:spLocks/>
              </p:cNvSpPr>
              <p:nvPr/>
            </p:nvSpPr>
            <p:spPr bwMode="auto">
              <a:xfrm>
                <a:off x="2852" y="3671"/>
                <a:ext cx="7" cy="9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3 h 3"/>
                  <a:gd name="T6" fmla="*/ 2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Freeform 51"/>
              <p:cNvSpPr>
                <a:spLocks/>
              </p:cNvSpPr>
              <p:nvPr/>
            </p:nvSpPr>
            <p:spPr bwMode="auto">
              <a:xfrm>
                <a:off x="2821" y="3668"/>
                <a:ext cx="46" cy="26"/>
              </a:xfrm>
              <a:custGeom>
                <a:avLst/>
                <a:gdLst>
                  <a:gd name="T0" fmla="*/ 16 w 19"/>
                  <a:gd name="T1" fmla="*/ 6 h 9"/>
                  <a:gd name="T2" fmla="*/ 18 w 19"/>
                  <a:gd name="T3" fmla="*/ 2 h 9"/>
                  <a:gd name="T4" fmla="*/ 16 w 19"/>
                  <a:gd name="T5" fmla="*/ 4 h 9"/>
                  <a:gd name="T6" fmla="*/ 10 w 19"/>
                  <a:gd name="T7" fmla="*/ 0 h 9"/>
                  <a:gd name="T8" fmla="*/ 6 w 19"/>
                  <a:gd name="T9" fmla="*/ 1 h 9"/>
                  <a:gd name="T10" fmla="*/ 3 w 19"/>
                  <a:gd name="T11" fmla="*/ 2 h 9"/>
                  <a:gd name="T12" fmla="*/ 0 w 19"/>
                  <a:gd name="T13" fmla="*/ 1 h 9"/>
                  <a:gd name="T14" fmla="*/ 0 w 19"/>
                  <a:gd name="T15" fmla="*/ 5 h 9"/>
                  <a:gd name="T16" fmla="*/ 5 w 19"/>
                  <a:gd name="T17" fmla="*/ 4 h 9"/>
                  <a:gd name="T18" fmla="*/ 7 w 19"/>
                  <a:gd name="T19" fmla="*/ 8 h 9"/>
                  <a:gd name="T20" fmla="*/ 10 w 19"/>
                  <a:gd name="T21" fmla="*/ 8 h 9"/>
                  <a:gd name="T22" fmla="*/ 11 w 19"/>
                  <a:gd name="T23" fmla="*/ 4 h 9"/>
                  <a:gd name="T24" fmla="*/ 14 w 19"/>
                  <a:gd name="T25" fmla="*/ 8 h 9"/>
                  <a:gd name="T26" fmla="*/ 15 w 19"/>
                  <a:gd name="T27" fmla="*/ 9 h 9"/>
                  <a:gd name="T28" fmla="*/ 16 w 19"/>
                  <a:gd name="T2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9">
                    <a:moveTo>
                      <a:pt x="16" y="6"/>
                    </a:moveTo>
                    <a:cubicBezTo>
                      <a:pt x="19" y="6"/>
                      <a:pt x="17" y="3"/>
                      <a:pt x="18" y="2"/>
                    </a:cubicBezTo>
                    <a:cubicBezTo>
                      <a:pt x="15" y="1"/>
                      <a:pt x="17" y="5"/>
                      <a:pt x="16" y="4"/>
                    </a:cubicBezTo>
                    <a:cubicBezTo>
                      <a:pt x="13" y="6"/>
                      <a:pt x="11" y="2"/>
                      <a:pt x="10" y="0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6" y="2"/>
                      <a:pt x="3" y="2"/>
                      <a:pt x="3" y="2"/>
                    </a:cubicBezTo>
                    <a:cubicBezTo>
                      <a:pt x="2" y="2"/>
                      <a:pt x="1" y="2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3" y="6"/>
                      <a:pt x="4" y="4"/>
                      <a:pt x="5" y="4"/>
                    </a:cubicBezTo>
                    <a:cubicBezTo>
                      <a:pt x="6" y="6"/>
                      <a:pt x="5" y="6"/>
                      <a:pt x="7" y="8"/>
                    </a:cubicBezTo>
                    <a:cubicBezTo>
                      <a:pt x="9" y="8"/>
                      <a:pt x="8" y="6"/>
                      <a:pt x="10" y="8"/>
                    </a:cubicBezTo>
                    <a:cubicBezTo>
                      <a:pt x="10" y="5"/>
                      <a:pt x="10" y="4"/>
                      <a:pt x="11" y="4"/>
                    </a:cubicBezTo>
                    <a:cubicBezTo>
                      <a:pt x="11" y="6"/>
                      <a:pt x="14" y="6"/>
                      <a:pt x="14" y="8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8"/>
                      <a:pt x="14" y="6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52"/>
              <p:cNvSpPr>
                <a:spLocks/>
              </p:cNvSpPr>
              <p:nvPr/>
            </p:nvSpPr>
            <p:spPr bwMode="auto">
              <a:xfrm>
                <a:off x="2762" y="3665"/>
                <a:ext cx="33" cy="26"/>
              </a:xfrm>
              <a:custGeom>
                <a:avLst/>
                <a:gdLst>
                  <a:gd name="T0" fmla="*/ 14 w 14"/>
                  <a:gd name="T1" fmla="*/ 5 h 9"/>
                  <a:gd name="T2" fmla="*/ 11 w 14"/>
                  <a:gd name="T3" fmla="*/ 3 h 9"/>
                  <a:gd name="T4" fmla="*/ 10 w 14"/>
                  <a:gd name="T5" fmla="*/ 5 h 9"/>
                  <a:gd name="T6" fmla="*/ 8 w 14"/>
                  <a:gd name="T7" fmla="*/ 2 h 9"/>
                  <a:gd name="T8" fmla="*/ 5 w 14"/>
                  <a:gd name="T9" fmla="*/ 5 h 9"/>
                  <a:gd name="T10" fmla="*/ 5 w 14"/>
                  <a:gd name="T11" fmla="*/ 5 h 9"/>
                  <a:gd name="T12" fmla="*/ 6 w 14"/>
                  <a:gd name="T13" fmla="*/ 2 h 9"/>
                  <a:gd name="T14" fmla="*/ 2 w 14"/>
                  <a:gd name="T15" fmla="*/ 5 h 9"/>
                  <a:gd name="T16" fmla="*/ 0 w 14"/>
                  <a:gd name="T17" fmla="*/ 3 h 9"/>
                  <a:gd name="T18" fmla="*/ 1 w 14"/>
                  <a:gd name="T19" fmla="*/ 7 h 9"/>
                  <a:gd name="T20" fmla="*/ 5 w 14"/>
                  <a:gd name="T21" fmla="*/ 8 h 9"/>
                  <a:gd name="T22" fmla="*/ 9 w 14"/>
                  <a:gd name="T23" fmla="*/ 6 h 9"/>
                  <a:gd name="T24" fmla="*/ 10 w 14"/>
                  <a:gd name="T25" fmla="*/ 8 h 9"/>
                  <a:gd name="T26" fmla="*/ 14 w 14"/>
                  <a:gd name="T27" fmla="*/ 6 h 9"/>
                  <a:gd name="T28" fmla="*/ 14 w 14"/>
                  <a:gd name="T2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9">
                    <a:moveTo>
                      <a:pt x="14" y="5"/>
                    </a:moveTo>
                    <a:cubicBezTo>
                      <a:pt x="13" y="4"/>
                      <a:pt x="12" y="0"/>
                      <a:pt x="11" y="3"/>
                    </a:cubicBezTo>
                    <a:cubicBezTo>
                      <a:pt x="13" y="3"/>
                      <a:pt x="11" y="6"/>
                      <a:pt x="10" y="5"/>
                    </a:cubicBezTo>
                    <a:cubicBezTo>
                      <a:pt x="11" y="3"/>
                      <a:pt x="9" y="3"/>
                      <a:pt x="8" y="2"/>
                    </a:cubicBezTo>
                    <a:cubicBezTo>
                      <a:pt x="8" y="4"/>
                      <a:pt x="5" y="3"/>
                      <a:pt x="5" y="5"/>
                    </a:cubicBezTo>
                    <a:cubicBezTo>
                      <a:pt x="5" y="5"/>
                      <a:pt x="6" y="5"/>
                      <a:pt x="5" y="5"/>
                    </a:cubicBezTo>
                    <a:cubicBezTo>
                      <a:pt x="2" y="5"/>
                      <a:pt x="6" y="3"/>
                      <a:pt x="6" y="2"/>
                    </a:cubicBezTo>
                    <a:cubicBezTo>
                      <a:pt x="3" y="1"/>
                      <a:pt x="4" y="5"/>
                      <a:pt x="2" y="5"/>
                    </a:cubicBezTo>
                    <a:cubicBezTo>
                      <a:pt x="3" y="3"/>
                      <a:pt x="0" y="1"/>
                      <a:pt x="0" y="3"/>
                    </a:cubicBezTo>
                    <a:cubicBezTo>
                      <a:pt x="1" y="4"/>
                      <a:pt x="0" y="5"/>
                      <a:pt x="1" y="7"/>
                    </a:cubicBezTo>
                    <a:cubicBezTo>
                      <a:pt x="3" y="7"/>
                      <a:pt x="4" y="7"/>
                      <a:pt x="5" y="8"/>
                    </a:cubicBezTo>
                    <a:cubicBezTo>
                      <a:pt x="4" y="5"/>
                      <a:pt x="7" y="7"/>
                      <a:pt x="9" y="6"/>
                    </a:cubicBezTo>
                    <a:cubicBezTo>
                      <a:pt x="9" y="7"/>
                      <a:pt x="9" y="8"/>
                      <a:pt x="10" y="8"/>
                    </a:cubicBezTo>
                    <a:cubicBezTo>
                      <a:pt x="9" y="4"/>
                      <a:pt x="13" y="9"/>
                      <a:pt x="14" y="6"/>
                    </a:cubicBezTo>
                    <a:cubicBezTo>
                      <a:pt x="12" y="6"/>
                      <a:pt x="14" y="5"/>
                      <a:pt x="1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Freeform 53"/>
              <p:cNvSpPr>
                <a:spLocks/>
              </p:cNvSpPr>
              <p:nvPr/>
            </p:nvSpPr>
            <p:spPr bwMode="auto">
              <a:xfrm>
                <a:off x="2890" y="3688"/>
                <a:ext cx="7" cy="6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1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3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Freeform 54"/>
              <p:cNvSpPr>
                <a:spLocks/>
              </p:cNvSpPr>
              <p:nvPr/>
            </p:nvSpPr>
            <p:spPr bwMode="auto">
              <a:xfrm>
                <a:off x="2817" y="3682"/>
                <a:ext cx="4" cy="12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0"/>
                      <a:pt x="0" y="2"/>
                    </a:cubicBezTo>
                    <a:cubicBezTo>
                      <a:pt x="1" y="2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55"/>
              <p:cNvSpPr>
                <a:spLocks/>
              </p:cNvSpPr>
              <p:nvPr/>
            </p:nvSpPr>
            <p:spPr bwMode="auto">
              <a:xfrm>
                <a:off x="2738" y="3685"/>
                <a:ext cx="14" cy="12"/>
              </a:xfrm>
              <a:custGeom>
                <a:avLst/>
                <a:gdLst>
                  <a:gd name="T0" fmla="*/ 4 w 6"/>
                  <a:gd name="T1" fmla="*/ 1 h 4"/>
                  <a:gd name="T2" fmla="*/ 3 w 6"/>
                  <a:gd name="T3" fmla="*/ 3 h 4"/>
                  <a:gd name="T4" fmla="*/ 6 w 6"/>
                  <a:gd name="T5" fmla="*/ 1 h 4"/>
                  <a:gd name="T6" fmla="*/ 4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3" y="0"/>
                      <a:pt x="0" y="4"/>
                      <a:pt x="3" y="3"/>
                    </a:cubicBezTo>
                    <a:cubicBezTo>
                      <a:pt x="3" y="2"/>
                      <a:pt x="6" y="2"/>
                      <a:pt x="6" y="1"/>
                    </a:cubicBezTo>
                    <a:cubicBezTo>
                      <a:pt x="4" y="1"/>
                      <a:pt x="4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56"/>
              <p:cNvSpPr>
                <a:spLocks/>
              </p:cNvSpPr>
              <p:nvPr/>
            </p:nvSpPr>
            <p:spPr bwMode="auto">
              <a:xfrm>
                <a:off x="2721" y="3668"/>
                <a:ext cx="41" cy="23"/>
              </a:xfrm>
              <a:custGeom>
                <a:avLst/>
                <a:gdLst>
                  <a:gd name="T0" fmla="*/ 17 w 17"/>
                  <a:gd name="T1" fmla="*/ 4 h 8"/>
                  <a:gd name="T2" fmla="*/ 15 w 17"/>
                  <a:gd name="T3" fmla="*/ 1 h 8"/>
                  <a:gd name="T4" fmla="*/ 10 w 17"/>
                  <a:gd name="T5" fmla="*/ 3 h 8"/>
                  <a:gd name="T6" fmla="*/ 7 w 17"/>
                  <a:gd name="T7" fmla="*/ 2 h 8"/>
                  <a:gd name="T8" fmla="*/ 4 w 17"/>
                  <a:gd name="T9" fmla="*/ 4 h 8"/>
                  <a:gd name="T10" fmla="*/ 5 w 17"/>
                  <a:gd name="T11" fmla="*/ 0 h 8"/>
                  <a:gd name="T12" fmla="*/ 1 w 17"/>
                  <a:gd name="T13" fmla="*/ 1 h 8"/>
                  <a:gd name="T14" fmla="*/ 0 w 17"/>
                  <a:gd name="T15" fmla="*/ 4 h 8"/>
                  <a:gd name="T16" fmla="*/ 4 w 17"/>
                  <a:gd name="T17" fmla="*/ 5 h 8"/>
                  <a:gd name="T18" fmla="*/ 6 w 17"/>
                  <a:gd name="T19" fmla="*/ 5 h 8"/>
                  <a:gd name="T20" fmla="*/ 8 w 17"/>
                  <a:gd name="T21" fmla="*/ 4 h 8"/>
                  <a:gd name="T22" fmla="*/ 11 w 17"/>
                  <a:gd name="T23" fmla="*/ 4 h 8"/>
                  <a:gd name="T24" fmla="*/ 17 w 17"/>
                  <a:gd name="T2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8">
                    <a:moveTo>
                      <a:pt x="17" y="4"/>
                    </a:moveTo>
                    <a:cubicBezTo>
                      <a:pt x="16" y="4"/>
                      <a:pt x="14" y="4"/>
                      <a:pt x="15" y="1"/>
                    </a:cubicBezTo>
                    <a:cubicBezTo>
                      <a:pt x="12" y="2"/>
                      <a:pt x="12" y="3"/>
                      <a:pt x="10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5" y="2"/>
                      <a:pt x="8" y="5"/>
                      <a:pt x="4" y="4"/>
                    </a:cubicBezTo>
                    <a:cubicBezTo>
                      <a:pt x="4" y="3"/>
                      <a:pt x="8" y="1"/>
                      <a:pt x="5" y="0"/>
                    </a:cubicBezTo>
                    <a:cubicBezTo>
                      <a:pt x="5" y="2"/>
                      <a:pt x="2" y="1"/>
                      <a:pt x="1" y="1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3" y="2"/>
                      <a:pt x="3" y="8"/>
                      <a:pt x="4" y="5"/>
                    </a:cubicBezTo>
                    <a:cubicBezTo>
                      <a:pt x="2" y="4"/>
                      <a:pt x="5" y="5"/>
                      <a:pt x="6" y="5"/>
                    </a:cubicBezTo>
                    <a:cubicBezTo>
                      <a:pt x="7" y="5"/>
                      <a:pt x="7" y="4"/>
                      <a:pt x="8" y="4"/>
                    </a:cubicBezTo>
                    <a:cubicBezTo>
                      <a:pt x="10" y="4"/>
                      <a:pt x="10" y="5"/>
                      <a:pt x="11" y="4"/>
                    </a:cubicBezTo>
                    <a:cubicBezTo>
                      <a:pt x="13" y="2"/>
                      <a:pt x="17" y="8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73" name="Group 4"/>
            <p:cNvGrpSpPr>
              <a:grpSpLocks noChangeAspect="1"/>
            </p:cNvGrpSpPr>
            <p:nvPr/>
          </p:nvGrpSpPr>
          <p:grpSpPr bwMode="auto">
            <a:xfrm rot="18970066" flipV="1">
              <a:off x="973897" y="6215291"/>
              <a:ext cx="2721249" cy="254854"/>
              <a:chOff x="2667" y="3648"/>
              <a:chExt cx="959" cy="49"/>
            </a:xfrm>
            <a:solidFill>
              <a:schemeClr val="bg1"/>
            </a:solidFill>
          </p:grpSpPr>
          <p:sp>
            <p:nvSpPr>
              <p:cNvPr id="274" name="Freeform 5"/>
              <p:cNvSpPr>
                <a:spLocks/>
              </p:cNvSpPr>
              <p:nvPr/>
            </p:nvSpPr>
            <p:spPr bwMode="auto">
              <a:xfrm>
                <a:off x="3262" y="3659"/>
                <a:ext cx="33" cy="38"/>
              </a:xfrm>
              <a:custGeom>
                <a:avLst/>
                <a:gdLst>
                  <a:gd name="T0" fmla="*/ 14 w 14"/>
                  <a:gd name="T1" fmla="*/ 3 h 13"/>
                  <a:gd name="T2" fmla="*/ 8 w 14"/>
                  <a:gd name="T3" fmla="*/ 3 h 13"/>
                  <a:gd name="T4" fmla="*/ 6 w 14"/>
                  <a:gd name="T5" fmla="*/ 0 h 13"/>
                  <a:gd name="T6" fmla="*/ 4 w 14"/>
                  <a:gd name="T7" fmla="*/ 0 h 13"/>
                  <a:gd name="T8" fmla="*/ 4 w 14"/>
                  <a:gd name="T9" fmla="*/ 0 h 13"/>
                  <a:gd name="T10" fmla="*/ 3 w 14"/>
                  <a:gd name="T11" fmla="*/ 3 h 13"/>
                  <a:gd name="T12" fmla="*/ 0 w 14"/>
                  <a:gd name="T13" fmla="*/ 2 h 13"/>
                  <a:gd name="T14" fmla="*/ 3 w 14"/>
                  <a:gd name="T15" fmla="*/ 7 h 13"/>
                  <a:gd name="T16" fmla="*/ 1 w 14"/>
                  <a:gd name="T17" fmla="*/ 7 h 13"/>
                  <a:gd name="T18" fmla="*/ 3 w 14"/>
                  <a:gd name="T19" fmla="*/ 11 h 13"/>
                  <a:gd name="T20" fmla="*/ 5 w 14"/>
                  <a:gd name="T21" fmla="*/ 7 h 13"/>
                  <a:gd name="T22" fmla="*/ 5 w 14"/>
                  <a:gd name="T23" fmla="*/ 9 h 13"/>
                  <a:gd name="T24" fmla="*/ 7 w 14"/>
                  <a:gd name="T25" fmla="*/ 10 h 13"/>
                  <a:gd name="T26" fmla="*/ 7 w 14"/>
                  <a:gd name="T27" fmla="*/ 8 h 13"/>
                  <a:gd name="T28" fmla="*/ 11 w 14"/>
                  <a:gd name="T29" fmla="*/ 11 h 13"/>
                  <a:gd name="T30" fmla="*/ 10 w 14"/>
                  <a:gd name="T31" fmla="*/ 8 h 13"/>
                  <a:gd name="T32" fmla="*/ 6 w 14"/>
                  <a:gd name="T33" fmla="*/ 6 h 13"/>
                  <a:gd name="T34" fmla="*/ 7 w 14"/>
                  <a:gd name="T35" fmla="*/ 3 h 13"/>
                  <a:gd name="T36" fmla="*/ 11 w 14"/>
                  <a:gd name="T37" fmla="*/ 7 h 13"/>
                  <a:gd name="T38" fmla="*/ 13 w 14"/>
                  <a:gd name="T39" fmla="*/ 8 h 13"/>
                  <a:gd name="T40" fmla="*/ 13 w 14"/>
                  <a:gd name="T41" fmla="*/ 6 h 13"/>
                  <a:gd name="T42" fmla="*/ 14 w 14"/>
                  <a:gd name="T4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3">
                    <a:moveTo>
                      <a:pt x="14" y="3"/>
                    </a:moveTo>
                    <a:cubicBezTo>
                      <a:pt x="11" y="4"/>
                      <a:pt x="10" y="2"/>
                      <a:pt x="8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0"/>
                      <a:pt x="5" y="3"/>
                      <a:pt x="4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2" y="1"/>
                      <a:pt x="3" y="3"/>
                    </a:cubicBezTo>
                    <a:cubicBezTo>
                      <a:pt x="2" y="2"/>
                      <a:pt x="2" y="0"/>
                      <a:pt x="0" y="2"/>
                    </a:cubicBezTo>
                    <a:cubicBezTo>
                      <a:pt x="0" y="5"/>
                      <a:pt x="3" y="5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9"/>
                      <a:pt x="2" y="10"/>
                      <a:pt x="3" y="11"/>
                    </a:cubicBezTo>
                    <a:cubicBezTo>
                      <a:pt x="3" y="8"/>
                      <a:pt x="3" y="6"/>
                      <a:pt x="5" y="7"/>
                    </a:cubicBezTo>
                    <a:cubicBezTo>
                      <a:pt x="5" y="8"/>
                      <a:pt x="4" y="9"/>
                      <a:pt x="5" y="9"/>
                    </a:cubicBezTo>
                    <a:cubicBezTo>
                      <a:pt x="5" y="7"/>
                      <a:pt x="6" y="10"/>
                      <a:pt x="7" y="10"/>
                    </a:cubicBezTo>
                    <a:cubicBezTo>
                      <a:pt x="7" y="10"/>
                      <a:pt x="6" y="8"/>
                      <a:pt x="7" y="8"/>
                    </a:cubicBezTo>
                    <a:cubicBezTo>
                      <a:pt x="8" y="10"/>
                      <a:pt x="10" y="13"/>
                      <a:pt x="11" y="11"/>
                    </a:cubicBezTo>
                    <a:cubicBezTo>
                      <a:pt x="10" y="10"/>
                      <a:pt x="10" y="10"/>
                      <a:pt x="10" y="8"/>
                    </a:cubicBezTo>
                    <a:cubicBezTo>
                      <a:pt x="8" y="8"/>
                      <a:pt x="7" y="7"/>
                      <a:pt x="6" y="6"/>
                    </a:cubicBezTo>
                    <a:cubicBezTo>
                      <a:pt x="6" y="5"/>
                      <a:pt x="6" y="4"/>
                      <a:pt x="7" y="3"/>
                    </a:cubicBezTo>
                    <a:cubicBezTo>
                      <a:pt x="8" y="5"/>
                      <a:pt x="10" y="5"/>
                      <a:pt x="11" y="7"/>
                    </a:cubicBezTo>
                    <a:cubicBezTo>
                      <a:pt x="14" y="4"/>
                      <a:pt x="10" y="10"/>
                      <a:pt x="13" y="8"/>
                    </a:cubicBezTo>
                    <a:cubicBezTo>
                      <a:pt x="14" y="8"/>
                      <a:pt x="13" y="7"/>
                      <a:pt x="13" y="6"/>
                    </a:cubicBezTo>
                    <a:cubicBezTo>
                      <a:pt x="14" y="6"/>
                      <a:pt x="14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Freeform 6"/>
              <p:cNvSpPr>
                <a:spLocks/>
              </p:cNvSpPr>
              <p:nvPr/>
            </p:nvSpPr>
            <p:spPr bwMode="auto">
              <a:xfrm>
                <a:off x="3300" y="3674"/>
                <a:ext cx="17" cy="17"/>
              </a:xfrm>
              <a:custGeom>
                <a:avLst/>
                <a:gdLst>
                  <a:gd name="T0" fmla="*/ 2 w 7"/>
                  <a:gd name="T1" fmla="*/ 0 h 6"/>
                  <a:gd name="T2" fmla="*/ 3 w 7"/>
                  <a:gd name="T3" fmla="*/ 5 h 6"/>
                  <a:gd name="T4" fmla="*/ 5 w 7"/>
                  <a:gd name="T5" fmla="*/ 5 h 6"/>
                  <a:gd name="T6" fmla="*/ 7 w 7"/>
                  <a:gd name="T7" fmla="*/ 3 h 6"/>
                  <a:gd name="T8" fmla="*/ 5 w 7"/>
                  <a:gd name="T9" fmla="*/ 2 h 6"/>
                  <a:gd name="T10" fmla="*/ 6 w 7"/>
                  <a:gd name="T11" fmla="*/ 1 h 6"/>
                  <a:gd name="T12" fmla="*/ 2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cubicBezTo>
                      <a:pt x="1" y="1"/>
                      <a:pt x="0" y="6"/>
                      <a:pt x="3" y="5"/>
                    </a:cubicBezTo>
                    <a:cubicBezTo>
                      <a:pt x="3" y="2"/>
                      <a:pt x="4" y="5"/>
                      <a:pt x="5" y="5"/>
                    </a:cubicBezTo>
                    <a:cubicBezTo>
                      <a:pt x="5" y="4"/>
                      <a:pt x="6" y="4"/>
                      <a:pt x="7" y="3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5" y="2"/>
                      <a:pt x="6" y="2"/>
                      <a:pt x="6" y="1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7"/>
              <p:cNvSpPr>
                <a:spLocks/>
              </p:cNvSpPr>
              <p:nvPr/>
            </p:nvSpPr>
            <p:spPr bwMode="auto">
              <a:xfrm>
                <a:off x="3321" y="3674"/>
                <a:ext cx="3" cy="14"/>
              </a:xfrm>
              <a:custGeom>
                <a:avLst/>
                <a:gdLst>
                  <a:gd name="T0" fmla="*/ 0 w 1"/>
                  <a:gd name="T1" fmla="*/ 3 h 5"/>
                  <a:gd name="T2" fmla="*/ 1 w 1"/>
                  <a:gd name="T3" fmla="*/ 5 h 5"/>
                  <a:gd name="T4" fmla="*/ 0 w 1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">
                    <a:moveTo>
                      <a:pt x="0" y="3"/>
                    </a:move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Freeform 8"/>
              <p:cNvSpPr>
                <a:spLocks/>
              </p:cNvSpPr>
              <p:nvPr/>
            </p:nvSpPr>
            <p:spPr bwMode="auto">
              <a:xfrm>
                <a:off x="3388" y="3665"/>
                <a:ext cx="17" cy="32"/>
              </a:xfrm>
              <a:custGeom>
                <a:avLst/>
                <a:gdLst>
                  <a:gd name="T0" fmla="*/ 0 w 7"/>
                  <a:gd name="T1" fmla="*/ 3 h 11"/>
                  <a:gd name="T2" fmla="*/ 2 w 7"/>
                  <a:gd name="T3" fmla="*/ 6 h 11"/>
                  <a:gd name="T4" fmla="*/ 3 w 7"/>
                  <a:gd name="T5" fmla="*/ 7 h 11"/>
                  <a:gd name="T6" fmla="*/ 2 w 7"/>
                  <a:gd name="T7" fmla="*/ 9 h 11"/>
                  <a:gd name="T8" fmla="*/ 5 w 7"/>
                  <a:gd name="T9" fmla="*/ 9 h 11"/>
                  <a:gd name="T10" fmla="*/ 4 w 7"/>
                  <a:gd name="T11" fmla="*/ 9 h 11"/>
                  <a:gd name="T12" fmla="*/ 4 w 7"/>
                  <a:gd name="T13" fmla="*/ 5 h 11"/>
                  <a:gd name="T14" fmla="*/ 6 w 7"/>
                  <a:gd name="T15" fmla="*/ 8 h 11"/>
                  <a:gd name="T16" fmla="*/ 5 w 7"/>
                  <a:gd name="T17" fmla="*/ 4 h 11"/>
                  <a:gd name="T18" fmla="*/ 4 w 7"/>
                  <a:gd name="T19" fmla="*/ 3 h 11"/>
                  <a:gd name="T20" fmla="*/ 6 w 7"/>
                  <a:gd name="T21" fmla="*/ 1 h 11"/>
                  <a:gd name="T22" fmla="*/ 3 w 7"/>
                  <a:gd name="T23" fmla="*/ 1 h 11"/>
                  <a:gd name="T24" fmla="*/ 1 w 7"/>
                  <a:gd name="T25" fmla="*/ 0 h 11"/>
                  <a:gd name="T26" fmla="*/ 0 w 7"/>
                  <a:gd name="T2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1">
                    <a:moveTo>
                      <a:pt x="0" y="3"/>
                    </a:moveTo>
                    <a:cubicBezTo>
                      <a:pt x="3" y="2"/>
                      <a:pt x="2" y="6"/>
                      <a:pt x="2" y="6"/>
                    </a:cubicBezTo>
                    <a:cubicBezTo>
                      <a:pt x="2" y="7"/>
                      <a:pt x="3" y="6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4" y="8"/>
                      <a:pt x="5" y="11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5" y="7"/>
                      <a:pt x="2" y="6"/>
                      <a:pt x="4" y="5"/>
                    </a:cubicBezTo>
                    <a:cubicBezTo>
                      <a:pt x="5" y="6"/>
                      <a:pt x="4" y="8"/>
                      <a:pt x="6" y="8"/>
                    </a:cubicBezTo>
                    <a:cubicBezTo>
                      <a:pt x="7" y="5"/>
                      <a:pt x="7" y="5"/>
                      <a:pt x="5" y="4"/>
                    </a:cubicBezTo>
                    <a:cubicBezTo>
                      <a:pt x="6" y="5"/>
                      <a:pt x="1" y="3"/>
                      <a:pt x="4" y="3"/>
                    </a:cubicBezTo>
                    <a:cubicBezTo>
                      <a:pt x="5" y="5"/>
                      <a:pt x="6" y="2"/>
                      <a:pt x="6" y="1"/>
                    </a:cubicBezTo>
                    <a:cubicBezTo>
                      <a:pt x="5" y="0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1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9"/>
              <p:cNvSpPr>
                <a:spLocks/>
              </p:cNvSpPr>
              <p:nvPr/>
            </p:nvSpPr>
            <p:spPr bwMode="auto">
              <a:xfrm>
                <a:off x="3369" y="3657"/>
                <a:ext cx="17" cy="11"/>
              </a:xfrm>
              <a:custGeom>
                <a:avLst/>
                <a:gdLst>
                  <a:gd name="T0" fmla="*/ 5 w 7"/>
                  <a:gd name="T1" fmla="*/ 1 h 4"/>
                  <a:gd name="T2" fmla="*/ 6 w 7"/>
                  <a:gd name="T3" fmla="*/ 4 h 4"/>
                  <a:gd name="T4" fmla="*/ 7 w 7"/>
                  <a:gd name="T5" fmla="*/ 1 h 4"/>
                  <a:gd name="T6" fmla="*/ 2 w 7"/>
                  <a:gd name="T7" fmla="*/ 2 h 4"/>
                  <a:gd name="T8" fmla="*/ 5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1"/>
                    </a:moveTo>
                    <a:cubicBezTo>
                      <a:pt x="5" y="2"/>
                      <a:pt x="5" y="4"/>
                      <a:pt x="6" y="4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3" y="2"/>
                      <a:pt x="4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10"/>
              <p:cNvSpPr>
                <a:spLocks/>
              </p:cNvSpPr>
              <p:nvPr/>
            </p:nvSpPr>
            <p:spPr bwMode="auto">
              <a:xfrm>
                <a:off x="3371" y="3668"/>
                <a:ext cx="22" cy="23"/>
              </a:xfrm>
              <a:custGeom>
                <a:avLst/>
                <a:gdLst>
                  <a:gd name="T0" fmla="*/ 1 w 9"/>
                  <a:gd name="T1" fmla="*/ 4 h 8"/>
                  <a:gd name="T2" fmla="*/ 1 w 9"/>
                  <a:gd name="T3" fmla="*/ 6 h 8"/>
                  <a:gd name="T4" fmla="*/ 3 w 9"/>
                  <a:gd name="T5" fmla="*/ 7 h 8"/>
                  <a:gd name="T6" fmla="*/ 7 w 9"/>
                  <a:gd name="T7" fmla="*/ 7 h 8"/>
                  <a:gd name="T8" fmla="*/ 7 w 9"/>
                  <a:gd name="T9" fmla="*/ 8 h 8"/>
                  <a:gd name="T10" fmla="*/ 8 w 9"/>
                  <a:gd name="T11" fmla="*/ 4 h 8"/>
                  <a:gd name="T12" fmla="*/ 6 w 9"/>
                  <a:gd name="T13" fmla="*/ 1 h 8"/>
                  <a:gd name="T14" fmla="*/ 5 w 9"/>
                  <a:gd name="T15" fmla="*/ 0 h 8"/>
                  <a:gd name="T16" fmla="*/ 0 w 9"/>
                  <a:gd name="T17" fmla="*/ 4 h 8"/>
                  <a:gd name="T18" fmla="*/ 1 w 9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1" y="4"/>
                    </a:moveTo>
                    <a:cubicBezTo>
                      <a:pt x="1" y="5"/>
                      <a:pt x="0" y="6"/>
                      <a:pt x="1" y="6"/>
                    </a:cubicBezTo>
                    <a:cubicBezTo>
                      <a:pt x="2" y="4"/>
                      <a:pt x="2" y="7"/>
                      <a:pt x="3" y="7"/>
                    </a:cubicBezTo>
                    <a:cubicBezTo>
                      <a:pt x="3" y="5"/>
                      <a:pt x="7" y="5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8" y="7"/>
                      <a:pt x="9" y="6"/>
                      <a:pt x="8" y="4"/>
                    </a:cubicBezTo>
                    <a:cubicBezTo>
                      <a:pt x="5" y="6"/>
                      <a:pt x="8" y="1"/>
                      <a:pt x="6" y="1"/>
                    </a:cubicBezTo>
                    <a:cubicBezTo>
                      <a:pt x="6" y="2"/>
                      <a:pt x="5" y="2"/>
                      <a:pt x="5" y="0"/>
                    </a:cubicBezTo>
                    <a:cubicBezTo>
                      <a:pt x="3" y="0"/>
                      <a:pt x="1" y="2"/>
                      <a:pt x="0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11"/>
              <p:cNvSpPr>
                <a:spLocks/>
              </p:cNvSpPr>
              <p:nvPr/>
            </p:nvSpPr>
            <p:spPr bwMode="auto">
              <a:xfrm>
                <a:off x="3305" y="3657"/>
                <a:ext cx="31" cy="23"/>
              </a:xfrm>
              <a:custGeom>
                <a:avLst/>
                <a:gdLst>
                  <a:gd name="T0" fmla="*/ 13 w 13"/>
                  <a:gd name="T1" fmla="*/ 3 h 8"/>
                  <a:gd name="T2" fmla="*/ 8 w 13"/>
                  <a:gd name="T3" fmla="*/ 1 h 8"/>
                  <a:gd name="T4" fmla="*/ 6 w 13"/>
                  <a:gd name="T5" fmla="*/ 4 h 8"/>
                  <a:gd name="T6" fmla="*/ 5 w 13"/>
                  <a:gd name="T7" fmla="*/ 3 h 8"/>
                  <a:gd name="T8" fmla="*/ 1 w 13"/>
                  <a:gd name="T9" fmla="*/ 2 h 8"/>
                  <a:gd name="T10" fmla="*/ 1 w 13"/>
                  <a:gd name="T11" fmla="*/ 4 h 8"/>
                  <a:gd name="T12" fmla="*/ 2 w 13"/>
                  <a:gd name="T13" fmla="*/ 3 h 8"/>
                  <a:gd name="T14" fmla="*/ 3 w 13"/>
                  <a:gd name="T15" fmla="*/ 6 h 8"/>
                  <a:gd name="T16" fmla="*/ 12 w 13"/>
                  <a:gd name="T17" fmla="*/ 6 h 8"/>
                  <a:gd name="T18" fmla="*/ 13 w 13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13" y="3"/>
                    </a:moveTo>
                    <a:cubicBezTo>
                      <a:pt x="9" y="4"/>
                      <a:pt x="11" y="0"/>
                      <a:pt x="8" y="1"/>
                    </a:cubicBezTo>
                    <a:cubicBezTo>
                      <a:pt x="9" y="3"/>
                      <a:pt x="7" y="3"/>
                      <a:pt x="6" y="4"/>
                    </a:cubicBezTo>
                    <a:cubicBezTo>
                      <a:pt x="6" y="0"/>
                      <a:pt x="6" y="2"/>
                      <a:pt x="5" y="3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0" y="7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7" y="4"/>
                      <a:pt x="7" y="8"/>
                      <a:pt x="12" y="6"/>
                    </a:cubicBezTo>
                    <a:cubicBezTo>
                      <a:pt x="11" y="4"/>
                      <a:pt x="13" y="4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Freeform 12"/>
              <p:cNvSpPr>
                <a:spLocks/>
              </p:cNvSpPr>
              <p:nvPr/>
            </p:nvSpPr>
            <p:spPr bwMode="auto">
              <a:xfrm>
                <a:off x="3228" y="3662"/>
                <a:ext cx="34" cy="23"/>
              </a:xfrm>
              <a:custGeom>
                <a:avLst/>
                <a:gdLst>
                  <a:gd name="T0" fmla="*/ 1 w 14"/>
                  <a:gd name="T1" fmla="*/ 8 h 8"/>
                  <a:gd name="T2" fmla="*/ 6 w 14"/>
                  <a:gd name="T3" fmla="*/ 6 h 8"/>
                  <a:gd name="T4" fmla="*/ 6 w 14"/>
                  <a:gd name="T5" fmla="*/ 7 h 8"/>
                  <a:gd name="T6" fmla="*/ 7 w 14"/>
                  <a:gd name="T7" fmla="*/ 6 h 8"/>
                  <a:gd name="T8" fmla="*/ 10 w 14"/>
                  <a:gd name="T9" fmla="*/ 8 h 8"/>
                  <a:gd name="T10" fmla="*/ 10 w 14"/>
                  <a:gd name="T11" fmla="*/ 6 h 8"/>
                  <a:gd name="T12" fmla="*/ 11 w 14"/>
                  <a:gd name="T13" fmla="*/ 6 h 8"/>
                  <a:gd name="T14" fmla="*/ 10 w 14"/>
                  <a:gd name="T15" fmla="*/ 6 h 8"/>
                  <a:gd name="T16" fmla="*/ 11 w 14"/>
                  <a:gd name="T17" fmla="*/ 0 h 8"/>
                  <a:gd name="T18" fmla="*/ 5 w 14"/>
                  <a:gd name="T19" fmla="*/ 6 h 8"/>
                  <a:gd name="T20" fmla="*/ 2 w 14"/>
                  <a:gd name="T21" fmla="*/ 2 h 8"/>
                  <a:gd name="T22" fmla="*/ 1 w 14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8">
                    <a:moveTo>
                      <a:pt x="1" y="8"/>
                    </a:moveTo>
                    <a:cubicBezTo>
                      <a:pt x="3" y="8"/>
                      <a:pt x="4" y="7"/>
                      <a:pt x="6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8" y="7"/>
                      <a:pt x="6" y="6"/>
                      <a:pt x="7" y="6"/>
                    </a:cubicBezTo>
                    <a:cubicBezTo>
                      <a:pt x="9" y="5"/>
                      <a:pt x="8" y="8"/>
                      <a:pt x="10" y="8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7"/>
                      <a:pt x="11" y="7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14" y="6"/>
                      <a:pt x="11" y="1"/>
                      <a:pt x="11" y="0"/>
                    </a:cubicBezTo>
                    <a:cubicBezTo>
                      <a:pt x="7" y="0"/>
                      <a:pt x="9" y="6"/>
                      <a:pt x="5" y="6"/>
                    </a:cubicBezTo>
                    <a:cubicBezTo>
                      <a:pt x="5" y="3"/>
                      <a:pt x="4" y="3"/>
                      <a:pt x="2" y="2"/>
                    </a:cubicBezTo>
                    <a:cubicBezTo>
                      <a:pt x="2" y="4"/>
                      <a:pt x="0" y="5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13"/>
              <p:cNvSpPr>
                <a:spLocks noEditPoints="1"/>
              </p:cNvSpPr>
              <p:nvPr/>
            </p:nvSpPr>
            <p:spPr bwMode="auto">
              <a:xfrm>
                <a:off x="3336" y="3659"/>
                <a:ext cx="33" cy="32"/>
              </a:xfrm>
              <a:custGeom>
                <a:avLst/>
                <a:gdLst>
                  <a:gd name="T0" fmla="*/ 14 w 14"/>
                  <a:gd name="T1" fmla="*/ 4 h 11"/>
                  <a:gd name="T2" fmla="*/ 13 w 14"/>
                  <a:gd name="T3" fmla="*/ 3 h 11"/>
                  <a:gd name="T4" fmla="*/ 12 w 14"/>
                  <a:gd name="T5" fmla="*/ 0 h 11"/>
                  <a:gd name="T6" fmla="*/ 6 w 14"/>
                  <a:gd name="T7" fmla="*/ 3 h 11"/>
                  <a:gd name="T8" fmla="*/ 4 w 14"/>
                  <a:gd name="T9" fmla="*/ 3 h 11"/>
                  <a:gd name="T10" fmla="*/ 6 w 14"/>
                  <a:gd name="T11" fmla="*/ 4 h 11"/>
                  <a:gd name="T12" fmla="*/ 0 w 14"/>
                  <a:gd name="T13" fmla="*/ 6 h 11"/>
                  <a:gd name="T14" fmla="*/ 3 w 14"/>
                  <a:gd name="T15" fmla="*/ 9 h 11"/>
                  <a:gd name="T16" fmla="*/ 4 w 14"/>
                  <a:gd name="T17" fmla="*/ 7 h 11"/>
                  <a:gd name="T18" fmla="*/ 6 w 14"/>
                  <a:gd name="T19" fmla="*/ 8 h 11"/>
                  <a:gd name="T20" fmla="*/ 6 w 14"/>
                  <a:gd name="T21" fmla="*/ 5 h 11"/>
                  <a:gd name="T22" fmla="*/ 7 w 14"/>
                  <a:gd name="T23" fmla="*/ 6 h 11"/>
                  <a:gd name="T24" fmla="*/ 10 w 14"/>
                  <a:gd name="T25" fmla="*/ 5 h 11"/>
                  <a:gd name="T26" fmla="*/ 7 w 14"/>
                  <a:gd name="T27" fmla="*/ 7 h 11"/>
                  <a:gd name="T28" fmla="*/ 8 w 14"/>
                  <a:gd name="T29" fmla="*/ 9 h 11"/>
                  <a:gd name="T30" fmla="*/ 12 w 14"/>
                  <a:gd name="T31" fmla="*/ 11 h 11"/>
                  <a:gd name="T32" fmla="*/ 14 w 14"/>
                  <a:gd name="T33" fmla="*/ 4 h 11"/>
                  <a:gd name="T34" fmla="*/ 7 w 14"/>
                  <a:gd name="T35" fmla="*/ 3 h 11"/>
                  <a:gd name="T36" fmla="*/ 11 w 14"/>
                  <a:gd name="T37" fmla="*/ 3 h 11"/>
                  <a:gd name="T38" fmla="*/ 7 w 14"/>
                  <a:gd name="T39" fmla="*/ 3 h 11"/>
                  <a:gd name="T40" fmla="*/ 11 w 14"/>
                  <a:gd name="T41" fmla="*/ 7 h 11"/>
                  <a:gd name="T42" fmla="*/ 11 w 14"/>
                  <a:gd name="T43" fmla="*/ 5 h 11"/>
                  <a:gd name="T44" fmla="*/ 11 w 14"/>
                  <a:gd name="T4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" h="11">
                    <a:moveTo>
                      <a:pt x="14" y="4"/>
                    </a:moveTo>
                    <a:cubicBezTo>
                      <a:pt x="14" y="5"/>
                      <a:pt x="13" y="3"/>
                      <a:pt x="13" y="3"/>
                    </a:cubicBezTo>
                    <a:cubicBezTo>
                      <a:pt x="12" y="2"/>
                      <a:pt x="11" y="1"/>
                      <a:pt x="12" y="0"/>
                    </a:cubicBezTo>
                    <a:cubicBezTo>
                      <a:pt x="10" y="0"/>
                      <a:pt x="8" y="1"/>
                      <a:pt x="6" y="3"/>
                    </a:cubicBezTo>
                    <a:cubicBezTo>
                      <a:pt x="6" y="2"/>
                      <a:pt x="4" y="2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3" y="5"/>
                      <a:pt x="3" y="5"/>
                      <a:pt x="0" y="6"/>
                    </a:cubicBezTo>
                    <a:cubicBezTo>
                      <a:pt x="0" y="8"/>
                      <a:pt x="1" y="8"/>
                      <a:pt x="3" y="9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4" y="8"/>
                      <a:pt x="4" y="9"/>
                      <a:pt x="6" y="8"/>
                    </a:cubicBezTo>
                    <a:cubicBezTo>
                      <a:pt x="7" y="6"/>
                      <a:pt x="4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5" y="4"/>
                      <a:pt x="10" y="4"/>
                      <a:pt x="10" y="5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1" y="7"/>
                      <a:pt x="10" y="10"/>
                      <a:pt x="12" y="11"/>
                    </a:cubicBezTo>
                    <a:cubicBezTo>
                      <a:pt x="13" y="8"/>
                      <a:pt x="14" y="7"/>
                      <a:pt x="14" y="4"/>
                    </a:cubicBezTo>
                    <a:close/>
                    <a:moveTo>
                      <a:pt x="7" y="3"/>
                    </a:moveTo>
                    <a:cubicBezTo>
                      <a:pt x="7" y="1"/>
                      <a:pt x="12" y="1"/>
                      <a:pt x="11" y="3"/>
                    </a:cubicBezTo>
                    <a:cubicBezTo>
                      <a:pt x="9" y="4"/>
                      <a:pt x="9" y="3"/>
                      <a:pt x="7" y="3"/>
                    </a:cubicBezTo>
                    <a:close/>
                    <a:moveTo>
                      <a:pt x="11" y="7"/>
                    </a:moveTo>
                    <a:cubicBezTo>
                      <a:pt x="9" y="7"/>
                      <a:pt x="10" y="6"/>
                      <a:pt x="11" y="5"/>
                    </a:cubicBezTo>
                    <a:cubicBezTo>
                      <a:pt x="12" y="6"/>
                      <a:pt x="11" y="7"/>
                      <a:pt x="1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Freeform 14"/>
              <p:cNvSpPr>
                <a:spLocks/>
              </p:cNvSpPr>
              <p:nvPr/>
            </p:nvSpPr>
            <p:spPr bwMode="auto">
              <a:xfrm>
                <a:off x="3543" y="3680"/>
                <a:ext cx="4" cy="8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2"/>
                      <a:pt x="1" y="2"/>
                      <a:pt x="2" y="3"/>
                    </a:cubicBez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15"/>
              <p:cNvSpPr>
                <a:spLocks/>
              </p:cNvSpPr>
              <p:nvPr/>
            </p:nvSpPr>
            <p:spPr bwMode="auto">
              <a:xfrm>
                <a:off x="3547" y="3651"/>
                <a:ext cx="43" cy="40"/>
              </a:xfrm>
              <a:custGeom>
                <a:avLst/>
                <a:gdLst>
                  <a:gd name="T0" fmla="*/ 11 w 18"/>
                  <a:gd name="T1" fmla="*/ 10 h 14"/>
                  <a:gd name="T2" fmla="*/ 14 w 18"/>
                  <a:gd name="T3" fmla="*/ 10 h 14"/>
                  <a:gd name="T4" fmla="*/ 14 w 18"/>
                  <a:gd name="T5" fmla="*/ 3 h 14"/>
                  <a:gd name="T6" fmla="*/ 10 w 18"/>
                  <a:gd name="T7" fmla="*/ 4 h 14"/>
                  <a:gd name="T8" fmla="*/ 9 w 18"/>
                  <a:gd name="T9" fmla="*/ 6 h 14"/>
                  <a:gd name="T10" fmla="*/ 9 w 18"/>
                  <a:gd name="T11" fmla="*/ 4 h 14"/>
                  <a:gd name="T12" fmla="*/ 7 w 18"/>
                  <a:gd name="T13" fmla="*/ 6 h 14"/>
                  <a:gd name="T14" fmla="*/ 6 w 18"/>
                  <a:gd name="T15" fmla="*/ 9 h 14"/>
                  <a:gd name="T16" fmla="*/ 4 w 18"/>
                  <a:gd name="T17" fmla="*/ 4 h 14"/>
                  <a:gd name="T18" fmla="*/ 3 w 18"/>
                  <a:gd name="T19" fmla="*/ 5 h 14"/>
                  <a:gd name="T20" fmla="*/ 3 w 18"/>
                  <a:gd name="T21" fmla="*/ 7 h 14"/>
                  <a:gd name="T22" fmla="*/ 0 w 18"/>
                  <a:gd name="T23" fmla="*/ 9 h 14"/>
                  <a:gd name="T24" fmla="*/ 2 w 18"/>
                  <a:gd name="T25" fmla="*/ 12 h 14"/>
                  <a:gd name="T26" fmla="*/ 4 w 18"/>
                  <a:gd name="T27" fmla="*/ 10 h 14"/>
                  <a:gd name="T28" fmla="*/ 5 w 18"/>
                  <a:gd name="T29" fmla="*/ 14 h 14"/>
                  <a:gd name="T30" fmla="*/ 6 w 18"/>
                  <a:gd name="T31" fmla="*/ 11 h 14"/>
                  <a:gd name="T32" fmla="*/ 7 w 18"/>
                  <a:gd name="T33" fmla="*/ 13 h 14"/>
                  <a:gd name="T34" fmla="*/ 9 w 18"/>
                  <a:gd name="T35" fmla="*/ 8 h 14"/>
                  <a:gd name="T36" fmla="*/ 11 w 18"/>
                  <a:gd name="T3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14">
                    <a:moveTo>
                      <a:pt x="11" y="10"/>
                    </a:moveTo>
                    <a:cubicBezTo>
                      <a:pt x="11" y="8"/>
                      <a:pt x="13" y="9"/>
                      <a:pt x="14" y="10"/>
                    </a:cubicBezTo>
                    <a:cubicBezTo>
                      <a:pt x="13" y="6"/>
                      <a:pt x="18" y="4"/>
                      <a:pt x="14" y="3"/>
                    </a:cubicBezTo>
                    <a:cubicBezTo>
                      <a:pt x="15" y="7"/>
                      <a:pt x="13" y="4"/>
                      <a:pt x="10" y="4"/>
                    </a:cubicBezTo>
                    <a:cubicBezTo>
                      <a:pt x="10" y="5"/>
                      <a:pt x="11" y="7"/>
                      <a:pt x="9" y="6"/>
                    </a:cubicBezTo>
                    <a:cubicBezTo>
                      <a:pt x="9" y="6"/>
                      <a:pt x="10" y="5"/>
                      <a:pt x="9" y="4"/>
                    </a:cubicBezTo>
                    <a:cubicBezTo>
                      <a:pt x="9" y="8"/>
                      <a:pt x="7" y="3"/>
                      <a:pt x="7" y="6"/>
                    </a:cubicBezTo>
                    <a:cubicBezTo>
                      <a:pt x="9" y="6"/>
                      <a:pt x="8" y="9"/>
                      <a:pt x="6" y="9"/>
                    </a:cubicBezTo>
                    <a:cubicBezTo>
                      <a:pt x="5" y="8"/>
                      <a:pt x="5" y="5"/>
                      <a:pt x="4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0"/>
                      <a:pt x="3" y="5"/>
                      <a:pt x="3" y="7"/>
                    </a:cubicBezTo>
                    <a:cubicBezTo>
                      <a:pt x="2" y="7"/>
                      <a:pt x="2" y="9"/>
                      <a:pt x="0" y="9"/>
                    </a:cubicBezTo>
                    <a:cubicBezTo>
                      <a:pt x="0" y="11"/>
                      <a:pt x="1" y="11"/>
                      <a:pt x="2" y="12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5" y="11"/>
                      <a:pt x="3" y="14"/>
                      <a:pt x="5" y="14"/>
                    </a:cubicBezTo>
                    <a:cubicBezTo>
                      <a:pt x="7" y="12"/>
                      <a:pt x="4" y="12"/>
                      <a:pt x="6" y="11"/>
                    </a:cubicBezTo>
                    <a:cubicBezTo>
                      <a:pt x="6" y="12"/>
                      <a:pt x="7" y="12"/>
                      <a:pt x="7" y="13"/>
                    </a:cubicBezTo>
                    <a:cubicBezTo>
                      <a:pt x="7" y="11"/>
                      <a:pt x="8" y="9"/>
                      <a:pt x="9" y="8"/>
                    </a:cubicBezTo>
                    <a:cubicBezTo>
                      <a:pt x="9" y="9"/>
                      <a:pt x="10" y="10"/>
                      <a:pt x="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16"/>
              <p:cNvSpPr>
                <a:spLocks noEditPoints="1"/>
              </p:cNvSpPr>
              <p:nvPr/>
            </p:nvSpPr>
            <p:spPr bwMode="auto">
              <a:xfrm>
                <a:off x="3512" y="3654"/>
                <a:ext cx="38" cy="37"/>
              </a:xfrm>
              <a:custGeom>
                <a:avLst/>
                <a:gdLst>
                  <a:gd name="T0" fmla="*/ 1 w 16"/>
                  <a:gd name="T1" fmla="*/ 11 h 13"/>
                  <a:gd name="T2" fmla="*/ 4 w 16"/>
                  <a:gd name="T3" fmla="*/ 10 h 13"/>
                  <a:gd name="T4" fmla="*/ 5 w 16"/>
                  <a:gd name="T5" fmla="*/ 12 h 13"/>
                  <a:gd name="T6" fmla="*/ 7 w 16"/>
                  <a:gd name="T7" fmla="*/ 9 h 13"/>
                  <a:gd name="T8" fmla="*/ 7 w 16"/>
                  <a:gd name="T9" fmla="*/ 6 h 13"/>
                  <a:gd name="T10" fmla="*/ 10 w 16"/>
                  <a:gd name="T11" fmla="*/ 6 h 13"/>
                  <a:gd name="T12" fmla="*/ 10 w 16"/>
                  <a:gd name="T13" fmla="*/ 10 h 13"/>
                  <a:gd name="T14" fmla="*/ 10 w 16"/>
                  <a:gd name="T15" fmla="*/ 12 h 13"/>
                  <a:gd name="T16" fmla="*/ 11 w 16"/>
                  <a:gd name="T17" fmla="*/ 10 h 13"/>
                  <a:gd name="T18" fmla="*/ 13 w 16"/>
                  <a:gd name="T19" fmla="*/ 10 h 13"/>
                  <a:gd name="T20" fmla="*/ 12 w 16"/>
                  <a:gd name="T21" fmla="*/ 7 h 13"/>
                  <a:gd name="T22" fmla="*/ 15 w 16"/>
                  <a:gd name="T23" fmla="*/ 5 h 13"/>
                  <a:gd name="T24" fmla="*/ 16 w 16"/>
                  <a:gd name="T25" fmla="*/ 4 h 13"/>
                  <a:gd name="T26" fmla="*/ 13 w 16"/>
                  <a:gd name="T27" fmla="*/ 3 h 13"/>
                  <a:gd name="T28" fmla="*/ 12 w 16"/>
                  <a:gd name="T29" fmla="*/ 2 h 13"/>
                  <a:gd name="T30" fmla="*/ 13 w 16"/>
                  <a:gd name="T31" fmla="*/ 1 h 13"/>
                  <a:gd name="T32" fmla="*/ 11 w 16"/>
                  <a:gd name="T33" fmla="*/ 3 h 13"/>
                  <a:gd name="T34" fmla="*/ 9 w 16"/>
                  <a:gd name="T35" fmla="*/ 4 h 13"/>
                  <a:gd name="T36" fmla="*/ 8 w 16"/>
                  <a:gd name="T37" fmla="*/ 6 h 13"/>
                  <a:gd name="T38" fmla="*/ 4 w 16"/>
                  <a:gd name="T39" fmla="*/ 2 h 13"/>
                  <a:gd name="T40" fmla="*/ 3 w 16"/>
                  <a:gd name="T41" fmla="*/ 5 h 13"/>
                  <a:gd name="T42" fmla="*/ 6 w 16"/>
                  <a:gd name="T43" fmla="*/ 6 h 13"/>
                  <a:gd name="T44" fmla="*/ 5 w 16"/>
                  <a:gd name="T45" fmla="*/ 8 h 13"/>
                  <a:gd name="T46" fmla="*/ 2 w 16"/>
                  <a:gd name="T47" fmla="*/ 10 h 13"/>
                  <a:gd name="T48" fmla="*/ 1 w 16"/>
                  <a:gd name="T49" fmla="*/ 11 h 13"/>
                  <a:gd name="T50" fmla="*/ 11 w 16"/>
                  <a:gd name="T51" fmla="*/ 6 h 13"/>
                  <a:gd name="T52" fmla="*/ 10 w 16"/>
                  <a:gd name="T53" fmla="*/ 5 h 13"/>
                  <a:gd name="T54" fmla="*/ 11 w 16"/>
                  <a:gd name="T5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" h="13">
                    <a:moveTo>
                      <a:pt x="1" y="11"/>
                    </a:moveTo>
                    <a:cubicBezTo>
                      <a:pt x="2" y="13"/>
                      <a:pt x="2" y="10"/>
                      <a:pt x="4" y="10"/>
                    </a:cubicBezTo>
                    <a:cubicBezTo>
                      <a:pt x="4" y="10"/>
                      <a:pt x="4" y="12"/>
                      <a:pt x="5" y="12"/>
                    </a:cubicBezTo>
                    <a:cubicBezTo>
                      <a:pt x="4" y="9"/>
                      <a:pt x="7" y="11"/>
                      <a:pt x="7" y="9"/>
                    </a:cubicBezTo>
                    <a:cubicBezTo>
                      <a:pt x="6" y="10"/>
                      <a:pt x="6" y="6"/>
                      <a:pt x="7" y="6"/>
                    </a:cubicBezTo>
                    <a:cubicBezTo>
                      <a:pt x="8" y="7"/>
                      <a:pt x="9" y="7"/>
                      <a:pt x="10" y="6"/>
                    </a:cubicBezTo>
                    <a:cubicBezTo>
                      <a:pt x="9" y="9"/>
                      <a:pt x="11" y="8"/>
                      <a:pt x="10" y="10"/>
                    </a:cubicBezTo>
                    <a:cubicBezTo>
                      <a:pt x="10" y="10"/>
                      <a:pt x="9" y="12"/>
                      <a:pt x="10" y="12"/>
                    </a:cubicBezTo>
                    <a:cubicBezTo>
                      <a:pt x="11" y="11"/>
                      <a:pt x="10" y="10"/>
                      <a:pt x="11" y="10"/>
                    </a:cubicBezTo>
                    <a:cubicBezTo>
                      <a:pt x="11" y="11"/>
                      <a:pt x="13" y="11"/>
                      <a:pt x="13" y="10"/>
                    </a:cubicBezTo>
                    <a:cubicBezTo>
                      <a:pt x="12" y="10"/>
                      <a:pt x="12" y="8"/>
                      <a:pt x="12" y="7"/>
                    </a:cubicBezTo>
                    <a:cubicBezTo>
                      <a:pt x="14" y="8"/>
                      <a:pt x="14" y="5"/>
                      <a:pt x="15" y="5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5" y="4"/>
                      <a:pt x="13" y="4"/>
                      <a:pt x="13" y="3"/>
                    </a:cubicBezTo>
                    <a:cubicBezTo>
                      <a:pt x="14" y="3"/>
                      <a:pt x="12" y="2"/>
                      <a:pt x="12" y="2"/>
                    </a:cubicBezTo>
                    <a:cubicBezTo>
                      <a:pt x="12" y="1"/>
                      <a:pt x="13" y="1"/>
                      <a:pt x="13" y="1"/>
                    </a:cubicBezTo>
                    <a:cubicBezTo>
                      <a:pt x="11" y="0"/>
                      <a:pt x="12" y="2"/>
                      <a:pt x="11" y="3"/>
                    </a:cubicBezTo>
                    <a:cubicBezTo>
                      <a:pt x="11" y="4"/>
                      <a:pt x="9" y="3"/>
                      <a:pt x="9" y="4"/>
                    </a:cubicBezTo>
                    <a:cubicBezTo>
                      <a:pt x="8" y="5"/>
                      <a:pt x="9" y="6"/>
                      <a:pt x="8" y="6"/>
                    </a:cubicBezTo>
                    <a:cubicBezTo>
                      <a:pt x="7" y="4"/>
                      <a:pt x="7" y="1"/>
                      <a:pt x="4" y="2"/>
                    </a:cubicBezTo>
                    <a:cubicBezTo>
                      <a:pt x="4" y="3"/>
                      <a:pt x="4" y="5"/>
                      <a:pt x="3" y="5"/>
                    </a:cubicBezTo>
                    <a:cubicBezTo>
                      <a:pt x="4" y="6"/>
                      <a:pt x="6" y="5"/>
                      <a:pt x="6" y="6"/>
                    </a:cubicBezTo>
                    <a:cubicBezTo>
                      <a:pt x="5" y="6"/>
                      <a:pt x="6" y="8"/>
                      <a:pt x="5" y="8"/>
                    </a:cubicBezTo>
                    <a:cubicBezTo>
                      <a:pt x="4" y="4"/>
                      <a:pt x="0" y="8"/>
                      <a:pt x="2" y="10"/>
                    </a:cubicBezTo>
                    <a:cubicBezTo>
                      <a:pt x="1" y="10"/>
                      <a:pt x="1" y="9"/>
                      <a:pt x="1" y="11"/>
                    </a:cubicBezTo>
                    <a:close/>
                    <a:moveTo>
                      <a:pt x="11" y="6"/>
                    </a:moveTo>
                    <a:cubicBezTo>
                      <a:pt x="11" y="6"/>
                      <a:pt x="10" y="4"/>
                      <a:pt x="10" y="5"/>
                    </a:cubicBezTo>
                    <a:cubicBezTo>
                      <a:pt x="10" y="3"/>
                      <a:pt x="13" y="4"/>
                      <a:pt x="1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17"/>
              <p:cNvSpPr>
                <a:spLocks/>
              </p:cNvSpPr>
              <p:nvPr/>
            </p:nvSpPr>
            <p:spPr bwMode="auto">
              <a:xfrm>
                <a:off x="3574" y="3680"/>
                <a:ext cx="9" cy="11"/>
              </a:xfrm>
              <a:custGeom>
                <a:avLst/>
                <a:gdLst>
                  <a:gd name="T0" fmla="*/ 0 w 4"/>
                  <a:gd name="T1" fmla="*/ 1 h 4"/>
                  <a:gd name="T2" fmla="*/ 1 w 4"/>
                  <a:gd name="T3" fmla="*/ 4 h 4"/>
                  <a:gd name="T4" fmla="*/ 2 w 4"/>
                  <a:gd name="T5" fmla="*/ 0 h 4"/>
                  <a:gd name="T6" fmla="*/ 0 w 4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4" y="1"/>
                      <a:pt x="2" y="0"/>
                    </a:cubicBezTo>
                    <a:cubicBezTo>
                      <a:pt x="2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18"/>
              <p:cNvSpPr>
                <a:spLocks/>
              </p:cNvSpPr>
              <p:nvPr/>
            </p:nvSpPr>
            <p:spPr bwMode="auto">
              <a:xfrm>
                <a:off x="3586" y="3648"/>
                <a:ext cx="40" cy="46"/>
              </a:xfrm>
              <a:custGeom>
                <a:avLst/>
                <a:gdLst>
                  <a:gd name="T0" fmla="*/ 17 w 17"/>
                  <a:gd name="T1" fmla="*/ 7 h 16"/>
                  <a:gd name="T2" fmla="*/ 17 w 17"/>
                  <a:gd name="T3" fmla="*/ 4 h 16"/>
                  <a:gd name="T4" fmla="*/ 13 w 17"/>
                  <a:gd name="T5" fmla="*/ 7 h 16"/>
                  <a:gd name="T6" fmla="*/ 13 w 17"/>
                  <a:gd name="T7" fmla="*/ 5 h 16"/>
                  <a:gd name="T8" fmla="*/ 9 w 17"/>
                  <a:gd name="T9" fmla="*/ 6 h 16"/>
                  <a:gd name="T10" fmla="*/ 7 w 17"/>
                  <a:gd name="T11" fmla="*/ 7 h 16"/>
                  <a:gd name="T12" fmla="*/ 6 w 17"/>
                  <a:gd name="T13" fmla="*/ 9 h 16"/>
                  <a:gd name="T14" fmla="*/ 3 w 17"/>
                  <a:gd name="T15" fmla="*/ 3 h 16"/>
                  <a:gd name="T16" fmla="*/ 3 w 17"/>
                  <a:gd name="T17" fmla="*/ 2 h 16"/>
                  <a:gd name="T18" fmla="*/ 2 w 17"/>
                  <a:gd name="T19" fmla="*/ 3 h 16"/>
                  <a:gd name="T20" fmla="*/ 3 w 17"/>
                  <a:gd name="T21" fmla="*/ 7 h 16"/>
                  <a:gd name="T22" fmla="*/ 1 w 17"/>
                  <a:gd name="T23" fmla="*/ 6 h 16"/>
                  <a:gd name="T24" fmla="*/ 2 w 17"/>
                  <a:gd name="T25" fmla="*/ 9 h 16"/>
                  <a:gd name="T26" fmla="*/ 1 w 17"/>
                  <a:gd name="T27" fmla="*/ 14 h 16"/>
                  <a:gd name="T28" fmla="*/ 6 w 17"/>
                  <a:gd name="T29" fmla="*/ 11 h 16"/>
                  <a:gd name="T30" fmla="*/ 5 w 17"/>
                  <a:gd name="T31" fmla="*/ 15 h 16"/>
                  <a:gd name="T32" fmla="*/ 7 w 17"/>
                  <a:gd name="T33" fmla="*/ 13 h 16"/>
                  <a:gd name="T34" fmla="*/ 7 w 17"/>
                  <a:gd name="T35" fmla="*/ 12 h 16"/>
                  <a:gd name="T36" fmla="*/ 11 w 17"/>
                  <a:gd name="T37" fmla="*/ 13 h 16"/>
                  <a:gd name="T38" fmla="*/ 9 w 17"/>
                  <a:gd name="T39" fmla="*/ 10 h 16"/>
                  <a:gd name="T40" fmla="*/ 13 w 17"/>
                  <a:gd name="T41" fmla="*/ 11 h 16"/>
                  <a:gd name="T42" fmla="*/ 14 w 17"/>
                  <a:gd name="T43" fmla="*/ 7 h 16"/>
                  <a:gd name="T44" fmla="*/ 17 w 17"/>
                  <a:gd name="T4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" h="16">
                    <a:moveTo>
                      <a:pt x="17" y="7"/>
                    </a:moveTo>
                    <a:cubicBezTo>
                      <a:pt x="17" y="6"/>
                      <a:pt x="17" y="4"/>
                      <a:pt x="17" y="4"/>
                    </a:cubicBezTo>
                    <a:cubicBezTo>
                      <a:pt x="16" y="6"/>
                      <a:pt x="15" y="7"/>
                      <a:pt x="13" y="7"/>
                    </a:cubicBezTo>
                    <a:cubicBezTo>
                      <a:pt x="13" y="7"/>
                      <a:pt x="13" y="6"/>
                      <a:pt x="13" y="5"/>
                    </a:cubicBezTo>
                    <a:cubicBezTo>
                      <a:pt x="10" y="4"/>
                      <a:pt x="11" y="8"/>
                      <a:pt x="9" y="6"/>
                    </a:cubicBezTo>
                    <a:cubicBezTo>
                      <a:pt x="9" y="7"/>
                      <a:pt x="8" y="8"/>
                      <a:pt x="7" y="7"/>
                    </a:cubicBezTo>
                    <a:cubicBezTo>
                      <a:pt x="7" y="8"/>
                      <a:pt x="7" y="9"/>
                      <a:pt x="6" y="9"/>
                    </a:cubicBezTo>
                    <a:cubicBezTo>
                      <a:pt x="5" y="7"/>
                      <a:pt x="3" y="6"/>
                      <a:pt x="3" y="3"/>
                    </a:cubicBezTo>
                    <a:cubicBezTo>
                      <a:pt x="4" y="3"/>
                      <a:pt x="4" y="0"/>
                      <a:pt x="3" y="2"/>
                    </a:cubicBezTo>
                    <a:cubicBezTo>
                      <a:pt x="3" y="3"/>
                      <a:pt x="2" y="1"/>
                      <a:pt x="2" y="3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0" y="8"/>
                      <a:pt x="2" y="7"/>
                      <a:pt x="2" y="9"/>
                    </a:cubicBezTo>
                    <a:cubicBezTo>
                      <a:pt x="0" y="11"/>
                      <a:pt x="2" y="12"/>
                      <a:pt x="1" y="14"/>
                    </a:cubicBezTo>
                    <a:cubicBezTo>
                      <a:pt x="4" y="14"/>
                      <a:pt x="3" y="11"/>
                      <a:pt x="6" y="11"/>
                    </a:cubicBezTo>
                    <a:cubicBezTo>
                      <a:pt x="6" y="13"/>
                      <a:pt x="3" y="14"/>
                      <a:pt x="5" y="15"/>
                    </a:cubicBezTo>
                    <a:cubicBezTo>
                      <a:pt x="5" y="13"/>
                      <a:pt x="7" y="14"/>
                      <a:pt x="7" y="13"/>
                    </a:cubicBezTo>
                    <a:cubicBezTo>
                      <a:pt x="7" y="13"/>
                      <a:pt x="6" y="12"/>
                      <a:pt x="7" y="12"/>
                    </a:cubicBezTo>
                    <a:cubicBezTo>
                      <a:pt x="9" y="11"/>
                      <a:pt x="10" y="16"/>
                      <a:pt x="11" y="13"/>
                    </a:cubicBezTo>
                    <a:cubicBezTo>
                      <a:pt x="10" y="13"/>
                      <a:pt x="11" y="10"/>
                      <a:pt x="9" y="10"/>
                    </a:cubicBezTo>
                    <a:cubicBezTo>
                      <a:pt x="11" y="10"/>
                      <a:pt x="11" y="11"/>
                      <a:pt x="13" y="11"/>
                    </a:cubicBezTo>
                    <a:cubicBezTo>
                      <a:pt x="14" y="10"/>
                      <a:pt x="13" y="9"/>
                      <a:pt x="14" y="7"/>
                    </a:cubicBezTo>
                    <a:cubicBezTo>
                      <a:pt x="15" y="7"/>
                      <a:pt x="16" y="7"/>
                      <a:pt x="1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Freeform 19"/>
              <p:cNvSpPr>
                <a:spLocks/>
              </p:cNvSpPr>
              <p:nvPr/>
            </p:nvSpPr>
            <p:spPr bwMode="auto">
              <a:xfrm>
                <a:off x="3609" y="3657"/>
                <a:ext cx="12" cy="5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1 h 2"/>
                  <a:gd name="T4" fmla="*/ 2 w 5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2"/>
                      <a:pt x="5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20"/>
              <p:cNvSpPr>
                <a:spLocks/>
              </p:cNvSpPr>
              <p:nvPr/>
            </p:nvSpPr>
            <p:spPr bwMode="auto">
              <a:xfrm>
                <a:off x="3597" y="3651"/>
                <a:ext cx="8" cy="11"/>
              </a:xfrm>
              <a:custGeom>
                <a:avLst/>
                <a:gdLst>
                  <a:gd name="T0" fmla="*/ 1 w 3"/>
                  <a:gd name="T1" fmla="*/ 3 h 4"/>
                  <a:gd name="T2" fmla="*/ 3 w 3"/>
                  <a:gd name="T3" fmla="*/ 1 h 4"/>
                  <a:gd name="T4" fmla="*/ 1 w 3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2"/>
                      <a:pt x="3" y="3"/>
                      <a:pt x="3" y="1"/>
                    </a:cubicBezTo>
                    <a:cubicBezTo>
                      <a:pt x="1" y="0"/>
                      <a:pt x="0" y="4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21"/>
              <p:cNvSpPr>
                <a:spLocks/>
              </p:cNvSpPr>
              <p:nvPr/>
            </p:nvSpPr>
            <p:spPr bwMode="auto">
              <a:xfrm>
                <a:off x="3209" y="3662"/>
                <a:ext cx="17" cy="15"/>
              </a:xfrm>
              <a:custGeom>
                <a:avLst/>
                <a:gdLst>
                  <a:gd name="T0" fmla="*/ 1 w 7"/>
                  <a:gd name="T1" fmla="*/ 0 h 5"/>
                  <a:gd name="T2" fmla="*/ 0 w 7"/>
                  <a:gd name="T3" fmla="*/ 3 h 5"/>
                  <a:gd name="T4" fmla="*/ 4 w 7"/>
                  <a:gd name="T5" fmla="*/ 5 h 5"/>
                  <a:gd name="T6" fmla="*/ 6 w 7"/>
                  <a:gd name="T7" fmla="*/ 2 h 5"/>
                  <a:gd name="T8" fmla="*/ 7 w 7"/>
                  <a:gd name="T9" fmla="*/ 2 h 5"/>
                  <a:gd name="T10" fmla="*/ 1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0"/>
                    </a:moveTo>
                    <a:cubicBezTo>
                      <a:pt x="1" y="1"/>
                      <a:pt x="1" y="3"/>
                      <a:pt x="0" y="3"/>
                    </a:cubicBezTo>
                    <a:cubicBezTo>
                      <a:pt x="3" y="3"/>
                      <a:pt x="2" y="5"/>
                      <a:pt x="4" y="5"/>
                    </a:cubicBezTo>
                    <a:cubicBezTo>
                      <a:pt x="5" y="4"/>
                      <a:pt x="5" y="2"/>
                      <a:pt x="6" y="2"/>
                    </a:cubicBezTo>
                    <a:cubicBezTo>
                      <a:pt x="6" y="2"/>
                      <a:pt x="7" y="3"/>
                      <a:pt x="7" y="2"/>
                    </a:cubicBezTo>
                    <a:cubicBezTo>
                      <a:pt x="6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22"/>
              <p:cNvSpPr>
                <a:spLocks/>
              </p:cNvSpPr>
              <p:nvPr/>
            </p:nvSpPr>
            <p:spPr bwMode="auto">
              <a:xfrm>
                <a:off x="3214" y="3680"/>
                <a:ext cx="12" cy="11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1 h 4"/>
                  <a:gd name="T4" fmla="*/ 4 w 5"/>
                  <a:gd name="T5" fmla="*/ 0 h 4"/>
                  <a:gd name="T6" fmla="*/ 1 w 5"/>
                  <a:gd name="T7" fmla="*/ 0 h 4"/>
                  <a:gd name="T8" fmla="*/ 3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3" y="3"/>
                      <a:pt x="2" y="2"/>
                      <a:pt x="2" y="1"/>
                    </a:cubicBezTo>
                    <a:cubicBezTo>
                      <a:pt x="3" y="1"/>
                      <a:pt x="5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2" y="1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23"/>
              <p:cNvSpPr>
                <a:spLocks/>
              </p:cNvSpPr>
              <p:nvPr/>
            </p:nvSpPr>
            <p:spPr bwMode="auto">
              <a:xfrm>
                <a:off x="3174" y="3659"/>
                <a:ext cx="14" cy="15"/>
              </a:xfrm>
              <a:custGeom>
                <a:avLst/>
                <a:gdLst>
                  <a:gd name="T0" fmla="*/ 2 w 6"/>
                  <a:gd name="T1" fmla="*/ 3 h 5"/>
                  <a:gd name="T2" fmla="*/ 1 w 6"/>
                  <a:gd name="T3" fmla="*/ 2 h 5"/>
                  <a:gd name="T4" fmla="*/ 4 w 6"/>
                  <a:gd name="T5" fmla="*/ 3 h 5"/>
                  <a:gd name="T6" fmla="*/ 5 w 6"/>
                  <a:gd name="T7" fmla="*/ 5 h 5"/>
                  <a:gd name="T8" fmla="*/ 6 w 6"/>
                  <a:gd name="T9" fmla="*/ 1 h 5"/>
                  <a:gd name="T10" fmla="*/ 2 w 6"/>
                  <a:gd name="T11" fmla="*/ 0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3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3" y="2"/>
                      <a:pt x="4" y="2"/>
                      <a:pt x="2" y="0"/>
                    </a:cubicBezTo>
                    <a:cubicBezTo>
                      <a:pt x="1" y="1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24"/>
              <p:cNvSpPr>
                <a:spLocks/>
              </p:cNvSpPr>
              <p:nvPr/>
            </p:nvSpPr>
            <p:spPr bwMode="auto">
              <a:xfrm>
                <a:off x="3188" y="3662"/>
                <a:ext cx="17" cy="26"/>
              </a:xfrm>
              <a:custGeom>
                <a:avLst/>
                <a:gdLst>
                  <a:gd name="T0" fmla="*/ 2 w 7"/>
                  <a:gd name="T1" fmla="*/ 6 h 9"/>
                  <a:gd name="T2" fmla="*/ 0 w 7"/>
                  <a:gd name="T3" fmla="*/ 7 h 9"/>
                  <a:gd name="T4" fmla="*/ 2 w 7"/>
                  <a:gd name="T5" fmla="*/ 9 h 9"/>
                  <a:gd name="T6" fmla="*/ 5 w 7"/>
                  <a:gd name="T7" fmla="*/ 8 h 9"/>
                  <a:gd name="T8" fmla="*/ 7 w 7"/>
                  <a:gd name="T9" fmla="*/ 6 h 9"/>
                  <a:gd name="T10" fmla="*/ 7 w 7"/>
                  <a:gd name="T11" fmla="*/ 2 h 9"/>
                  <a:gd name="T12" fmla="*/ 4 w 7"/>
                  <a:gd name="T13" fmla="*/ 1 h 9"/>
                  <a:gd name="T14" fmla="*/ 4 w 7"/>
                  <a:gd name="T15" fmla="*/ 6 h 9"/>
                  <a:gd name="T16" fmla="*/ 2 w 7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9">
                    <a:moveTo>
                      <a:pt x="2" y="6"/>
                    </a:moveTo>
                    <a:cubicBezTo>
                      <a:pt x="2" y="8"/>
                      <a:pt x="0" y="4"/>
                      <a:pt x="0" y="7"/>
                    </a:cubicBezTo>
                    <a:cubicBezTo>
                      <a:pt x="1" y="7"/>
                      <a:pt x="1" y="9"/>
                      <a:pt x="2" y="9"/>
                    </a:cubicBezTo>
                    <a:cubicBezTo>
                      <a:pt x="3" y="5"/>
                      <a:pt x="4" y="8"/>
                      <a:pt x="5" y="8"/>
                    </a:cubicBezTo>
                    <a:cubicBezTo>
                      <a:pt x="5" y="8"/>
                      <a:pt x="6" y="6"/>
                      <a:pt x="7" y="6"/>
                    </a:cubicBezTo>
                    <a:cubicBezTo>
                      <a:pt x="7" y="5"/>
                      <a:pt x="7" y="4"/>
                      <a:pt x="7" y="2"/>
                    </a:cubicBezTo>
                    <a:cubicBezTo>
                      <a:pt x="5" y="3"/>
                      <a:pt x="6" y="0"/>
                      <a:pt x="4" y="1"/>
                    </a:cubicBezTo>
                    <a:cubicBezTo>
                      <a:pt x="3" y="3"/>
                      <a:pt x="5" y="6"/>
                      <a:pt x="4" y="6"/>
                    </a:cubicBezTo>
                    <a:cubicBezTo>
                      <a:pt x="3" y="6"/>
                      <a:pt x="2" y="4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Freeform 25"/>
              <p:cNvSpPr>
                <a:spLocks/>
              </p:cNvSpPr>
              <p:nvPr/>
            </p:nvSpPr>
            <p:spPr bwMode="auto">
              <a:xfrm>
                <a:off x="3181" y="3671"/>
                <a:ext cx="7" cy="14"/>
              </a:xfrm>
              <a:custGeom>
                <a:avLst/>
                <a:gdLst>
                  <a:gd name="T0" fmla="*/ 0 w 3"/>
                  <a:gd name="T1" fmla="*/ 3 h 5"/>
                  <a:gd name="T2" fmla="*/ 2 w 3"/>
                  <a:gd name="T3" fmla="*/ 5 h 5"/>
                  <a:gd name="T4" fmla="*/ 0 w 3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2"/>
                      <a:pt x="2" y="5"/>
                      <a:pt x="2" y="5"/>
                    </a:cubicBezTo>
                    <a:cubicBezTo>
                      <a:pt x="3" y="4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Freeform 26"/>
              <p:cNvSpPr>
                <a:spLocks/>
              </p:cNvSpPr>
              <p:nvPr/>
            </p:nvSpPr>
            <p:spPr bwMode="auto">
              <a:xfrm>
                <a:off x="3009" y="3668"/>
                <a:ext cx="24" cy="23"/>
              </a:xfrm>
              <a:custGeom>
                <a:avLst/>
                <a:gdLst>
                  <a:gd name="T0" fmla="*/ 10 w 10"/>
                  <a:gd name="T1" fmla="*/ 2 h 8"/>
                  <a:gd name="T2" fmla="*/ 6 w 10"/>
                  <a:gd name="T3" fmla="*/ 3 h 8"/>
                  <a:gd name="T4" fmla="*/ 7 w 10"/>
                  <a:gd name="T5" fmla="*/ 0 h 8"/>
                  <a:gd name="T6" fmla="*/ 3 w 10"/>
                  <a:gd name="T7" fmla="*/ 0 h 8"/>
                  <a:gd name="T8" fmla="*/ 2 w 10"/>
                  <a:gd name="T9" fmla="*/ 2 h 8"/>
                  <a:gd name="T10" fmla="*/ 4 w 10"/>
                  <a:gd name="T11" fmla="*/ 5 h 8"/>
                  <a:gd name="T12" fmla="*/ 0 w 10"/>
                  <a:gd name="T13" fmla="*/ 5 h 8"/>
                  <a:gd name="T14" fmla="*/ 4 w 10"/>
                  <a:gd name="T15" fmla="*/ 7 h 8"/>
                  <a:gd name="T16" fmla="*/ 6 w 10"/>
                  <a:gd name="T17" fmla="*/ 8 h 8"/>
                  <a:gd name="T18" fmla="*/ 10 w 10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cubicBezTo>
                      <a:pt x="8" y="0"/>
                      <a:pt x="9" y="3"/>
                      <a:pt x="6" y="3"/>
                    </a:cubicBezTo>
                    <a:cubicBezTo>
                      <a:pt x="6" y="2"/>
                      <a:pt x="7" y="1"/>
                      <a:pt x="7" y="0"/>
                    </a:cubicBezTo>
                    <a:cubicBezTo>
                      <a:pt x="5" y="1"/>
                      <a:pt x="5" y="2"/>
                      <a:pt x="3" y="0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4"/>
                      <a:pt x="4" y="4"/>
                      <a:pt x="4" y="5"/>
                    </a:cubicBezTo>
                    <a:cubicBezTo>
                      <a:pt x="2" y="4"/>
                      <a:pt x="1" y="3"/>
                      <a:pt x="0" y="5"/>
                    </a:cubicBezTo>
                    <a:cubicBezTo>
                      <a:pt x="2" y="6"/>
                      <a:pt x="2" y="6"/>
                      <a:pt x="4" y="7"/>
                    </a:cubicBezTo>
                    <a:cubicBezTo>
                      <a:pt x="5" y="7"/>
                      <a:pt x="5" y="8"/>
                      <a:pt x="6" y="8"/>
                    </a:cubicBezTo>
                    <a:cubicBezTo>
                      <a:pt x="8" y="6"/>
                      <a:pt x="10" y="5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27"/>
              <p:cNvSpPr>
                <a:spLocks noEditPoints="1"/>
              </p:cNvSpPr>
              <p:nvPr/>
            </p:nvSpPr>
            <p:spPr bwMode="auto">
              <a:xfrm>
                <a:off x="3102" y="3662"/>
                <a:ext cx="36" cy="29"/>
              </a:xfrm>
              <a:custGeom>
                <a:avLst/>
                <a:gdLst>
                  <a:gd name="T0" fmla="*/ 0 w 15"/>
                  <a:gd name="T1" fmla="*/ 2 h 10"/>
                  <a:gd name="T2" fmla="*/ 1 w 15"/>
                  <a:gd name="T3" fmla="*/ 4 h 10"/>
                  <a:gd name="T4" fmla="*/ 3 w 15"/>
                  <a:gd name="T5" fmla="*/ 5 h 10"/>
                  <a:gd name="T6" fmla="*/ 5 w 15"/>
                  <a:gd name="T7" fmla="*/ 7 h 10"/>
                  <a:gd name="T8" fmla="*/ 8 w 15"/>
                  <a:gd name="T9" fmla="*/ 6 h 10"/>
                  <a:gd name="T10" fmla="*/ 9 w 15"/>
                  <a:gd name="T11" fmla="*/ 6 h 10"/>
                  <a:gd name="T12" fmla="*/ 7 w 15"/>
                  <a:gd name="T13" fmla="*/ 9 h 10"/>
                  <a:gd name="T14" fmla="*/ 11 w 15"/>
                  <a:gd name="T15" fmla="*/ 7 h 10"/>
                  <a:gd name="T16" fmla="*/ 10 w 15"/>
                  <a:gd name="T17" fmla="*/ 10 h 10"/>
                  <a:gd name="T18" fmla="*/ 13 w 15"/>
                  <a:gd name="T19" fmla="*/ 6 h 10"/>
                  <a:gd name="T20" fmla="*/ 14 w 15"/>
                  <a:gd name="T21" fmla="*/ 8 h 10"/>
                  <a:gd name="T22" fmla="*/ 15 w 15"/>
                  <a:gd name="T23" fmla="*/ 6 h 10"/>
                  <a:gd name="T24" fmla="*/ 11 w 15"/>
                  <a:gd name="T25" fmla="*/ 2 h 10"/>
                  <a:gd name="T26" fmla="*/ 9 w 15"/>
                  <a:gd name="T27" fmla="*/ 5 h 10"/>
                  <a:gd name="T28" fmla="*/ 7 w 15"/>
                  <a:gd name="T29" fmla="*/ 2 h 10"/>
                  <a:gd name="T30" fmla="*/ 0 w 15"/>
                  <a:gd name="T31" fmla="*/ 2 h 10"/>
                  <a:gd name="T32" fmla="*/ 5 w 15"/>
                  <a:gd name="T33" fmla="*/ 6 h 10"/>
                  <a:gd name="T34" fmla="*/ 5 w 15"/>
                  <a:gd name="T35" fmla="*/ 4 h 10"/>
                  <a:gd name="T36" fmla="*/ 5 w 15"/>
                  <a:gd name="T37" fmla="*/ 3 h 10"/>
                  <a:gd name="T38" fmla="*/ 5 w 15"/>
                  <a:gd name="T3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10">
                    <a:moveTo>
                      <a:pt x="0" y="2"/>
                    </a:moveTo>
                    <a:cubicBezTo>
                      <a:pt x="1" y="2"/>
                      <a:pt x="1" y="4"/>
                      <a:pt x="1" y="4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6"/>
                      <a:pt x="4" y="6"/>
                      <a:pt x="5" y="7"/>
                    </a:cubicBezTo>
                    <a:cubicBezTo>
                      <a:pt x="7" y="8"/>
                      <a:pt x="6" y="6"/>
                      <a:pt x="8" y="6"/>
                    </a:cubicBezTo>
                    <a:cubicBezTo>
                      <a:pt x="8" y="7"/>
                      <a:pt x="9" y="6"/>
                      <a:pt x="9" y="6"/>
                    </a:cubicBezTo>
                    <a:cubicBezTo>
                      <a:pt x="9" y="7"/>
                      <a:pt x="7" y="7"/>
                      <a:pt x="7" y="9"/>
                    </a:cubicBezTo>
                    <a:cubicBezTo>
                      <a:pt x="9" y="9"/>
                      <a:pt x="9" y="7"/>
                      <a:pt x="11" y="7"/>
                    </a:cubicBezTo>
                    <a:cubicBezTo>
                      <a:pt x="11" y="8"/>
                      <a:pt x="10" y="8"/>
                      <a:pt x="10" y="10"/>
                    </a:cubicBezTo>
                    <a:cubicBezTo>
                      <a:pt x="13" y="10"/>
                      <a:pt x="11" y="7"/>
                      <a:pt x="13" y="6"/>
                    </a:cubicBezTo>
                    <a:cubicBezTo>
                      <a:pt x="13" y="7"/>
                      <a:pt x="13" y="8"/>
                      <a:pt x="14" y="8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11" y="7"/>
                      <a:pt x="14" y="1"/>
                      <a:pt x="11" y="2"/>
                    </a:cubicBezTo>
                    <a:cubicBezTo>
                      <a:pt x="9" y="1"/>
                      <a:pt x="12" y="5"/>
                      <a:pt x="9" y="5"/>
                    </a:cubicBezTo>
                    <a:cubicBezTo>
                      <a:pt x="8" y="4"/>
                      <a:pt x="6" y="4"/>
                      <a:pt x="7" y="2"/>
                    </a:cubicBezTo>
                    <a:cubicBezTo>
                      <a:pt x="5" y="1"/>
                      <a:pt x="1" y="0"/>
                      <a:pt x="0" y="2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8" y="3"/>
                      <a:pt x="5" y="7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28"/>
              <p:cNvSpPr>
                <a:spLocks/>
              </p:cNvSpPr>
              <p:nvPr/>
            </p:nvSpPr>
            <p:spPr bwMode="auto">
              <a:xfrm>
                <a:off x="3064" y="3662"/>
                <a:ext cx="41" cy="35"/>
              </a:xfrm>
              <a:custGeom>
                <a:avLst/>
                <a:gdLst>
                  <a:gd name="T0" fmla="*/ 0 w 17"/>
                  <a:gd name="T1" fmla="*/ 7 h 12"/>
                  <a:gd name="T2" fmla="*/ 3 w 17"/>
                  <a:gd name="T3" fmla="*/ 8 h 12"/>
                  <a:gd name="T4" fmla="*/ 4 w 17"/>
                  <a:gd name="T5" fmla="*/ 6 h 12"/>
                  <a:gd name="T6" fmla="*/ 3 w 17"/>
                  <a:gd name="T7" fmla="*/ 9 h 12"/>
                  <a:gd name="T8" fmla="*/ 7 w 17"/>
                  <a:gd name="T9" fmla="*/ 7 h 12"/>
                  <a:gd name="T10" fmla="*/ 12 w 17"/>
                  <a:gd name="T11" fmla="*/ 10 h 12"/>
                  <a:gd name="T12" fmla="*/ 15 w 17"/>
                  <a:gd name="T13" fmla="*/ 8 h 12"/>
                  <a:gd name="T14" fmla="*/ 16 w 17"/>
                  <a:gd name="T15" fmla="*/ 10 h 12"/>
                  <a:gd name="T16" fmla="*/ 16 w 17"/>
                  <a:gd name="T17" fmla="*/ 3 h 12"/>
                  <a:gd name="T18" fmla="*/ 13 w 17"/>
                  <a:gd name="T19" fmla="*/ 6 h 12"/>
                  <a:gd name="T20" fmla="*/ 13 w 17"/>
                  <a:gd name="T21" fmla="*/ 2 h 12"/>
                  <a:gd name="T22" fmla="*/ 10 w 17"/>
                  <a:gd name="T23" fmla="*/ 2 h 12"/>
                  <a:gd name="T24" fmla="*/ 10 w 17"/>
                  <a:gd name="T25" fmla="*/ 7 h 12"/>
                  <a:gd name="T26" fmla="*/ 6 w 17"/>
                  <a:gd name="T27" fmla="*/ 6 h 12"/>
                  <a:gd name="T28" fmla="*/ 5 w 17"/>
                  <a:gd name="T29" fmla="*/ 4 h 12"/>
                  <a:gd name="T30" fmla="*/ 7 w 17"/>
                  <a:gd name="T31" fmla="*/ 0 h 12"/>
                  <a:gd name="T32" fmla="*/ 2 w 17"/>
                  <a:gd name="T33" fmla="*/ 3 h 12"/>
                  <a:gd name="T34" fmla="*/ 4 w 17"/>
                  <a:gd name="T35" fmla="*/ 2 h 12"/>
                  <a:gd name="T36" fmla="*/ 3 w 17"/>
                  <a:gd name="T37" fmla="*/ 6 h 12"/>
                  <a:gd name="T38" fmla="*/ 2 w 17"/>
                  <a:gd name="T39" fmla="*/ 5 h 12"/>
                  <a:gd name="T40" fmla="*/ 0 w 17"/>
                  <a:gd name="T4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12">
                    <a:moveTo>
                      <a:pt x="0" y="7"/>
                    </a:moveTo>
                    <a:cubicBezTo>
                      <a:pt x="1" y="7"/>
                      <a:pt x="2" y="8"/>
                      <a:pt x="3" y="8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8"/>
                      <a:pt x="4" y="8"/>
                      <a:pt x="3" y="9"/>
                    </a:cubicBezTo>
                    <a:cubicBezTo>
                      <a:pt x="6" y="7"/>
                      <a:pt x="9" y="12"/>
                      <a:pt x="7" y="7"/>
                    </a:cubicBezTo>
                    <a:cubicBezTo>
                      <a:pt x="10" y="7"/>
                      <a:pt x="10" y="9"/>
                      <a:pt x="12" y="10"/>
                    </a:cubicBezTo>
                    <a:cubicBezTo>
                      <a:pt x="12" y="8"/>
                      <a:pt x="15" y="9"/>
                      <a:pt x="15" y="8"/>
                    </a:cubicBezTo>
                    <a:cubicBezTo>
                      <a:pt x="15" y="9"/>
                      <a:pt x="15" y="10"/>
                      <a:pt x="16" y="10"/>
                    </a:cubicBezTo>
                    <a:cubicBezTo>
                      <a:pt x="16" y="6"/>
                      <a:pt x="17" y="7"/>
                      <a:pt x="16" y="3"/>
                    </a:cubicBezTo>
                    <a:cubicBezTo>
                      <a:pt x="13" y="2"/>
                      <a:pt x="16" y="7"/>
                      <a:pt x="13" y="6"/>
                    </a:cubicBezTo>
                    <a:cubicBezTo>
                      <a:pt x="13" y="5"/>
                      <a:pt x="14" y="4"/>
                      <a:pt x="13" y="2"/>
                    </a:cubicBezTo>
                    <a:cubicBezTo>
                      <a:pt x="12" y="2"/>
                      <a:pt x="11" y="2"/>
                      <a:pt x="10" y="2"/>
                    </a:cubicBezTo>
                    <a:cubicBezTo>
                      <a:pt x="9" y="5"/>
                      <a:pt x="8" y="5"/>
                      <a:pt x="10" y="7"/>
                    </a:cubicBezTo>
                    <a:cubicBezTo>
                      <a:pt x="8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7" y="3"/>
                      <a:pt x="5" y="2"/>
                      <a:pt x="7" y="0"/>
                    </a:cubicBezTo>
                    <a:cubicBezTo>
                      <a:pt x="5" y="1"/>
                      <a:pt x="1" y="0"/>
                      <a:pt x="2" y="3"/>
                    </a:cubicBezTo>
                    <a:cubicBezTo>
                      <a:pt x="3" y="4"/>
                      <a:pt x="3" y="2"/>
                      <a:pt x="4" y="2"/>
                    </a:cubicBezTo>
                    <a:cubicBezTo>
                      <a:pt x="4" y="3"/>
                      <a:pt x="5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4" y="8"/>
                      <a:pt x="0" y="5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29"/>
              <p:cNvSpPr>
                <a:spLocks/>
              </p:cNvSpPr>
              <p:nvPr/>
            </p:nvSpPr>
            <p:spPr bwMode="auto">
              <a:xfrm>
                <a:off x="3107" y="3682"/>
                <a:ext cx="12" cy="6"/>
              </a:xfrm>
              <a:custGeom>
                <a:avLst/>
                <a:gdLst>
                  <a:gd name="T0" fmla="*/ 0 w 5"/>
                  <a:gd name="T1" fmla="*/ 1 h 2"/>
                  <a:gd name="T2" fmla="*/ 3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0" y="2"/>
                      <a:pt x="5" y="2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Freeform 30"/>
              <p:cNvSpPr>
                <a:spLocks/>
              </p:cNvSpPr>
              <p:nvPr/>
            </p:nvSpPr>
            <p:spPr bwMode="auto">
              <a:xfrm>
                <a:off x="3138" y="3665"/>
                <a:ext cx="19" cy="26"/>
              </a:xfrm>
              <a:custGeom>
                <a:avLst/>
                <a:gdLst>
                  <a:gd name="T0" fmla="*/ 0 w 8"/>
                  <a:gd name="T1" fmla="*/ 8 h 9"/>
                  <a:gd name="T2" fmla="*/ 3 w 8"/>
                  <a:gd name="T3" fmla="*/ 9 h 9"/>
                  <a:gd name="T4" fmla="*/ 5 w 8"/>
                  <a:gd name="T5" fmla="*/ 6 h 9"/>
                  <a:gd name="T6" fmla="*/ 7 w 8"/>
                  <a:gd name="T7" fmla="*/ 5 h 9"/>
                  <a:gd name="T8" fmla="*/ 2 w 8"/>
                  <a:gd name="T9" fmla="*/ 5 h 9"/>
                  <a:gd name="T10" fmla="*/ 7 w 8"/>
                  <a:gd name="T11" fmla="*/ 2 h 9"/>
                  <a:gd name="T12" fmla="*/ 7 w 8"/>
                  <a:gd name="T13" fmla="*/ 0 h 9"/>
                  <a:gd name="T14" fmla="*/ 3 w 8"/>
                  <a:gd name="T15" fmla="*/ 1 h 9"/>
                  <a:gd name="T16" fmla="*/ 2 w 8"/>
                  <a:gd name="T17" fmla="*/ 0 h 9"/>
                  <a:gd name="T18" fmla="*/ 2 w 8"/>
                  <a:gd name="T19" fmla="*/ 4 h 9"/>
                  <a:gd name="T20" fmla="*/ 0 w 8"/>
                  <a:gd name="T2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8"/>
                    </a:moveTo>
                    <a:cubicBezTo>
                      <a:pt x="2" y="7"/>
                      <a:pt x="2" y="7"/>
                      <a:pt x="3" y="9"/>
                    </a:cubicBezTo>
                    <a:cubicBezTo>
                      <a:pt x="3" y="8"/>
                      <a:pt x="4" y="7"/>
                      <a:pt x="5" y="6"/>
                    </a:cubicBezTo>
                    <a:cubicBezTo>
                      <a:pt x="6" y="7"/>
                      <a:pt x="7" y="7"/>
                      <a:pt x="7" y="5"/>
                    </a:cubicBezTo>
                    <a:cubicBezTo>
                      <a:pt x="4" y="3"/>
                      <a:pt x="4" y="8"/>
                      <a:pt x="2" y="5"/>
                    </a:cubicBezTo>
                    <a:cubicBezTo>
                      <a:pt x="6" y="5"/>
                      <a:pt x="2" y="1"/>
                      <a:pt x="7" y="2"/>
                    </a:cubicBezTo>
                    <a:cubicBezTo>
                      <a:pt x="7" y="1"/>
                      <a:pt x="8" y="0"/>
                      <a:pt x="7" y="0"/>
                    </a:cubicBezTo>
                    <a:cubicBezTo>
                      <a:pt x="6" y="3"/>
                      <a:pt x="4" y="0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31"/>
              <p:cNvSpPr>
                <a:spLocks/>
              </p:cNvSpPr>
              <p:nvPr/>
            </p:nvSpPr>
            <p:spPr bwMode="auto">
              <a:xfrm>
                <a:off x="3133" y="3665"/>
                <a:ext cx="7" cy="9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1 h 3"/>
                  <a:gd name="T4" fmla="*/ 0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3"/>
                      <a:pt x="3" y="2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32"/>
              <p:cNvSpPr>
                <a:spLocks/>
              </p:cNvSpPr>
              <p:nvPr/>
            </p:nvSpPr>
            <p:spPr bwMode="auto">
              <a:xfrm>
                <a:off x="3028" y="3677"/>
                <a:ext cx="15" cy="14"/>
              </a:xfrm>
              <a:custGeom>
                <a:avLst/>
                <a:gdLst>
                  <a:gd name="T0" fmla="*/ 2 w 6"/>
                  <a:gd name="T1" fmla="*/ 3 h 5"/>
                  <a:gd name="T2" fmla="*/ 6 w 6"/>
                  <a:gd name="T3" fmla="*/ 2 h 5"/>
                  <a:gd name="T4" fmla="*/ 6 w 6"/>
                  <a:gd name="T5" fmla="*/ 0 h 5"/>
                  <a:gd name="T6" fmla="*/ 2 w 6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1"/>
                      <a:pt x="6" y="5"/>
                      <a:pt x="6" y="2"/>
                    </a:cubicBezTo>
                    <a:cubicBezTo>
                      <a:pt x="5" y="2"/>
                      <a:pt x="6" y="1"/>
                      <a:pt x="6" y="0"/>
                    </a:cubicBezTo>
                    <a:cubicBezTo>
                      <a:pt x="5" y="0"/>
                      <a:pt x="0" y="1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Freeform 33"/>
              <p:cNvSpPr>
                <a:spLocks/>
              </p:cNvSpPr>
              <p:nvPr/>
            </p:nvSpPr>
            <p:spPr bwMode="auto">
              <a:xfrm>
                <a:off x="3155" y="3662"/>
                <a:ext cx="21" cy="26"/>
              </a:xfrm>
              <a:custGeom>
                <a:avLst/>
                <a:gdLst>
                  <a:gd name="T0" fmla="*/ 6 w 9"/>
                  <a:gd name="T1" fmla="*/ 9 h 9"/>
                  <a:gd name="T2" fmla="*/ 7 w 9"/>
                  <a:gd name="T3" fmla="*/ 6 h 9"/>
                  <a:gd name="T4" fmla="*/ 6 w 9"/>
                  <a:gd name="T5" fmla="*/ 5 h 9"/>
                  <a:gd name="T6" fmla="*/ 9 w 9"/>
                  <a:gd name="T7" fmla="*/ 6 h 9"/>
                  <a:gd name="T8" fmla="*/ 6 w 9"/>
                  <a:gd name="T9" fmla="*/ 3 h 9"/>
                  <a:gd name="T10" fmla="*/ 4 w 9"/>
                  <a:gd name="T11" fmla="*/ 0 h 9"/>
                  <a:gd name="T12" fmla="*/ 4 w 9"/>
                  <a:gd name="T13" fmla="*/ 3 h 9"/>
                  <a:gd name="T14" fmla="*/ 2 w 9"/>
                  <a:gd name="T15" fmla="*/ 8 h 9"/>
                  <a:gd name="T16" fmla="*/ 6 w 9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6" y="8"/>
                      <a:pt x="7" y="7"/>
                      <a:pt x="7" y="6"/>
                    </a:cubicBezTo>
                    <a:cubicBezTo>
                      <a:pt x="6" y="6"/>
                      <a:pt x="5" y="6"/>
                      <a:pt x="6" y="5"/>
                    </a:cubicBezTo>
                    <a:cubicBezTo>
                      <a:pt x="8" y="4"/>
                      <a:pt x="7" y="6"/>
                      <a:pt x="9" y="6"/>
                    </a:cubicBezTo>
                    <a:cubicBezTo>
                      <a:pt x="9" y="4"/>
                      <a:pt x="7" y="5"/>
                      <a:pt x="6" y="3"/>
                    </a:cubicBezTo>
                    <a:cubicBezTo>
                      <a:pt x="6" y="2"/>
                      <a:pt x="6" y="0"/>
                      <a:pt x="4" y="0"/>
                    </a:cubicBezTo>
                    <a:cubicBezTo>
                      <a:pt x="3" y="2"/>
                      <a:pt x="4" y="1"/>
                      <a:pt x="4" y="3"/>
                    </a:cubicBezTo>
                    <a:cubicBezTo>
                      <a:pt x="0" y="3"/>
                      <a:pt x="3" y="7"/>
                      <a:pt x="2" y="8"/>
                    </a:cubicBezTo>
                    <a:cubicBezTo>
                      <a:pt x="4" y="7"/>
                      <a:pt x="4" y="9"/>
                      <a:pt x="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34"/>
              <p:cNvSpPr>
                <a:spLocks/>
              </p:cNvSpPr>
              <p:nvPr/>
            </p:nvSpPr>
            <p:spPr bwMode="auto">
              <a:xfrm>
                <a:off x="3033" y="3665"/>
                <a:ext cx="14" cy="15"/>
              </a:xfrm>
              <a:custGeom>
                <a:avLst/>
                <a:gdLst>
                  <a:gd name="T0" fmla="*/ 3 w 6"/>
                  <a:gd name="T1" fmla="*/ 0 h 5"/>
                  <a:gd name="T2" fmla="*/ 3 w 6"/>
                  <a:gd name="T3" fmla="*/ 1 h 5"/>
                  <a:gd name="T4" fmla="*/ 0 w 6"/>
                  <a:gd name="T5" fmla="*/ 1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2" y="2"/>
                      <a:pt x="2" y="1"/>
                      <a:pt x="0" y="1"/>
                    </a:cubicBezTo>
                    <a:cubicBezTo>
                      <a:pt x="0" y="5"/>
                      <a:pt x="6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35"/>
              <p:cNvSpPr>
                <a:spLocks/>
              </p:cNvSpPr>
              <p:nvPr/>
            </p:nvSpPr>
            <p:spPr bwMode="auto">
              <a:xfrm>
                <a:off x="2978" y="3665"/>
                <a:ext cx="36" cy="26"/>
              </a:xfrm>
              <a:custGeom>
                <a:avLst/>
                <a:gdLst>
                  <a:gd name="T0" fmla="*/ 10 w 15"/>
                  <a:gd name="T1" fmla="*/ 5 h 9"/>
                  <a:gd name="T2" fmla="*/ 11 w 15"/>
                  <a:gd name="T3" fmla="*/ 7 h 9"/>
                  <a:gd name="T4" fmla="*/ 7 w 15"/>
                  <a:gd name="T5" fmla="*/ 2 h 9"/>
                  <a:gd name="T6" fmla="*/ 7 w 15"/>
                  <a:gd name="T7" fmla="*/ 2 h 9"/>
                  <a:gd name="T8" fmla="*/ 3 w 15"/>
                  <a:gd name="T9" fmla="*/ 1 h 9"/>
                  <a:gd name="T10" fmla="*/ 0 w 15"/>
                  <a:gd name="T11" fmla="*/ 4 h 9"/>
                  <a:gd name="T12" fmla="*/ 3 w 15"/>
                  <a:gd name="T13" fmla="*/ 6 h 9"/>
                  <a:gd name="T14" fmla="*/ 2 w 15"/>
                  <a:gd name="T15" fmla="*/ 8 h 9"/>
                  <a:gd name="T16" fmla="*/ 3 w 15"/>
                  <a:gd name="T17" fmla="*/ 8 h 9"/>
                  <a:gd name="T18" fmla="*/ 6 w 15"/>
                  <a:gd name="T19" fmla="*/ 7 h 9"/>
                  <a:gd name="T20" fmla="*/ 6 w 15"/>
                  <a:gd name="T21" fmla="*/ 8 h 9"/>
                  <a:gd name="T22" fmla="*/ 8 w 15"/>
                  <a:gd name="T23" fmla="*/ 9 h 9"/>
                  <a:gd name="T24" fmla="*/ 10 w 15"/>
                  <a:gd name="T2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9">
                    <a:moveTo>
                      <a:pt x="10" y="5"/>
                    </a:moveTo>
                    <a:cubicBezTo>
                      <a:pt x="10" y="6"/>
                      <a:pt x="11" y="6"/>
                      <a:pt x="11" y="7"/>
                    </a:cubicBezTo>
                    <a:cubicBezTo>
                      <a:pt x="15" y="2"/>
                      <a:pt x="4" y="4"/>
                      <a:pt x="7" y="2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6" y="0"/>
                      <a:pt x="4" y="3"/>
                      <a:pt x="3" y="1"/>
                    </a:cubicBezTo>
                    <a:cubicBezTo>
                      <a:pt x="4" y="4"/>
                      <a:pt x="0" y="2"/>
                      <a:pt x="0" y="4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6" y="9"/>
                      <a:pt x="4" y="7"/>
                      <a:pt x="6" y="7"/>
                    </a:cubicBezTo>
                    <a:cubicBezTo>
                      <a:pt x="6" y="7"/>
                      <a:pt x="6" y="8"/>
                      <a:pt x="6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10" y="8"/>
                      <a:pt x="8" y="5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36"/>
              <p:cNvSpPr>
                <a:spLocks/>
              </p:cNvSpPr>
              <p:nvPr/>
            </p:nvSpPr>
            <p:spPr bwMode="auto">
              <a:xfrm>
                <a:off x="2938" y="3668"/>
                <a:ext cx="43" cy="26"/>
              </a:xfrm>
              <a:custGeom>
                <a:avLst/>
                <a:gdLst>
                  <a:gd name="T0" fmla="*/ 17 w 18"/>
                  <a:gd name="T1" fmla="*/ 6 h 9"/>
                  <a:gd name="T2" fmla="*/ 15 w 18"/>
                  <a:gd name="T3" fmla="*/ 2 h 9"/>
                  <a:gd name="T4" fmla="*/ 14 w 18"/>
                  <a:gd name="T5" fmla="*/ 1 h 9"/>
                  <a:gd name="T6" fmla="*/ 13 w 18"/>
                  <a:gd name="T7" fmla="*/ 3 h 9"/>
                  <a:gd name="T8" fmla="*/ 9 w 18"/>
                  <a:gd name="T9" fmla="*/ 3 h 9"/>
                  <a:gd name="T10" fmla="*/ 9 w 18"/>
                  <a:gd name="T11" fmla="*/ 4 h 9"/>
                  <a:gd name="T12" fmla="*/ 8 w 18"/>
                  <a:gd name="T13" fmla="*/ 1 h 9"/>
                  <a:gd name="T14" fmla="*/ 5 w 18"/>
                  <a:gd name="T15" fmla="*/ 0 h 9"/>
                  <a:gd name="T16" fmla="*/ 2 w 18"/>
                  <a:gd name="T17" fmla="*/ 2 h 9"/>
                  <a:gd name="T18" fmla="*/ 5 w 18"/>
                  <a:gd name="T19" fmla="*/ 4 h 9"/>
                  <a:gd name="T20" fmla="*/ 4 w 18"/>
                  <a:gd name="T21" fmla="*/ 6 h 9"/>
                  <a:gd name="T22" fmla="*/ 0 w 18"/>
                  <a:gd name="T23" fmla="*/ 4 h 9"/>
                  <a:gd name="T24" fmla="*/ 1 w 18"/>
                  <a:gd name="T25" fmla="*/ 7 h 9"/>
                  <a:gd name="T26" fmla="*/ 3 w 18"/>
                  <a:gd name="T27" fmla="*/ 8 h 9"/>
                  <a:gd name="T28" fmla="*/ 6 w 18"/>
                  <a:gd name="T29" fmla="*/ 8 h 9"/>
                  <a:gd name="T30" fmla="*/ 9 w 18"/>
                  <a:gd name="T31" fmla="*/ 5 h 9"/>
                  <a:gd name="T32" fmla="*/ 10 w 18"/>
                  <a:gd name="T33" fmla="*/ 8 h 9"/>
                  <a:gd name="T34" fmla="*/ 13 w 18"/>
                  <a:gd name="T35" fmla="*/ 5 h 9"/>
                  <a:gd name="T36" fmla="*/ 17 w 18"/>
                  <a:gd name="T3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9">
                    <a:moveTo>
                      <a:pt x="17" y="6"/>
                    </a:moveTo>
                    <a:cubicBezTo>
                      <a:pt x="18" y="3"/>
                      <a:pt x="16" y="3"/>
                      <a:pt x="15" y="2"/>
                    </a:cubicBezTo>
                    <a:cubicBezTo>
                      <a:pt x="15" y="2"/>
                      <a:pt x="15" y="1"/>
                      <a:pt x="14" y="1"/>
                    </a:cubicBezTo>
                    <a:cubicBezTo>
                      <a:pt x="15" y="2"/>
                      <a:pt x="13" y="4"/>
                      <a:pt x="13" y="3"/>
                    </a:cubicBezTo>
                    <a:cubicBezTo>
                      <a:pt x="13" y="1"/>
                      <a:pt x="10" y="2"/>
                      <a:pt x="9" y="3"/>
                    </a:cubicBezTo>
                    <a:cubicBezTo>
                      <a:pt x="10" y="3"/>
                      <a:pt x="10" y="4"/>
                      <a:pt x="9" y="4"/>
                    </a:cubicBezTo>
                    <a:cubicBezTo>
                      <a:pt x="8" y="3"/>
                      <a:pt x="8" y="2"/>
                      <a:pt x="8" y="1"/>
                    </a:cubicBezTo>
                    <a:cubicBezTo>
                      <a:pt x="5" y="2"/>
                      <a:pt x="6" y="2"/>
                      <a:pt x="5" y="0"/>
                    </a:cubicBezTo>
                    <a:cubicBezTo>
                      <a:pt x="5" y="2"/>
                      <a:pt x="2" y="1"/>
                      <a:pt x="2" y="2"/>
                    </a:cubicBezTo>
                    <a:cubicBezTo>
                      <a:pt x="3" y="3"/>
                      <a:pt x="5" y="2"/>
                      <a:pt x="5" y="4"/>
                    </a:cubicBezTo>
                    <a:cubicBezTo>
                      <a:pt x="5" y="5"/>
                      <a:pt x="5" y="6"/>
                      <a:pt x="4" y="6"/>
                    </a:cubicBezTo>
                    <a:cubicBezTo>
                      <a:pt x="4" y="5"/>
                      <a:pt x="1" y="1"/>
                      <a:pt x="0" y="4"/>
                    </a:cubicBezTo>
                    <a:cubicBezTo>
                      <a:pt x="2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5" y="8"/>
                      <a:pt x="8" y="4"/>
                      <a:pt x="6" y="8"/>
                    </a:cubicBezTo>
                    <a:cubicBezTo>
                      <a:pt x="9" y="9"/>
                      <a:pt x="7" y="5"/>
                      <a:pt x="9" y="5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1" y="6"/>
                      <a:pt x="11" y="5"/>
                      <a:pt x="13" y="5"/>
                    </a:cubicBezTo>
                    <a:cubicBezTo>
                      <a:pt x="12" y="9"/>
                      <a:pt x="15" y="4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37"/>
              <p:cNvSpPr>
                <a:spLocks/>
              </p:cNvSpPr>
              <p:nvPr/>
            </p:nvSpPr>
            <p:spPr bwMode="auto">
              <a:xfrm>
                <a:off x="2997" y="3662"/>
                <a:ext cx="8" cy="1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0" y="0"/>
                      <a:pt x="2" y="5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38"/>
              <p:cNvSpPr>
                <a:spLocks/>
              </p:cNvSpPr>
              <p:nvPr/>
            </p:nvSpPr>
            <p:spPr bwMode="auto">
              <a:xfrm>
                <a:off x="3045" y="3668"/>
                <a:ext cx="19" cy="29"/>
              </a:xfrm>
              <a:custGeom>
                <a:avLst/>
                <a:gdLst>
                  <a:gd name="T0" fmla="*/ 1 w 8"/>
                  <a:gd name="T1" fmla="*/ 7 h 10"/>
                  <a:gd name="T2" fmla="*/ 5 w 8"/>
                  <a:gd name="T3" fmla="*/ 6 h 10"/>
                  <a:gd name="T4" fmla="*/ 7 w 8"/>
                  <a:gd name="T5" fmla="*/ 6 h 10"/>
                  <a:gd name="T6" fmla="*/ 8 w 8"/>
                  <a:gd name="T7" fmla="*/ 7 h 10"/>
                  <a:gd name="T8" fmla="*/ 8 w 8"/>
                  <a:gd name="T9" fmla="*/ 2 h 10"/>
                  <a:gd name="T10" fmla="*/ 4 w 8"/>
                  <a:gd name="T11" fmla="*/ 0 h 10"/>
                  <a:gd name="T12" fmla="*/ 1 w 8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1" y="7"/>
                    </a:moveTo>
                    <a:cubicBezTo>
                      <a:pt x="3" y="8"/>
                      <a:pt x="3" y="7"/>
                      <a:pt x="5" y="6"/>
                    </a:cubicBezTo>
                    <a:cubicBezTo>
                      <a:pt x="5" y="10"/>
                      <a:pt x="6" y="6"/>
                      <a:pt x="7" y="6"/>
                    </a:cubicBezTo>
                    <a:cubicBezTo>
                      <a:pt x="7" y="6"/>
                      <a:pt x="7" y="7"/>
                      <a:pt x="8" y="7"/>
                    </a:cubicBezTo>
                    <a:cubicBezTo>
                      <a:pt x="7" y="4"/>
                      <a:pt x="8" y="5"/>
                      <a:pt x="8" y="2"/>
                    </a:cubicBezTo>
                    <a:cubicBezTo>
                      <a:pt x="6" y="2"/>
                      <a:pt x="6" y="1"/>
                      <a:pt x="4" y="0"/>
                    </a:cubicBezTo>
                    <a:cubicBezTo>
                      <a:pt x="3" y="2"/>
                      <a:pt x="0" y="3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39"/>
              <p:cNvSpPr>
                <a:spLocks/>
              </p:cNvSpPr>
              <p:nvPr/>
            </p:nvSpPr>
            <p:spPr bwMode="auto">
              <a:xfrm>
                <a:off x="3424" y="3648"/>
                <a:ext cx="52" cy="43"/>
              </a:xfrm>
              <a:custGeom>
                <a:avLst/>
                <a:gdLst>
                  <a:gd name="T0" fmla="*/ 21 w 22"/>
                  <a:gd name="T1" fmla="*/ 5 h 15"/>
                  <a:gd name="T2" fmla="*/ 19 w 22"/>
                  <a:gd name="T3" fmla="*/ 5 h 15"/>
                  <a:gd name="T4" fmla="*/ 20 w 22"/>
                  <a:gd name="T5" fmla="*/ 3 h 15"/>
                  <a:gd name="T6" fmla="*/ 20 w 22"/>
                  <a:gd name="T7" fmla="*/ 4 h 15"/>
                  <a:gd name="T8" fmla="*/ 17 w 22"/>
                  <a:gd name="T9" fmla="*/ 7 h 15"/>
                  <a:gd name="T10" fmla="*/ 14 w 22"/>
                  <a:gd name="T11" fmla="*/ 6 h 15"/>
                  <a:gd name="T12" fmla="*/ 12 w 22"/>
                  <a:gd name="T13" fmla="*/ 4 h 15"/>
                  <a:gd name="T14" fmla="*/ 12 w 22"/>
                  <a:gd name="T15" fmla="*/ 7 h 15"/>
                  <a:gd name="T16" fmla="*/ 13 w 22"/>
                  <a:gd name="T17" fmla="*/ 7 h 15"/>
                  <a:gd name="T18" fmla="*/ 9 w 22"/>
                  <a:gd name="T19" fmla="*/ 9 h 15"/>
                  <a:gd name="T20" fmla="*/ 8 w 22"/>
                  <a:gd name="T21" fmla="*/ 11 h 15"/>
                  <a:gd name="T22" fmla="*/ 5 w 22"/>
                  <a:gd name="T23" fmla="*/ 8 h 15"/>
                  <a:gd name="T24" fmla="*/ 4 w 22"/>
                  <a:gd name="T25" fmla="*/ 6 h 15"/>
                  <a:gd name="T26" fmla="*/ 0 w 22"/>
                  <a:gd name="T27" fmla="*/ 8 h 15"/>
                  <a:gd name="T28" fmla="*/ 1 w 22"/>
                  <a:gd name="T29" fmla="*/ 14 h 15"/>
                  <a:gd name="T30" fmla="*/ 4 w 22"/>
                  <a:gd name="T31" fmla="*/ 13 h 15"/>
                  <a:gd name="T32" fmla="*/ 6 w 22"/>
                  <a:gd name="T33" fmla="*/ 11 h 15"/>
                  <a:gd name="T34" fmla="*/ 8 w 22"/>
                  <a:gd name="T35" fmla="*/ 14 h 15"/>
                  <a:gd name="T36" fmla="*/ 9 w 22"/>
                  <a:gd name="T37" fmla="*/ 12 h 15"/>
                  <a:gd name="T38" fmla="*/ 13 w 22"/>
                  <a:gd name="T39" fmla="*/ 14 h 15"/>
                  <a:gd name="T40" fmla="*/ 13 w 22"/>
                  <a:gd name="T41" fmla="*/ 10 h 15"/>
                  <a:gd name="T42" fmla="*/ 15 w 22"/>
                  <a:gd name="T43" fmla="*/ 10 h 15"/>
                  <a:gd name="T44" fmla="*/ 15 w 22"/>
                  <a:gd name="T45" fmla="*/ 9 h 15"/>
                  <a:gd name="T46" fmla="*/ 20 w 22"/>
                  <a:gd name="T47" fmla="*/ 11 h 15"/>
                  <a:gd name="T48" fmla="*/ 20 w 22"/>
                  <a:gd name="T49" fmla="*/ 7 h 15"/>
                  <a:gd name="T50" fmla="*/ 22 w 22"/>
                  <a:gd name="T51" fmla="*/ 7 h 15"/>
                  <a:gd name="T52" fmla="*/ 21 w 22"/>
                  <a:gd name="T53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15">
                    <a:moveTo>
                      <a:pt x="21" y="5"/>
                    </a:moveTo>
                    <a:cubicBezTo>
                      <a:pt x="21" y="6"/>
                      <a:pt x="19" y="6"/>
                      <a:pt x="19" y="5"/>
                    </a:cubicBezTo>
                    <a:cubicBezTo>
                      <a:pt x="21" y="6"/>
                      <a:pt x="21" y="0"/>
                      <a:pt x="20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17" y="4"/>
                      <a:pt x="19" y="7"/>
                      <a:pt x="17" y="7"/>
                    </a:cubicBezTo>
                    <a:cubicBezTo>
                      <a:pt x="16" y="7"/>
                      <a:pt x="16" y="5"/>
                      <a:pt x="14" y="6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1" y="6"/>
                      <a:pt x="10" y="7"/>
                      <a:pt x="12" y="7"/>
                    </a:cubicBezTo>
                    <a:cubicBezTo>
                      <a:pt x="12" y="7"/>
                      <a:pt x="13" y="5"/>
                      <a:pt x="13" y="7"/>
                    </a:cubicBezTo>
                    <a:cubicBezTo>
                      <a:pt x="12" y="7"/>
                      <a:pt x="11" y="9"/>
                      <a:pt x="9" y="9"/>
                    </a:cubicBezTo>
                    <a:cubicBezTo>
                      <a:pt x="9" y="10"/>
                      <a:pt x="8" y="11"/>
                      <a:pt x="8" y="11"/>
                    </a:cubicBezTo>
                    <a:cubicBezTo>
                      <a:pt x="7" y="11"/>
                      <a:pt x="6" y="9"/>
                      <a:pt x="5" y="8"/>
                    </a:cubicBezTo>
                    <a:cubicBezTo>
                      <a:pt x="5" y="8"/>
                      <a:pt x="7" y="5"/>
                      <a:pt x="4" y="6"/>
                    </a:cubicBezTo>
                    <a:cubicBezTo>
                      <a:pt x="4" y="9"/>
                      <a:pt x="1" y="7"/>
                      <a:pt x="0" y="8"/>
                    </a:cubicBezTo>
                    <a:cubicBezTo>
                      <a:pt x="3" y="9"/>
                      <a:pt x="0" y="11"/>
                      <a:pt x="1" y="14"/>
                    </a:cubicBezTo>
                    <a:cubicBezTo>
                      <a:pt x="2" y="13"/>
                      <a:pt x="5" y="15"/>
                      <a:pt x="4" y="13"/>
                    </a:cubicBezTo>
                    <a:cubicBezTo>
                      <a:pt x="2" y="13"/>
                      <a:pt x="6" y="12"/>
                      <a:pt x="6" y="11"/>
                    </a:cubicBezTo>
                    <a:cubicBezTo>
                      <a:pt x="7" y="12"/>
                      <a:pt x="6" y="14"/>
                      <a:pt x="8" y="14"/>
                    </a:cubicBezTo>
                    <a:cubicBezTo>
                      <a:pt x="9" y="13"/>
                      <a:pt x="8" y="12"/>
                      <a:pt x="9" y="12"/>
                    </a:cubicBezTo>
                    <a:cubicBezTo>
                      <a:pt x="12" y="11"/>
                      <a:pt x="11" y="14"/>
                      <a:pt x="13" y="14"/>
                    </a:cubicBezTo>
                    <a:cubicBezTo>
                      <a:pt x="14" y="12"/>
                      <a:pt x="11" y="10"/>
                      <a:pt x="13" y="10"/>
                    </a:cubicBezTo>
                    <a:cubicBezTo>
                      <a:pt x="13" y="11"/>
                      <a:pt x="15" y="11"/>
                      <a:pt x="15" y="10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6" y="12"/>
                      <a:pt x="20" y="11"/>
                    </a:cubicBezTo>
                    <a:cubicBezTo>
                      <a:pt x="20" y="10"/>
                      <a:pt x="20" y="9"/>
                      <a:pt x="20" y="7"/>
                    </a:cubicBezTo>
                    <a:cubicBezTo>
                      <a:pt x="21" y="7"/>
                      <a:pt x="22" y="8"/>
                      <a:pt x="22" y="7"/>
                    </a:cubicBezTo>
                    <a:cubicBezTo>
                      <a:pt x="22" y="6"/>
                      <a:pt x="22" y="5"/>
                      <a:pt x="2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40"/>
              <p:cNvSpPr>
                <a:spLocks/>
              </p:cNvSpPr>
              <p:nvPr/>
            </p:nvSpPr>
            <p:spPr bwMode="auto">
              <a:xfrm>
                <a:off x="3495" y="3654"/>
                <a:ext cx="14" cy="14"/>
              </a:xfrm>
              <a:custGeom>
                <a:avLst/>
                <a:gdLst>
                  <a:gd name="T0" fmla="*/ 3 w 6"/>
                  <a:gd name="T1" fmla="*/ 2 h 5"/>
                  <a:gd name="T2" fmla="*/ 6 w 6"/>
                  <a:gd name="T3" fmla="*/ 2 h 5"/>
                  <a:gd name="T4" fmla="*/ 2 w 6"/>
                  <a:gd name="T5" fmla="*/ 1 h 5"/>
                  <a:gd name="T6" fmla="*/ 2 w 6"/>
                  <a:gd name="T7" fmla="*/ 4 h 5"/>
                  <a:gd name="T8" fmla="*/ 3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3" y="2"/>
                    </a:moveTo>
                    <a:cubicBezTo>
                      <a:pt x="5" y="0"/>
                      <a:pt x="5" y="5"/>
                      <a:pt x="6" y="2"/>
                    </a:cubicBezTo>
                    <a:cubicBezTo>
                      <a:pt x="5" y="2"/>
                      <a:pt x="4" y="0"/>
                      <a:pt x="2" y="1"/>
                    </a:cubicBezTo>
                    <a:cubicBezTo>
                      <a:pt x="2" y="1"/>
                      <a:pt x="0" y="3"/>
                      <a:pt x="2" y="4"/>
                    </a:cubicBezTo>
                    <a:cubicBezTo>
                      <a:pt x="2" y="3"/>
                      <a:pt x="2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41"/>
              <p:cNvSpPr>
                <a:spLocks/>
              </p:cNvSpPr>
              <p:nvPr/>
            </p:nvSpPr>
            <p:spPr bwMode="auto">
              <a:xfrm>
                <a:off x="3493" y="3665"/>
                <a:ext cx="19" cy="26"/>
              </a:xfrm>
              <a:custGeom>
                <a:avLst/>
                <a:gdLst>
                  <a:gd name="T0" fmla="*/ 6 w 8"/>
                  <a:gd name="T1" fmla="*/ 7 h 9"/>
                  <a:gd name="T2" fmla="*/ 5 w 8"/>
                  <a:gd name="T3" fmla="*/ 6 h 9"/>
                  <a:gd name="T4" fmla="*/ 4 w 8"/>
                  <a:gd name="T5" fmla="*/ 3 h 9"/>
                  <a:gd name="T6" fmla="*/ 6 w 8"/>
                  <a:gd name="T7" fmla="*/ 3 h 9"/>
                  <a:gd name="T8" fmla="*/ 6 w 8"/>
                  <a:gd name="T9" fmla="*/ 0 h 9"/>
                  <a:gd name="T10" fmla="*/ 1 w 8"/>
                  <a:gd name="T11" fmla="*/ 4 h 9"/>
                  <a:gd name="T12" fmla="*/ 4 w 8"/>
                  <a:gd name="T13" fmla="*/ 9 h 9"/>
                  <a:gd name="T14" fmla="*/ 8 w 8"/>
                  <a:gd name="T15" fmla="*/ 5 h 9"/>
                  <a:gd name="T16" fmla="*/ 6 w 8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9">
                    <a:moveTo>
                      <a:pt x="6" y="7"/>
                    </a:moveTo>
                    <a:cubicBezTo>
                      <a:pt x="5" y="7"/>
                      <a:pt x="5" y="6"/>
                      <a:pt x="5" y="6"/>
                    </a:cubicBezTo>
                    <a:cubicBezTo>
                      <a:pt x="6" y="7"/>
                      <a:pt x="4" y="4"/>
                      <a:pt x="4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3"/>
                      <a:pt x="0" y="0"/>
                      <a:pt x="1" y="4"/>
                    </a:cubicBezTo>
                    <a:cubicBezTo>
                      <a:pt x="3" y="4"/>
                      <a:pt x="4" y="6"/>
                      <a:pt x="4" y="9"/>
                    </a:cubicBezTo>
                    <a:cubicBezTo>
                      <a:pt x="6" y="9"/>
                      <a:pt x="7" y="7"/>
                      <a:pt x="8" y="5"/>
                    </a:cubicBezTo>
                    <a:cubicBezTo>
                      <a:pt x="7" y="5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Freeform 42"/>
              <p:cNvSpPr>
                <a:spLocks/>
              </p:cNvSpPr>
              <p:nvPr/>
            </p:nvSpPr>
            <p:spPr bwMode="auto">
              <a:xfrm>
                <a:off x="3407" y="3659"/>
                <a:ext cx="17" cy="29"/>
              </a:xfrm>
              <a:custGeom>
                <a:avLst/>
                <a:gdLst>
                  <a:gd name="T0" fmla="*/ 6 w 7"/>
                  <a:gd name="T1" fmla="*/ 2 h 10"/>
                  <a:gd name="T2" fmla="*/ 5 w 7"/>
                  <a:gd name="T3" fmla="*/ 0 h 10"/>
                  <a:gd name="T4" fmla="*/ 3 w 7"/>
                  <a:gd name="T5" fmla="*/ 0 h 10"/>
                  <a:gd name="T6" fmla="*/ 4 w 7"/>
                  <a:gd name="T7" fmla="*/ 3 h 10"/>
                  <a:gd name="T8" fmla="*/ 0 w 7"/>
                  <a:gd name="T9" fmla="*/ 3 h 10"/>
                  <a:gd name="T10" fmla="*/ 0 w 7"/>
                  <a:gd name="T11" fmla="*/ 7 h 10"/>
                  <a:gd name="T12" fmla="*/ 4 w 7"/>
                  <a:gd name="T13" fmla="*/ 5 h 10"/>
                  <a:gd name="T14" fmla="*/ 2 w 7"/>
                  <a:gd name="T15" fmla="*/ 7 h 10"/>
                  <a:gd name="T16" fmla="*/ 4 w 7"/>
                  <a:gd name="T17" fmla="*/ 7 h 10"/>
                  <a:gd name="T18" fmla="*/ 4 w 7"/>
                  <a:gd name="T19" fmla="*/ 10 h 10"/>
                  <a:gd name="T20" fmla="*/ 6 w 7"/>
                  <a:gd name="T21" fmla="*/ 7 h 10"/>
                  <a:gd name="T22" fmla="*/ 4 w 7"/>
                  <a:gd name="T23" fmla="*/ 3 h 10"/>
                  <a:gd name="T24" fmla="*/ 6 w 7"/>
                  <a:gd name="T25" fmla="*/ 4 h 10"/>
                  <a:gd name="T26" fmla="*/ 6 w 7"/>
                  <a:gd name="T2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0">
                    <a:moveTo>
                      <a:pt x="6" y="2"/>
                    </a:moveTo>
                    <a:cubicBezTo>
                      <a:pt x="6" y="3"/>
                      <a:pt x="5" y="2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1"/>
                      <a:pt x="4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4"/>
                      <a:pt x="1" y="6"/>
                      <a:pt x="0" y="7"/>
                    </a:cubicBezTo>
                    <a:cubicBezTo>
                      <a:pt x="2" y="7"/>
                      <a:pt x="2" y="5"/>
                      <a:pt x="4" y="5"/>
                    </a:cubicBezTo>
                    <a:cubicBezTo>
                      <a:pt x="4" y="6"/>
                      <a:pt x="2" y="7"/>
                      <a:pt x="2" y="7"/>
                    </a:cubicBezTo>
                    <a:cubicBezTo>
                      <a:pt x="2" y="8"/>
                      <a:pt x="5" y="6"/>
                      <a:pt x="4" y="7"/>
                    </a:cubicBezTo>
                    <a:cubicBezTo>
                      <a:pt x="4" y="8"/>
                      <a:pt x="1" y="9"/>
                      <a:pt x="4" y="10"/>
                    </a:cubicBezTo>
                    <a:cubicBezTo>
                      <a:pt x="4" y="8"/>
                      <a:pt x="6" y="9"/>
                      <a:pt x="6" y="7"/>
                    </a:cubicBezTo>
                    <a:cubicBezTo>
                      <a:pt x="5" y="7"/>
                      <a:pt x="4" y="5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3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Freeform 43"/>
              <p:cNvSpPr>
                <a:spLocks/>
              </p:cNvSpPr>
              <p:nvPr/>
            </p:nvSpPr>
            <p:spPr bwMode="auto">
              <a:xfrm>
                <a:off x="3402" y="3680"/>
                <a:ext cx="10" cy="8"/>
              </a:xfrm>
              <a:custGeom>
                <a:avLst/>
                <a:gdLst>
                  <a:gd name="T0" fmla="*/ 4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0" y="2"/>
                      <a:pt x="4" y="3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44"/>
              <p:cNvSpPr>
                <a:spLocks/>
              </p:cNvSpPr>
              <p:nvPr/>
            </p:nvSpPr>
            <p:spPr bwMode="auto">
              <a:xfrm>
                <a:off x="3469" y="3680"/>
                <a:ext cx="7" cy="11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2 h 4"/>
                  <a:gd name="T4" fmla="*/ 0 w 3"/>
                  <a:gd name="T5" fmla="*/ 1 h 4"/>
                  <a:gd name="T6" fmla="*/ 1 w 3"/>
                  <a:gd name="T7" fmla="*/ 4 h 4"/>
                  <a:gd name="T8" fmla="*/ 2 w 3"/>
                  <a:gd name="T9" fmla="*/ 2 h 4"/>
                  <a:gd name="T10" fmla="*/ 3 w 3"/>
                  <a:gd name="T11" fmla="*/ 2 h 4"/>
                  <a:gd name="T12" fmla="*/ 2 w 3"/>
                  <a:gd name="T13" fmla="*/ 1 h 4"/>
                  <a:gd name="T14" fmla="*/ 2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45"/>
              <p:cNvSpPr>
                <a:spLocks/>
              </p:cNvSpPr>
              <p:nvPr/>
            </p:nvSpPr>
            <p:spPr bwMode="auto">
              <a:xfrm>
                <a:off x="3481" y="3657"/>
                <a:ext cx="14" cy="34"/>
              </a:xfrm>
              <a:custGeom>
                <a:avLst/>
                <a:gdLst>
                  <a:gd name="T0" fmla="*/ 2 w 6"/>
                  <a:gd name="T1" fmla="*/ 5 h 12"/>
                  <a:gd name="T2" fmla="*/ 1 w 6"/>
                  <a:gd name="T3" fmla="*/ 3 h 12"/>
                  <a:gd name="T4" fmla="*/ 2 w 6"/>
                  <a:gd name="T5" fmla="*/ 0 h 12"/>
                  <a:gd name="T6" fmla="*/ 0 w 6"/>
                  <a:gd name="T7" fmla="*/ 1 h 12"/>
                  <a:gd name="T8" fmla="*/ 1 w 6"/>
                  <a:gd name="T9" fmla="*/ 8 h 12"/>
                  <a:gd name="T10" fmla="*/ 2 w 6"/>
                  <a:gd name="T11" fmla="*/ 11 h 12"/>
                  <a:gd name="T12" fmla="*/ 6 w 6"/>
                  <a:gd name="T13" fmla="*/ 12 h 12"/>
                  <a:gd name="T14" fmla="*/ 2 w 6"/>
                  <a:gd name="T1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2" y="5"/>
                    </a:moveTo>
                    <a:cubicBezTo>
                      <a:pt x="2" y="3"/>
                      <a:pt x="4" y="1"/>
                      <a:pt x="1" y="3"/>
                    </a:cubicBezTo>
                    <a:cubicBezTo>
                      <a:pt x="0" y="1"/>
                      <a:pt x="5" y="1"/>
                      <a:pt x="2" y="0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3"/>
                      <a:pt x="0" y="6"/>
                      <a:pt x="1" y="8"/>
                    </a:cubicBezTo>
                    <a:cubicBezTo>
                      <a:pt x="1" y="9"/>
                      <a:pt x="1" y="11"/>
                      <a:pt x="2" y="11"/>
                    </a:cubicBezTo>
                    <a:cubicBezTo>
                      <a:pt x="3" y="10"/>
                      <a:pt x="4" y="10"/>
                      <a:pt x="6" y="12"/>
                    </a:cubicBezTo>
                    <a:cubicBezTo>
                      <a:pt x="6" y="8"/>
                      <a:pt x="3" y="8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46"/>
              <p:cNvSpPr>
                <a:spLocks noEditPoints="1"/>
              </p:cNvSpPr>
              <p:nvPr/>
            </p:nvSpPr>
            <p:spPr bwMode="auto">
              <a:xfrm>
                <a:off x="2862" y="3665"/>
                <a:ext cx="74" cy="26"/>
              </a:xfrm>
              <a:custGeom>
                <a:avLst/>
                <a:gdLst>
                  <a:gd name="T0" fmla="*/ 8 w 31"/>
                  <a:gd name="T1" fmla="*/ 1 h 9"/>
                  <a:gd name="T2" fmla="*/ 4 w 31"/>
                  <a:gd name="T3" fmla="*/ 1 h 9"/>
                  <a:gd name="T4" fmla="*/ 2 w 31"/>
                  <a:gd name="T5" fmla="*/ 6 h 9"/>
                  <a:gd name="T6" fmla="*/ 4 w 31"/>
                  <a:gd name="T7" fmla="*/ 5 h 9"/>
                  <a:gd name="T8" fmla="*/ 9 w 31"/>
                  <a:gd name="T9" fmla="*/ 7 h 9"/>
                  <a:gd name="T10" fmla="*/ 10 w 31"/>
                  <a:gd name="T11" fmla="*/ 5 h 9"/>
                  <a:gd name="T12" fmla="*/ 15 w 31"/>
                  <a:gd name="T13" fmla="*/ 5 h 9"/>
                  <a:gd name="T14" fmla="*/ 15 w 31"/>
                  <a:gd name="T15" fmla="*/ 7 h 9"/>
                  <a:gd name="T16" fmla="*/ 18 w 31"/>
                  <a:gd name="T17" fmla="*/ 6 h 9"/>
                  <a:gd name="T18" fmla="*/ 18 w 31"/>
                  <a:gd name="T19" fmla="*/ 4 h 9"/>
                  <a:gd name="T20" fmla="*/ 20 w 31"/>
                  <a:gd name="T21" fmla="*/ 5 h 9"/>
                  <a:gd name="T22" fmla="*/ 23 w 31"/>
                  <a:gd name="T23" fmla="*/ 3 h 9"/>
                  <a:gd name="T24" fmla="*/ 21 w 31"/>
                  <a:gd name="T25" fmla="*/ 7 h 9"/>
                  <a:gd name="T26" fmla="*/ 19 w 31"/>
                  <a:gd name="T27" fmla="*/ 8 h 9"/>
                  <a:gd name="T28" fmla="*/ 22 w 31"/>
                  <a:gd name="T29" fmla="*/ 9 h 9"/>
                  <a:gd name="T30" fmla="*/ 30 w 31"/>
                  <a:gd name="T31" fmla="*/ 6 h 9"/>
                  <a:gd name="T32" fmla="*/ 28 w 31"/>
                  <a:gd name="T33" fmla="*/ 1 h 9"/>
                  <a:gd name="T34" fmla="*/ 26 w 31"/>
                  <a:gd name="T35" fmla="*/ 5 h 9"/>
                  <a:gd name="T36" fmla="*/ 27 w 31"/>
                  <a:gd name="T37" fmla="*/ 1 h 9"/>
                  <a:gd name="T38" fmla="*/ 25 w 31"/>
                  <a:gd name="T39" fmla="*/ 5 h 9"/>
                  <a:gd name="T40" fmla="*/ 24 w 31"/>
                  <a:gd name="T41" fmla="*/ 1 h 9"/>
                  <a:gd name="T42" fmla="*/ 20 w 31"/>
                  <a:gd name="T43" fmla="*/ 3 h 9"/>
                  <a:gd name="T44" fmla="*/ 18 w 31"/>
                  <a:gd name="T45" fmla="*/ 1 h 9"/>
                  <a:gd name="T46" fmla="*/ 19 w 31"/>
                  <a:gd name="T47" fmla="*/ 3 h 9"/>
                  <a:gd name="T48" fmla="*/ 18 w 31"/>
                  <a:gd name="T49" fmla="*/ 1 h 9"/>
                  <a:gd name="T50" fmla="*/ 14 w 31"/>
                  <a:gd name="T51" fmla="*/ 5 h 9"/>
                  <a:gd name="T52" fmla="*/ 8 w 31"/>
                  <a:gd name="T53" fmla="*/ 3 h 9"/>
                  <a:gd name="T54" fmla="*/ 8 w 31"/>
                  <a:gd name="T55" fmla="*/ 1 h 9"/>
                  <a:gd name="T56" fmla="*/ 8 w 31"/>
                  <a:gd name="T57" fmla="*/ 6 h 9"/>
                  <a:gd name="T58" fmla="*/ 7 w 31"/>
                  <a:gd name="T59" fmla="*/ 2 h 9"/>
                  <a:gd name="T60" fmla="*/ 8 w 31"/>
                  <a:gd name="T6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9">
                    <a:moveTo>
                      <a:pt x="8" y="1"/>
                    </a:moveTo>
                    <a:cubicBezTo>
                      <a:pt x="7" y="1"/>
                      <a:pt x="5" y="2"/>
                      <a:pt x="4" y="1"/>
                    </a:cubicBezTo>
                    <a:cubicBezTo>
                      <a:pt x="6" y="5"/>
                      <a:pt x="0" y="4"/>
                      <a:pt x="2" y="6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2" y="8"/>
                      <a:pt x="8" y="8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ubicBezTo>
                      <a:pt x="12" y="9"/>
                      <a:pt x="12" y="5"/>
                      <a:pt x="15" y="5"/>
                    </a:cubicBezTo>
                    <a:cubicBezTo>
                      <a:pt x="15" y="6"/>
                      <a:pt x="14" y="7"/>
                      <a:pt x="15" y="7"/>
                    </a:cubicBezTo>
                    <a:cubicBezTo>
                      <a:pt x="15" y="4"/>
                      <a:pt x="19" y="8"/>
                      <a:pt x="18" y="6"/>
                    </a:cubicBezTo>
                    <a:cubicBezTo>
                      <a:pt x="18" y="6"/>
                      <a:pt x="16" y="4"/>
                      <a:pt x="18" y="4"/>
                    </a:cubicBezTo>
                    <a:cubicBezTo>
                      <a:pt x="19" y="4"/>
                      <a:pt x="18" y="6"/>
                      <a:pt x="20" y="5"/>
                    </a:cubicBezTo>
                    <a:cubicBezTo>
                      <a:pt x="22" y="5"/>
                      <a:pt x="21" y="3"/>
                      <a:pt x="23" y="3"/>
                    </a:cubicBezTo>
                    <a:cubicBezTo>
                      <a:pt x="22" y="4"/>
                      <a:pt x="22" y="6"/>
                      <a:pt x="21" y="7"/>
                    </a:cubicBezTo>
                    <a:cubicBezTo>
                      <a:pt x="21" y="6"/>
                      <a:pt x="19" y="7"/>
                      <a:pt x="19" y="8"/>
                    </a:cubicBezTo>
                    <a:cubicBezTo>
                      <a:pt x="21" y="8"/>
                      <a:pt x="21" y="9"/>
                      <a:pt x="22" y="9"/>
                    </a:cubicBezTo>
                    <a:cubicBezTo>
                      <a:pt x="23" y="7"/>
                      <a:pt x="27" y="5"/>
                      <a:pt x="30" y="6"/>
                    </a:cubicBezTo>
                    <a:cubicBezTo>
                      <a:pt x="31" y="3"/>
                      <a:pt x="30" y="1"/>
                      <a:pt x="28" y="1"/>
                    </a:cubicBezTo>
                    <a:cubicBezTo>
                      <a:pt x="27" y="2"/>
                      <a:pt x="28" y="5"/>
                      <a:pt x="26" y="5"/>
                    </a:cubicBezTo>
                    <a:cubicBezTo>
                      <a:pt x="26" y="4"/>
                      <a:pt x="26" y="2"/>
                      <a:pt x="27" y="1"/>
                    </a:cubicBezTo>
                    <a:cubicBezTo>
                      <a:pt x="24" y="0"/>
                      <a:pt x="27" y="5"/>
                      <a:pt x="25" y="5"/>
                    </a:cubicBezTo>
                    <a:cubicBezTo>
                      <a:pt x="24" y="4"/>
                      <a:pt x="26" y="1"/>
                      <a:pt x="24" y="1"/>
                    </a:cubicBezTo>
                    <a:cubicBezTo>
                      <a:pt x="24" y="3"/>
                      <a:pt x="21" y="2"/>
                      <a:pt x="20" y="3"/>
                    </a:cubicBezTo>
                    <a:cubicBezTo>
                      <a:pt x="22" y="1"/>
                      <a:pt x="20" y="1"/>
                      <a:pt x="18" y="1"/>
                    </a:cubicBezTo>
                    <a:cubicBezTo>
                      <a:pt x="18" y="2"/>
                      <a:pt x="19" y="2"/>
                      <a:pt x="19" y="3"/>
                    </a:cubicBezTo>
                    <a:cubicBezTo>
                      <a:pt x="18" y="2"/>
                      <a:pt x="15" y="4"/>
                      <a:pt x="18" y="1"/>
                    </a:cubicBezTo>
                    <a:cubicBezTo>
                      <a:pt x="15" y="1"/>
                      <a:pt x="16" y="5"/>
                      <a:pt x="14" y="5"/>
                    </a:cubicBezTo>
                    <a:cubicBezTo>
                      <a:pt x="16" y="0"/>
                      <a:pt x="11" y="4"/>
                      <a:pt x="8" y="3"/>
                    </a:cubicBezTo>
                    <a:cubicBezTo>
                      <a:pt x="8" y="3"/>
                      <a:pt x="8" y="2"/>
                      <a:pt x="8" y="1"/>
                    </a:cubicBezTo>
                    <a:close/>
                    <a:moveTo>
                      <a:pt x="8" y="6"/>
                    </a:moveTo>
                    <a:cubicBezTo>
                      <a:pt x="7" y="7"/>
                      <a:pt x="3" y="2"/>
                      <a:pt x="7" y="2"/>
                    </a:cubicBezTo>
                    <a:cubicBezTo>
                      <a:pt x="4" y="4"/>
                      <a:pt x="9" y="5"/>
                      <a:pt x="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47"/>
              <p:cNvSpPr>
                <a:spLocks/>
              </p:cNvSpPr>
              <p:nvPr/>
            </p:nvSpPr>
            <p:spPr bwMode="auto">
              <a:xfrm>
                <a:off x="2667" y="3665"/>
                <a:ext cx="54" cy="32"/>
              </a:xfrm>
              <a:custGeom>
                <a:avLst/>
                <a:gdLst>
                  <a:gd name="T0" fmla="*/ 19 w 23"/>
                  <a:gd name="T1" fmla="*/ 6 h 11"/>
                  <a:gd name="T2" fmla="*/ 23 w 23"/>
                  <a:gd name="T3" fmla="*/ 2 h 11"/>
                  <a:gd name="T4" fmla="*/ 17 w 23"/>
                  <a:gd name="T5" fmla="*/ 3 h 11"/>
                  <a:gd name="T6" fmla="*/ 15 w 23"/>
                  <a:gd name="T7" fmla="*/ 2 h 11"/>
                  <a:gd name="T8" fmla="*/ 15 w 23"/>
                  <a:gd name="T9" fmla="*/ 1 h 11"/>
                  <a:gd name="T10" fmla="*/ 12 w 23"/>
                  <a:gd name="T11" fmla="*/ 2 h 11"/>
                  <a:gd name="T12" fmla="*/ 10 w 23"/>
                  <a:gd name="T13" fmla="*/ 1 h 11"/>
                  <a:gd name="T14" fmla="*/ 8 w 23"/>
                  <a:gd name="T15" fmla="*/ 2 h 11"/>
                  <a:gd name="T16" fmla="*/ 8 w 23"/>
                  <a:gd name="T17" fmla="*/ 4 h 11"/>
                  <a:gd name="T18" fmla="*/ 1 w 23"/>
                  <a:gd name="T19" fmla="*/ 3 h 11"/>
                  <a:gd name="T20" fmla="*/ 2 w 23"/>
                  <a:gd name="T21" fmla="*/ 1 h 11"/>
                  <a:gd name="T22" fmla="*/ 0 w 23"/>
                  <a:gd name="T23" fmla="*/ 1 h 11"/>
                  <a:gd name="T24" fmla="*/ 0 w 23"/>
                  <a:gd name="T25" fmla="*/ 5 h 11"/>
                  <a:gd name="T26" fmla="*/ 0 w 23"/>
                  <a:gd name="T27" fmla="*/ 5 h 11"/>
                  <a:gd name="T28" fmla="*/ 3 w 23"/>
                  <a:gd name="T29" fmla="*/ 6 h 11"/>
                  <a:gd name="T30" fmla="*/ 5 w 23"/>
                  <a:gd name="T31" fmla="*/ 5 h 11"/>
                  <a:gd name="T32" fmla="*/ 6 w 23"/>
                  <a:gd name="T33" fmla="*/ 3 h 11"/>
                  <a:gd name="T34" fmla="*/ 6 w 23"/>
                  <a:gd name="T35" fmla="*/ 5 h 11"/>
                  <a:gd name="T36" fmla="*/ 15 w 23"/>
                  <a:gd name="T37" fmla="*/ 7 h 11"/>
                  <a:gd name="T38" fmla="*/ 18 w 23"/>
                  <a:gd name="T39" fmla="*/ 5 h 11"/>
                  <a:gd name="T40" fmla="*/ 23 w 23"/>
                  <a:gd name="T41" fmla="*/ 9 h 11"/>
                  <a:gd name="T42" fmla="*/ 19 w 23"/>
                  <a:gd name="T4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1">
                    <a:moveTo>
                      <a:pt x="19" y="6"/>
                    </a:moveTo>
                    <a:cubicBezTo>
                      <a:pt x="22" y="6"/>
                      <a:pt x="22" y="4"/>
                      <a:pt x="23" y="2"/>
                    </a:cubicBezTo>
                    <a:cubicBezTo>
                      <a:pt x="19" y="2"/>
                      <a:pt x="20" y="2"/>
                      <a:pt x="17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9" y="2"/>
                      <a:pt x="9" y="4"/>
                      <a:pt x="8" y="4"/>
                    </a:cubicBezTo>
                    <a:cubicBezTo>
                      <a:pt x="8" y="0"/>
                      <a:pt x="3" y="3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1" y="7"/>
                      <a:pt x="3" y="6"/>
                    </a:cubicBezTo>
                    <a:cubicBezTo>
                      <a:pt x="4" y="6"/>
                      <a:pt x="4" y="5"/>
                      <a:pt x="5" y="5"/>
                    </a:cubicBezTo>
                    <a:cubicBezTo>
                      <a:pt x="5" y="5"/>
                      <a:pt x="5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5"/>
                      <a:pt x="12" y="6"/>
                      <a:pt x="15" y="7"/>
                    </a:cubicBezTo>
                    <a:cubicBezTo>
                      <a:pt x="15" y="6"/>
                      <a:pt x="17" y="5"/>
                      <a:pt x="18" y="5"/>
                    </a:cubicBezTo>
                    <a:cubicBezTo>
                      <a:pt x="19" y="6"/>
                      <a:pt x="21" y="11"/>
                      <a:pt x="23" y="9"/>
                    </a:cubicBezTo>
                    <a:cubicBezTo>
                      <a:pt x="22" y="8"/>
                      <a:pt x="20" y="8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48"/>
              <p:cNvSpPr>
                <a:spLocks/>
              </p:cNvSpPr>
              <p:nvPr/>
            </p:nvSpPr>
            <p:spPr bwMode="auto">
              <a:xfrm>
                <a:off x="2926" y="3685"/>
                <a:ext cx="7" cy="12"/>
              </a:xfrm>
              <a:custGeom>
                <a:avLst/>
                <a:gdLst>
                  <a:gd name="T0" fmla="*/ 2 w 3"/>
                  <a:gd name="T1" fmla="*/ 2 h 4"/>
                  <a:gd name="T2" fmla="*/ 2 w 3"/>
                  <a:gd name="T3" fmla="*/ 3 h 4"/>
                  <a:gd name="T4" fmla="*/ 0 w 3"/>
                  <a:gd name="T5" fmla="*/ 1 h 4"/>
                  <a:gd name="T6" fmla="*/ 0 w 3"/>
                  <a:gd name="T7" fmla="*/ 3 h 4"/>
                  <a:gd name="T8" fmla="*/ 2 w 3"/>
                  <a:gd name="T9" fmla="*/ 4 h 4"/>
                  <a:gd name="T10" fmla="*/ 2 w 3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2" y="4"/>
                      <a:pt x="2" y="4"/>
                    </a:cubicBezTo>
                    <a:cubicBezTo>
                      <a:pt x="3" y="4"/>
                      <a:pt x="3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Freeform 49"/>
              <p:cNvSpPr>
                <a:spLocks/>
              </p:cNvSpPr>
              <p:nvPr/>
            </p:nvSpPr>
            <p:spPr bwMode="auto">
              <a:xfrm>
                <a:off x="2795" y="3668"/>
                <a:ext cx="26" cy="20"/>
              </a:xfrm>
              <a:custGeom>
                <a:avLst/>
                <a:gdLst>
                  <a:gd name="T0" fmla="*/ 11 w 11"/>
                  <a:gd name="T1" fmla="*/ 5 h 7"/>
                  <a:gd name="T2" fmla="*/ 11 w 11"/>
                  <a:gd name="T3" fmla="*/ 3 h 7"/>
                  <a:gd name="T4" fmla="*/ 4 w 11"/>
                  <a:gd name="T5" fmla="*/ 0 h 7"/>
                  <a:gd name="T6" fmla="*/ 3 w 11"/>
                  <a:gd name="T7" fmla="*/ 2 h 7"/>
                  <a:gd name="T8" fmla="*/ 1 w 11"/>
                  <a:gd name="T9" fmla="*/ 4 h 7"/>
                  <a:gd name="T10" fmla="*/ 3 w 11"/>
                  <a:gd name="T11" fmla="*/ 4 h 7"/>
                  <a:gd name="T12" fmla="*/ 3 w 11"/>
                  <a:gd name="T13" fmla="*/ 6 h 7"/>
                  <a:gd name="T14" fmla="*/ 11 w 1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">
                    <a:moveTo>
                      <a:pt x="11" y="5"/>
                    </a:moveTo>
                    <a:cubicBezTo>
                      <a:pt x="11" y="4"/>
                      <a:pt x="11" y="4"/>
                      <a:pt x="11" y="3"/>
                    </a:cubicBezTo>
                    <a:cubicBezTo>
                      <a:pt x="7" y="3"/>
                      <a:pt x="7" y="3"/>
                      <a:pt x="4" y="0"/>
                    </a:cubicBezTo>
                    <a:cubicBezTo>
                      <a:pt x="4" y="2"/>
                      <a:pt x="2" y="1"/>
                      <a:pt x="3" y="2"/>
                    </a:cubicBezTo>
                    <a:cubicBezTo>
                      <a:pt x="5" y="3"/>
                      <a:pt x="1" y="1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0" y="6"/>
                      <a:pt x="5" y="3"/>
                      <a:pt x="3" y="6"/>
                    </a:cubicBezTo>
                    <a:cubicBezTo>
                      <a:pt x="7" y="7"/>
                      <a:pt x="8" y="5"/>
                      <a:pt x="1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Freeform 50"/>
              <p:cNvSpPr>
                <a:spLocks/>
              </p:cNvSpPr>
              <p:nvPr/>
            </p:nvSpPr>
            <p:spPr bwMode="auto">
              <a:xfrm>
                <a:off x="2852" y="3671"/>
                <a:ext cx="7" cy="9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3 h 3"/>
                  <a:gd name="T6" fmla="*/ 2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51"/>
              <p:cNvSpPr>
                <a:spLocks/>
              </p:cNvSpPr>
              <p:nvPr/>
            </p:nvSpPr>
            <p:spPr bwMode="auto">
              <a:xfrm>
                <a:off x="2821" y="3668"/>
                <a:ext cx="46" cy="26"/>
              </a:xfrm>
              <a:custGeom>
                <a:avLst/>
                <a:gdLst>
                  <a:gd name="T0" fmla="*/ 16 w 19"/>
                  <a:gd name="T1" fmla="*/ 6 h 9"/>
                  <a:gd name="T2" fmla="*/ 18 w 19"/>
                  <a:gd name="T3" fmla="*/ 2 h 9"/>
                  <a:gd name="T4" fmla="*/ 16 w 19"/>
                  <a:gd name="T5" fmla="*/ 4 h 9"/>
                  <a:gd name="T6" fmla="*/ 10 w 19"/>
                  <a:gd name="T7" fmla="*/ 0 h 9"/>
                  <a:gd name="T8" fmla="*/ 6 w 19"/>
                  <a:gd name="T9" fmla="*/ 1 h 9"/>
                  <a:gd name="T10" fmla="*/ 3 w 19"/>
                  <a:gd name="T11" fmla="*/ 2 h 9"/>
                  <a:gd name="T12" fmla="*/ 0 w 19"/>
                  <a:gd name="T13" fmla="*/ 1 h 9"/>
                  <a:gd name="T14" fmla="*/ 0 w 19"/>
                  <a:gd name="T15" fmla="*/ 5 h 9"/>
                  <a:gd name="T16" fmla="*/ 5 w 19"/>
                  <a:gd name="T17" fmla="*/ 4 h 9"/>
                  <a:gd name="T18" fmla="*/ 7 w 19"/>
                  <a:gd name="T19" fmla="*/ 8 h 9"/>
                  <a:gd name="T20" fmla="*/ 10 w 19"/>
                  <a:gd name="T21" fmla="*/ 8 h 9"/>
                  <a:gd name="T22" fmla="*/ 11 w 19"/>
                  <a:gd name="T23" fmla="*/ 4 h 9"/>
                  <a:gd name="T24" fmla="*/ 14 w 19"/>
                  <a:gd name="T25" fmla="*/ 8 h 9"/>
                  <a:gd name="T26" fmla="*/ 15 w 19"/>
                  <a:gd name="T27" fmla="*/ 9 h 9"/>
                  <a:gd name="T28" fmla="*/ 16 w 19"/>
                  <a:gd name="T2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9">
                    <a:moveTo>
                      <a:pt x="16" y="6"/>
                    </a:moveTo>
                    <a:cubicBezTo>
                      <a:pt x="19" y="6"/>
                      <a:pt x="17" y="3"/>
                      <a:pt x="18" y="2"/>
                    </a:cubicBezTo>
                    <a:cubicBezTo>
                      <a:pt x="15" y="1"/>
                      <a:pt x="17" y="5"/>
                      <a:pt x="16" y="4"/>
                    </a:cubicBezTo>
                    <a:cubicBezTo>
                      <a:pt x="13" y="6"/>
                      <a:pt x="11" y="2"/>
                      <a:pt x="10" y="0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6" y="2"/>
                      <a:pt x="3" y="2"/>
                      <a:pt x="3" y="2"/>
                    </a:cubicBezTo>
                    <a:cubicBezTo>
                      <a:pt x="2" y="2"/>
                      <a:pt x="1" y="2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3" y="6"/>
                      <a:pt x="4" y="4"/>
                      <a:pt x="5" y="4"/>
                    </a:cubicBezTo>
                    <a:cubicBezTo>
                      <a:pt x="6" y="6"/>
                      <a:pt x="5" y="6"/>
                      <a:pt x="7" y="8"/>
                    </a:cubicBezTo>
                    <a:cubicBezTo>
                      <a:pt x="9" y="8"/>
                      <a:pt x="8" y="6"/>
                      <a:pt x="10" y="8"/>
                    </a:cubicBezTo>
                    <a:cubicBezTo>
                      <a:pt x="10" y="5"/>
                      <a:pt x="10" y="4"/>
                      <a:pt x="11" y="4"/>
                    </a:cubicBezTo>
                    <a:cubicBezTo>
                      <a:pt x="11" y="6"/>
                      <a:pt x="14" y="6"/>
                      <a:pt x="14" y="8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8"/>
                      <a:pt x="14" y="6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52"/>
              <p:cNvSpPr>
                <a:spLocks/>
              </p:cNvSpPr>
              <p:nvPr/>
            </p:nvSpPr>
            <p:spPr bwMode="auto">
              <a:xfrm>
                <a:off x="2762" y="3665"/>
                <a:ext cx="33" cy="26"/>
              </a:xfrm>
              <a:custGeom>
                <a:avLst/>
                <a:gdLst>
                  <a:gd name="T0" fmla="*/ 14 w 14"/>
                  <a:gd name="T1" fmla="*/ 5 h 9"/>
                  <a:gd name="T2" fmla="*/ 11 w 14"/>
                  <a:gd name="T3" fmla="*/ 3 h 9"/>
                  <a:gd name="T4" fmla="*/ 10 w 14"/>
                  <a:gd name="T5" fmla="*/ 5 h 9"/>
                  <a:gd name="T6" fmla="*/ 8 w 14"/>
                  <a:gd name="T7" fmla="*/ 2 h 9"/>
                  <a:gd name="T8" fmla="*/ 5 w 14"/>
                  <a:gd name="T9" fmla="*/ 5 h 9"/>
                  <a:gd name="T10" fmla="*/ 5 w 14"/>
                  <a:gd name="T11" fmla="*/ 5 h 9"/>
                  <a:gd name="T12" fmla="*/ 6 w 14"/>
                  <a:gd name="T13" fmla="*/ 2 h 9"/>
                  <a:gd name="T14" fmla="*/ 2 w 14"/>
                  <a:gd name="T15" fmla="*/ 5 h 9"/>
                  <a:gd name="T16" fmla="*/ 0 w 14"/>
                  <a:gd name="T17" fmla="*/ 3 h 9"/>
                  <a:gd name="T18" fmla="*/ 1 w 14"/>
                  <a:gd name="T19" fmla="*/ 7 h 9"/>
                  <a:gd name="T20" fmla="*/ 5 w 14"/>
                  <a:gd name="T21" fmla="*/ 8 h 9"/>
                  <a:gd name="T22" fmla="*/ 9 w 14"/>
                  <a:gd name="T23" fmla="*/ 6 h 9"/>
                  <a:gd name="T24" fmla="*/ 10 w 14"/>
                  <a:gd name="T25" fmla="*/ 8 h 9"/>
                  <a:gd name="T26" fmla="*/ 14 w 14"/>
                  <a:gd name="T27" fmla="*/ 6 h 9"/>
                  <a:gd name="T28" fmla="*/ 14 w 14"/>
                  <a:gd name="T2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9">
                    <a:moveTo>
                      <a:pt x="14" y="5"/>
                    </a:moveTo>
                    <a:cubicBezTo>
                      <a:pt x="13" y="4"/>
                      <a:pt x="12" y="0"/>
                      <a:pt x="11" y="3"/>
                    </a:cubicBezTo>
                    <a:cubicBezTo>
                      <a:pt x="13" y="3"/>
                      <a:pt x="11" y="6"/>
                      <a:pt x="10" y="5"/>
                    </a:cubicBezTo>
                    <a:cubicBezTo>
                      <a:pt x="11" y="3"/>
                      <a:pt x="9" y="3"/>
                      <a:pt x="8" y="2"/>
                    </a:cubicBezTo>
                    <a:cubicBezTo>
                      <a:pt x="8" y="4"/>
                      <a:pt x="5" y="3"/>
                      <a:pt x="5" y="5"/>
                    </a:cubicBezTo>
                    <a:cubicBezTo>
                      <a:pt x="5" y="5"/>
                      <a:pt x="6" y="5"/>
                      <a:pt x="5" y="5"/>
                    </a:cubicBezTo>
                    <a:cubicBezTo>
                      <a:pt x="2" y="5"/>
                      <a:pt x="6" y="3"/>
                      <a:pt x="6" y="2"/>
                    </a:cubicBezTo>
                    <a:cubicBezTo>
                      <a:pt x="3" y="1"/>
                      <a:pt x="4" y="5"/>
                      <a:pt x="2" y="5"/>
                    </a:cubicBezTo>
                    <a:cubicBezTo>
                      <a:pt x="3" y="3"/>
                      <a:pt x="0" y="1"/>
                      <a:pt x="0" y="3"/>
                    </a:cubicBezTo>
                    <a:cubicBezTo>
                      <a:pt x="1" y="4"/>
                      <a:pt x="0" y="5"/>
                      <a:pt x="1" y="7"/>
                    </a:cubicBezTo>
                    <a:cubicBezTo>
                      <a:pt x="3" y="7"/>
                      <a:pt x="4" y="7"/>
                      <a:pt x="5" y="8"/>
                    </a:cubicBezTo>
                    <a:cubicBezTo>
                      <a:pt x="4" y="5"/>
                      <a:pt x="7" y="7"/>
                      <a:pt x="9" y="6"/>
                    </a:cubicBezTo>
                    <a:cubicBezTo>
                      <a:pt x="9" y="7"/>
                      <a:pt x="9" y="8"/>
                      <a:pt x="10" y="8"/>
                    </a:cubicBezTo>
                    <a:cubicBezTo>
                      <a:pt x="9" y="4"/>
                      <a:pt x="13" y="9"/>
                      <a:pt x="14" y="6"/>
                    </a:cubicBezTo>
                    <a:cubicBezTo>
                      <a:pt x="12" y="6"/>
                      <a:pt x="14" y="5"/>
                      <a:pt x="1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Freeform 53"/>
              <p:cNvSpPr>
                <a:spLocks/>
              </p:cNvSpPr>
              <p:nvPr/>
            </p:nvSpPr>
            <p:spPr bwMode="auto">
              <a:xfrm>
                <a:off x="2890" y="3688"/>
                <a:ext cx="7" cy="6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1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3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54"/>
              <p:cNvSpPr>
                <a:spLocks/>
              </p:cNvSpPr>
              <p:nvPr/>
            </p:nvSpPr>
            <p:spPr bwMode="auto">
              <a:xfrm>
                <a:off x="2817" y="3682"/>
                <a:ext cx="4" cy="12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0"/>
                      <a:pt x="0" y="2"/>
                    </a:cubicBezTo>
                    <a:cubicBezTo>
                      <a:pt x="1" y="2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55"/>
              <p:cNvSpPr>
                <a:spLocks/>
              </p:cNvSpPr>
              <p:nvPr/>
            </p:nvSpPr>
            <p:spPr bwMode="auto">
              <a:xfrm>
                <a:off x="2738" y="3685"/>
                <a:ext cx="14" cy="12"/>
              </a:xfrm>
              <a:custGeom>
                <a:avLst/>
                <a:gdLst>
                  <a:gd name="T0" fmla="*/ 4 w 6"/>
                  <a:gd name="T1" fmla="*/ 1 h 4"/>
                  <a:gd name="T2" fmla="*/ 3 w 6"/>
                  <a:gd name="T3" fmla="*/ 3 h 4"/>
                  <a:gd name="T4" fmla="*/ 6 w 6"/>
                  <a:gd name="T5" fmla="*/ 1 h 4"/>
                  <a:gd name="T6" fmla="*/ 4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3" y="0"/>
                      <a:pt x="0" y="4"/>
                      <a:pt x="3" y="3"/>
                    </a:cubicBezTo>
                    <a:cubicBezTo>
                      <a:pt x="3" y="2"/>
                      <a:pt x="6" y="2"/>
                      <a:pt x="6" y="1"/>
                    </a:cubicBezTo>
                    <a:cubicBezTo>
                      <a:pt x="4" y="1"/>
                      <a:pt x="4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56"/>
              <p:cNvSpPr>
                <a:spLocks/>
              </p:cNvSpPr>
              <p:nvPr/>
            </p:nvSpPr>
            <p:spPr bwMode="auto">
              <a:xfrm>
                <a:off x="2721" y="3668"/>
                <a:ext cx="41" cy="23"/>
              </a:xfrm>
              <a:custGeom>
                <a:avLst/>
                <a:gdLst>
                  <a:gd name="T0" fmla="*/ 17 w 17"/>
                  <a:gd name="T1" fmla="*/ 4 h 8"/>
                  <a:gd name="T2" fmla="*/ 15 w 17"/>
                  <a:gd name="T3" fmla="*/ 1 h 8"/>
                  <a:gd name="T4" fmla="*/ 10 w 17"/>
                  <a:gd name="T5" fmla="*/ 3 h 8"/>
                  <a:gd name="T6" fmla="*/ 7 w 17"/>
                  <a:gd name="T7" fmla="*/ 2 h 8"/>
                  <a:gd name="T8" fmla="*/ 4 w 17"/>
                  <a:gd name="T9" fmla="*/ 4 h 8"/>
                  <a:gd name="T10" fmla="*/ 5 w 17"/>
                  <a:gd name="T11" fmla="*/ 0 h 8"/>
                  <a:gd name="T12" fmla="*/ 1 w 17"/>
                  <a:gd name="T13" fmla="*/ 1 h 8"/>
                  <a:gd name="T14" fmla="*/ 0 w 17"/>
                  <a:gd name="T15" fmla="*/ 4 h 8"/>
                  <a:gd name="T16" fmla="*/ 4 w 17"/>
                  <a:gd name="T17" fmla="*/ 5 h 8"/>
                  <a:gd name="T18" fmla="*/ 6 w 17"/>
                  <a:gd name="T19" fmla="*/ 5 h 8"/>
                  <a:gd name="T20" fmla="*/ 8 w 17"/>
                  <a:gd name="T21" fmla="*/ 4 h 8"/>
                  <a:gd name="T22" fmla="*/ 11 w 17"/>
                  <a:gd name="T23" fmla="*/ 4 h 8"/>
                  <a:gd name="T24" fmla="*/ 17 w 17"/>
                  <a:gd name="T2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8">
                    <a:moveTo>
                      <a:pt x="17" y="4"/>
                    </a:moveTo>
                    <a:cubicBezTo>
                      <a:pt x="16" y="4"/>
                      <a:pt x="14" y="4"/>
                      <a:pt x="15" y="1"/>
                    </a:cubicBezTo>
                    <a:cubicBezTo>
                      <a:pt x="12" y="2"/>
                      <a:pt x="12" y="3"/>
                      <a:pt x="10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5" y="2"/>
                      <a:pt x="8" y="5"/>
                      <a:pt x="4" y="4"/>
                    </a:cubicBezTo>
                    <a:cubicBezTo>
                      <a:pt x="4" y="3"/>
                      <a:pt x="8" y="1"/>
                      <a:pt x="5" y="0"/>
                    </a:cubicBezTo>
                    <a:cubicBezTo>
                      <a:pt x="5" y="2"/>
                      <a:pt x="2" y="1"/>
                      <a:pt x="1" y="1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3" y="2"/>
                      <a:pt x="3" y="8"/>
                      <a:pt x="4" y="5"/>
                    </a:cubicBezTo>
                    <a:cubicBezTo>
                      <a:pt x="2" y="4"/>
                      <a:pt x="5" y="5"/>
                      <a:pt x="6" y="5"/>
                    </a:cubicBezTo>
                    <a:cubicBezTo>
                      <a:pt x="7" y="5"/>
                      <a:pt x="7" y="4"/>
                      <a:pt x="8" y="4"/>
                    </a:cubicBezTo>
                    <a:cubicBezTo>
                      <a:pt x="10" y="4"/>
                      <a:pt x="10" y="5"/>
                      <a:pt x="11" y="4"/>
                    </a:cubicBezTo>
                    <a:cubicBezTo>
                      <a:pt x="13" y="2"/>
                      <a:pt x="17" y="8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26" name="Group 4"/>
            <p:cNvGrpSpPr>
              <a:grpSpLocks noChangeAspect="1"/>
            </p:cNvGrpSpPr>
            <p:nvPr/>
          </p:nvGrpSpPr>
          <p:grpSpPr bwMode="auto">
            <a:xfrm rot="18970066" flipV="1">
              <a:off x="3670668" y="6023774"/>
              <a:ext cx="2721249" cy="254854"/>
              <a:chOff x="2667" y="3648"/>
              <a:chExt cx="959" cy="49"/>
            </a:xfrm>
            <a:solidFill>
              <a:schemeClr val="bg1"/>
            </a:solidFill>
          </p:grpSpPr>
          <p:sp>
            <p:nvSpPr>
              <p:cNvPr id="327" name="Freeform 5"/>
              <p:cNvSpPr>
                <a:spLocks/>
              </p:cNvSpPr>
              <p:nvPr/>
            </p:nvSpPr>
            <p:spPr bwMode="auto">
              <a:xfrm>
                <a:off x="3262" y="3659"/>
                <a:ext cx="33" cy="38"/>
              </a:xfrm>
              <a:custGeom>
                <a:avLst/>
                <a:gdLst>
                  <a:gd name="T0" fmla="*/ 14 w 14"/>
                  <a:gd name="T1" fmla="*/ 3 h 13"/>
                  <a:gd name="T2" fmla="*/ 8 w 14"/>
                  <a:gd name="T3" fmla="*/ 3 h 13"/>
                  <a:gd name="T4" fmla="*/ 6 w 14"/>
                  <a:gd name="T5" fmla="*/ 0 h 13"/>
                  <a:gd name="T6" fmla="*/ 4 w 14"/>
                  <a:gd name="T7" fmla="*/ 0 h 13"/>
                  <a:gd name="T8" fmla="*/ 4 w 14"/>
                  <a:gd name="T9" fmla="*/ 0 h 13"/>
                  <a:gd name="T10" fmla="*/ 3 w 14"/>
                  <a:gd name="T11" fmla="*/ 3 h 13"/>
                  <a:gd name="T12" fmla="*/ 0 w 14"/>
                  <a:gd name="T13" fmla="*/ 2 h 13"/>
                  <a:gd name="T14" fmla="*/ 3 w 14"/>
                  <a:gd name="T15" fmla="*/ 7 h 13"/>
                  <a:gd name="T16" fmla="*/ 1 w 14"/>
                  <a:gd name="T17" fmla="*/ 7 h 13"/>
                  <a:gd name="T18" fmla="*/ 3 w 14"/>
                  <a:gd name="T19" fmla="*/ 11 h 13"/>
                  <a:gd name="T20" fmla="*/ 5 w 14"/>
                  <a:gd name="T21" fmla="*/ 7 h 13"/>
                  <a:gd name="T22" fmla="*/ 5 w 14"/>
                  <a:gd name="T23" fmla="*/ 9 h 13"/>
                  <a:gd name="T24" fmla="*/ 7 w 14"/>
                  <a:gd name="T25" fmla="*/ 10 h 13"/>
                  <a:gd name="T26" fmla="*/ 7 w 14"/>
                  <a:gd name="T27" fmla="*/ 8 h 13"/>
                  <a:gd name="T28" fmla="*/ 11 w 14"/>
                  <a:gd name="T29" fmla="*/ 11 h 13"/>
                  <a:gd name="T30" fmla="*/ 10 w 14"/>
                  <a:gd name="T31" fmla="*/ 8 h 13"/>
                  <a:gd name="T32" fmla="*/ 6 w 14"/>
                  <a:gd name="T33" fmla="*/ 6 h 13"/>
                  <a:gd name="T34" fmla="*/ 7 w 14"/>
                  <a:gd name="T35" fmla="*/ 3 h 13"/>
                  <a:gd name="T36" fmla="*/ 11 w 14"/>
                  <a:gd name="T37" fmla="*/ 7 h 13"/>
                  <a:gd name="T38" fmla="*/ 13 w 14"/>
                  <a:gd name="T39" fmla="*/ 8 h 13"/>
                  <a:gd name="T40" fmla="*/ 13 w 14"/>
                  <a:gd name="T41" fmla="*/ 6 h 13"/>
                  <a:gd name="T42" fmla="*/ 14 w 14"/>
                  <a:gd name="T4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3">
                    <a:moveTo>
                      <a:pt x="14" y="3"/>
                    </a:moveTo>
                    <a:cubicBezTo>
                      <a:pt x="11" y="4"/>
                      <a:pt x="10" y="2"/>
                      <a:pt x="8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0"/>
                      <a:pt x="5" y="3"/>
                      <a:pt x="4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2" y="1"/>
                      <a:pt x="3" y="3"/>
                    </a:cubicBezTo>
                    <a:cubicBezTo>
                      <a:pt x="2" y="2"/>
                      <a:pt x="2" y="0"/>
                      <a:pt x="0" y="2"/>
                    </a:cubicBezTo>
                    <a:cubicBezTo>
                      <a:pt x="0" y="5"/>
                      <a:pt x="3" y="5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9"/>
                      <a:pt x="2" y="10"/>
                      <a:pt x="3" y="11"/>
                    </a:cubicBezTo>
                    <a:cubicBezTo>
                      <a:pt x="3" y="8"/>
                      <a:pt x="3" y="6"/>
                      <a:pt x="5" y="7"/>
                    </a:cubicBezTo>
                    <a:cubicBezTo>
                      <a:pt x="5" y="8"/>
                      <a:pt x="4" y="9"/>
                      <a:pt x="5" y="9"/>
                    </a:cubicBezTo>
                    <a:cubicBezTo>
                      <a:pt x="5" y="7"/>
                      <a:pt x="6" y="10"/>
                      <a:pt x="7" y="10"/>
                    </a:cubicBezTo>
                    <a:cubicBezTo>
                      <a:pt x="7" y="10"/>
                      <a:pt x="6" y="8"/>
                      <a:pt x="7" y="8"/>
                    </a:cubicBezTo>
                    <a:cubicBezTo>
                      <a:pt x="8" y="10"/>
                      <a:pt x="10" y="13"/>
                      <a:pt x="11" y="11"/>
                    </a:cubicBezTo>
                    <a:cubicBezTo>
                      <a:pt x="10" y="10"/>
                      <a:pt x="10" y="10"/>
                      <a:pt x="10" y="8"/>
                    </a:cubicBezTo>
                    <a:cubicBezTo>
                      <a:pt x="8" y="8"/>
                      <a:pt x="7" y="7"/>
                      <a:pt x="6" y="6"/>
                    </a:cubicBezTo>
                    <a:cubicBezTo>
                      <a:pt x="6" y="5"/>
                      <a:pt x="6" y="4"/>
                      <a:pt x="7" y="3"/>
                    </a:cubicBezTo>
                    <a:cubicBezTo>
                      <a:pt x="8" y="5"/>
                      <a:pt x="10" y="5"/>
                      <a:pt x="11" y="7"/>
                    </a:cubicBezTo>
                    <a:cubicBezTo>
                      <a:pt x="14" y="4"/>
                      <a:pt x="10" y="10"/>
                      <a:pt x="13" y="8"/>
                    </a:cubicBezTo>
                    <a:cubicBezTo>
                      <a:pt x="14" y="8"/>
                      <a:pt x="13" y="7"/>
                      <a:pt x="13" y="6"/>
                    </a:cubicBezTo>
                    <a:cubicBezTo>
                      <a:pt x="14" y="6"/>
                      <a:pt x="14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6"/>
              <p:cNvSpPr>
                <a:spLocks/>
              </p:cNvSpPr>
              <p:nvPr/>
            </p:nvSpPr>
            <p:spPr bwMode="auto">
              <a:xfrm>
                <a:off x="3300" y="3674"/>
                <a:ext cx="17" cy="17"/>
              </a:xfrm>
              <a:custGeom>
                <a:avLst/>
                <a:gdLst>
                  <a:gd name="T0" fmla="*/ 2 w 7"/>
                  <a:gd name="T1" fmla="*/ 0 h 6"/>
                  <a:gd name="T2" fmla="*/ 3 w 7"/>
                  <a:gd name="T3" fmla="*/ 5 h 6"/>
                  <a:gd name="T4" fmla="*/ 5 w 7"/>
                  <a:gd name="T5" fmla="*/ 5 h 6"/>
                  <a:gd name="T6" fmla="*/ 7 w 7"/>
                  <a:gd name="T7" fmla="*/ 3 h 6"/>
                  <a:gd name="T8" fmla="*/ 5 w 7"/>
                  <a:gd name="T9" fmla="*/ 2 h 6"/>
                  <a:gd name="T10" fmla="*/ 6 w 7"/>
                  <a:gd name="T11" fmla="*/ 1 h 6"/>
                  <a:gd name="T12" fmla="*/ 2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cubicBezTo>
                      <a:pt x="1" y="1"/>
                      <a:pt x="0" y="6"/>
                      <a:pt x="3" y="5"/>
                    </a:cubicBezTo>
                    <a:cubicBezTo>
                      <a:pt x="3" y="2"/>
                      <a:pt x="4" y="5"/>
                      <a:pt x="5" y="5"/>
                    </a:cubicBezTo>
                    <a:cubicBezTo>
                      <a:pt x="5" y="4"/>
                      <a:pt x="6" y="4"/>
                      <a:pt x="7" y="3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5" y="2"/>
                      <a:pt x="6" y="2"/>
                      <a:pt x="6" y="1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7"/>
              <p:cNvSpPr>
                <a:spLocks/>
              </p:cNvSpPr>
              <p:nvPr/>
            </p:nvSpPr>
            <p:spPr bwMode="auto">
              <a:xfrm>
                <a:off x="3321" y="3674"/>
                <a:ext cx="3" cy="14"/>
              </a:xfrm>
              <a:custGeom>
                <a:avLst/>
                <a:gdLst>
                  <a:gd name="T0" fmla="*/ 0 w 1"/>
                  <a:gd name="T1" fmla="*/ 3 h 5"/>
                  <a:gd name="T2" fmla="*/ 1 w 1"/>
                  <a:gd name="T3" fmla="*/ 5 h 5"/>
                  <a:gd name="T4" fmla="*/ 0 w 1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">
                    <a:moveTo>
                      <a:pt x="0" y="3"/>
                    </a:move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8"/>
              <p:cNvSpPr>
                <a:spLocks/>
              </p:cNvSpPr>
              <p:nvPr/>
            </p:nvSpPr>
            <p:spPr bwMode="auto">
              <a:xfrm>
                <a:off x="3388" y="3665"/>
                <a:ext cx="17" cy="32"/>
              </a:xfrm>
              <a:custGeom>
                <a:avLst/>
                <a:gdLst>
                  <a:gd name="T0" fmla="*/ 0 w 7"/>
                  <a:gd name="T1" fmla="*/ 3 h 11"/>
                  <a:gd name="T2" fmla="*/ 2 w 7"/>
                  <a:gd name="T3" fmla="*/ 6 h 11"/>
                  <a:gd name="T4" fmla="*/ 3 w 7"/>
                  <a:gd name="T5" fmla="*/ 7 h 11"/>
                  <a:gd name="T6" fmla="*/ 2 w 7"/>
                  <a:gd name="T7" fmla="*/ 9 h 11"/>
                  <a:gd name="T8" fmla="*/ 5 w 7"/>
                  <a:gd name="T9" fmla="*/ 9 h 11"/>
                  <a:gd name="T10" fmla="*/ 4 w 7"/>
                  <a:gd name="T11" fmla="*/ 9 h 11"/>
                  <a:gd name="T12" fmla="*/ 4 w 7"/>
                  <a:gd name="T13" fmla="*/ 5 h 11"/>
                  <a:gd name="T14" fmla="*/ 6 w 7"/>
                  <a:gd name="T15" fmla="*/ 8 h 11"/>
                  <a:gd name="T16" fmla="*/ 5 w 7"/>
                  <a:gd name="T17" fmla="*/ 4 h 11"/>
                  <a:gd name="T18" fmla="*/ 4 w 7"/>
                  <a:gd name="T19" fmla="*/ 3 h 11"/>
                  <a:gd name="T20" fmla="*/ 6 w 7"/>
                  <a:gd name="T21" fmla="*/ 1 h 11"/>
                  <a:gd name="T22" fmla="*/ 3 w 7"/>
                  <a:gd name="T23" fmla="*/ 1 h 11"/>
                  <a:gd name="T24" fmla="*/ 1 w 7"/>
                  <a:gd name="T25" fmla="*/ 0 h 11"/>
                  <a:gd name="T26" fmla="*/ 0 w 7"/>
                  <a:gd name="T2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1">
                    <a:moveTo>
                      <a:pt x="0" y="3"/>
                    </a:moveTo>
                    <a:cubicBezTo>
                      <a:pt x="3" y="2"/>
                      <a:pt x="2" y="6"/>
                      <a:pt x="2" y="6"/>
                    </a:cubicBezTo>
                    <a:cubicBezTo>
                      <a:pt x="2" y="7"/>
                      <a:pt x="3" y="6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4" y="8"/>
                      <a:pt x="5" y="11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5" y="7"/>
                      <a:pt x="2" y="6"/>
                      <a:pt x="4" y="5"/>
                    </a:cubicBezTo>
                    <a:cubicBezTo>
                      <a:pt x="5" y="6"/>
                      <a:pt x="4" y="8"/>
                      <a:pt x="6" y="8"/>
                    </a:cubicBezTo>
                    <a:cubicBezTo>
                      <a:pt x="7" y="5"/>
                      <a:pt x="7" y="5"/>
                      <a:pt x="5" y="4"/>
                    </a:cubicBezTo>
                    <a:cubicBezTo>
                      <a:pt x="6" y="5"/>
                      <a:pt x="1" y="3"/>
                      <a:pt x="4" y="3"/>
                    </a:cubicBezTo>
                    <a:cubicBezTo>
                      <a:pt x="5" y="5"/>
                      <a:pt x="6" y="2"/>
                      <a:pt x="6" y="1"/>
                    </a:cubicBezTo>
                    <a:cubicBezTo>
                      <a:pt x="5" y="0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1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9"/>
              <p:cNvSpPr>
                <a:spLocks/>
              </p:cNvSpPr>
              <p:nvPr/>
            </p:nvSpPr>
            <p:spPr bwMode="auto">
              <a:xfrm>
                <a:off x="3369" y="3657"/>
                <a:ext cx="17" cy="11"/>
              </a:xfrm>
              <a:custGeom>
                <a:avLst/>
                <a:gdLst>
                  <a:gd name="T0" fmla="*/ 5 w 7"/>
                  <a:gd name="T1" fmla="*/ 1 h 4"/>
                  <a:gd name="T2" fmla="*/ 6 w 7"/>
                  <a:gd name="T3" fmla="*/ 4 h 4"/>
                  <a:gd name="T4" fmla="*/ 7 w 7"/>
                  <a:gd name="T5" fmla="*/ 1 h 4"/>
                  <a:gd name="T6" fmla="*/ 2 w 7"/>
                  <a:gd name="T7" fmla="*/ 2 h 4"/>
                  <a:gd name="T8" fmla="*/ 5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1"/>
                    </a:moveTo>
                    <a:cubicBezTo>
                      <a:pt x="5" y="2"/>
                      <a:pt x="5" y="4"/>
                      <a:pt x="6" y="4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3" y="2"/>
                      <a:pt x="4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10"/>
              <p:cNvSpPr>
                <a:spLocks/>
              </p:cNvSpPr>
              <p:nvPr/>
            </p:nvSpPr>
            <p:spPr bwMode="auto">
              <a:xfrm>
                <a:off x="3371" y="3668"/>
                <a:ext cx="22" cy="23"/>
              </a:xfrm>
              <a:custGeom>
                <a:avLst/>
                <a:gdLst>
                  <a:gd name="T0" fmla="*/ 1 w 9"/>
                  <a:gd name="T1" fmla="*/ 4 h 8"/>
                  <a:gd name="T2" fmla="*/ 1 w 9"/>
                  <a:gd name="T3" fmla="*/ 6 h 8"/>
                  <a:gd name="T4" fmla="*/ 3 w 9"/>
                  <a:gd name="T5" fmla="*/ 7 h 8"/>
                  <a:gd name="T6" fmla="*/ 7 w 9"/>
                  <a:gd name="T7" fmla="*/ 7 h 8"/>
                  <a:gd name="T8" fmla="*/ 7 w 9"/>
                  <a:gd name="T9" fmla="*/ 8 h 8"/>
                  <a:gd name="T10" fmla="*/ 8 w 9"/>
                  <a:gd name="T11" fmla="*/ 4 h 8"/>
                  <a:gd name="T12" fmla="*/ 6 w 9"/>
                  <a:gd name="T13" fmla="*/ 1 h 8"/>
                  <a:gd name="T14" fmla="*/ 5 w 9"/>
                  <a:gd name="T15" fmla="*/ 0 h 8"/>
                  <a:gd name="T16" fmla="*/ 0 w 9"/>
                  <a:gd name="T17" fmla="*/ 4 h 8"/>
                  <a:gd name="T18" fmla="*/ 1 w 9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1" y="4"/>
                    </a:moveTo>
                    <a:cubicBezTo>
                      <a:pt x="1" y="5"/>
                      <a:pt x="0" y="6"/>
                      <a:pt x="1" y="6"/>
                    </a:cubicBezTo>
                    <a:cubicBezTo>
                      <a:pt x="2" y="4"/>
                      <a:pt x="2" y="7"/>
                      <a:pt x="3" y="7"/>
                    </a:cubicBezTo>
                    <a:cubicBezTo>
                      <a:pt x="3" y="5"/>
                      <a:pt x="7" y="5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8" y="7"/>
                      <a:pt x="9" y="6"/>
                      <a:pt x="8" y="4"/>
                    </a:cubicBezTo>
                    <a:cubicBezTo>
                      <a:pt x="5" y="6"/>
                      <a:pt x="8" y="1"/>
                      <a:pt x="6" y="1"/>
                    </a:cubicBezTo>
                    <a:cubicBezTo>
                      <a:pt x="6" y="2"/>
                      <a:pt x="5" y="2"/>
                      <a:pt x="5" y="0"/>
                    </a:cubicBezTo>
                    <a:cubicBezTo>
                      <a:pt x="3" y="0"/>
                      <a:pt x="1" y="2"/>
                      <a:pt x="0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11"/>
              <p:cNvSpPr>
                <a:spLocks/>
              </p:cNvSpPr>
              <p:nvPr/>
            </p:nvSpPr>
            <p:spPr bwMode="auto">
              <a:xfrm>
                <a:off x="3305" y="3657"/>
                <a:ext cx="31" cy="23"/>
              </a:xfrm>
              <a:custGeom>
                <a:avLst/>
                <a:gdLst>
                  <a:gd name="T0" fmla="*/ 13 w 13"/>
                  <a:gd name="T1" fmla="*/ 3 h 8"/>
                  <a:gd name="T2" fmla="*/ 8 w 13"/>
                  <a:gd name="T3" fmla="*/ 1 h 8"/>
                  <a:gd name="T4" fmla="*/ 6 w 13"/>
                  <a:gd name="T5" fmla="*/ 4 h 8"/>
                  <a:gd name="T6" fmla="*/ 5 w 13"/>
                  <a:gd name="T7" fmla="*/ 3 h 8"/>
                  <a:gd name="T8" fmla="*/ 1 w 13"/>
                  <a:gd name="T9" fmla="*/ 2 h 8"/>
                  <a:gd name="T10" fmla="*/ 1 w 13"/>
                  <a:gd name="T11" fmla="*/ 4 h 8"/>
                  <a:gd name="T12" fmla="*/ 2 w 13"/>
                  <a:gd name="T13" fmla="*/ 3 h 8"/>
                  <a:gd name="T14" fmla="*/ 3 w 13"/>
                  <a:gd name="T15" fmla="*/ 6 h 8"/>
                  <a:gd name="T16" fmla="*/ 12 w 13"/>
                  <a:gd name="T17" fmla="*/ 6 h 8"/>
                  <a:gd name="T18" fmla="*/ 13 w 13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13" y="3"/>
                    </a:moveTo>
                    <a:cubicBezTo>
                      <a:pt x="9" y="4"/>
                      <a:pt x="11" y="0"/>
                      <a:pt x="8" y="1"/>
                    </a:cubicBezTo>
                    <a:cubicBezTo>
                      <a:pt x="9" y="3"/>
                      <a:pt x="7" y="3"/>
                      <a:pt x="6" y="4"/>
                    </a:cubicBezTo>
                    <a:cubicBezTo>
                      <a:pt x="6" y="0"/>
                      <a:pt x="6" y="2"/>
                      <a:pt x="5" y="3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0" y="7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7" y="4"/>
                      <a:pt x="7" y="8"/>
                      <a:pt x="12" y="6"/>
                    </a:cubicBezTo>
                    <a:cubicBezTo>
                      <a:pt x="11" y="4"/>
                      <a:pt x="13" y="4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12"/>
              <p:cNvSpPr>
                <a:spLocks/>
              </p:cNvSpPr>
              <p:nvPr/>
            </p:nvSpPr>
            <p:spPr bwMode="auto">
              <a:xfrm>
                <a:off x="3228" y="3662"/>
                <a:ext cx="34" cy="23"/>
              </a:xfrm>
              <a:custGeom>
                <a:avLst/>
                <a:gdLst>
                  <a:gd name="T0" fmla="*/ 1 w 14"/>
                  <a:gd name="T1" fmla="*/ 8 h 8"/>
                  <a:gd name="T2" fmla="*/ 6 w 14"/>
                  <a:gd name="T3" fmla="*/ 6 h 8"/>
                  <a:gd name="T4" fmla="*/ 6 w 14"/>
                  <a:gd name="T5" fmla="*/ 7 h 8"/>
                  <a:gd name="T6" fmla="*/ 7 w 14"/>
                  <a:gd name="T7" fmla="*/ 6 h 8"/>
                  <a:gd name="T8" fmla="*/ 10 w 14"/>
                  <a:gd name="T9" fmla="*/ 8 h 8"/>
                  <a:gd name="T10" fmla="*/ 10 w 14"/>
                  <a:gd name="T11" fmla="*/ 6 h 8"/>
                  <a:gd name="T12" fmla="*/ 11 w 14"/>
                  <a:gd name="T13" fmla="*/ 6 h 8"/>
                  <a:gd name="T14" fmla="*/ 10 w 14"/>
                  <a:gd name="T15" fmla="*/ 6 h 8"/>
                  <a:gd name="T16" fmla="*/ 11 w 14"/>
                  <a:gd name="T17" fmla="*/ 0 h 8"/>
                  <a:gd name="T18" fmla="*/ 5 w 14"/>
                  <a:gd name="T19" fmla="*/ 6 h 8"/>
                  <a:gd name="T20" fmla="*/ 2 w 14"/>
                  <a:gd name="T21" fmla="*/ 2 h 8"/>
                  <a:gd name="T22" fmla="*/ 1 w 14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8">
                    <a:moveTo>
                      <a:pt x="1" y="8"/>
                    </a:moveTo>
                    <a:cubicBezTo>
                      <a:pt x="3" y="8"/>
                      <a:pt x="4" y="7"/>
                      <a:pt x="6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8" y="7"/>
                      <a:pt x="6" y="6"/>
                      <a:pt x="7" y="6"/>
                    </a:cubicBezTo>
                    <a:cubicBezTo>
                      <a:pt x="9" y="5"/>
                      <a:pt x="8" y="8"/>
                      <a:pt x="10" y="8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7"/>
                      <a:pt x="11" y="7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14" y="6"/>
                      <a:pt x="11" y="1"/>
                      <a:pt x="11" y="0"/>
                    </a:cubicBezTo>
                    <a:cubicBezTo>
                      <a:pt x="7" y="0"/>
                      <a:pt x="9" y="6"/>
                      <a:pt x="5" y="6"/>
                    </a:cubicBezTo>
                    <a:cubicBezTo>
                      <a:pt x="5" y="3"/>
                      <a:pt x="4" y="3"/>
                      <a:pt x="2" y="2"/>
                    </a:cubicBezTo>
                    <a:cubicBezTo>
                      <a:pt x="2" y="4"/>
                      <a:pt x="0" y="5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13"/>
              <p:cNvSpPr>
                <a:spLocks noEditPoints="1"/>
              </p:cNvSpPr>
              <p:nvPr/>
            </p:nvSpPr>
            <p:spPr bwMode="auto">
              <a:xfrm>
                <a:off x="3336" y="3659"/>
                <a:ext cx="33" cy="32"/>
              </a:xfrm>
              <a:custGeom>
                <a:avLst/>
                <a:gdLst>
                  <a:gd name="T0" fmla="*/ 14 w 14"/>
                  <a:gd name="T1" fmla="*/ 4 h 11"/>
                  <a:gd name="T2" fmla="*/ 13 w 14"/>
                  <a:gd name="T3" fmla="*/ 3 h 11"/>
                  <a:gd name="T4" fmla="*/ 12 w 14"/>
                  <a:gd name="T5" fmla="*/ 0 h 11"/>
                  <a:gd name="T6" fmla="*/ 6 w 14"/>
                  <a:gd name="T7" fmla="*/ 3 h 11"/>
                  <a:gd name="T8" fmla="*/ 4 w 14"/>
                  <a:gd name="T9" fmla="*/ 3 h 11"/>
                  <a:gd name="T10" fmla="*/ 6 w 14"/>
                  <a:gd name="T11" fmla="*/ 4 h 11"/>
                  <a:gd name="T12" fmla="*/ 0 w 14"/>
                  <a:gd name="T13" fmla="*/ 6 h 11"/>
                  <a:gd name="T14" fmla="*/ 3 w 14"/>
                  <a:gd name="T15" fmla="*/ 9 h 11"/>
                  <a:gd name="T16" fmla="*/ 4 w 14"/>
                  <a:gd name="T17" fmla="*/ 7 h 11"/>
                  <a:gd name="T18" fmla="*/ 6 w 14"/>
                  <a:gd name="T19" fmla="*/ 8 h 11"/>
                  <a:gd name="T20" fmla="*/ 6 w 14"/>
                  <a:gd name="T21" fmla="*/ 5 h 11"/>
                  <a:gd name="T22" fmla="*/ 7 w 14"/>
                  <a:gd name="T23" fmla="*/ 6 h 11"/>
                  <a:gd name="T24" fmla="*/ 10 w 14"/>
                  <a:gd name="T25" fmla="*/ 5 h 11"/>
                  <a:gd name="T26" fmla="*/ 7 w 14"/>
                  <a:gd name="T27" fmla="*/ 7 h 11"/>
                  <a:gd name="T28" fmla="*/ 8 w 14"/>
                  <a:gd name="T29" fmla="*/ 9 h 11"/>
                  <a:gd name="T30" fmla="*/ 12 w 14"/>
                  <a:gd name="T31" fmla="*/ 11 h 11"/>
                  <a:gd name="T32" fmla="*/ 14 w 14"/>
                  <a:gd name="T33" fmla="*/ 4 h 11"/>
                  <a:gd name="T34" fmla="*/ 7 w 14"/>
                  <a:gd name="T35" fmla="*/ 3 h 11"/>
                  <a:gd name="T36" fmla="*/ 11 w 14"/>
                  <a:gd name="T37" fmla="*/ 3 h 11"/>
                  <a:gd name="T38" fmla="*/ 7 w 14"/>
                  <a:gd name="T39" fmla="*/ 3 h 11"/>
                  <a:gd name="T40" fmla="*/ 11 w 14"/>
                  <a:gd name="T41" fmla="*/ 7 h 11"/>
                  <a:gd name="T42" fmla="*/ 11 w 14"/>
                  <a:gd name="T43" fmla="*/ 5 h 11"/>
                  <a:gd name="T44" fmla="*/ 11 w 14"/>
                  <a:gd name="T4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" h="11">
                    <a:moveTo>
                      <a:pt x="14" y="4"/>
                    </a:moveTo>
                    <a:cubicBezTo>
                      <a:pt x="14" y="5"/>
                      <a:pt x="13" y="3"/>
                      <a:pt x="13" y="3"/>
                    </a:cubicBezTo>
                    <a:cubicBezTo>
                      <a:pt x="12" y="2"/>
                      <a:pt x="11" y="1"/>
                      <a:pt x="12" y="0"/>
                    </a:cubicBezTo>
                    <a:cubicBezTo>
                      <a:pt x="10" y="0"/>
                      <a:pt x="8" y="1"/>
                      <a:pt x="6" y="3"/>
                    </a:cubicBezTo>
                    <a:cubicBezTo>
                      <a:pt x="6" y="2"/>
                      <a:pt x="4" y="2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3" y="5"/>
                      <a:pt x="3" y="5"/>
                      <a:pt x="0" y="6"/>
                    </a:cubicBezTo>
                    <a:cubicBezTo>
                      <a:pt x="0" y="8"/>
                      <a:pt x="1" y="8"/>
                      <a:pt x="3" y="9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4" y="8"/>
                      <a:pt x="4" y="9"/>
                      <a:pt x="6" y="8"/>
                    </a:cubicBezTo>
                    <a:cubicBezTo>
                      <a:pt x="7" y="6"/>
                      <a:pt x="4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5" y="4"/>
                      <a:pt x="10" y="4"/>
                      <a:pt x="10" y="5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1" y="7"/>
                      <a:pt x="10" y="10"/>
                      <a:pt x="12" y="11"/>
                    </a:cubicBezTo>
                    <a:cubicBezTo>
                      <a:pt x="13" y="8"/>
                      <a:pt x="14" y="7"/>
                      <a:pt x="14" y="4"/>
                    </a:cubicBezTo>
                    <a:close/>
                    <a:moveTo>
                      <a:pt x="7" y="3"/>
                    </a:moveTo>
                    <a:cubicBezTo>
                      <a:pt x="7" y="1"/>
                      <a:pt x="12" y="1"/>
                      <a:pt x="11" y="3"/>
                    </a:cubicBezTo>
                    <a:cubicBezTo>
                      <a:pt x="9" y="4"/>
                      <a:pt x="9" y="3"/>
                      <a:pt x="7" y="3"/>
                    </a:cubicBezTo>
                    <a:close/>
                    <a:moveTo>
                      <a:pt x="11" y="7"/>
                    </a:moveTo>
                    <a:cubicBezTo>
                      <a:pt x="9" y="7"/>
                      <a:pt x="10" y="6"/>
                      <a:pt x="11" y="5"/>
                    </a:cubicBezTo>
                    <a:cubicBezTo>
                      <a:pt x="12" y="6"/>
                      <a:pt x="11" y="7"/>
                      <a:pt x="1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14"/>
              <p:cNvSpPr>
                <a:spLocks/>
              </p:cNvSpPr>
              <p:nvPr/>
            </p:nvSpPr>
            <p:spPr bwMode="auto">
              <a:xfrm>
                <a:off x="3543" y="3680"/>
                <a:ext cx="4" cy="8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2"/>
                      <a:pt x="1" y="2"/>
                      <a:pt x="2" y="3"/>
                    </a:cubicBez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15"/>
              <p:cNvSpPr>
                <a:spLocks/>
              </p:cNvSpPr>
              <p:nvPr/>
            </p:nvSpPr>
            <p:spPr bwMode="auto">
              <a:xfrm>
                <a:off x="3547" y="3651"/>
                <a:ext cx="43" cy="40"/>
              </a:xfrm>
              <a:custGeom>
                <a:avLst/>
                <a:gdLst>
                  <a:gd name="T0" fmla="*/ 11 w 18"/>
                  <a:gd name="T1" fmla="*/ 10 h 14"/>
                  <a:gd name="T2" fmla="*/ 14 w 18"/>
                  <a:gd name="T3" fmla="*/ 10 h 14"/>
                  <a:gd name="T4" fmla="*/ 14 w 18"/>
                  <a:gd name="T5" fmla="*/ 3 h 14"/>
                  <a:gd name="T6" fmla="*/ 10 w 18"/>
                  <a:gd name="T7" fmla="*/ 4 h 14"/>
                  <a:gd name="T8" fmla="*/ 9 w 18"/>
                  <a:gd name="T9" fmla="*/ 6 h 14"/>
                  <a:gd name="T10" fmla="*/ 9 w 18"/>
                  <a:gd name="T11" fmla="*/ 4 h 14"/>
                  <a:gd name="T12" fmla="*/ 7 w 18"/>
                  <a:gd name="T13" fmla="*/ 6 h 14"/>
                  <a:gd name="T14" fmla="*/ 6 w 18"/>
                  <a:gd name="T15" fmla="*/ 9 h 14"/>
                  <a:gd name="T16" fmla="*/ 4 w 18"/>
                  <a:gd name="T17" fmla="*/ 4 h 14"/>
                  <a:gd name="T18" fmla="*/ 3 w 18"/>
                  <a:gd name="T19" fmla="*/ 5 h 14"/>
                  <a:gd name="T20" fmla="*/ 3 w 18"/>
                  <a:gd name="T21" fmla="*/ 7 h 14"/>
                  <a:gd name="T22" fmla="*/ 0 w 18"/>
                  <a:gd name="T23" fmla="*/ 9 h 14"/>
                  <a:gd name="T24" fmla="*/ 2 w 18"/>
                  <a:gd name="T25" fmla="*/ 12 h 14"/>
                  <a:gd name="T26" fmla="*/ 4 w 18"/>
                  <a:gd name="T27" fmla="*/ 10 h 14"/>
                  <a:gd name="T28" fmla="*/ 5 w 18"/>
                  <a:gd name="T29" fmla="*/ 14 h 14"/>
                  <a:gd name="T30" fmla="*/ 6 w 18"/>
                  <a:gd name="T31" fmla="*/ 11 h 14"/>
                  <a:gd name="T32" fmla="*/ 7 w 18"/>
                  <a:gd name="T33" fmla="*/ 13 h 14"/>
                  <a:gd name="T34" fmla="*/ 9 w 18"/>
                  <a:gd name="T35" fmla="*/ 8 h 14"/>
                  <a:gd name="T36" fmla="*/ 11 w 18"/>
                  <a:gd name="T3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14">
                    <a:moveTo>
                      <a:pt x="11" y="10"/>
                    </a:moveTo>
                    <a:cubicBezTo>
                      <a:pt x="11" y="8"/>
                      <a:pt x="13" y="9"/>
                      <a:pt x="14" y="10"/>
                    </a:cubicBezTo>
                    <a:cubicBezTo>
                      <a:pt x="13" y="6"/>
                      <a:pt x="18" y="4"/>
                      <a:pt x="14" y="3"/>
                    </a:cubicBezTo>
                    <a:cubicBezTo>
                      <a:pt x="15" y="7"/>
                      <a:pt x="13" y="4"/>
                      <a:pt x="10" y="4"/>
                    </a:cubicBezTo>
                    <a:cubicBezTo>
                      <a:pt x="10" y="5"/>
                      <a:pt x="11" y="7"/>
                      <a:pt x="9" y="6"/>
                    </a:cubicBezTo>
                    <a:cubicBezTo>
                      <a:pt x="9" y="6"/>
                      <a:pt x="10" y="5"/>
                      <a:pt x="9" y="4"/>
                    </a:cubicBezTo>
                    <a:cubicBezTo>
                      <a:pt x="9" y="8"/>
                      <a:pt x="7" y="3"/>
                      <a:pt x="7" y="6"/>
                    </a:cubicBezTo>
                    <a:cubicBezTo>
                      <a:pt x="9" y="6"/>
                      <a:pt x="8" y="9"/>
                      <a:pt x="6" y="9"/>
                    </a:cubicBezTo>
                    <a:cubicBezTo>
                      <a:pt x="5" y="8"/>
                      <a:pt x="5" y="5"/>
                      <a:pt x="4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0"/>
                      <a:pt x="3" y="5"/>
                      <a:pt x="3" y="7"/>
                    </a:cubicBezTo>
                    <a:cubicBezTo>
                      <a:pt x="2" y="7"/>
                      <a:pt x="2" y="9"/>
                      <a:pt x="0" y="9"/>
                    </a:cubicBezTo>
                    <a:cubicBezTo>
                      <a:pt x="0" y="11"/>
                      <a:pt x="1" y="11"/>
                      <a:pt x="2" y="12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5" y="11"/>
                      <a:pt x="3" y="14"/>
                      <a:pt x="5" y="14"/>
                    </a:cubicBezTo>
                    <a:cubicBezTo>
                      <a:pt x="7" y="12"/>
                      <a:pt x="4" y="12"/>
                      <a:pt x="6" y="11"/>
                    </a:cubicBezTo>
                    <a:cubicBezTo>
                      <a:pt x="6" y="12"/>
                      <a:pt x="7" y="12"/>
                      <a:pt x="7" y="13"/>
                    </a:cubicBezTo>
                    <a:cubicBezTo>
                      <a:pt x="7" y="11"/>
                      <a:pt x="8" y="9"/>
                      <a:pt x="9" y="8"/>
                    </a:cubicBezTo>
                    <a:cubicBezTo>
                      <a:pt x="9" y="9"/>
                      <a:pt x="10" y="10"/>
                      <a:pt x="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16"/>
              <p:cNvSpPr>
                <a:spLocks noEditPoints="1"/>
              </p:cNvSpPr>
              <p:nvPr/>
            </p:nvSpPr>
            <p:spPr bwMode="auto">
              <a:xfrm>
                <a:off x="3512" y="3654"/>
                <a:ext cx="38" cy="37"/>
              </a:xfrm>
              <a:custGeom>
                <a:avLst/>
                <a:gdLst>
                  <a:gd name="T0" fmla="*/ 1 w 16"/>
                  <a:gd name="T1" fmla="*/ 11 h 13"/>
                  <a:gd name="T2" fmla="*/ 4 w 16"/>
                  <a:gd name="T3" fmla="*/ 10 h 13"/>
                  <a:gd name="T4" fmla="*/ 5 w 16"/>
                  <a:gd name="T5" fmla="*/ 12 h 13"/>
                  <a:gd name="T6" fmla="*/ 7 w 16"/>
                  <a:gd name="T7" fmla="*/ 9 h 13"/>
                  <a:gd name="T8" fmla="*/ 7 w 16"/>
                  <a:gd name="T9" fmla="*/ 6 h 13"/>
                  <a:gd name="T10" fmla="*/ 10 w 16"/>
                  <a:gd name="T11" fmla="*/ 6 h 13"/>
                  <a:gd name="T12" fmla="*/ 10 w 16"/>
                  <a:gd name="T13" fmla="*/ 10 h 13"/>
                  <a:gd name="T14" fmla="*/ 10 w 16"/>
                  <a:gd name="T15" fmla="*/ 12 h 13"/>
                  <a:gd name="T16" fmla="*/ 11 w 16"/>
                  <a:gd name="T17" fmla="*/ 10 h 13"/>
                  <a:gd name="T18" fmla="*/ 13 w 16"/>
                  <a:gd name="T19" fmla="*/ 10 h 13"/>
                  <a:gd name="T20" fmla="*/ 12 w 16"/>
                  <a:gd name="T21" fmla="*/ 7 h 13"/>
                  <a:gd name="T22" fmla="*/ 15 w 16"/>
                  <a:gd name="T23" fmla="*/ 5 h 13"/>
                  <a:gd name="T24" fmla="*/ 16 w 16"/>
                  <a:gd name="T25" fmla="*/ 4 h 13"/>
                  <a:gd name="T26" fmla="*/ 13 w 16"/>
                  <a:gd name="T27" fmla="*/ 3 h 13"/>
                  <a:gd name="T28" fmla="*/ 12 w 16"/>
                  <a:gd name="T29" fmla="*/ 2 h 13"/>
                  <a:gd name="T30" fmla="*/ 13 w 16"/>
                  <a:gd name="T31" fmla="*/ 1 h 13"/>
                  <a:gd name="T32" fmla="*/ 11 w 16"/>
                  <a:gd name="T33" fmla="*/ 3 h 13"/>
                  <a:gd name="T34" fmla="*/ 9 w 16"/>
                  <a:gd name="T35" fmla="*/ 4 h 13"/>
                  <a:gd name="T36" fmla="*/ 8 w 16"/>
                  <a:gd name="T37" fmla="*/ 6 h 13"/>
                  <a:gd name="T38" fmla="*/ 4 w 16"/>
                  <a:gd name="T39" fmla="*/ 2 h 13"/>
                  <a:gd name="T40" fmla="*/ 3 w 16"/>
                  <a:gd name="T41" fmla="*/ 5 h 13"/>
                  <a:gd name="T42" fmla="*/ 6 w 16"/>
                  <a:gd name="T43" fmla="*/ 6 h 13"/>
                  <a:gd name="T44" fmla="*/ 5 w 16"/>
                  <a:gd name="T45" fmla="*/ 8 h 13"/>
                  <a:gd name="T46" fmla="*/ 2 w 16"/>
                  <a:gd name="T47" fmla="*/ 10 h 13"/>
                  <a:gd name="T48" fmla="*/ 1 w 16"/>
                  <a:gd name="T49" fmla="*/ 11 h 13"/>
                  <a:gd name="T50" fmla="*/ 11 w 16"/>
                  <a:gd name="T51" fmla="*/ 6 h 13"/>
                  <a:gd name="T52" fmla="*/ 10 w 16"/>
                  <a:gd name="T53" fmla="*/ 5 h 13"/>
                  <a:gd name="T54" fmla="*/ 11 w 16"/>
                  <a:gd name="T5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" h="13">
                    <a:moveTo>
                      <a:pt x="1" y="11"/>
                    </a:moveTo>
                    <a:cubicBezTo>
                      <a:pt x="2" y="13"/>
                      <a:pt x="2" y="10"/>
                      <a:pt x="4" y="10"/>
                    </a:cubicBezTo>
                    <a:cubicBezTo>
                      <a:pt x="4" y="10"/>
                      <a:pt x="4" y="12"/>
                      <a:pt x="5" y="12"/>
                    </a:cubicBezTo>
                    <a:cubicBezTo>
                      <a:pt x="4" y="9"/>
                      <a:pt x="7" y="11"/>
                      <a:pt x="7" y="9"/>
                    </a:cubicBezTo>
                    <a:cubicBezTo>
                      <a:pt x="6" y="10"/>
                      <a:pt x="6" y="6"/>
                      <a:pt x="7" y="6"/>
                    </a:cubicBezTo>
                    <a:cubicBezTo>
                      <a:pt x="8" y="7"/>
                      <a:pt x="9" y="7"/>
                      <a:pt x="10" y="6"/>
                    </a:cubicBezTo>
                    <a:cubicBezTo>
                      <a:pt x="9" y="9"/>
                      <a:pt x="11" y="8"/>
                      <a:pt x="10" y="10"/>
                    </a:cubicBezTo>
                    <a:cubicBezTo>
                      <a:pt x="10" y="10"/>
                      <a:pt x="9" y="12"/>
                      <a:pt x="10" y="12"/>
                    </a:cubicBezTo>
                    <a:cubicBezTo>
                      <a:pt x="11" y="11"/>
                      <a:pt x="10" y="10"/>
                      <a:pt x="11" y="10"/>
                    </a:cubicBezTo>
                    <a:cubicBezTo>
                      <a:pt x="11" y="11"/>
                      <a:pt x="13" y="11"/>
                      <a:pt x="13" y="10"/>
                    </a:cubicBezTo>
                    <a:cubicBezTo>
                      <a:pt x="12" y="10"/>
                      <a:pt x="12" y="8"/>
                      <a:pt x="12" y="7"/>
                    </a:cubicBezTo>
                    <a:cubicBezTo>
                      <a:pt x="14" y="8"/>
                      <a:pt x="14" y="5"/>
                      <a:pt x="15" y="5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5" y="4"/>
                      <a:pt x="13" y="4"/>
                      <a:pt x="13" y="3"/>
                    </a:cubicBezTo>
                    <a:cubicBezTo>
                      <a:pt x="14" y="3"/>
                      <a:pt x="12" y="2"/>
                      <a:pt x="12" y="2"/>
                    </a:cubicBezTo>
                    <a:cubicBezTo>
                      <a:pt x="12" y="1"/>
                      <a:pt x="13" y="1"/>
                      <a:pt x="13" y="1"/>
                    </a:cubicBezTo>
                    <a:cubicBezTo>
                      <a:pt x="11" y="0"/>
                      <a:pt x="12" y="2"/>
                      <a:pt x="11" y="3"/>
                    </a:cubicBezTo>
                    <a:cubicBezTo>
                      <a:pt x="11" y="4"/>
                      <a:pt x="9" y="3"/>
                      <a:pt x="9" y="4"/>
                    </a:cubicBezTo>
                    <a:cubicBezTo>
                      <a:pt x="8" y="5"/>
                      <a:pt x="9" y="6"/>
                      <a:pt x="8" y="6"/>
                    </a:cubicBezTo>
                    <a:cubicBezTo>
                      <a:pt x="7" y="4"/>
                      <a:pt x="7" y="1"/>
                      <a:pt x="4" y="2"/>
                    </a:cubicBezTo>
                    <a:cubicBezTo>
                      <a:pt x="4" y="3"/>
                      <a:pt x="4" y="5"/>
                      <a:pt x="3" y="5"/>
                    </a:cubicBezTo>
                    <a:cubicBezTo>
                      <a:pt x="4" y="6"/>
                      <a:pt x="6" y="5"/>
                      <a:pt x="6" y="6"/>
                    </a:cubicBezTo>
                    <a:cubicBezTo>
                      <a:pt x="5" y="6"/>
                      <a:pt x="6" y="8"/>
                      <a:pt x="5" y="8"/>
                    </a:cubicBezTo>
                    <a:cubicBezTo>
                      <a:pt x="4" y="4"/>
                      <a:pt x="0" y="8"/>
                      <a:pt x="2" y="10"/>
                    </a:cubicBezTo>
                    <a:cubicBezTo>
                      <a:pt x="1" y="10"/>
                      <a:pt x="1" y="9"/>
                      <a:pt x="1" y="11"/>
                    </a:cubicBezTo>
                    <a:close/>
                    <a:moveTo>
                      <a:pt x="11" y="6"/>
                    </a:moveTo>
                    <a:cubicBezTo>
                      <a:pt x="11" y="6"/>
                      <a:pt x="10" y="4"/>
                      <a:pt x="10" y="5"/>
                    </a:cubicBezTo>
                    <a:cubicBezTo>
                      <a:pt x="10" y="3"/>
                      <a:pt x="13" y="4"/>
                      <a:pt x="1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Freeform 17"/>
              <p:cNvSpPr>
                <a:spLocks/>
              </p:cNvSpPr>
              <p:nvPr/>
            </p:nvSpPr>
            <p:spPr bwMode="auto">
              <a:xfrm>
                <a:off x="3574" y="3680"/>
                <a:ext cx="9" cy="11"/>
              </a:xfrm>
              <a:custGeom>
                <a:avLst/>
                <a:gdLst>
                  <a:gd name="T0" fmla="*/ 0 w 4"/>
                  <a:gd name="T1" fmla="*/ 1 h 4"/>
                  <a:gd name="T2" fmla="*/ 1 w 4"/>
                  <a:gd name="T3" fmla="*/ 4 h 4"/>
                  <a:gd name="T4" fmla="*/ 2 w 4"/>
                  <a:gd name="T5" fmla="*/ 0 h 4"/>
                  <a:gd name="T6" fmla="*/ 0 w 4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4" y="1"/>
                      <a:pt x="2" y="0"/>
                    </a:cubicBezTo>
                    <a:cubicBezTo>
                      <a:pt x="2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Freeform 18"/>
              <p:cNvSpPr>
                <a:spLocks/>
              </p:cNvSpPr>
              <p:nvPr/>
            </p:nvSpPr>
            <p:spPr bwMode="auto">
              <a:xfrm>
                <a:off x="3586" y="3648"/>
                <a:ext cx="40" cy="46"/>
              </a:xfrm>
              <a:custGeom>
                <a:avLst/>
                <a:gdLst>
                  <a:gd name="T0" fmla="*/ 17 w 17"/>
                  <a:gd name="T1" fmla="*/ 7 h 16"/>
                  <a:gd name="T2" fmla="*/ 17 w 17"/>
                  <a:gd name="T3" fmla="*/ 4 h 16"/>
                  <a:gd name="T4" fmla="*/ 13 w 17"/>
                  <a:gd name="T5" fmla="*/ 7 h 16"/>
                  <a:gd name="T6" fmla="*/ 13 w 17"/>
                  <a:gd name="T7" fmla="*/ 5 h 16"/>
                  <a:gd name="T8" fmla="*/ 9 w 17"/>
                  <a:gd name="T9" fmla="*/ 6 h 16"/>
                  <a:gd name="T10" fmla="*/ 7 w 17"/>
                  <a:gd name="T11" fmla="*/ 7 h 16"/>
                  <a:gd name="T12" fmla="*/ 6 w 17"/>
                  <a:gd name="T13" fmla="*/ 9 h 16"/>
                  <a:gd name="T14" fmla="*/ 3 w 17"/>
                  <a:gd name="T15" fmla="*/ 3 h 16"/>
                  <a:gd name="T16" fmla="*/ 3 w 17"/>
                  <a:gd name="T17" fmla="*/ 2 h 16"/>
                  <a:gd name="T18" fmla="*/ 2 w 17"/>
                  <a:gd name="T19" fmla="*/ 3 h 16"/>
                  <a:gd name="T20" fmla="*/ 3 w 17"/>
                  <a:gd name="T21" fmla="*/ 7 h 16"/>
                  <a:gd name="T22" fmla="*/ 1 w 17"/>
                  <a:gd name="T23" fmla="*/ 6 h 16"/>
                  <a:gd name="T24" fmla="*/ 2 w 17"/>
                  <a:gd name="T25" fmla="*/ 9 h 16"/>
                  <a:gd name="T26" fmla="*/ 1 w 17"/>
                  <a:gd name="T27" fmla="*/ 14 h 16"/>
                  <a:gd name="T28" fmla="*/ 6 w 17"/>
                  <a:gd name="T29" fmla="*/ 11 h 16"/>
                  <a:gd name="T30" fmla="*/ 5 w 17"/>
                  <a:gd name="T31" fmla="*/ 15 h 16"/>
                  <a:gd name="T32" fmla="*/ 7 w 17"/>
                  <a:gd name="T33" fmla="*/ 13 h 16"/>
                  <a:gd name="T34" fmla="*/ 7 w 17"/>
                  <a:gd name="T35" fmla="*/ 12 h 16"/>
                  <a:gd name="T36" fmla="*/ 11 w 17"/>
                  <a:gd name="T37" fmla="*/ 13 h 16"/>
                  <a:gd name="T38" fmla="*/ 9 w 17"/>
                  <a:gd name="T39" fmla="*/ 10 h 16"/>
                  <a:gd name="T40" fmla="*/ 13 w 17"/>
                  <a:gd name="T41" fmla="*/ 11 h 16"/>
                  <a:gd name="T42" fmla="*/ 14 w 17"/>
                  <a:gd name="T43" fmla="*/ 7 h 16"/>
                  <a:gd name="T44" fmla="*/ 17 w 17"/>
                  <a:gd name="T4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" h="16">
                    <a:moveTo>
                      <a:pt x="17" y="7"/>
                    </a:moveTo>
                    <a:cubicBezTo>
                      <a:pt x="17" y="6"/>
                      <a:pt x="17" y="4"/>
                      <a:pt x="17" y="4"/>
                    </a:cubicBezTo>
                    <a:cubicBezTo>
                      <a:pt x="16" y="6"/>
                      <a:pt x="15" y="7"/>
                      <a:pt x="13" y="7"/>
                    </a:cubicBezTo>
                    <a:cubicBezTo>
                      <a:pt x="13" y="7"/>
                      <a:pt x="13" y="6"/>
                      <a:pt x="13" y="5"/>
                    </a:cubicBezTo>
                    <a:cubicBezTo>
                      <a:pt x="10" y="4"/>
                      <a:pt x="11" y="8"/>
                      <a:pt x="9" y="6"/>
                    </a:cubicBezTo>
                    <a:cubicBezTo>
                      <a:pt x="9" y="7"/>
                      <a:pt x="8" y="8"/>
                      <a:pt x="7" y="7"/>
                    </a:cubicBezTo>
                    <a:cubicBezTo>
                      <a:pt x="7" y="8"/>
                      <a:pt x="7" y="9"/>
                      <a:pt x="6" y="9"/>
                    </a:cubicBezTo>
                    <a:cubicBezTo>
                      <a:pt x="5" y="7"/>
                      <a:pt x="3" y="6"/>
                      <a:pt x="3" y="3"/>
                    </a:cubicBezTo>
                    <a:cubicBezTo>
                      <a:pt x="4" y="3"/>
                      <a:pt x="4" y="0"/>
                      <a:pt x="3" y="2"/>
                    </a:cubicBezTo>
                    <a:cubicBezTo>
                      <a:pt x="3" y="3"/>
                      <a:pt x="2" y="1"/>
                      <a:pt x="2" y="3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0" y="8"/>
                      <a:pt x="2" y="7"/>
                      <a:pt x="2" y="9"/>
                    </a:cubicBezTo>
                    <a:cubicBezTo>
                      <a:pt x="0" y="11"/>
                      <a:pt x="2" y="12"/>
                      <a:pt x="1" y="14"/>
                    </a:cubicBezTo>
                    <a:cubicBezTo>
                      <a:pt x="4" y="14"/>
                      <a:pt x="3" y="11"/>
                      <a:pt x="6" y="11"/>
                    </a:cubicBezTo>
                    <a:cubicBezTo>
                      <a:pt x="6" y="13"/>
                      <a:pt x="3" y="14"/>
                      <a:pt x="5" y="15"/>
                    </a:cubicBezTo>
                    <a:cubicBezTo>
                      <a:pt x="5" y="13"/>
                      <a:pt x="7" y="14"/>
                      <a:pt x="7" y="13"/>
                    </a:cubicBezTo>
                    <a:cubicBezTo>
                      <a:pt x="7" y="13"/>
                      <a:pt x="6" y="12"/>
                      <a:pt x="7" y="12"/>
                    </a:cubicBezTo>
                    <a:cubicBezTo>
                      <a:pt x="9" y="11"/>
                      <a:pt x="10" y="16"/>
                      <a:pt x="11" y="13"/>
                    </a:cubicBezTo>
                    <a:cubicBezTo>
                      <a:pt x="10" y="13"/>
                      <a:pt x="11" y="10"/>
                      <a:pt x="9" y="10"/>
                    </a:cubicBezTo>
                    <a:cubicBezTo>
                      <a:pt x="11" y="10"/>
                      <a:pt x="11" y="11"/>
                      <a:pt x="13" y="11"/>
                    </a:cubicBezTo>
                    <a:cubicBezTo>
                      <a:pt x="14" y="10"/>
                      <a:pt x="13" y="9"/>
                      <a:pt x="14" y="7"/>
                    </a:cubicBezTo>
                    <a:cubicBezTo>
                      <a:pt x="15" y="7"/>
                      <a:pt x="16" y="7"/>
                      <a:pt x="1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Freeform 19"/>
              <p:cNvSpPr>
                <a:spLocks/>
              </p:cNvSpPr>
              <p:nvPr/>
            </p:nvSpPr>
            <p:spPr bwMode="auto">
              <a:xfrm>
                <a:off x="3609" y="3657"/>
                <a:ext cx="12" cy="5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1 h 2"/>
                  <a:gd name="T4" fmla="*/ 2 w 5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2"/>
                      <a:pt x="5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2" name="Freeform 20"/>
              <p:cNvSpPr>
                <a:spLocks/>
              </p:cNvSpPr>
              <p:nvPr/>
            </p:nvSpPr>
            <p:spPr bwMode="auto">
              <a:xfrm>
                <a:off x="3597" y="3651"/>
                <a:ext cx="8" cy="11"/>
              </a:xfrm>
              <a:custGeom>
                <a:avLst/>
                <a:gdLst>
                  <a:gd name="T0" fmla="*/ 1 w 3"/>
                  <a:gd name="T1" fmla="*/ 3 h 4"/>
                  <a:gd name="T2" fmla="*/ 3 w 3"/>
                  <a:gd name="T3" fmla="*/ 1 h 4"/>
                  <a:gd name="T4" fmla="*/ 1 w 3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2"/>
                      <a:pt x="3" y="3"/>
                      <a:pt x="3" y="1"/>
                    </a:cubicBezTo>
                    <a:cubicBezTo>
                      <a:pt x="1" y="0"/>
                      <a:pt x="0" y="4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Freeform 21"/>
              <p:cNvSpPr>
                <a:spLocks/>
              </p:cNvSpPr>
              <p:nvPr/>
            </p:nvSpPr>
            <p:spPr bwMode="auto">
              <a:xfrm>
                <a:off x="3209" y="3662"/>
                <a:ext cx="17" cy="15"/>
              </a:xfrm>
              <a:custGeom>
                <a:avLst/>
                <a:gdLst>
                  <a:gd name="T0" fmla="*/ 1 w 7"/>
                  <a:gd name="T1" fmla="*/ 0 h 5"/>
                  <a:gd name="T2" fmla="*/ 0 w 7"/>
                  <a:gd name="T3" fmla="*/ 3 h 5"/>
                  <a:gd name="T4" fmla="*/ 4 w 7"/>
                  <a:gd name="T5" fmla="*/ 5 h 5"/>
                  <a:gd name="T6" fmla="*/ 6 w 7"/>
                  <a:gd name="T7" fmla="*/ 2 h 5"/>
                  <a:gd name="T8" fmla="*/ 7 w 7"/>
                  <a:gd name="T9" fmla="*/ 2 h 5"/>
                  <a:gd name="T10" fmla="*/ 1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0"/>
                    </a:moveTo>
                    <a:cubicBezTo>
                      <a:pt x="1" y="1"/>
                      <a:pt x="1" y="3"/>
                      <a:pt x="0" y="3"/>
                    </a:cubicBezTo>
                    <a:cubicBezTo>
                      <a:pt x="3" y="3"/>
                      <a:pt x="2" y="5"/>
                      <a:pt x="4" y="5"/>
                    </a:cubicBezTo>
                    <a:cubicBezTo>
                      <a:pt x="5" y="4"/>
                      <a:pt x="5" y="2"/>
                      <a:pt x="6" y="2"/>
                    </a:cubicBezTo>
                    <a:cubicBezTo>
                      <a:pt x="6" y="2"/>
                      <a:pt x="7" y="3"/>
                      <a:pt x="7" y="2"/>
                    </a:cubicBezTo>
                    <a:cubicBezTo>
                      <a:pt x="6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Freeform 22"/>
              <p:cNvSpPr>
                <a:spLocks/>
              </p:cNvSpPr>
              <p:nvPr/>
            </p:nvSpPr>
            <p:spPr bwMode="auto">
              <a:xfrm>
                <a:off x="3214" y="3680"/>
                <a:ext cx="12" cy="11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1 h 4"/>
                  <a:gd name="T4" fmla="*/ 4 w 5"/>
                  <a:gd name="T5" fmla="*/ 0 h 4"/>
                  <a:gd name="T6" fmla="*/ 1 w 5"/>
                  <a:gd name="T7" fmla="*/ 0 h 4"/>
                  <a:gd name="T8" fmla="*/ 3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3" y="3"/>
                      <a:pt x="2" y="2"/>
                      <a:pt x="2" y="1"/>
                    </a:cubicBezTo>
                    <a:cubicBezTo>
                      <a:pt x="3" y="1"/>
                      <a:pt x="5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2" y="1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5" name="Freeform 23"/>
              <p:cNvSpPr>
                <a:spLocks/>
              </p:cNvSpPr>
              <p:nvPr/>
            </p:nvSpPr>
            <p:spPr bwMode="auto">
              <a:xfrm>
                <a:off x="3174" y="3659"/>
                <a:ext cx="14" cy="15"/>
              </a:xfrm>
              <a:custGeom>
                <a:avLst/>
                <a:gdLst>
                  <a:gd name="T0" fmla="*/ 2 w 6"/>
                  <a:gd name="T1" fmla="*/ 3 h 5"/>
                  <a:gd name="T2" fmla="*/ 1 w 6"/>
                  <a:gd name="T3" fmla="*/ 2 h 5"/>
                  <a:gd name="T4" fmla="*/ 4 w 6"/>
                  <a:gd name="T5" fmla="*/ 3 h 5"/>
                  <a:gd name="T6" fmla="*/ 5 w 6"/>
                  <a:gd name="T7" fmla="*/ 5 h 5"/>
                  <a:gd name="T8" fmla="*/ 6 w 6"/>
                  <a:gd name="T9" fmla="*/ 1 h 5"/>
                  <a:gd name="T10" fmla="*/ 2 w 6"/>
                  <a:gd name="T11" fmla="*/ 0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3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3" y="2"/>
                      <a:pt x="4" y="2"/>
                      <a:pt x="2" y="0"/>
                    </a:cubicBezTo>
                    <a:cubicBezTo>
                      <a:pt x="1" y="1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6" name="Freeform 24"/>
              <p:cNvSpPr>
                <a:spLocks/>
              </p:cNvSpPr>
              <p:nvPr/>
            </p:nvSpPr>
            <p:spPr bwMode="auto">
              <a:xfrm>
                <a:off x="3188" y="3662"/>
                <a:ext cx="17" cy="26"/>
              </a:xfrm>
              <a:custGeom>
                <a:avLst/>
                <a:gdLst>
                  <a:gd name="T0" fmla="*/ 2 w 7"/>
                  <a:gd name="T1" fmla="*/ 6 h 9"/>
                  <a:gd name="T2" fmla="*/ 0 w 7"/>
                  <a:gd name="T3" fmla="*/ 7 h 9"/>
                  <a:gd name="T4" fmla="*/ 2 w 7"/>
                  <a:gd name="T5" fmla="*/ 9 h 9"/>
                  <a:gd name="T6" fmla="*/ 5 w 7"/>
                  <a:gd name="T7" fmla="*/ 8 h 9"/>
                  <a:gd name="T8" fmla="*/ 7 w 7"/>
                  <a:gd name="T9" fmla="*/ 6 h 9"/>
                  <a:gd name="T10" fmla="*/ 7 w 7"/>
                  <a:gd name="T11" fmla="*/ 2 h 9"/>
                  <a:gd name="T12" fmla="*/ 4 w 7"/>
                  <a:gd name="T13" fmla="*/ 1 h 9"/>
                  <a:gd name="T14" fmla="*/ 4 w 7"/>
                  <a:gd name="T15" fmla="*/ 6 h 9"/>
                  <a:gd name="T16" fmla="*/ 2 w 7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9">
                    <a:moveTo>
                      <a:pt x="2" y="6"/>
                    </a:moveTo>
                    <a:cubicBezTo>
                      <a:pt x="2" y="8"/>
                      <a:pt x="0" y="4"/>
                      <a:pt x="0" y="7"/>
                    </a:cubicBezTo>
                    <a:cubicBezTo>
                      <a:pt x="1" y="7"/>
                      <a:pt x="1" y="9"/>
                      <a:pt x="2" y="9"/>
                    </a:cubicBezTo>
                    <a:cubicBezTo>
                      <a:pt x="3" y="5"/>
                      <a:pt x="4" y="8"/>
                      <a:pt x="5" y="8"/>
                    </a:cubicBezTo>
                    <a:cubicBezTo>
                      <a:pt x="5" y="8"/>
                      <a:pt x="6" y="6"/>
                      <a:pt x="7" y="6"/>
                    </a:cubicBezTo>
                    <a:cubicBezTo>
                      <a:pt x="7" y="5"/>
                      <a:pt x="7" y="4"/>
                      <a:pt x="7" y="2"/>
                    </a:cubicBezTo>
                    <a:cubicBezTo>
                      <a:pt x="5" y="3"/>
                      <a:pt x="6" y="0"/>
                      <a:pt x="4" y="1"/>
                    </a:cubicBezTo>
                    <a:cubicBezTo>
                      <a:pt x="3" y="3"/>
                      <a:pt x="5" y="6"/>
                      <a:pt x="4" y="6"/>
                    </a:cubicBezTo>
                    <a:cubicBezTo>
                      <a:pt x="3" y="6"/>
                      <a:pt x="2" y="4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Freeform 25"/>
              <p:cNvSpPr>
                <a:spLocks/>
              </p:cNvSpPr>
              <p:nvPr/>
            </p:nvSpPr>
            <p:spPr bwMode="auto">
              <a:xfrm>
                <a:off x="3181" y="3671"/>
                <a:ext cx="7" cy="14"/>
              </a:xfrm>
              <a:custGeom>
                <a:avLst/>
                <a:gdLst>
                  <a:gd name="T0" fmla="*/ 0 w 3"/>
                  <a:gd name="T1" fmla="*/ 3 h 5"/>
                  <a:gd name="T2" fmla="*/ 2 w 3"/>
                  <a:gd name="T3" fmla="*/ 5 h 5"/>
                  <a:gd name="T4" fmla="*/ 0 w 3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2"/>
                      <a:pt x="2" y="5"/>
                      <a:pt x="2" y="5"/>
                    </a:cubicBezTo>
                    <a:cubicBezTo>
                      <a:pt x="3" y="4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Freeform 26"/>
              <p:cNvSpPr>
                <a:spLocks/>
              </p:cNvSpPr>
              <p:nvPr/>
            </p:nvSpPr>
            <p:spPr bwMode="auto">
              <a:xfrm>
                <a:off x="3009" y="3668"/>
                <a:ext cx="24" cy="23"/>
              </a:xfrm>
              <a:custGeom>
                <a:avLst/>
                <a:gdLst>
                  <a:gd name="T0" fmla="*/ 10 w 10"/>
                  <a:gd name="T1" fmla="*/ 2 h 8"/>
                  <a:gd name="T2" fmla="*/ 6 w 10"/>
                  <a:gd name="T3" fmla="*/ 3 h 8"/>
                  <a:gd name="T4" fmla="*/ 7 w 10"/>
                  <a:gd name="T5" fmla="*/ 0 h 8"/>
                  <a:gd name="T6" fmla="*/ 3 w 10"/>
                  <a:gd name="T7" fmla="*/ 0 h 8"/>
                  <a:gd name="T8" fmla="*/ 2 w 10"/>
                  <a:gd name="T9" fmla="*/ 2 h 8"/>
                  <a:gd name="T10" fmla="*/ 4 w 10"/>
                  <a:gd name="T11" fmla="*/ 5 h 8"/>
                  <a:gd name="T12" fmla="*/ 0 w 10"/>
                  <a:gd name="T13" fmla="*/ 5 h 8"/>
                  <a:gd name="T14" fmla="*/ 4 w 10"/>
                  <a:gd name="T15" fmla="*/ 7 h 8"/>
                  <a:gd name="T16" fmla="*/ 6 w 10"/>
                  <a:gd name="T17" fmla="*/ 8 h 8"/>
                  <a:gd name="T18" fmla="*/ 10 w 10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cubicBezTo>
                      <a:pt x="8" y="0"/>
                      <a:pt x="9" y="3"/>
                      <a:pt x="6" y="3"/>
                    </a:cubicBezTo>
                    <a:cubicBezTo>
                      <a:pt x="6" y="2"/>
                      <a:pt x="7" y="1"/>
                      <a:pt x="7" y="0"/>
                    </a:cubicBezTo>
                    <a:cubicBezTo>
                      <a:pt x="5" y="1"/>
                      <a:pt x="5" y="2"/>
                      <a:pt x="3" y="0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4"/>
                      <a:pt x="4" y="4"/>
                      <a:pt x="4" y="5"/>
                    </a:cubicBezTo>
                    <a:cubicBezTo>
                      <a:pt x="2" y="4"/>
                      <a:pt x="1" y="3"/>
                      <a:pt x="0" y="5"/>
                    </a:cubicBezTo>
                    <a:cubicBezTo>
                      <a:pt x="2" y="6"/>
                      <a:pt x="2" y="6"/>
                      <a:pt x="4" y="7"/>
                    </a:cubicBezTo>
                    <a:cubicBezTo>
                      <a:pt x="5" y="7"/>
                      <a:pt x="5" y="8"/>
                      <a:pt x="6" y="8"/>
                    </a:cubicBezTo>
                    <a:cubicBezTo>
                      <a:pt x="8" y="6"/>
                      <a:pt x="10" y="5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Freeform 27"/>
              <p:cNvSpPr>
                <a:spLocks noEditPoints="1"/>
              </p:cNvSpPr>
              <p:nvPr/>
            </p:nvSpPr>
            <p:spPr bwMode="auto">
              <a:xfrm>
                <a:off x="3102" y="3662"/>
                <a:ext cx="36" cy="29"/>
              </a:xfrm>
              <a:custGeom>
                <a:avLst/>
                <a:gdLst>
                  <a:gd name="T0" fmla="*/ 0 w 15"/>
                  <a:gd name="T1" fmla="*/ 2 h 10"/>
                  <a:gd name="T2" fmla="*/ 1 w 15"/>
                  <a:gd name="T3" fmla="*/ 4 h 10"/>
                  <a:gd name="T4" fmla="*/ 3 w 15"/>
                  <a:gd name="T5" fmla="*/ 5 h 10"/>
                  <a:gd name="T6" fmla="*/ 5 w 15"/>
                  <a:gd name="T7" fmla="*/ 7 h 10"/>
                  <a:gd name="T8" fmla="*/ 8 w 15"/>
                  <a:gd name="T9" fmla="*/ 6 h 10"/>
                  <a:gd name="T10" fmla="*/ 9 w 15"/>
                  <a:gd name="T11" fmla="*/ 6 h 10"/>
                  <a:gd name="T12" fmla="*/ 7 w 15"/>
                  <a:gd name="T13" fmla="*/ 9 h 10"/>
                  <a:gd name="T14" fmla="*/ 11 w 15"/>
                  <a:gd name="T15" fmla="*/ 7 h 10"/>
                  <a:gd name="T16" fmla="*/ 10 w 15"/>
                  <a:gd name="T17" fmla="*/ 10 h 10"/>
                  <a:gd name="T18" fmla="*/ 13 w 15"/>
                  <a:gd name="T19" fmla="*/ 6 h 10"/>
                  <a:gd name="T20" fmla="*/ 14 w 15"/>
                  <a:gd name="T21" fmla="*/ 8 h 10"/>
                  <a:gd name="T22" fmla="*/ 15 w 15"/>
                  <a:gd name="T23" fmla="*/ 6 h 10"/>
                  <a:gd name="T24" fmla="*/ 11 w 15"/>
                  <a:gd name="T25" fmla="*/ 2 h 10"/>
                  <a:gd name="T26" fmla="*/ 9 w 15"/>
                  <a:gd name="T27" fmla="*/ 5 h 10"/>
                  <a:gd name="T28" fmla="*/ 7 w 15"/>
                  <a:gd name="T29" fmla="*/ 2 h 10"/>
                  <a:gd name="T30" fmla="*/ 0 w 15"/>
                  <a:gd name="T31" fmla="*/ 2 h 10"/>
                  <a:gd name="T32" fmla="*/ 5 w 15"/>
                  <a:gd name="T33" fmla="*/ 6 h 10"/>
                  <a:gd name="T34" fmla="*/ 5 w 15"/>
                  <a:gd name="T35" fmla="*/ 4 h 10"/>
                  <a:gd name="T36" fmla="*/ 5 w 15"/>
                  <a:gd name="T37" fmla="*/ 3 h 10"/>
                  <a:gd name="T38" fmla="*/ 5 w 15"/>
                  <a:gd name="T3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10">
                    <a:moveTo>
                      <a:pt x="0" y="2"/>
                    </a:moveTo>
                    <a:cubicBezTo>
                      <a:pt x="1" y="2"/>
                      <a:pt x="1" y="4"/>
                      <a:pt x="1" y="4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6"/>
                      <a:pt x="4" y="6"/>
                      <a:pt x="5" y="7"/>
                    </a:cubicBezTo>
                    <a:cubicBezTo>
                      <a:pt x="7" y="8"/>
                      <a:pt x="6" y="6"/>
                      <a:pt x="8" y="6"/>
                    </a:cubicBezTo>
                    <a:cubicBezTo>
                      <a:pt x="8" y="7"/>
                      <a:pt x="9" y="6"/>
                      <a:pt x="9" y="6"/>
                    </a:cubicBezTo>
                    <a:cubicBezTo>
                      <a:pt x="9" y="7"/>
                      <a:pt x="7" y="7"/>
                      <a:pt x="7" y="9"/>
                    </a:cubicBezTo>
                    <a:cubicBezTo>
                      <a:pt x="9" y="9"/>
                      <a:pt x="9" y="7"/>
                      <a:pt x="11" y="7"/>
                    </a:cubicBezTo>
                    <a:cubicBezTo>
                      <a:pt x="11" y="8"/>
                      <a:pt x="10" y="8"/>
                      <a:pt x="10" y="10"/>
                    </a:cubicBezTo>
                    <a:cubicBezTo>
                      <a:pt x="13" y="10"/>
                      <a:pt x="11" y="7"/>
                      <a:pt x="13" y="6"/>
                    </a:cubicBezTo>
                    <a:cubicBezTo>
                      <a:pt x="13" y="7"/>
                      <a:pt x="13" y="8"/>
                      <a:pt x="14" y="8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11" y="7"/>
                      <a:pt x="14" y="1"/>
                      <a:pt x="11" y="2"/>
                    </a:cubicBezTo>
                    <a:cubicBezTo>
                      <a:pt x="9" y="1"/>
                      <a:pt x="12" y="5"/>
                      <a:pt x="9" y="5"/>
                    </a:cubicBezTo>
                    <a:cubicBezTo>
                      <a:pt x="8" y="4"/>
                      <a:pt x="6" y="4"/>
                      <a:pt x="7" y="2"/>
                    </a:cubicBezTo>
                    <a:cubicBezTo>
                      <a:pt x="5" y="1"/>
                      <a:pt x="1" y="0"/>
                      <a:pt x="0" y="2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8" y="3"/>
                      <a:pt x="5" y="7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0" name="Freeform 28"/>
              <p:cNvSpPr>
                <a:spLocks/>
              </p:cNvSpPr>
              <p:nvPr/>
            </p:nvSpPr>
            <p:spPr bwMode="auto">
              <a:xfrm>
                <a:off x="3064" y="3662"/>
                <a:ext cx="41" cy="35"/>
              </a:xfrm>
              <a:custGeom>
                <a:avLst/>
                <a:gdLst>
                  <a:gd name="T0" fmla="*/ 0 w 17"/>
                  <a:gd name="T1" fmla="*/ 7 h 12"/>
                  <a:gd name="T2" fmla="*/ 3 w 17"/>
                  <a:gd name="T3" fmla="*/ 8 h 12"/>
                  <a:gd name="T4" fmla="*/ 4 w 17"/>
                  <a:gd name="T5" fmla="*/ 6 h 12"/>
                  <a:gd name="T6" fmla="*/ 3 w 17"/>
                  <a:gd name="T7" fmla="*/ 9 h 12"/>
                  <a:gd name="T8" fmla="*/ 7 w 17"/>
                  <a:gd name="T9" fmla="*/ 7 h 12"/>
                  <a:gd name="T10" fmla="*/ 12 w 17"/>
                  <a:gd name="T11" fmla="*/ 10 h 12"/>
                  <a:gd name="T12" fmla="*/ 15 w 17"/>
                  <a:gd name="T13" fmla="*/ 8 h 12"/>
                  <a:gd name="T14" fmla="*/ 16 w 17"/>
                  <a:gd name="T15" fmla="*/ 10 h 12"/>
                  <a:gd name="T16" fmla="*/ 16 w 17"/>
                  <a:gd name="T17" fmla="*/ 3 h 12"/>
                  <a:gd name="T18" fmla="*/ 13 w 17"/>
                  <a:gd name="T19" fmla="*/ 6 h 12"/>
                  <a:gd name="T20" fmla="*/ 13 w 17"/>
                  <a:gd name="T21" fmla="*/ 2 h 12"/>
                  <a:gd name="T22" fmla="*/ 10 w 17"/>
                  <a:gd name="T23" fmla="*/ 2 h 12"/>
                  <a:gd name="T24" fmla="*/ 10 w 17"/>
                  <a:gd name="T25" fmla="*/ 7 h 12"/>
                  <a:gd name="T26" fmla="*/ 6 w 17"/>
                  <a:gd name="T27" fmla="*/ 6 h 12"/>
                  <a:gd name="T28" fmla="*/ 5 w 17"/>
                  <a:gd name="T29" fmla="*/ 4 h 12"/>
                  <a:gd name="T30" fmla="*/ 7 w 17"/>
                  <a:gd name="T31" fmla="*/ 0 h 12"/>
                  <a:gd name="T32" fmla="*/ 2 w 17"/>
                  <a:gd name="T33" fmla="*/ 3 h 12"/>
                  <a:gd name="T34" fmla="*/ 4 w 17"/>
                  <a:gd name="T35" fmla="*/ 2 h 12"/>
                  <a:gd name="T36" fmla="*/ 3 w 17"/>
                  <a:gd name="T37" fmla="*/ 6 h 12"/>
                  <a:gd name="T38" fmla="*/ 2 w 17"/>
                  <a:gd name="T39" fmla="*/ 5 h 12"/>
                  <a:gd name="T40" fmla="*/ 0 w 17"/>
                  <a:gd name="T4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12">
                    <a:moveTo>
                      <a:pt x="0" y="7"/>
                    </a:moveTo>
                    <a:cubicBezTo>
                      <a:pt x="1" y="7"/>
                      <a:pt x="2" y="8"/>
                      <a:pt x="3" y="8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8"/>
                      <a:pt x="4" y="8"/>
                      <a:pt x="3" y="9"/>
                    </a:cubicBezTo>
                    <a:cubicBezTo>
                      <a:pt x="6" y="7"/>
                      <a:pt x="9" y="12"/>
                      <a:pt x="7" y="7"/>
                    </a:cubicBezTo>
                    <a:cubicBezTo>
                      <a:pt x="10" y="7"/>
                      <a:pt x="10" y="9"/>
                      <a:pt x="12" y="10"/>
                    </a:cubicBezTo>
                    <a:cubicBezTo>
                      <a:pt x="12" y="8"/>
                      <a:pt x="15" y="9"/>
                      <a:pt x="15" y="8"/>
                    </a:cubicBezTo>
                    <a:cubicBezTo>
                      <a:pt x="15" y="9"/>
                      <a:pt x="15" y="10"/>
                      <a:pt x="16" y="10"/>
                    </a:cubicBezTo>
                    <a:cubicBezTo>
                      <a:pt x="16" y="6"/>
                      <a:pt x="17" y="7"/>
                      <a:pt x="16" y="3"/>
                    </a:cubicBezTo>
                    <a:cubicBezTo>
                      <a:pt x="13" y="2"/>
                      <a:pt x="16" y="7"/>
                      <a:pt x="13" y="6"/>
                    </a:cubicBezTo>
                    <a:cubicBezTo>
                      <a:pt x="13" y="5"/>
                      <a:pt x="14" y="4"/>
                      <a:pt x="13" y="2"/>
                    </a:cubicBezTo>
                    <a:cubicBezTo>
                      <a:pt x="12" y="2"/>
                      <a:pt x="11" y="2"/>
                      <a:pt x="10" y="2"/>
                    </a:cubicBezTo>
                    <a:cubicBezTo>
                      <a:pt x="9" y="5"/>
                      <a:pt x="8" y="5"/>
                      <a:pt x="10" y="7"/>
                    </a:cubicBezTo>
                    <a:cubicBezTo>
                      <a:pt x="8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7" y="3"/>
                      <a:pt x="5" y="2"/>
                      <a:pt x="7" y="0"/>
                    </a:cubicBezTo>
                    <a:cubicBezTo>
                      <a:pt x="5" y="1"/>
                      <a:pt x="1" y="0"/>
                      <a:pt x="2" y="3"/>
                    </a:cubicBezTo>
                    <a:cubicBezTo>
                      <a:pt x="3" y="4"/>
                      <a:pt x="3" y="2"/>
                      <a:pt x="4" y="2"/>
                    </a:cubicBezTo>
                    <a:cubicBezTo>
                      <a:pt x="4" y="3"/>
                      <a:pt x="5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4" y="8"/>
                      <a:pt x="0" y="5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Freeform 29"/>
              <p:cNvSpPr>
                <a:spLocks/>
              </p:cNvSpPr>
              <p:nvPr/>
            </p:nvSpPr>
            <p:spPr bwMode="auto">
              <a:xfrm>
                <a:off x="3107" y="3682"/>
                <a:ext cx="12" cy="6"/>
              </a:xfrm>
              <a:custGeom>
                <a:avLst/>
                <a:gdLst>
                  <a:gd name="T0" fmla="*/ 0 w 5"/>
                  <a:gd name="T1" fmla="*/ 1 h 2"/>
                  <a:gd name="T2" fmla="*/ 3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0" y="2"/>
                      <a:pt x="5" y="2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30"/>
              <p:cNvSpPr>
                <a:spLocks/>
              </p:cNvSpPr>
              <p:nvPr/>
            </p:nvSpPr>
            <p:spPr bwMode="auto">
              <a:xfrm>
                <a:off x="3138" y="3665"/>
                <a:ext cx="19" cy="26"/>
              </a:xfrm>
              <a:custGeom>
                <a:avLst/>
                <a:gdLst>
                  <a:gd name="T0" fmla="*/ 0 w 8"/>
                  <a:gd name="T1" fmla="*/ 8 h 9"/>
                  <a:gd name="T2" fmla="*/ 3 w 8"/>
                  <a:gd name="T3" fmla="*/ 9 h 9"/>
                  <a:gd name="T4" fmla="*/ 5 w 8"/>
                  <a:gd name="T5" fmla="*/ 6 h 9"/>
                  <a:gd name="T6" fmla="*/ 7 w 8"/>
                  <a:gd name="T7" fmla="*/ 5 h 9"/>
                  <a:gd name="T8" fmla="*/ 2 w 8"/>
                  <a:gd name="T9" fmla="*/ 5 h 9"/>
                  <a:gd name="T10" fmla="*/ 7 w 8"/>
                  <a:gd name="T11" fmla="*/ 2 h 9"/>
                  <a:gd name="T12" fmla="*/ 7 w 8"/>
                  <a:gd name="T13" fmla="*/ 0 h 9"/>
                  <a:gd name="T14" fmla="*/ 3 w 8"/>
                  <a:gd name="T15" fmla="*/ 1 h 9"/>
                  <a:gd name="T16" fmla="*/ 2 w 8"/>
                  <a:gd name="T17" fmla="*/ 0 h 9"/>
                  <a:gd name="T18" fmla="*/ 2 w 8"/>
                  <a:gd name="T19" fmla="*/ 4 h 9"/>
                  <a:gd name="T20" fmla="*/ 0 w 8"/>
                  <a:gd name="T2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8"/>
                    </a:moveTo>
                    <a:cubicBezTo>
                      <a:pt x="2" y="7"/>
                      <a:pt x="2" y="7"/>
                      <a:pt x="3" y="9"/>
                    </a:cubicBezTo>
                    <a:cubicBezTo>
                      <a:pt x="3" y="8"/>
                      <a:pt x="4" y="7"/>
                      <a:pt x="5" y="6"/>
                    </a:cubicBezTo>
                    <a:cubicBezTo>
                      <a:pt x="6" y="7"/>
                      <a:pt x="7" y="7"/>
                      <a:pt x="7" y="5"/>
                    </a:cubicBezTo>
                    <a:cubicBezTo>
                      <a:pt x="4" y="3"/>
                      <a:pt x="4" y="8"/>
                      <a:pt x="2" y="5"/>
                    </a:cubicBezTo>
                    <a:cubicBezTo>
                      <a:pt x="6" y="5"/>
                      <a:pt x="2" y="1"/>
                      <a:pt x="7" y="2"/>
                    </a:cubicBezTo>
                    <a:cubicBezTo>
                      <a:pt x="7" y="1"/>
                      <a:pt x="8" y="0"/>
                      <a:pt x="7" y="0"/>
                    </a:cubicBezTo>
                    <a:cubicBezTo>
                      <a:pt x="6" y="3"/>
                      <a:pt x="4" y="0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Freeform 31"/>
              <p:cNvSpPr>
                <a:spLocks/>
              </p:cNvSpPr>
              <p:nvPr/>
            </p:nvSpPr>
            <p:spPr bwMode="auto">
              <a:xfrm>
                <a:off x="3133" y="3665"/>
                <a:ext cx="7" cy="9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1 h 3"/>
                  <a:gd name="T4" fmla="*/ 0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3"/>
                      <a:pt x="3" y="2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32"/>
              <p:cNvSpPr>
                <a:spLocks/>
              </p:cNvSpPr>
              <p:nvPr/>
            </p:nvSpPr>
            <p:spPr bwMode="auto">
              <a:xfrm>
                <a:off x="3028" y="3677"/>
                <a:ext cx="15" cy="14"/>
              </a:xfrm>
              <a:custGeom>
                <a:avLst/>
                <a:gdLst>
                  <a:gd name="T0" fmla="*/ 2 w 6"/>
                  <a:gd name="T1" fmla="*/ 3 h 5"/>
                  <a:gd name="T2" fmla="*/ 6 w 6"/>
                  <a:gd name="T3" fmla="*/ 2 h 5"/>
                  <a:gd name="T4" fmla="*/ 6 w 6"/>
                  <a:gd name="T5" fmla="*/ 0 h 5"/>
                  <a:gd name="T6" fmla="*/ 2 w 6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1"/>
                      <a:pt x="6" y="5"/>
                      <a:pt x="6" y="2"/>
                    </a:cubicBezTo>
                    <a:cubicBezTo>
                      <a:pt x="5" y="2"/>
                      <a:pt x="6" y="1"/>
                      <a:pt x="6" y="0"/>
                    </a:cubicBezTo>
                    <a:cubicBezTo>
                      <a:pt x="5" y="0"/>
                      <a:pt x="0" y="1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33"/>
              <p:cNvSpPr>
                <a:spLocks/>
              </p:cNvSpPr>
              <p:nvPr/>
            </p:nvSpPr>
            <p:spPr bwMode="auto">
              <a:xfrm>
                <a:off x="3155" y="3662"/>
                <a:ext cx="21" cy="26"/>
              </a:xfrm>
              <a:custGeom>
                <a:avLst/>
                <a:gdLst>
                  <a:gd name="T0" fmla="*/ 6 w 9"/>
                  <a:gd name="T1" fmla="*/ 9 h 9"/>
                  <a:gd name="T2" fmla="*/ 7 w 9"/>
                  <a:gd name="T3" fmla="*/ 6 h 9"/>
                  <a:gd name="T4" fmla="*/ 6 w 9"/>
                  <a:gd name="T5" fmla="*/ 5 h 9"/>
                  <a:gd name="T6" fmla="*/ 9 w 9"/>
                  <a:gd name="T7" fmla="*/ 6 h 9"/>
                  <a:gd name="T8" fmla="*/ 6 w 9"/>
                  <a:gd name="T9" fmla="*/ 3 h 9"/>
                  <a:gd name="T10" fmla="*/ 4 w 9"/>
                  <a:gd name="T11" fmla="*/ 0 h 9"/>
                  <a:gd name="T12" fmla="*/ 4 w 9"/>
                  <a:gd name="T13" fmla="*/ 3 h 9"/>
                  <a:gd name="T14" fmla="*/ 2 w 9"/>
                  <a:gd name="T15" fmla="*/ 8 h 9"/>
                  <a:gd name="T16" fmla="*/ 6 w 9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6" y="8"/>
                      <a:pt x="7" y="7"/>
                      <a:pt x="7" y="6"/>
                    </a:cubicBezTo>
                    <a:cubicBezTo>
                      <a:pt x="6" y="6"/>
                      <a:pt x="5" y="6"/>
                      <a:pt x="6" y="5"/>
                    </a:cubicBezTo>
                    <a:cubicBezTo>
                      <a:pt x="8" y="4"/>
                      <a:pt x="7" y="6"/>
                      <a:pt x="9" y="6"/>
                    </a:cubicBezTo>
                    <a:cubicBezTo>
                      <a:pt x="9" y="4"/>
                      <a:pt x="7" y="5"/>
                      <a:pt x="6" y="3"/>
                    </a:cubicBezTo>
                    <a:cubicBezTo>
                      <a:pt x="6" y="2"/>
                      <a:pt x="6" y="0"/>
                      <a:pt x="4" y="0"/>
                    </a:cubicBezTo>
                    <a:cubicBezTo>
                      <a:pt x="3" y="2"/>
                      <a:pt x="4" y="1"/>
                      <a:pt x="4" y="3"/>
                    </a:cubicBezTo>
                    <a:cubicBezTo>
                      <a:pt x="0" y="3"/>
                      <a:pt x="3" y="7"/>
                      <a:pt x="2" y="8"/>
                    </a:cubicBezTo>
                    <a:cubicBezTo>
                      <a:pt x="4" y="7"/>
                      <a:pt x="4" y="9"/>
                      <a:pt x="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Freeform 34"/>
              <p:cNvSpPr>
                <a:spLocks/>
              </p:cNvSpPr>
              <p:nvPr/>
            </p:nvSpPr>
            <p:spPr bwMode="auto">
              <a:xfrm>
                <a:off x="3033" y="3665"/>
                <a:ext cx="14" cy="15"/>
              </a:xfrm>
              <a:custGeom>
                <a:avLst/>
                <a:gdLst>
                  <a:gd name="T0" fmla="*/ 3 w 6"/>
                  <a:gd name="T1" fmla="*/ 0 h 5"/>
                  <a:gd name="T2" fmla="*/ 3 w 6"/>
                  <a:gd name="T3" fmla="*/ 1 h 5"/>
                  <a:gd name="T4" fmla="*/ 0 w 6"/>
                  <a:gd name="T5" fmla="*/ 1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2" y="2"/>
                      <a:pt x="2" y="1"/>
                      <a:pt x="0" y="1"/>
                    </a:cubicBezTo>
                    <a:cubicBezTo>
                      <a:pt x="0" y="5"/>
                      <a:pt x="6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Freeform 35"/>
              <p:cNvSpPr>
                <a:spLocks/>
              </p:cNvSpPr>
              <p:nvPr/>
            </p:nvSpPr>
            <p:spPr bwMode="auto">
              <a:xfrm>
                <a:off x="2978" y="3665"/>
                <a:ext cx="36" cy="26"/>
              </a:xfrm>
              <a:custGeom>
                <a:avLst/>
                <a:gdLst>
                  <a:gd name="T0" fmla="*/ 10 w 15"/>
                  <a:gd name="T1" fmla="*/ 5 h 9"/>
                  <a:gd name="T2" fmla="*/ 11 w 15"/>
                  <a:gd name="T3" fmla="*/ 7 h 9"/>
                  <a:gd name="T4" fmla="*/ 7 w 15"/>
                  <a:gd name="T5" fmla="*/ 2 h 9"/>
                  <a:gd name="T6" fmla="*/ 7 w 15"/>
                  <a:gd name="T7" fmla="*/ 2 h 9"/>
                  <a:gd name="T8" fmla="*/ 3 w 15"/>
                  <a:gd name="T9" fmla="*/ 1 h 9"/>
                  <a:gd name="T10" fmla="*/ 0 w 15"/>
                  <a:gd name="T11" fmla="*/ 4 h 9"/>
                  <a:gd name="T12" fmla="*/ 3 w 15"/>
                  <a:gd name="T13" fmla="*/ 6 h 9"/>
                  <a:gd name="T14" fmla="*/ 2 w 15"/>
                  <a:gd name="T15" fmla="*/ 8 h 9"/>
                  <a:gd name="T16" fmla="*/ 3 w 15"/>
                  <a:gd name="T17" fmla="*/ 8 h 9"/>
                  <a:gd name="T18" fmla="*/ 6 w 15"/>
                  <a:gd name="T19" fmla="*/ 7 h 9"/>
                  <a:gd name="T20" fmla="*/ 6 w 15"/>
                  <a:gd name="T21" fmla="*/ 8 h 9"/>
                  <a:gd name="T22" fmla="*/ 8 w 15"/>
                  <a:gd name="T23" fmla="*/ 9 h 9"/>
                  <a:gd name="T24" fmla="*/ 10 w 15"/>
                  <a:gd name="T2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9">
                    <a:moveTo>
                      <a:pt x="10" y="5"/>
                    </a:moveTo>
                    <a:cubicBezTo>
                      <a:pt x="10" y="6"/>
                      <a:pt x="11" y="6"/>
                      <a:pt x="11" y="7"/>
                    </a:cubicBezTo>
                    <a:cubicBezTo>
                      <a:pt x="15" y="2"/>
                      <a:pt x="4" y="4"/>
                      <a:pt x="7" y="2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6" y="0"/>
                      <a:pt x="4" y="3"/>
                      <a:pt x="3" y="1"/>
                    </a:cubicBezTo>
                    <a:cubicBezTo>
                      <a:pt x="4" y="4"/>
                      <a:pt x="0" y="2"/>
                      <a:pt x="0" y="4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6" y="9"/>
                      <a:pt x="4" y="7"/>
                      <a:pt x="6" y="7"/>
                    </a:cubicBezTo>
                    <a:cubicBezTo>
                      <a:pt x="6" y="7"/>
                      <a:pt x="6" y="8"/>
                      <a:pt x="6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10" y="8"/>
                      <a:pt x="8" y="5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Freeform 36"/>
              <p:cNvSpPr>
                <a:spLocks/>
              </p:cNvSpPr>
              <p:nvPr/>
            </p:nvSpPr>
            <p:spPr bwMode="auto">
              <a:xfrm>
                <a:off x="2938" y="3668"/>
                <a:ext cx="43" cy="26"/>
              </a:xfrm>
              <a:custGeom>
                <a:avLst/>
                <a:gdLst>
                  <a:gd name="T0" fmla="*/ 17 w 18"/>
                  <a:gd name="T1" fmla="*/ 6 h 9"/>
                  <a:gd name="T2" fmla="*/ 15 w 18"/>
                  <a:gd name="T3" fmla="*/ 2 h 9"/>
                  <a:gd name="T4" fmla="*/ 14 w 18"/>
                  <a:gd name="T5" fmla="*/ 1 h 9"/>
                  <a:gd name="T6" fmla="*/ 13 w 18"/>
                  <a:gd name="T7" fmla="*/ 3 h 9"/>
                  <a:gd name="T8" fmla="*/ 9 w 18"/>
                  <a:gd name="T9" fmla="*/ 3 h 9"/>
                  <a:gd name="T10" fmla="*/ 9 w 18"/>
                  <a:gd name="T11" fmla="*/ 4 h 9"/>
                  <a:gd name="T12" fmla="*/ 8 w 18"/>
                  <a:gd name="T13" fmla="*/ 1 h 9"/>
                  <a:gd name="T14" fmla="*/ 5 w 18"/>
                  <a:gd name="T15" fmla="*/ 0 h 9"/>
                  <a:gd name="T16" fmla="*/ 2 w 18"/>
                  <a:gd name="T17" fmla="*/ 2 h 9"/>
                  <a:gd name="T18" fmla="*/ 5 w 18"/>
                  <a:gd name="T19" fmla="*/ 4 h 9"/>
                  <a:gd name="T20" fmla="*/ 4 w 18"/>
                  <a:gd name="T21" fmla="*/ 6 h 9"/>
                  <a:gd name="T22" fmla="*/ 0 w 18"/>
                  <a:gd name="T23" fmla="*/ 4 h 9"/>
                  <a:gd name="T24" fmla="*/ 1 w 18"/>
                  <a:gd name="T25" fmla="*/ 7 h 9"/>
                  <a:gd name="T26" fmla="*/ 3 w 18"/>
                  <a:gd name="T27" fmla="*/ 8 h 9"/>
                  <a:gd name="T28" fmla="*/ 6 w 18"/>
                  <a:gd name="T29" fmla="*/ 8 h 9"/>
                  <a:gd name="T30" fmla="*/ 9 w 18"/>
                  <a:gd name="T31" fmla="*/ 5 h 9"/>
                  <a:gd name="T32" fmla="*/ 10 w 18"/>
                  <a:gd name="T33" fmla="*/ 8 h 9"/>
                  <a:gd name="T34" fmla="*/ 13 w 18"/>
                  <a:gd name="T35" fmla="*/ 5 h 9"/>
                  <a:gd name="T36" fmla="*/ 17 w 18"/>
                  <a:gd name="T3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9">
                    <a:moveTo>
                      <a:pt x="17" y="6"/>
                    </a:moveTo>
                    <a:cubicBezTo>
                      <a:pt x="18" y="3"/>
                      <a:pt x="16" y="3"/>
                      <a:pt x="15" y="2"/>
                    </a:cubicBezTo>
                    <a:cubicBezTo>
                      <a:pt x="15" y="2"/>
                      <a:pt x="15" y="1"/>
                      <a:pt x="14" y="1"/>
                    </a:cubicBezTo>
                    <a:cubicBezTo>
                      <a:pt x="15" y="2"/>
                      <a:pt x="13" y="4"/>
                      <a:pt x="13" y="3"/>
                    </a:cubicBezTo>
                    <a:cubicBezTo>
                      <a:pt x="13" y="1"/>
                      <a:pt x="10" y="2"/>
                      <a:pt x="9" y="3"/>
                    </a:cubicBezTo>
                    <a:cubicBezTo>
                      <a:pt x="10" y="3"/>
                      <a:pt x="10" y="4"/>
                      <a:pt x="9" y="4"/>
                    </a:cubicBezTo>
                    <a:cubicBezTo>
                      <a:pt x="8" y="3"/>
                      <a:pt x="8" y="2"/>
                      <a:pt x="8" y="1"/>
                    </a:cubicBezTo>
                    <a:cubicBezTo>
                      <a:pt x="5" y="2"/>
                      <a:pt x="6" y="2"/>
                      <a:pt x="5" y="0"/>
                    </a:cubicBezTo>
                    <a:cubicBezTo>
                      <a:pt x="5" y="2"/>
                      <a:pt x="2" y="1"/>
                      <a:pt x="2" y="2"/>
                    </a:cubicBezTo>
                    <a:cubicBezTo>
                      <a:pt x="3" y="3"/>
                      <a:pt x="5" y="2"/>
                      <a:pt x="5" y="4"/>
                    </a:cubicBezTo>
                    <a:cubicBezTo>
                      <a:pt x="5" y="5"/>
                      <a:pt x="5" y="6"/>
                      <a:pt x="4" y="6"/>
                    </a:cubicBezTo>
                    <a:cubicBezTo>
                      <a:pt x="4" y="5"/>
                      <a:pt x="1" y="1"/>
                      <a:pt x="0" y="4"/>
                    </a:cubicBezTo>
                    <a:cubicBezTo>
                      <a:pt x="2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5" y="8"/>
                      <a:pt x="8" y="4"/>
                      <a:pt x="6" y="8"/>
                    </a:cubicBezTo>
                    <a:cubicBezTo>
                      <a:pt x="9" y="9"/>
                      <a:pt x="7" y="5"/>
                      <a:pt x="9" y="5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1" y="6"/>
                      <a:pt x="11" y="5"/>
                      <a:pt x="13" y="5"/>
                    </a:cubicBezTo>
                    <a:cubicBezTo>
                      <a:pt x="12" y="9"/>
                      <a:pt x="15" y="4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Freeform 37"/>
              <p:cNvSpPr>
                <a:spLocks/>
              </p:cNvSpPr>
              <p:nvPr/>
            </p:nvSpPr>
            <p:spPr bwMode="auto">
              <a:xfrm>
                <a:off x="2997" y="3662"/>
                <a:ext cx="8" cy="1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0" y="0"/>
                      <a:pt x="2" y="5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" name="Freeform 38"/>
              <p:cNvSpPr>
                <a:spLocks/>
              </p:cNvSpPr>
              <p:nvPr/>
            </p:nvSpPr>
            <p:spPr bwMode="auto">
              <a:xfrm>
                <a:off x="3045" y="3668"/>
                <a:ext cx="19" cy="29"/>
              </a:xfrm>
              <a:custGeom>
                <a:avLst/>
                <a:gdLst>
                  <a:gd name="T0" fmla="*/ 1 w 8"/>
                  <a:gd name="T1" fmla="*/ 7 h 10"/>
                  <a:gd name="T2" fmla="*/ 5 w 8"/>
                  <a:gd name="T3" fmla="*/ 6 h 10"/>
                  <a:gd name="T4" fmla="*/ 7 w 8"/>
                  <a:gd name="T5" fmla="*/ 6 h 10"/>
                  <a:gd name="T6" fmla="*/ 8 w 8"/>
                  <a:gd name="T7" fmla="*/ 7 h 10"/>
                  <a:gd name="T8" fmla="*/ 8 w 8"/>
                  <a:gd name="T9" fmla="*/ 2 h 10"/>
                  <a:gd name="T10" fmla="*/ 4 w 8"/>
                  <a:gd name="T11" fmla="*/ 0 h 10"/>
                  <a:gd name="T12" fmla="*/ 1 w 8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1" y="7"/>
                    </a:moveTo>
                    <a:cubicBezTo>
                      <a:pt x="3" y="8"/>
                      <a:pt x="3" y="7"/>
                      <a:pt x="5" y="6"/>
                    </a:cubicBezTo>
                    <a:cubicBezTo>
                      <a:pt x="5" y="10"/>
                      <a:pt x="6" y="6"/>
                      <a:pt x="7" y="6"/>
                    </a:cubicBezTo>
                    <a:cubicBezTo>
                      <a:pt x="7" y="6"/>
                      <a:pt x="7" y="7"/>
                      <a:pt x="8" y="7"/>
                    </a:cubicBezTo>
                    <a:cubicBezTo>
                      <a:pt x="7" y="4"/>
                      <a:pt x="8" y="5"/>
                      <a:pt x="8" y="2"/>
                    </a:cubicBezTo>
                    <a:cubicBezTo>
                      <a:pt x="6" y="2"/>
                      <a:pt x="6" y="1"/>
                      <a:pt x="4" y="0"/>
                    </a:cubicBezTo>
                    <a:cubicBezTo>
                      <a:pt x="3" y="2"/>
                      <a:pt x="0" y="3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Freeform 39"/>
              <p:cNvSpPr>
                <a:spLocks/>
              </p:cNvSpPr>
              <p:nvPr/>
            </p:nvSpPr>
            <p:spPr bwMode="auto">
              <a:xfrm>
                <a:off x="3424" y="3648"/>
                <a:ext cx="52" cy="43"/>
              </a:xfrm>
              <a:custGeom>
                <a:avLst/>
                <a:gdLst>
                  <a:gd name="T0" fmla="*/ 21 w 22"/>
                  <a:gd name="T1" fmla="*/ 5 h 15"/>
                  <a:gd name="T2" fmla="*/ 19 w 22"/>
                  <a:gd name="T3" fmla="*/ 5 h 15"/>
                  <a:gd name="T4" fmla="*/ 20 w 22"/>
                  <a:gd name="T5" fmla="*/ 3 h 15"/>
                  <a:gd name="T6" fmla="*/ 20 w 22"/>
                  <a:gd name="T7" fmla="*/ 4 h 15"/>
                  <a:gd name="T8" fmla="*/ 17 w 22"/>
                  <a:gd name="T9" fmla="*/ 7 h 15"/>
                  <a:gd name="T10" fmla="*/ 14 w 22"/>
                  <a:gd name="T11" fmla="*/ 6 h 15"/>
                  <a:gd name="T12" fmla="*/ 12 w 22"/>
                  <a:gd name="T13" fmla="*/ 4 h 15"/>
                  <a:gd name="T14" fmla="*/ 12 w 22"/>
                  <a:gd name="T15" fmla="*/ 7 h 15"/>
                  <a:gd name="T16" fmla="*/ 13 w 22"/>
                  <a:gd name="T17" fmla="*/ 7 h 15"/>
                  <a:gd name="T18" fmla="*/ 9 w 22"/>
                  <a:gd name="T19" fmla="*/ 9 h 15"/>
                  <a:gd name="T20" fmla="*/ 8 w 22"/>
                  <a:gd name="T21" fmla="*/ 11 h 15"/>
                  <a:gd name="T22" fmla="*/ 5 w 22"/>
                  <a:gd name="T23" fmla="*/ 8 h 15"/>
                  <a:gd name="T24" fmla="*/ 4 w 22"/>
                  <a:gd name="T25" fmla="*/ 6 h 15"/>
                  <a:gd name="T26" fmla="*/ 0 w 22"/>
                  <a:gd name="T27" fmla="*/ 8 h 15"/>
                  <a:gd name="T28" fmla="*/ 1 w 22"/>
                  <a:gd name="T29" fmla="*/ 14 h 15"/>
                  <a:gd name="T30" fmla="*/ 4 w 22"/>
                  <a:gd name="T31" fmla="*/ 13 h 15"/>
                  <a:gd name="T32" fmla="*/ 6 w 22"/>
                  <a:gd name="T33" fmla="*/ 11 h 15"/>
                  <a:gd name="T34" fmla="*/ 8 w 22"/>
                  <a:gd name="T35" fmla="*/ 14 h 15"/>
                  <a:gd name="T36" fmla="*/ 9 w 22"/>
                  <a:gd name="T37" fmla="*/ 12 h 15"/>
                  <a:gd name="T38" fmla="*/ 13 w 22"/>
                  <a:gd name="T39" fmla="*/ 14 h 15"/>
                  <a:gd name="T40" fmla="*/ 13 w 22"/>
                  <a:gd name="T41" fmla="*/ 10 h 15"/>
                  <a:gd name="T42" fmla="*/ 15 w 22"/>
                  <a:gd name="T43" fmla="*/ 10 h 15"/>
                  <a:gd name="T44" fmla="*/ 15 w 22"/>
                  <a:gd name="T45" fmla="*/ 9 h 15"/>
                  <a:gd name="T46" fmla="*/ 20 w 22"/>
                  <a:gd name="T47" fmla="*/ 11 h 15"/>
                  <a:gd name="T48" fmla="*/ 20 w 22"/>
                  <a:gd name="T49" fmla="*/ 7 h 15"/>
                  <a:gd name="T50" fmla="*/ 22 w 22"/>
                  <a:gd name="T51" fmla="*/ 7 h 15"/>
                  <a:gd name="T52" fmla="*/ 21 w 22"/>
                  <a:gd name="T53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15">
                    <a:moveTo>
                      <a:pt x="21" y="5"/>
                    </a:moveTo>
                    <a:cubicBezTo>
                      <a:pt x="21" y="6"/>
                      <a:pt x="19" y="6"/>
                      <a:pt x="19" y="5"/>
                    </a:cubicBezTo>
                    <a:cubicBezTo>
                      <a:pt x="21" y="6"/>
                      <a:pt x="21" y="0"/>
                      <a:pt x="20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17" y="4"/>
                      <a:pt x="19" y="7"/>
                      <a:pt x="17" y="7"/>
                    </a:cubicBezTo>
                    <a:cubicBezTo>
                      <a:pt x="16" y="7"/>
                      <a:pt x="16" y="5"/>
                      <a:pt x="14" y="6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1" y="6"/>
                      <a:pt x="10" y="7"/>
                      <a:pt x="12" y="7"/>
                    </a:cubicBezTo>
                    <a:cubicBezTo>
                      <a:pt x="12" y="7"/>
                      <a:pt x="13" y="5"/>
                      <a:pt x="13" y="7"/>
                    </a:cubicBezTo>
                    <a:cubicBezTo>
                      <a:pt x="12" y="7"/>
                      <a:pt x="11" y="9"/>
                      <a:pt x="9" y="9"/>
                    </a:cubicBezTo>
                    <a:cubicBezTo>
                      <a:pt x="9" y="10"/>
                      <a:pt x="8" y="11"/>
                      <a:pt x="8" y="11"/>
                    </a:cubicBezTo>
                    <a:cubicBezTo>
                      <a:pt x="7" y="11"/>
                      <a:pt x="6" y="9"/>
                      <a:pt x="5" y="8"/>
                    </a:cubicBezTo>
                    <a:cubicBezTo>
                      <a:pt x="5" y="8"/>
                      <a:pt x="7" y="5"/>
                      <a:pt x="4" y="6"/>
                    </a:cubicBezTo>
                    <a:cubicBezTo>
                      <a:pt x="4" y="9"/>
                      <a:pt x="1" y="7"/>
                      <a:pt x="0" y="8"/>
                    </a:cubicBezTo>
                    <a:cubicBezTo>
                      <a:pt x="3" y="9"/>
                      <a:pt x="0" y="11"/>
                      <a:pt x="1" y="14"/>
                    </a:cubicBezTo>
                    <a:cubicBezTo>
                      <a:pt x="2" y="13"/>
                      <a:pt x="5" y="15"/>
                      <a:pt x="4" y="13"/>
                    </a:cubicBezTo>
                    <a:cubicBezTo>
                      <a:pt x="2" y="13"/>
                      <a:pt x="6" y="12"/>
                      <a:pt x="6" y="11"/>
                    </a:cubicBezTo>
                    <a:cubicBezTo>
                      <a:pt x="7" y="12"/>
                      <a:pt x="6" y="14"/>
                      <a:pt x="8" y="14"/>
                    </a:cubicBezTo>
                    <a:cubicBezTo>
                      <a:pt x="9" y="13"/>
                      <a:pt x="8" y="12"/>
                      <a:pt x="9" y="12"/>
                    </a:cubicBezTo>
                    <a:cubicBezTo>
                      <a:pt x="12" y="11"/>
                      <a:pt x="11" y="14"/>
                      <a:pt x="13" y="14"/>
                    </a:cubicBezTo>
                    <a:cubicBezTo>
                      <a:pt x="14" y="12"/>
                      <a:pt x="11" y="10"/>
                      <a:pt x="13" y="10"/>
                    </a:cubicBezTo>
                    <a:cubicBezTo>
                      <a:pt x="13" y="11"/>
                      <a:pt x="15" y="11"/>
                      <a:pt x="15" y="10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6" y="12"/>
                      <a:pt x="20" y="11"/>
                    </a:cubicBezTo>
                    <a:cubicBezTo>
                      <a:pt x="20" y="10"/>
                      <a:pt x="20" y="9"/>
                      <a:pt x="20" y="7"/>
                    </a:cubicBezTo>
                    <a:cubicBezTo>
                      <a:pt x="21" y="7"/>
                      <a:pt x="22" y="8"/>
                      <a:pt x="22" y="7"/>
                    </a:cubicBezTo>
                    <a:cubicBezTo>
                      <a:pt x="22" y="6"/>
                      <a:pt x="22" y="5"/>
                      <a:pt x="2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Freeform 40"/>
              <p:cNvSpPr>
                <a:spLocks/>
              </p:cNvSpPr>
              <p:nvPr/>
            </p:nvSpPr>
            <p:spPr bwMode="auto">
              <a:xfrm>
                <a:off x="3495" y="3654"/>
                <a:ext cx="14" cy="14"/>
              </a:xfrm>
              <a:custGeom>
                <a:avLst/>
                <a:gdLst>
                  <a:gd name="T0" fmla="*/ 3 w 6"/>
                  <a:gd name="T1" fmla="*/ 2 h 5"/>
                  <a:gd name="T2" fmla="*/ 6 w 6"/>
                  <a:gd name="T3" fmla="*/ 2 h 5"/>
                  <a:gd name="T4" fmla="*/ 2 w 6"/>
                  <a:gd name="T5" fmla="*/ 1 h 5"/>
                  <a:gd name="T6" fmla="*/ 2 w 6"/>
                  <a:gd name="T7" fmla="*/ 4 h 5"/>
                  <a:gd name="T8" fmla="*/ 3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3" y="2"/>
                    </a:moveTo>
                    <a:cubicBezTo>
                      <a:pt x="5" y="0"/>
                      <a:pt x="5" y="5"/>
                      <a:pt x="6" y="2"/>
                    </a:cubicBezTo>
                    <a:cubicBezTo>
                      <a:pt x="5" y="2"/>
                      <a:pt x="4" y="0"/>
                      <a:pt x="2" y="1"/>
                    </a:cubicBezTo>
                    <a:cubicBezTo>
                      <a:pt x="2" y="1"/>
                      <a:pt x="0" y="3"/>
                      <a:pt x="2" y="4"/>
                    </a:cubicBezTo>
                    <a:cubicBezTo>
                      <a:pt x="2" y="3"/>
                      <a:pt x="2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Freeform 41"/>
              <p:cNvSpPr>
                <a:spLocks/>
              </p:cNvSpPr>
              <p:nvPr/>
            </p:nvSpPr>
            <p:spPr bwMode="auto">
              <a:xfrm>
                <a:off x="3493" y="3665"/>
                <a:ext cx="19" cy="26"/>
              </a:xfrm>
              <a:custGeom>
                <a:avLst/>
                <a:gdLst>
                  <a:gd name="T0" fmla="*/ 6 w 8"/>
                  <a:gd name="T1" fmla="*/ 7 h 9"/>
                  <a:gd name="T2" fmla="*/ 5 w 8"/>
                  <a:gd name="T3" fmla="*/ 6 h 9"/>
                  <a:gd name="T4" fmla="*/ 4 w 8"/>
                  <a:gd name="T5" fmla="*/ 3 h 9"/>
                  <a:gd name="T6" fmla="*/ 6 w 8"/>
                  <a:gd name="T7" fmla="*/ 3 h 9"/>
                  <a:gd name="T8" fmla="*/ 6 w 8"/>
                  <a:gd name="T9" fmla="*/ 0 h 9"/>
                  <a:gd name="T10" fmla="*/ 1 w 8"/>
                  <a:gd name="T11" fmla="*/ 4 h 9"/>
                  <a:gd name="T12" fmla="*/ 4 w 8"/>
                  <a:gd name="T13" fmla="*/ 9 h 9"/>
                  <a:gd name="T14" fmla="*/ 8 w 8"/>
                  <a:gd name="T15" fmla="*/ 5 h 9"/>
                  <a:gd name="T16" fmla="*/ 6 w 8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9">
                    <a:moveTo>
                      <a:pt x="6" y="7"/>
                    </a:moveTo>
                    <a:cubicBezTo>
                      <a:pt x="5" y="7"/>
                      <a:pt x="5" y="6"/>
                      <a:pt x="5" y="6"/>
                    </a:cubicBezTo>
                    <a:cubicBezTo>
                      <a:pt x="6" y="7"/>
                      <a:pt x="4" y="4"/>
                      <a:pt x="4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3"/>
                      <a:pt x="0" y="0"/>
                      <a:pt x="1" y="4"/>
                    </a:cubicBezTo>
                    <a:cubicBezTo>
                      <a:pt x="3" y="4"/>
                      <a:pt x="4" y="6"/>
                      <a:pt x="4" y="9"/>
                    </a:cubicBezTo>
                    <a:cubicBezTo>
                      <a:pt x="6" y="9"/>
                      <a:pt x="7" y="7"/>
                      <a:pt x="8" y="5"/>
                    </a:cubicBezTo>
                    <a:cubicBezTo>
                      <a:pt x="7" y="5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Freeform 42"/>
              <p:cNvSpPr>
                <a:spLocks/>
              </p:cNvSpPr>
              <p:nvPr/>
            </p:nvSpPr>
            <p:spPr bwMode="auto">
              <a:xfrm>
                <a:off x="3407" y="3659"/>
                <a:ext cx="17" cy="29"/>
              </a:xfrm>
              <a:custGeom>
                <a:avLst/>
                <a:gdLst>
                  <a:gd name="T0" fmla="*/ 6 w 7"/>
                  <a:gd name="T1" fmla="*/ 2 h 10"/>
                  <a:gd name="T2" fmla="*/ 5 w 7"/>
                  <a:gd name="T3" fmla="*/ 0 h 10"/>
                  <a:gd name="T4" fmla="*/ 3 w 7"/>
                  <a:gd name="T5" fmla="*/ 0 h 10"/>
                  <a:gd name="T6" fmla="*/ 4 w 7"/>
                  <a:gd name="T7" fmla="*/ 3 h 10"/>
                  <a:gd name="T8" fmla="*/ 0 w 7"/>
                  <a:gd name="T9" fmla="*/ 3 h 10"/>
                  <a:gd name="T10" fmla="*/ 0 w 7"/>
                  <a:gd name="T11" fmla="*/ 7 h 10"/>
                  <a:gd name="T12" fmla="*/ 4 w 7"/>
                  <a:gd name="T13" fmla="*/ 5 h 10"/>
                  <a:gd name="T14" fmla="*/ 2 w 7"/>
                  <a:gd name="T15" fmla="*/ 7 h 10"/>
                  <a:gd name="T16" fmla="*/ 4 w 7"/>
                  <a:gd name="T17" fmla="*/ 7 h 10"/>
                  <a:gd name="T18" fmla="*/ 4 w 7"/>
                  <a:gd name="T19" fmla="*/ 10 h 10"/>
                  <a:gd name="T20" fmla="*/ 6 w 7"/>
                  <a:gd name="T21" fmla="*/ 7 h 10"/>
                  <a:gd name="T22" fmla="*/ 4 w 7"/>
                  <a:gd name="T23" fmla="*/ 3 h 10"/>
                  <a:gd name="T24" fmla="*/ 6 w 7"/>
                  <a:gd name="T25" fmla="*/ 4 h 10"/>
                  <a:gd name="T26" fmla="*/ 6 w 7"/>
                  <a:gd name="T2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0">
                    <a:moveTo>
                      <a:pt x="6" y="2"/>
                    </a:moveTo>
                    <a:cubicBezTo>
                      <a:pt x="6" y="3"/>
                      <a:pt x="5" y="2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1"/>
                      <a:pt x="4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4"/>
                      <a:pt x="1" y="6"/>
                      <a:pt x="0" y="7"/>
                    </a:cubicBezTo>
                    <a:cubicBezTo>
                      <a:pt x="2" y="7"/>
                      <a:pt x="2" y="5"/>
                      <a:pt x="4" y="5"/>
                    </a:cubicBezTo>
                    <a:cubicBezTo>
                      <a:pt x="4" y="6"/>
                      <a:pt x="2" y="7"/>
                      <a:pt x="2" y="7"/>
                    </a:cubicBezTo>
                    <a:cubicBezTo>
                      <a:pt x="2" y="8"/>
                      <a:pt x="5" y="6"/>
                      <a:pt x="4" y="7"/>
                    </a:cubicBezTo>
                    <a:cubicBezTo>
                      <a:pt x="4" y="8"/>
                      <a:pt x="1" y="9"/>
                      <a:pt x="4" y="10"/>
                    </a:cubicBezTo>
                    <a:cubicBezTo>
                      <a:pt x="4" y="8"/>
                      <a:pt x="6" y="9"/>
                      <a:pt x="6" y="7"/>
                    </a:cubicBezTo>
                    <a:cubicBezTo>
                      <a:pt x="5" y="7"/>
                      <a:pt x="4" y="5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3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Freeform 43"/>
              <p:cNvSpPr>
                <a:spLocks/>
              </p:cNvSpPr>
              <p:nvPr/>
            </p:nvSpPr>
            <p:spPr bwMode="auto">
              <a:xfrm>
                <a:off x="3402" y="3680"/>
                <a:ext cx="10" cy="8"/>
              </a:xfrm>
              <a:custGeom>
                <a:avLst/>
                <a:gdLst>
                  <a:gd name="T0" fmla="*/ 4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0" y="2"/>
                      <a:pt x="4" y="3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Freeform 44"/>
              <p:cNvSpPr>
                <a:spLocks/>
              </p:cNvSpPr>
              <p:nvPr/>
            </p:nvSpPr>
            <p:spPr bwMode="auto">
              <a:xfrm>
                <a:off x="3469" y="3680"/>
                <a:ext cx="7" cy="11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2 h 4"/>
                  <a:gd name="T4" fmla="*/ 0 w 3"/>
                  <a:gd name="T5" fmla="*/ 1 h 4"/>
                  <a:gd name="T6" fmla="*/ 1 w 3"/>
                  <a:gd name="T7" fmla="*/ 4 h 4"/>
                  <a:gd name="T8" fmla="*/ 2 w 3"/>
                  <a:gd name="T9" fmla="*/ 2 h 4"/>
                  <a:gd name="T10" fmla="*/ 3 w 3"/>
                  <a:gd name="T11" fmla="*/ 2 h 4"/>
                  <a:gd name="T12" fmla="*/ 2 w 3"/>
                  <a:gd name="T13" fmla="*/ 1 h 4"/>
                  <a:gd name="T14" fmla="*/ 2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Freeform 45"/>
              <p:cNvSpPr>
                <a:spLocks/>
              </p:cNvSpPr>
              <p:nvPr/>
            </p:nvSpPr>
            <p:spPr bwMode="auto">
              <a:xfrm>
                <a:off x="3481" y="3657"/>
                <a:ext cx="14" cy="34"/>
              </a:xfrm>
              <a:custGeom>
                <a:avLst/>
                <a:gdLst>
                  <a:gd name="T0" fmla="*/ 2 w 6"/>
                  <a:gd name="T1" fmla="*/ 5 h 12"/>
                  <a:gd name="T2" fmla="*/ 1 w 6"/>
                  <a:gd name="T3" fmla="*/ 3 h 12"/>
                  <a:gd name="T4" fmla="*/ 2 w 6"/>
                  <a:gd name="T5" fmla="*/ 0 h 12"/>
                  <a:gd name="T6" fmla="*/ 0 w 6"/>
                  <a:gd name="T7" fmla="*/ 1 h 12"/>
                  <a:gd name="T8" fmla="*/ 1 w 6"/>
                  <a:gd name="T9" fmla="*/ 8 h 12"/>
                  <a:gd name="T10" fmla="*/ 2 w 6"/>
                  <a:gd name="T11" fmla="*/ 11 h 12"/>
                  <a:gd name="T12" fmla="*/ 6 w 6"/>
                  <a:gd name="T13" fmla="*/ 12 h 12"/>
                  <a:gd name="T14" fmla="*/ 2 w 6"/>
                  <a:gd name="T1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2" y="5"/>
                    </a:moveTo>
                    <a:cubicBezTo>
                      <a:pt x="2" y="3"/>
                      <a:pt x="4" y="1"/>
                      <a:pt x="1" y="3"/>
                    </a:cubicBezTo>
                    <a:cubicBezTo>
                      <a:pt x="0" y="1"/>
                      <a:pt x="5" y="1"/>
                      <a:pt x="2" y="0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3"/>
                      <a:pt x="0" y="6"/>
                      <a:pt x="1" y="8"/>
                    </a:cubicBezTo>
                    <a:cubicBezTo>
                      <a:pt x="1" y="9"/>
                      <a:pt x="1" y="11"/>
                      <a:pt x="2" y="11"/>
                    </a:cubicBezTo>
                    <a:cubicBezTo>
                      <a:pt x="3" y="10"/>
                      <a:pt x="4" y="10"/>
                      <a:pt x="6" y="12"/>
                    </a:cubicBezTo>
                    <a:cubicBezTo>
                      <a:pt x="6" y="8"/>
                      <a:pt x="3" y="8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Freeform 46"/>
              <p:cNvSpPr>
                <a:spLocks noEditPoints="1"/>
              </p:cNvSpPr>
              <p:nvPr/>
            </p:nvSpPr>
            <p:spPr bwMode="auto">
              <a:xfrm>
                <a:off x="2862" y="3665"/>
                <a:ext cx="74" cy="26"/>
              </a:xfrm>
              <a:custGeom>
                <a:avLst/>
                <a:gdLst>
                  <a:gd name="T0" fmla="*/ 8 w 31"/>
                  <a:gd name="T1" fmla="*/ 1 h 9"/>
                  <a:gd name="T2" fmla="*/ 4 w 31"/>
                  <a:gd name="T3" fmla="*/ 1 h 9"/>
                  <a:gd name="T4" fmla="*/ 2 w 31"/>
                  <a:gd name="T5" fmla="*/ 6 h 9"/>
                  <a:gd name="T6" fmla="*/ 4 w 31"/>
                  <a:gd name="T7" fmla="*/ 5 h 9"/>
                  <a:gd name="T8" fmla="*/ 9 w 31"/>
                  <a:gd name="T9" fmla="*/ 7 h 9"/>
                  <a:gd name="T10" fmla="*/ 10 w 31"/>
                  <a:gd name="T11" fmla="*/ 5 h 9"/>
                  <a:gd name="T12" fmla="*/ 15 w 31"/>
                  <a:gd name="T13" fmla="*/ 5 h 9"/>
                  <a:gd name="T14" fmla="*/ 15 w 31"/>
                  <a:gd name="T15" fmla="*/ 7 h 9"/>
                  <a:gd name="T16" fmla="*/ 18 w 31"/>
                  <a:gd name="T17" fmla="*/ 6 h 9"/>
                  <a:gd name="T18" fmla="*/ 18 w 31"/>
                  <a:gd name="T19" fmla="*/ 4 h 9"/>
                  <a:gd name="T20" fmla="*/ 20 w 31"/>
                  <a:gd name="T21" fmla="*/ 5 h 9"/>
                  <a:gd name="T22" fmla="*/ 23 w 31"/>
                  <a:gd name="T23" fmla="*/ 3 h 9"/>
                  <a:gd name="T24" fmla="*/ 21 w 31"/>
                  <a:gd name="T25" fmla="*/ 7 h 9"/>
                  <a:gd name="T26" fmla="*/ 19 w 31"/>
                  <a:gd name="T27" fmla="*/ 8 h 9"/>
                  <a:gd name="T28" fmla="*/ 22 w 31"/>
                  <a:gd name="T29" fmla="*/ 9 h 9"/>
                  <a:gd name="T30" fmla="*/ 30 w 31"/>
                  <a:gd name="T31" fmla="*/ 6 h 9"/>
                  <a:gd name="T32" fmla="*/ 28 w 31"/>
                  <a:gd name="T33" fmla="*/ 1 h 9"/>
                  <a:gd name="T34" fmla="*/ 26 w 31"/>
                  <a:gd name="T35" fmla="*/ 5 h 9"/>
                  <a:gd name="T36" fmla="*/ 27 w 31"/>
                  <a:gd name="T37" fmla="*/ 1 h 9"/>
                  <a:gd name="T38" fmla="*/ 25 w 31"/>
                  <a:gd name="T39" fmla="*/ 5 h 9"/>
                  <a:gd name="T40" fmla="*/ 24 w 31"/>
                  <a:gd name="T41" fmla="*/ 1 h 9"/>
                  <a:gd name="T42" fmla="*/ 20 w 31"/>
                  <a:gd name="T43" fmla="*/ 3 h 9"/>
                  <a:gd name="T44" fmla="*/ 18 w 31"/>
                  <a:gd name="T45" fmla="*/ 1 h 9"/>
                  <a:gd name="T46" fmla="*/ 19 w 31"/>
                  <a:gd name="T47" fmla="*/ 3 h 9"/>
                  <a:gd name="T48" fmla="*/ 18 w 31"/>
                  <a:gd name="T49" fmla="*/ 1 h 9"/>
                  <a:gd name="T50" fmla="*/ 14 w 31"/>
                  <a:gd name="T51" fmla="*/ 5 h 9"/>
                  <a:gd name="T52" fmla="*/ 8 w 31"/>
                  <a:gd name="T53" fmla="*/ 3 h 9"/>
                  <a:gd name="T54" fmla="*/ 8 w 31"/>
                  <a:gd name="T55" fmla="*/ 1 h 9"/>
                  <a:gd name="T56" fmla="*/ 8 w 31"/>
                  <a:gd name="T57" fmla="*/ 6 h 9"/>
                  <a:gd name="T58" fmla="*/ 7 w 31"/>
                  <a:gd name="T59" fmla="*/ 2 h 9"/>
                  <a:gd name="T60" fmla="*/ 8 w 31"/>
                  <a:gd name="T6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9">
                    <a:moveTo>
                      <a:pt x="8" y="1"/>
                    </a:moveTo>
                    <a:cubicBezTo>
                      <a:pt x="7" y="1"/>
                      <a:pt x="5" y="2"/>
                      <a:pt x="4" y="1"/>
                    </a:cubicBezTo>
                    <a:cubicBezTo>
                      <a:pt x="6" y="5"/>
                      <a:pt x="0" y="4"/>
                      <a:pt x="2" y="6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2" y="8"/>
                      <a:pt x="8" y="8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ubicBezTo>
                      <a:pt x="12" y="9"/>
                      <a:pt x="12" y="5"/>
                      <a:pt x="15" y="5"/>
                    </a:cubicBezTo>
                    <a:cubicBezTo>
                      <a:pt x="15" y="6"/>
                      <a:pt x="14" y="7"/>
                      <a:pt x="15" y="7"/>
                    </a:cubicBezTo>
                    <a:cubicBezTo>
                      <a:pt x="15" y="4"/>
                      <a:pt x="19" y="8"/>
                      <a:pt x="18" y="6"/>
                    </a:cubicBezTo>
                    <a:cubicBezTo>
                      <a:pt x="18" y="6"/>
                      <a:pt x="16" y="4"/>
                      <a:pt x="18" y="4"/>
                    </a:cubicBezTo>
                    <a:cubicBezTo>
                      <a:pt x="19" y="4"/>
                      <a:pt x="18" y="6"/>
                      <a:pt x="20" y="5"/>
                    </a:cubicBezTo>
                    <a:cubicBezTo>
                      <a:pt x="22" y="5"/>
                      <a:pt x="21" y="3"/>
                      <a:pt x="23" y="3"/>
                    </a:cubicBezTo>
                    <a:cubicBezTo>
                      <a:pt x="22" y="4"/>
                      <a:pt x="22" y="6"/>
                      <a:pt x="21" y="7"/>
                    </a:cubicBezTo>
                    <a:cubicBezTo>
                      <a:pt x="21" y="6"/>
                      <a:pt x="19" y="7"/>
                      <a:pt x="19" y="8"/>
                    </a:cubicBezTo>
                    <a:cubicBezTo>
                      <a:pt x="21" y="8"/>
                      <a:pt x="21" y="9"/>
                      <a:pt x="22" y="9"/>
                    </a:cubicBezTo>
                    <a:cubicBezTo>
                      <a:pt x="23" y="7"/>
                      <a:pt x="27" y="5"/>
                      <a:pt x="30" y="6"/>
                    </a:cubicBezTo>
                    <a:cubicBezTo>
                      <a:pt x="31" y="3"/>
                      <a:pt x="30" y="1"/>
                      <a:pt x="28" y="1"/>
                    </a:cubicBezTo>
                    <a:cubicBezTo>
                      <a:pt x="27" y="2"/>
                      <a:pt x="28" y="5"/>
                      <a:pt x="26" y="5"/>
                    </a:cubicBezTo>
                    <a:cubicBezTo>
                      <a:pt x="26" y="4"/>
                      <a:pt x="26" y="2"/>
                      <a:pt x="27" y="1"/>
                    </a:cubicBezTo>
                    <a:cubicBezTo>
                      <a:pt x="24" y="0"/>
                      <a:pt x="27" y="5"/>
                      <a:pt x="25" y="5"/>
                    </a:cubicBezTo>
                    <a:cubicBezTo>
                      <a:pt x="24" y="4"/>
                      <a:pt x="26" y="1"/>
                      <a:pt x="24" y="1"/>
                    </a:cubicBezTo>
                    <a:cubicBezTo>
                      <a:pt x="24" y="3"/>
                      <a:pt x="21" y="2"/>
                      <a:pt x="20" y="3"/>
                    </a:cubicBezTo>
                    <a:cubicBezTo>
                      <a:pt x="22" y="1"/>
                      <a:pt x="20" y="1"/>
                      <a:pt x="18" y="1"/>
                    </a:cubicBezTo>
                    <a:cubicBezTo>
                      <a:pt x="18" y="2"/>
                      <a:pt x="19" y="2"/>
                      <a:pt x="19" y="3"/>
                    </a:cubicBezTo>
                    <a:cubicBezTo>
                      <a:pt x="18" y="2"/>
                      <a:pt x="15" y="4"/>
                      <a:pt x="18" y="1"/>
                    </a:cubicBezTo>
                    <a:cubicBezTo>
                      <a:pt x="15" y="1"/>
                      <a:pt x="16" y="5"/>
                      <a:pt x="14" y="5"/>
                    </a:cubicBezTo>
                    <a:cubicBezTo>
                      <a:pt x="16" y="0"/>
                      <a:pt x="11" y="4"/>
                      <a:pt x="8" y="3"/>
                    </a:cubicBezTo>
                    <a:cubicBezTo>
                      <a:pt x="8" y="3"/>
                      <a:pt x="8" y="2"/>
                      <a:pt x="8" y="1"/>
                    </a:cubicBezTo>
                    <a:close/>
                    <a:moveTo>
                      <a:pt x="8" y="6"/>
                    </a:moveTo>
                    <a:cubicBezTo>
                      <a:pt x="7" y="7"/>
                      <a:pt x="3" y="2"/>
                      <a:pt x="7" y="2"/>
                    </a:cubicBezTo>
                    <a:cubicBezTo>
                      <a:pt x="4" y="4"/>
                      <a:pt x="9" y="5"/>
                      <a:pt x="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Freeform 47"/>
              <p:cNvSpPr>
                <a:spLocks/>
              </p:cNvSpPr>
              <p:nvPr/>
            </p:nvSpPr>
            <p:spPr bwMode="auto">
              <a:xfrm>
                <a:off x="2667" y="3665"/>
                <a:ext cx="54" cy="32"/>
              </a:xfrm>
              <a:custGeom>
                <a:avLst/>
                <a:gdLst>
                  <a:gd name="T0" fmla="*/ 19 w 23"/>
                  <a:gd name="T1" fmla="*/ 6 h 11"/>
                  <a:gd name="T2" fmla="*/ 23 w 23"/>
                  <a:gd name="T3" fmla="*/ 2 h 11"/>
                  <a:gd name="T4" fmla="*/ 17 w 23"/>
                  <a:gd name="T5" fmla="*/ 3 h 11"/>
                  <a:gd name="T6" fmla="*/ 15 w 23"/>
                  <a:gd name="T7" fmla="*/ 2 h 11"/>
                  <a:gd name="T8" fmla="*/ 15 w 23"/>
                  <a:gd name="T9" fmla="*/ 1 h 11"/>
                  <a:gd name="T10" fmla="*/ 12 w 23"/>
                  <a:gd name="T11" fmla="*/ 2 h 11"/>
                  <a:gd name="T12" fmla="*/ 10 w 23"/>
                  <a:gd name="T13" fmla="*/ 1 h 11"/>
                  <a:gd name="T14" fmla="*/ 8 w 23"/>
                  <a:gd name="T15" fmla="*/ 2 h 11"/>
                  <a:gd name="T16" fmla="*/ 8 w 23"/>
                  <a:gd name="T17" fmla="*/ 4 h 11"/>
                  <a:gd name="T18" fmla="*/ 1 w 23"/>
                  <a:gd name="T19" fmla="*/ 3 h 11"/>
                  <a:gd name="T20" fmla="*/ 2 w 23"/>
                  <a:gd name="T21" fmla="*/ 1 h 11"/>
                  <a:gd name="T22" fmla="*/ 0 w 23"/>
                  <a:gd name="T23" fmla="*/ 1 h 11"/>
                  <a:gd name="T24" fmla="*/ 0 w 23"/>
                  <a:gd name="T25" fmla="*/ 5 h 11"/>
                  <a:gd name="T26" fmla="*/ 0 w 23"/>
                  <a:gd name="T27" fmla="*/ 5 h 11"/>
                  <a:gd name="T28" fmla="*/ 3 w 23"/>
                  <a:gd name="T29" fmla="*/ 6 h 11"/>
                  <a:gd name="T30" fmla="*/ 5 w 23"/>
                  <a:gd name="T31" fmla="*/ 5 h 11"/>
                  <a:gd name="T32" fmla="*/ 6 w 23"/>
                  <a:gd name="T33" fmla="*/ 3 h 11"/>
                  <a:gd name="T34" fmla="*/ 6 w 23"/>
                  <a:gd name="T35" fmla="*/ 5 h 11"/>
                  <a:gd name="T36" fmla="*/ 15 w 23"/>
                  <a:gd name="T37" fmla="*/ 7 h 11"/>
                  <a:gd name="T38" fmla="*/ 18 w 23"/>
                  <a:gd name="T39" fmla="*/ 5 h 11"/>
                  <a:gd name="T40" fmla="*/ 23 w 23"/>
                  <a:gd name="T41" fmla="*/ 9 h 11"/>
                  <a:gd name="T42" fmla="*/ 19 w 23"/>
                  <a:gd name="T4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1">
                    <a:moveTo>
                      <a:pt x="19" y="6"/>
                    </a:moveTo>
                    <a:cubicBezTo>
                      <a:pt x="22" y="6"/>
                      <a:pt x="22" y="4"/>
                      <a:pt x="23" y="2"/>
                    </a:cubicBezTo>
                    <a:cubicBezTo>
                      <a:pt x="19" y="2"/>
                      <a:pt x="20" y="2"/>
                      <a:pt x="17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9" y="2"/>
                      <a:pt x="9" y="4"/>
                      <a:pt x="8" y="4"/>
                    </a:cubicBezTo>
                    <a:cubicBezTo>
                      <a:pt x="8" y="0"/>
                      <a:pt x="3" y="3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1" y="7"/>
                      <a:pt x="3" y="6"/>
                    </a:cubicBezTo>
                    <a:cubicBezTo>
                      <a:pt x="4" y="6"/>
                      <a:pt x="4" y="5"/>
                      <a:pt x="5" y="5"/>
                    </a:cubicBezTo>
                    <a:cubicBezTo>
                      <a:pt x="5" y="5"/>
                      <a:pt x="5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5"/>
                      <a:pt x="12" y="6"/>
                      <a:pt x="15" y="7"/>
                    </a:cubicBezTo>
                    <a:cubicBezTo>
                      <a:pt x="15" y="6"/>
                      <a:pt x="17" y="5"/>
                      <a:pt x="18" y="5"/>
                    </a:cubicBezTo>
                    <a:cubicBezTo>
                      <a:pt x="19" y="6"/>
                      <a:pt x="21" y="11"/>
                      <a:pt x="23" y="9"/>
                    </a:cubicBezTo>
                    <a:cubicBezTo>
                      <a:pt x="22" y="8"/>
                      <a:pt x="20" y="8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Freeform 48"/>
              <p:cNvSpPr>
                <a:spLocks/>
              </p:cNvSpPr>
              <p:nvPr/>
            </p:nvSpPr>
            <p:spPr bwMode="auto">
              <a:xfrm>
                <a:off x="2926" y="3685"/>
                <a:ext cx="7" cy="12"/>
              </a:xfrm>
              <a:custGeom>
                <a:avLst/>
                <a:gdLst>
                  <a:gd name="T0" fmla="*/ 2 w 3"/>
                  <a:gd name="T1" fmla="*/ 2 h 4"/>
                  <a:gd name="T2" fmla="*/ 2 w 3"/>
                  <a:gd name="T3" fmla="*/ 3 h 4"/>
                  <a:gd name="T4" fmla="*/ 0 w 3"/>
                  <a:gd name="T5" fmla="*/ 1 h 4"/>
                  <a:gd name="T6" fmla="*/ 0 w 3"/>
                  <a:gd name="T7" fmla="*/ 3 h 4"/>
                  <a:gd name="T8" fmla="*/ 2 w 3"/>
                  <a:gd name="T9" fmla="*/ 4 h 4"/>
                  <a:gd name="T10" fmla="*/ 2 w 3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2" y="4"/>
                      <a:pt x="2" y="4"/>
                    </a:cubicBezTo>
                    <a:cubicBezTo>
                      <a:pt x="3" y="4"/>
                      <a:pt x="3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Freeform 49"/>
              <p:cNvSpPr>
                <a:spLocks/>
              </p:cNvSpPr>
              <p:nvPr/>
            </p:nvSpPr>
            <p:spPr bwMode="auto">
              <a:xfrm>
                <a:off x="2795" y="3668"/>
                <a:ext cx="26" cy="20"/>
              </a:xfrm>
              <a:custGeom>
                <a:avLst/>
                <a:gdLst>
                  <a:gd name="T0" fmla="*/ 11 w 11"/>
                  <a:gd name="T1" fmla="*/ 5 h 7"/>
                  <a:gd name="T2" fmla="*/ 11 w 11"/>
                  <a:gd name="T3" fmla="*/ 3 h 7"/>
                  <a:gd name="T4" fmla="*/ 4 w 11"/>
                  <a:gd name="T5" fmla="*/ 0 h 7"/>
                  <a:gd name="T6" fmla="*/ 3 w 11"/>
                  <a:gd name="T7" fmla="*/ 2 h 7"/>
                  <a:gd name="T8" fmla="*/ 1 w 11"/>
                  <a:gd name="T9" fmla="*/ 4 h 7"/>
                  <a:gd name="T10" fmla="*/ 3 w 11"/>
                  <a:gd name="T11" fmla="*/ 4 h 7"/>
                  <a:gd name="T12" fmla="*/ 3 w 11"/>
                  <a:gd name="T13" fmla="*/ 6 h 7"/>
                  <a:gd name="T14" fmla="*/ 11 w 1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">
                    <a:moveTo>
                      <a:pt x="11" y="5"/>
                    </a:moveTo>
                    <a:cubicBezTo>
                      <a:pt x="11" y="4"/>
                      <a:pt x="11" y="4"/>
                      <a:pt x="11" y="3"/>
                    </a:cubicBezTo>
                    <a:cubicBezTo>
                      <a:pt x="7" y="3"/>
                      <a:pt x="7" y="3"/>
                      <a:pt x="4" y="0"/>
                    </a:cubicBezTo>
                    <a:cubicBezTo>
                      <a:pt x="4" y="2"/>
                      <a:pt x="2" y="1"/>
                      <a:pt x="3" y="2"/>
                    </a:cubicBezTo>
                    <a:cubicBezTo>
                      <a:pt x="5" y="3"/>
                      <a:pt x="1" y="1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0" y="6"/>
                      <a:pt x="5" y="3"/>
                      <a:pt x="3" y="6"/>
                    </a:cubicBezTo>
                    <a:cubicBezTo>
                      <a:pt x="7" y="7"/>
                      <a:pt x="8" y="5"/>
                      <a:pt x="1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Freeform 50"/>
              <p:cNvSpPr>
                <a:spLocks/>
              </p:cNvSpPr>
              <p:nvPr/>
            </p:nvSpPr>
            <p:spPr bwMode="auto">
              <a:xfrm>
                <a:off x="2852" y="3671"/>
                <a:ext cx="7" cy="9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3 h 3"/>
                  <a:gd name="T6" fmla="*/ 2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51"/>
              <p:cNvSpPr>
                <a:spLocks/>
              </p:cNvSpPr>
              <p:nvPr/>
            </p:nvSpPr>
            <p:spPr bwMode="auto">
              <a:xfrm>
                <a:off x="2821" y="3668"/>
                <a:ext cx="46" cy="26"/>
              </a:xfrm>
              <a:custGeom>
                <a:avLst/>
                <a:gdLst>
                  <a:gd name="T0" fmla="*/ 16 w 19"/>
                  <a:gd name="T1" fmla="*/ 6 h 9"/>
                  <a:gd name="T2" fmla="*/ 18 w 19"/>
                  <a:gd name="T3" fmla="*/ 2 h 9"/>
                  <a:gd name="T4" fmla="*/ 16 w 19"/>
                  <a:gd name="T5" fmla="*/ 4 h 9"/>
                  <a:gd name="T6" fmla="*/ 10 w 19"/>
                  <a:gd name="T7" fmla="*/ 0 h 9"/>
                  <a:gd name="T8" fmla="*/ 6 w 19"/>
                  <a:gd name="T9" fmla="*/ 1 h 9"/>
                  <a:gd name="T10" fmla="*/ 3 w 19"/>
                  <a:gd name="T11" fmla="*/ 2 h 9"/>
                  <a:gd name="T12" fmla="*/ 0 w 19"/>
                  <a:gd name="T13" fmla="*/ 1 h 9"/>
                  <a:gd name="T14" fmla="*/ 0 w 19"/>
                  <a:gd name="T15" fmla="*/ 5 h 9"/>
                  <a:gd name="T16" fmla="*/ 5 w 19"/>
                  <a:gd name="T17" fmla="*/ 4 h 9"/>
                  <a:gd name="T18" fmla="*/ 7 w 19"/>
                  <a:gd name="T19" fmla="*/ 8 h 9"/>
                  <a:gd name="T20" fmla="*/ 10 w 19"/>
                  <a:gd name="T21" fmla="*/ 8 h 9"/>
                  <a:gd name="T22" fmla="*/ 11 w 19"/>
                  <a:gd name="T23" fmla="*/ 4 h 9"/>
                  <a:gd name="T24" fmla="*/ 14 w 19"/>
                  <a:gd name="T25" fmla="*/ 8 h 9"/>
                  <a:gd name="T26" fmla="*/ 15 w 19"/>
                  <a:gd name="T27" fmla="*/ 9 h 9"/>
                  <a:gd name="T28" fmla="*/ 16 w 19"/>
                  <a:gd name="T2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9">
                    <a:moveTo>
                      <a:pt x="16" y="6"/>
                    </a:moveTo>
                    <a:cubicBezTo>
                      <a:pt x="19" y="6"/>
                      <a:pt x="17" y="3"/>
                      <a:pt x="18" y="2"/>
                    </a:cubicBezTo>
                    <a:cubicBezTo>
                      <a:pt x="15" y="1"/>
                      <a:pt x="17" y="5"/>
                      <a:pt x="16" y="4"/>
                    </a:cubicBezTo>
                    <a:cubicBezTo>
                      <a:pt x="13" y="6"/>
                      <a:pt x="11" y="2"/>
                      <a:pt x="10" y="0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6" y="2"/>
                      <a:pt x="3" y="2"/>
                      <a:pt x="3" y="2"/>
                    </a:cubicBezTo>
                    <a:cubicBezTo>
                      <a:pt x="2" y="2"/>
                      <a:pt x="1" y="2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3" y="6"/>
                      <a:pt x="4" y="4"/>
                      <a:pt x="5" y="4"/>
                    </a:cubicBezTo>
                    <a:cubicBezTo>
                      <a:pt x="6" y="6"/>
                      <a:pt x="5" y="6"/>
                      <a:pt x="7" y="8"/>
                    </a:cubicBezTo>
                    <a:cubicBezTo>
                      <a:pt x="9" y="8"/>
                      <a:pt x="8" y="6"/>
                      <a:pt x="10" y="8"/>
                    </a:cubicBezTo>
                    <a:cubicBezTo>
                      <a:pt x="10" y="5"/>
                      <a:pt x="10" y="4"/>
                      <a:pt x="11" y="4"/>
                    </a:cubicBezTo>
                    <a:cubicBezTo>
                      <a:pt x="11" y="6"/>
                      <a:pt x="14" y="6"/>
                      <a:pt x="14" y="8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8"/>
                      <a:pt x="14" y="6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52"/>
              <p:cNvSpPr>
                <a:spLocks/>
              </p:cNvSpPr>
              <p:nvPr/>
            </p:nvSpPr>
            <p:spPr bwMode="auto">
              <a:xfrm>
                <a:off x="2762" y="3665"/>
                <a:ext cx="33" cy="26"/>
              </a:xfrm>
              <a:custGeom>
                <a:avLst/>
                <a:gdLst>
                  <a:gd name="T0" fmla="*/ 14 w 14"/>
                  <a:gd name="T1" fmla="*/ 5 h 9"/>
                  <a:gd name="T2" fmla="*/ 11 w 14"/>
                  <a:gd name="T3" fmla="*/ 3 h 9"/>
                  <a:gd name="T4" fmla="*/ 10 w 14"/>
                  <a:gd name="T5" fmla="*/ 5 h 9"/>
                  <a:gd name="T6" fmla="*/ 8 w 14"/>
                  <a:gd name="T7" fmla="*/ 2 h 9"/>
                  <a:gd name="T8" fmla="*/ 5 w 14"/>
                  <a:gd name="T9" fmla="*/ 5 h 9"/>
                  <a:gd name="T10" fmla="*/ 5 w 14"/>
                  <a:gd name="T11" fmla="*/ 5 h 9"/>
                  <a:gd name="T12" fmla="*/ 6 w 14"/>
                  <a:gd name="T13" fmla="*/ 2 h 9"/>
                  <a:gd name="T14" fmla="*/ 2 w 14"/>
                  <a:gd name="T15" fmla="*/ 5 h 9"/>
                  <a:gd name="T16" fmla="*/ 0 w 14"/>
                  <a:gd name="T17" fmla="*/ 3 h 9"/>
                  <a:gd name="T18" fmla="*/ 1 w 14"/>
                  <a:gd name="T19" fmla="*/ 7 h 9"/>
                  <a:gd name="T20" fmla="*/ 5 w 14"/>
                  <a:gd name="T21" fmla="*/ 8 h 9"/>
                  <a:gd name="T22" fmla="*/ 9 w 14"/>
                  <a:gd name="T23" fmla="*/ 6 h 9"/>
                  <a:gd name="T24" fmla="*/ 10 w 14"/>
                  <a:gd name="T25" fmla="*/ 8 h 9"/>
                  <a:gd name="T26" fmla="*/ 14 w 14"/>
                  <a:gd name="T27" fmla="*/ 6 h 9"/>
                  <a:gd name="T28" fmla="*/ 14 w 14"/>
                  <a:gd name="T2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9">
                    <a:moveTo>
                      <a:pt x="14" y="5"/>
                    </a:moveTo>
                    <a:cubicBezTo>
                      <a:pt x="13" y="4"/>
                      <a:pt x="12" y="0"/>
                      <a:pt x="11" y="3"/>
                    </a:cubicBezTo>
                    <a:cubicBezTo>
                      <a:pt x="13" y="3"/>
                      <a:pt x="11" y="6"/>
                      <a:pt x="10" y="5"/>
                    </a:cubicBezTo>
                    <a:cubicBezTo>
                      <a:pt x="11" y="3"/>
                      <a:pt x="9" y="3"/>
                      <a:pt x="8" y="2"/>
                    </a:cubicBezTo>
                    <a:cubicBezTo>
                      <a:pt x="8" y="4"/>
                      <a:pt x="5" y="3"/>
                      <a:pt x="5" y="5"/>
                    </a:cubicBezTo>
                    <a:cubicBezTo>
                      <a:pt x="5" y="5"/>
                      <a:pt x="6" y="5"/>
                      <a:pt x="5" y="5"/>
                    </a:cubicBezTo>
                    <a:cubicBezTo>
                      <a:pt x="2" y="5"/>
                      <a:pt x="6" y="3"/>
                      <a:pt x="6" y="2"/>
                    </a:cubicBezTo>
                    <a:cubicBezTo>
                      <a:pt x="3" y="1"/>
                      <a:pt x="4" y="5"/>
                      <a:pt x="2" y="5"/>
                    </a:cubicBezTo>
                    <a:cubicBezTo>
                      <a:pt x="3" y="3"/>
                      <a:pt x="0" y="1"/>
                      <a:pt x="0" y="3"/>
                    </a:cubicBezTo>
                    <a:cubicBezTo>
                      <a:pt x="1" y="4"/>
                      <a:pt x="0" y="5"/>
                      <a:pt x="1" y="7"/>
                    </a:cubicBezTo>
                    <a:cubicBezTo>
                      <a:pt x="3" y="7"/>
                      <a:pt x="4" y="7"/>
                      <a:pt x="5" y="8"/>
                    </a:cubicBezTo>
                    <a:cubicBezTo>
                      <a:pt x="4" y="5"/>
                      <a:pt x="7" y="7"/>
                      <a:pt x="9" y="6"/>
                    </a:cubicBezTo>
                    <a:cubicBezTo>
                      <a:pt x="9" y="7"/>
                      <a:pt x="9" y="8"/>
                      <a:pt x="10" y="8"/>
                    </a:cubicBezTo>
                    <a:cubicBezTo>
                      <a:pt x="9" y="4"/>
                      <a:pt x="13" y="9"/>
                      <a:pt x="14" y="6"/>
                    </a:cubicBezTo>
                    <a:cubicBezTo>
                      <a:pt x="12" y="6"/>
                      <a:pt x="14" y="5"/>
                      <a:pt x="1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Freeform 53"/>
              <p:cNvSpPr>
                <a:spLocks/>
              </p:cNvSpPr>
              <p:nvPr/>
            </p:nvSpPr>
            <p:spPr bwMode="auto">
              <a:xfrm>
                <a:off x="2890" y="3688"/>
                <a:ext cx="7" cy="6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1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3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Freeform 54"/>
              <p:cNvSpPr>
                <a:spLocks/>
              </p:cNvSpPr>
              <p:nvPr/>
            </p:nvSpPr>
            <p:spPr bwMode="auto">
              <a:xfrm>
                <a:off x="2817" y="3682"/>
                <a:ext cx="4" cy="12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0"/>
                      <a:pt x="0" y="2"/>
                    </a:cubicBezTo>
                    <a:cubicBezTo>
                      <a:pt x="1" y="2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Freeform 55"/>
              <p:cNvSpPr>
                <a:spLocks/>
              </p:cNvSpPr>
              <p:nvPr/>
            </p:nvSpPr>
            <p:spPr bwMode="auto">
              <a:xfrm>
                <a:off x="2738" y="3685"/>
                <a:ext cx="14" cy="12"/>
              </a:xfrm>
              <a:custGeom>
                <a:avLst/>
                <a:gdLst>
                  <a:gd name="T0" fmla="*/ 4 w 6"/>
                  <a:gd name="T1" fmla="*/ 1 h 4"/>
                  <a:gd name="T2" fmla="*/ 3 w 6"/>
                  <a:gd name="T3" fmla="*/ 3 h 4"/>
                  <a:gd name="T4" fmla="*/ 6 w 6"/>
                  <a:gd name="T5" fmla="*/ 1 h 4"/>
                  <a:gd name="T6" fmla="*/ 4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3" y="0"/>
                      <a:pt x="0" y="4"/>
                      <a:pt x="3" y="3"/>
                    </a:cubicBezTo>
                    <a:cubicBezTo>
                      <a:pt x="3" y="2"/>
                      <a:pt x="6" y="2"/>
                      <a:pt x="6" y="1"/>
                    </a:cubicBezTo>
                    <a:cubicBezTo>
                      <a:pt x="4" y="1"/>
                      <a:pt x="4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56"/>
              <p:cNvSpPr>
                <a:spLocks/>
              </p:cNvSpPr>
              <p:nvPr/>
            </p:nvSpPr>
            <p:spPr bwMode="auto">
              <a:xfrm>
                <a:off x="2721" y="3668"/>
                <a:ext cx="41" cy="23"/>
              </a:xfrm>
              <a:custGeom>
                <a:avLst/>
                <a:gdLst>
                  <a:gd name="T0" fmla="*/ 17 w 17"/>
                  <a:gd name="T1" fmla="*/ 4 h 8"/>
                  <a:gd name="T2" fmla="*/ 15 w 17"/>
                  <a:gd name="T3" fmla="*/ 1 h 8"/>
                  <a:gd name="T4" fmla="*/ 10 w 17"/>
                  <a:gd name="T5" fmla="*/ 3 h 8"/>
                  <a:gd name="T6" fmla="*/ 7 w 17"/>
                  <a:gd name="T7" fmla="*/ 2 h 8"/>
                  <a:gd name="T8" fmla="*/ 4 w 17"/>
                  <a:gd name="T9" fmla="*/ 4 h 8"/>
                  <a:gd name="T10" fmla="*/ 5 w 17"/>
                  <a:gd name="T11" fmla="*/ 0 h 8"/>
                  <a:gd name="T12" fmla="*/ 1 w 17"/>
                  <a:gd name="T13" fmla="*/ 1 h 8"/>
                  <a:gd name="T14" fmla="*/ 0 w 17"/>
                  <a:gd name="T15" fmla="*/ 4 h 8"/>
                  <a:gd name="T16" fmla="*/ 4 w 17"/>
                  <a:gd name="T17" fmla="*/ 5 h 8"/>
                  <a:gd name="T18" fmla="*/ 6 w 17"/>
                  <a:gd name="T19" fmla="*/ 5 h 8"/>
                  <a:gd name="T20" fmla="*/ 8 w 17"/>
                  <a:gd name="T21" fmla="*/ 4 h 8"/>
                  <a:gd name="T22" fmla="*/ 11 w 17"/>
                  <a:gd name="T23" fmla="*/ 4 h 8"/>
                  <a:gd name="T24" fmla="*/ 17 w 17"/>
                  <a:gd name="T2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8">
                    <a:moveTo>
                      <a:pt x="17" y="4"/>
                    </a:moveTo>
                    <a:cubicBezTo>
                      <a:pt x="16" y="4"/>
                      <a:pt x="14" y="4"/>
                      <a:pt x="15" y="1"/>
                    </a:cubicBezTo>
                    <a:cubicBezTo>
                      <a:pt x="12" y="2"/>
                      <a:pt x="12" y="3"/>
                      <a:pt x="10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5" y="2"/>
                      <a:pt x="8" y="5"/>
                      <a:pt x="4" y="4"/>
                    </a:cubicBezTo>
                    <a:cubicBezTo>
                      <a:pt x="4" y="3"/>
                      <a:pt x="8" y="1"/>
                      <a:pt x="5" y="0"/>
                    </a:cubicBezTo>
                    <a:cubicBezTo>
                      <a:pt x="5" y="2"/>
                      <a:pt x="2" y="1"/>
                      <a:pt x="1" y="1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3" y="2"/>
                      <a:pt x="3" y="8"/>
                      <a:pt x="4" y="5"/>
                    </a:cubicBezTo>
                    <a:cubicBezTo>
                      <a:pt x="2" y="4"/>
                      <a:pt x="5" y="5"/>
                      <a:pt x="6" y="5"/>
                    </a:cubicBezTo>
                    <a:cubicBezTo>
                      <a:pt x="7" y="5"/>
                      <a:pt x="7" y="4"/>
                      <a:pt x="8" y="4"/>
                    </a:cubicBezTo>
                    <a:cubicBezTo>
                      <a:pt x="10" y="4"/>
                      <a:pt x="10" y="5"/>
                      <a:pt x="11" y="4"/>
                    </a:cubicBezTo>
                    <a:cubicBezTo>
                      <a:pt x="13" y="2"/>
                      <a:pt x="17" y="8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32" name="Group 4"/>
            <p:cNvGrpSpPr>
              <a:grpSpLocks noChangeAspect="1"/>
            </p:cNvGrpSpPr>
            <p:nvPr/>
          </p:nvGrpSpPr>
          <p:grpSpPr bwMode="auto">
            <a:xfrm rot="18970066" flipV="1">
              <a:off x="5800646" y="1288896"/>
              <a:ext cx="2721249" cy="254854"/>
              <a:chOff x="2667" y="3648"/>
              <a:chExt cx="959" cy="49"/>
            </a:xfrm>
            <a:solidFill>
              <a:schemeClr val="bg1"/>
            </a:solidFill>
          </p:grpSpPr>
          <p:sp>
            <p:nvSpPr>
              <p:cNvPr id="433" name="Freeform 5"/>
              <p:cNvSpPr>
                <a:spLocks/>
              </p:cNvSpPr>
              <p:nvPr/>
            </p:nvSpPr>
            <p:spPr bwMode="auto">
              <a:xfrm>
                <a:off x="3262" y="3659"/>
                <a:ext cx="33" cy="38"/>
              </a:xfrm>
              <a:custGeom>
                <a:avLst/>
                <a:gdLst>
                  <a:gd name="T0" fmla="*/ 14 w 14"/>
                  <a:gd name="T1" fmla="*/ 3 h 13"/>
                  <a:gd name="T2" fmla="*/ 8 w 14"/>
                  <a:gd name="T3" fmla="*/ 3 h 13"/>
                  <a:gd name="T4" fmla="*/ 6 w 14"/>
                  <a:gd name="T5" fmla="*/ 0 h 13"/>
                  <a:gd name="T6" fmla="*/ 4 w 14"/>
                  <a:gd name="T7" fmla="*/ 0 h 13"/>
                  <a:gd name="T8" fmla="*/ 4 w 14"/>
                  <a:gd name="T9" fmla="*/ 0 h 13"/>
                  <a:gd name="T10" fmla="*/ 3 w 14"/>
                  <a:gd name="T11" fmla="*/ 3 h 13"/>
                  <a:gd name="T12" fmla="*/ 0 w 14"/>
                  <a:gd name="T13" fmla="*/ 2 h 13"/>
                  <a:gd name="T14" fmla="*/ 3 w 14"/>
                  <a:gd name="T15" fmla="*/ 7 h 13"/>
                  <a:gd name="T16" fmla="*/ 1 w 14"/>
                  <a:gd name="T17" fmla="*/ 7 h 13"/>
                  <a:gd name="T18" fmla="*/ 3 w 14"/>
                  <a:gd name="T19" fmla="*/ 11 h 13"/>
                  <a:gd name="T20" fmla="*/ 5 w 14"/>
                  <a:gd name="T21" fmla="*/ 7 h 13"/>
                  <a:gd name="T22" fmla="*/ 5 w 14"/>
                  <a:gd name="T23" fmla="*/ 9 h 13"/>
                  <a:gd name="T24" fmla="*/ 7 w 14"/>
                  <a:gd name="T25" fmla="*/ 10 h 13"/>
                  <a:gd name="T26" fmla="*/ 7 w 14"/>
                  <a:gd name="T27" fmla="*/ 8 h 13"/>
                  <a:gd name="T28" fmla="*/ 11 w 14"/>
                  <a:gd name="T29" fmla="*/ 11 h 13"/>
                  <a:gd name="T30" fmla="*/ 10 w 14"/>
                  <a:gd name="T31" fmla="*/ 8 h 13"/>
                  <a:gd name="T32" fmla="*/ 6 w 14"/>
                  <a:gd name="T33" fmla="*/ 6 h 13"/>
                  <a:gd name="T34" fmla="*/ 7 w 14"/>
                  <a:gd name="T35" fmla="*/ 3 h 13"/>
                  <a:gd name="T36" fmla="*/ 11 w 14"/>
                  <a:gd name="T37" fmla="*/ 7 h 13"/>
                  <a:gd name="T38" fmla="*/ 13 w 14"/>
                  <a:gd name="T39" fmla="*/ 8 h 13"/>
                  <a:gd name="T40" fmla="*/ 13 w 14"/>
                  <a:gd name="T41" fmla="*/ 6 h 13"/>
                  <a:gd name="T42" fmla="*/ 14 w 14"/>
                  <a:gd name="T4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3">
                    <a:moveTo>
                      <a:pt x="14" y="3"/>
                    </a:moveTo>
                    <a:cubicBezTo>
                      <a:pt x="11" y="4"/>
                      <a:pt x="10" y="2"/>
                      <a:pt x="8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0"/>
                      <a:pt x="5" y="3"/>
                      <a:pt x="4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2" y="1"/>
                      <a:pt x="3" y="3"/>
                    </a:cubicBezTo>
                    <a:cubicBezTo>
                      <a:pt x="2" y="2"/>
                      <a:pt x="2" y="0"/>
                      <a:pt x="0" y="2"/>
                    </a:cubicBezTo>
                    <a:cubicBezTo>
                      <a:pt x="0" y="5"/>
                      <a:pt x="3" y="5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9"/>
                      <a:pt x="2" y="10"/>
                      <a:pt x="3" y="11"/>
                    </a:cubicBezTo>
                    <a:cubicBezTo>
                      <a:pt x="3" y="8"/>
                      <a:pt x="3" y="6"/>
                      <a:pt x="5" y="7"/>
                    </a:cubicBezTo>
                    <a:cubicBezTo>
                      <a:pt x="5" y="8"/>
                      <a:pt x="4" y="9"/>
                      <a:pt x="5" y="9"/>
                    </a:cubicBezTo>
                    <a:cubicBezTo>
                      <a:pt x="5" y="7"/>
                      <a:pt x="6" y="10"/>
                      <a:pt x="7" y="10"/>
                    </a:cubicBezTo>
                    <a:cubicBezTo>
                      <a:pt x="7" y="10"/>
                      <a:pt x="6" y="8"/>
                      <a:pt x="7" y="8"/>
                    </a:cubicBezTo>
                    <a:cubicBezTo>
                      <a:pt x="8" y="10"/>
                      <a:pt x="10" y="13"/>
                      <a:pt x="11" y="11"/>
                    </a:cubicBezTo>
                    <a:cubicBezTo>
                      <a:pt x="10" y="10"/>
                      <a:pt x="10" y="10"/>
                      <a:pt x="10" y="8"/>
                    </a:cubicBezTo>
                    <a:cubicBezTo>
                      <a:pt x="8" y="8"/>
                      <a:pt x="7" y="7"/>
                      <a:pt x="6" y="6"/>
                    </a:cubicBezTo>
                    <a:cubicBezTo>
                      <a:pt x="6" y="5"/>
                      <a:pt x="6" y="4"/>
                      <a:pt x="7" y="3"/>
                    </a:cubicBezTo>
                    <a:cubicBezTo>
                      <a:pt x="8" y="5"/>
                      <a:pt x="10" y="5"/>
                      <a:pt x="11" y="7"/>
                    </a:cubicBezTo>
                    <a:cubicBezTo>
                      <a:pt x="14" y="4"/>
                      <a:pt x="10" y="10"/>
                      <a:pt x="13" y="8"/>
                    </a:cubicBezTo>
                    <a:cubicBezTo>
                      <a:pt x="14" y="8"/>
                      <a:pt x="13" y="7"/>
                      <a:pt x="13" y="6"/>
                    </a:cubicBezTo>
                    <a:cubicBezTo>
                      <a:pt x="14" y="6"/>
                      <a:pt x="14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Freeform 6"/>
              <p:cNvSpPr>
                <a:spLocks/>
              </p:cNvSpPr>
              <p:nvPr/>
            </p:nvSpPr>
            <p:spPr bwMode="auto">
              <a:xfrm>
                <a:off x="3300" y="3674"/>
                <a:ext cx="17" cy="17"/>
              </a:xfrm>
              <a:custGeom>
                <a:avLst/>
                <a:gdLst>
                  <a:gd name="T0" fmla="*/ 2 w 7"/>
                  <a:gd name="T1" fmla="*/ 0 h 6"/>
                  <a:gd name="T2" fmla="*/ 3 w 7"/>
                  <a:gd name="T3" fmla="*/ 5 h 6"/>
                  <a:gd name="T4" fmla="*/ 5 w 7"/>
                  <a:gd name="T5" fmla="*/ 5 h 6"/>
                  <a:gd name="T6" fmla="*/ 7 w 7"/>
                  <a:gd name="T7" fmla="*/ 3 h 6"/>
                  <a:gd name="T8" fmla="*/ 5 w 7"/>
                  <a:gd name="T9" fmla="*/ 2 h 6"/>
                  <a:gd name="T10" fmla="*/ 6 w 7"/>
                  <a:gd name="T11" fmla="*/ 1 h 6"/>
                  <a:gd name="T12" fmla="*/ 2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cubicBezTo>
                      <a:pt x="1" y="1"/>
                      <a:pt x="0" y="6"/>
                      <a:pt x="3" y="5"/>
                    </a:cubicBezTo>
                    <a:cubicBezTo>
                      <a:pt x="3" y="2"/>
                      <a:pt x="4" y="5"/>
                      <a:pt x="5" y="5"/>
                    </a:cubicBezTo>
                    <a:cubicBezTo>
                      <a:pt x="5" y="4"/>
                      <a:pt x="6" y="4"/>
                      <a:pt x="7" y="3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5" y="2"/>
                      <a:pt x="6" y="2"/>
                      <a:pt x="6" y="1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Freeform 7"/>
              <p:cNvSpPr>
                <a:spLocks/>
              </p:cNvSpPr>
              <p:nvPr/>
            </p:nvSpPr>
            <p:spPr bwMode="auto">
              <a:xfrm>
                <a:off x="3321" y="3674"/>
                <a:ext cx="3" cy="14"/>
              </a:xfrm>
              <a:custGeom>
                <a:avLst/>
                <a:gdLst>
                  <a:gd name="T0" fmla="*/ 0 w 1"/>
                  <a:gd name="T1" fmla="*/ 3 h 5"/>
                  <a:gd name="T2" fmla="*/ 1 w 1"/>
                  <a:gd name="T3" fmla="*/ 5 h 5"/>
                  <a:gd name="T4" fmla="*/ 0 w 1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">
                    <a:moveTo>
                      <a:pt x="0" y="3"/>
                    </a:move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Freeform 8"/>
              <p:cNvSpPr>
                <a:spLocks/>
              </p:cNvSpPr>
              <p:nvPr/>
            </p:nvSpPr>
            <p:spPr bwMode="auto">
              <a:xfrm>
                <a:off x="3388" y="3665"/>
                <a:ext cx="17" cy="32"/>
              </a:xfrm>
              <a:custGeom>
                <a:avLst/>
                <a:gdLst>
                  <a:gd name="T0" fmla="*/ 0 w 7"/>
                  <a:gd name="T1" fmla="*/ 3 h 11"/>
                  <a:gd name="T2" fmla="*/ 2 w 7"/>
                  <a:gd name="T3" fmla="*/ 6 h 11"/>
                  <a:gd name="T4" fmla="*/ 3 w 7"/>
                  <a:gd name="T5" fmla="*/ 7 h 11"/>
                  <a:gd name="T6" fmla="*/ 2 w 7"/>
                  <a:gd name="T7" fmla="*/ 9 h 11"/>
                  <a:gd name="T8" fmla="*/ 5 w 7"/>
                  <a:gd name="T9" fmla="*/ 9 h 11"/>
                  <a:gd name="T10" fmla="*/ 4 w 7"/>
                  <a:gd name="T11" fmla="*/ 9 h 11"/>
                  <a:gd name="T12" fmla="*/ 4 w 7"/>
                  <a:gd name="T13" fmla="*/ 5 h 11"/>
                  <a:gd name="T14" fmla="*/ 6 w 7"/>
                  <a:gd name="T15" fmla="*/ 8 h 11"/>
                  <a:gd name="T16" fmla="*/ 5 w 7"/>
                  <a:gd name="T17" fmla="*/ 4 h 11"/>
                  <a:gd name="T18" fmla="*/ 4 w 7"/>
                  <a:gd name="T19" fmla="*/ 3 h 11"/>
                  <a:gd name="T20" fmla="*/ 6 w 7"/>
                  <a:gd name="T21" fmla="*/ 1 h 11"/>
                  <a:gd name="T22" fmla="*/ 3 w 7"/>
                  <a:gd name="T23" fmla="*/ 1 h 11"/>
                  <a:gd name="T24" fmla="*/ 1 w 7"/>
                  <a:gd name="T25" fmla="*/ 0 h 11"/>
                  <a:gd name="T26" fmla="*/ 0 w 7"/>
                  <a:gd name="T2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1">
                    <a:moveTo>
                      <a:pt x="0" y="3"/>
                    </a:moveTo>
                    <a:cubicBezTo>
                      <a:pt x="3" y="2"/>
                      <a:pt x="2" y="6"/>
                      <a:pt x="2" y="6"/>
                    </a:cubicBezTo>
                    <a:cubicBezTo>
                      <a:pt x="2" y="7"/>
                      <a:pt x="3" y="6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4" y="8"/>
                      <a:pt x="5" y="11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5" y="7"/>
                      <a:pt x="2" y="6"/>
                      <a:pt x="4" y="5"/>
                    </a:cubicBezTo>
                    <a:cubicBezTo>
                      <a:pt x="5" y="6"/>
                      <a:pt x="4" y="8"/>
                      <a:pt x="6" y="8"/>
                    </a:cubicBezTo>
                    <a:cubicBezTo>
                      <a:pt x="7" y="5"/>
                      <a:pt x="7" y="5"/>
                      <a:pt x="5" y="4"/>
                    </a:cubicBezTo>
                    <a:cubicBezTo>
                      <a:pt x="6" y="5"/>
                      <a:pt x="1" y="3"/>
                      <a:pt x="4" y="3"/>
                    </a:cubicBezTo>
                    <a:cubicBezTo>
                      <a:pt x="5" y="5"/>
                      <a:pt x="6" y="2"/>
                      <a:pt x="6" y="1"/>
                    </a:cubicBezTo>
                    <a:cubicBezTo>
                      <a:pt x="5" y="0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1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Freeform 9"/>
              <p:cNvSpPr>
                <a:spLocks/>
              </p:cNvSpPr>
              <p:nvPr/>
            </p:nvSpPr>
            <p:spPr bwMode="auto">
              <a:xfrm>
                <a:off x="3369" y="3657"/>
                <a:ext cx="17" cy="11"/>
              </a:xfrm>
              <a:custGeom>
                <a:avLst/>
                <a:gdLst>
                  <a:gd name="T0" fmla="*/ 5 w 7"/>
                  <a:gd name="T1" fmla="*/ 1 h 4"/>
                  <a:gd name="T2" fmla="*/ 6 w 7"/>
                  <a:gd name="T3" fmla="*/ 4 h 4"/>
                  <a:gd name="T4" fmla="*/ 7 w 7"/>
                  <a:gd name="T5" fmla="*/ 1 h 4"/>
                  <a:gd name="T6" fmla="*/ 2 w 7"/>
                  <a:gd name="T7" fmla="*/ 2 h 4"/>
                  <a:gd name="T8" fmla="*/ 5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1"/>
                    </a:moveTo>
                    <a:cubicBezTo>
                      <a:pt x="5" y="2"/>
                      <a:pt x="5" y="4"/>
                      <a:pt x="6" y="4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3" y="2"/>
                      <a:pt x="4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Freeform 10"/>
              <p:cNvSpPr>
                <a:spLocks/>
              </p:cNvSpPr>
              <p:nvPr/>
            </p:nvSpPr>
            <p:spPr bwMode="auto">
              <a:xfrm>
                <a:off x="3371" y="3668"/>
                <a:ext cx="22" cy="23"/>
              </a:xfrm>
              <a:custGeom>
                <a:avLst/>
                <a:gdLst>
                  <a:gd name="T0" fmla="*/ 1 w 9"/>
                  <a:gd name="T1" fmla="*/ 4 h 8"/>
                  <a:gd name="T2" fmla="*/ 1 w 9"/>
                  <a:gd name="T3" fmla="*/ 6 h 8"/>
                  <a:gd name="T4" fmla="*/ 3 w 9"/>
                  <a:gd name="T5" fmla="*/ 7 h 8"/>
                  <a:gd name="T6" fmla="*/ 7 w 9"/>
                  <a:gd name="T7" fmla="*/ 7 h 8"/>
                  <a:gd name="T8" fmla="*/ 7 w 9"/>
                  <a:gd name="T9" fmla="*/ 8 h 8"/>
                  <a:gd name="T10" fmla="*/ 8 w 9"/>
                  <a:gd name="T11" fmla="*/ 4 h 8"/>
                  <a:gd name="T12" fmla="*/ 6 w 9"/>
                  <a:gd name="T13" fmla="*/ 1 h 8"/>
                  <a:gd name="T14" fmla="*/ 5 w 9"/>
                  <a:gd name="T15" fmla="*/ 0 h 8"/>
                  <a:gd name="T16" fmla="*/ 0 w 9"/>
                  <a:gd name="T17" fmla="*/ 4 h 8"/>
                  <a:gd name="T18" fmla="*/ 1 w 9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1" y="4"/>
                    </a:moveTo>
                    <a:cubicBezTo>
                      <a:pt x="1" y="5"/>
                      <a:pt x="0" y="6"/>
                      <a:pt x="1" y="6"/>
                    </a:cubicBezTo>
                    <a:cubicBezTo>
                      <a:pt x="2" y="4"/>
                      <a:pt x="2" y="7"/>
                      <a:pt x="3" y="7"/>
                    </a:cubicBezTo>
                    <a:cubicBezTo>
                      <a:pt x="3" y="5"/>
                      <a:pt x="7" y="5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8" y="7"/>
                      <a:pt x="9" y="6"/>
                      <a:pt x="8" y="4"/>
                    </a:cubicBezTo>
                    <a:cubicBezTo>
                      <a:pt x="5" y="6"/>
                      <a:pt x="8" y="1"/>
                      <a:pt x="6" y="1"/>
                    </a:cubicBezTo>
                    <a:cubicBezTo>
                      <a:pt x="6" y="2"/>
                      <a:pt x="5" y="2"/>
                      <a:pt x="5" y="0"/>
                    </a:cubicBezTo>
                    <a:cubicBezTo>
                      <a:pt x="3" y="0"/>
                      <a:pt x="1" y="2"/>
                      <a:pt x="0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Freeform 11"/>
              <p:cNvSpPr>
                <a:spLocks/>
              </p:cNvSpPr>
              <p:nvPr/>
            </p:nvSpPr>
            <p:spPr bwMode="auto">
              <a:xfrm>
                <a:off x="3305" y="3657"/>
                <a:ext cx="31" cy="23"/>
              </a:xfrm>
              <a:custGeom>
                <a:avLst/>
                <a:gdLst>
                  <a:gd name="T0" fmla="*/ 13 w 13"/>
                  <a:gd name="T1" fmla="*/ 3 h 8"/>
                  <a:gd name="T2" fmla="*/ 8 w 13"/>
                  <a:gd name="T3" fmla="*/ 1 h 8"/>
                  <a:gd name="T4" fmla="*/ 6 w 13"/>
                  <a:gd name="T5" fmla="*/ 4 h 8"/>
                  <a:gd name="T6" fmla="*/ 5 w 13"/>
                  <a:gd name="T7" fmla="*/ 3 h 8"/>
                  <a:gd name="T8" fmla="*/ 1 w 13"/>
                  <a:gd name="T9" fmla="*/ 2 h 8"/>
                  <a:gd name="T10" fmla="*/ 1 w 13"/>
                  <a:gd name="T11" fmla="*/ 4 h 8"/>
                  <a:gd name="T12" fmla="*/ 2 w 13"/>
                  <a:gd name="T13" fmla="*/ 3 h 8"/>
                  <a:gd name="T14" fmla="*/ 3 w 13"/>
                  <a:gd name="T15" fmla="*/ 6 h 8"/>
                  <a:gd name="T16" fmla="*/ 12 w 13"/>
                  <a:gd name="T17" fmla="*/ 6 h 8"/>
                  <a:gd name="T18" fmla="*/ 13 w 13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13" y="3"/>
                    </a:moveTo>
                    <a:cubicBezTo>
                      <a:pt x="9" y="4"/>
                      <a:pt x="11" y="0"/>
                      <a:pt x="8" y="1"/>
                    </a:cubicBezTo>
                    <a:cubicBezTo>
                      <a:pt x="9" y="3"/>
                      <a:pt x="7" y="3"/>
                      <a:pt x="6" y="4"/>
                    </a:cubicBezTo>
                    <a:cubicBezTo>
                      <a:pt x="6" y="0"/>
                      <a:pt x="6" y="2"/>
                      <a:pt x="5" y="3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0" y="7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7" y="4"/>
                      <a:pt x="7" y="8"/>
                      <a:pt x="12" y="6"/>
                    </a:cubicBezTo>
                    <a:cubicBezTo>
                      <a:pt x="11" y="4"/>
                      <a:pt x="13" y="4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Freeform 12"/>
              <p:cNvSpPr>
                <a:spLocks/>
              </p:cNvSpPr>
              <p:nvPr/>
            </p:nvSpPr>
            <p:spPr bwMode="auto">
              <a:xfrm>
                <a:off x="3228" y="3662"/>
                <a:ext cx="34" cy="23"/>
              </a:xfrm>
              <a:custGeom>
                <a:avLst/>
                <a:gdLst>
                  <a:gd name="T0" fmla="*/ 1 w 14"/>
                  <a:gd name="T1" fmla="*/ 8 h 8"/>
                  <a:gd name="T2" fmla="*/ 6 w 14"/>
                  <a:gd name="T3" fmla="*/ 6 h 8"/>
                  <a:gd name="T4" fmla="*/ 6 w 14"/>
                  <a:gd name="T5" fmla="*/ 7 h 8"/>
                  <a:gd name="T6" fmla="*/ 7 w 14"/>
                  <a:gd name="T7" fmla="*/ 6 h 8"/>
                  <a:gd name="T8" fmla="*/ 10 w 14"/>
                  <a:gd name="T9" fmla="*/ 8 h 8"/>
                  <a:gd name="T10" fmla="*/ 10 w 14"/>
                  <a:gd name="T11" fmla="*/ 6 h 8"/>
                  <a:gd name="T12" fmla="*/ 11 w 14"/>
                  <a:gd name="T13" fmla="*/ 6 h 8"/>
                  <a:gd name="T14" fmla="*/ 10 w 14"/>
                  <a:gd name="T15" fmla="*/ 6 h 8"/>
                  <a:gd name="T16" fmla="*/ 11 w 14"/>
                  <a:gd name="T17" fmla="*/ 0 h 8"/>
                  <a:gd name="T18" fmla="*/ 5 w 14"/>
                  <a:gd name="T19" fmla="*/ 6 h 8"/>
                  <a:gd name="T20" fmla="*/ 2 w 14"/>
                  <a:gd name="T21" fmla="*/ 2 h 8"/>
                  <a:gd name="T22" fmla="*/ 1 w 14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8">
                    <a:moveTo>
                      <a:pt x="1" y="8"/>
                    </a:moveTo>
                    <a:cubicBezTo>
                      <a:pt x="3" y="8"/>
                      <a:pt x="4" y="7"/>
                      <a:pt x="6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8" y="7"/>
                      <a:pt x="6" y="6"/>
                      <a:pt x="7" y="6"/>
                    </a:cubicBezTo>
                    <a:cubicBezTo>
                      <a:pt x="9" y="5"/>
                      <a:pt x="8" y="8"/>
                      <a:pt x="10" y="8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7"/>
                      <a:pt x="11" y="7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14" y="6"/>
                      <a:pt x="11" y="1"/>
                      <a:pt x="11" y="0"/>
                    </a:cubicBezTo>
                    <a:cubicBezTo>
                      <a:pt x="7" y="0"/>
                      <a:pt x="9" y="6"/>
                      <a:pt x="5" y="6"/>
                    </a:cubicBezTo>
                    <a:cubicBezTo>
                      <a:pt x="5" y="3"/>
                      <a:pt x="4" y="3"/>
                      <a:pt x="2" y="2"/>
                    </a:cubicBezTo>
                    <a:cubicBezTo>
                      <a:pt x="2" y="4"/>
                      <a:pt x="0" y="5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Freeform 13"/>
              <p:cNvSpPr>
                <a:spLocks noEditPoints="1"/>
              </p:cNvSpPr>
              <p:nvPr/>
            </p:nvSpPr>
            <p:spPr bwMode="auto">
              <a:xfrm>
                <a:off x="3336" y="3659"/>
                <a:ext cx="33" cy="32"/>
              </a:xfrm>
              <a:custGeom>
                <a:avLst/>
                <a:gdLst>
                  <a:gd name="T0" fmla="*/ 14 w 14"/>
                  <a:gd name="T1" fmla="*/ 4 h 11"/>
                  <a:gd name="T2" fmla="*/ 13 w 14"/>
                  <a:gd name="T3" fmla="*/ 3 h 11"/>
                  <a:gd name="T4" fmla="*/ 12 w 14"/>
                  <a:gd name="T5" fmla="*/ 0 h 11"/>
                  <a:gd name="T6" fmla="*/ 6 w 14"/>
                  <a:gd name="T7" fmla="*/ 3 h 11"/>
                  <a:gd name="T8" fmla="*/ 4 w 14"/>
                  <a:gd name="T9" fmla="*/ 3 h 11"/>
                  <a:gd name="T10" fmla="*/ 6 w 14"/>
                  <a:gd name="T11" fmla="*/ 4 h 11"/>
                  <a:gd name="T12" fmla="*/ 0 w 14"/>
                  <a:gd name="T13" fmla="*/ 6 h 11"/>
                  <a:gd name="T14" fmla="*/ 3 w 14"/>
                  <a:gd name="T15" fmla="*/ 9 h 11"/>
                  <a:gd name="T16" fmla="*/ 4 w 14"/>
                  <a:gd name="T17" fmla="*/ 7 h 11"/>
                  <a:gd name="T18" fmla="*/ 6 w 14"/>
                  <a:gd name="T19" fmla="*/ 8 h 11"/>
                  <a:gd name="T20" fmla="*/ 6 w 14"/>
                  <a:gd name="T21" fmla="*/ 5 h 11"/>
                  <a:gd name="T22" fmla="*/ 7 w 14"/>
                  <a:gd name="T23" fmla="*/ 6 h 11"/>
                  <a:gd name="T24" fmla="*/ 10 w 14"/>
                  <a:gd name="T25" fmla="*/ 5 h 11"/>
                  <a:gd name="T26" fmla="*/ 7 w 14"/>
                  <a:gd name="T27" fmla="*/ 7 h 11"/>
                  <a:gd name="T28" fmla="*/ 8 w 14"/>
                  <a:gd name="T29" fmla="*/ 9 h 11"/>
                  <a:gd name="T30" fmla="*/ 12 w 14"/>
                  <a:gd name="T31" fmla="*/ 11 h 11"/>
                  <a:gd name="T32" fmla="*/ 14 w 14"/>
                  <a:gd name="T33" fmla="*/ 4 h 11"/>
                  <a:gd name="T34" fmla="*/ 7 w 14"/>
                  <a:gd name="T35" fmla="*/ 3 h 11"/>
                  <a:gd name="T36" fmla="*/ 11 w 14"/>
                  <a:gd name="T37" fmla="*/ 3 h 11"/>
                  <a:gd name="T38" fmla="*/ 7 w 14"/>
                  <a:gd name="T39" fmla="*/ 3 h 11"/>
                  <a:gd name="T40" fmla="*/ 11 w 14"/>
                  <a:gd name="T41" fmla="*/ 7 h 11"/>
                  <a:gd name="T42" fmla="*/ 11 w 14"/>
                  <a:gd name="T43" fmla="*/ 5 h 11"/>
                  <a:gd name="T44" fmla="*/ 11 w 14"/>
                  <a:gd name="T4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" h="11">
                    <a:moveTo>
                      <a:pt x="14" y="4"/>
                    </a:moveTo>
                    <a:cubicBezTo>
                      <a:pt x="14" y="5"/>
                      <a:pt x="13" y="3"/>
                      <a:pt x="13" y="3"/>
                    </a:cubicBezTo>
                    <a:cubicBezTo>
                      <a:pt x="12" y="2"/>
                      <a:pt x="11" y="1"/>
                      <a:pt x="12" y="0"/>
                    </a:cubicBezTo>
                    <a:cubicBezTo>
                      <a:pt x="10" y="0"/>
                      <a:pt x="8" y="1"/>
                      <a:pt x="6" y="3"/>
                    </a:cubicBezTo>
                    <a:cubicBezTo>
                      <a:pt x="6" y="2"/>
                      <a:pt x="4" y="2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3" y="5"/>
                      <a:pt x="3" y="5"/>
                      <a:pt x="0" y="6"/>
                    </a:cubicBezTo>
                    <a:cubicBezTo>
                      <a:pt x="0" y="8"/>
                      <a:pt x="1" y="8"/>
                      <a:pt x="3" y="9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4" y="8"/>
                      <a:pt x="4" y="9"/>
                      <a:pt x="6" y="8"/>
                    </a:cubicBezTo>
                    <a:cubicBezTo>
                      <a:pt x="7" y="6"/>
                      <a:pt x="4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5" y="4"/>
                      <a:pt x="10" y="4"/>
                      <a:pt x="10" y="5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1" y="7"/>
                      <a:pt x="10" y="10"/>
                      <a:pt x="12" y="11"/>
                    </a:cubicBezTo>
                    <a:cubicBezTo>
                      <a:pt x="13" y="8"/>
                      <a:pt x="14" y="7"/>
                      <a:pt x="14" y="4"/>
                    </a:cubicBezTo>
                    <a:close/>
                    <a:moveTo>
                      <a:pt x="7" y="3"/>
                    </a:moveTo>
                    <a:cubicBezTo>
                      <a:pt x="7" y="1"/>
                      <a:pt x="12" y="1"/>
                      <a:pt x="11" y="3"/>
                    </a:cubicBezTo>
                    <a:cubicBezTo>
                      <a:pt x="9" y="4"/>
                      <a:pt x="9" y="3"/>
                      <a:pt x="7" y="3"/>
                    </a:cubicBezTo>
                    <a:close/>
                    <a:moveTo>
                      <a:pt x="11" y="7"/>
                    </a:moveTo>
                    <a:cubicBezTo>
                      <a:pt x="9" y="7"/>
                      <a:pt x="10" y="6"/>
                      <a:pt x="11" y="5"/>
                    </a:cubicBezTo>
                    <a:cubicBezTo>
                      <a:pt x="12" y="6"/>
                      <a:pt x="11" y="7"/>
                      <a:pt x="1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Freeform 14"/>
              <p:cNvSpPr>
                <a:spLocks/>
              </p:cNvSpPr>
              <p:nvPr/>
            </p:nvSpPr>
            <p:spPr bwMode="auto">
              <a:xfrm>
                <a:off x="3543" y="3680"/>
                <a:ext cx="4" cy="8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2"/>
                      <a:pt x="1" y="2"/>
                      <a:pt x="2" y="3"/>
                    </a:cubicBez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3" name="Freeform 15"/>
              <p:cNvSpPr>
                <a:spLocks/>
              </p:cNvSpPr>
              <p:nvPr/>
            </p:nvSpPr>
            <p:spPr bwMode="auto">
              <a:xfrm>
                <a:off x="3547" y="3651"/>
                <a:ext cx="43" cy="40"/>
              </a:xfrm>
              <a:custGeom>
                <a:avLst/>
                <a:gdLst>
                  <a:gd name="T0" fmla="*/ 11 w 18"/>
                  <a:gd name="T1" fmla="*/ 10 h 14"/>
                  <a:gd name="T2" fmla="*/ 14 w 18"/>
                  <a:gd name="T3" fmla="*/ 10 h 14"/>
                  <a:gd name="T4" fmla="*/ 14 w 18"/>
                  <a:gd name="T5" fmla="*/ 3 h 14"/>
                  <a:gd name="T6" fmla="*/ 10 w 18"/>
                  <a:gd name="T7" fmla="*/ 4 h 14"/>
                  <a:gd name="T8" fmla="*/ 9 w 18"/>
                  <a:gd name="T9" fmla="*/ 6 h 14"/>
                  <a:gd name="T10" fmla="*/ 9 w 18"/>
                  <a:gd name="T11" fmla="*/ 4 h 14"/>
                  <a:gd name="T12" fmla="*/ 7 w 18"/>
                  <a:gd name="T13" fmla="*/ 6 h 14"/>
                  <a:gd name="T14" fmla="*/ 6 w 18"/>
                  <a:gd name="T15" fmla="*/ 9 h 14"/>
                  <a:gd name="T16" fmla="*/ 4 w 18"/>
                  <a:gd name="T17" fmla="*/ 4 h 14"/>
                  <a:gd name="T18" fmla="*/ 3 w 18"/>
                  <a:gd name="T19" fmla="*/ 5 h 14"/>
                  <a:gd name="T20" fmla="*/ 3 w 18"/>
                  <a:gd name="T21" fmla="*/ 7 h 14"/>
                  <a:gd name="T22" fmla="*/ 0 w 18"/>
                  <a:gd name="T23" fmla="*/ 9 h 14"/>
                  <a:gd name="T24" fmla="*/ 2 w 18"/>
                  <a:gd name="T25" fmla="*/ 12 h 14"/>
                  <a:gd name="T26" fmla="*/ 4 w 18"/>
                  <a:gd name="T27" fmla="*/ 10 h 14"/>
                  <a:gd name="T28" fmla="*/ 5 w 18"/>
                  <a:gd name="T29" fmla="*/ 14 h 14"/>
                  <a:gd name="T30" fmla="*/ 6 w 18"/>
                  <a:gd name="T31" fmla="*/ 11 h 14"/>
                  <a:gd name="T32" fmla="*/ 7 w 18"/>
                  <a:gd name="T33" fmla="*/ 13 h 14"/>
                  <a:gd name="T34" fmla="*/ 9 w 18"/>
                  <a:gd name="T35" fmla="*/ 8 h 14"/>
                  <a:gd name="T36" fmla="*/ 11 w 18"/>
                  <a:gd name="T3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14">
                    <a:moveTo>
                      <a:pt x="11" y="10"/>
                    </a:moveTo>
                    <a:cubicBezTo>
                      <a:pt x="11" y="8"/>
                      <a:pt x="13" y="9"/>
                      <a:pt x="14" y="10"/>
                    </a:cubicBezTo>
                    <a:cubicBezTo>
                      <a:pt x="13" y="6"/>
                      <a:pt x="18" y="4"/>
                      <a:pt x="14" y="3"/>
                    </a:cubicBezTo>
                    <a:cubicBezTo>
                      <a:pt x="15" y="7"/>
                      <a:pt x="13" y="4"/>
                      <a:pt x="10" y="4"/>
                    </a:cubicBezTo>
                    <a:cubicBezTo>
                      <a:pt x="10" y="5"/>
                      <a:pt x="11" y="7"/>
                      <a:pt x="9" y="6"/>
                    </a:cubicBezTo>
                    <a:cubicBezTo>
                      <a:pt x="9" y="6"/>
                      <a:pt x="10" y="5"/>
                      <a:pt x="9" y="4"/>
                    </a:cubicBezTo>
                    <a:cubicBezTo>
                      <a:pt x="9" y="8"/>
                      <a:pt x="7" y="3"/>
                      <a:pt x="7" y="6"/>
                    </a:cubicBezTo>
                    <a:cubicBezTo>
                      <a:pt x="9" y="6"/>
                      <a:pt x="8" y="9"/>
                      <a:pt x="6" y="9"/>
                    </a:cubicBezTo>
                    <a:cubicBezTo>
                      <a:pt x="5" y="8"/>
                      <a:pt x="5" y="5"/>
                      <a:pt x="4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0"/>
                      <a:pt x="3" y="5"/>
                      <a:pt x="3" y="7"/>
                    </a:cubicBezTo>
                    <a:cubicBezTo>
                      <a:pt x="2" y="7"/>
                      <a:pt x="2" y="9"/>
                      <a:pt x="0" y="9"/>
                    </a:cubicBezTo>
                    <a:cubicBezTo>
                      <a:pt x="0" y="11"/>
                      <a:pt x="1" y="11"/>
                      <a:pt x="2" y="12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5" y="11"/>
                      <a:pt x="3" y="14"/>
                      <a:pt x="5" y="14"/>
                    </a:cubicBezTo>
                    <a:cubicBezTo>
                      <a:pt x="7" y="12"/>
                      <a:pt x="4" y="12"/>
                      <a:pt x="6" y="11"/>
                    </a:cubicBezTo>
                    <a:cubicBezTo>
                      <a:pt x="6" y="12"/>
                      <a:pt x="7" y="12"/>
                      <a:pt x="7" y="13"/>
                    </a:cubicBezTo>
                    <a:cubicBezTo>
                      <a:pt x="7" y="11"/>
                      <a:pt x="8" y="9"/>
                      <a:pt x="9" y="8"/>
                    </a:cubicBezTo>
                    <a:cubicBezTo>
                      <a:pt x="9" y="9"/>
                      <a:pt x="10" y="10"/>
                      <a:pt x="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4" name="Freeform 16"/>
              <p:cNvSpPr>
                <a:spLocks noEditPoints="1"/>
              </p:cNvSpPr>
              <p:nvPr/>
            </p:nvSpPr>
            <p:spPr bwMode="auto">
              <a:xfrm>
                <a:off x="3512" y="3654"/>
                <a:ext cx="38" cy="37"/>
              </a:xfrm>
              <a:custGeom>
                <a:avLst/>
                <a:gdLst>
                  <a:gd name="T0" fmla="*/ 1 w 16"/>
                  <a:gd name="T1" fmla="*/ 11 h 13"/>
                  <a:gd name="T2" fmla="*/ 4 w 16"/>
                  <a:gd name="T3" fmla="*/ 10 h 13"/>
                  <a:gd name="T4" fmla="*/ 5 w 16"/>
                  <a:gd name="T5" fmla="*/ 12 h 13"/>
                  <a:gd name="T6" fmla="*/ 7 w 16"/>
                  <a:gd name="T7" fmla="*/ 9 h 13"/>
                  <a:gd name="T8" fmla="*/ 7 w 16"/>
                  <a:gd name="T9" fmla="*/ 6 h 13"/>
                  <a:gd name="T10" fmla="*/ 10 w 16"/>
                  <a:gd name="T11" fmla="*/ 6 h 13"/>
                  <a:gd name="T12" fmla="*/ 10 w 16"/>
                  <a:gd name="T13" fmla="*/ 10 h 13"/>
                  <a:gd name="T14" fmla="*/ 10 w 16"/>
                  <a:gd name="T15" fmla="*/ 12 h 13"/>
                  <a:gd name="T16" fmla="*/ 11 w 16"/>
                  <a:gd name="T17" fmla="*/ 10 h 13"/>
                  <a:gd name="T18" fmla="*/ 13 w 16"/>
                  <a:gd name="T19" fmla="*/ 10 h 13"/>
                  <a:gd name="T20" fmla="*/ 12 w 16"/>
                  <a:gd name="T21" fmla="*/ 7 h 13"/>
                  <a:gd name="T22" fmla="*/ 15 w 16"/>
                  <a:gd name="T23" fmla="*/ 5 h 13"/>
                  <a:gd name="T24" fmla="*/ 16 w 16"/>
                  <a:gd name="T25" fmla="*/ 4 h 13"/>
                  <a:gd name="T26" fmla="*/ 13 w 16"/>
                  <a:gd name="T27" fmla="*/ 3 h 13"/>
                  <a:gd name="T28" fmla="*/ 12 w 16"/>
                  <a:gd name="T29" fmla="*/ 2 h 13"/>
                  <a:gd name="T30" fmla="*/ 13 w 16"/>
                  <a:gd name="T31" fmla="*/ 1 h 13"/>
                  <a:gd name="T32" fmla="*/ 11 w 16"/>
                  <a:gd name="T33" fmla="*/ 3 h 13"/>
                  <a:gd name="T34" fmla="*/ 9 w 16"/>
                  <a:gd name="T35" fmla="*/ 4 h 13"/>
                  <a:gd name="T36" fmla="*/ 8 w 16"/>
                  <a:gd name="T37" fmla="*/ 6 h 13"/>
                  <a:gd name="T38" fmla="*/ 4 w 16"/>
                  <a:gd name="T39" fmla="*/ 2 h 13"/>
                  <a:gd name="T40" fmla="*/ 3 w 16"/>
                  <a:gd name="T41" fmla="*/ 5 h 13"/>
                  <a:gd name="T42" fmla="*/ 6 w 16"/>
                  <a:gd name="T43" fmla="*/ 6 h 13"/>
                  <a:gd name="T44" fmla="*/ 5 w 16"/>
                  <a:gd name="T45" fmla="*/ 8 h 13"/>
                  <a:gd name="T46" fmla="*/ 2 w 16"/>
                  <a:gd name="T47" fmla="*/ 10 h 13"/>
                  <a:gd name="T48" fmla="*/ 1 w 16"/>
                  <a:gd name="T49" fmla="*/ 11 h 13"/>
                  <a:gd name="T50" fmla="*/ 11 w 16"/>
                  <a:gd name="T51" fmla="*/ 6 h 13"/>
                  <a:gd name="T52" fmla="*/ 10 w 16"/>
                  <a:gd name="T53" fmla="*/ 5 h 13"/>
                  <a:gd name="T54" fmla="*/ 11 w 16"/>
                  <a:gd name="T5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" h="13">
                    <a:moveTo>
                      <a:pt x="1" y="11"/>
                    </a:moveTo>
                    <a:cubicBezTo>
                      <a:pt x="2" y="13"/>
                      <a:pt x="2" y="10"/>
                      <a:pt x="4" y="10"/>
                    </a:cubicBezTo>
                    <a:cubicBezTo>
                      <a:pt x="4" y="10"/>
                      <a:pt x="4" y="12"/>
                      <a:pt x="5" y="12"/>
                    </a:cubicBezTo>
                    <a:cubicBezTo>
                      <a:pt x="4" y="9"/>
                      <a:pt x="7" y="11"/>
                      <a:pt x="7" y="9"/>
                    </a:cubicBezTo>
                    <a:cubicBezTo>
                      <a:pt x="6" y="10"/>
                      <a:pt x="6" y="6"/>
                      <a:pt x="7" y="6"/>
                    </a:cubicBezTo>
                    <a:cubicBezTo>
                      <a:pt x="8" y="7"/>
                      <a:pt x="9" y="7"/>
                      <a:pt x="10" y="6"/>
                    </a:cubicBezTo>
                    <a:cubicBezTo>
                      <a:pt x="9" y="9"/>
                      <a:pt x="11" y="8"/>
                      <a:pt x="10" y="10"/>
                    </a:cubicBezTo>
                    <a:cubicBezTo>
                      <a:pt x="10" y="10"/>
                      <a:pt x="9" y="12"/>
                      <a:pt x="10" y="12"/>
                    </a:cubicBezTo>
                    <a:cubicBezTo>
                      <a:pt x="11" y="11"/>
                      <a:pt x="10" y="10"/>
                      <a:pt x="11" y="10"/>
                    </a:cubicBezTo>
                    <a:cubicBezTo>
                      <a:pt x="11" y="11"/>
                      <a:pt x="13" y="11"/>
                      <a:pt x="13" y="10"/>
                    </a:cubicBezTo>
                    <a:cubicBezTo>
                      <a:pt x="12" y="10"/>
                      <a:pt x="12" y="8"/>
                      <a:pt x="12" y="7"/>
                    </a:cubicBezTo>
                    <a:cubicBezTo>
                      <a:pt x="14" y="8"/>
                      <a:pt x="14" y="5"/>
                      <a:pt x="15" y="5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5" y="4"/>
                      <a:pt x="13" y="4"/>
                      <a:pt x="13" y="3"/>
                    </a:cubicBezTo>
                    <a:cubicBezTo>
                      <a:pt x="14" y="3"/>
                      <a:pt x="12" y="2"/>
                      <a:pt x="12" y="2"/>
                    </a:cubicBezTo>
                    <a:cubicBezTo>
                      <a:pt x="12" y="1"/>
                      <a:pt x="13" y="1"/>
                      <a:pt x="13" y="1"/>
                    </a:cubicBezTo>
                    <a:cubicBezTo>
                      <a:pt x="11" y="0"/>
                      <a:pt x="12" y="2"/>
                      <a:pt x="11" y="3"/>
                    </a:cubicBezTo>
                    <a:cubicBezTo>
                      <a:pt x="11" y="4"/>
                      <a:pt x="9" y="3"/>
                      <a:pt x="9" y="4"/>
                    </a:cubicBezTo>
                    <a:cubicBezTo>
                      <a:pt x="8" y="5"/>
                      <a:pt x="9" y="6"/>
                      <a:pt x="8" y="6"/>
                    </a:cubicBezTo>
                    <a:cubicBezTo>
                      <a:pt x="7" y="4"/>
                      <a:pt x="7" y="1"/>
                      <a:pt x="4" y="2"/>
                    </a:cubicBezTo>
                    <a:cubicBezTo>
                      <a:pt x="4" y="3"/>
                      <a:pt x="4" y="5"/>
                      <a:pt x="3" y="5"/>
                    </a:cubicBezTo>
                    <a:cubicBezTo>
                      <a:pt x="4" y="6"/>
                      <a:pt x="6" y="5"/>
                      <a:pt x="6" y="6"/>
                    </a:cubicBezTo>
                    <a:cubicBezTo>
                      <a:pt x="5" y="6"/>
                      <a:pt x="6" y="8"/>
                      <a:pt x="5" y="8"/>
                    </a:cubicBezTo>
                    <a:cubicBezTo>
                      <a:pt x="4" y="4"/>
                      <a:pt x="0" y="8"/>
                      <a:pt x="2" y="10"/>
                    </a:cubicBezTo>
                    <a:cubicBezTo>
                      <a:pt x="1" y="10"/>
                      <a:pt x="1" y="9"/>
                      <a:pt x="1" y="11"/>
                    </a:cubicBezTo>
                    <a:close/>
                    <a:moveTo>
                      <a:pt x="11" y="6"/>
                    </a:moveTo>
                    <a:cubicBezTo>
                      <a:pt x="11" y="6"/>
                      <a:pt x="10" y="4"/>
                      <a:pt x="10" y="5"/>
                    </a:cubicBezTo>
                    <a:cubicBezTo>
                      <a:pt x="10" y="3"/>
                      <a:pt x="13" y="4"/>
                      <a:pt x="1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5" name="Freeform 17"/>
              <p:cNvSpPr>
                <a:spLocks/>
              </p:cNvSpPr>
              <p:nvPr/>
            </p:nvSpPr>
            <p:spPr bwMode="auto">
              <a:xfrm>
                <a:off x="3574" y="3680"/>
                <a:ext cx="9" cy="11"/>
              </a:xfrm>
              <a:custGeom>
                <a:avLst/>
                <a:gdLst>
                  <a:gd name="T0" fmla="*/ 0 w 4"/>
                  <a:gd name="T1" fmla="*/ 1 h 4"/>
                  <a:gd name="T2" fmla="*/ 1 w 4"/>
                  <a:gd name="T3" fmla="*/ 4 h 4"/>
                  <a:gd name="T4" fmla="*/ 2 w 4"/>
                  <a:gd name="T5" fmla="*/ 0 h 4"/>
                  <a:gd name="T6" fmla="*/ 0 w 4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4" y="1"/>
                      <a:pt x="2" y="0"/>
                    </a:cubicBezTo>
                    <a:cubicBezTo>
                      <a:pt x="2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6" name="Freeform 18"/>
              <p:cNvSpPr>
                <a:spLocks/>
              </p:cNvSpPr>
              <p:nvPr/>
            </p:nvSpPr>
            <p:spPr bwMode="auto">
              <a:xfrm>
                <a:off x="3586" y="3648"/>
                <a:ext cx="40" cy="46"/>
              </a:xfrm>
              <a:custGeom>
                <a:avLst/>
                <a:gdLst>
                  <a:gd name="T0" fmla="*/ 17 w 17"/>
                  <a:gd name="T1" fmla="*/ 7 h 16"/>
                  <a:gd name="T2" fmla="*/ 17 w 17"/>
                  <a:gd name="T3" fmla="*/ 4 h 16"/>
                  <a:gd name="T4" fmla="*/ 13 w 17"/>
                  <a:gd name="T5" fmla="*/ 7 h 16"/>
                  <a:gd name="T6" fmla="*/ 13 w 17"/>
                  <a:gd name="T7" fmla="*/ 5 h 16"/>
                  <a:gd name="T8" fmla="*/ 9 w 17"/>
                  <a:gd name="T9" fmla="*/ 6 h 16"/>
                  <a:gd name="T10" fmla="*/ 7 w 17"/>
                  <a:gd name="T11" fmla="*/ 7 h 16"/>
                  <a:gd name="T12" fmla="*/ 6 w 17"/>
                  <a:gd name="T13" fmla="*/ 9 h 16"/>
                  <a:gd name="T14" fmla="*/ 3 w 17"/>
                  <a:gd name="T15" fmla="*/ 3 h 16"/>
                  <a:gd name="T16" fmla="*/ 3 w 17"/>
                  <a:gd name="T17" fmla="*/ 2 h 16"/>
                  <a:gd name="T18" fmla="*/ 2 w 17"/>
                  <a:gd name="T19" fmla="*/ 3 h 16"/>
                  <a:gd name="T20" fmla="*/ 3 w 17"/>
                  <a:gd name="T21" fmla="*/ 7 h 16"/>
                  <a:gd name="T22" fmla="*/ 1 w 17"/>
                  <a:gd name="T23" fmla="*/ 6 h 16"/>
                  <a:gd name="T24" fmla="*/ 2 w 17"/>
                  <a:gd name="T25" fmla="*/ 9 h 16"/>
                  <a:gd name="T26" fmla="*/ 1 w 17"/>
                  <a:gd name="T27" fmla="*/ 14 h 16"/>
                  <a:gd name="T28" fmla="*/ 6 w 17"/>
                  <a:gd name="T29" fmla="*/ 11 h 16"/>
                  <a:gd name="T30" fmla="*/ 5 w 17"/>
                  <a:gd name="T31" fmla="*/ 15 h 16"/>
                  <a:gd name="T32" fmla="*/ 7 w 17"/>
                  <a:gd name="T33" fmla="*/ 13 h 16"/>
                  <a:gd name="T34" fmla="*/ 7 w 17"/>
                  <a:gd name="T35" fmla="*/ 12 h 16"/>
                  <a:gd name="T36" fmla="*/ 11 w 17"/>
                  <a:gd name="T37" fmla="*/ 13 h 16"/>
                  <a:gd name="T38" fmla="*/ 9 w 17"/>
                  <a:gd name="T39" fmla="*/ 10 h 16"/>
                  <a:gd name="T40" fmla="*/ 13 w 17"/>
                  <a:gd name="T41" fmla="*/ 11 h 16"/>
                  <a:gd name="T42" fmla="*/ 14 w 17"/>
                  <a:gd name="T43" fmla="*/ 7 h 16"/>
                  <a:gd name="T44" fmla="*/ 17 w 17"/>
                  <a:gd name="T4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" h="16">
                    <a:moveTo>
                      <a:pt x="17" y="7"/>
                    </a:moveTo>
                    <a:cubicBezTo>
                      <a:pt x="17" y="6"/>
                      <a:pt x="17" y="4"/>
                      <a:pt x="17" y="4"/>
                    </a:cubicBezTo>
                    <a:cubicBezTo>
                      <a:pt x="16" y="6"/>
                      <a:pt x="15" y="7"/>
                      <a:pt x="13" y="7"/>
                    </a:cubicBezTo>
                    <a:cubicBezTo>
                      <a:pt x="13" y="7"/>
                      <a:pt x="13" y="6"/>
                      <a:pt x="13" y="5"/>
                    </a:cubicBezTo>
                    <a:cubicBezTo>
                      <a:pt x="10" y="4"/>
                      <a:pt x="11" y="8"/>
                      <a:pt x="9" y="6"/>
                    </a:cubicBezTo>
                    <a:cubicBezTo>
                      <a:pt x="9" y="7"/>
                      <a:pt x="8" y="8"/>
                      <a:pt x="7" y="7"/>
                    </a:cubicBezTo>
                    <a:cubicBezTo>
                      <a:pt x="7" y="8"/>
                      <a:pt x="7" y="9"/>
                      <a:pt x="6" y="9"/>
                    </a:cubicBezTo>
                    <a:cubicBezTo>
                      <a:pt x="5" y="7"/>
                      <a:pt x="3" y="6"/>
                      <a:pt x="3" y="3"/>
                    </a:cubicBezTo>
                    <a:cubicBezTo>
                      <a:pt x="4" y="3"/>
                      <a:pt x="4" y="0"/>
                      <a:pt x="3" y="2"/>
                    </a:cubicBezTo>
                    <a:cubicBezTo>
                      <a:pt x="3" y="3"/>
                      <a:pt x="2" y="1"/>
                      <a:pt x="2" y="3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0" y="8"/>
                      <a:pt x="2" y="7"/>
                      <a:pt x="2" y="9"/>
                    </a:cubicBezTo>
                    <a:cubicBezTo>
                      <a:pt x="0" y="11"/>
                      <a:pt x="2" y="12"/>
                      <a:pt x="1" y="14"/>
                    </a:cubicBezTo>
                    <a:cubicBezTo>
                      <a:pt x="4" y="14"/>
                      <a:pt x="3" y="11"/>
                      <a:pt x="6" y="11"/>
                    </a:cubicBezTo>
                    <a:cubicBezTo>
                      <a:pt x="6" y="13"/>
                      <a:pt x="3" y="14"/>
                      <a:pt x="5" y="15"/>
                    </a:cubicBezTo>
                    <a:cubicBezTo>
                      <a:pt x="5" y="13"/>
                      <a:pt x="7" y="14"/>
                      <a:pt x="7" y="13"/>
                    </a:cubicBezTo>
                    <a:cubicBezTo>
                      <a:pt x="7" y="13"/>
                      <a:pt x="6" y="12"/>
                      <a:pt x="7" y="12"/>
                    </a:cubicBezTo>
                    <a:cubicBezTo>
                      <a:pt x="9" y="11"/>
                      <a:pt x="10" y="16"/>
                      <a:pt x="11" y="13"/>
                    </a:cubicBezTo>
                    <a:cubicBezTo>
                      <a:pt x="10" y="13"/>
                      <a:pt x="11" y="10"/>
                      <a:pt x="9" y="10"/>
                    </a:cubicBezTo>
                    <a:cubicBezTo>
                      <a:pt x="11" y="10"/>
                      <a:pt x="11" y="11"/>
                      <a:pt x="13" y="11"/>
                    </a:cubicBezTo>
                    <a:cubicBezTo>
                      <a:pt x="14" y="10"/>
                      <a:pt x="13" y="9"/>
                      <a:pt x="14" y="7"/>
                    </a:cubicBezTo>
                    <a:cubicBezTo>
                      <a:pt x="15" y="7"/>
                      <a:pt x="16" y="7"/>
                      <a:pt x="1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Freeform 19"/>
              <p:cNvSpPr>
                <a:spLocks/>
              </p:cNvSpPr>
              <p:nvPr/>
            </p:nvSpPr>
            <p:spPr bwMode="auto">
              <a:xfrm>
                <a:off x="3609" y="3657"/>
                <a:ext cx="12" cy="5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1 h 2"/>
                  <a:gd name="T4" fmla="*/ 2 w 5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2"/>
                      <a:pt x="5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Freeform 20"/>
              <p:cNvSpPr>
                <a:spLocks/>
              </p:cNvSpPr>
              <p:nvPr/>
            </p:nvSpPr>
            <p:spPr bwMode="auto">
              <a:xfrm>
                <a:off x="3597" y="3651"/>
                <a:ext cx="8" cy="11"/>
              </a:xfrm>
              <a:custGeom>
                <a:avLst/>
                <a:gdLst>
                  <a:gd name="T0" fmla="*/ 1 w 3"/>
                  <a:gd name="T1" fmla="*/ 3 h 4"/>
                  <a:gd name="T2" fmla="*/ 3 w 3"/>
                  <a:gd name="T3" fmla="*/ 1 h 4"/>
                  <a:gd name="T4" fmla="*/ 1 w 3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2"/>
                      <a:pt x="3" y="3"/>
                      <a:pt x="3" y="1"/>
                    </a:cubicBezTo>
                    <a:cubicBezTo>
                      <a:pt x="1" y="0"/>
                      <a:pt x="0" y="4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9" name="Freeform 21"/>
              <p:cNvSpPr>
                <a:spLocks/>
              </p:cNvSpPr>
              <p:nvPr/>
            </p:nvSpPr>
            <p:spPr bwMode="auto">
              <a:xfrm>
                <a:off x="3209" y="3662"/>
                <a:ext cx="17" cy="15"/>
              </a:xfrm>
              <a:custGeom>
                <a:avLst/>
                <a:gdLst>
                  <a:gd name="T0" fmla="*/ 1 w 7"/>
                  <a:gd name="T1" fmla="*/ 0 h 5"/>
                  <a:gd name="T2" fmla="*/ 0 w 7"/>
                  <a:gd name="T3" fmla="*/ 3 h 5"/>
                  <a:gd name="T4" fmla="*/ 4 w 7"/>
                  <a:gd name="T5" fmla="*/ 5 h 5"/>
                  <a:gd name="T6" fmla="*/ 6 w 7"/>
                  <a:gd name="T7" fmla="*/ 2 h 5"/>
                  <a:gd name="T8" fmla="*/ 7 w 7"/>
                  <a:gd name="T9" fmla="*/ 2 h 5"/>
                  <a:gd name="T10" fmla="*/ 1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0"/>
                    </a:moveTo>
                    <a:cubicBezTo>
                      <a:pt x="1" y="1"/>
                      <a:pt x="1" y="3"/>
                      <a:pt x="0" y="3"/>
                    </a:cubicBezTo>
                    <a:cubicBezTo>
                      <a:pt x="3" y="3"/>
                      <a:pt x="2" y="5"/>
                      <a:pt x="4" y="5"/>
                    </a:cubicBezTo>
                    <a:cubicBezTo>
                      <a:pt x="5" y="4"/>
                      <a:pt x="5" y="2"/>
                      <a:pt x="6" y="2"/>
                    </a:cubicBezTo>
                    <a:cubicBezTo>
                      <a:pt x="6" y="2"/>
                      <a:pt x="7" y="3"/>
                      <a:pt x="7" y="2"/>
                    </a:cubicBezTo>
                    <a:cubicBezTo>
                      <a:pt x="6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0" name="Freeform 22"/>
              <p:cNvSpPr>
                <a:spLocks/>
              </p:cNvSpPr>
              <p:nvPr/>
            </p:nvSpPr>
            <p:spPr bwMode="auto">
              <a:xfrm>
                <a:off x="3214" y="3680"/>
                <a:ext cx="12" cy="11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1 h 4"/>
                  <a:gd name="T4" fmla="*/ 4 w 5"/>
                  <a:gd name="T5" fmla="*/ 0 h 4"/>
                  <a:gd name="T6" fmla="*/ 1 w 5"/>
                  <a:gd name="T7" fmla="*/ 0 h 4"/>
                  <a:gd name="T8" fmla="*/ 3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3" y="3"/>
                      <a:pt x="2" y="2"/>
                      <a:pt x="2" y="1"/>
                    </a:cubicBezTo>
                    <a:cubicBezTo>
                      <a:pt x="3" y="1"/>
                      <a:pt x="5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2" y="1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" name="Freeform 23"/>
              <p:cNvSpPr>
                <a:spLocks/>
              </p:cNvSpPr>
              <p:nvPr/>
            </p:nvSpPr>
            <p:spPr bwMode="auto">
              <a:xfrm>
                <a:off x="3174" y="3659"/>
                <a:ext cx="14" cy="15"/>
              </a:xfrm>
              <a:custGeom>
                <a:avLst/>
                <a:gdLst>
                  <a:gd name="T0" fmla="*/ 2 w 6"/>
                  <a:gd name="T1" fmla="*/ 3 h 5"/>
                  <a:gd name="T2" fmla="*/ 1 w 6"/>
                  <a:gd name="T3" fmla="*/ 2 h 5"/>
                  <a:gd name="T4" fmla="*/ 4 w 6"/>
                  <a:gd name="T5" fmla="*/ 3 h 5"/>
                  <a:gd name="T6" fmla="*/ 5 w 6"/>
                  <a:gd name="T7" fmla="*/ 5 h 5"/>
                  <a:gd name="T8" fmla="*/ 6 w 6"/>
                  <a:gd name="T9" fmla="*/ 1 h 5"/>
                  <a:gd name="T10" fmla="*/ 2 w 6"/>
                  <a:gd name="T11" fmla="*/ 0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3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3" y="2"/>
                      <a:pt x="4" y="2"/>
                      <a:pt x="2" y="0"/>
                    </a:cubicBezTo>
                    <a:cubicBezTo>
                      <a:pt x="1" y="1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" name="Freeform 24"/>
              <p:cNvSpPr>
                <a:spLocks/>
              </p:cNvSpPr>
              <p:nvPr/>
            </p:nvSpPr>
            <p:spPr bwMode="auto">
              <a:xfrm>
                <a:off x="3188" y="3662"/>
                <a:ext cx="17" cy="26"/>
              </a:xfrm>
              <a:custGeom>
                <a:avLst/>
                <a:gdLst>
                  <a:gd name="T0" fmla="*/ 2 w 7"/>
                  <a:gd name="T1" fmla="*/ 6 h 9"/>
                  <a:gd name="T2" fmla="*/ 0 w 7"/>
                  <a:gd name="T3" fmla="*/ 7 h 9"/>
                  <a:gd name="T4" fmla="*/ 2 w 7"/>
                  <a:gd name="T5" fmla="*/ 9 h 9"/>
                  <a:gd name="T6" fmla="*/ 5 w 7"/>
                  <a:gd name="T7" fmla="*/ 8 h 9"/>
                  <a:gd name="T8" fmla="*/ 7 w 7"/>
                  <a:gd name="T9" fmla="*/ 6 h 9"/>
                  <a:gd name="T10" fmla="*/ 7 w 7"/>
                  <a:gd name="T11" fmla="*/ 2 h 9"/>
                  <a:gd name="T12" fmla="*/ 4 w 7"/>
                  <a:gd name="T13" fmla="*/ 1 h 9"/>
                  <a:gd name="T14" fmla="*/ 4 w 7"/>
                  <a:gd name="T15" fmla="*/ 6 h 9"/>
                  <a:gd name="T16" fmla="*/ 2 w 7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9">
                    <a:moveTo>
                      <a:pt x="2" y="6"/>
                    </a:moveTo>
                    <a:cubicBezTo>
                      <a:pt x="2" y="8"/>
                      <a:pt x="0" y="4"/>
                      <a:pt x="0" y="7"/>
                    </a:cubicBezTo>
                    <a:cubicBezTo>
                      <a:pt x="1" y="7"/>
                      <a:pt x="1" y="9"/>
                      <a:pt x="2" y="9"/>
                    </a:cubicBezTo>
                    <a:cubicBezTo>
                      <a:pt x="3" y="5"/>
                      <a:pt x="4" y="8"/>
                      <a:pt x="5" y="8"/>
                    </a:cubicBezTo>
                    <a:cubicBezTo>
                      <a:pt x="5" y="8"/>
                      <a:pt x="6" y="6"/>
                      <a:pt x="7" y="6"/>
                    </a:cubicBezTo>
                    <a:cubicBezTo>
                      <a:pt x="7" y="5"/>
                      <a:pt x="7" y="4"/>
                      <a:pt x="7" y="2"/>
                    </a:cubicBezTo>
                    <a:cubicBezTo>
                      <a:pt x="5" y="3"/>
                      <a:pt x="6" y="0"/>
                      <a:pt x="4" y="1"/>
                    </a:cubicBezTo>
                    <a:cubicBezTo>
                      <a:pt x="3" y="3"/>
                      <a:pt x="5" y="6"/>
                      <a:pt x="4" y="6"/>
                    </a:cubicBezTo>
                    <a:cubicBezTo>
                      <a:pt x="3" y="6"/>
                      <a:pt x="2" y="4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" name="Freeform 25"/>
              <p:cNvSpPr>
                <a:spLocks/>
              </p:cNvSpPr>
              <p:nvPr/>
            </p:nvSpPr>
            <p:spPr bwMode="auto">
              <a:xfrm>
                <a:off x="3181" y="3671"/>
                <a:ext cx="7" cy="14"/>
              </a:xfrm>
              <a:custGeom>
                <a:avLst/>
                <a:gdLst>
                  <a:gd name="T0" fmla="*/ 0 w 3"/>
                  <a:gd name="T1" fmla="*/ 3 h 5"/>
                  <a:gd name="T2" fmla="*/ 2 w 3"/>
                  <a:gd name="T3" fmla="*/ 5 h 5"/>
                  <a:gd name="T4" fmla="*/ 0 w 3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2"/>
                      <a:pt x="2" y="5"/>
                      <a:pt x="2" y="5"/>
                    </a:cubicBezTo>
                    <a:cubicBezTo>
                      <a:pt x="3" y="4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" name="Freeform 26"/>
              <p:cNvSpPr>
                <a:spLocks/>
              </p:cNvSpPr>
              <p:nvPr/>
            </p:nvSpPr>
            <p:spPr bwMode="auto">
              <a:xfrm>
                <a:off x="3009" y="3668"/>
                <a:ext cx="24" cy="23"/>
              </a:xfrm>
              <a:custGeom>
                <a:avLst/>
                <a:gdLst>
                  <a:gd name="T0" fmla="*/ 10 w 10"/>
                  <a:gd name="T1" fmla="*/ 2 h 8"/>
                  <a:gd name="T2" fmla="*/ 6 w 10"/>
                  <a:gd name="T3" fmla="*/ 3 h 8"/>
                  <a:gd name="T4" fmla="*/ 7 w 10"/>
                  <a:gd name="T5" fmla="*/ 0 h 8"/>
                  <a:gd name="T6" fmla="*/ 3 w 10"/>
                  <a:gd name="T7" fmla="*/ 0 h 8"/>
                  <a:gd name="T8" fmla="*/ 2 w 10"/>
                  <a:gd name="T9" fmla="*/ 2 h 8"/>
                  <a:gd name="T10" fmla="*/ 4 w 10"/>
                  <a:gd name="T11" fmla="*/ 5 h 8"/>
                  <a:gd name="T12" fmla="*/ 0 w 10"/>
                  <a:gd name="T13" fmla="*/ 5 h 8"/>
                  <a:gd name="T14" fmla="*/ 4 w 10"/>
                  <a:gd name="T15" fmla="*/ 7 h 8"/>
                  <a:gd name="T16" fmla="*/ 6 w 10"/>
                  <a:gd name="T17" fmla="*/ 8 h 8"/>
                  <a:gd name="T18" fmla="*/ 10 w 10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cubicBezTo>
                      <a:pt x="8" y="0"/>
                      <a:pt x="9" y="3"/>
                      <a:pt x="6" y="3"/>
                    </a:cubicBezTo>
                    <a:cubicBezTo>
                      <a:pt x="6" y="2"/>
                      <a:pt x="7" y="1"/>
                      <a:pt x="7" y="0"/>
                    </a:cubicBezTo>
                    <a:cubicBezTo>
                      <a:pt x="5" y="1"/>
                      <a:pt x="5" y="2"/>
                      <a:pt x="3" y="0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4"/>
                      <a:pt x="4" y="4"/>
                      <a:pt x="4" y="5"/>
                    </a:cubicBezTo>
                    <a:cubicBezTo>
                      <a:pt x="2" y="4"/>
                      <a:pt x="1" y="3"/>
                      <a:pt x="0" y="5"/>
                    </a:cubicBezTo>
                    <a:cubicBezTo>
                      <a:pt x="2" y="6"/>
                      <a:pt x="2" y="6"/>
                      <a:pt x="4" y="7"/>
                    </a:cubicBezTo>
                    <a:cubicBezTo>
                      <a:pt x="5" y="7"/>
                      <a:pt x="5" y="8"/>
                      <a:pt x="6" y="8"/>
                    </a:cubicBezTo>
                    <a:cubicBezTo>
                      <a:pt x="8" y="6"/>
                      <a:pt x="10" y="5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" name="Freeform 27"/>
              <p:cNvSpPr>
                <a:spLocks noEditPoints="1"/>
              </p:cNvSpPr>
              <p:nvPr/>
            </p:nvSpPr>
            <p:spPr bwMode="auto">
              <a:xfrm>
                <a:off x="3102" y="3662"/>
                <a:ext cx="36" cy="29"/>
              </a:xfrm>
              <a:custGeom>
                <a:avLst/>
                <a:gdLst>
                  <a:gd name="T0" fmla="*/ 0 w 15"/>
                  <a:gd name="T1" fmla="*/ 2 h 10"/>
                  <a:gd name="T2" fmla="*/ 1 w 15"/>
                  <a:gd name="T3" fmla="*/ 4 h 10"/>
                  <a:gd name="T4" fmla="*/ 3 w 15"/>
                  <a:gd name="T5" fmla="*/ 5 h 10"/>
                  <a:gd name="T6" fmla="*/ 5 w 15"/>
                  <a:gd name="T7" fmla="*/ 7 h 10"/>
                  <a:gd name="T8" fmla="*/ 8 w 15"/>
                  <a:gd name="T9" fmla="*/ 6 h 10"/>
                  <a:gd name="T10" fmla="*/ 9 w 15"/>
                  <a:gd name="T11" fmla="*/ 6 h 10"/>
                  <a:gd name="T12" fmla="*/ 7 w 15"/>
                  <a:gd name="T13" fmla="*/ 9 h 10"/>
                  <a:gd name="T14" fmla="*/ 11 w 15"/>
                  <a:gd name="T15" fmla="*/ 7 h 10"/>
                  <a:gd name="T16" fmla="*/ 10 w 15"/>
                  <a:gd name="T17" fmla="*/ 10 h 10"/>
                  <a:gd name="T18" fmla="*/ 13 w 15"/>
                  <a:gd name="T19" fmla="*/ 6 h 10"/>
                  <a:gd name="T20" fmla="*/ 14 w 15"/>
                  <a:gd name="T21" fmla="*/ 8 h 10"/>
                  <a:gd name="T22" fmla="*/ 15 w 15"/>
                  <a:gd name="T23" fmla="*/ 6 h 10"/>
                  <a:gd name="T24" fmla="*/ 11 w 15"/>
                  <a:gd name="T25" fmla="*/ 2 h 10"/>
                  <a:gd name="T26" fmla="*/ 9 w 15"/>
                  <a:gd name="T27" fmla="*/ 5 h 10"/>
                  <a:gd name="T28" fmla="*/ 7 w 15"/>
                  <a:gd name="T29" fmla="*/ 2 h 10"/>
                  <a:gd name="T30" fmla="*/ 0 w 15"/>
                  <a:gd name="T31" fmla="*/ 2 h 10"/>
                  <a:gd name="T32" fmla="*/ 5 w 15"/>
                  <a:gd name="T33" fmla="*/ 6 h 10"/>
                  <a:gd name="T34" fmla="*/ 5 w 15"/>
                  <a:gd name="T35" fmla="*/ 4 h 10"/>
                  <a:gd name="T36" fmla="*/ 5 w 15"/>
                  <a:gd name="T37" fmla="*/ 3 h 10"/>
                  <a:gd name="T38" fmla="*/ 5 w 15"/>
                  <a:gd name="T3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10">
                    <a:moveTo>
                      <a:pt x="0" y="2"/>
                    </a:moveTo>
                    <a:cubicBezTo>
                      <a:pt x="1" y="2"/>
                      <a:pt x="1" y="4"/>
                      <a:pt x="1" y="4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6"/>
                      <a:pt x="4" y="6"/>
                      <a:pt x="5" y="7"/>
                    </a:cubicBezTo>
                    <a:cubicBezTo>
                      <a:pt x="7" y="8"/>
                      <a:pt x="6" y="6"/>
                      <a:pt x="8" y="6"/>
                    </a:cubicBezTo>
                    <a:cubicBezTo>
                      <a:pt x="8" y="7"/>
                      <a:pt x="9" y="6"/>
                      <a:pt x="9" y="6"/>
                    </a:cubicBezTo>
                    <a:cubicBezTo>
                      <a:pt x="9" y="7"/>
                      <a:pt x="7" y="7"/>
                      <a:pt x="7" y="9"/>
                    </a:cubicBezTo>
                    <a:cubicBezTo>
                      <a:pt x="9" y="9"/>
                      <a:pt x="9" y="7"/>
                      <a:pt x="11" y="7"/>
                    </a:cubicBezTo>
                    <a:cubicBezTo>
                      <a:pt x="11" y="8"/>
                      <a:pt x="10" y="8"/>
                      <a:pt x="10" y="10"/>
                    </a:cubicBezTo>
                    <a:cubicBezTo>
                      <a:pt x="13" y="10"/>
                      <a:pt x="11" y="7"/>
                      <a:pt x="13" y="6"/>
                    </a:cubicBezTo>
                    <a:cubicBezTo>
                      <a:pt x="13" y="7"/>
                      <a:pt x="13" y="8"/>
                      <a:pt x="14" y="8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11" y="7"/>
                      <a:pt x="14" y="1"/>
                      <a:pt x="11" y="2"/>
                    </a:cubicBezTo>
                    <a:cubicBezTo>
                      <a:pt x="9" y="1"/>
                      <a:pt x="12" y="5"/>
                      <a:pt x="9" y="5"/>
                    </a:cubicBezTo>
                    <a:cubicBezTo>
                      <a:pt x="8" y="4"/>
                      <a:pt x="6" y="4"/>
                      <a:pt x="7" y="2"/>
                    </a:cubicBezTo>
                    <a:cubicBezTo>
                      <a:pt x="5" y="1"/>
                      <a:pt x="1" y="0"/>
                      <a:pt x="0" y="2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8" y="3"/>
                      <a:pt x="5" y="7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" name="Freeform 28"/>
              <p:cNvSpPr>
                <a:spLocks/>
              </p:cNvSpPr>
              <p:nvPr/>
            </p:nvSpPr>
            <p:spPr bwMode="auto">
              <a:xfrm>
                <a:off x="3064" y="3662"/>
                <a:ext cx="41" cy="35"/>
              </a:xfrm>
              <a:custGeom>
                <a:avLst/>
                <a:gdLst>
                  <a:gd name="T0" fmla="*/ 0 w 17"/>
                  <a:gd name="T1" fmla="*/ 7 h 12"/>
                  <a:gd name="T2" fmla="*/ 3 w 17"/>
                  <a:gd name="T3" fmla="*/ 8 h 12"/>
                  <a:gd name="T4" fmla="*/ 4 w 17"/>
                  <a:gd name="T5" fmla="*/ 6 h 12"/>
                  <a:gd name="T6" fmla="*/ 3 w 17"/>
                  <a:gd name="T7" fmla="*/ 9 h 12"/>
                  <a:gd name="T8" fmla="*/ 7 w 17"/>
                  <a:gd name="T9" fmla="*/ 7 h 12"/>
                  <a:gd name="T10" fmla="*/ 12 w 17"/>
                  <a:gd name="T11" fmla="*/ 10 h 12"/>
                  <a:gd name="T12" fmla="*/ 15 w 17"/>
                  <a:gd name="T13" fmla="*/ 8 h 12"/>
                  <a:gd name="T14" fmla="*/ 16 w 17"/>
                  <a:gd name="T15" fmla="*/ 10 h 12"/>
                  <a:gd name="T16" fmla="*/ 16 w 17"/>
                  <a:gd name="T17" fmla="*/ 3 h 12"/>
                  <a:gd name="T18" fmla="*/ 13 w 17"/>
                  <a:gd name="T19" fmla="*/ 6 h 12"/>
                  <a:gd name="T20" fmla="*/ 13 w 17"/>
                  <a:gd name="T21" fmla="*/ 2 h 12"/>
                  <a:gd name="T22" fmla="*/ 10 w 17"/>
                  <a:gd name="T23" fmla="*/ 2 h 12"/>
                  <a:gd name="T24" fmla="*/ 10 w 17"/>
                  <a:gd name="T25" fmla="*/ 7 h 12"/>
                  <a:gd name="T26" fmla="*/ 6 w 17"/>
                  <a:gd name="T27" fmla="*/ 6 h 12"/>
                  <a:gd name="T28" fmla="*/ 5 w 17"/>
                  <a:gd name="T29" fmla="*/ 4 h 12"/>
                  <a:gd name="T30" fmla="*/ 7 w 17"/>
                  <a:gd name="T31" fmla="*/ 0 h 12"/>
                  <a:gd name="T32" fmla="*/ 2 w 17"/>
                  <a:gd name="T33" fmla="*/ 3 h 12"/>
                  <a:gd name="T34" fmla="*/ 4 w 17"/>
                  <a:gd name="T35" fmla="*/ 2 h 12"/>
                  <a:gd name="T36" fmla="*/ 3 w 17"/>
                  <a:gd name="T37" fmla="*/ 6 h 12"/>
                  <a:gd name="T38" fmla="*/ 2 w 17"/>
                  <a:gd name="T39" fmla="*/ 5 h 12"/>
                  <a:gd name="T40" fmla="*/ 0 w 17"/>
                  <a:gd name="T4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12">
                    <a:moveTo>
                      <a:pt x="0" y="7"/>
                    </a:moveTo>
                    <a:cubicBezTo>
                      <a:pt x="1" y="7"/>
                      <a:pt x="2" y="8"/>
                      <a:pt x="3" y="8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8"/>
                      <a:pt x="4" y="8"/>
                      <a:pt x="3" y="9"/>
                    </a:cubicBezTo>
                    <a:cubicBezTo>
                      <a:pt x="6" y="7"/>
                      <a:pt x="9" y="12"/>
                      <a:pt x="7" y="7"/>
                    </a:cubicBezTo>
                    <a:cubicBezTo>
                      <a:pt x="10" y="7"/>
                      <a:pt x="10" y="9"/>
                      <a:pt x="12" y="10"/>
                    </a:cubicBezTo>
                    <a:cubicBezTo>
                      <a:pt x="12" y="8"/>
                      <a:pt x="15" y="9"/>
                      <a:pt x="15" y="8"/>
                    </a:cubicBezTo>
                    <a:cubicBezTo>
                      <a:pt x="15" y="9"/>
                      <a:pt x="15" y="10"/>
                      <a:pt x="16" y="10"/>
                    </a:cubicBezTo>
                    <a:cubicBezTo>
                      <a:pt x="16" y="6"/>
                      <a:pt x="17" y="7"/>
                      <a:pt x="16" y="3"/>
                    </a:cubicBezTo>
                    <a:cubicBezTo>
                      <a:pt x="13" y="2"/>
                      <a:pt x="16" y="7"/>
                      <a:pt x="13" y="6"/>
                    </a:cubicBezTo>
                    <a:cubicBezTo>
                      <a:pt x="13" y="5"/>
                      <a:pt x="14" y="4"/>
                      <a:pt x="13" y="2"/>
                    </a:cubicBezTo>
                    <a:cubicBezTo>
                      <a:pt x="12" y="2"/>
                      <a:pt x="11" y="2"/>
                      <a:pt x="10" y="2"/>
                    </a:cubicBezTo>
                    <a:cubicBezTo>
                      <a:pt x="9" y="5"/>
                      <a:pt x="8" y="5"/>
                      <a:pt x="10" y="7"/>
                    </a:cubicBezTo>
                    <a:cubicBezTo>
                      <a:pt x="8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7" y="3"/>
                      <a:pt x="5" y="2"/>
                      <a:pt x="7" y="0"/>
                    </a:cubicBezTo>
                    <a:cubicBezTo>
                      <a:pt x="5" y="1"/>
                      <a:pt x="1" y="0"/>
                      <a:pt x="2" y="3"/>
                    </a:cubicBezTo>
                    <a:cubicBezTo>
                      <a:pt x="3" y="4"/>
                      <a:pt x="3" y="2"/>
                      <a:pt x="4" y="2"/>
                    </a:cubicBezTo>
                    <a:cubicBezTo>
                      <a:pt x="4" y="3"/>
                      <a:pt x="5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4" y="8"/>
                      <a:pt x="0" y="5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" name="Freeform 29"/>
              <p:cNvSpPr>
                <a:spLocks/>
              </p:cNvSpPr>
              <p:nvPr/>
            </p:nvSpPr>
            <p:spPr bwMode="auto">
              <a:xfrm>
                <a:off x="3107" y="3682"/>
                <a:ext cx="12" cy="6"/>
              </a:xfrm>
              <a:custGeom>
                <a:avLst/>
                <a:gdLst>
                  <a:gd name="T0" fmla="*/ 0 w 5"/>
                  <a:gd name="T1" fmla="*/ 1 h 2"/>
                  <a:gd name="T2" fmla="*/ 3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0" y="2"/>
                      <a:pt x="5" y="2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8" name="Freeform 30"/>
              <p:cNvSpPr>
                <a:spLocks/>
              </p:cNvSpPr>
              <p:nvPr/>
            </p:nvSpPr>
            <p:spPr bwMode="auto">
              <a:xfrm>
                <a:off x="3138" y="3665"/>
                <a:ext cx="19" cy="26"/>
              </a:xfrm>
              <a:custGeom>
                <a:avLst/>
                <a:gdLst>
                  <a:gd name="T0" fmla="*/ 0 w 8"/>
                  <a:gd name="T1" fmla="*/ 8 h 9"/>
                  <a:gd name="T2" fmla="*/ 3 w 8"/>
                  <a:gd name="T3" fmla="*/ 9 h 9"/>
                  <a:gd name="T4" fmla="*/ 5 w 8"/>
                  <a:gd name="T5" fmla="*/ 6 h 9"/>
                  <a:gd name="T6" fmla="*/ 7 w 8"/>
                  <a:gd name="T7" fmla="*/ 5 h 9"/>
                  <a:gd name="T8" fmla="*/ 2 w 8"/>
                  <a:gd name="T9" fmla="*/ 5 h 9"/>
                  <a:gd name="T10" fmla="*/ 7 w 8"/>
                  <a:gd name="T11" fmla="*/ 2 h 9"/>
                  <a:gd name="T12" fmla="*/ 7 w 8"/>
                  <a:gd name="T13" fmla="*/ 0 h 9"/>
                  <a:gd name="T14" fmla="*/ 3 w 8"/>
                  <a:gd name="T15" fmla="*/ 1 h 9"/>
                  <a:gd name="T16" fmla="*/ 2 w 8"/>
                  <a:gd name="T17" fmla="*/ 0 h 9"/>
                  <a:gd name="T18" fmla="*/ 2 w 8"/>
                  <a:gd name="T19" fmla="*/ 4 h 9"/>
                  <a:gd name="T20" fmla="*/ 0 w 8"/>
                  <a:gd name="T2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8"/>
                    </a:moveTo>
                    <a:cubicBezTo>
                      <a:pt x="2" y="7"/>
                      <a:pt x="2" y="7"/>
                      <a:pt x="3" y="9"/>
                    </a:cubicBezTo>
                    <a:cubicBezTo>
                      <a:pt x="3" y="8"/>
                      <a:pt x="4" y="7"/>
                      <a:pt x="5" y="6"/>
                    </a:cubicBezTo>
                    <a:cubicBezTo>
                      <a:pt x="6" y="7"/>
                      <a:pt x="7" y="7"/>
                      <a:pt x="7" y="5"/>
                    </a:cubicBezTo>
                    <a:cubicBezTo>
                      <a:pt x="4" y="3"/>
                      <a:pt x="4" y="8"/>
                      <a:pt x="2" y="5"/>
                    </a:cubicBezTo>
                    <a:cubicBezTo>
                      <a:pt x="6" y="5"/>
                      <a:pt x="2" y="1"/>
                      <a:pt x="7" y="2"/>
                    </a:cubicBezTo>
                    <a:cubicBezTo>
                      <a:pt x="7" y="1"/>
                      <a:pt x="8" y="0"/>
                      <a:pt x="7" y="0"/>
                    </a:cubicBezTo>
                    <a:cubicBezTo>
                      <a:pt x="6" y="3"/>
                      <a:pt x="4" y="0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9" name="Freeform 31"/>
              <p:cNvSpPr>
                <a:spLocks/>
              </p:cNvSpPr>
              <p:nvPr/>
            </p:nvSpPr>
            <p:spPr bwMode="auto">
              <a:xfrm>
                <a:off x="3133" y="3665"/>
                <a:ext cx="7" cy="9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1 h 3"/>
                  <a:gd name="T4" fmla="*/ 0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3"/>
                      <a:pt x="3" y="2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0" name="Freeform 32"/>
              <p:cNvSpPr>
                <a:spLocks/>
              </p:cNvSpPr>
              <p:nvPr/>
            </p:nvSpPr>
            <p:spPr bwMode="auto">
              <a:xfrm>
                <a:off x="3028" y="3677"/>
                <a:ext cx="15" cy="14"/>
              </a:xfrm>
              <a:custGeom>
                <a:avLst/>
                <a:gdLst>
                  <a:gd name="T0" fmla="*/ 2 w 6"/>
                  <a:gd name="T1" fmla="*/ 3 h 5"/>
                  <a:gd name="T2" fmla="*/ 6 w 6"/>
                  <a:gd name="T3" fmla="*/ 2 h 5"/>
                  <a:gd name="T4" fmla="*/ 6 w 6"/>
                  <a:gd name="T5" fmla="*/ 0 h 5"/>
                  <a:gd name="T6" fmla="*/ 2 w 6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1"/>
                      <a:pt x="6" y="5"/>
                      <a:pt x="6" y="2"/>
                    </a:cubicBezTo>
                    <a:cubicBezTo>
                      <a:pt x="5" y="2"/>
                      <a:pt x="6" y="1"/>
                      <a:pt x="6" y="0"/>
                    </a:cubicBezTo>
                    <a:cubicBezTo>
                      <a:pt x="5" y="0"/>
                      <a:pt x="0" y="1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Freeform 33"/>
              <p:cNvSpPr>
                <a:spLocks/>
              </p:cNvSpPr>
              <p:nvPr/>
            </p:nvSpPr>
            <p:spPr bwMode="auto">
              <a:xfrm>
                <a:off x="3155" y="3662"/>
                <a:ext cx="21" cy="26"/>
              </a:xfrm>
              <a:custGeom>
                <a:avLst/>
                <a:gdLst>
                  <a:gd name="T0" fmla="*/ 6 w 9"/>
                  <a:gd name="T1" fmla="*/ 9 h 9"/>
                  <a:gd name="T2" fmla="*/ 7 w 9"/>
                  <a:gd name="T3" fmla="*/ 6 h 9"/>
                  <a:gd name="T4" fmla="*/ 6 w 9"/>
                  <a:gd name="T5" fmla="*/ 5 h 9"/>
                  <a:gd name="T6" fmla="*/ 9 w 9"/>
                  <a:gd name="T7" fmla="*/ 6 h 9"/>
                  <a:gd name="T8" fmla="*/ 6 w 9"/>
                  <a:gd name="T9" fmla="*/ 3 h 9"/>
                  <a:gd name="T10" fmla="*/ 4 w 9"/>
                  <a:gd name="T11" fmla="*/ 0 h 9"/>
                  <a:gd name="T12" fmla="*/ 4 w 9"/>
                  <a:gd name="T13" fmla="*/ 3 h 9"/>
                  <a:gd name="T14" fmla="*/ 2 w 9"/>
                  <a:gd name="T15" fmla="*/ 8 h 9"/>
                  <a:gd name="T16" fmla="*/ 6 w 9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6" y="8"/>
                      <a:pt x="7" y="7"/>
                      <a:pt x="7" y="6"/>
                    </a:cubicBezTo>
                    <a:cubicBezTo>
                      <a:pt x="6" y="6"/>
                      <a:pt x="5" y="6"/>
                      <a:pt x="6" y="5"/>
                    </a:cubicBezTo>
                    <a:cubicBezTo>
                      <a:pt x="8" y="4"/>
                      <a:pt x="7" y="6"/>
                      <a:pt x="9" y="6"/>
                    </a:cubicBezTo>
                    <a:cubicBezTo>
                      <a:pt x="9" y="4"/>
                      <a:pt x="7" y="5"/>
                      <a:pt x="6" y="3"/>
                    </a:cubicBezTo>
                    <a:cubicBezTo>
                      <a:pt x="6" y="2"/>
                      <a:pt x="6" y="0"/>
                      <a:pt x="4" y="0"/>
                    </a:cubicBezTo>
                    <a:cubicBezTo>
                      <a:pt x="3" y="2"/>
                      <a:pt x="4" y="1"/>
                      <a:pt x="4" y="3"/>
                    </a:cubicBezTo>
                    <a:cubicBezTo>
                      <a:pt x="0" y="3"/>
                      <a:pt x="3" y="7"/>
                      <a:pt x="2" y="8"/>
                    </a:cubicBezTo>
                    <a:cubicBezTo>
                      <a:pt x="4" y="7"/>
                      <a:pt x="4" y="9"/>
                      <a:pt x="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2" name="Freeform 34"/>
              <p:cNvSpPr>
                <a:spLocks/>
              </p:cNvSpPr>
              <p:nvPr/>
            </p:nvSpPr>
            <p:spPr bwMode="auto">
              <a:xfrm>
                <a:off x="3033" y="3665"/>
                <a:ext cx="14" cy="15"/>
              </a:xfrm>
              <a:custGeom>
                <a:avLst/>
                <a:gdLst>
                  <a:gd name="T0" fmla="*/ 3 w 6"/>
                  <a:gd name="T1" fmla="*/ 0 h 5"/>
                  <a:gd name="T2" fmla="*/ 3 w 6"/>
                  <a:gd name="T3" fmla="*/ 1 h 5"/>
                  <a:gd name="T4" fmla="*/ 0 w 6"/>
                  <a:gd name="T5" fmla="*/ 1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2" y="2"/>
                      <a:pt x="2" y="1"/>
                      <a:pt x="0" y="1"/>
                    </a:cubicBezTo>
                    <a:cubicBezTo>
                      <a:pt x="0" y="5"/>
                      <a:pt x="6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3" name="Freeform 35"/>
              <p:cNvSpPr>
                <a:spLocks/>
              </p:cNvSpPr>
              <p:nvPr/>
            </p:nvSpPr>
            <p:spPr bwMode="auto">
              <a:xfrm>
                <a:off x="2978" y="3665"/>
                <a:ext cx="36" cy="26"/>
              </a:xfrm>
              <a:custGeom>
                <a:avLst/>
                <a:gdLst>
                  <a:gd name="T0" fmla="*/ 10 w 15"/>
                  <a:gd name="T1" fmla="*/ 5 h 9"/>
                  <a:gd name="T2" fmla="*/ 11 w 15"/>
                  <a:gd name="T3" fmla="*/ 7 h 9"/>
                  <a:gd name="T4" fmla="*/ 7 w 15"/>
                  <a:gd name="T5" fmla="*/ 2 h 9"/>
                  <a:gd name="T6" fmla="*/ 7 w 15"/>
                  <a:gd name="T7" fmla="*/ 2 h 9"/>
                  <a:gd name="T8" fmla="*/ 3 w 15"/>
                  <a:gd name="T9" fmla="*/ 1 h 9"/>
                  <a:gd name="T10" fmla="*/ 0 w 15"/>
                  <a:gd name="T11" fmla="*/ 4 h 9"/>
                  <a:gd name="T12" fmla="*/ 3 w 15"/>
                  <a:gd name="T13" fmla="*/ 6 h 9"/>
                  <a:gd name="T14" fmla="*/ 2 w 15"/>
                  <a:gd name="T15" fmla="*/ 8 h 9"/>
                  <a:gd name="T16" fmla="*/ 3 w 15"/>
                  <a:gd name="T17" fmla="*/ 8 h 9"/>
                  <a:gd name="T18" fmla="*/ 6 w 15"/>
                  <a:gd name="T19" fmla="*/ 7 h 9"/>
                  <a:gd name="T20" fmla="*/ 6 w 15"/>
                  <a:gd name="T21" fmla="*/ 8 h 9"/>
                  <a:gd name="T22" fmla="*/ 8 w 15"/>
                  <a:gd name="T23" fmla="*/ 9 h 9"/>
                  <a:gd name="T24" fmla="*/ 10 w 15"/>
                  <a:gd name="T2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9">
                    <a:moveTo>
                      <a:pt x="10" y="5"/>
                    </a:moveTo>
                    <a:cubicBezTo>
                      <a:pt x="10" y="6"/>
                      <a:pt x="11" y="6"/>
                      <a:pt x="11" y="7"/>
                    </a:cubicBezTo>
                    <a:cubicBezTo>
                      <a:pt x="15" y="2"/>
                      <a:pt x="4" y="4"/>
                      <a:pt x="7" y="2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6" y="0"/>
                      <a:pt x="4" y="3"/>
                      <a:pt x="3" y="1"/>
                    </a:cubicBezTo>
                    <a:cubicBezTo>
                      <a:pt x="4" y="4"/>
                      <a:pt x="0" y="2"/>
                      <a:pt x="0" y="4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6" y="9"/>
                      <a:pt x="4" y="7"/>
                      <a:pt x="6" y="7"/>
                    </a:cubicBezTo>
                    <a:cubicBezTo>
                      <a:pt x="6" y="7"/>
                      <a:pt x="6" y="8"/>
                      <a:pt x="6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10" y="8"/>
                      <a:pt x="8" y="5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4" name="Freeform 36"/>
              <p:cNvSpPr>
                <a:spLocks/>
              </p:cNvSpPr>
              <p:nvPr/>
            </p:nvSpPr>
            <p:spPr bwMode="auto">
              <a:xfrm>
                <a:off x="2938" y="3668"/>
                <a:ext cx="43" cy="26"/>
              </a:xfrm>
              <a:custGeom>
                <a:avLst/>
                <a:gdLst>
                  <a:gd name="T0" fmla="*/ 17 w 18"/>
                  <a:gd name="T1" fmla="*/ 6 h 9"/>
                  <a:gd name="T2" fmla="*/ 15 w 18"/>
                  <a:gd name="T3" fmla="*/ 2 h 9"/>
                  <a:gd name="T4" fmla="*/ 14 w 18"/>
                  <a:gd name="T5" fmla="*/ 1 h 9"/>
                  <a:gd name="T6" fmla="*/ 13 w 18"/>
                  <a:gd name="T7" fmla="*/ 3 h 9"/>
                  <a:gd name="T8" fmla="*/ 9 w 18"/>
                  <a:gd name="T9" fmla="*/ 3 h 9"/>
                  <a:gd name="T10" fmla="*/ 9 w 18"/>
                  <a:gd name="T11" fmla="*/ 4 h 9"/>
                  <a:gd name="T12" fmla="*/ 8 w 18"/>
                  <a:gd name="T13" fmla="*/ 1 h 9"/>
                  <a:gd name="T14" fmla="*/ 5 w 18"/>
                  <a:gd name="T15" fmla="*/ 0 h 9"/>
                  <a:gd name="T16" fmla="*/ 2 w 18"/>
                  <a:gd name="T17" fmla="*/ 2 h 9"/>
                  <a:gd name="T18" fmla="*/ 5 w 18"/>
                  <a:gd name="T19" fmla="*/ 4 h 9"/>
                  <a:gd name="T20" fmla="*/ 4 w 18"/>
                  <a:gd name="T21" fmla="*/ 6 h 9"/>
                  <a:gd name="T22" fmla="*/ 0 w 18"/>
                  <a:gd name="T23" fmla="*/ 4 h 9"/>
                  <a:gd name="T24" fmla="*/ 1 w 18"/>
                  <a:gd name="T25" fmla="*/ 7 h 9"/>
                  <a:gd name="T26" fmla="*/ 3 w 18"/>
                  <a:gd name="T27" fmla="*/ 8 h 9"/>
                  <a:gd name="T28" fmla="*/ 6 w 18"/>
                  <a:gd name="T29" fmla="*/ 8 h 9"/>
                  <a:gd name="T30" fmla="*/ 9 w 18"/>
                  <a:gd name="T31" fmla="*/ 5 h 9"/>
                  <a:gd name="T32" fmla="*/ 10 w 18"/>
                  <a:gd name="T33" fmla="*/ 8 h 9"/>
                  <a:gd name="T34" fmla="*/ 13 w 18"/>
                  <a:gd name="T35" fmla="*/ 5 h 9"/>
                  <a:gd name="T36" fmla="*/ 17 w 18"/>
                  <a:gd name="T3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9">
                    <a:moveTo>
                      <a:pt x="17" y="6"/>
                    </a:moveTo>
                    <a:cubicBezTo>
                      <a:pt x="18" y="3"/>
                      <a:pt x="16" y="3"/>
                      <a:pt x="15" y="2"/>
                    </a:cubicBezTo>
                    <a:cubicBezTo>
                      <a:pt x="15" y="2"/>
                      <a:pt x="15" y="1"/>
                      <a:pt x="14" y="1"/>
                    </a:cubicBezTo>
                    <a:cubicBezTo>
                      <a:pt x="15" y="2"/>
                      <a:pt x="13" y="4"/>
                      <a:pt x="13" y="3"/>
                    </a:cubicBezTo>
                    <a:cubicBezTo>
                      <a:pt x="13" y="1"/>
                      <a:pt x="10" y="2"/>
                      <a:pt x="9" y="3"/>
                    </a:cubicBezTo>
                    <a:cubicBezTo>
                      <a:pt x="10" y="3"/>
                      <a:pt x="10" y="4"/>
                      <a:pt x="9" y="4"/>
                    </a:cubicBezTo>
                    <a:cubicBezTo>
                      <a:pt x="8" y="3"/>
                      <a:pt x="8" y="2"/>
                      <a:pt x="8" y="1"/>
                    </a:cubicBezTo>
                    <a:cubicBezTo>
                      <a:pt x="5" y="2"/>
                      <a:pt x="6" y="2"/>
                      <a:pt x="5" y="0"/>
                    </a:cubicBezTo>
                    <a:cubicBezTo>
                      <a:pt x="5" y="2"/>
                      <a:pt x="2" y="1"/>
                      <a:pt x="2" y="2"/>
                    </a:cubicBezTo>
                    <a:cubicBezTo>
                      <a:pt x="3" y="3"/>
                      <a:pt x="5" y="2"/>
                      <a:pt x="5" y="4"/>
                    </a:cubicBezTo>
                    <a:cubicBezTo>
                      <a:pt x="5" y="5"/>
                      <a:pt x="5" y="6"/>
                      <a:pt x="4" y="6"/>
                    </a:cubicBezTo>
                    <a:cubicBezTo>
                      <a:pt x="4" y="5"/>
                      <a:pt x="1" y="1"/>
                      <a:pt x="0" y="4"/>
                    </a:cubicBezTo>
                    <a:cubicBezTo>
                      <a:pt x="2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5" y="8"/>
                      <a:pt x="8" y="4"/>
                      <a:pt x="6" y="8"/>
                    </a:cubicBezTo>
                    <a:cubicBezTo>
                      <a:pt x="9" y="9"/>
                      <a:pt x="7" y="5"/>
                      <a:pt x="9" y="5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1" y="6"/>
                      <a:pt x="11" y="5"/>
                      <a:pt x="13" y="5"/>
                    </a:cubicBezTo>
                    <a:cubicBezTo>
                      <a:pt x="12" y="9"/>
                      <a:pt x="15" y="4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5" name="Freeform 37"/>
              <p:cNvSpPr>
                <a:spLocks/>
              </p:cNvSpPr>
              <p:nvPr/>
            </p:nvSpPr>
            <p:spPr bwMode="auto">
              <a:xfrm>
                <a:off x="2997" y="3662"/>
                <a:ext cx="8" cy="1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0" y="0"/>
                      <a:pt x="2" y="5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6" name="Freeform 38"/>
              <p:cNvSpPr>
                <a:spLocks/>
              </p:cNvSpPr>
              <p:nvPr/>
            </p:nvSpPr>
            <p:spPr bwMode="auto">
              <a:xfrm>
                <a:off x="3045" y="3668"/>
                <a:ext cx="19" cy="29"/>
              </a:xfrm>
              <a:custGeom>
                <a:avLst/>
                <a:gdLst>
                  <a:gd name="T0" fmla="*/ 1 w 8"/>
                  <a:gd name="T1" fmla="*/ 7 h 10"/>
                  <a:gd name="T2" fmla="*/ 5 w 8"/>
                  <a:gd name="T3" fmla="*/ 6 h 10"/>
                  <a:gd name="T4" fmla="*/ 7 w 8"/>
                  <a:gd name="T5" fmla="*/ 6 h 10"/>
                  <a:gd name="T6" fmla="*/ 8 w 8"/>
                  <a:gd name="T7" fmla="*/ 7 h 10"/>
                  <a:gd name="T8" fmla="*/ 8 w 8"/>
                  <a:gd name="T9" fmla="*/ 2 h 10"/>
                  <a:gd name="T10" fmla="*/ 4 w 8"/>
                  <a:gd name="T11" fmla="*/ 0 h 10"/>
                  <a:gd name="T12" fmla="*/ 1 w 8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1" y="7"/>
                    </a:moveTo>
                    <a:cubicBezTo>
                      <a:pt x="3" y="8"/>
                      <a:pt x="3" y="7"/>
                      <a:pt x="5" y="6"/>
                    </a:cubicBezTo>
                    <a:cubicBezTo>
                      <a:pt x="5" y="10"/>
                      <a:pt x="6" y="6"/>
                      <a:pt x="7" y="6"/>
                    </a:cubicBezTo>
                    <a:cubicBezTo>
                      <a:pt x="7" y="6"/>
                      <a:pt x="7" y="7"/>
                      <a:pt x="8" y="7"/>
                    </a:cubicBezTo>
                    <a:cubicBezTo>
                      <a:pt x="7" y="4"/>
                      <a:pt x="8" y="5"/>
                      <a:pt x="8" y="2"/>
                    </a:cubicBezTo>
                    <a:cubicBezTo>
                      <a:pt x="6" y="2"/>
                      <a:pt x="6" y="1"/>
                      <a:pt x="4" y="0"/>
                    </a:cubicBezTo>
                    <a:cubicBezTo>
                      <a:pt x="3" y="2"/>
                      <a:pt x="0" y="3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7" name="Freeform 39"/>
              <p:cNvSpPr>
                <a:spLocks/>
              </p:cNvSpPr>
              <p:nvPr/>
            </p:nvSpPr>
            <p:spPr bwMode="auto">
              <a:xfrm>
                <a:off x="3424" y="3648"/>
                <a:ext cx="52" cy="43"/>
              </a:xfrm>
              <a:custGeom>
                <a:avLst/>
                <a:gdLst>
                  <a:gd name="T0" fmla="*/ 21 w 22"/>
                  <a:gd name="T1" fmla="*/ 5 h 15"/>
                  <a:gd name="T2" fmla="*/ 19 w 22"/>
                  <a:gd name="T3" fmla="*/ 5 h 15"/>
                  <a:gd name="T4" fmla="*/ 20 w 22"/>
                  <a:gd name="T5" fmla="*/ 3 h 15"/>
                  <a:gd name="T6" fmla="*/ 20 w 22"/>
                  <a:gd name="T7" fmla="*/ 4 h 15"/>
                  <a:gd name="T8" fmla="*/ 17 w 22"/>
                  <a:gd name="T9" fmla="*/ 7 h 15"/>
                  <a:gd name="T10" fmla="*/ 14 w 22"/>
                  <a:gd name="T11" fmla="*/ 6 h 15"/>
                  <a:gd name="T12" fmla="*/ 12 w 22"/>
                  <a:gd name="T13" fmla="*/ 4 h 15"/>
                  <a:gd name="T14" fmla="*/ 12 w 22"/>
                  <a:gd name="T15" fmla="*/ 7 h 15"/>
                  <a:gd name="T16" fmla="*/ 13 w 22"/>
                  <a:gd name="T17" fmla="*/ 7 h 15"/>
                  <a:gd name="T18" fmla="*/ 9 w 22"/>
                  <a:gd name="T19" fmla="*/ 9 h 15"/>
                  <a:gd name="T20" fmla="*/ 8 w 22"/>
                  <a:gd name="T21" fmla="*/ 11 h 15"/>
                  <a:gd name="T22" fmla="*/ 5 w 22"/>
                  <a:gd name="T23" fmla="*/ 8 h 15"/>
                  <a:gd name="T24" fmla="*/ 4 w 22"/>
                  <a:gd name="T25" fmla="*/ 6 h 15"/>
                  <a:gd name="T26" fmla="*/ 0 w 22"/>
                  <a:gd name="T27" fmla="*/ 8 h 15"/>
                  <a:gd name="T28" fmla="*/ 1 w 22"/>
                  <a:gd name="T29" fmla="*/ 14 h 15"/>
                  <a:gd name="T30" fmla="*/ 4 w 22"/>
                  <a:gd name="T31" fmla="*/ 13 h 15"/>
                  <a:gd name="T32" fmla="*/ 6 w 22"/>
                  <a:gd name="T33" fmla="*/ 11 h 15"/>
                  <a:gd name="T34" fmla="*/ 8 w 22"/>
                  <a:gd name="T35" fmla="*/ 14 h 15"/>
                  <a:gd name="T36" fmla="*/ 9 w 22"/>
                  <a:gd name="T37" fmla="*/ 12 h 15"/>
                  <a:gd name="T38" fmla="*/ 13 w 22"/>
                  <a:gd name="T39" fmla="*/ 14 h 15"/>
                  <a:gd name="T40" fmla="*/ 13 w 22"/>
                  <a:gd name="T41" fmla="*/ 10 h 15"/>
                  <a:gd name="T42" fmla="*/ 15 w 22"/>
                  <a:gd name="T43" fmla="*/ 10 h 15"/>
                  <a:gd name="T44" fmla="*/ 15 w 22"/>
                  <a:gd name="T45" fmla="*/ 9 h 15"/>
                  <a:gd name="T46" fmla="*/ 20 w 22"/>
                  <a:gd name="T47" fmla="*/ 11 h 15"/>
                  <a:gd name="T48" fmla="*/ 20 w 22"/>
                  <a:gd name="T49" fmla="*/ 7 h 15"/>
                  <a:gd name="T50" fmla="*/ 22 w 22"/>
                  <a:gd name="T51" fmla="*/ 7 h 15"/>
                  <a:gd name="T52" fmla="*/ 21 w 22"/>
                  <a:gd name="T53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15">
                    <a:moveTo>
                      <a:pt x="21" y="5"/>
                    </a:moveTo>
                    <a:cubicBezTo>
                      <a:pt x="21" y="6"/>
                      <a:pt x="19" y="6"/>
                      <a:pt x="19" y="5"/>
                    </a:cubicBezTo>
                    <a:cubicBezTo>
                      <a:pt x="21" y="6"/>
                      <a:pt x="21" y="0"/>
                      <a:pt x="20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17" y="4"/>
                      <a:pt x="19" y="7"/>
                      <a:pt x="17" y="7"/>
                    </a:cubicBezTo>
                    <a:cubicBezTo>
                      <a:pt x="16" y="7"/>
                      <a:pt x="16" y="5"/>
                      <a:pt x="14" y="6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1" y="6"/>
                      <a:pt x="10" y="7"/>
                      <a:pt x="12" y="7"/>
                    </a:cubicBezTo>
                    <a:cubicBezTo>
                      <a:pt x="12" y="7"/>
                      <a:pt x="13" y="5"/>
                      <a:pt x="13" y="7"/>
                    </a:cubicBezTo>
                    <a:cubicBezTo>
                      <a:pt x="12" y="7"/>
                      <a:pt x="11" y="9"/>
                      <a:pt x="9" y="9"/>
                    </a:cubicBezTo>
                    <a:cubicBezTo>
                      <a:pt x="9" y="10"/>
                      <a:pt x="8" y="11"/>
                      <a:pt x="8" y="11"/>
                    </a:cubicBezTo>
                    <a:cubicBezTo>
                      <a:pt x="7" y="11"/>
                      <a:pt x="6" y="9"/>
                      <a:pt x="5" y="8"/>
                    </a:cubicBezTo>
                    <a:cubicBezTo>
                      <a:pt x="5" y="8"/>
                      <a:pt x="7" y="5"/>
                      <a:pt x="4" y="6"/>
                    </a:cubicBezTo>
                    <a:cubicBezTo>
                      <a:pt x="4" y="9"/>
                      <a:pt x="1" y="7"/>
                      <a:pt x="0" y="8"/>
                    </a:cubicBezTo>
                    <a:cubicBezTo>
                      <a:pt x="3" y="9"/>
                      <a:pt x="0" y="11"/>
                      <a:pt x="1" y="14"/>
                    </a:cubicBezTo>
                    <a:cubicBezTo>
                      <a:pt x="2" y="13"/>
                      <a:pt x="5" y="15"/>
                      <a:pt x="4" y="13"/>
                    </a:cubicBezTo>
                    <a:cubicBezTo>
                      <a:pt x="2" y="13"/>
                      <a:pt x="6" y="12"/>
                      <a:pt x="6" y="11"/>
                    </a:cubicBezTo>
                    <a:cubicBezTo>
                      <a:pt x="7" y="12"/>
                      <a:pt x="6" y="14"/>
                      <a:pt x="8" y="14"/>
                    </a:cubicBezTo>
                    <a:cubicBezTo>
                      <a:pt x="9" y="13"/>
                      <a:pt x="8" y="12"/>
                      <a:pt x="9" y="12"/>
                    </a:cubicBezTo>
                    <a:cubicBezTo>
                      <a:pt x="12" y="11"/>
                      <a:pt x="11" y="14"/>
                      <a:pt x="13" y="14"/>
                    </a:cubicBezTo>
                    <a:cubicBezTo>
                      <a:pt x="14" y="12"/>
                      <a:pt x="11" y="10"/>
                      <a:pt x="13" y="10"/>
                    </a:cubicBezTo>
                    <a:cubicBezTo>
                      <a:pt x="13" y="11"/>
                      <a:pt x="15" y="11"/>
                      <a:pt x="15" y="10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6" y="12"/>
                      <a:pt x="20" y="11"/>
                    </a:cubicBezTo>
                    <a:cubicBezTo>
                      <a:pt x="20" y="10"/>
                      <a:pt x="20" y="9"/>
                      <a:pt x="20" y="7"/>
                    </a:cubicBezTo>
                    <a:cubicBezTo>
                      <a:pt x="21" y="7"/>
                      <a:pt x="22" y="8"/>
                      <a:pt x="22" y="7"/>
                    </a:cubicBezTo>
                    <a:cubicBezTo>
                      <a:pt x="22" y="6"/>
                      <a:pt x="22" y="5"/>
                      <a:pt x="2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" name="Freeform 40"/>
              <p:cNvSpPr>
                <a:spLocks/>
              </p:cNvSpPr>
              <p:nvPr/>
            </p:nvSpPr>
            <p:spPr bwMode="auto">
              <a:xfrm>
                <a:off x="3495" y="3654"/>
                <a:ext cx="14" cy="14"/>
              </a:xfrm>
              <a:custGeom>
                <a:avLst/>
                <a:gdLst>
                  <a:gd name="T0" fmla="*/ 3 w 6"/>
                  <a:gd name="T1" fmla="*/ 2 h 5"/>
                  <a:gd name="T2" fmla="*/ 6 w 6"/>
                  <a:gd name="T3" fmla="*/ 2 h 5"/>
                  <a:gd name="T4" fmla="*/ 2 w 6"/>
                  <a:gd name="T5" fmla="*/ 1 h 5"/>
                  <a:gd name="T6" fmla="*/ 2 w 6"/>
                  <a:gd name="T7" fmla="*/ 4 h 5"/>
                  <a:gd name="T8" fmla="*/ 3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3" y="2"/>
                    </a:moveTo>
                    <a:cubicBezTo>
                      <a:pt x="5" y="0"/>
                      <a:pt x="5" y="5"/>
                      <a:pt x="6" y="2"/>
                    </a:cubicBezTo>
                    <a:cubicBezTo>
                      <a:pt x="5" y="2"/>
                      <a:pt x="4" y="0"/>
                      <a:pt x="2" y="1"/>
                    </a:cubicBezTo>
                    <a:cubicBezTo>
                      <a:pt x="2" y="1"/>
                      <a:pt x="0" y="3"/>
                      <a:pt x="2" y="4"/>
                    </a:cubicBezTo>
                    <a:cubicBezTo>
                      <a:pt x="2" y="3"/>
                      <a:pt x="2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" name="Freeform 41"/>
              <p:cNvSpPr>
                <a:spLocks/>
              </p:cNvSpPr>
              <p:nvPr/>
            </p:nvSpPr>
            <p:spPr bwMode="auto">
              <a:xfrm>
                <a:off x="3493" y="3665"/>
                <a:ext cx="19" cy="26"/>
              </a:xfrm>
              <a:custGeom>
                <a:avLst/>
                <a:gdLst>
                  <a:gd name="T0" fmla="*/ 6 w 8"/>
                  <a:gd name="T1" fmla="*/ 7 h 9"/>
                  <a:gd name="T2" fmla="*/ 5 w 8"/>
                  <a:gd name="T3" fmla="*/ 6 h 9"/>
                  <a:gd name="T4" fmla="*/ 4 w 8"/>
                  <a:gd name="T5" fmla="*/ 3 h 9"/>
                  <a:gd name="T6" fmla="*/ 6 w 8"/>
                  <a:gd name="T7" fmla="*/ 3 h 9"/>
                  <a:gd name="T8" fmla="*/ 6 w 8"/>
                  <a:gd name="T9" fmla="*/ 0 h 9"/>
                  <a:gd name="T10" fmla="*/ 1 w 8"/>
                  <a:gd name="T11" fmla="*/ 4 h 9"/>
                  <a:gd name="T12" fmla="*/ 4 w 8"/>
                  <a:gd name="T13" fmla="*/ 9 h 9"/>
                  <a:gd name="T14" fmla="*/ 8 w 8"/>
                  <a:gd name="T15" fmla="*/ 5 h 9"/>
                  <a:gd name="T16" fmla="*/ 6 w 8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9">
                    <a:moveTo>
                      <a:pt x="6" y="7"/>
                    </a:moveTo>
                    <a:cubicBezTo>
                      <a:pt x="5" y="7"/>
                      <a:pt x="5" y="6"/>
                      <a:pt x="5" y="6"/>
                    </a:cubicBezTo>
                    <a:cubicBezTo>
                      <a:pt x="6" y="7"/>
                      <a:pt x="4" y="4"/>
                      <a:pt x="4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3"/>
                      <a:pt x="0" y="0"/>
                      <a:pt x="1" y="4"/>
                    </a:cubicBezTo>
                    <a:cubicBezTo>
                      <a:pt x="3" y="4"/>
                      <a:pt x="4" y="6"/>
                      <a:pt x="4" y="9"/>
                    </a:cubicBezTo>
                    <a:cubicBezTo>
                      <a:pt x="6" y="9"/>
                      <a:pt x="7" y="7"/>
                      <a:pt x="8" y="5"/>
                    </a:cubicBezTo>
                    <a:cubicBezTo>
                      <a:pt x="7" y="5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" name="Freeform 42"/>
              <p:cNvSpPr>
                <a:spLocks/>
              </p:cNvSpPr>
              <p:nvPr/>
            </p:nvSpPr>
            <p:spPr bwMode="auto">
              <a:xfrm>
                <a:off x="3407" y="3659"/>
                <a:ext cx="17" cy="29"/>
              </a:xfrm>
              <a:custGeom>
                <a:avLst/>
                <a:gdLst>
                  <a:gd name="T0" fmla="*/ 6 w 7"/>
                  <a:gd name="T1" fmla="*/ 2 h 10"/>
                  <a:gd name="T2" fmla="*/ 5 w 7"/>
                  <a:gd name="T3" fmla="*/ 0 h 10"/>
                  <a:gd name="T4" fmla="*/ 3 w 7"/>
                  <a:gd name="T5" fmla="*/ 0 h 10"/>
                  <a:gd name="T6" fmla="*/ 4 w 7"/>
                  <a:gd name="T7" fmla="*/ 3 h 10"/>
                  <a:gd name="T8" fmla="*/ 0 w 7"/>
                  <a:gd name="T9" fmla="*/ 3 h 10"/>
                  <a:gd name="T10" fmla="*/ 0 w 7"/>
                  <a:gd name="T11" fmla="*/ 7 h 10"/>
                  <a:gd name="T12" fmla="*/ 4 w 7"/>
                  <a:gd name="T13" fmla="*/ 5 h 10"/>
                  <a:gd name="T14" fmla="*/ 2 w 7"/>
                  <a:gd name="T15" fmla="*/ 7 h 10"/>
                  <a:gd name="T16" fmla="*/ 4 w 7"/>
                  <a:gd name="T17" fmla="*/ 7 h 10"/>
                  <a:gd name="T18" fmla="*/ 4 w 7"/>
                  <a:gd name="T19" fmla="*/ 10 h 10"/>
                  <a:gd name="T20" fmla="*/ 6 w 7"/>
                  <a:gd name="T21" fmla="*/ 7 h 10"/>
                  <a:gd name="T22" fmla="*/ 4 w 7"/>
                  <a:gd name="T23" fmla="*/ 3 h 10"/>
                  <a:gd name="T24" fmla="*/ 6 w 7"/>
                  <a:gd name="T25" fmla="*/ 4 h 10"/>
                  <a:gd name="T26" fmla="*/ 6 w 7"/>
                  <a:gd name="T2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0">
                    <a:moveTo>
                      <a:pt x="6" y="2"/>
                    </a:moveTo>
                    <a:cubicBezTo>
                      <a:pt x="6" y="3"/>
                      <a:pt x="5" y="2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1"/>
                      <a:pt x="4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4"/>
                      <a:pt x="1" y="6"/>
                      <a:pt x="0" y="7"/>
                    </a:cubicBezTo>
                    <a:cubicBezTo>
                      <a:pt x="2" y="7"/>
                      <a:pt x="2" y="5"/>
                      <a:pt x="4" y="5"/>
                    </a:cubicBezTo>
                    <a:cubicBezTo>
                      <a:pt x="4" y="6"/>
                      <a:pt x="2" y="7"/>
                      <a:pt x="2" y="7"/>
                    </a:cubicBezTo>
                    <a:cubicBezTo>
                      <a:pt x="2" y="8"/>
                      <a:pt x="5" y="6"/>
                      <a:pt x="4" y="7"/>
                    </a:cubicBezTo>
                    <a:cubicBezTo>
                      <a:pt x="4" y="8"/>
                      <a:pt x="1" y="9"/>
                      <a:pt x="4" y="10"/>
                    </a:cubicBezTo>
                    <a:cubicBezTo>
                      <a:pt x="4" y="8"/>
                      <a:pt x="6" y="9"/>
                      <a:pt x="6" y="7"/>
                    </a:cubicBezTo>
                    <a:cubicBezTo>
                      <a:pt x="5" y="7"/>
                      <a:pt x="4" y="5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3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" name="Freeform 43"/>
              <p:cNvSpPr>
                <a:spLocks/>
              </p:cNvSpPr>
              <p:nvPr/>
            </p:nvSpPr>
            <p:spPr bwMode="auto">
              <a:xfrm>
                <a:off x="3402" y="3680"/>
                <a:ext cx="10" cy="8"/>
              </a:xfrm>
              <a:custGeom>
                <a:avLst/>
                <a:gdLst>
                  <a:gd name="T0" fmla="*/ 4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0" y="2"/>
                      <a:pt x="4" y="3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" name="Freeform 44"/>
              <p:cNvSpPr>
                <a:spLocks/>
              </p:cNvSpPr>
              <p:nvPr/>
            </p:nvSpPr>
            <p:spPr bwMode="auto">
              <a:xfrm>
                <a:off x="3469" y="3680"/>
                <a:ext cx="7" cy="11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2 h 4"/>
                  <a:gd name="T4" fmla="*/ 0 w 3"/>
                  <a:gd name="T5" fmla="*/ 1 h 4"/>
                  <a:gd name="T6" fmla="*/ 1 w 3"/>
                  <a:gd name="T7" fmla="*/ 4 h 4"/>
                  <a:gd name="T8" fmla="*/ 2 w 3"/>
                  <a:gd name="T9" fmla="*/ 2 h 4"/>
                  <a:gd name="T10" fmla="*/ 3 w 3"/>
                  <a:gd name="T11" fmla="*/ 2 h 4"/>
                  <a:gd name="T12" fmla="*/ 2 w 3"/>
                  <a:gd name="T13" fmla="*/ 1 h 4"/>
                  <a:gd name="T14" fmla="*/ 2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Freeform 45"/>
              <p:cNvSpPr>
                <a:spLocks/>
              </p:cNvSpPr>
              <p:nvPr/>
            </p:nvSpPr>
            <p:spPr bwMode="auto">
              <a:xfrm>
                <a:off x="3481" y="3657"/>
                <a:ext cx="14" cy="34"/>
              </a:xfrm>
              <a:custGeom>
                <a:avLst/>
                <a:gdLst>
                  <a:gd name="T0" fmla="*/ 2 w 6"/>
                  <a:gd name="T1" fmla="*/ 5 h 12"/>
                  <a:gd name="T2" fmla="*/ 1 w 6"/>
                  <a:gd name="T3" fmla="*/ 3 h 12"/>
                  <a:gd name="T4" fmla="*/ 2 w 6"/>
                  <a:gd name="T5" fmla="*/ 0 h 12"/>
                  <a:gd name="T6" fmla="*/ 0 w 6"/>
                  <a:gd name="T7" fmla="*/ 1 h 12"/>
                  <a:gd name="T8" fmla="*/ 1 w 6"/>
                  <a:gd name="T9" fmla="*/ 8 h 12"/>
                  <a:gd name="T10" fmla="*/ 2 w 6"/>
                  <a:gd name="T11" fmla="*/ 11 h 12"/>
                  <a:gd name="T12" fmla="*/ 6 w 6"/>
                  <a:gd name="T13" fmla="*/ 12 h 12"/>
                  <a:gd name="T14" fmla="*/ 2 w 6"/>
                  <a:gd name="T1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2" y="5"/>
                    </a:moveTo>
                    <a:cubicBezTo>
                      <a:pt x="2" y="3"/>
                      <a:pt x="4" y="1"/>
                      <a:pt x="1" y="3"/>
                    </a:cubicBezTo>
                    <a:cubicBezTo>
                      <a:pt x="0" y="1"/>
                      <a:pt x="5" y="1"/>
                      <a:pt x="2" y="0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3"/>
                      <a:pt x="0" y="6"/>
                      <a:pt x="1" y="8"/>
                    </a:cubicBezTo>
                    <a:cubicBezTo>
                      <a:pt x="1" y="9"/>
                      <a:pt x="1" y="11"/>
                      <a:pt x="2" y="11"/>
                    </a:cubicBezTo>
                    <a:cubicBezTo>
                      <a:pt x="3" y="10"/>
                      <a:pt x="4" y="10"/>
                      <a:pt x="6" y="12"/>
                    </a:cubicBezTo>
                    <a:cubicBezTo>
                      <a:pt x="6" y="8"/>
                      <a:pt x="3" y="8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4" name="Freeform 46"/>
              <p:cNvSpPr>
                <a:spLocks noEditPoints="1"/>
              </p:cNvSpPr>
              <p:nvPr/>
            </p:nvSpPr>
            <p:spPr bwMode="auto">
              <a:xfrm>
                <a:off x="2862" y="3665"/>
                <a:ext cx="74" cy="26"/>
              </a:xfrm>
              <a:custGeom>
                <a:avLst/>
                <a:gdLst>
                  <a:gd name="T0" fmla="*/ 8 w 31"/>
                  <a:gd name="T1" fmla="*/ 1 h 9"/>
                  <a:gd name="T2" fmla="*/ 4 w 31"/>
                  <a:gd name="T3" fmla="*/ 1 h 9"/>
                  <a:gd name="T4" fmla="*/ 2 w 31"/>
                  <a:gd name="T5" fmla="*/ 6 h 9"/>
                  <a:gd name="T6" fmla="*/ 4 w 31"/>
                  <a:gd name="T7" fmla="*/ 5 h 9"/>
                  <a:gd name="T8" fmla="*/ 9 w 31"/>
                  <a:gd name="T9" fmla="*/ 7 h 9"/>
                  <a:gd name="T10" fmla="*/ 10 w 31"/>
                  <a:gd name="T11" fmla="*/ 5 h 9"/>
                  <a:gd name="T12" fmla="*/ 15 w 31"/>
                  <a:gd name="T13" fmla="*/ 5 h 9"/>
                  <a:gd name="T14" fmla="*/ 15 w 31"/>
                  <a:gd name="T15" fmla="*/ 7 h 9"/>
                  <a:gd name="T16" fmla="*/ 18 w 31"/>
                  <a:gd name="T17" fmla="*/ 6 h 9"/>
                  <a:gd name="T18" fmla="*/ 18 w 31"/>
                  <a:gd name="T19" fmla="*/ 4 h 9"/>
                  <a:gd name="T20" fmla="*/ 20 w 31"/>
                  <a:gd name="T21" fmla="*/ 5 h 9"/>
                  <a:gd name="T22" fmla="*/ 23 w 31"/>
                  <a:gd name="T23" fmla="*/ 3 h 9"/>
                  <a:gd name="T24" fmla="*/ 21 w 31"/>
                  <a:gd name="T25" fmla="*/ 7 h 9"/>
                  <a:gd name="T26" fmla="*/ 19 w 31"/>
                  <a:gd name="T27" fmla="*/ 8 h 9"/>
                  <a:gd name="T28" fmla="*/ 22 w 31"/>
                  <a:gd name="T29" fmla="*/ 9 h 9"/>
                  <a:gd name="T30" fmla="*/ 30 w 31"/>
                  <a:gd name="T31" fmla="*/ 6 h 9"/>
                  <a:gd name="T32" fmla="*/ 28 w 31"/>
                  <a:gd name="T33" fmla="*/ 1 h 9"/>
                  <a:gd name="T34" fmla="*/ 26 w 31"/>
                  <a:gd name="T35" fmla="*/ 5 h 9"/>
                  <a:gd name="T36" fmla="*/ 27 w 31"/>
                  <a:gd name="T37" fmla="*/ 1 h 9"/>
                  <a:gd name="T38" fmla="*/ 25 w 31"/>
                  <a:gd name="T39" fmla="*/ 5 h 9"/>
                  <a:gd name="T40" fmla="*/ 24 w 31"/>
                  <a:gd name="T41" fmla="*/ 1 h 9"/>
                  <a:gd name="T42" fmla="*/ 20 w 31"/>
                  <a:gd name="T43" fmla="*/ 3 h 9"/>
                  <a:gd name="T44" fmla="*/ 18 w 31"/>
                  <a:gd name="T45" fmla="*/ 1 h 9"/>
                  <a:gd name="T46" fmla="*/ 19 w 31"/>
                  <a:gd name="T47" fmla="*/ 3 h 9"/>
                  <a:gd name="T48" fmla="*/ 18 w 31"/>
                  <a:gd name="T49" fmla="*/ 1 h 9"/>
                  <a:gd name="T50" fmla="*/ 14 w 31"/>
                  <a:gd name="T51" fmla="*/ 5 h 9"/>
                  <a:gd name="T52" fmla="*/ 8 w 31"/>
                  <a:gd name="T53" fmla="*/ 3 h 9"/>
                  <a:gd name="T54" fmla="*/ 8 w 31"/>
                  <a:gd name="T55" fmla="*/ 1 h 9"/>
                  <a:gd name="T56" fmla="*/ 8 w 31"/>
                  <a:gd name="T57" fmla="*/ 6 h 9"/>
                  <a:gd name="T58" fmla="*/ 7 w 31"/>
                  <a:gd name="T59" fmla="*/ 2 h 9"/>
                  <a:gd name="T60" fmla="*/ 8 w 31"/>
                  <a:gd name="T6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9">
                    <a:moveTo>
                      <a:pt x="8" y="1"/>
                    </a:moveTo>
                    <a:cubicBezTo>
                      <a:pt x="7" y="1"/>
                      <a:pt x="5" y="2"/>
                      <a:pt x="4" y="1"/>
                    </a:cubicBezTo>
                    <a:cubicBezTo>
                      <a:pt x="6" y="5"/>
                      <a:pt x="0" y="4"/>
                      <a:pt x="2" y="6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2" y="8"/>
                      <a:pt x="8" y="8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ubicBezTo>
                      <a:pt x="12" y="9"/>
                      <a:pt x="12" y="5"/>
                      <a:pt x="15" y="5"/>
                    </a:cubicBezTo>
                    <a:cubicBezTo>
                      <a:pt x="15" y="6"/>
                      <a:pt x="14" y="7"/>
                      <a:pt x="15" y="7"/>
                    </a:cubicBezTo>
                    <a:cubicBezTo>
                      <a:pt x="15" y="4"/>
                      <a:pt x="19" y="8"/>
                      <a:pt x="18" y="6"/>
                    </a:cubicBezTo>
                    <a:cubicBezTo>
                      <a:pt x="18" y="6"/>
                      <a:pt x="16" y="4"/>
                      <a:pt x="18" y="4"/>
                    </a:cubicBezTo>
                    <a:cubicBezTo>
                      <a:pt x="19" y="4"/>
                      <a:pt x="18" y="6"/>
                      <a:pt x="20" y="5"/>
                    </a:cubicBezTo>
                    <a:cubicBezTo>
                      <a:pt x="22" y="5"/>
                      <a:pt x="21" y="3"/>
                      <a:pt x="23" y="3"/>
                    </a:cubicBezTo>
                    <a:cubicBezTo>
                      <a:pt x="22" y="4"/>
                      <a:pt x="22" y="6"/>
                      <a:pt x="21" y="7"/>
                    </a:cubicBezTo>
                    <a:cubicBezTo>
                      <a:pt x="21" y="6"/>
                      <a:pt x="19" y="7"/>
                      <a:pt x="19" y="8"/>
                    </a:cubicBezTo>
                    <a:cubicBezTo>
                      <a:pt x="21" y="8"/>
                      <a:pt x="21" y="9"/>
                      <a:pt x="22" y="9"/>
                    </a:cubicBezTo>
                    <a:cubicBezTo>
                      <a:pt x="23" y="7"/>
                      <a:pt x="27" y="5"/>
                      <a:pt x="30" y="6"/>
                    </a:cubicBezTo>
                    <a:cubicBezTo>
                      <a:pt x="31" y="3"/>
                      <a:pt x="30" y="1"/>
                      <a:pt x="28" y="1"/>
                    </a:cubicBezTo>
                    <a:cubicBezTo>
                      <a:pt x="27" y="2"/>
                      <a:pt x="28" y="5"/>
                      <a:pt x="26" y="5"/>
                    </a:cubicBezTo>
                    <a:cubicBezTo>
                      <a:pt x="26" y="4"/>
                      <a:pt x="26" y="2"/>
                      <a:pt x="27" y="1"/>
                    </a:cubicBezTo>
                    <a:cubicBezTo>
                      <a:pt x="24" y="0"/>
                      <a:pt x="27" y="5"/>
                      <a:pt x="25" y="5"/>
                    </a:cubicBezTo>
                    <a:cubicBezTo>
                      <a:pt x="24" y="4"/>
                      <a:pt x="26" y="1"/>
                      <a:pt x="24" y="1"/>
                    </a:cubicBezTo>
                    <a:cubicBezTo>
                      <a:pt x="24" y="3"/>
                      <a:pt x="21" y="2"/>
                      <a:pt x="20" y="3"/>
                    </a:cubicBezTo>
                    <a:cubicBezTo>
                      <a:pt x="22" y="1"/>
                      <a:pt x="20" y="1"/>
                      <a:pt x="18" y="1"/>
                    </a:cubicBezTo>
                    <a:cubicBezTo>
                      <a:pt x="18" y="2"/>
                      <a:pt x="19" y="2"/>
                      <a:pt x="19" y="3"/>
                    </a:cubicBezTo>
                    <a:cubicBezTo>
                      <a:pt x="18" y="2"/>
                      <a:pt x="15" y="4"/>
                      <a:pt x="18" y="1"/>
                    </a:cubicBezTo>
                    <a:cubicBezTo>
                      <a:pt x="15" y="1"/>
                      <a:pt x="16" y="5"/>
                      <a:pt x="14" y="5"/>
                    </a:cubicBezTo>
                    <a:cubicBezTo>
                      <a:pt x="16" y="0"/>
                      <a:pt x="11" y="4"/>
                      <a:pt x="8" y="3"/>
                    </a:cubicBezTo>
                    <a:cubicBezTo>
                      <a:pt x="8" y="3"/>
                      <a:pt x="8" y="2"/>
                      <a:pt x="8" y="1"/>
                    </a:cubicBezTo>
                    <a:close/>
                    <a:moveTo>
                      <a:pt x="8" y="6"/>
                    </a:moveTo>
                    <a:cubicBezTo>
                      <a:pt x="7" y="7"/>
                      <a:pt x="3" y="2"/>
                      <a:pt x="7" y="2"/>
                    </a:cubicBezTo>
                    <a:cubicBezTo>
                      <a:pt x="4" y="4"/>
                      <a:pt x="9" y="5"/>
                      <a:pt x="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5" name="Freeform 47"/>
              <p:cNvSpPr>
                <a:spLocks/>
              </p:cNvSpPr>
              <p:nvPr/>
            </p:nvSpPr>
            <p:spPr bwMode="auto">
              <a:xfrm>
                <a:off x="2667" y="3665"/>
                <a:ext cx="54" cy="32"/>
              </a:xfrm>
              <a:custGeom>
                <a:avLst/>
                <a:gdLst>
                  <a:gd name="T0" fmla="*/ 19 w 23"/>
                  <a:gd name="T1" fmla="*/ 6 h 11"/>
                  <a:gd name="T2" fmla="*/ 23 w 23"/>
                  <a:gd name="T3" fmla="*/ 2 h 11"/>
                  <a:gd name="T4" fmla="*/ 17 w 23"/>
                  <a:gd name="T5" fmla="*/ 3 h 11"/>
                  <a:gd name="T6" fmla="*/ 15 w 23"/>
                  <a:gd name="T7" fmla="*/ 2 h 11"/>
                  <a:gd name="T8" fmla="*/ 15 w 23"/>
                  <a:gd name="T9" fmla="*/ 1 h 11"/>
                  <a:gd name="T10" fmla="*/ 12 w 23"/>
                  <a:gd name="T11" fmla="*/ 2 h 11"/>
                  <a:gd name="T12" fmla="*/ 10 w 23"/>
                  <a:gd name="T13" fmla="*/ 1 h 11"/>
                  <a:gd name="T14" fmla="*/ 8 w 23"/>
                  <a:gd name="T15" fmla="*/ 2 h 11"/>
                  <a:gd name="T16" fmla="*/ 8 w 23"/>
                  <a:gd name="T17" fmla="*/ 4 h 11"/>
                  <a:gd name="T18" fmla="*/ 1 w 23"/>
                  <a:gd name="T19" fmla="*/ 3 h 11"/>
                  <a:gd name="T20" fmla="*/ 2 w 23"/>
                  <a:gd name="T21" fmla="*/ 1 h 11"/>
                  <a:gd name="T22" fmla="*/ 0 w 23"/>
                  <a:gd name="T23" fmla="*/ 1 h 11"/>
                  <a:gd name="T24" fmla="*/ 0 w 23"/>
                  <a:gd name="T25" fmla="*/ 5 h 11"/>
                  <a:gd name="T26" fmla="*/ 0 w 23"/>
                  <a:gd name="T27" fmla="*/ 5 h 11"/>
                  <a:gd name="T28" fmla="*/ 3 w 23"/>
                  <a:gd name="T29" fmla="*/ 6 h 11"/>
                  <a:gd name="T30" fmla="*/ 5 w 23"/>
                  <a:gd name="T31" fmla="*/ 5 h 11"/>
                  <a:gd name="T32" fmla="*/ 6 w 23"/>
                  <a:gd name="T33" fmla="*/ 3 h 11"/>
                  <a:gd name="T34" fmla="*/ 6 w 23"/>
                  <a:gd name="T35" fmla="*/ 5 h 11"/>
                  <a:gd name="T36" fmla="*/ 15 w 23"/>
                  <a:gd name="T37" fmla="*/ 7 h 11"/>
                  <a:gd name="T38" fmla="*/ 18 w 23"/>
                  <a:gd name="T39" fmla="*/ 5 h 11"/>
                  <a:gd name="T40" fmla="*/ 23 w 23"/>
                  <a:gd name="T41" fmla="*/ 9 h 11"/>
                  <a:gd name="T42" fmla="*/ 19 w 23"/>
                  <a:gd name="T4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1">
                    <a:moveTo>
                      <a:pt x="19" y="6"/>
                    </a:moveTo>
                    <a:cubicBezTo>
                      <a:pt x="22" y="6"/>
                      <a:pt x="22" y="4"/>
                      <a:pt x="23" y="2"/>
                    </a:cubicBezTo>
                    <a:cubicBezTo>
                      <a:pt x="19" y="2"/>
                      <a:pt x="20" y="2"/>
                      <a:pt x="17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9" y="2"/>
                      <a:pt x="9" y="4"/>
                      <a:pt x="8" y="4"/>
                    </a:cubicBezTo>
                    <a:cubicBezTo>
                      <a:pt x="8" y="0"/>
                      <a:pt x="3" y="3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1" y="7"/>
                      <a:pt x="3" y="6"/>
                    </a:cubicBezTo>
                    <a:cubicBezTo>
                      <a:pt x="4" y="6"/>
                      <a:pt x="4" y="5"/>
                      <a:pt x="5" y="5"/>
                    </a:cubicBezTo>
                    <a:cubicBezTo>
                      <a:pt x="5" y="5"/>
                      <a:pt x="5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5"/>
                      <a:pt x="12" y="6"/>
                      <a:pt x="15" y="7"/>
                    </a:cubicBezTo>
                    <a:cubicBezTo>
                      <a:pt x="15" y="6"/>
                      <a:pt x="17" y="5"/>
                      <a:pt x="18" y="5"/>
                    </a:cubicBezTo>
                    <a:cubicBezTo>
                      <a:pt x="19" y="6"/>
                      <a:pt x="21" y="11"/>
                      <a:pt x="23" y="9"/>
                    </a:cubicBezTo>
                    <a:cubicBezTo>
                      <a:pt x="22" y="8"/>
                      <a:pt x="20" y="8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6" name="Freeform 48"/>
              <p:cNvSpPr>
                <a:spLocks/>
              </p:cNvSpPr>
              <p:nvPr/>
            </p:nvSpPr>
            <p:spPr bwMode="auto">
              <a:xfrm>
                <a:off x="2926" y="3685"/>
                <a:ext cx="7" cy="12"/>
              </a:xfrm>
              <a:custGeom>
                <a:avLst/>
                <a:gdLst>
                  <a:gd name="T0" fmla="*/ 2 w 3"/>
                  <a:gd name="T1" fmla="*/ 2 h 4"/>
                  <a:gd name="T2" fmla="*/ 2 w 3"/>
                  <a:gd name="T3" fmla="*/ 3 h 4"/>
                  <a:gd name="T4" fmla="*/ 0 w 3"/>
                  <a:gd name="T5" fmla="*/ 1 h 4"/>
                  <a:gd name="T6" fmla="*/ 0 w 3"/>
                  <a:gd name="T7" fmla="*/ 3 h 4"/>
                  <a:gd name="T8" fmla="*/ 2 w 3"/>
                  <a:gd name="T9" fmla="*/ 4 h 4"/>
                  <a:gd name="T10" fmla="*/ 2 w 3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2" y="4"/>
                      <a:pt x="2" y="4"/>
                    </a:cubicBezTo>
                    <a:cubicBezTo>
                      <a:pt x="3" y="4"/>
                      <a:pt x="3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7" name="Freeform 49"/>
              <p:cNvSpPr>
                <a:spLocks/>
              </p:cNvSpPr>
              <p:nvPr/>
            </p:nvSpPr>
            <p:spPr bwMode="auto">
              <a:xfrm>
                <a:off x="2795" y="3668"/>
                <a:ext cx="26" cy="20"/>
              </a:xfrm>
              <a:custGeom>
                <a:avLst/>
                <a:gdLst>
                  <a:gd name="T0" fmla="*/ 11 w 11"/>
                  <a:gd name="T1" fmla="*/ 5 h 7"/>
                  <a:gd name="T2" fmla="*/ 11 w 11"/>
                  <a:gd name="T3" fmla="*/ 3 h 7"/>
                  <a:gd name="T4" fmla="*/ 4 w 11"/>
                  <a:gd name="T5" fmla="*/ 0 h 7"/>
                  <a:gd name="T6" fmla="*/ 3 w 11"/>
                  <a:gd name="T7" fmla="*/ 2 h 7"/>
                  <a:gd name="T8" fmla="*/ 1 w 11"/>
                  <a:gd name="T9" fmla="*/ 4 h 7"/>
                  <a:gd name="T10" fmla="*/ 3 w 11"/>
                  <a:gd name="T11" fmla="*/ 4 h 7"/>
                  <a:gd name="T12" fmla="*/ 3 w 11"/>
                  <a:gd name="T13" fmla="*/ 6 h 7"/>
                  <a:gd name="T14" fmla="*/ 11 w 1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">
                    <a:moveTo>
                      <a:pt x="11" y="5"/>
                    </a:moveTo>
                    <a:cubicBezTo>
                      <a:pt x="11" y="4"/>
                      <a:pt x="11" y="4"/>
                      <a:pt x="11" y="3"/>
                    </a:cubicBezTo>
                    <a:cubicBezTo>
                      <a:pt x="7" y="3"/>
                      <a:pt x="7" y="3"/>
                      <a:pt x="4" y="0"/>
                    </a:cubicBezTo>
                    <a:cubicBezTo>
                      <a:pt x="4" y="2"/>
                      <a:pt x="2" y="1"/>
                      <a:pt x="3" y="2"/>
                    </a:cubicBezTo>
                    <a:cubicBezTo>
                      <a:pt x="5" y="3"/>
                      <a:pt x="1" y="1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0" y="6"/>
                      <a:pt x="5" y="3"/>
                      <a:pt x="3" y="6"/>
                    </a:cubicBezTo>
                    <a:cubicBezTo>
                      <a:pt x="7" y="7"/>
                      <a:pt x="8" y="5"/>
                      <a:pt x="1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8" name="Freeform 50"/>
              <p:cNvSpPr>
                <a:spLocks/>
              </p:cNvSpPr>
              <p:nvPr/>
            </p:nvSpPr>
            <p:spPr bwMode="auto">
              <a:xfrm>
                <a:off x="2852" y="3671"/>
                <a:ext cx="7" cy="9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3 h 3"/>
                  <a:gd name="T6" fmla="*/ 2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9" name="Freeform 51"/>
              <p:cNvSpPr>
                <a:spLocks/>
              </p:cNvSpPr>
              <p:nvPr/>
            </p:nvSpPr>
            <p:spPr bwMode="auto">
              <a:xfrm>
                <a:off x="2821" y="3668"/>
                <a:ext cx="46" cy="26"/>
              </a:xfrm>
              <a:custGeom>
                <a:avLst/>
                <a:gdLst>
                  <a:gd name="T0" fmla="*/ 16 w 19"/>
                  <a:gd name="T1" fmla="*/ 6 h 9"/>
                  <a:gd name="T2" fmla="*/ 18 w 19"/>
                  <a:gd name="T3" fmla="*/ 2 h 9"/>
                  <a:gd name="T4" fmla="*/ 16 w 19"/>
                  <a:gd name="T5" fmla="*/ 4 h 9"/>
                  <a:gd name="T6" fmla="*/ 10 w 19"/>
                  <a:gd name="T7" fmla="*/ 0 h 9"/>
                  <a:gd name="T8" fmla="*/ 6 w 19"/>
                  <a:gd name="T9" fmla="*/ 1 h 9"/>
                  <a:gd name="T10" fmla="*/ 3 w 19"/>
                  <a:gd name="T11" fmla="*/ 2 h 9"/>
                  <a:gd name="T12" fmla="*/ 0 w 19"/>
                  <a:gd name="T13" fmla="*/ 1 h 9"/>
                  <a:gd name="T14" fmla="*/ 0 w 19"/>
                  <a:gd name="T15" fmla="*/ 5 h 9"/>
                  <a:gd name="T16" fmla="*/ 5 w 19"/>
                  <a:gd name="T17" fmla="*/ 4 h 9"/>
                  <a:gd name="T18" fmla="*/ 7 w 19"/>
                  <a:gd name="T19" fmla="*/ 8 h 9"/>
                  <a:gd name="T20" fmla="*/ 10 w 19"/>
                  <a:gd name="T21" fmla="*/ 8 h 9"/>
                  <a:gd name="T22" fmla="*/ 11 w 19"/>
                  <a:gd name="T23" fmla="*/ 4 h 9"/>
                  <a:gd name="T24" fmla="*/ 14 w 19"/>
                  <a:gd name="T25" fmla="*/ 8 h 9"/>
                  <a:gd name="T26" fmla="*/ 15 w 19"/>
                  <a:gd name="T27" fmla="*/ 9 h 9"/>
                  <a:gd name="T28" fmla="*/ 16 w 19"/>
                  <a:gd name="T2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9">
                    <a:moveTo>
                      <a:pt x="16" y="6"/>
                    </a:moveTo>
                    <a:cubicBezTo>
                      <a:pt x="19" y="6"/>
                      <a:pt x="17" y="3"/>
                      <a:pt x="18" y="2"/>
                    </a:cubicBezTo>
                    <a:cubicBezTo>
                      <a:pt x="15" y="1"/>
                      <a:pt x="17" y="5"/>
                      <a:pt x="16" y="4"/>
                    </a:cubicBezTo>
                    <a:cubicBezTo>
                      <a:pt x="13" y="6"/>
                      <a:pt x="11" y="2"/>
                      <a:pt x="10" y="0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6" y="2"/>
                      <a:pt x="3" y="2"/>
                      <a:pt x="3" y="2"/>
                    </a:cubicBezTo>
                    <a:cubicBezTo>
                      <a:pt x="2" y="2"/>
                      <a:pt x="1" y="2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3" y="6"/>
                      <a:pt x="4" y="4"/>
                      <a:pt x="5" y="4"/>
                    </a:cubicBezTo>
                    <a:cubicBezTo>
                      <a:pt x="6" y="6"/>
                      <a:pt x="5" y="6"/>
                      <a:pt x="7" y="8"/>
                    </a:cubicBezTo>
                    <a:cubicBezTo>
                      <a:pt x="9" y="8"/>
                      <a:pt x="8" y="6"/>
                      <a:pt x="10" y="8"/>
                    </a:cubicBezTo>
                    <a:cubicBezTo>
                      <a:pt x="10" y="5"/>
                      <a:pt x="10" y="4"/>
                      <a:pt x="11" y="4"/>
                    </a:cubicBezTo>
                    <a:cubicBezTo>
                      <a:pt x="11" y="6"/>
                      <a:pt x="14" y="6"/>
                      <a:pt x="14" y="8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8"/>
                      <a:pt x="14" y="6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0" name="Freeform 52"/>
              <p:cNvSpPr>
                <a:spLocks/>
              </p:cNvSpPr>
              <p:nvPr/>
            </p:nvSpPr>
            <p:spPr bwMode="auto">
              <a:xfrm>
                <a:off x="2762" y="3665"/>
                <a:ext cx="33" cy="26"/>
              </a:xfrm>
              <a:custGeom>
                <a:avLst/>
                <a:gdLst>
                  <a:gd name="T0" fmla="*/ 14 w 14"/>
                  <a:gd name="T1" fmla="*/ 5 h 9"/>
                  <a:gd name="T2" fmla="*/ 11 w 14"/>
                  <a:gd name="T3" fmla="*/ 3 h 9"/>
                  <a:gd name="T4" fmla="*/ 10 w 14"/>
                  <a:gd name="T5" fmla="*/ 5 h 9"/>
                  <a:gd name="T6" fmla="*/ 8 w 14"/>
                  <a:gd name="T7" fmla="*/ 2 h 9"/>
                  <a:gd name="T8" fmla="*/ 5 w 14"/>
                  <a:gd name="T9" fmla="*/ 5 h 9"/>
                  <a:gd name="T10" fmla="*/ 5 w 14"/>
                  <a:gd name="T11" fmla="*/ 5 h 9"/>
                  <a:gd name="T12" fmla="*/ 6 w 14"/>
                  <a:gd name="T13" fmla="*/ 2 h 9"/>
                  <a:gd name="T14" fmla="*/ 2 w 14"/>
                  <a:gd name="T15" fmla="*/ 5 h 9"/>
                  <a:gd name="T16" fmla="*/ 0 w 14"/>
                  <a:gd name="T17" fmla="*/ 3 h 9"/>
                  <a:gd name="T18" fmla="*/ 1 w 14"/>
                  <a:gd name="T19" fmla="*/ 7 h 9"/>
                  <a:gd name="T20" fmla="*/ 5 w 14"/>
                  <a:gd name="T21" fmla="*/ 8 h 9"/>
                  <a:gd name="T22" fmla="*/ 9 w 14"/>
                  <a:gd name="T23" fmla="*/ 6 h 9"/>
                  <a:gd name="T24" fmla="*/ 10 w 14"/>
                  <a:gd name="T25" fmla="*/ 8 h 9"/>
                  <a:gd name="T26" fmla="*/ 14 w 14"/>
                  <a:gd name="T27" fmla="*/ 6 h 9"/>
                  <a:gd name="T28" fmla="*/ 14 w 14"/>
                  <a:gd name="T2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9">
                    <a:moveTo>
                      <a:pt x="14" y="5"/>
                    </a:moveTo>
                    <a:cubicBezTo>
                      <a:pt x="13" y="4"/>
                      <a:pt x="12" y="0"/>
                      <a:pt x="11" y="3"/>
                    </a:cubicBezTo>
                    <a:cubicBezTo>
                      <a:pt x="13" y="3"/>
                      <a:pt x="11" y="6"/>
                      <a:pt x="10" y="5"/>
                    </a:cubicBezTo>
                    <a:cubicBezTo>
                      <a:pt x="11" y="3"/>
                      <a:pt x="9" y="3"/>
                      <a:pt x="8" y="2"/>
                    </a:cubicBezTo>
                    <a:cubicBezTo>
                      <a:pt x="8" y="4"/>
                      <a:pt x="5" y="3"/>
                      <a:pt x="5" y="5"/>
                    </a:cubicBezTo>
                    <a:cubicBezTo>
                      <a:pt x="5" y="5"/>
                      <a:pt x="6" y="5"/>
                      <a:pt x="5" y="5"/>
                    </a:cubicBezTo>
                    <a:cubicBezTo>
                      <a:pt x="2" y="5"/>
                      <a:pt x="6" y="3"/>
                      <a:pt x="6" y="2"/>
                    </a:cubicBezTo>
                    <a:cubicBezTo>
                      <a:pt x="3" y="1"/>
                      <a:pt x="4" y="5"/>
                      <a:pt x="2" y="5"/>
                    </a:cubicBezTo>
                    <a:cubicBezTo>
                      <a:pt x="3" y="3"/>
                      <a:pt x="0" y="1"/>
                      <a:pt x="0" y="3"/>
                    </a:cubicBezTo>
                    <a:cubicBezTo>
                      <a:pt x="1" y="4"/>
                      <a:pt x="0" y="5"/>
                      <a:pt x="1" y="7"/>
                    </a:cubicBezTo>
                    <a:cubicBezTo>
                      <a:pt x="3" y="7"/>
                      <a:pt x="4" y="7"/>
                      <a:pt x="5" y="8"/>
                    </a:cubicBezTo>
                    <a:cubicBezTo>
                      <a:pt x="4" y="5"/>
                      <a:pt x="7" y="7"/>
                      <a:pt x="9" y="6"/>
                    </a:cubicBezTo>
                    <a:cubicBezTo>
                      <a:pt x="9" y="7"/>
                      <a:pt x="9" y="8"/>
                      <a:pt x="10" y="8"/>
                    </a:cubicBezTo>
                    <a:cubicBezTo>
                      <a:pt x="9" y="4"/>
                      <a:pt x="13" y="9"/>
                      <a:pt x="14" y="6"/>
                    </a:cubicBezTo>
                    <a:cubicBezTo>
                      <a:pt x="12" y="6"/>
                      <a:pt x="14" y="5"/>
                      <a:pt x="1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" name="Freeform 53"/>
              <p:cNvSpPr>
                <a:spLocks/>
              </p:cNvSpPr>
              <p:nvPr/>
            </p:nvSpPr>
            <p:spPr bwMode="auto">
              <a:xfrm>
                <a:off x="2890" y="3688"/>
                <a:ext cx="7" cy="6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1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3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" name="Freeform 54"/>
              <p:cNvSpPr>
                <a:spLocks/>
              </p:cNvSpPr>
              <p:nvPr/>
            </p:nvSpPr>
            <p:spPr bwMode="auto">
              <a:xfrm>
                <a:off x="2817" y="3682"/>
                <a:ext cx="4" cy="12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0"/>
                      <a:pt x="0" y="2"/>
                    </a:cubicBezTo>
                    <a:cubicBezTo>
                      <a:pt x="1" y="2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3" name="Freeform 55"/>
              <p:cNvSpPr>
                <a:spLocks/>
              </p:cNvSpPr>
              <p:nvPr/>
            </p:nvSpPr>
            <p:spPr bwMode="auto">
              <a:xfrm>
                <a:off x="2738" y="3685"/>
                <a:ext cx="14" cy="12"/>
              </a:xfrm>
              <a:custGeom>
                <a:avLst/>
                <a:gdLst>
                  <a:gd name="T0" fmla="*/ 4 w 6"/>
                  <a:gd name="T1" fmla="*/ 1 h 4"/>
                  <a:gd name="T2" fmla="*/ 3 w 6"/>
                  <a:gd name="T3" fmla="*/ 3 h 4"/>
                  <a:gd name="T4" fmla="*/ 6 w 6"/>
                  <a:gd name="T5" fmla="*/ 1 h 4"/>
                  <a:gd name="T6" fmla="*/ 4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3" y="0"/>
                      <a:pt x="0" y="4"/>
                      <a:pt x="3" y="3"/>
                    </a:cubicBezTo>
                    <a:cubicBezTo>
                      <a:pt x="3" y="2"/>
                      <a:pt x="6" y="2"/>
                      <a:pt x="6" y="1"/>
                    </a:cubicBezTo>
                    <a:cubicBezTo>
                      <a:pt x="4" y="1"/>
                      <a:pt x="4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4" name="Freeform 56"/>
              <p:cNvSpPr>
                <a:spLocks/>
              </p:cNvSpPr>
              <p:nvPr/>
            </p:nvSpPr>
            <p:spPr bwMode="auto">
              <a:xfrm>
                <a:off x="2721" y="3668"/>
                <a:ext cx="41" cy="23"/>
              </a:xfrm>
              <a:custGeom>
                <a:avLst/>
                <a:gdLst>
                  <a:gd name="T0" fmla="*/ 17 w 17"/>
                  <a:gd name="T1" fmla="*/ 4 h 8"/>
                  <a:gd name="T2" fmla="*/ 15 w 17"/>
                  <a:gd name="T3" fmla="*/ 1 h 8"/>
                  <a:gd name="T4" fmla="*/ 10 w 17"/>
                  <a:gd name="T5" fmla="*/ 3 h 8"/>
                  <a:gd name="T6" fmla="*/ 7 w 17"/>
                  <a:gd name="T7" fmla="*/ 2 h 8"/>
                  <a:gd name="T8" fmla="*/ 4 w 17"/>
                  <a:gd name="T9" fmla="*/ 4 h 8"/>
                  <a:gd name="T10" fmla="*/ 5 w 17"/>
                  <a:gd name="T11" fmla="*/ 0 h 8"/>
                  <a:gd name="T12" fmla="*/ 1 w 17"/>
                  <a:gd name="T13" fmla="*/ 1 h 8"/>
                  <a:gd name="T14" fmla="*/ 0 w 17"/>
                  <a:gd name="T15" fmla="*/ 4 h 8"/>
                  <a:gd name="T16" fmla="*/ 4 w 17"/>
                  <a:gd name="T17" fmla="*/ 5 h 8"/>
                  <a:gd name="T18" fmla="*/ 6 w 17"/>
                  <a:gd name="T19" fmla="*/ 5 h 8"/>
                  <a:gd name="T20" fmla="*/ 8 w 17"/>
                  <a:gd name="T21" fmla="*/ 4 h 8"/>
                  <a:gd name="T22" fmla="*/ 11 w 17"/>
                  <a:gd name="T23" fmla="*/ 4 h 8"/>
                  <a:gd name="T24" fmla="*/ 17 w 17"/>
                  <a:gd name="T2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8">
                    <a:moveTo>
                      <a:pt x="17" y="4"/>
                    </a:moveTo>
                    <a:cubicBezTo>
                      <a:pt x="16" y="4"/>
                      <a:pt x="14" y="4"/>
                      <a:pt x="15" y="1"/>
                    </a:cubicBezTo>
                    <a:cubicBezTo>
                      <a:pt x="12" y="2"/>
                      <a:pt x="12" y="3"/>
                      <a:pt x="10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5" y="2"/>
                      <a:pt x="8" y="5"/>
                      <a:pt x="4" y="4"/>
                    </a:cubicBezTo>
                    <a:cubicBezTo>
                      <a:pt x="4" y="3"/>
                      <a:pt x="8" y="1"/>
                      <a:pt x="5" y="0"/>
                    </a:cubicBezTo>
                    <a:cubicBezTo>
                      <a:pt x="5" y="2"/>
                      <a:pt x="2" y="1"/>
                      <a:pt x="1" y="1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3" y="2"/>
                      <a:pt x="3" y="8"/>
                      <a:pt x="4" y="5"/>
                    </a:cubicBezTo>
                    <a:cubicBezTo>
                      <a:pt x="2" y="4"/>
                      <a:pt x="5" y="5"/>
                      <a:pt x="6" y="5"/>
                    </a:cubicBezTo>
                    <a:cubicBezTo>
                      <a:pt x="7" y="5"/>
                      <a:pt x="7" y="4"/>
                      <a:pt x="8" y="4"/>
                    </a:cubicBezTo>
                    <a:cubicBezTo>
                      <a:pt x="10" y="4"/>
                      <a:pt x="10" y="5"/>
                      <a:pt x="11" y="4"/>
                    </a:cubicBezTo>
                    <a:cubicBezTo>
                      <a:pt x="13" y="2"/>
                      <a:pt x="17" y="8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87" name="Group 4"/>
            <p:cNvGrpSpPr>
              <a:grpSpLocks noChangeAspect="1"/>
            </p:cNvGrpSpPr>
            <p:nvPr/>
          </p:nvGrpSpPr>
          <p:grpSpPr bwMode="auto">
            <a:xfrm rot="18970066" flipV="1">
              <a:off x="8292478" y="1053368"/>
              <a:ext cx="2721249" cy="254854"/>
              <a:chOff x="2667" y="3648"/>
              <a:chExt cx="959" cy="49"/>
            </a:xfrm>
            <a:solidFill>
              <a:schemeClr val="bg1"/>
            </a:solidFill>
          </p:grpSpPr>
          <p:sp>
            <p:nvSpPr>
              <p:cNvPr id="388" name="Freeform 5"/>
              <p:cNvSpPr>
                <a:spLocks/>
              </p:cNvSpPr>
              <p:nvPr/>
            </p:nvSpPr>
            <p:spPr bwMode="auto">
              <a:xfrm>
                <a:off x="3262" y="3659"/>
                <a:ext cx="33" cy="38"/>
              </a:xfrm>
              <a:custGeom>
                <a:avLst/>
                <a:gdLst>
                  <a:gd name="T0" fmla="*/ 14 w 14"/>
                  <a:gd name="T1" fmla="*/ 3 h 13"/>
                  <a:gd name="T2" fmla="*/ 8 w 14"/>
                  <a:gd name="T3" fmla="*/ 3 h 13"/>
                  <a:gd name="T4" fmla="*/ 6 w 14"/>
                  <a:gd name="T5" fmla="*/ 0 h 13"/>
                  <a:gd name="T6" fmla="*/ 4 w 14"/>
                  <a:gd name="T7" fmla="*/ 0 h 13"/>
                  <a:gd name="T8" fmla="*/ 4 w 14"/>
                  <a:gd name="T9" fmla="*/ 0 h 13"/>
                  <a:gd name="T10" fmla="*/ 3 w 14"/>
                  <a:gd name="T11" fmla="*/ 3 h 13"/>
                  <a:gd name="T12" fmla="*/ 0 w 14"/>
                  <a:gd name="T13" fmla="*/ 2 h 13"/>
                  <a:gd name="T14" fmla="*/ 3 w 14"/>
                  <a:gd name="T15" fmla="*/ 7 h 13"/>
                  <a:gd name="T16" fmla="*/ 1 w 14"/>
                  <a:gd name="T17" fmla="*/ 7 h 13"/>
                  <a:gd name="T18" fmla="*/ 3 w 14"/>
                  <a:gd name="T19" fmla="*/ 11 h 13"/>
                  <a:gd name="T20" fmla="*/ 5 w 14"/>
                  <a:gd name="T21" fmla="*/ 7 h 13"/>
                  <a:gd name="T22" fmla="*/ 5 w 14"/>
                  <a:gd name="T23" fmla="*/ 9 h 13"/>
                  <a:gd name="T24" fmla="*/ 7 w 14"/>
                  <a:gd name="T25" fmla="*/ 10 h 13"/>
                  <a:gd name="T26" fmla="*/ 7 w 14"/>
                  <a:gd name="T27" fmla="*/ 8 h 13"/>
                  <a:gd name="T28" fmla="*/ 11 w 14"/>
                  <a:gd name="T29" fmla="*/ 11 h 13"/>
                  <a:gd name="T30" fmla="*/ 10 w 14"/>
                  <a:gd name="T31" fmla="*/ 8 h 13"/>
                  <a:gd name="T32" fmla="*/ 6 w 14"/>
                  <a:gd name="T33" fmla="*/ 6 h 13"/>
                  <a:gd name="T34" fmla="*/ 7 w 14"/>
                  <a:gd name="T35" fmla="*/ 3 h 13"/>
                  <a:gd name="T36" fmla="*/ 11 w 14"/>
                  <a:gd name="T37" fmla="*/ 7 h 13"/>
                  <a:gd name="T38" fmla="*/ 13 w 14"/>
                  <a:gd name="T39" fmla="*/ 8 h 13"/>
                  <a:gd name="T40" fmla="*/ 13 w 14"/>
                  <a:gd name="T41" fmla="*/ 6 h 13"/>
                  <a:gd name="T42" fmla="*/ 14 w 14"/>
                  <a:gd name="T4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3">
                    <a:moveTo>
                      <a:pt x="14" y="3"/>
                    </a:moveTo>
                    <a:cubicBezTo>
                      <a:pt x="11" y="4"/>
                      <a:pt x="10" y="2"/>
                      <a:pt x="8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0"/>
                      <a:pt x="5" y="3"/>
                      <a:pt x="4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2" y="1"/>
                      <a:pt x="3" y="3"/>
                    </a:cubicBezTo>
                    <a:cubicBezTo>
                      <a:pt x="2" y="2"/>
                      <a:pt x="2" y="0"/>
                      <a:pt x="0" y="2"/>
                    </a:cubicBezTo>
                    <a:cubicBezTo>
                      <a:pt x="0" y="5"/>
                      <a:pt x="3" y="5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9"/>
                      <a:pt x="2" y="10"/>
                      <a:pt x="3" y="11"/>
                    </a:cubicBezTo>
                    <a:cubicBezTo>
                      <a:pt x="3" y="8"/>
                      <a:pt x="3" y="6"/>
                      <a:pt x="5" y="7"/>
                    </a:cubicBezTo>
                    <a:cubicBezTo>
                      <a:pt x="5" y="8"/>
                      <a:pt x="4" y="9"/>
                      <a:pt x="5" y="9"/>
                    </a:cubicBezTo>
                    <a:cubicBezTo>
                      <a:pt x="5" y="7"/>
                      <a:pt x="6" y="10"/>
                      <a:pt x="7" y="10"/>
                    </a:cubicBezTo>
                    <a:cubicBezTo>
                      <a:pt x="7" y="10"/>
                      <a:pt x="6" y="8"/>
                      <a:pt x="7" y="8"/>
                    </a:cubicBezTo>
                    <a:cubicBezTo>
                      <a:pt x="8" y="10"/>
                      <a:pt x="10" y="13"/>
                      <a:pt x="11" y="11"/>
                    </a:cubicBezTo>
                    <a:cubicBezTo>
                      <a:pt x="10" y="10"/>
                      <a:pt x="10" y="10"/>
                      <a:pt x="10" y="8"/>
                    </a:cubicBezTo>
                    <a:cubicBezTo>
                      <a:pt x="8" y="8"/>
                      <a:pt x="7" y="7"/>
                      <a:pt x="6" y="6"/>
                    </a:cubicBezTo>
                    <a:cubicBezTo>
                      <a:pt x="6" y="5"/>
                      <a:pt x="6" y="4"/>
                      <a:pt x="7" y="3"/>
                    </a:cubicBezTo>
                    <a:cubicBezTo>
                      <a:pt x="8" y="5"/>
                      <a:pt x="10" y="5"/>
                      <a:pt x="11" y="7"/>
                    </a:cubicBezTo>
                    <a:cubicBezTo>
                      <a:pt x="14" y="4"/>
                      <a:pt x="10" y="10"/>
                      <a:pt x="13" y="8"/>
                    </a:cubicBezTo>
                    <a:cubicBezTo>
                      <a:pt x="14" y="8"/>
                      <a:pt x="13" y="7"/>
                      <a:pt x="13" y="6"/>
                    </a:cubicBezTo>
                    <a:cubicBezTo>
                      <a:pt x="14" y="6"/>
                      <a:pt x="14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Freeform 6"/>
              <p:cNvSpPr>
                <a:spLocks/>
              </p:cNvSpPr>
              <p:nvPr/>
            </p:nvSpPr>
            <p:spPr bwMode="auto">
              <a:xfrm>
                <a:off x="3300" y="3674"/>
                <a:ext cx="17" cy="17"/>
              </a:xfrm>
              <a:custGeom>
                <a:avLst/>
                <a:gdLst>
                  <a:gd name="T0" fmla="*/ 2 w 7"/>
                  <a:gd name="T1" fmla="*/ 0 h 6"/>
                  <a:gd name="T2" fmla="*/ 3 w 7"/>
                  <a:gd name="T3" fmla="*/ 5 h 6"/>
                  <a:gd name="T4" fmla="*/ 5 w 7"/>
                  <a:gd name="T5" fmla="*/ 5 h 6"/>
                  <a:gd name="T6" fmla="*/ 7 w 7"/>
                  <a:gd name="T7" fmla="*/ 3 h 6"/>
                  <a:gd name="T8" fmla="*/ 5 w 7"/>
                  <a:gd name="T9" fmla="*/ 2 h 6"/>
                  <a:gd name="T10" fmla="*/ 6 w 7"/>
                  <a:gd name="T11" fmla="*/ 1 h 6"/>
                  <a:gd name="T12" fmla="*/ 2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cubicBezTo>
                      <a:pt x="1" y="1"/>
                      <a:pt x="0" y="6"/>
                      <a:pt x="3" y="5"/>
                    </a:cubicBezTo>
                    <a:cubicBezTo>
                      <a:pt x="3" y="2"/>
                      <a:pt x="4" y="5"/>
                      <a:pt x="5" y="5"/>
                    </a:cubicBezTo>
                    <a:cubicBezTo>
                      <a:pt x="5" y="4"/>
                      <a:pt x="6" y="4"/>
                      <a:pt x="7" y="3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5" y="2"/>
                      <a:pt x="6" y="2"/>
                      <a:pt x="6" y="1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Freeform 7"/>
              <p:cNvSpPr>
                <a:spLocks/>
              </p:cNvSpPr>
              <p:nvPr/>
            </p:nvSpPr>
            <p:spPr bwMode="auto">
              <a:xfrm>
                <a:off x="3321" y="3674"/>
                <a:ext cx="3" cy="14"/>
              </a:xfrm>
              <a:custGeom>
                <a:avLst/>
                <a:gdLst>
                  <a:gd name="T0" fmla="*/ 0 w 1"/>
                  <a:gd name="T1" fmla="*/ 3 h 5"/>
                  <a:gd name="T2" fmla="*/ 1 w 1"/>
                  <a:gd name="T3" fmla="*/ 5 h 5"/>
                  <a:gd name="T4" fmla="*/ 0 w 1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">
                    <a:moveTo>
                      <a:pt x="0" y="3"/>
                    </a:move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Freeform 8"/>
              <p:cNvSpPr>
                <a:spLocks/>
              </p:cNvSpPr>
              <p:nvPr/>
            </p:nvSpPr>
            <p:spPr bwMode="auto">
              <a:xfrm>
                <a:off x="3388" y="3665"/>
                <a:ext cx="17" cy="32"/>
              </a:xfrm>
              <a:custGeom>
                <a:avLst/>
                <a:gdLst>
                  <a:gd name="T0" fmla="*/ 0 w 7"/>
                  <a:gd name="T1" fmla="*/ 3 h 11"/>
                  <a:gd name="T2" fmla="*/ 2 w 7"/>
                  <a:gd name="T3" fmla="*/ 6 h 11"/>
                  <a:gd name="T4" fmla="*/ 3 w 7"/>
                  <a:gd name="T5" fmla="*/ 7 h 11"/>
                  <a:gd name="T6" fmla="*/ 2 w 7"/>
                  <a:gd name="T7" fmla="*/ 9 h 11"/>
                  <a:gd name="T8" fmla="*/ 5 w 7"/>
                  <a:gd name="T9" fmla="*/ 9 h 11"/>
                  <a:gd name="T10" fmla="*/ 4 w 7"/>
                  <a:gd name="T11" fmla="*/ 9 h 11"/>
                  <a:gd name="T12" fmla="*/ 4 w 7"/>
                  <a:gd name="T13" fmla="*/ 5 h 11"/>
                  <a:gd name="T14" fmla="*/ 6 w 7"/>
                  <a:gd name="T15" fmla="*/ 8 h 11"/>
                  <a:gd name="T16" fmla="*/ 5 w 7"/>
                  <a:gd name="T17" fmla="*/ 4 h 11"/>
                  <a:gd name="T18" fmla="*/ 4 w 7"/>
                  <a:gd name="T19" fmla="*/ 3 h 11"/>
                  <a:gd name="T20" fmla="*/ 6 w 7"/>
                  <a:gd name="T21" fmla="*/ 1 h 11"/>
                  <a:gd name="T22" fmla="*/ 3 w 7"/>
                  <a:gd name="T23" fmla="*/ 1 h 11"/>
                  <a:gd name="T24" fmla="*/ 1 w 7"/>
                  <a:gd name="T25" fmla="*/ 0 h 11"/>
                  <a:gd name="T26" fmla="*/ 0 w 7"/>
                  <a:gd name="T2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1">
                    <a:moveTo>
                      <a:pt x="0" y="3"/>
                    </a:moveTo>
                    <a:cubicBezTo>
                      <a:pt x="3" y="2"/>
                      <a:pt x="2" y="6"/>
                      <a:pt x="2" y="6"/>
                    </a:cubicBezTo>
                    <a:cubicBezTo>
                      <a:pt x="2" y="7"/>
                      <a:pt x="3" y="6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4" y="8"/>
                      <a:pt x="5" y="11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5" y="7"/>
                      <a:pt x="2" y="6"/>
                      <a:pt x="4" y="5"/>
                    </a:cubicBezTo>
                    <a:cubicBezTo>
                      <a:pt x="5" y="6"/>
                      <a:pt x="4" y="8"/>
                      <a:pt x="6" y="8"/>
                    </a:cubicBezTo>
                    <a:cubicBezTo>
                      <a:pt x="7" y="5"/>
                      <a:pt x="7" y="5"/>
                      <a:pt x="5" y="4"/>
                    </a:cubicBezTo>
                    <a:cubicBezTo>
                      <a:pt x="6" y="5"/>
                      <a:pt x="1" y="3"/>
                      <a:pt x="4" y="3"/>
                    </a:cubicBezTo>
                    <a:cubicBezTo>
                      <a:pt x="5" y="5"/>
                      <a:pt x="6" y="2"/>
                      <a:pt x="6" y="1"/>
                    </a:cubicBezTo>
                    <a:cubicBezTo>
                      <a:pt x="5" y="0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1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Freeform 9"/>
              <p:cNvSpPr>
                <a:spLocks/>
              </p:cNvSpPr>
              <p:nvPr/>
            </p:nvSpPr>
            <p:spPr bwMode="auto">
              <a:xfrm>
                <a:off x="3369" y="3657"/>
                <a:ext cx="17" cy="11"/>
              </a:xfrm>
              <a:custGeom>
                <a:avLst/>
                <a:gdLst>
                  <a:gd name="T0" fmla="*/ 5 w 7"/>
                  <a:gd name="T1" fmla="*/ 1 h 4"/>
                  <a:gd name="T2" fmla="*/ 6 w 7"/>
                  <a:gd name="T3" fmla="*/ 4 h 4"/>
                  <a:gd name="T4" fmla="*/ 7 w 7"/>
                  <a:gd name="T5" fmla="*/ 1 h 4"/>
                  <a:gd name="T6" fmla="*/ 2 w 7"/>
                  <a:gd name="T7" fmla="*/ 2 h 4"/>
                  <a:gd name="T8" fmla="*/ 5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1"/>
                    </a:moveTo>
                    <a:cubicBezTo>
                      <a:pt x="5" y="2"/>
                      <a:pt x="5" y="4"/>
                      <a:pt x="6" y="4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3" y="2"/>
                      <a:pt x="4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Freeform 10"/>
              <p:cNvSpPr>
                <a:spLocks/>
              </p:cNvSpPr>
              <p:nvPr/>
            </p:nvSpPr>
            <p:spPr bwMode="auto">
              <a:xfrm>
                <a:off x="3371" y="3668"/>
                <a:ext cx="22" cy="23"/>
              </a:xfrm>
              <a:custGeom>
                <a:avLst/>
                <a:gdLst>
                  <a:gd name="T0" fmla="*/ 1 w 9"/>
                  <a:gd name="T1" fmla="*/ 4 h 8"/>
                  <a:gd name="T2" fmla="*/ 1 w 9"/>
                  <a:gd name="T3" fmla="*/ 6 h 8"/>
                  <a:gd name="T4" fmla="*/ 3 w 9"/>
                  <a:gd name="T5" fmla="*/ 7 h 8"/>
                  <a:gd name="T6" fmla="*/ 7 w 9"/>
                  <a:gd name="T7" fmla="*/ 7 h 8"/>
                  <a:gd name="T8" fmla="*/ 7 w 9"/>
                  <a:gd name="T9" fmla="*/ 8 h 8"/>
                  <a:gd name="T10" fmla="*/ 8 w 9"/>
                  <a:gd name="T11" fmla="*/ 4 h 8"/>
                  <a:gd name="T12" fmla="*/ 6 w 9"/>
                  <a:gd name="T13" fmla="*/ 1 h 8"/>
                  <a:gd name="T14" fmla="*/ 5 w 9"/>
                  <a:gd name="T15" fmla="*/ 0 h 8"/>
                  <a:gd name="T16" fmla="*/ 0 w 9"/>
                  <a:gd name="T17" fmla="*/ 4 h 8"/>
                  <a:gd name="T18" fmla="*/ 1 w 9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1" y="4"/>
                    </a:moveTo>
                    <a:cubicBezTo>
                      <a:pt x="1" y="5"/>
                      <a:pt x="0" y="6"/>
                      <a:pt x="1" y="6"/>
                    </a:cubicBezTo>
                    <a:cubicBezTo>
                      <a:pt x="2" y="4"/>
                      <a:pt x="2" y="7"/>
                      <a:pt x="3" y="7"/>
                    </a:cubicBezTo>
                    <a:cubicBezTo>
                      <a:pt x="3" y="5"/>
                      <a:pt x="7" y="5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8" y="7"/>
                      <a:pt x="9" y="6"/>
                      <a:pt x="8" y="4"/>
                    </a:cubicBezTo>
                    <a:cubicBezTo>
                      <a:pt x="5" y="6"/>
                      <a:pt x="8" y="1"/>
                      <a:pt x="6" y="1"/>
                    </a:cubicBezTo>
                    <a:cubicBezTo>
                      <a:pt x="6" y="2"/>
                      <a:pt x="5" y="2"/>
                      <a:pt x="5" y="0"/>
                    </a:cubicBezTo>
                    <a:cubicBezTo>
                      <a:pt x="3" y="0"/>
                      <a:pt x="1" y="2"/>
                      <a:pt x="0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Freeform 11"/>
              <p:cNvSpPr>
                <a:spLocks/>
              </p:cNvSpPr>
              <p:nvPr/>
            </p:nvSpPr>
            <p:spPr bwMode="auto">
              <a:xfrm>
                <a:off x="3305" y="3657"/>
                <a:ext cx="31" cy="23"/>
              </a:xfrm>
              <a:custGeom>
                <a:avLst/>
                <a:gdLst>
                  <a:gd name="T0" fmla="*/ 13 w 13"/>
                  <a:gd name="T1" fmla="*/ 3 h 8"/>
                  <a:gd name="T2" fmla="*/ 8 w 13"/>
                  <a:gd name="T3" fmla="*/ 1 h 8"/>
                  <a:gd name="T4" fmla="*/ 6 w 13"/>
                  <a:gd name="T5" fmla="*/ 4 h 8"/>
                  <a:gd name="T6" fmla="*/ 5 w 13"/>
                  <a:gd name="T7" fmla="*/ 3 h 8"/>
                  <a:gd name="T8" fmla="*/ 1 w 13"/>
                  <a:gd name="T9" fmla="*/ 2 h 8"/>
                  <a:gd name="T10" fmla="*/ 1 w 13"/>
                  <a:gd name="T11" fmla="*/ 4 h 8"/>
                  <a:gd name="T12" fmla="*/ 2 w 13"/>
                  <a:gd name="T13" fmla="*/ 3 h 8"/>
                  <a:gd name="T14" fmla="*/ 3 w 13"/>
                  <a:gd name="T15" fmla="*/ 6 h 8"/>
                  <a:gd name="T16" fmla="*/ 12 w 13"/>
                  <a:gd name="T17" fmla="*/ 6 h 8"/>
                  <a:gd name="T18" fmla="*/ 13 w 13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13" y="3"/>
                    </a:moveTo>
                    <a:cubicBezTo>
                      <a:pt x="9" y="4"/>
                      <a:pt x="11" y="0"/>
                      <a:pt x="8" y="1"/>
                    </a:cubicBezTo>
                    <a:cubicBezTo>
                      <a:pt x="9" y="3"/>
                      <a:pt x="7" y="3"/>
                      <a:pt x="6" y="4"/>
                    </a:cubicBezTo>
                    <a:cubicBezTo>
                      <a:pt x="6" y="0"/>
                      <a:pt x="6" y="2"/>
                      <a:pt x="5" y="3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0" y="7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7" y="4"/>
                      <a:pt x="7" y="8"/>
                      <a:pt x="12" y="6"/>
                    </a:cubicBezTo>
                    <a:cubicBezTo>
                      <a:pt x="11" y="4"/>
                      <a:pt x="13" y="4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12"/>
              <p:cNvSpPr>
                <a:spLocks/>
              </p:cNvSpPr>
              <p:nvPr/>
            </p:nvSpPr>
            <p:spPr bwMode="auto">
              <a:xfrm>
                <a:off x="3228" y="3662"/>
                <a:ext cx="34" cy="23"/>
              </a:xfrm>
              <a:custGeom>
                <a:avLst/>
                <a:gdLst>
                  <a:gd name="T0" fmla="*/ 1 w 14"/>
                  <a:gd name="T1" fmla="*/ 8 h 8"/>
                  <a:gd name="T2" fmla="*/ 6 w 14"/>
                  <a:gd name="T3" fmla="*/ 6 h 8"/>
                  <a:gd name="T4" fmla="*/ 6 w 14"/>
                  <a:gd name="T5" fmla="*/ 7 h 8"/>
                  <a:gd name="T6" fmla="*/ 7 w 14"/>
                  <a:gd name="T7" fmla="*/ 6 h 8"/>
                  <a:gd name="T8" fmla="*/ 10 w 14"/>
                  <a:gd name="T9" fmla="*/ 8 h 8"/>
                  <a:gd name="T10" fmla="*/ 10 w 14"/>
                  <a:gd name="T11" fmla="*/ 6 h 8"/>
                  <a:gd name="T12" fmla="*/ 11 w 14"/>
                  <a:gd name="T13" fmla="*/ 6 h 8"/>
                  <a:gd name="T14" fmla="*/ 10 w 14"/>
                  <a:gd name="T15" fmla="*/ 6 h 8"/>
                  <a:gd name="T16" fmla="*/ 11 w 14"/>
                  <a:gd name="T17" fmla="*/ 0 h 8"/>
                  <a:gd name="T18" fmla="*/ 5 w 14"/>
                  <a:gd name="T19" fmla="*/ 6 h 8"/>
                  <a:gd name="T20" fmla="*/ 2 w 14"/>
                  <a:gd name="T21" fmla="*/ 2 h 8"/>
                  <a:gd name="T22" fmla="*/ 1 w 14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8">
                    <a:moveTo>
                      <a:pt x="1" y="8"/>
                    </a:moveTo>
                    <a:cubicBezTo>
                      <a:pt x="3" y="8"/>
                      <a:pt x="4" y="7"/>
                      <a:pt x="6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8" y="7"/>
                      <a:pt x="6" y="6"/>
                      <a:pt x="7" y="6"/>
                    </a:cubicBezTo>
                    <a:cubicBezTo>
                      <a:pt x="9" y="5"/>
                      <a:pt x="8" y="8"/>
                      <a:pt x="10" y="8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7"/>
                      <a:pt x="11" y="7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14" y="6"/>
                      <a:pt x="11" y="1"/>
                      <a:pt x="11" y="0"/>
                    </a:cubicBezTo>
                    <a:cubicBezTo>
                      <a:pt x="7" y="0"/>
                      <a:pt x="9" y="6"/>
                      <a:pt x="5" y="6"/>
                    </a:cubicBezTo>
                    <a:cubicBezTo>
                      <a:pt x="5" y="3"/>
                      <a:pt x="4" y="3"/>
                      <a:pt x="2" y="2"/>
                    </a:cubicBezTo>
                    <a:cubicBezTo>
                      <a:pt x="2" y="4"/>
                      <a:pt x="0" y="5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13"/>
              <p:cNvSpPr>
                <a:spLocks noEditPoints="1"/>
              </p:cNvSpPr>
              <p:nvPr/>
            </p:nvSpPr>
            <p:spPr bwMode="auto">
              <a:xfrm>
                <a:off x="3336" y="3659"/>
                <a:ext cx="33" cy="32"/>
              </a:xfrm>
              <a:custGeom>
                <a:avLst/>
                <a:gdLst>
                  <a:gd name="T0" fmla="*/ 14 w 14"/>
                  <a:gd name="T1" fmla="*/ 4 h 11"/>
                  <a:gd name="T2" fmla="*/ 13 w 14"/>
                  <a:gd name="T3" fmla="*/ 3 h 11"/>
                  <a:gd name="T4" fmla="*/ 12 w 14"/>
                  <a:gd name="T5" fmla="*/ 0 h 11"/>
                  <a:gd name="T6" fmla="*/ 6 w 14"/>
                  <a:gd name="T7" fmla="*/ 3 h 11"/>
                  <a:gd name="T8" fmla="*/ 4 w 14"/>
                  <a:gd name="T9" fmla="*/ 3 h 11"/>
                  <a:gd name="T10" fmla="*/ 6 w 14"/>
                  <a:gd name="T11" fmla="*/ 4 h 11"/>
                  <a:gd name="T12" fmla="*/ 0 w 14"/>
                  <a:gd name="T13" fmla="*/ 6 h 11"/>
                  <a:gd name="T14" fmla="*/ 3 w 14"/>
                  <a:gd name="T15" fmla="*/ 9 h 11"/>
                  <a:gd name="T16" fmla="*/ 4 w 14"/>
                  <a:gd name="T17" fmla="*/ 7 h 11"/>
                  <a:gd name="T18" fmla="*/ 6 w 14"/>
                  <a:gd name="T19" fmla="*/ 8 h 11"/>
                  <a:gd name="T20" fmla="*/ 6 w 14"/>
                  <a:gd name="T21" fmla="*/ 5 h 11"/>
                  <a:gd name="T22" fmla="*/ 7 w 14"/>
                  <a:gd name="T23" fmla="*/ 6 h 11"/>
                  <a:gd name="T24" fmla="*/ 10 w 14"/>
                  <a:gd name="T25" fmla="*/ 5 h 11"/>
                  <a:gd name="T26" fmla="*/ 7 w 14"/>
                  <a:gd name="T27" fmla="*/ 7 h 11"/>
                  <a:gd name="T28" fmla="*/ 8 w 14"/>
                  <a:gd name="T29" fmla="*/ 9 h 11"/>
                  <a:gd name="T30" fmla="*/ 12 w 14"/>
                  <a:gd name="T31" fmla="*/ 11 h 11"/>
                  <a:gd name="T32" fmla="*/ 14 w 14"/>
                  <a:gd name="T33" fmla="*/ 4 h 11"/>
                  <a:gd name="T34" fmla="*/ 7 w 14"/>
                  <a:gd name="T35" fmla="*/ 3 h 11"/>
                  <a:gd name="T36" fmla="*/ 11 w 14"/>
                  <a:gd name="T37" fmla="*/ 3 h 11"/>
                  <a:gd name="T38" fmla="*/ 7 w 14"/>
                  <a:gd name="T39" fmla="*/ 3 h 11"/>
                  <a:gd name="T40" fmla="*/ 11 w 14"/>
                  <a:gd name="T41" fmla="*/ 7 h 11"/>
                  <a:gd name="T42" fmla="*/ 11 w 14"/>
                  <a:gd name="T43" fmla="*/ 5 h 11"/>
                  <a:gd name="T44" fmla="*/ 11 w 14"/>
                  <a:gd name="T4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" h="11">
                    <a:moveTo>
                      <a:pt x="14" y="4"/>
                    </a:moveTo>
                    <a:cubicBezTo>
                      <a:pt x="14" y="5"/>
                      <a:pt x="13" y="3"/>
                      <a:pt x="13" y="3"/>
                    </a:cubicBezTo>
                    <a:cubicBezTo>
                      <a:pt x="12" y="2"/>
                      <a:pt x="11" y="1"/>
                      <a:pt x="12" y="0"/>
                    </a:cubicBezTo>
                    <a:cubicBezTo>
                      <a:pt x="10" y="0"/>
                      <a:pt x="8" y="1"/>
                      <a:pt x="6" y="3"/>
                    </a:cubicBezTo>
                    <a:cubicBezTo>
                      <a:pt x="6" y="2"/>
                      <a:pt x="4" y="2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3" y="5"/>
                      <a:pt x="3" y="5"/>
                      <a:pt x="0" y="6"/>
                    </a:cubicBezTo>
                    <a:cubicBezTo>
                      <a:pt x="0" y="8"/>
                      <a:pt x="1" y="8"/>
                      <a:pt x="3" y="9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4" y="8"/>
                      <a:pt x="4" y="9"/>
                      <a:pt x="6" y="8"/>
                    </a:cubicBezTo>
                    <a:cubicBezTo>
                      <a:pt x="7" y="6"/>
                      <a:pt x="4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5" y="4"/>
                      <a:pt x="10" y="4"/>
                      <a:pt x="10" y="5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1" y="7"/>
                      <a:pt x="10" y="10"/>
                      <a:pt x="12" y="11"/>
                    </a:cubicBezTo>
                    <a:cubicBezTo>
                      <a:pt x="13" y="8"/>
                      <a:pt x="14" y="7"/>
                      <a:pt x="14" y="4"/>
                    </a:cubicBezTo>
                    <a:close/>
                    <a:moveTo>
                      <a:pt x="7" y="3"/>
                    </a:moveTo>
                    <a:cubicBezTo>
                      <a:pt x="7" y="1"/>
                      <a:pt x="12" y="1"/>
                      <a:pt x="11" y="3"/>
                    </a:cubicBezTo>
                    <a:cubicBezTo>
                      <a:pt x="9" y="4"/>
                      <a:pt x="9" y="3"/>
                      <a:pt x="7" y="3"/>
                    </a:cubicBezTo>
                    <a:close/>
                    <a:moveTo>
                      <a:pt x="11" y="7"/>
                    </a:moveTo>
                    <a:cubicBezTo>
                      <a:pt x="9" y="7"/>
                      <a:pt x="10" y="6"/>
                      <a:pt x="11" y="5"/>
                    </a:cubicBezTo>
                    <a:cubicBezTo>
                      <a:pt x="12" y="6"/>
                      <a:pt x="11" y="7"/>
                      <a:pt x="1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Freeform 14"/>
              <p:cNvSpPr>
                <a:spLocks/>
              </p:cNvSpPr>
              <p:nvPr/>
            </p:nvSpPr>
            <p:spPr bwMode="auto">
              <a:xfrm>
                <a:off x="3543" y="3680"/>
                <a:ext cx="4" cy="8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2"/>
                      <a:pt x="1" y="2"/>
                      <a:pt x="2" y="3"/>
                    </a:cubicBez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Freeform 15"/>
              <p:cNvSpPr>
                <a:spLocks/>
              </p:cNvSpPr>
              <p:nvPr/>
            </p:nvSpPr>
            <p:spPr bwMode="auto">
              <a:xfrm>
                <a:off x="3547" y="3651"/>
                <a:ext cx="43" cy="40"/>
              </a:xfrm>
              <a:custGeom>
                <a:avLst/>
                <a:gdLst>
                  <a:gd name="T0" fmla="*/ 11 w 18"/>
                  <a:gd name="T1" fmla="*/ 10 h 14"/>
                  <a:gd name="T2" fmla="*/ 14 w 18"/>
                  <a:gd name="T3" fmla="*/ 10 h 14"/>
                  <a:gd name="T4" fmla="*/ 14 w 18"/>
                  <a:gd name="T5" fmla="*/ 3 h 14"/>
                  <a:gd name="T6" fmla="*/ 10 w 18"/>
                  <a:gd name="T7" fmla="*/ 4 h 14"/>
                  <a:gd name="T8" fmla="*/ 9 w 18"/>
                  <a:gd name="T9" fmla="*/ 6 h 14"/>
                  <a:gd name="T10" fmla="*/ 9 w 18"/>
                  <a:gd name="T11" fmla="*/ 4 h 14"/>
                  <a:gd name="T12" fmla="*/ 7 w 18"/>
                  <a:gd name="T13" fmla="*/ 6 h 14"/>
                  <a:gd name="T14" fmla="*/ 6 w 18"/>
                  <a:gd name="T15" fmla="*/ 9 h 14"/>
                  <a:gd name="T16" fmla="*/ 4 w 18"/>
                  <a:gd name="T17" fmla="*/ 4 h 14"/>
                  <a:gd name="T18" fmla="*/ 3 w 18"/>
                  <a:gd name="T19" fmla="*/ 5 h 14"/>
                  <a:gd name="T20" fmla="*/ 3 w 18"/>
                  <a:gd name="T21" fmla="*/ 7 h 14"/>
                  <a:gd name="T22" fmla="*/ 0 w 18"/>
                  <a:gd name="T23" fmla="*/ 9 h 14"/>
                  <a:gd name="T24" fmla="*/ 2 w 18"/>
                  <a:gd name="T25" fmla="*/ 12 h 14"/>
                  <a:gd name="T26" fmla="*/ 4 w 18"/>
                  <a:gd name="T27" fmla="*/ 10 h 14"/>
                  <a:gd name="T28" fmla="*/ 5 w 18"/>
                  <a:gd name="T29" fmla="*/ 14 h 14"/>
                  <a:gd name="T30" fmla="*/ 6 w 18"/>
                  <a:gd name="T31" fmla="*/ 11 h 14"/>
                  <a:gd name="T32" fmla="*/ 7 w 18"/>
                  <a:gd name="T33" fmla="*/ 13 h 14"/>
                  <a:gd name="T34" fmla="*/ 9 w 18"/>
                  <a:gd name="T35" fmla="*/ 8 h 14"/>
                  <a:gd name="T36" fmla="*/ 11 w 18"/>
                  <a:gd name="T3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14">
                    <a:moveTo>
                      <a:pt x="11" y="10"/>
                    </a:moveTo>
                    <a:cubicBezTo>
                      <a:pt x="11" y="8"/>
                      <a:pt x="13" y="9"/>
                      <a:pt x="14" y="10"/>
                    </a:cubicBezTo>
                    <a:cubicBezTo>
                      <a:pt x="13" y="6"/>
                      <a:pt x="18" y="4"/>
                      <a:pt x="14" y="3"/>
                    </a:cubicBezTo>
                    <a:cubicBezTo>
                      <a:pt x="15" y="7"/>
                      <a:pt x="13" y="4"/>
                      <a:pt x="10" y="4"/>
                    </a:cubicBezTo>
                    <a:cubicBezTo>
                      <a:pt x="10" y="5"/>
                      <a:pt x="11" y="7"/>
                      <a:pt x="9" y="6"/>
                    </a:cubicBezTo>
                    <a:cubicBezTo>
                      <a:pt x="9" y="6"/>
                      <a:pt x="10" y="5"/>
                      <a:pt x="9" y="4"/>
                    </a:cubicBezTo>
                    <a:cubicBezTo>
                      <a:pt x="9" y="8"/>
                      <a:pt x="7" y="3"/>
                      <a:pt x="7" y="6"/>
                    </a:cubicBezTo>
                    <a:cubicBezTo>
                      <a:pt x="9" y="6"/>
                      <a:pt x="8" y="9"/>
                      <a:pt x="6" y="9"/>
                    </a:cubicBezTo>
                    <a:cubicBezTo>
                      <a:pt x="5" y="8"/>
                      <a:pt x="5" y="5"/>
                      <a:pt x="4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0"/>
                      <a:pt x="3" y="5"/>
                      <a:pt x="3" y="7"/>
                    </a:cubicBezTo>
                    <a:cubicBezTo>
                      <a:pt x="2" y="7"/>
                      <a:pt x="2" y="9"/>
                      <a:pt x="0" y="9"/>
                    </a:cubicBezTo>
                    <a:cubicBezTo>
                      <a:pt x="0" y="11"/>
                      <a:pt x="1" y="11"/>
                      <a:pt x="2" y="12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5" y="11"/>
                      <a:pt x="3" y="14"/>
                      <a:pt x="5" y="14"/>
                    </a:cubicBezTo>
                    <a:cubicBezTo>
                      <a:pt x="7" y="12"/>
                      <a:pt x="4" y="12"/>
                      <a:pt x="6" y="11"/>
                    </a:cubicBezTo>
                    <a:cubicBezTo>
                      <a:pt x="6" y="12"/>
                      <a:pt x="7" y="12"/>
                      <a:pt x="7" y="13"/>
                    </a:cubicBezTo>
                    <a:cubicBezTo>
                      <a:pt x="7" y="11"/>
                      <a:pt x="8" y="9"/>
                      <a:pt x="9" y="8"/>
                    </a:cubicBezTo>
                    <a:cubicBezTo>
                      <a:pt x="9" y="9"/>
                      <a:pt x="10" y="10"/>
                      <a:pt x="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Freeform 16"/>
              <p:cNvSpPr>
                <a:spLocks noEditPoints="1"/>
              </p:cNvSpPr>
              <p:nvPr/>
            </p:nvSpPr>
            <p:spPr bwMode="auto">
              <a:xfrm>
                <a:off x="3512" y="3654"/>
                <a:ext cx="38" cy="37"/>
              </a:xfrm>
              <a:custGeom>
                <a:avLst/>
                <a:gdLst>
                  <a:gd name="T0" fmla="*/ 1 w 16"/>
                  <a:gd name="T1" fmla="*/ 11 h 13"/>
                  <a:gd name="T2" fmla="*/ 4 w 16"/>
                  <a:gd name="T3" fmla="*/ 10 h 13"/>
                  <a:gd name="T4" fmla="*/ 5 w 16"/>
                  <a:gd name="T5" fmla="*/ 12 h 13"/>
                  <a:gd name="T6" fmla="*/ 7 w 16"/>
                  <a:gd name="T7" fmla="*/ 9 h 13"/>
                  <a:gd name="T8" fmla="*/ 7 w 16"/>
                  <a:gd name="T9" fmla="*/ 6 h 13"/>
                  <a:gd name="T10" fmla="*/ 10 w 16"/>
                  <a:gd name="T11" fmla="*/ 6 h 13"/>
                  <a:gd name="T12" fmla="*/ 10 w 16"/>
                  <a:gd name="T13" fmla="*/ 10 h 13"/>
                  <a:gd name="T14" fmla="*/ 10 w 16"/>
                  <a:gd name="T15" fmla="*/ 12 h 13"/>
                  <a:gd name="T16" fmla="*/ 11 w 16"/>
                  <a:gd name="T17" fmla="*/ 10 h 13"/>
                  <a:gd name="T18" fmla="*/ 13 w 16"/>
                  <a:gd name="T19" fmla="*/ 10 h 13"/>
                  <a:gd name="T20" fmla="*/ 12 w 16"/>
                  <a:gd name="T21" fmla="*/ 7 h 13"/>
                  <a:gd name="T22" fmla="*/ 15 w 16"/>
                  <a:gd name="T23" fmla="*/ 5 h 13"/>
                  <a:gd name="T24" fmla="*/ 16 w 16"/>
                  <a:gd name="T25" fmla="*/ 4 h 13"/>
                  <a:gd name="T26" fmla="*/ 13 w 16"/>
                  <a:gd name="T27" fmla="*/ 3 h 13"/>
                  <a:gd name="T28" fmla="*/ 12 w 16"/>
                  <a:gd name="T29" fmla="*/ 2 h 13"/>
                  <a:gd name="T30" fmla="*/ 13 w 16"/>
                  <a:gd name="T31" fmla="*/ 1 h 13"/>
                  <a:gd name="T32" fmla="*/ 11 w 16"/>
                  <a:gd name="T33" fmla="*/ 3 h 13"/>
                  <a:gd name="T34" fmla="*/ 9 w 16"/>
                  <a:gd name="T35" fmla="*/ 4 h 13"/>
                  <a:gd name="T36" fmla="*/ 8 w 16"/>
                  <a:gd name="T37" fmla="*/ 6 h 13"/>
                  <a:gd name="T38" fmla="*/ 4 w 16"/>
                  <a:gd name="T39" fmla="*/ 2 h 13"/>
                  <a:gd name="T40" fmla="*/ 3 w 16"/>
                  <a:gd name="T41" fmla="*/ 5 h 13"/>
                  <a:gd name="T42" fmla="*/ 6 w 16"/>
                  <a:gd name="T43" fmla="*/ 6 h 13"/>
                  <a:gd name="T44" fmla="*/ 5 w 16"/>
                  <a:gd name="T45" fmla="*/ 8 h 13"/>
                  <a:gd name="T46" fmla="*/ 2 w 16"/>
                  <a:gd name="T47" fmla="*/ 10 h 13"/>
                  <a:gd name="T48" fmla="*/ 1 w 16"/>
                  <a:gd name="T49" fmla="*/ 11 h 13"/>
                  <a:gd name="T50" fmla="*/ 11 w 16"/>
                  <a:gd name="T51" fmla="*/ 6 h 13"/>
                  <a:gd name="T52" fmla="*/ 10 w 16"/>
                  <a:gd name="T53" fmla="*/ 5 h 13"/>
                  <a:gd name="T54" fmla="*/ 11 w 16"/>
                  <a:gd name="T5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" h="13">
                    <a:moveTo>
                      <a:pt x="1" y="11"/>
                    </a:moveTo>
                    <a:cubicBezTo>
                      <a:pt x="2" y="13"/>
                      <a:pt x="2" y="10"/>
                      <a:pt x="4" y="10"/>
                    </a:cubicBezTo>
                    <a:cubicBezTo>
                      <a:pt x="4" y="10"/>
                      <a:pt x="4" y="12"/>
                      <a:pt x="5" y="12"/>
                    </a:cubicBezTo>
                    <a:cubicBezTo>
                      <a:pt x="4" y="9"/>
                      <a:pt x="7" y="11"/>
                      <a:pt x="7" y="9"/>
                    </a:cubicBezTo>
                    <a:cubicBezTo>
                      <a:pt x="6" y="10"/>
                      <a:pt x="6" y="6"/>
                      <a:pt x="7" y="6"/>
                    </a:cubicBezTo>
                    <a:cubicBezTo>
                      <a:pt x="8" y="7"/>
                      <a:pt x="9" y="7"/>
                      <a:pt x="10" y="6"/>
                    </a:cubicBezTo>
                    <a:cubicBezTo>
                      <a:pt x="9" y="9"/>
                      <a:pt x="11" y="8"/>
                      <a:pt x="10" y="10"/>
                    </a:cubicBezTo>
                    <a:cubicBezTo>
                      <a:pt x="10" y="10"/>
                      <a:pt x="9" y="12"/>
                      <a:pt x="10" y="12"/>
                    </a:cubicBezTo>
                    <a:cubicBezTo>
                      <a:pt x="11" y="11"/>
                      <a:pt x="10" y="10"/>
                      <a:pt x="11" y="10"/>
                    </a:cubicBezTo>
                    <a:cubicBezTo>
                      <a:pt x="11" y="11"/>
                      <a:pt x="13" y="11"/>
                      <a:pt x="13" y="10"/>
                    </a:cubicBezTo>
                    <a:cubicBezTo>
                      <a:pt x="12" y="10"/>
                      <a:pt x="12" y="8"/>
                      <a:pt x="12" y="7"/>
                    </a:cubicBezTo>
                    <a:cubicBezTo>
                      <a:pt x="14" y="8"/>
                      <a:pt x="14" y="5"/>
                      <a:pt x="15" y="5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5" y="4"/>
                      <a:pt x="13" y="4"/>
                      <a:pt x="13" y="3"/>
                    </a:cubicBezTo>
                    <a:cubicBezTo>
                      <a:pt x="14" y="3"/>
                      <a:pt x="12" y="2"/>
                      <a:pt x="12" y="2"/>
                    </a:cubicBezTo>
                    <a:cubicBezTo>
                      <a:pt x="12" y="1"/>
                      <a:pt x="13" y="1"/>
                      <a:pt x="13" y="1"/>
                    </a:cubicBezTo>
                    <a:cubicBezTo>
                      <a:pt x="11" y="0"/>
                      <a:pt x="12" y="2"/>
                      <a:pt x="11" y="3"/>
                    </a:cubicBezTo>
                    <a:cubicBezTo>
                      <a:pt x="11" y="4"/>
                      <a:pt x="9" y="3"/>
                      <a:pt x="9" y="4"/>
                    </a:cubicBezTo>
                    <a:cubicBezTo>
                      <a:pt x="8" y="5"/>
                      <a:pt x="9" y="6"/>
                      <a:pt x="8" y="6"/>
                    </a:cubicBezTo>
                    <a:cubicBezTo>
                      <a:pt x="7" y="4"/>
                      <a:pt x="7" y="1"/>
                      <a:pt x="4" y="2"/>
                    </a:cubicBezTo>
                    <a:cubicBezTo>
                      <a:pt x="4" y="3"/>
                      <a:pt x="4" y="5"/>
                      <a:pt x="3" y="5"/>
                    </a:cubicBezTo>
                    <a:cubicBezTo>
                      <a:pt x="4" y="6"/>
                      <a:pt x="6" y="5"/>
                      <a:pt x="6" y="6"/>
                    </a:cubicBezTo>
                    <a:cubicBezTo>
                      <a:pt x="5" y="6"/>
                      <a:pt x="6" y="8"/>
                      <a:pt x="5" y="8"/>
                    </a:cubicBezTo>
                    <a:cubicBezTo>
                      <a:pt x="4" y="4"/>
                      <a:pt x="0" y="8"/>
                      <a:pt x="2" y="10"/>
                    </a:cubicBezTo>
                    <a:cubicBezTo>
                      <a:pt x="1" y="10"/>
                      <a:pt x="1" y="9"/>
                      <a:pt x="1" y="11"/>
                    </a:cubicBezTo>
                    <a:close/>
                    <a:moveTo>
                      <a:pt x="11" y="6"/>
                    </a:moveTo>
                    <a:cubicBezTo>
                      <a:pt x="11" y="6"/>
                      <a:pt x="10" y="4"/>
                      <a:pt x="10" y="5"/>
                    </a:cubicBezTo>
                    <a:cubicBezTo>
                      <a:pt x="10" y="3"/>
                      <a:pt x="13" y="4"/>
                      <a:pt x="1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Freeform 17"/>
              <p:cNvSpPr>
                <a:spLocks/>
              </p:cNvSpPr>
              <p:nvPr/>
            </p:nvSpPr>
            <p:spPr bwMode="auto">
              <a:xfrm>
                <a:off x="3574" y="3680"/>
                <a:ext cx="9" cy="11"/>
              </a:xfrm>
              <a:custGeom>
                <a:avLst/>
                <a:gdLst>
                  <a:gd name="T0" fmla="*/ 0 w 4"/>
                  <a:gd name="T1" fmla="*/ 1 h 4"/>
                  <a:gd name="T2" fmla="*/ 1 w 4"/>
                  <a:gd name="T3" fmla="*/ 4 h 4"/>
                  <a:gd name="T4" fmla="*/ 2 w 4"/>
                  <a:gd name="T5" fmla="*/ 0 h 4"/>
                  <a:gd name="T6" fmla="*/ 0 w 4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4" y="1"/>
                      <a:pt x="2" y="0"/>
                    </a:cubicBezTo>
                    <a:cubicBezTo>
                      <a:pt x="2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Freeform 18"/>
              <p:cNvSpPr>
                <a:spLocks/>
              </p:cNvSpPr>
              <p:nvPr/>
            </p:nvSpPr>
            <p:spPr bwMode="auto">
              <a:xfrm>
                <a:off x="3586" y="3648"/>
                <a:ext cx="40" cy="46"/>
              </a:xfrm>
              <a:custGeom>
                <a:avLst/>
                <a:gdLst>
                  <a:gd name="T0" fmla="*/ 17 w 17"/>
                  <a:gd name="T1" fmla="*/ 7 h 16"/>
                  <a:gd name="T2" fmla="*/ 17 w 17"/>
                  <a:gd name="T3" fmla="*/ 4 h 16"/>
                  <a:gd name="T4" fmla="*/ 13 w 17"/>
                  <a:gd name="T5" fmla="*/ 7 h 16"/>
                  <a:gd name="T6" fmla="*/ 13 w 17"/>
                  <a:gd name="T7" fmla="*/ 5 h 16"/>
                  <a:gd name="T8" fmla="*/ 9 w 17"/>
                  <a:gd name="T9" fmla="*/ 6 h 16"/>
                  <a:gd name="T10" fmla="*/ 7 w 17"/>
                  <a:gd name="T11" fmla="*/ 7 h 16"/>
                  <a:gd name="T12" fmla="*/ 6 w 17"/>
                  <a:gd name="T13" fmla="*/ 9 h 16"/>
                  <a:gd name="T14" fmla="*/ 3 w 17"/>
                  <a:gd name="T15" fmla="*/ 3 h 16"/>
                  <a:gd name="T16" fmla="*/ 3 w 17"/>
                  <a:gd name="T17" fmla="*/ 2 h 16"/>
                  <a:gd name="T18" fmla="*/ 2 w 17"/>
                  <a:gd name="T19" fmla="*/ 3 h 16"/>
                  <a:gd name="T20" fmla="*/ 3 w 17"/>
                  <a:gd name="T21" fmla="*/ 7 h 16"/>
                  <a:gd name="T22" fmla="*/ 1 w 17"/>
                  <a:gd name="T23" fmla="*/ 6 h 16"/>
                  <a:gd name="T24" fmla="*/ 2 w 17"/>
                  <a:gd name="T25" fmla="*/ 9 h 16"/>
                  <a:gd name="T26" fmla="*/ 1 w 17"/>
                  <a:gd name="T27" fmla="*/ 14 h 16"/>
                  <a:gd name="T28" fmla="*/ 6 w 17"/>
                  <a:gd name="T29" fmla="*/ 11 h 16"/>
                  <a:gd name="T30" fmla="*/ 5 w 17"/>
                  <a:gd name="T31" fmla="*/ 15 h 16"/>
                  <a:gd name="T32" fmla="*/ 7 w 17"/>
                  <a:gd name="T33" fmla="*/ 13 h 16"/>
                  <a:gd name="T34" fmla="*/ 7 w 17"/>
                  <a:gd name="T35" fmla="*/ 12 h 16"/>
                  <a:gd name="T36" fmla="*/ 11 w 17"/>
                  <a:gd name="T37" fmla="*/ 13 h 16"/>
                  <a:gd name="T38" fmla="*/ 9 w 17"/>
                  <a:gd name="T39" fmla="*/ 10 h 16"/>
                  <a:gd name="T40" fmla="*/ 13 w 17"/>
                  <a:gd name="T41" fmla="*/ 11 h 16"/>
                  <a:gd name="T42" fmla="*/ 14 w 17"/>
                  <a:gd name="T43" fmla="*/ 7 h 16"/>
                  <a:gd name="T44" fmla="*/ 17 w 17"/>
                  <a:gd name="T4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" h="16">
                    <a:moveTo>
                      <a:pt x="17" y="7"/>
                    </a:moveTo>
                    <a:cubicBezTo>
                      <a:pt x="17" y="6"/>
                      <a:pt x="17" y="4"/>
                      <a:pt x="17" y="4"/>
                    </a:cubicBezTo>
                    <a:cubicBezTo>
                      <a:pt x="16" y="6"/>
                      <a:pt x="15" y="7"/>
                      <a:pt x="13" y="7"/>
                    </a:cubicBezTo>
                    <a:cubicBezTo>
                      <a:pt x="13" y="7"/>
                      <a:pt x="13" y="6"/>
                      <a:pt x="13" y="5"/>
                    </a:cubicBezTo>
                    <a:cubicBezTo>
                      <a:pt x="10" y="4"/>
                      <a:pt x="11" y="8"/>
                      <a:pt x="9" y="6"/>
                    </a:cubicBezTo>
                    <a:cubicBezTo>
                      <a:pt x="9" y="7"/>
                      <a:pt x="8" y="8"/>
                      <a:pt x="7" y="7"/>
                    </a:cubicBezTo>
                    <a:cubicBezTo>
                      <a:pt x="7" y="8"/>
                      <a:pt x="7" y="9"/>
                      <a:pt x="6" y="9"/>
                    </a:cubicBezTo>
                    <a:cubicBezTo>
                      <a:pt x="5" y="7"/>
                      <a:pt x="3" y="6"/>
                      <a:pt x="3" y="3"/>
                    </a:cubicBezTo>
                    <a:cubicBezTo>
                      <a:pt x="4" y="3"/>
                      <a:pt x="4" y="0"/>
                      <a:pt x="3" y="2"/>
                    </a:cubicBezTo>
                    <a:cubicBezTo>
                      <a:pt x="3" y="3"/>
                      <a:pt x="2" y="1"/>
                      <a:pt x="2" y="3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0" y="8"/>
                      <a:pt x="2" y="7"/>
                      <a:pt x="2" y="9"/>
                    </a:cubicBezTo>
                    <a:cubicBezTo>
                      <a:pt x="0" y="11"/>
                      <a:pt x="2" y="12"/>
                      <a:pt x="1" y="14"/>
                    </a:cubicBezTo>
                    <a:cubicBezTo>
                      <a:pt x="4" y="14"/>
                      <a:pt x="3" y="11"/>
                      <a:pt x="6" y="11"/>
                    </a:cubicBezTo>
                    <a:cubicBezTo>
                      <a:pt x="6" y="13"/>
                      <a:pt x="3" y="14"/>
                      <a:pt x="5" y="15"/>
                    </a:cubicBezTo>
                    <a:cubicBezTo>
                      <a:pt x="5" y="13"/>
                      <a:pt x="7" y="14"/>
                      <a:pt x="7" y="13"/>
                    </a:cubicBezTo>
                    <a:cubicBezTo>
                      <a:pt x="7" y="13"/>
                      <a:pt x="6" y="12"/>
                      <a:pt x="7" y="12"/>
                    </a:cubicBezTo>
                    <a:cubicBezTo>
                      <a:pt x="9" y="11"/>
                      <a:pt x="10" y="16"/>
                      <a:pt x="11" y="13"/>
                    </a:cubicBezTo>
                    <a:cubicBezTo>
                      <a:pt x="10" y="13"/>
                      <a:pt x="11" y="10"/>
                      <a:pt x="9" y="10"/>
                    </a:cubicBezTo>
                    <a:cubicBezTo>
                      <a:pt x="11" y="10"/>
                      <a:pt x="11" y="11"/>
                      <a:pt x="13" y="11"/>
                    </a:cubicBezTo>
                    <a:cubicBezTo>
                      <a:pt x="14" y="10"/>
                      <a:pt x="13" y="9"/>
                      <a:pt x="14" y="7"/>
                    </a:cubicBezTo>
                    <a:cubicBezTo>
                      <a:pt x="15" y="7"/>
                      <a:pt x="16" y="7"/>
                      <a:pt x="1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Freeform 19"/>
              <p:cNvSpPr>
                <a:spLocks/>
              </p:cNvSpPr>
              <p:nvPr/>
            </p:nvSpPr>
            <p:spPr bwMode="auto">
              <a:xfrm>
                <a:off x="3609" y="3657"/>
                <a:ext cx="12" cy="5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1 h 2"/>
                  <a:gd name="T4" fmla="*/ 2 w 5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2"/>
                      <a:pt x="5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20"/>
              <p:cNvSpPr>
                <a:spLocks/>
              </p:cNvSpPr>
              <p:nvPr/>
            </p:nvSpPr>
            <p:spPr bwMode="auto">
              <a:xfrm>
                <a:off x="3597" y="3651"/>
                <a:ext cx="8" cy="11"/>
              </a:xfrm>
              <a:custGeom>
                <a:avLst/>
                <a:gdLst>
                  <a:gd name="T0" fmla="*/ 1 w 3"/>
                  <a:gd name="T1" fmla="*/ 3 h 4"/>
                  <a:gd name="T2" fmla="*/ 3 w 3"/>
                  <a:gd name="T3" fmla="*/ 1 h 4"/>
                  <a:gd name="T4" fmla="*/ 1 w 3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2"/>
                      <a:pt x="3" y="3"/>
                      <a:pt x="3" y="1"/>
                    </a:cubicBezTo>
                    <a:cubicBezTo>
                      <a:pt x="1" y="0"/>
                      <a:pt x="0" y="4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21"/>
              <p:cNvSpPr>
                <a:spLocks/>
              </p:cNvSpPr>
              <p:nvPr/>
            </p:nvSpPr>
            <p:spPr bwMode="auto">
              <a:xfrm>
                <a:off x="3209" y="3662"/>
                <a:ext cx="17" cy="15"/>
              </a:xfrm>
              <a:custGeom>
                <a:avLst/>
                <a:gdLst>
                  <a:gd name="T0" fmla="*/ 1 w 7"/>
                  <a:gd name="T1" fmla="*/ 0 h 5"/>
                  <a:gd name="T2" fmla="*/ 0 w 7"/>
                  <a:gd name="T3" fmla="*/ 3 h 5"/>
                  <a:gd name="T4" fmla="*/ 4 w 7"/>
                  <a:gd name="T5" fmla="*/ 5 h 5"/>
                  <a:gd name="T6" fmla="*/ 6 w 7"/>
                  <a:gd name="T7" fmla="*/ 2 h 5"/>
                  <a:gd name="T8" fmla="*/ 7 w 7"/>
                  <a:gd name="T9" fmla="*/ 2 h 5"/>
                  <a:gd name="T10" fmla="*/ 1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0"/>
                    </a:moveTo>
                    <a:cubicBezTo>
                      <a:pt x="1" y="1"/>
                      <a:pt x="1" y="3"/>
                      <a:pt x="0" y="3"/>
                    </a:cubicBezTo>
                    <a:cubicBezTo>
                      <a:pt x="3" y="3"/>
                      <a:pt x="2" y="5"/>
                      <a:pt x="4" y="5"/>
                    </a:cubicBezTo>
                    <a:cubicBezTo>
                      <a:pt x="5" y="4"/>
                      <a:pt x="5" y="2"/>
                      <a:pt x="6" y="2"/>
                    </a:cubicBezTo>
                    <a:cubicBezTo>
                      <a:pt x="6" y="2"/>
                      <a:pt x="7" y="3"/>
                      <a:pt x="7" y="2"/>
                    </a:cubicBezTo>
                    <a:cubicBezTo>
                      <a:pt x="6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Freeform 22"/>
              <p:cNvSpPr>
                <a:spLocks/>
              </p:cNvSpPr>
              <p:nvPr/>
            </p:nvSpPr>
            <p:spPr bwMode="auto">
              <a:xfrm>
                <a:off x="3214" y="3680"/>
                <a:ext cx="12" cy="11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1 h 4"/>
                  <a:gd name="T4" fmla="*/ 4 w 5"/>
                  <a:gd name="T5" fmla="*/ 0 h 4"/>
                  <a:gd name="T6" fmla="*/ 1 w 5"/>
                  <a:gd name="T7" fmla="*/ 0 h 4"/>
                  <a:gd name="T8" fmla="*/ 3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3" y="3"/>
                      <a:pt x="2" y="2"/>
                      <a:pt x="2" y="1"/>
                    </a:cubicBezTo>
                    <a:cubicBezTo>
                      <a:pt x="3" y="1"/>
                      <a:pt x="5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2" y="1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Freeform 23"/>
              <p:cNvSpPr>
                <a:spLocks/>
              </p:cNvSpPr>
              <p:nvPr/>
            </p:nvSpPr>
            <p:spPr bwMode="auto">
              <a:xfrm>
                <a:off x="3174" y="3659"/>
                <a:ext cx="14" cy="15"/>
              </a:xfrm>
              <a:custGeom>
                <a:avLst/>
                <a:gdLst>
                  <a:gd name="T0" fmla="*/ 2 w 6"/>
                  <a:gd name="T1" fmla="*/ 3 h 5"/>
                  <a:gd name="T2" fmla="*/ 1 w 6"/>
                  <a:gd name="T3" fmla="*/ 2 h 5"/>
                  <a:gd name="T4" fmla="*/ 4 w 6"/>
                  <a:gd name="T5" fmla="*/ 3 h 5"/>
                  <a:gd name="T6" fmla="*/ 5 w 6"/>
                  <a:gd name="T7" fmla="*/ 5 h 5"/>
                  <a:gd name="T8" fmla="*/ 6 w 6"/>
                  <a:gd name="T9" fmla="*/ 1 h 5"/>
                  <a:gd name="T10" fmla="*/ 2 w 6"/>
                  <a:gd name="T11" fmla="*/ 0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3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3" y="2"/>
                      <a:pt x="4" y="2"/>
                      <a:pt x="2" y="0"/>
                    </a:cubicBezTo>
                    <a:cubicBezTo>
                      <a:pt x="1" y="1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Freeform 24"/>
              <p:cNvSpPr>
                <a:spLocks/>
              </p:cNvSpPr>
              <p:nvPr/>
            </p:nvSpPr>
            <p:spPr bwMode="auto">
              <a:xfrm>
                <a:off x="3188" y="3662"/>
                <a:ext cx="17" cy="26"/>
              </a:xfrm>
              <a:custGeom>
                <a:avLst/>
                <a:gdLst>
                  <a:gd name="T0" fmla="*/ 2 w 7"/>
                  <a:gd name="T1" fmla="*/ 6 h 9"/>
                  <a:gd name="T2" fmla="*/ 0 w 7"/>
                  <a:gd name="T3" fmla="*/ 7 h 9"/>
                  <a:gd name="T4" fmla="*/ 2 w 7"/>
                  <a:gd name="T5" fmla="*/ 9 h 9"/>
                  <a:gd name="T6" fmla="*/ 5 w 7"/>
                  <a:gd name="T7" fmla="*/ 8 h 9"/>
                  <a:gd name="T8" fmla="*/ 7 w 7"/>
                  <a:gd name="T9" fmla="*/ 6 h 9"/>
                  <a:gd name="T10" fmla="*/ 7 w 7"/>
                  <a:gd name="T11" fmla="*/ 2 h 9"/>
                  <a:gd name="T12" fmla="*/ 4 w 7"/>
                  <a:gd name="T13" fmla="*/ 1 h 9"/>
                  <a:gd name="T14" fmla="*/ 4 w 7"/>
                  <a:gd name="T15" fmla="*/ 6 h 9"/>
                  <a:gd name="T16" fmla="*/ 2 w 7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9">
                    <a:moveTo>
                      <a:pt x="2" y="6"/>
                    </a:moveTo>
                    <a:cubicBezTo>
                      <a:pt x="2" y="8"/>
                      <a:pt x="0" y="4"/>
                      <a:pt x="0" y="7"/>
                    </a:cubicBezTo>
                    <a:cubicBezTo>
                      <a:pt x="1" y="7"/>
                      <a:pt x="1" y="9"/>
                      <a:pt x="2" y="9"/>
                    </a:cubicBezTo>
                    <a:cubicBezTo>
                      <a:pt x="3" y="5"/>
                      <a:pt x="4" y="8"/>
                      <a:pt x="5" y="8"/>
                    </a:cubicBezTo>
                    <a:cubicBezTo>
                      <a:pt x="5" y="8"/>
                      <a:pt x="6" y="6"/>
                      <a:pt x="7" y="6"/>
                    </a:cubicBezTo>
                    <a:cubicBezTo>
                      <a:pt x="7" y="5"/>
                      <a:pt x="7" y="4"/>
                      <a:pt x="7" y="2"/>
                    </a:cubicBezTo>
                    <a:cubicBezTo>
                      <a:pt x="5" y="3"/>
                      <a:pt x="6" y="0"/>
                      <a:pt x="4" y="1"/>
                    </a:cubicBezTo>
                    <a:cubicBezTo>
                      <a:pt x="3" y="3"/>
                      <a:pt x="5" y="6"/>
                      <a:pt x="4" y="6"/>
                    </a:cubicBezTo>
                    <a:cubicBezTo>
                      <a:pt x="3" y="6"/>
                      <a:pt x="2" y="4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25"/>
              <p:cNvSpPr>
                <a:spLocks/>
              </p:cNvSpPr>
              <p:nvPr/>
            </p:nvSpPr>
            <p:spPr bwMode="auto">
              <a:xfrm>
                <a:off x="3181" y="3671"/>
                <a:ext cx="7" cy="14"/>
              </a:xfrm>
              <a:custGeom>
                <a:avLst/>
                <a:gdLst>
                  <a:gd name="T0" fmla="*/ 0 w 3"/>
                  <a:gd name="T1" fmla="*/ 3 h 5"/>
                  <a:gd name="T2" fmla="*/ 2 w 3"/>
                  <a:gd name="T3" fmla="*/ 5 h 5"/>
                  <a:gd name="T4" fmla="*/ 0 w 3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2"/>
                      <a:pt x="2" y="5"/>
                      <a:pt x="2" y="5"/>
                    </a:cubicBezTo>
                    <a:cubicBezTo>
                      <a:pt x="3" y="4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Freeform 26"/>
              <p:cNvSpPr>
                <a:spLocks/>
              </p:cNvSpPr>
              <p:nvPr/>
            </p:nvSpPr>
            <p:spPr bwMode="auto">
              <a:xfrm>
                <a:off x="3009" y="3668"/>
                <a:ext cx="24" cy="23"/>
              </a:xfrm>
              <a:custGeom>
                <a:avLst/>
                <a:gdLst>
                  <a:gd name="T0" fmla="*/ 10 w 10"/>
                  <a:gd name="T1" fmla="*/ 2 h 8"/>
                  <a:gd name="T2" fmla="*/ 6 w 10"/>
                  <a:gd name="T3" fmla="*/ 3 h 8"/>
                  <a:gd name="T4" fmla="*/ 7 w 10"/>
                  <a:gd name="T5" fmla="*/ 0 h 8"/>
                  <a:gd name="T6" fmla="*/ 3 w 10"/>
                  <a:gd name="T7" fmla="*/ 0 h 8"/>
                  <a:gd name="T8" fmla="*/ 2 w 10"/>
                  <a:gd name="T9" fmla="*/ 2 h 8"/>
                  <a:gd name="T10" fmla="*/ 4 w 10"/>
                  <a:gd name="T11" fmla="*/ 5 h 8"/>
                  <a:gd name="T12" fmla="*/ 0 w 10"/>
                  <a:gd name="T13" fmla="*/ 5 h 8"/>
                  <a:gd name="T14" fmla="*/ 4 w 10"/>
                  <a:gd name="T15" fmla="*/ 7 h 8"/>
                  <a:gd name="T16" fmla="*/ 6 w 10"/>
                  <a:gd name="T17" fmla="*/ 8 h 8"/>
                  <a:gd name="T18" fmla="*/ 10 w 10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cubicBezTo>
                      <a:pt x="8" y="0"/>
                      <a:pt x="9" y="3"/>
                      <a:pt x="6" y="3"/>
                    </a:cubicBezTo>
                    <a:cubicBezTo>
                      <a:pt x="6" y="2"/>
                      <a:pt x="7" y="1"/>
                      <a:pt x="7" y="0"/>
                    </a:cubicBezTo>
                    <a:cubicBezTo>
                      <a:pt x="5" y="1"/>
                      <a:pt x="5" y="2"/>
                      <a:pt x="3" y="0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4"/>
                      <a:pt x="4" y="4"/>
                      <a:pt x="4" y="5"/>
                    </a:cubicBezTo>
                    <a:cubicBezTo>
                      <a:pt x="2" y="4"/>
                      <a:pt x="1" y="3"/>
                      <a:pt x="0" y="5"/>
                    </a:cubicBezTo>
                    <a:cubicBezTo>
                      <a:pt x="2" y="6"/>
                      <a:pt x="2" y="6"/>
                      <a:pt x="4" y="7"/>
                    </a:cubicBezTo>
                    <a:cubicBezTo>
                      <a:pt x="5" y="7"/>
                      <a:pt x="5" y="8"/>
                      <a:pt x="6" y="8"/>
                    </a:cubicBezTo>
                    <a:cubicBezTo>
                      <a:pt x="8" y="6"/>
                      <a:pt x="10" y="5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Freeform 27"/>
              <p:cNvSpPr>
                <a:spLocks noEditPoints="1"/>
              </p:cNvSpPr>
              <p:nvPr/>
            </p:nvSpPr>
            <p:spPr bwMode="auto">
              <a:xfrm>
                <a:off x="3102" y="3662"/>
                <a:ext cx="36" cy="29"/>
              </a:xfrm>
              <a:custGeom>
                <a:avLst/>
                <a:gdLst>
                  <a:gd name="T0" fmla="*/ 0 w 15"/>
                  <a:gd name="T1" fmla="*/ 2 h 10"/>
                  <a:gd name="T2" fmla="*/ 1 w 15"/>
                  <a:gd name="T3" fmla="*/ 4 h 10"/>
                  <a:gd name="T4" fmla="*/ 3 w 15"/>
                  <a:gd name="T5" fmla="*/ 5 h 10"/>
                  <a:gd name="T6" fmla="*/ 5 w 15"/>
                  <a:gd name="T7" fmla="*/ 7 h 10"/>
                  <a:gd name="T8" fmla="*/ 8 w 15"/>
                  <a:gd name="T9" fmla="*/ 6 h 10"/>
                  <a:gd name="T10" fmla="*/ 9 w 15"/>
                  <a:gd name="T11" fmla="*/ 6 h 10"/>
                  <a:gd name="T12" fmla="*/ 7 w 15"/>
                  <a:gd name="T13" fmla="*/ 9 h 10"/>
                  <a:gd name="T14" fmla="*/ 11 w 15"/>
                  <a:gd name="T15" fmla="*/ 7 h 10"/>
                  <a:gd name="T16" fmla="*/ 10 w 15"/>
                  <a:gd name="T17" fmla="*/ 10 h 10"/>
                  <a:gd name="T18" fmla="*/ 13 w 15"/>
                  <a:gd name="T19" fmla="*/ 6 h 10"/>
                  <a:gd name="T20" fmla="*/ 14 w 15"/>
                  <a:gd name="T21" fmla="*/ 8 h 10"/>
                  <a:gd name="T22" fmla="*/ 15 w 15"/>
                  <a:gd name="T23" fmla="*/ 6 h 10"/>
                  <a:gd name="T24" fmla="*/ 11 w 15"/>
                  <a:gd name="T25" fmla="*/ 2 h 10"/>
                  <a:gd name="T26" fmla="*/ 9 w 15"/>
                  <a:gd name="T27" fmla="*/ 5 h 10"/>
                  <a:gd name="T28" fmla="*/ 7 w 15"/>
                  <a:gd name="T29" fmla="*/ 2 h 10"/>
                  <a:gd name="T30" fmla="*/ 0 w 15"/>
                  <a:gd name="T31" fmla="*/ 2 h 10"/>
                  <a:gd name="T32" fmla="*/ 5 w 15"/>
                  <a:gd name="T33" fmla="*/ 6 h 10"/>
                  <a:gd name="T34" fmla="*/ 5 w 15"/>
                  <a:gd name="T35" fmla="*/ 4 h 10"/>
                  <a:gd name="T36" fmla="*/ 5 w 15"/>
                  <a:gd name="T37" fmla="*/ 3 h 10"/>
                  <a:gd name="T38" fmla="*/ 5 w 15"/>
                  <a:gd name="T3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10">
                    <a:moveTo>
                      <a:pt x="0" y="2"/>
                    </a:moveTo>
                    <a:cubicBezTo>
                      <a:pt x="1" y="2"/>
                      <a:pt x="1" y="4"/>
                      <a:pt x="1" y="4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6"/>
                      <a:pt x="4" y="6"/>
                      <a:pt x="5" y="7"/>
                    </a:cubicBezTo>
                    <a:cubicBezTo>
                      <a:pt x="7" y="8"/>
                      <a:pt x="6" y="6"/>
                      <a:pt x="8" y="6"/>
                    </a:cubicBezTo>
                    <a:cubicBezTo>
                      <a:pt x="8" y="7"/>
                      <a:pt x="9" y="6"/>
                      <a:pt x="9" y="6"/>
                    </a:cubicBezTo>
                    <a:cubicBezTo>
                      <a:pt x="9" y="7"/>
                      <a:pt x="7" y="7"/>
                      <a:pt x="7" y="9"/>
                    </a:cubicBezTo>
                    <a:cubicBezTo>
                      <a:pt x="9" y="9"/>
                      <a:pt x="9" y="7"/>
                      <a:pt x="11" y="7"/>
                    </a:cubicBezTo>
                    <a:cubicBezTo>
                      <a:pt x="11" y="8"/>
                      <a:pt x="10" y="8"/>
                      <a:pt x="10" y="10"/>
                    </a:cubicBezTo>
                    <a:cubicBezTo>
                      <a:pt x="13" y="10"/>
                      <a:pt x="11" y="7"/>
                      <a:pt x="13" y="6"/>
                    </a:cubicBezTo>
                    <a:cubicBezTo>
                      <a:pt x="13" y="7"/>
                      <a:pt x="13" y="8"/>
                      <a:pt x="14" y="8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11" y="7"/>
                      <a:pt x="14" y="1"/>
                      <a:pt x="11" y="2"/>
                    </a:cubicBezTo>
                    <a:cubicBezTo>
                      <a:pt x="9" y="1"/>
                      <a:pt x="12" y="5"/>
                      <a:pt x="9" y="5"/>
                    </a:cubicBezTo>
                    <a:cubicBezTo>
                      <a:pt x="8" y="4"/>
                      <a:pt x="6" y="4"/>
                      <a:pt x="7" y="2"/>
                    </a:cubicBezTo>
                    <a:cubicBezTo>
                      <a:pt x="5" y="1"/>
                      <a:pt x="1" y="0"/>
                      <a:pt x="0" y="2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8" y="3"/>
                      <a:pt x="5" y="7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28"/>
              <p:cNvSpPr>
                <a:spLocks/>
              </p:cNvSpPr>
              <p:nvPr/>
            </p:nvSpPr>
            <p:spPr bwMode="auto">
              <a:xfrm>
                <a:off x="3064" y="3662"/>
                <a:ext cx="41" cy="35"/>
              </a:xfrm>
              <a:custGeom>
                <a:avLst/>
                <a:gdLst>
                  <a:gd name="T0" fmla="*/ 0 w 17"/>
                  <a:gd name="T1" fmla="*/ 7 h 12"/>
                  <a:gd name="T2" fmla="*/ 3 w 17"/>
                  <a:gd name="T3" fmla="*/ 8 h 12"/>
                  <a:gd name="T4" fmla="*/ 4 w 17"/>
                  <a:gd name="T5" fmla="*/ 6 h 12"/>
                  <a:gd name="T6" fmla="*/ 3 w 17"/>
                  <a:gd name="T7" fmla="*/ 9 h 12"/>
                  <a:gd name="T8" fmla="*/ 7 w 17"/>
                  <a:gd name="T9" fmla="*/ 7 h 12"/>
                  <a:gd name="T10" fmla="*/ 12 w 17"/>
                  <a:gd name="T11" fmla="*/ 10 h 12"/>
                  <a:gd name="T12" fmla="*/ 15 w 17"/>
                  <a:gd name="T13" fmla="*/ 8 h 12"/>
                  <a:gd name="T14" fmla="*/ 16 w 17"/>
                  <a:gd name="T15" fmla="*/ 10 h 12"/>
                  <a:gd name="T16" fmla="*/ 16 w 17"/>
                  <a:gd name="T17" fmla="*/ 3 h 12"/>
                  <a:gd name="T18" fmla="*/ 13 w 17"/>
                  <a:gd name="T19" fmla="*/ 6 h 12"/>
                  <a:gd name="T20" fmla="*/ 13 w 17"/>
                  <a:gd name="T21" fmla="*/ 2 h 12"/>
                  <a:gd name="T22" fmla="*/ 10 w 17"/>
                  <a:gd name="T23" fmla="*/ 2 h 12"/>
                  <a:gd name="T24" fmla="*/ 10 w 17"/>
                  <a:gd name="T25" fmla="*/ 7 h 12"/>
                  <a:gd name="T26" fmla="*/ 6 w 17"/>
                  <a:gd name="T27" fmla="*/ 6 h 12"/>
                  <a:gd name="T28" fmla="*/ 5 w 17"/>
                  <a:gd name="T29" fmla="*/ 4 h 12"/>
                  <a:gd name="T30" fmla="*/ 7 w 17"/>
                  <a:gd name="T31" fmla="*/ 0 h 12"/>
                  <a:gd name="T32" fmla="*/ 2 w 17"/>
                  <a:gd name="T33" fmla="*/ 3 h 12"/>
                  <a:gd name="T34" fmla="*/ 4 w 17"/>
                  <a:gd name="T35" fmla="*/ 2 h 12"/>
                  <a:gd name="T36" fmla="*/ 3 w 17"/>
                  <a:gd name="T37" fmla="*/ 6 h 12"/>
                  <a:gd name="T38" fmla="*/ 2 w 17"/>
                  <a:gd name="T39" fmla="*/ 5 h 12"/>
                  <a:gd name="T40" fmla="*/ 0 w 17"/>
                  <a:gd name="T4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12">
                    <a:moveTo>
                      <a:pt x="0" y="7"/>
                    </a:moveTo>
                    <a:cubicBezTo>
                      <a:pt x="1" y="7"/>
                      <a:pt x="2" y="8"/>
                      <a:pt x="3" y="8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8"/>
                      <a:pt x="4" y="8"/>
                      <a:pt x="3" y="9"/>
                    </a:cubicBezTo>
                    <a:cubicBezTo>
                      <a:pt x="6" y="7"/>
                      <a:pt x="9" y="12"/>
                      <a:pt x="7" y="7"/>
                    </a:cubicBezTo>
                    <a:cubicBezTo>
                      <a:pt x="10" y="7"/>
                      <a:pt x="10" y="9"/>
                      <a:pt x="12" y="10"/>
                    </a:cubicBezTo>
                    <a:cubicBezTo>
                      <a:pt x="12" y="8"/>
                      <a:pt x="15" y="9"/>
                      <a:pt x="15" y="8"/>
                    </a:cubicBezTo>
                    <a:cubicBezTo>
                      <a:pt x="15" y="9"/>
                      <a:pt x="15" y="10"/>
                      <a:pt x="16" y="10"/>
                    </a:cubicBezTo>
                    <a:cubicBezTo>
                      <a:pt x="16" y="6"/>
                      <a:pt x="17" y="7"/>
                      <a:pt x="16" y="3"/>
                    </a:cubicBezTo>
                    <a:cubicBezTo>
                      <a:pt x="13" y="2"/>
                      <a:pt x="16" y="7"/>
                      <a:pt x="13" y="6"/>
                    </a:cubicBezTo>
                    <a:cubicBezTo>
                      <a:pt x="13" y="5"/>
                      <a:pt x="14" y="4"/>
                      <a:pt x="13" y="2"/>
                    </a:cubicBezTo>
                    <a:cubicBezTo>
                      <a:pt x="12" y="2"/>
                      <a:pt x="11" y="2"/>
                      <a:pt x="10" y="2"/>
                    </a:cubicBezTo>
                    <a:cubicBezTo>
                      <a:pt x="9" y="5"/>
                      <a:pt x="8" y="5"/>
                      <a:pt x="10" y="7"/>
                    </a:cubicBezTo>
                    <a:cubicBezTo>
                      <a:pt x="8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7" y="3"/>
                      <a:pt x="5" y="2"/>
                      <a:pt x="7" y="0"/>
                    </a:cubicBezTo>
                    <a:cubicBezTo>
                      <a:pt x="5" y="1"/>
                      <a:pt x="1" y="0"/>
                      <a:pt x="2" y="3"/>
                    </a:cubicBezTo>
                    <a:cubicBezTo>
                      <a:pt x="3" y="4"/>
                      <a:pt x="3" y="2"/>
                      <a:pt x="4" y="2"/>
                    </a:cubicBezTo>
                    <a:cubicBezTo>
                      <a:pt x="4" y="3"/>
                      <a:pt x="5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4" y="8"/>
                      <a:pt x="0" y="5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29"/>
              <p:cNvSpPr>
                <a:spLocks/>
              </p:cNvSpPr>
              <p:nvPr/>
            </p:nvSpPr>
            <p:spPr bwMode="auto">
              <a:xfrm>
                <a:off x="3107" y="3682"/>
                <a:ext cx="12" cy="6"/>
              </a:xfrm>
              <a:custGeom>
                <a:avLst/>
                <a:gdLst>
                  <a:gd name="T0" fmla="*/ 0 w 5"/>
                  <a:gd name="T1" fmla="*/ 1 h 2"/>
                  <a:gd name="T2" fmla="*/ 3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0" y="2"/>
                      <a:pt x="5" y="2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Freeform 30"/>
              <p:cNvSpPr>
                <a:spLocks/>
              </p:cNvSpPr>
              <p:nvPr/>
            </p:nvSpPr>
            <p:spPr bwMode="auto">
              <a:xfrm>
                <a:off x="3138" y="3665"/>
                <a:ext cx="19" cy="26"/>
              </a:xfrm>
              <a:custGeom>
                <a:avLst/>
                <a:gdLst>
                  <a:gd name="T0" fmla="*/ 0 w 8"/>
                  <a:gd name="T1" fmla="*/ 8 h 9"/>
                  <a:gd name="T2" fmla="*/ 3 w 8"/>
                  <a:gd name="T3" fmla="*/ 9 h 9"/>
                  <a:gd name="T4" fmla="*/ 5 w 8"/>
                  <a:gd name="T5" fmla="*/ 6 h 9"/>
                  <a:gd name="T6" fmla="*/ 7 w 8"/>
                  <a:gd name="T7" fmla="*/ 5 h 9"/>
                  <a:gd name="T8" fmla="*/ 2 w 8"/>
                  <a:gd name="T9" fmla="*/ 5 h 9"/>
                  <a:gd name="T10" fmla="*/ 7 w 8"/>
                  <a:gd name="T11" fmla="*/ 2 h 9"/>
                  <a:gd name="T12" fmla="*/ 7 w 8"/>
                  <a:gd name="T13" fmla="*/ 0 h 9"/>
                  <a:gd name="T14" fmla="*/ 3 w 8"/>
                  <a:gd name="T15" fmla="*/ 1 h 9"/>
                  <a:gd name="T16" fmla="*/ 2 w 8"/>
                  <a:gd name="T17" fmla="*/ 0 h 9"/>
                  <a:gd name="T18" fmla="*/ 2 w 8"/>
                  <a:gd name="T19" fmla="*/ 4 h 9"/>
                  <a:gd name="T20" fmla="*/ 0 w 8"/>
                  <a:gd name="T2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8"/>
                    </a:moveTo>
                    <a:cubicBezTo>
                      <a:pt x="2" y="7"/>
                      <a:pt x="2" y="7"/>
                      <a:pt x="3" y="9"/>
                    </a:cubicBezTo>
                    <a:cubicBezTo>
                      <a:pt x="3" y="8"/>
                      <a:pt x="4" y="7"/>
                      <a:pt x="5" y="6"/>
                    </a:cubicBezTo>
                    <a:cubicBezTo>
                      <a:pt x="6" y="7"/>
                      <a:pt x="7" y="7"/>
                      <a:pt x="7" y="5"/>
                    </a:cubicBezTo>
                    <a:cubicBezTo>
                      <a:pt x="4" y="3"/>
                      <a:pt x="4" y="8"/>
                      <a:pt x="2" y="5"/>
                    </a:cubicBezTo>
                    <a:cubicBezTo>
                      <a:pt x="6" y="5"/>
                      <a:pt x="2" y="1"/>
                      <a:pt x="7" y="2"/>
                    </a:cubicBezTo>
                    <a:cubicBezTo>
                      <a:pt x="7" y="1"/>
                      <a:pt x="8" y="0"/>
                      <a:pt x="7" y="0"/>
                    </a:cubicBezTo>
                    <a:cubicBezTo>
                      <a:pt x="6" y="3"/>
                      <a:pt x="4" y="0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Freeform 31"/>
              <p:cNvSpPr>
                <a:spLocks/>
              </p:cNvSpPr>
              <p:nvPr/>
            </p:nvSpPr>
            <p:spPr bwMode="auto">
              <a:xfrm>
                <a:off x="3133" y="3665"/>
                <a:ext cx="7" cy="9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1 h 3"/>
                  <a:gd name="T4" fmla="*/ 0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3"/>
                      <a:pt x="3" y="2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32"/>
              <p:cNvSpPr>
                <a:spLocks/>
              </p:cNvSpPr>
              <p:nvPr/>
            </p:nvSpPr>
            <p:spPr bwMode="auto">
              <a:xfrm>
                <a:off x="3028" y="3677"/>
                <a:ext cx="15" cy="14"/>
              </a:xfrm>
              <a:custGeom>
                <a:avLst/>
                <a:gdLst>
                  <a:gd name="T0" fmla="*/ 2 w 6"/>
                  <a:gd name="T1" fmla="*/ 3 h 5"/>
                  <a:gd name="T2" fmla="*/ 6 w 6"/>
                  <a:gd name="T3" fmla="*/ 2 h 5"/>
                  <a:gd name="T4" fmla="*/ 6 w 6"/>
                  <a:gd name="T5" fmla="*/ 0 h 5"/>
                  <a:gd name="T6" fmla="*/ 2 w 6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1"/>
                      <a:pt x="6" y="5"/>
                      <a:pt x="6" y="2"/>
                    </a:cubicBezTo>
                    <a:cubicBezTo>
                      <a:pt x="5" y="2"/>
                      <a:pt x="6" y="1"/>
                      <a:pt x="6" y="0"/>
                    </a:cubicBezTo>
                    <a:cubicBezTo>
                      <a:pt x="5" y="0"/>
                      <a:pt x="0" y="1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33"/>
              <p:cNvSpPr>
                <a:spLocks/>
              </p:cNvSpPr>
              <p:nvPr/>
            </p:nvSpPr>
            <p:spPr bwMode="auto">
              <a:xfrm>
                <a:off x="3155" y="3662"/>
                <a:ext cx="21" cy="26"/>
              </a:xfrm>
              <a:custGeom>
                <a:avLst/>
                <a:gdLst>
                  <a:gd name="T0" fmla="*/ 6 w 9"/>
                  <a:gd name="T1" fmla="*/ 9 h 9"/>
                  <a:gd name="T2" fmla="*/ 7 w 9"/>
                  <a:gd name="T3" fmla="*/ 6 h 9"/>
                  <a:gd name="T4" fmla="*/ 6 w 9"/>
                  <a:gd name="T5" fmla="*/ 5 h 9"/>
                  <a:gd name="T6" fmla="*/ 9 w 9"/>
                  <a:gd name="T7" fmla="*/ 6 h 9"/>
                  <a:gd name="T8" fmla="*/ 6 w 9"/>
                  <a:gd name="T9" fmla="*/ 3 h 9"/>
                  <a:gd name="T10" fmla="*/ 4 w 9"/>
                  <a:gd name="T11" fmla="*/ 0 h 9"/>
                  <a:gd name="T12" fmla="*/ 4 w 9"/>
                  <a:gd name="T13" fmla="*/ 3 h 9"/>
                  <a:gd name="T14" fmla="*/ 2 w 9"/>
                  <a:gd name="T15" fmla="*/ 8 h 9"/>
                  <a:gd name="T16" fmla="*/ 6 w 9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6" y="8"/>
                      <a:pt x="7" y="7"/>
                      <a:pt x="7" y="6"/>
                    </a:cubicBezTo>
                    <a:cubicBezTo>
                      <a:pt x="6" y="6"/>
                      <a:pt x="5" y="6"/>
                      <a:pt x="6" y="5"/>
                    </a:cubicBezTo>
                    <a:cubicBezTo>
                      <a:pt x="8" y="4"/>
                      <a:pt x="7" y="6"/>
                      <a:pt x="9" y="6"/>
                    </a:cubicBezTo>
                    <a:cubicBezTo>
                      <a:pt x="9" y="4"/>
                      <a:pt x="7" y="5"/>
                      <a:pt x="6" y="3"/>
                    </a:cubicBezTo>
                    <a:cubicBezTo>
                      <a:pt x="6" y="2"/>
                      <a:pt x="6" y="0"/>
                      <a:pt x="4" y="0"/>
                    </a:cubicBezTo>
                    <a:cubicBezTo>
                      <a:pt x="3" y="2"/>
                      <a:pt x="4" y="1"/>
                      <a:pt x="4" y="3"/>
                    </a:cubicBezTo>
                    <a:cubicBezTo>
                      <a:pt x="0" y="3"/>
                      <a:pt x="3" y="7"/>
                      <a:pt x="2" y="8"/>
                    </a:cubicBezTo>
                    <a:cubicBezTo>
                      <a:pt x="4" y="7"/>
                      <a:pt x="4" y="9"/>
                      <a:pt x="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Freeform 34"/>
              <p:cNvSpPr>
                <a:spLocks/>
              </p:cNvSpPr>
              <p:nvPr/>
            </p:nvSpPr>
            <p:spPr bwMode="auto">
              <a:xfrm>
                <a:off x="3033" y="3665"/>
                <a:ext cx="14" cy="15"/>
              </a:xfrm>
              <a:custGeom>
                <a:avLst/>
                <a:gdLst>
                  <a:gd name="T0" fmla="*/ 3 w 6"/>
                  <a:gd name="T1" fmla="*/ 0 h 5"/>
                  <a:gd name="T2" fmla="*/ 3 w 6"/>
                  <a:gd name="T3" fmla="*/ 1 h 5"/>
                  <a:gd name="T4" fmla="*/ 0 w 6"/>
                  <a:gd name="T5" fmla="*/ 1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2" y="2"/>
                      <a:pt x="2" y="1"/>
                      <a:pt x="0" y="1"/>
                    </a:cubicBezTo>
                    <a:cubicBezTo>
                      <a:pt x="0" y="5"/>
                      <a:pt x="6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Freeform 35"/>
              <p:cNvSpPr>
                <a:spLocks/>
              </p:cNvSpPr>
              <p:nvPr/>
            </p:nvSpPr>
            <p:spPr bwMode="auto">
              <a:xfrm>
                <a:off x="2978" y="3665"/>
                <a:ext cx="36" cy="26"/>
              </a:xfrm>
              <a:custGeom>
                <a:avLst/>
                <a:gdLst>
                  <a:gd name="T0" fmla="*/ 10 w 15"/>
                  <a:gd name="T1" fmla="*/ 5 h 9"/>
                  <a:gd name="T2" fmla="*/ 11 w 15"/>
                  <a:gd name="T3" fmla="*/ 7 h 9"/>
                  <a:gd name="T4" fmla="*/ 7 w 15"/>
                  <a:gd name="T5" fmla="*/ 2 h 9"/>
                  <a:gd name="T6" fmla="*/ 7 w 15"/>
                  <a:gd name="T7" fmla="*/ 2 h 9"/>
                  <a:gd name="T8" fmla="*/ 3 w 15"/>
                  <a:gd name="T9" fmla="*/ 1 h 9"/>
                  <a:gd name="T10" fmla="*/ 0 w 15"/>
                  <a:gd name="T11" fmla="*/ 4 h 9"/>
                  <a:gd name="T12" fmla="*/ 3 w 15"/>
                  <a:gd name="T13" fmla="*/ 6 h 9"/>
                  <a:gd name="T14" fmla="*/ 2 w 15"/>
                  <a:gd name="T15" fmla="*/ 8 h 9"/>
                  <a:gd name="T16" fmla="*/ 3 w 15"/>
                  <a:gd name="T17" fmla="*/ 8 h 9"/>
                  <a:gd name="T18" fmla="*/ 6 w 15"/>
                  <a:gd name="T19" fmla="*/ 7 h 9"/>
                  <a:gd name="T20" fmla="*/ 6 w 15"/>
                  <a:gd name="T21" fmla="*/ 8 h 9"/>
                  <a:gd name="T22" fmla="*/ 8 w 15"/>
                  <a:gd name="T23" fmla="*/ 9 h 9"/>
                  <a:gd name="T24" fmla="*/ 10 w 15"/>
                  <a:gd name="T2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9">
                    <a:moveTo>
                      <a:pt x="10" y="5"/>
                    </a:moveTo>
                    <a:cubicBezTo>
                      <a:pt x="10" y="6"/>
                      <a:pt x="11" y="6"/>
                      <a:pt x="11" y="7"/>
                    </a:cubicBezTo>
                    <a:cubicBezTo>
                      <a:pt x="15" y="2"/>
                      <a:pt x="4" y="4"/>
                      <a:pt x="7" y="2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6" y="0"/>
                      <a:pt x="4" y="3"/>
                      <a:pt x="3" y="1"/>
                    </a:cubicBezTo>
                    <a:cubicBezTo>
                      <a:pt x="4" y="4"/>
                      <a:pt x="0" y="2"/>
                      <a:pt x="0" y="4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6" y="9"/>
                      <a:pt x="4" y="7"/>
                      <a:pt x="6" y="7"/>
                    </a:cubicBezTo>
                    <a:cubicBezTo>
                      <a:pt x="6" y="7"/>
                      <a:pt x="6" y="8"/>
                      <a:pt x="6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10" y="8"/>
                      <a:pt x="8" y="5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Freeform 36"/>
              <p:cNvSpPr>
                <a:spLocks/>
              </p:cNvSpPr>
              <p:nvPr/>
            </p:nvSpPr>
            <p:spPr bwMode="auto">
              <a:xfrm>
                <a:off x="2938" y="3668"/>
                <a:ext cx="43" cy="26"/>
              </a:xfrm>
              <a:custGeom>
                <a:avLst/>
                <a:gdLst>
                  <a:gd name="T0" fmla="*/ 17 w 18"/>
                  <a:gd name="T1" fmla="*/ 6 h 9"/>
                  <a:gd name="T2" fmla="*/ 15 w 18"/>
                  <a:gd name="T3" fmla="*/ 2 h 9"/>
                  <a:gd name="T4" fmla="*/ 14 w 18"/>
                  <a:gd name="T5" fmla="*/ 1 h 9"/>
                  <a:gd name="T6" fmla="*/ 13 w 18"/>
                  <a:gd name="T7" fmla="*/ 3 h 9"/>
                  <a:gd name="T8" fmla="*/ 9 w 18"/>
                  <a:gd name="T9" fmla="*/ 3 h 9"/>
                  <a:gd name="T10" fmla="*/ 9 w 18"/>
                  <a:gd name="T11" fmla="*/ 4 h 9"/>
                  <a:gd name="T12" fmla="*/ 8 w 18"/>
                  <a:gd name="T13" fmla="*/ 1 h 9"/>
                  <a:gd name="T14" fmla="*/ 5 w 18"/>
                  <a:gd name="T15" fmla="*/ 0 h 9"/>
                  <a:gd name="T16" fmla="*/ 2 w 18"/>
                  <a:gd name="T17" fmla="*/ 2 h 9"/>
                  <a:gd name="T18" fmla="*/ 5 w 18"/>
                  <a:gd name="T19" fmla="*/ 4 h 9"/>
                  <a:gd name="T20" fmla="*/ 4 w 18"/>
                  <a:gd name="T21" fmla="*/ 6 h 9"/>
                  <a:gd name="T22" fmla="*/ 0 w 18"/>
                  <a:gd name="T23" fmla="*/ 4 h 9"/>
                  <a:gd name="T24" fmla="*/ 1 w 18"/>
                  <a:gd name="T25" fmla="*/ 7 h 9"/>
                  <a:gd name="T26" fmla="*/ 3 w 18"/>
                  <a:gd name="T27" fmla="*/ 8 h 9"/>
                  <a:gd name="T28" fmla="*/ 6 w 18"/>
                  <a:gd name="T29" fmla="*/ 8 h 9"/>
                  <a:gd name="T30" fmla="*/ 9 w 18"/>
                  <a:gd name="T31" fmla="*/ 5 h 9"/>
                  <a:gd name="T32" fmla="*/ 10 w 18"/>
                  <a:gd name="T33" fmla="*/ 8 h 9"/>
                  <a:gd name="T34" fmla="*/ 13 w 18"/>
                  <a:gd name="T35" fmla="*/ 5 h 9"/>
                  <a:gd name="T36" fmla="*/ 17 w 18"/>
                  <a:gd name="T3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9">
                    <a:moveTo>
                      <a:pt x="17" y="6"/>
                    </a:moveTo>
                    <a:cubicBezTo>
                      <a:pt x="18" y="3"/>
                      <a:pt x="16" y="3"/>
                      <a:pt x="15" y="2"/>
                    </a:cubicBezTo>
                    <a:cubicBezTo>
                      <a:pt x="15" y="2"/>
                      <a:pt x="15" y="1"/>
                      <a:pt x="14" y="1"/>
                    </a:cubicBezTo>
                    <a:cubicBezTo>
                      <a:pt x="15" y="2"/>
                      <a:pt x="13" y="4"/>
                      <a:pt x="13" y="3"/>
                    </a:cubicBezTo>
                    <a:cubicBezTo>
                      <a:pt x="13" y="1"/>
                      <a:pt x="10" y="2"/>
                      <a:pt x="9" y="3"/>
                    </a:cubicBezTo>
                    <a:cubicBezTo>
                      <a:pt x="10" y="3"/>
                      <a:pt x="10" y="4"/>
                      <a:pt x="9" y="4"/>
                    </a:cubicBezTo>
                    <a:cubicBezTo>
                      <a:pt x="8" y="3"/>
                      <a:pt x="8" y="2"/>
                      <a:pt x="8" y="1"/>
                    </a:cubicBezTo>
                    <a:cubicBezTo>
                      <a:pt x="5" y="2"/>
                      <a:pt x="6" y="2"/>
                      <a:pt x="5" y="0"/>
                    </a:cubicBezTo>
                    <a:cubicBezTo>
                      <a:pt x="5" y="2"/>
                      <a:pt x="2" y="1"/>
                      <a:pt x="2" y="2"/>
                    </a:cubicBezTo>
                    <a:cubicBezTo>
                      <a:pt x="3" y="3"/>
                      <a:pt x="5" y="2"/>
                      <a:pt x="5" y="4"/>
                    </a:cubicBezTo>
                    <a:cubicBezTo>
                      <a:pt x="5" y="5"/>
                      <a:pt x="5" y="6"/>
                      <a:pt x="4" y="6"/>
                    </a:cubicBezTo>
                    <a:cubicBezTo>
                      <a:pt x="4" y="5"/>
                      <a:pt x="1" y="1"/>
                      <a:pt x="0" y="4"/>
                    </a:cubicBezTo>
                    <a:cubicBezTo>
                      <a:pt x="2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5" y="8"/>
                      <a:pt x="8" y="4"/>
                      <a:pt x="6" y="8"/>
                    </a:cubicBezTo>
                    <a:cubicBezTo>
                      <a:pt x="9" y="9"/>
                      <a:pt x="7" y="5"/>
                      <a:pt x="9" y="5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1" y="6"/>
                      <a:pt x="11" y="5"/>
                      <a:pt x="13" y="5"/>
                    </a:cubicBezTo>
                    <a:cubicBezTo>
                      <a:pt x="12" y="9"/>
                      <a:pt x="15" y="4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37"/>
              <p:cNvSpPr>
                <a:spLocks/>
              </p:cNvSpPr>
              <p:nvPr/>
            </p:nvSpPr>
            <p:spPr bwMode="auto">
              <a:xfrm>
                <a:off x="2997" y="3662"/>
                <a:ext cx="8" cy="1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0" y="0"/>
                      <a:pt x="2" y="5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Freeform 38"/>
              <p:cNvSpPr>
                <a:spLocks/>
              </p:cNvSpPr>
              <p:nvPr/>
            </p:nvSpPr>
            <p:spPr bwMode="auto">
              <a:xfrm>
                <a:off x="3045" y="3668"/>
                <a:ext cx="19" cy="29"/>
              </a:xfrm>
              <a:custGeom>
                <a:avLst/>
                <a:gdLst>
                  <a:gd name="T0" fmla="*/ 1 w 8"/>
                  <a:gd name="T1" fmla="*/ 7 h 10"/>
                  <a:gd name="T2" fmla="*/ 5 w 8"/>
                  <a:gd name="T3" fmla="*/ 6 h 10"/>
                  <a:gd name="T4" fmla="*/ 7 w 8"/>
                  <a:gd name="T5" fmla="*/ 6 h 10"/>
                  <a:gd name="T6" fmla="*/ 8 w 8"/>
                  <a:gd name="T7" fmla="*/ 7 h 10"/>
                  <a:gd name="T8" fmla="*/ 8 w 8"/>
                  <a:gd name="T9" fmla="*/ 2 h 10"/>
                  <a:gd name="T10" fmla="*/ 4 w 8"/>
                  <a:gd name="T11" fmla="*/ 0 h 10"/>
                  <a:gd name="T12" fmla="*/ 1 w 8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1" y="7"/>
                    </a:moveTo>
                    <a:cubicBezTo>
                      <a:pt x="3" y="8"/>
                      <a:pt x="3" y="7"/>
                      <a:pt x="5" y="6"/>
                    </a:cubicBezTo>
                    <a:cubicBezTo>
                      <a:pt x="5" y="10"/>
                      <a:pt x="6" y="6"/>
                      <a:pt x="7" y="6"/>
                    </a:cubicBezTo>
                    <a:cubicBezTo>
                      <a:pt x="7" y="6"/>
                      <a:pt x="7" y="7"/>
                      <a:pt x="8" y="7"/>
                    </a:cubicBezTo>
                    <a:cubicBezTo>
                      <a:pt x="7" y="4"/>
                      <a:pt x="8" y="5"/>
                      <a:pt x="8" y="2"/>
                    </a:cubicBezTo>
                    <a:cubicBezTo>
                      <a:pt x="6" y="2"/>
                      <a:pt x="6" y="1"/>
                      <a:pt x="4" y="0"/>
                    </a:cubicBezTo>
                    <a:cubicBezTo>
                      <a:pt x="3" y="2"/>
                      <a:pt x="0" y="3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Freeform 39"/>
              <p:cNvSpPr>
                <a:spLocks/>
              </p:cNvSpPr>
              <p:nvPr/>
            </p:nvSpPr>
            <p:spPr bwMode="auto">
              <a:xfrm>
                <a:off x="3424" y="3648"/>
                <a:ext cx="52" cy="43"/>
              </a:xfrm>
              <a:custGeom>
                <a:avLst/>
                <a:gdLst>
                  <a:gd name="T0" fmla="*/ 21 w 22"/>
                  <a:gd name="T1" fmla="*/ 5 h 15"/>
                  <a:gd name="T2" fmla="*/ 19 w 22"/>
                  <a:gd name="T3" fmla="*/ 5 h 15"/>
                  <a:gd name="T4" fmla="*/ 20 w 22"/>
                  <a:gd name="T5" fmla="*/ 3 h 15"/>
                  <a:gd name="T6" fmla="*/ 20 w 22"/>
                  <a:gd name="T7" fmla="*/ 4 h 15"/>
                  <a:gd name="T8" fmla="*/ 17 w 22"/>
                  <a:gd name="T9" fmla="*/ 7 h 15"/>
                  <a:gd name="T10" fmla="*/ 14 w 22"/>
                  <a:gd name="T11" fmla="*/ 6 h 15"/>
                  <a:gd name="T12" fmla="*/ 12 w 22"/>
                  <a:gd name="T13" fmla="*/ 4 h 15"/>
                  <a:gd name="T14" fmla="*/ 12 w 22"/>
                  <a:gd name="T15" fmla="*/ 7 h 15"/>
                  <a:gd name="T16" fmla="*/ 13 w 22"/>
                  <a:gd name="T17" fmla="*/ 7 h 15"/>
                  <a:gd name="T18" fmla="*/ 9 w 22"/>
                  <a:gd name="T19" fmla="*/ 9 h 15"/>
                  <a:gd name="T20" fmla="*/ 8 w 22"/>
                  <a:gd name="T21" fmla="*/ 11 h 15"/>
                  <a:gd name="T22" fmla="*/ 5 w 22"/>
                  <a:gd name="T23" fmla="*/ 8 h 15"/>
                  <a:gd name="T24" fmla="*/ 4 w 22"/>
                  <a:gd name="T25" fmla="*/ 6 h 15"/>
                  <a:gd name="T26" fmla="*/ 0 w 22"/>
                  <a:gd name="T27" fmla="*/ 8 h 15"/>
                  <a:gd name="T28" fmla="*/ 1 w 22"/>
                  <a:gd name="T29" fmla="*/ 14 h 15"/>
                  <a:gd name="T30" fmla="*/ 4 w 22"/>
                  <a:gd name="T31" fmla="*/ 13 h 15"/>
                  <a:gd name="T32" fmla="*/ 6 w 22"/>
                  <a:gd name="T33" fmla="*/ 11 h 15"/>
                  <a:gd name="T34" fmla="*/ 8 w 22"/>
                  <a:gd name="T35" fmla="*/ 14 h 15"/>
                  <a:gd name="T36" fmla="*/ 9 w 22"/>
                  <a:gd name="T37" fmla="*/ 12 h 15"/>
                  <a:gd name="T38" fmla="*/ 13 w 22"/>
                  <a:gd name="T39" fmla="*/ 14 h 15"/>
                  <a:gd name="T40" fmla="*/ 13 w 22"/>
                  <a:gd name="T41" fmla="*/ 10 h 15"/>
                  <a:gd name="T42" fmla="*/ 15 w 22"/>
                  <a:gd name="T43" fmla="*/ 10 h 15"/>
                  <a:gd name="T44" fmla="*/ 15 w 22"/>
                  <a:gd name="T45" fmla="*/ 9 h 15"/>
                  <a:gd name="T46" fmla="*/ 20 w 22"/>
                  <a:gd name="T47" fmla="*/ 11 h 15"/>
                  <a:gd name="T48" fmla="*/ 20 w 22"/>
                  <a:gd name="T49" fmla="*/ 7 h 15"/>
                  <a:gd name="T50" fmla="*/ 22 w 22"/>
                  <a:gd name="T51" fmla="*/ 7 h 15"/>
                  <a:gd name="T52" fmla="*/ 21 w 22"/>
                  <a:gd name="T53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15">
                    <a:moveTo>
                      <a:pt x="21" y="5"/>
                    </a:moveTo>
                    <a:cubicBezTo>
                      <a:pt x="21" y="6"/>
                      <a:pt x="19" y="6"/>
                      <a:pt x="19" y="5"/>
                    </a:cubicBezTo>
                    <a:cubicBezTo>
                      <a:pt x="21" y="6"/>
                      <a:pt x="21" y="0"/>
                      <a:pt x="20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17" y="4"/>
                      <a:pt x="19" y="7"/>
                      <a:pt x="17" y="7"/>
                    </a:cubicBezTo>
                    <a:cubicBezTo>
                      <a:pt x="16" y="7"/>
                      <a:pt x="16" y="5"/>
                      <a:pt x="14" y="6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1" y="6"/>
                      <a:pt x="10" y="7"/>
                      <a:pt x="12" y="7"/>
                    </a:cubicBezTo>
                    <a:cubicBezTo>
                      <a:pt x="12" y="7"/>
                      <a:pt x="13" y="5"/>
                      <a:pt x="13" y="7"/>
                    </a:cubicBezTo>
                    <a:cubicBezTo>
                      <a:pt x="12" y="7"/>
                      <a:pt x="11" y="9"/>
                      <a:pt x="9" y="9"/>
                    </a:cubicBezTo>
                    <a:cubicBezTo>
                      <a:pt x="9" y="10"/>
                      <a:pt x="8" y="11"/>
                      <a:pt x="8" y="11"/>
                    </a:cubicBezTo>
                    <a:cubicBezTo>
                      <a:pt x="7" y="11"/>
                      <a:pt x="6" y="9"/>
                      <a:pt x="5" y="8"/>
                    </a:cubicBezTo>
                    <a:cubicBezTo>
                      <a:pt x="5" y="8"/>
                      <a:pt x="7" y="5"/>
                      <a:pt x="4" y="6"/>
                    </a:cubicBezTo>
                    <a:cubicBezTo>
                      <a:pt x="4" y="9"/>
                      <a:pt x="1" y="7"/>
                      <a:pt x="0" y="8"/>
                    </a:cubicBezTo>
                    <a:cubicBezTo>
                      <a:pt x="3" y="9"/>
                      <a:pt x="0" y="11"/>
                      <a:pt x="1" y="14"/>
                    </a:cubicBezTo>
                    <a:cubicBezTo>
                      <a:pt x="2" y="13"/>
                      <a:pt x="5" y="15"/>
                      <a:pt x="4" y="13"/>
                    </a:cubicBezTo>
                    <a:cubicBezTo>
                      <a:pt x="2" y="13"/>
                      <a:pt x="6" y="12"/>
                      <a:pt x="6" y="11"/>
                    </a:cubicBezTo>
                    <a:cubicBezTo>
                      <a:pt x="7" y="12"/>
                      <a:pt x="6" y="14"/>
                      <a:pt x="8" y="14"/>
                    </a:cubicBezTo>
                    <a:cubicBezTo>
                      <a:pt x="9" y="13"/>
                      <a:pt x="8" y="12"/>
                      <a:pt x="9" y="12"/>
                    </a:cubicBezTo>
                    <a:cubicBezTo>
                      <a:pt x="12" y="11"/>
                      <a:pt x="11" y="14"/>
                      <a:pt x="13" y="14"/>
                    </a:cubicBezTo>
                    <a:cubicBezTo>
                      <a:pt x="14" y="12"/>
                      <a:pt x="11" y="10"/>
                      <a:pt x="13" y="10"/>
                    </a:cubicBezTo>
                    <a:cubicBezTo>
                      <a:pt x="13" y="11"/>
                      <a:pt x="15" y="11"/>
                      <a:pt x="15" y="10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6" y="12"/>
                      <a:pt x="20" y="11"/>
                    </a:cubicBezTo>
                    <a:cubicBezTo>
                      <a:pt x="20" y="10"/>
                      <a:pt x="20" y="9"/>
                      <a:pt x="20" y="7"/>
                    </a:cubicBezTo>
                    <a:cubicBezTo>
                      <a:pt x="21" y="7"/>
                      <a:pt x="22" y="8"/>
                      <a:pt x="22" y="7"/>
                    </a:cubicBezTo>
                    <a:cubicBezTo>
                      <a:pt x="22" y="6"/>
                      <a:pt x="22" y="5"/>
                      <a:pt x="2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40"/>
              <p:cNvSpPr>
                <a:spLocks/>
              </p:cNvSpPr>
              <p:nvPr/>
            </p:nvSpPr>
            <p:spPr bwMode="auto">
              <a:xfrm>
                <a:off x="3495" y="3654"/>
                <a:ext cx="14" cy="14"/>
              </a:xfrm>
              <a:custGeom>
                <a:avLst/>
                <a:gdLst>
                  <a:gd name="T0" fmla="*/ 3 w 6"/>
                  <a:gd name="T1" fmla="*/ 2 h 5"/>
                  <a:gd name="T2" fmla="*/ 6 w 6"/>
                  <a:gd name="T3" fmla="*/ 2 h 5"/>
                  <a:gd name="T4" fmla="*/ 2 w 6"/>
                  <a:gd name="T5" fmla="*/ 1 h 5"/>
                  <a:gd name="T6" fmla="*/ 2 w 6"/>
                  <a:gd name="T7" fmla="*/ 4 h 5"/>
                  <a:gd name="T8" fmla="*/ 3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3" y="2"/>
                    </a:moveTo>
                    <a:cubicBezTo>
                      <a:pt x="5" y="0"/>
                      <a:pt x="5" y="5"/>
                      <a:pt x="6" y="2"/>
                    </a:cubicBezTo>
                    <a:cubicBezTo>
                      <a:pt x="5" y="2"/>
                      <a:pt x="4" y="0"/>
                      <a:pt x="2" y="1"/>
                    </a:cubicBezTo>
                    <a:cubicBezTo>
                      <a:pt x="2" y="1"/>
                      <a:pt x="0" y="3"/>
                      <a:pt x="2" y="4"/>
                    </a:cubicBezTo>
                    <a:cubicBezTo>
                      <a:pt x="2" y="3"/>
                      <a:pt x="2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41"/>
              <p:cNvSpPr>
                <a:spLocks/>
              </p:cNvSpPr>
              <p:nvPr/>
            </p:nvSpPr>
            <p:spPr bwMode="auto">
              <a:xfrm>
                <a:off x="3493" y="3665"/>
                <a:ext cx="19" cy="26"/>
              </a:xfrm>
              <a:custGeom>
                <a:avLst/>
                <a:gdLst>
                  <a:gd name="T0" fmla="*/ 6 w 8"/>
                  <a:gd name="T1" fmla="*/ 7 h 9"/>
                  <a:gd name="T2" fmla="*/ 5 w 8"/>
                  <a:gd name="T3" fmla="*/ 6 h 9"/>
                  <a:gd name="T4" fmla="*/ 4 w 8"/>
                  <a:gd name="T5" fmla="*/ 3 h 9"/>
                  <a:gd name="T6" fmla="*/ 6 w 8"/>
                  <a:gd name="T7" fmla="*/ 3 h 9"/>
                  <a:gd name="T8" fmla="*/ 6 w 8"/>
                  <a:gd name="T9" fmla="*/ 0 h 9"/>
                  <a:gd name="T10" fmla="*/ 1 w 8"/>
                  <a:gd name="T11" fmla="*/ 4 h 9"/>
                  <a:gd name="T12" fmla="*/ 4 w 8"/>
                  <a:gd name="T13" fmla="*/ 9 h 9"/>
                  <a:gd name="T14" fmla="*/ 8 w 8"/>
                  <a:gd name="T15" fmla="*/ 5 h 9"/>
                  <a:gd name="T16" fmla="*/ 6 w 8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9">
                    <a:moveTo>
                      <a:pt x="6" y="7"/>
                    </a:moveTo>
                    <a:cubicBezTo>
                      <a:pt x="5" y="7"/>
                      <a:pt x="5" y="6"/>
                      <a:pt x="5" y="6"/>
                    </a:cubicBezTo>
                    <a:cubicBezTo>
                      <a:pt x="6" y="7"/>
                      <a:pt x="4" y="4"/>
                      <a:pt x="4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3"/>
                      <a:pt x="0" y="0"/>
                      <a:pt x="1" y="4"/>
                    </a:cubicBezTo>
                    <a:cubicBezTo>
                      <a:pt x="3" y="4"/>
                      <a:pt x="4" y="6"/>
                      <a:pt x="4" y="9"/>
                    </a:cubicBezTo>
                    <a:cubicBezTo>
                      <a:pt x="6" y="9"/>
                      <a:pt x="7" y="7"/>
                      <a:pt x="8" y="5"/>
                    </a:cubicBezTo>
                    <a:cubicBezTo>
                      <a:pt x="7" y="5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Freeform 42"/>
              <p:cNvSpPr>
                <a:spLocks/>
              </p:cNvSpPr>
              <p:nvPr/>
            </p:nvSpPr>
            <p:spPr bwMode="auto">
              <a:xfrm>
                <a:off x="3407" y="3659"/>
                <a:ext cx="17" cy="29"/>
              </a:xfrm>
              <a:custGeom>
                <a:avLst/>
                <a:gdLst>
                  <a:gd name="T0" fmla="*/ 6 w 7"/>
                  <a:gd name="T1" fmla="*/ 2 h 10"/>
                  <a:gd name="T2" fmla="*/ 5 w 7"/>
                  <a:gd name="T3" fmla="*/ 0 h 10"/>
                  <a:gd name="T4" fmla="*/ 3 w 7"/>
                  <a:gd name="T5" fmla="*/ 0 h 10"/>
                  <a:gd name="T6" fmla="*/ 4 w 7"/>
                  <a:gd name="T7" fmla="*/ 3 h 10"/>
                  <a:gd name="T8" fmla="*/ 0 w 7"/>
                  <a:gd name="T9" fmla="*/ 3 h 10"/>
                  <a:gd name="T10" fmla="*/ 0 w 7"/>
                  <a:gd name="T11" fmla="*/ 7 h 10"/>
                  <a:gd name="T12" fmla="*/ 4 w 7"/>
                  <a:gd name="T13" fmla="*/ 5 h 10"/>
                  <a:gd name="T14" fmla="*/ 2 w 7"/>
                  <a:gd name="T15" fmla="*/ 7 h 10"/>
                  <a:gd name="T16" fmla="*/ 4 w 7"/>
                  <a:gd name="T17" fmla="*/ 7 h 10"/>
                  <a:gd name="T18" fmla="*/ 4 w 7"/>
                  <a:gd name="T19" fmla="*/ 10 h 10"/>
                  <a:gd name="T20" fmla="*/ 6 w 7"/>
                  <a:gd name="T21" fmla="*/ 7 h 10"/>
                  <a:gd name="T22" fmla="*/ 4 w 7"/>
                  <a:gd name="T23" fmla="*/ 3 h 10"/>
                  <a:gd name="T24" fmla="*/ 6 w 7"/>
                  <a:gd name="T25" fmla="*/ 4 h 10"/>
                  <a:gd name="T26" fmla="*/ 6 w 7"/>
                  <a:gd name="T2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0">
                    <a:moveTo>
                      <a:pt x="6" y="2"/>
                    </a:moveTo>
                    <a:cubicBezTo>
                      <a:pt x="6" y="3"/>
                      <a:pt x="5" y="2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1"/>
                      <a:pt x="4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4"/>
                      <a:pt x="1" y="6"/>
                      <a:pt x="0" y="7"/>
                    </a:cubicBezTo>
                    <a:cubicBezTo>
                      <a:pt x="2" y="7"/>
                      <a:pt x="2" y="5"/>
                      <a:pt x="4" y="5"/>
                    </a:cubicBezTo>
                    <a:cubicBezTo>
                      <a:pt x="4" y="6"/>
                      <a:pt x="2" y="7"/>
                      <a:pt x="2" y="7"/>
                    </a:cubicBezTo>
                    <a:cubicBezTo>
                      <a:pt x="2" y="8"/>
                      <a:pt x="5" y="6"/>
                      <a:pt x="4" y="7"/>
                    </a:cubicBezTo>
                    <a:cubicBezTo>
                      <a:pt x="4" y="8"/>
                      <a:pt x="1" y="9"/>
                      <a:pt x="4" y="10"/>
                    </a:cubicBezTo>
                    <a:cubicBezTo>
                      <a:pt x="4" y="8"/>
                      <a:pt x="6" y="9"/>
                      <a:pt x="6" y="7"/>
                    </a:cubicBezTo>
                    <a:cubicBezTo>
                      <a:pt x="5" y="7"/>
                      <a:pt x="4" y="5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3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Freeform 43"/>
              <p:cNvSpPr>
                <a:spLocks/>
              </p:cNvSpPr>
              <p:nvPr/>
            </p:nvSpPr>
            <p:spPr bwMode="auto">
              <a:xfrm>
                <a:off x="3402" y="3680"/>
                <a:ext cx="10" cy="8"/>
              </a:xfrm>
              <a:custGeom>
                <a:avLst/>
                <a:gdLst>
                  <a:gd name="T0" fmla="*/ 4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0" y="2"/>
                      <a:pt x="4" y="3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44"/>
              <p:cNvSpPr>
                <a:spLocks/>
              </p:cNvSpPr>
              <p:nvPr/>
            </p:nvSpPr>
            <p:spPr bwMode="auto">
              <a:xfrm>
                <a:off x="3469" y="3680"/>
                <a:ext cx="7" cy="11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2 h 4"/>
                  <a:gd name="T4" fmla="*/ 0 w 3"/>
                  <a:gd name="T5" fmla="*/ 1 h 4"/>
                  <a:gd name="T6" fmla="*/ 1 w 3"/>
                  <a:gd name="T7" fmla="*/ 4 h 4"/>
                  <a:gd name="T8" fmla="*/ 2 w 3"/>
                  <a:gd name="T9" fmla="*/ 2 h 4"/>
                  <a:gd name="T10" fmla="*/ 3 w 3"/>
                  <a:gd name="T11" fmla="*/ 2 h 4"/>
                  <a:gd name="T12" fmla="*/ 2 w 3"/>
                  <a:gd name="T13" fmla="*/ 1 h 4"/>
                  <a:gd name="T14" fmla="*/ 2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45"/>
              <p:cNvSpPr>
                <a:spLocks/>
              </p:cNvSpPr>
              <p:nvPr/>
            </p:nvSpPr>
            <p:spPr bwMode="auto">
              <a:xfrm>
                <a:off x="3481" y="3657"/>
                <a:ext cx="14" cy="34"/>
              </a:xfrm>
              <a:custGeom>
                <a:avLst/>
                <a:gdLst>
                  <a:gd name="T0" fmla="*/ 2 w 6"/>
                  <a:gd name="T1" fmla="*/ 5 h 12"/>
                  <a:gd name="T2" fmla="*/ 1 w 6"/>
                  <a:gd name="T3" fmla="*/ 3 h 12"/>
                  <a:gd name="T4" fmla="*/ 2 w 6"/>
                  <a:gd name="T5" fmla="*/ 0 h 12"/>
                  <a:gd name="T6" fmla="*/ 0 w 6"/>
                  <a:gd name="T7" fmla="*/ 1 h 12"/>
                  <a:gd name="T8" fmla="*/ 1 w 6"/>
                  <a:gd name="T9" fmla="*/ 8 h 12"/>
                  <a:gd name="T10" fmla="*/ 2 w 6"/>
                  <a:gd name="T11" fmla="*/ 11 h 12"/>
                  <a:gd name="T12" fmla="*/ 6 w 6"/>
                  <a:gd name="T13" fmla="*/ 12 h 12"/>
                  <a:gd name="T14" fmla="*/ 2 w 6"/>
                  <a:gd name="T1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2" y="5"/>
                    </a:moveTo>
                    <a:cubicBezTo>
                      <a:pt x="2" y="3"/>
                      <a:pt x="4" y="1"/>
                      <a:pt x="1" y="3"/>
                    </a:cubicBezTo>
                    <a:cubicBezTo>
                      <a:pt x="0" y="1"/>
                      <a:pt x="5" y="1"/>
                      <a:pt x="2" y="0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3"/>
                      <a:pt x="0" y="6"/>
                      <a:pt x="1" y="8"/>
                    </a:cubicBezTo>
                    <a:cubicBezTo>
                      <a:pt x="1" y="9"/>
                      <a:pt x="1" y="11"/>
                      <a:pt x="2" y="11"/>
                    </a:cubicBezTo>
                    <a:cubicBezTo>
                      <a:pt x="3" y="10"/>
                      <a:pt x="4" y="10"/>
                      <a:pt x="6" y="12"/>
                    </a:cubicBezTo>
                    <a:cubicBezTo>
                      <a:pt x="6" y="8"/>
                      <a:pt x="3" y="8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Freeform 46"/>
              <p:cNvSpPr>
                <a:spLocks noEditPoints="1"/>
              </p:cNvSpPr>
              <p:nvPr/>
            </p:nvSpPr>
            <p:spPr bwMode="auto">
              <a:xfrm>
                <a:off x="2862" y="3665"/>
                <a:ext cx="74" cy="26"/>
              </a:xfrm>
              <a:custGeom>
                <a:avLst/>
                <a:gdLst>
                  <a:gd name="T0" fmla="*/ 8 w 31"/>
                  <a:gd name="T1" fmla="*/ 1 h 9"/>
                  <a:gd name="T2" fmla="*/ 4 w 31"/>
                  <a:gd name="T3" fmla="*/ 1 h 9"/>
                  <a:gd name="T4" fmla="*/ 2 w 31"/>
                  <a:gd name="T5" fmla="*/ 6 h 9"/>
                  <a:gd name="T6" fmla="*/ 4 w 31"/>
                  <a:gd name="T7" fmla="*/ 5 h 9"/>
                  <a:gd name="T8" fmla="*/ 9 w 31"/>
                  <a:gd name="T9" fmla="*/ 7 h 9"/>
                  <a:gd name="T10" fmla="*/ 10 w 31"/>
                  <a:gd name="T11" fmla="*/ 5 h 9"/>
                  <a:gd name="T12" fmla="*/ 15 w 31"/>
                  <a:gd name="T13" fmla="*/ 5 h 9"/>
                  <a:gd name="T14" fmla="*/ 15 w 31"/>
                  <a:gd name="T15" fmla="*/ 7 h 9"/>
                  <a:gd name="T16" fmla="*/ 18 w 31"/>
                  <a:gd name="T17" fmla="*/ 6 h 9"/>
                  <a:gd name="T18" fmla="*/ 18 w 31"/>
                  <a:gd name="T19" fmla="*/ 4 h 9"/>
                  <a:gd name="T20" fmla="*/ 20 w 31"/>
                  <a:gd name="T21" fmla="*/ 5 h 9"/>
                  <a:gd name="T22" fmla="*/ 23 w 31"/>
                  <a:gd name="T23" fmla="*/ 3 h 9"/>
                  <a:gd name="T24" fmla="*/ 21 w 31"/>
                  <a:gd name="T25" fmla="*/ 7 h 9"/>
                  <a:gd name="T26" fmla="*/ 19 w 31"/>
                  <a:gd name="T27" fmla="*/ 8 h 9"/>
                  <a:gd name="T28" fmla="*/ 22 w 31"/>
                  <a:gd name="T29" fmla="*/ 9 h 9"/>
                  <a:gd name="T30" fmla="*/ 30 w 31"/>
                  <a:gd name="T31" fmla="*/ 6 h 9"/>
                  <a:gd name="T32" fmla="*/ 28 w 31"/>
                  <a:gd name="T33" fmla="*/ 1 h 9"/>
                  <a:gd name="T34" fmla="*/ 26 w 31"/>
                  <a:gd name="T35" fmla="*/ 5 h 9"/>
                  <a:gd name="T36" fmla="*/ 27 w 31"/>
                  <a:gd name="T37" fmla="*/ 1 h 9"/>
                  <a:gd name="T38" fmla="*/ 25 w 31"/>
                  <a:gd name="T39" fmla="*/ 5 h 9"/>
                  <a:gd name="T40" fmla="*/ 24 w 31"/>
                  <a:gd name="T41" fmla="*/ 1 h 9"/>
                  <a:gd name="T42" fmla="*/ 20 w 31"/>
                  <a:gd name="T43" fmla="*/ 3 h 9"/>
                  <a:gd name="T44" fmla="*/ 18 w 31"/>
                  <a:gd name="T45" fmla="*/ 1 h 9"/>
                  <a:gd name="T46" fmla="*/ 19 w 31"/>
                  <a:gd name="T47" fmla="*/ 3 h 9"/>
                  <a:gd name="T48" fmla="*/ 18 w 31"/>
                  <a:gd name="T49" fmla="*/ 1 h 9"/>
                  <a:gd name="T50" fmla="*/ 14 w 31"/>
                  <a:gd name="T51" fmla="*/ 5 h 9"/>
                  <a:gd name="T52" fmla="*/ 8 w 31"/>
                  <a:gd name="T53" fmla="*/ 3 h 9"/>
                  <a:gd name="T54" fmla="*/ 8 w 31"/>
                  <a:gd name="T55" fmla="*/ 1 h 9"/>
                  <a:gd name="T56" fmla="*/ 8 w 31"/>
                  <a:gd name="T57" fmla="*/ 6 h 9"/>
                  <a:gd name="T58" fmla="*/ 7 w 31"/>
                  <a:gd name="T59" fmla="*/ 2 h 9"/>
                  <a:gd name="T60" fmla="*/ 8 w 31"/>
                  <a:gd name="T6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9">
                    <a:moveTo>
                      <a:pt x="8" y="1"/>
                    </a:moveTo>
                    <a:cubicBezTo>
                      <a:pt x="7" y="1"/>
                      <a:pt x="5" y="2"/>
                      <a:pt x="4" y="1"/>
                    </a:cubicBezTo>
                    <a:cubicBezTo>
                      <a:pt x="6" y="5"/>
                      <a:pt x="0" y="4"/>
                      <a:pt x="2" y="6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2" y="8"/>
                      <a:pt x="8" y="8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ubicBezTo>
                      <a:pt x="12" y="9"/>
                      <a:pt x="12" y="5"/>
                      <a:pt x="15" y="5"/>
                    </a:cubicBezTo>
                    <a:cubicBezTo>
                      <a:pt x="15" y="6"/>
                      <a:pt x="14" y="7"/>
                      <a:pt x="15" y="7"/>
                    </a:cubicBezTo>
                    <a:cubicBezTo>
                      <a:pt x="15" y="4"/>
                      <a:pt x="19" y="8"/>
                      <a:pt x="18" y="6"/>
                    </a:cubicBezTo>
                    <a:cubicBezTo>
                      <a:pt x="18" y="6"/>
                      <a:pt x="16" y="4"/>
                      <a:pt x="18" y="4"/>
                    </a:cubicBezTo>
                    <a:cubicBezTo>
                      <a:pt x="19" y="4"/>
                      <a:pt x="18" y="6"/>
                      <a:pt x="20" y="5"/>
                    </a:cubicBezTo>
                    <a:cubicBezTo>
                      <a:pt x="22" y="5"/>
                      <a:pt x="21" y="3"/>
                      <a:pt x="23" y="3"/>
                    </a:cubicBezTo>
                    <a:cubicBezTo>
                      <a:pt x="22" y="4"/>
                      <a:pt x="22" y="6"/>
                      <a:pt x="21" y="7"/>
                    </a:cubicBezTo>
                    <a:cubicBezTo>
                      <a:pt x="21" y="6"/>
                      <a:pt x="19" y="7"/>
                      <a:pt x="19" y="8"/>
                    </a:cubicBezTo>
                    <a:cubicBezTo>
                      <a:pt x="21" y="8"/>
                      <a:pt x="21" y="9"/>
                      <a:pt x="22" y="9"/>
                    </a:cubicBezTo>
                    <a:cubicBezTo>
                      <a:pt x="23" y="7"/>
                      <a:pt x="27" y="5"/>
                      <a:pt x="30" y="6"/>
                    </a:cubicBezTo>
                    <a:cubicBezTo>
                      <a:pt x="31" y="3"/>
                      <a:pt x="30" y="1"/>
                      <a:pt x="28" y="1"/>
                    </a:cubicBezTo>
                    <a:cubicBezTo>
                      <a:pt x="27" y="2"/>
                      <a:pt x="28" y="5"/>
                      <a:pt x="26" y="5"/>
                    </a:cubicBezTo>
                    <a:cubicBezTo>
                      <a:pt x="26" y="4"/>
                      <a:pt x="26" y="2"/>
                      <a:pt x="27" y="1"/>
                    </a:cubicBezTo>
                    <a:cubicBezTo>
                      <a:pt x="24" y="0"/>
                      <a:pt x="27" y="5"/>
                      <a:pt x="25" y="5"/>
                    </a:cubicBezTo>
                    <a:cubicBezTo>
                      <a:pt x="24" y="4"/>
                      <a:pt x="26" y="1"/>
                      <a:pt x="24" y="1"/>
                    </a:cubicBezTo>
                    <a:cubicBezTo>
                      <a:pt x="24" y="3"/>
                      <a:pt x="21" y="2"/>
                      <a:pt x="20" y="3"/>
                    </a:cubicBezTo>
                    <a:cubicBezTo>
                      <a:pt x="22" y="1"/>
                      <a:pt x="20" y="1"/>
                      <a:pt x="18" y="1"/>
                    </a:cubicBezTo>
                    <a:cubicBezTo>
                      <a:pt x="18" y="2"/>
                      <a:pt x="19" y="2"/>
                      <a:pt x="19" y="3"/>
                    </a:cubicBezTo>
                    <a:cubicBezTo>
                      <a:pt x="18" y="2"/>
                      <a:pt x="15" y="4"/>
                      <a:pt x="18" y="1"/>
                    </a:cubicBezTo>
                    <a:cubicBezTo>
                      <a:pt x="15" y="1"/>
                      <a:pt x="16" y="5"/>
                      <a:pt x="14" y="5"/>
                    </a:cubicBezTo>
                    <a:cubicBezTo>
                      <a:pt x="16" y="0"/>
                      <a:pt x="11" y="4"/>
                      <a:pt x="8" y="3"/>
                    </a:cubicBezTo>
                    <a:cubicBezTo>
                      <a:pt x="8" y="3"/>
                      <a:pt x="8" y="2"/>
                      <a:pt x="8" y="1"/>
                    </a:cubicBezTo>
                    <a:close/>
                    <a:moveTo>
                      <a:pt x="8" y="6"/>
                    </a:moveTo>
                    <a:cubicBezTo>
                      <a:pt x="7" y="7"/>
                      <a:pt x="3" y="2"/>
                      <a:pt x="7" y="2"/>
                    </a:cubicBezTo>
                    <a:cubicBezTo>
                      <a:pt x="4" y="4"/>
                      <a:pt x="9" y="5"/>
                      <a:pt x="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Freeform 47"/>
              <p:cNvSpPr>
                <a:spLocks/>
              </p:cNvSpPr>
              <p:nvPr/>
            </p:nvSpPr>
            <p:spPr bwMode="auto">
              <a:xfrm>
                <a:off x="2667" y="3665"/>
                <a:ext cx="54" cy="32"/>
              </a:xfrm>
              <a:custGeom>
                <a:avLst/>
                <a:gdLst>
                  <a:gd name="T0" fmla="*/ 19 w 23"/>
                  <a:gd name="T1" fmla="*/ 6 h 11"/>
                  <a:gd name="T2" fmla="*/ 23 w 23"/>
                  <a:gd name="T3" fmla="*/ 2 h 11"/>
                  <a:gd name="T4" fmla="*/ 17 w 23"/>
                  <a:gd name="T5" fmla="*/ 3 h 11"/>
                  <a:gd name="T6" fmla="*/ 15 w 23"/>
                  <a:gd name="T7" fmla="*/ 2 h 11"/>
                  <a:gd name="T8" fmla="*/ 15 w 23"/>
                  <a:gd name="T9" fmla="*/ 1 h 11"/>
                  <a:gd name="T10" fmla="*/ 12 w 23"/>
                  <a:gd name="T11" fmla="*/ 2 h 11"/>
                  <a:gd name="T12" fmla="*/ 10 w 23"/>
                  <a:gd name="T13" fmla="*/ 1 h 11"/>
                  <a:gd name="T14" fmla="*/ 8 w 23"/>
                  <a:gd name="T15" fmla="*/ 2 h 11"/>
                  <a:gd name="T16" fmla="*/ 8 w 23"/>
                  <a:gd name="T17" fmla="*/ 4 h 11"/>
                  <a:gd name="T18" fmla="*/ 1 w 23"/>
                  <a:gd name="T19" fmla="*/ 3 h 11"/>
                  <a:gd name="T20" fmla="*/ 2 w 23"/>
                  <a:gd name="T21" fmla="*/ 1 h 11"/>
                  <a:gd name="T22" fmla="*/ 0 w 23"/>
                  <a:gd name="T23" fmla="*/ 1 h 11"/>
                  <a:gd name="T24" fmla="*/ 0 w 23"/>
                  <a:gd name="T25" fmla="*/ 5 h 11"/>
                  <a:gd name="T26" fmla="*/ 0 w 23"/>
                  <a:gd name="T27" fmla="*/ 5 h 11"/>
                  <a:gd name="T28" fmla="*/ 3 w 23"/>
                  <a:gd name="T29" fmla="*/ 6 h 11"/>
                  <a:gd name="T30" fmla="*/ 5 w 23"/>
                  <a:gd name="T31" fmla="*/ 5 h 11"/>
                  <a:gd name="T32" fmla="*/ 6 w 23"/>
                  <a:gd name="T33" fmla="*/ 3 h 11"/>
                  <a:gd name="T34" fmla="*/ 6 w 23"/>
                  <a:gd name="T35" fmla="*/ 5 h 11"/>
                  <a:gd name="T36" fmla="*/ 15 w 23"/>
                  <a:gd name="T37" fmla="*/ 7 h 11"/>
                  <a:gd name="T38" fmla="*/ 18 w 23"/>
                  <a:gd name="T39" fmla="*/ 5 h 11"/>
                  <a:gd name="T40" fmla="*/ 23 w 23"/>
                  <a:gd name="T41" fmla="*/ 9 h 11"/>
                  <a:gd name="T42" fmla="*/ 19 w 23"/>
                  <a:gd name="T4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1">
                    <a:moveTo>
                      <a:pt x="19" y="6"/>
                    </a:moveTo>
                    <a:cubicBezTo>
                      <a:pt x="22" y="6"/>
                      <a:pt x="22" y="4"/>
                      <a:pt x="23" y="2"/>
                    </a:cubicBezTo>
                    <a:cubicBezTo>
                      <a:pt x="19" y="2"/>
                      <a:pt x="20" y="2"/>
                      <a:pt x="17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9" y="2"/>
                      <a:pt x="9" y="4"/>
                      <a:pt x="8" y="4"/>
                    </a:cubicBezTo>
                    <a:cubicBezTo>
                      <a:pt x="8" y="0"/>
                      <a:pt x="3" y="3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1" y="7"/>
                      <a:pt x="3" y="6"/>
                    </a:cubicBezTo>
                    <a:cubicBezTo>
                      <a:pt x="4" y="6"/>
                      <a:pt x="4" y="5"/>
                      <a:pt x="5" y="5"/>
                    </a:cubicBezTo>
                    <a:cubicBezTo>
                      <a:pt x="5" y="5"/>
                      <a:pt x="5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5"/>
                      <a:pt x="12" y="6"/>
                      <a:pt x="15" y="7"/>
                    </a:cubicBezTo>
                    <a:cubicBezTo>
                      <a:pt x="15" y="6"/>
                      <a:pt x="17" y="5"/>
                      <a:pt x="18" y="5"/>
                    </a:cubicBezTo>
                    <a:cubicBezTo>
                      <a:pt x="19" y="6"/>
                      <a:pt x="21" y="11"/>
                      <a:pt x="23" y="9"/>
                    </a:cubicBezTo>
                    <a:cubicBezTo>
                      <a:pt x="22" y="8"/>
                      <a:pt x="20" y="8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Freeform 48"/>
              <p:cNvSpPr>
                <a:spLocks/>
              </p:cNvSpPr>
              <p:nvPr/>
            </p:nvSpPr>
            <p:spPr bwMode="auto">
              <a:xfrm>
                <a:off x="2926" y="3685"/>
                <a:ext cx="7" cy="12"/>
              </a:xfrm>
              <a:custGeom>
                <a:avLst/>
                <a:gdLst>
                  <a:gd name="T0" fmla="*/ 2 w 3"/>
                  <a:gd name="T1" fmla="*/ 2 h 4"/>
                  <a:gd name="T2" fmla="*/ 2 w 3"/>
                  <a:gd name="T3" fmla="*/ 3 h 4"/>
                  <a:gd name="T4" fmla="*/ 0 w 3"/>
                  <a:gd name="T5" fmla="*/ 1 h 4"/>
                  <a:gd name="T6" fmla="*/ 0 w 3"/>
                  <a:gd name="T7" fmla="*/ 3 h 4"/>
                  <a:gd name="T8" fmla="*/ 2 w 3"/>
                  <a:gd name="T9" fmla="*/ 4 h 4"/>
                  <a:gd name="T10" fmla="*/ 2 w 3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2" y="4"/>
                      <a:pt x="2" y="4"/>
                    </a:cubicBezTo>
                    <a:cubicBezTo>
                      <a:pt x="3" y="4"/>
                      <a:pt x="3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5" name="Freeform 49"/>
              <p:cNvSpPr>
                <a:spLocks/>
              </p:cNvSpPr>
              <p:nvPr/>
            </p:nvSpPr>
            <p:spPr bwMode="auto">
              <a:xfrm>
                <a:off x="2795" y="3668"/>
                <a:ext cx="26" cy="20"/>
              </a:xfrm>
              <a:custGeom>
                <a:avLst/>
                <a:gdLst>
                  <a:gd name="T0" fmla="*/ 11 w 11"/>
                  <a:gd name="T1" fmla="*/ 5 h 7"/>
                  <a:gd name="T2" fmla="*/ 11 w 11"/>
                  <a:gd name="T3" fmla="*/ 3 h 7"/>
                  <a:gd name="T4" fmla="*/ 4 w 11"/>
                  <a:gd name="T5" fmla="*/ 0 h 7"/>
                  <a:gd name="T6" fmla="*/ 3 w 11"/>
                  <a:gd name="T7" fmla="*/ 2 h 7"/>
                  <a:gd name="T8" fmla="*/ 1 w 11"/>
                  <a:gd name="T9" fmla="*/ 4 h 7"/>
                  <a:gd name="T10" fmla="*/ 3 w 11"/>
                  <a:gd name="T11" fmla="*/ 4 h 7"/>
                  <a:gd name="T12" fmla="*/ 3 w 11"/>
                  <a:gd name="T13" fmla="*/ 6 h 7"/>
                  <a:gd name="T14" fmla="*/ 11 w 1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">
                    <a:moveTo>
                      <a:pt x="11" y="5"/>
                    </a:moveTo>
                    <a:cubicBezTo>
                      <a:pt x="11" y="4"/>
                      <a:pt x="11" y="4"/>
                      <a:pt x="11" y="3"/>
                    </a:cubicBezTo>
                    <a:cubicBezTo>
                      <a:pt x="7" y="3"/>
                      <a:pt x="7" y="3"/>
                      <a:pt x="4" y="0"/>
                    </a:cubicBezTo>
                    <a:cubicBezTo>
                      <a:pt x="4" y="2"/>
                      <a:pt x="2" y="1"/>
                      <a:pt x="3" y="2"/>
                    </a:cubicBezTo>
                    <a:cubicBezTo>
                      <a:pt x="5" y="3"/>
                      <a:pt x="1" y="1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0" y="6"/>
                      <a:pt x="5" y="3"/>
                      <a:pt x="3" y="6"/>
                    </a:cubicBezTo>
                    <a:cubicBezTo>
                      <a:pt x="7" y="7"/>
                      <a:pt x="8" y="5"/>
                      <a:pt x="1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6" name="Freeform 50"/>
              <p:cNvSpPr>
                <a:spLocks/>
              </p:cNvSpPr>
              <p:nvPr/>
            </p:nvSpPr>
            <p:spPr bwMode="auto">
              <a:xfrm>
                <a:off x="2852" y="3671"/>
                <a:ext cx="7" cy="9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3 h 3"/>
                  <a:gd name="T6" fmla="*/ 2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7" name="Freeform 51"/>
              <p:cNvSpPr>
                <a:spLocks/>
              </p:cNvSpPr>
              <p:nvPr/>
            </p:nvSpPr>
            <p:spPr bwMode="auto">
              <a:xfrm>
                <a:off x="2821" y="3668"/>
                <a:ext cx="46" cy="26"/>
              </a:xfrm>
              <a:custGeom>
                <a:avLst/>
                <a:gdLst>
                  <a:gd name="T0" fmla="*/ 16 w 19"/>
                  <a:gd name="T1" fmla="*/ 6 h 9"/>
                  <a:gd name="T2" fmla="*/ 18 w 19"/>
                  <a:gd name="T3" fmla="*/ 2 h 9"/>
                  <a:gd name="T4" fmla="*/ 16 w 19"/>
                  <a:gd name="T5" fmla="*/ 4 h 9"/>
                  <a:gd name="T6" fmla="*/ 10 w 19"/>
                  <a:gd name="T7" fmla="*/ 0 h 9"/>
                  <a:gd name="T8" fmla="*/ 6 w 19"/>
                  <a:gd name="T9" fmla="*/ 1 h 9"/>
                  <a:gd name="T10" fmla="*/ 3 w 19"/>
                  <a:gd name="T11" fmla="*/ 2 h 9"/>
                  <a:gd name="T12" fmla="*/ 0 w 19"/>
                  <a:gd name="T13" fmla="*/ 1 h 9"/>
                  <a:gd name="T14" fmla="*/ 0 w 19"/>
                  <a:gd name="T15" fmla="*/ 5 h 9"/>
                  <a:gd name="T16" fmla="*/ 5 w 19"/>
                  <a:gd name="T17" fmla="*/ 4 h 9"/>
                  <a:gd name="T18" fmla="*/ 7 w 19"/>
                  <a:gd name="T19" fmla="*/ 8 h 9"/>
                  <a:gd name="T20" fmla="*/ 10 w 19"/>
                  <a:gd name="T21" fmla="*/ 8 h 9"/>
                  <a:gd name="T22" fmla="*/ 11 w 19"/>
                  <a:gd name="T23" fmla="*/ 4 h 9"/>
                  <a:gd name="T24" fmla="*/ 14 w 19"/>
                  <a:gd name="T25" fmla="*/ 8 h 9"/>
                  <a:gd name="T26" fmla="*/ 15 w 19"/>
                  <a:gd name="T27" fmla="*/ 9 h 9"/>
                  <a:gd name="T28" fmla="*/ 16 w 19"/>
                  <a:gd name="T2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9">
                    <a:moveTo>
                      <a:pt x="16" y="6"/>
                    </a:moveTo>
                    <a:cubicBezTo>
                      <a:pt x="19" y="6"/>
                      <a:pt x="17" y="3"/>
                      <a:pt x="18" y="2"/>
                    </a:cubicBezTo>
                    <a:cubicBezTo>
                      <a:pt x="15" y="1"/>
                      <a:pt x="17" y="5"/>
                      <a:pt x="16" y="4"/>
                    </a:cubicBezTo>
                    <a:cubicBezTo>
                      <a:pt x="13" y="6"/>
                      <a:pt x="11" y="2"/>
                      <a:pt x="10" y="0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6" y="2"/>
                      <a:pt x="3" y="2"/>
                      <a:pt x="3" y="2"/>
                    </a:cubicBezTo>
                    <a:cubicBezTo>
                      <a:pt x="2" y="2"/>
                      <a:pt x="1" y="2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3" y="6"/>
                      <a:pt x="4" y="4"/>
                      <a:pt x="5" y="4"/>
                    </a:cubicBezTo>
                    <a:cubicBezTo>
                      <a:pt x="6" y="6"/>
                      <a:pt x="5" y="6"/>
                      <a:pt x="7" y="8"/>
                    </a:cubicBezTo>
                    <a:cubicBezTo>
                      <a:pt x="9" y="8"/>
                      <a:pt x="8" y="6"/>
                      <a:pt x="10" y="8"/>
                    </a:cubicBezTo>
                    <a:cubicBezTo>
                      <a:pt x="10" y="5"/>
                      <a:pt x="10" y="4"/>
                      <a:pt x="11" y="4"/>
                    </a:cubicBezTo>
                    <a:cubicBezTo>
                      <a:pt x="11" y="6"/>
                      <a:pt x="14" y="6"/>
                      <a:pt x="14" y="8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8"/>
                      <a:pt x="14" y="6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8" name="Freeform 52"/>
              <p:cNvSpPr>
                <a:spLocks/>
              </p:cNvSpPr>
              <p:nvPr/>
            </p:nvSpPr>
            <p:spPr bwMode="auto">
              <a:xfrm>
                <a:off x="2762" y="3665"/>
                <a:ext cx="33" cy="26"/>
              </a:xfrm>
              <a:custGeom>
                <a:avLst/>
                <a:gdLst>
                  <a:gd name="T0" fmla="*/ 14 w 14"/>
                  <a:gd name="T1" fmla="*/ 5 h 9"/>
                  <a:gd name="T2" fmla="*/ 11 w 14"/>
                  <a:gd name="T3" fmla="*/ 3 h 9"/>
                  <a:gd name="T4" fmla="*/ 10 w 14"/>
                  <a:gd name="T5" fmla="*/ 5 h 9"/>
                  <a:gd name="T6" fmla="*/ 8 w 14"/>
                  <a:gd name="T7" fmla="*/ 2 h 9"/>
                  <a:gd name="T8" fmla="*/ 5 w 14"/>
                  <a:gd name="T9" fmla="*/ 5 h 9"/>
                  <a:gd name="T10" fmla="*/ 5 w 14"/>
                  <a:gd name="T11" fmla="*/ 5 h 9"/>
                  <a:gd name="T12" fmla="*/ 6 w 14"/>
                  <a:gd name="T13" fmla="*/ 2 h 9"/>
                  <a:gd name="T14" fmla="*/ 2 w 14"/>
                  <a:gd name="T15" fmla="*/ 5 h 9"/>
                  <a:gd name="T16" fmla="*/ 0 w 14"/>
                  <a:gd name="T17" fmla="*/ 3 h 9"/>
                  <a:gd name="T18" fmla="*/ 1 w 14"/>
                  <a:gd name="T19" fmla="*/ 7 h 9"/>
                  <a:gd name="T20" fmla="*/ 5 w 14"/>
                  <a:gd name="T21" fmla="*/ 8 h 9"/>
                  <a:gd name="T22" fmla="*/ 9 w 14"/>
                  <a:gd name="T23" fmla="*/ 6 h 9"/>
                  <a:gd name="T24" fmla="*/ 10 w 14"/>
                  <a:gd name="T25" fmla="*/ 8 h 9"/>
                  <a:gd name="T26" fmla="*/ 14 w 14"/>
                  <a:gd name="T27" fmla="*/ 6 h 9"/>
                  <a:gd name="T28" fmla="*/ 14 w 14"/>
                  <a:gd name="T2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9">
                    <a:moveTo>
                      <a:pt x="14" y="5"/>
                    </a:moveTo>
                    <a:cubicBezTo>
                      <a:pt x="13" y="4"/>
                      <a:pt x="12" y="0"/>
                      <a:pt x="11" y="3"/>
                    </a:cubicBezTo>
                    <a:cubicBezTo>
                      <a:pt x="13" y="3"/>
                      <a:pt x="11" y="6"/>
                      <a:pt x="10" y="5"/>
                    </a:cubicBezTo>
                    <a:cubicBezTo>
                      <a:pt x="11" y="3"/>
                      <a:pt x="9" y="3"/>
                      <a:pt x="8" y="2"/>
                    </a:cubicBezTo>
                    <a:cubicBezTo>
                      <a:pt x="8" y="4"/>
                      <a:pt x="5" y="3"/>
                      <a:pt x="5" y="5"/>
                    </a:cubicBezTo>
                    <a:cubicBezTo>
                      <a:pt x="5" y="5"/>
                      <a:pt x="6" y="5"/>
                      <a:pt x="5" y="5"/>
                    </a:cubicBezTo>
                    <a:cubicBezTo>
                      <a:pt x="2" y="5"/>
                      <a:pt x="6" y="3"/>
                      <a:pt x="6" y="2"/>
                    </a:cubicBezTo>
                    <a:cubicBezTo>
                      <a:pt x="3" y="1"/>
                      <a:pt x="4" y="5"/>
                      <a:pt x="2" y="5"/>
                    </a:cubicBezTo>
                    <a:cubicBezTo>
                      <a:pt x="3" y="3"/>
                      <a:pt x="0" y="1"/>
                      <a:pt x="0" y="3"/>
                    </a:cubicBezTo>
                    <a:cubicBezTo>
                      <a:pt x="1" y="4"/>
                      <a:pt x="0" y="5"/>
                      <a:pt x="1" y="7"/>
                    </a:cubicBezTo>
                    <a:cubicBezTo>
                      <a:pt x="3" y="7"/>
                      <a:pt x="4" y="7"/>
                      <a:pt x="5" y="8"/>
                    </a:cubicBezTo>
                    <a:cubicBezTo>
                      <a:pt x="4" y="5"/>
                      <a:pt x="7" y="7"/>
                      <a:pt x="9" y="6"/>
                    </a:cubicBezTo>
                    <a:cubicBezTo>
                      <a:pt x="9" y="7"/>
                      <a:pt x="9" y="8"/>
                      <a:pt x="10" y="8"/>
                    </a:cubicBezTo>
                    <a:cubicBezTo>
                      <a:pt x="9" y="4"/>
                      <a:pt x="13" y="9"/>
                      <a:pt x="14" y="6"/>
                    </a:cubicBezTo>
                    <a:cubicBezTo>
                      <a:pt x="12" y="6"/>
                      <a:pt x="14" y="5"/>
                      <a:pt x="1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9" name="Freeform 53"/>
              <p:cNvSpPr>
                <a:spLocks/>
              </p:cNvSpPr>
              <p:nvPr/>
            </p:nvSpPr>
            <p:spPr bwMode="auto">
              <a:xfrm>
                <a:off x="2890" y="3688"/>
                <a:ext cx="7" cy="6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1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3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0" name="Freeform 54"/>
              <p:cNvSpPr>
                <a:spLocks/>
              </p:cNvSpPr>
              <p:nvPr/>
            </p:nvSpPr>
            <p:spPr bwMode="auto">
              <a:xfrm>
                <a:off x="2817" y="3682"/>
                <a:ext cx="4" cy="12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0"/>
                      <a:pt x="0" y="2"/>
                    </a:cubicBezTo>
                    <a:cubicBezTo>
                      <a:pt x="1" y="2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1" name="Freeform 55"/>
              <p:cNvSpPr>
                <a:spLocks/>
              </p:cNvSpPr>
              <p:nvPr/>
            </p:nvSpPr>
            <p:spPr bwMode="auto">
              <a:xfrm>
                <a:off x="2738" y="3685"/>
                <a:ext cx="14" cy="12"/>
              </a:xfrm>
              <a:custGeom>
                <a:avLst/>
                <a:gdLst>
                  <a:gd name="T0" fmla="*/ 4 w 6"/>
                  <a:gd name="T1" fmla="*/ 1 h 4"/>
                  <a:gd name="T2" fmla="*/ 3 w 6"/>
                  <a:gd name="T3" fmla="*/ 3 h 4"/>
                  <a:gd name="T4" fmla="*/ 6 w 6"/>
                  <a:gd name="T5" fmla="*/ 1 h 4"/>
                  <a:gd name="T6" fmla="*/ 4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3" y="0"/>
                      <a:pt x="0" y="4"/>
                      <a:pt x="3" y="3"/>
                    </a:cubicBezTo>
                    <a:cubicBezTo>
                      <a:pt x="3" y="2"/>
                      <a:pt x="6" y="2"/>
                      <a:pt x="6" y="1"/>
                    </a:cubicBezTo>
                    <a:cubicBezTo>
                      <a:pt x="4" y="1"/>
                      <a:pt x="4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2" name="Freeform 56"/>
              <p:cNvSpPr>
                <a:spLocks/>
              </p:cNvSpPr>
              <p:nvPr/>
            </p:nvSpPr>
            <p:spPr bwMode="auto">
              <a:xfrm>
                <a:off x="2721" y="3668"/>
                <a:ext cx="41" cy="23"/>
              </a:xfrm>
              <a:custGeom>
                <a:avLst/>
                <a:gdLst>
                  <a:gd name="T0" fmla="*/ 17 w 17"/>
                  <a:gd name="T1" fmla="*/ 4 h 8"/>
                  <a:gd name="T2" fmla="*/ 15 w 17"/>
                  <a:gd name="T3" fmla="*/ 1 h 8"/>
                  <a:gd name="T4" fmla="*/ 10 w 17"/>
                  <a:gd name="T5" fmla="*/ 3 h 8"/>
                  <a:gd name="T6" fmla="*/ 7 w 17"/>
                  <a:gd name="T7" fmla="*/ 2 h 8"/>
                  <a:gd name="T8" fmla="*/ 4 w 17"/>
                  <a:gd name="T9" fmla="*/ 4 h 8"/>
                  <a:gd name="T10" fmla="*/ 5 w 17"/>
                  <a:gd name="T11" fmla="*/ 0 h 8"/>
                  <a:gd name="T12" fmla="*/ 1 w 17"/>
                  <a:gd name="T13" fmla="*/ 1 h 8"/>
                  <a:gd name="T14" fmla="*/ 0 w 17"/>
                  <a:gd name="T15" fmla="*/ 4 h 8"/>
                  <a:gd name="T16" fmla="*/ 4 w 17"/>
                  <a:gd name="T17" fmla="*/ 5 h 8"/>
                  <a:gd name="T18" fmla="*/ 6 w 17"/>
                  <a:gd name="T19" fmla="*/ 5 h 8"/>
                  <a:gd name="T20" fmla="*/ 8 w 17"/>
                  <a:gd name="T21" fmla="*/ 4 h 8"/>
                  <a:gd name="T22" fmla="*/ 11 w 17"/>
                  <a:gd name="T23" fmla="*/ 4 h 8"/>
                  <a:gd name="T24" fmla="*/ 17 w 17"/>
                  <a:gd name="T2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8">
                    <a:moveTo>
                      <a:pt x="17" y="4"/>
                    </a:moveTo>
                    <a:cubicBezTo>
                      <a:pt x="16" y="4"/>
                      <a:pt x="14" y="4"/>
                      <a:pt x="15" y="1"/>
                    </a:cubicBezTo>
                    <a:cubicBezTo>
                      <a:pt x="12" y="2"/>
                      <a:pt x="12" y="3"/>
                      <a:pt x="10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5" y="2"/>
                      <a:pt x="8" y="5"/>
                      <a:pt x="4" y="4"/>
                    </a:cubicBezTo>
                    <a:cubicBezTo>
                      <a:pt x="4" y="3"/>
                      <a:pt x="8" y="1"/>
                      <a:pt x="5" y="0"/>
                    </a:cubicBezTo>
                    <a:cubicBezTo>
                      <a:pt x="5" y="2"/>
                      <a:pt x="2" y="1"/>
                      <a:pt x="1" y="1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3" y="2"/>
                      <a:pt x="3" y="8"/>
                      <a:pt x="4" y="5"/>
                    </a:cubicBezTo>
                    <a:cubicBezTo>
                      <a:pt x="2" y="4"/>
                      <a:pt x="5" y="5"/>
                      <a:pt x="6" y="5"/>
                    </a:cubicBezTo>
                    <a:cubicBezTo>
                      <a:pt x="7" y="5"/>
                      <a:pt x="7" y="4"/>
                      <a:pt x="8" y="4"/>
                    </a:cubicBezTo>
                    <a:cubicBezTo>
                      <a:pt x="10" y="4"/>
                      <a:pt x="10" y="5"/>
                      <a:pt x="11" y="4"/>
                    </a:cubicBezTo>
                    <a:cubicBezTo>
                      <a:pt x="13" y="2"/>
                      <a:pt x="17" y="8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489647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1"/>
          <p:cNvSpPr>
            <a:spLocks noEditPoints="1"/>
          </p:cNvSpPr>
          <p:nvPr/>
        </p:nvSpPr>
        <p:spPr bwMode="auto">
          <a:xfrm>
            <a:off x="1621995" y="1756228"/>
            <a:ext cx="4145771" cy="4195595"/>
          </a:xfrm>
          <a:custGeom>
            <a:avLst/>
            <a:gdLst>
              <a:gd name="T0" fmla="*/ 1905 w 2222"/>
              <a:gd name="T1" fmla="*/ 15 h 2023"/>
              <a:gd name="T2" fmla="*/ 2128 w 2222"/>
              <a:gd name="T3" fmla="*/ 134 h 2023"/>
              <a:gd name="T4" fmla="*/ 2145 w 2222"/>
              <a:gd name="T5" fmla="*/ 894 h 2023"/>
              <a:gd name="T6" fmla="*/ 1928 w 2222"/>
              <a:gd name="T7" fmla="*/ 1335 h 2023"/>
              <a:gd name="T8" fmla="*/ 1817 w 2222"/>
              <a:gd name="T9" fmla="*/ 1940 h 2023"/>
              <a:gd name="T10" fmla="*/ 1637 w 2222"/>
              <a:gd name="T11" fmla="*/ 1838 h 2023"/>
              <a:gd name="T12" fmla="*/ 328 w 2222"/>
              <a:gd name="T13" fmla="*/ 1946 h 2023"/>
              <a:gd name="T14" fmla="*/ 165 w 2222"/>
              <a:gd name="T15" fmla="*/ 1641 h 2023"/>
              <a:gd name="T16" fmla="*/ 0 w 2222"/>
              <a:gd name="T17" fmla="*/ 1937 h 2023"/>
              <a:gd name="T18" fmla="*/ 174 w 2222"/>
              <a:gd name="T19" fmla="*/ 460 h 2023"/>
              <a:gd name="T20" fmla="*/ 223 w 2222"/>
              <a:gd name="T21" fmla="*/ 813 h 2023"/>
              <a:gd name="T22" fmla="*/ 280 w 2222"/>
              <a:gd name="T23" fmla="*/ 747 h 2023"/>
              <a:gd name="T24" fmla="*/ 204 w 2222"/>
              <a:gd name="T25" fmla="*/ 345 h 2023"/>
              <a:gd name="T26" fmla="*/ 1417 w 2222"/>
              <a:gd name="T27" fmla="*/ 1276 h 2023"/>
              <a:gd name="T28" fmla="*/ 807 w 2222"/>
              <a:gd name="T29" fmla="*/ 1258 h 2023"/>
              <a:gd name="T30" fmla="*/ 192 w 2222"/>
              <a:gd name="T31" fmla="*/ 1295 h 2023"/>
              <a:gd name="T32" fmla="*/ 1090 w 2222"/>
              <a:gd name="T33" fmla="*/ 1307 h 2023"/>
              <a:gd name="T34" fmla="*/ 2064 w 2222"/>
              <a:gd name="T35" fmla="*/ 1321 h 2023"/>
              <a:gd name="T36" fmla="*/ 2051 w 2222"/>
              <a:gd name="T37" fmla="*/ 100 h 2023"/>
              <a:gd name="T38" fmla="*/ 2126 w 2222"/>
              <a:gd name="T39" fmla="*/ 985 h 2023"/>
              <a:gd name="T40" fmla="*/ 1658 w 2222"/>
              <a:gd name="T41" fmla="*/ 1215 h 2023"/>
              <a:gd name="T42" fmla="*/ 347 w 2222"/>
              <a:gd name="T43" fmla="*/ 77 h 2023"/>
              <a:gd name="T44" fmla="*/ 2054 w 2222"/>
              <a:gd name="T45" fmla="*/ 73 h 2023"/>
              <a:gd name="T46" fmla="*/ 255 w 2222"/>
              <a:gd name="T47" fmla="*/ 62 h 2023"/>
              <a:gd name="T48" fmla="*/ 1832 w 2222"/>
              <a:gd name="T49" fmla="*/ 106 h 2023"/>
              <a:gd name="T50" fmla="*/ 389 w 2222"/>
              <a:gd name="T51" fmla="*/ 88 h 2023"/>
              <a:gd name="T52" fmla="*/ 299 w 2222"/>
              <a:gd name="T53" fmla="*/ 736 h 2023"/>
              <a:gd name="T54" fmla="*/ 1404 w 2222"/>
              <a:gd name="T55" fmla="*/ 1126 h 2023"/>
              <a:gd name="T56" fmla="*/ 1935 w 2222"/>
              <a:gd name="T57" fmla="*/ 1754 h 2023"/>
              <a:gd name="T58" fmla="*/ 1938 w 2222"/>
              <a:gd name="T59" fmla="*/ 1977 h 2023"/>
              <a:gd name="T60" fmla="*/ 1839 w 2222"/>
              <a:gd name="T61" fmla="*/ 1374 h 2023"/>
              <a:gd name="T62" fmla="*/ 1853 w 2222"/>
              <a:gd name="T63" fmla="*/ 1771 h 2023"/>
              <a:gd name="T64" fmla="*/ 1840 w 2222"/>
              <a:gd name="T65" fmla="*/ 1756 h 2023"/>
              <a:gd name="T66" fmla="*/ 1792 w 2222"/>
              <a:gd name="T67" fmla="*/ 1729 h 2023"/>
              <a:gd name="T68" fmla="*/ 1792 w 2222"/>
              <a:gd name="T69" fmla="*/ 1331 h 2023"/>
              <a:gd name="T70" fmla="*/ 1696 w 2222"/>
              <a:gd name="T71" fmla="*/ 1656 h 2023"/>
              <a:gd name="T72" fmla="*/ 1783 w 2222"/>
              <a:gd name="T73" fmla="*/ 1804 h 2023"/>
              <a:gd name="T74" fmla="*/ 1743 w 2222"/>
              <a:gd name="T75" fmla="*/ 1803 h 2023"/>
              <a:gd name="T76" fmla="*/ 1751 w 2222"/>
              <a:gd name="T77" fmla="*/ 1743 h 2023"/>
              <a:gd name="T78" fmla="*/ 1448 w 2222"/>
              <a:gd name="T79" fmla="*/ 1740 h 2023"/>
              <a:gd name="T80" fmla="*/ 1519 w 2222"/>
              <a:gd name="T81" fmla="*/ 1804 h 2023"/>
              <a:gd name="T82" fmla="*/ 1170 w 2222"/>
              <a:gd name="T83" fmla="*/ 1325 h 2023"/>
              <a:gd name="T84" fmla="*/ 508 w 2222"/>
              <a:gd name="T85" fmla="*/ 1718 h 2023"/>
              <a:gd name="T86" fmla="*/ 1637 w 2222"/>
              <a:gd name="T87" fmla="*/ 1891 h 2023"/>
              <a:gd name="T88" fmla="*/ 1638 w 2222"/>
              <a:gd name="T89" fmla="*/ 1224 h 2023"/>
              <a:gd name="T90" fmla="*/ 1328 w 2222"/>
              <a:gd name="T91" fmla="*/ 1200 h 2023"/>
              <a:gd name="T92" fmla="*/ 1477 w 2222"/>
              <a:gd name="T93" fmla="*/ 1169 h 2023"/>
              <a:gd name="T94" fmla="*/ 716 w 2222"/>
              <a:gd name="T95" fmla="*/ 1194 h 2023"/>
              <a:gd name="T96" fmla="*/ 942 w 2222"/>
              <a:gd name="T97" fmla="*/ 1246 h 2023"/>
              <a:gd name="T98" fmla="*/ 641 w 2222"/>
              <a:gd name="T99" fmla="*/ 1795 h 2023"/>
              <a:gd name="T100" fmla="*/ 565 w 2222"/>
              <a:gd name="T101" fmla="*/ 1766 h 2023"/>
              <a:gd name="T102" fmla="*/ 525 w 2222"/>
              <a:gd name="T103" fmla="*/ 1765 h 2023"/>
              <a:gd name="T104" fmla="*/ 527 w 2222"/>
              <a:gd name="T105" fmla="*/ 1785 h 2023"/>
              <a:gd name="T106" fmla="*/ 467 w 2222"/>
              <a:gd name="T107" fmla="*/ 1956 h 2023"/>
              <a:gd name="T108" fmla="*/ 504 w 2222"/>
              <a:gd name="T109" fmla="*/ 1744 h 2023"/>
              <a:gd name="T110" fmla="*/ 358 w 2222"/>
              <a:gd name="T111" fmla="*/ 1766 h 2023"/>
              <a:gd name="T112" fmla="*/ 208 w 2222"/>
              <a:gd name="T113" fmla="*/ 928 h 2023"/>
              <a:gd name="T114" fmla="*/ 208 w 2222"/>
              <a:gd name="T115" fmla="*/ 941 h 2023"/>
              <a:gd name="T116" fmla="*/ 146 w 2222"/>
              <a:gd name="T117" fmla="*/ 1065 h 2023"/>
              <a:gd name="T118" fmla="*/ 159 w 2222"/>
              <a:gd name="T119" fmla="*/ 705 h 2023"/>
              <a:gd name="T120" fmla="*/ 45 w 2222"/>
              <a:gd name="T121" fmla="*/ 1675 h 2023"/>
              <a:gd name="T122" fmla="*/ 181 w 2222"/>
              <a:gd name="T123" fmla="*/ 1341 h 2023"/>
              <a:gd name="T124" fmla="*/ 182 w 2222"/>
              <a:gd name="T125" fmla="*/ 1373 h 2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22" h="2023">
                <a:moveTo>
                  <a:pt x="180" y="15"/>
                </a:moveTo>
                <a:lnTo>
                  <a:pt x="180" y="15"/>
                </a:lnTo>
                <a:lnTo>
                  <a:pt x="187" y="11"/>
                </a:lnTo>
                <a:lnTo>
                  <a:pt x="193" y="6"/>
                </a:lnTo>
                <a:lnTo>
                  <a:pt x="202" y="4"/>
                </a:lnTo>
                <a:lnTo>
                  <a:pt x="208" y="0"/>
                </a:lnTo>
                <a:lnTo>
                  <a:pt x="208" y="0"/>
                </a:lnTo>
                <a:lnTo>
                  <a:pt x="223" y="4"/>
                </a:lnTo>
                <a:lnTo>
                  <a:pt x="238" y="5"/>
                </a:lnTo>
                <a:lnTo>
                  <a:pt x="270" y="9"/>
                </a:lnTo>
                <a:lnTo>
                  <a:pt x="270" y="9"/>
                </a:lnTo>
                <a:lnTo>
                  <a:pt x="291" y="11"/>
                </a:lnTo>
                <a:lnTo>
                  <a:pt x="313" y="11"/>
                </a:lnTo>
                <a:lnTo>
                  <a:pt x="313" y="11"/>
                </a:lnTo>
                <a:lnTo>
                  <a:pt x="415" y="9"/>
                </a:lnTo>
                <a:lnTo>
                  <a:pt x="520" y="9"/>
                </a:lnTo>
                <a:lnTo>
                  <a:pt x="739" y="12"/>
                </a:lnTo>
                <a:lnTo>
                  <a:pt x="970" y="15"/>
                </a:lnTo>
                <a:lnTo>
                  <a:pt x="1090" y="15"/>
                </a:lnTo>
                <a:lnTo>
                  <a:pt x="1214" y="15"/>
                </a:lnTo>
                <a:lnTo>
                  <a:pt x="1214" y="15"/>
                </a:lnTo>
                <a:lnTo>
                  <a:pt x="1383" y="15"/>
                </a:lnTo>
                <a:lnTo>
                  <a:pt x="1553" y="15"/>
                </a:lnTo>
                <a:lnTo>
                  <a:pt x="1553" y="15"/>
                </a:lnTo>
                <a:lnTo>
                  <a:pt x="1634" y="16"/>
                </a:lnTo>
                <a:lnTo>
                  <a:pt x="1707" y="17"/>
                </a:lnTo>
                <a:lnTo>
                  <a:pt x="1742" y="17"/>
                </a:lnTo>
                <a:lnTo>
                  <a:pt x="1775" y="16"/>
                </a:lnTo>
                <a:lnTo>
                  <a:pt x="1809" y="15"/>
                </a:lnTo>
                <a:lnTo>
                  <a:pt x="1843" y="11"/>
                </a:lnTo>
                <a:lnTo>
                  <a:pt x="1843" y="11"/>
                </a:lnTo>
                <a:lnTo>
                  <a:pt x="1856" y="13"/>
                </a:lnTo>
                <a:lnTo>
                  <a:pt x="1871" y="16"/>
                </a:lnTo>
                <a:lnTo>
                  <a:pt x="1888" y="16"/>
                </a:lnTo>
                <a:lnTo>
                  <a:pt x="1905" y="15"/>
                </a:lnTo>
                <a:lnTo>
                  <a:pt x="1905" y="15"/>
                </a:lnTo>
                <a:lnTo>
                  <a:pt x="1917" y="12"/>
                </a:lnTo>
                <a:lnTo>
                  <a:pt x="1928" y="8"/>
                </a:lnTo>
                <a:lnTo>
                  <a:pt x="1935" y="8"/>
                </a:lnTo>
                <a:lnTo>
                  <a:pt x="1941" y="8"/>
                </a:lnTo>
                <a:lnTo>
                  <a:pt x="1946" y="11"/>
                </a:lnTo>
                <a:lnTo>
                  <a:pt x="1950" y="15"/>
                </a:lnTo>
                <a:lnTo>
                  <a:pt x="1950" y="15"/>
                </a:lnTo>
                <a:lnTo>
                  <a:pt x="1980" y="15"/>
                </a:lnTo>
                <a:lnTo>
                  <a:pt x="2010" y="15"/>
                </a:lnTo>
                <a:lnTo>
                  <a:pt x="2040" y="16"/>
                </a:lnTo>
                <a:lnTo>
                  <a:pt x="2068" y="15"/>
                </a:lnTo>
                <a:lnTo>
                  <a:pt x="2068" y="15"/>
                </a:lnTo>
                <a:lnTo>
                  <a:pt x="2079" y="13"/>
                </a:lnTo>
                <a:lnTo>
                  <a:pt x="2085" y="12"/>
                </a:lnTo>
                <a:lnTo>
                  <a:pt x="2089" y="11"/>
                </a:lnTo>
                <a:lnTo>
                  <a:pt x="2089" y="11"/>
                </a:lnTo>
                <a:lnTo>
                  <a:pt x="2092" y="12"/>
                </a:lnTo>
                <a:lnTo>
                  <a:pt x="2094" y="13"/>
                </a:lnTo>
                <a:lnTo>
                  <a:pt x="2096" y="16"/>
                </a:lnTo>
                <a:lnTo>
                  <a:pt x="2098" y="17"/>
                </a:lnTo>
                <a:lnTo>
                  <a:pt x="2098" y="17"/>
                </a:lnTo>
                <a:lnTo>
                  <a:pt x="2103" y="17"/>
                </a:lnTo>
                <a:lnTo>
                  <a:pt x="2108" y="16"/>
                </a:lnTo>
                <a:lnTo>
                  <a:pt x="2115" y="16"/>
                </a:lnTo>
                <a:lnTo>
                  <a:pt x="2122" y="19"/>
                </a:lnTo>
                <a:lnTo>
                  <a:pt x="2122" y="19"/>
                </a:lnTo>
                <a:lnTo>
                  <a:pt x="2126" y="28"/>
                </a:lnTo>
                <a:lnTo>
                  <a:pt x="2127" y="41"/>
                </a:lnTo>
                <a:lnTo>
                  <a:pt x="2126" y="51"/>
                </a:lnTo>
                <a:lnTo>
                  <a:pt x="2122" y="62"/>
                </a:lnTo>
                <a:lnTo>
                  <a:pt x="2122" y="62"/>
                </a:lnTo>
                <a:lnTo>
                  <a:pt x="2126" y="85"/>
                </a:lnTo>
                <a:lnTo>
                  <a:pt x="2127" y="110"/>
                </a:lnTo>
                <a:lnTo>
                  <a:pt x="2128" y="134"/>
                </a:lnTo>
                <a:lnTo>
                  <a:pt x="2128" y="159"/>
                </a:lnTo>
                <a:lnTo>
                  <a:pt x="2128" y="211"/>
                </a:lnTo>
                <a:lnTo>
                  <a:pt x="2128" y="236"/>
                </a:lnTo>
                <a:lnTo>
                  <a:pt x="2131" y="262"/>
                </a:lnTo>
                <a:lnTo>
                  <a:pt x="2131" y="262"/>
                </a:lnTo>
                <a:lnTo>
                  <a:pt x="2132" y="281"/>
                </a:lnTo>
                <a:lnTo>
                  <a:pt x="2134" y="302"/>
                </a:lnTo>
                <a:lnTo>
                  <a:pt x="2135" y="344"/>
                </a:lnTo>
                <a:lnTo>
                  <a:pt x="2135" y="344"/>
                </a:lnTo>
                <a:lnTo>
                  <a:pt x="2137" y="366"/>
                </a:lnTo>
                <a:lnTo>
                  <a:pt x="2137" y="386"/>
                </a:lnTo>
                <a:lnTo>
                  <a:pt x="2137" y="386"/>
                </a:lnTo>
                <a:lnTo>
                  <a:pt x="2137" y="392"/>
                </a:lnTo>
                <a:lnTo>
                  <a:pt x="2134" y="396"/>
                </a:lnTo>
                <a:lnTo>
                  <a:pt x="2132" y="401"/>
                </a:lnTo>
                <a:lnTo>
                  <a:pt x="2131" y="407"/>
                </a:lnTo>
                <a:lnTo>
                  <a:pt x="2131" y="407"/>
                </a:lnTo>
                <a:lnTo>
                  <a:pt x="2131" y="416"/>
                </a:lnTo>
                <a:lnTo>
                  <a:pt x="2134" y="427"/>
                </a:lnTo>
                <a:lnTo>
                  <a:pt x="2135" y="437"/>
                </a:lnTo>
                <a:lnTo>
                  <a:pt x="2137" y="446"/>
                </a:lnTo>
                <a:lnTo>
                  <a:pt x="2137" y="446"/>
                </a:lnTo>
                <a:lnTo>
                  <a:pt x="2138" y="485"/>
                </a:lnTo>
                <a:lnTo>
                  <a:pt x="2139" y="525"/>
                </a:lnTo>
                <a:lnTo>
                  <a:pt x="2139" y="525"/>
                </a:lnTo>
                <a:lnTo>
                  <a:pt x="2141" y="605"/>
                </a:lnTo>
                <a:lnTo>
                  <a:pt x="2141" y="684"/>
                </a:lnTo>
                <a:lnTo>
                  <a:pt x="2141" y="684"/>
                </a:lnTo>
                <a:lnTo>
                  <a:pt x="2141" y="705"/>
                </a:lnTo>
                <a:lnTo>
                  <a:pt x="2142" y="724"/>
                </a:lnTo>
                <a:lnTo>
                  <a:pt x="2142" y="724"/>
                </a:lnTo>
                <a:lnTo>
                  <a:pt x="2145" y="745"/>
                </a:lnTo>
                <a:lnTo>
                  <a:pt x="2146" y="766"/>
                </a:lnTo>
                <a:lnTo>
                  <a:pt x="2146" y="808"/>
                </a:lnTo>
                <a:lnTo>
                  <a:pt x="2145" y="894"/>
                </a:lnTo>
                <a:lnTo>
                  <a:pt x="2145" y="894"/>
                </a:lnTo>
                <a:lnTo>
                  <a:pt x="2142" y="985"/>
                </a:lnTo>
                <a:lnTo>
                  <a:pt x="2141" y="1030"/>
                </a:lnTo>
                <a:lnTo>
                  <a:pt x="2141" y="1075"/>
                </a:lnTo>
                <a:lnTo>
                  <a:pt x="2141" y="1075"/>
                </a:lnTo>
                <a:lnTo>
                  <a:pt x="2142" y="1122"/>
                </a:lnTo>
                <a:lnTo>
                  <a:pt x="2141" y="1169"/>
                </a:lnTo>
                <a:lnTo>
                  <a:pt x="2137" y="1262"/>
                </a:lnTo>
                <a:lnTo>
                  <a:pt x="2137" y="1262"/>
                </a:lnTo>
                <a:lnTo>
                  <a:pt x="2146" y="1264"/>
                </a:lnTo>
                <a:lnTo>
                  <a:pt x="2154" y="1264"/>
                </a:lnTo>
                <a:lnTo>
                  <a:pt x="2171" y="1262"/>
                </a:lnTo>
                <a:lnTo>
                  <a:pt x="2186" y="1260"/>
                </a:lnTo>
                <a:lnTo>
                  <a:pt x="2192" y="1260"/>
                </a:lnTo>
                <a:lnTo>
                  <a:pt x="2199" y="1261"/>
                </a:lnTo>
                <a:lnTo>
                  <a:pt x="2199" y="1261"/>
                </a:lnTo>
                <a:lnTo>
                  <a:pt x="2205" y="1262"/>
                </a:lnTo>
                <a:lnTo>
                  <a:pt x="2210" y="1265"/>
                </a:lnTo>
                <a:lnTo>
                  <a:pt x="2213" y="1268"/>
                </a:lnTo>
                <a:lnTo>
                  <a:pt x="2217" y="1272"/>
                </a:lnTo>
                <a:lnTo>
                  <a:pt x="2221" y="1282"/>
                </a:lnTo>
                <a:lnTo>
                  <a:pt x="2222" y="1294"/>
                </a:lnTo>
                <a:lnTo>
                  <a:pt x="2222" y="1306"/>
                </a:lnTo>
                <a:lnTo>
                  <a:pt x="2220" y="1318"/>
                </a:lnTo>
                <a:lnTo>
                  <a:pt x="2217" y="1331"/>
                </a:lnTo>
                <a:lnTo>
                  <a:pt x="2213" y="1343"/>
                </a:lnTo>
                <a:lnTo>
                  <a:pt x="2213" y="1343"/>
                </a:lnTo>
                <a:lnTo>
                  <a:pt x="2196" y="1341"/>
                </a:lnTo>
                <a:lnTo>
                  <a:pt x="2191" y="1340"/>
                </a:lnTo>
                <a:lnTo>
                  <a:pt x="2187" y="1336"/>
                </a:lnTo>
                <a:lnTo>
                  <a:pt x="2187" y="1336"/>
                </a:lnTo>
                <a:lnTo>
                  <a:pt x="2117" y="1337"/>
                </a:lnTo>
                <a:lnTo>
                  <a:pt x="2054" y="1336"/>
                </a:lnTo>
                <a:lnTo>
                  <a:pt x="1991" y="1335"/>
                </a:lnTo>
                <a:lnTo>
                  <a:pt x="1928" y="1335"/>
                </a:lnTo>
                <a:lnTo>
                  <a:pt x="1928" y="1335"/>
                </a:lnTo>
                <a:lnTo>
                  <a:pt x="1927" y="1354"/>
                </a:lnTo>
                <a:lnTo>
                  <a:pt x="1927" y="1373"/>
                </a:lnTo>
                <a:lnTo>
                  <a:pt x="1930" y="1411"/>
                </a:lnTo>
                <a:lnTo>
                  <a:pt x="1930" y="1411"/>
                </a:lnTo>
                <a:lnTo>
                  <a:pt x="1942" y="1622"/>
                </a:lnTo>
                <a:lnTo>
                  <a:pt x="1947" y="1727"/>
                </a:lnTo>
                <a:lnTo>
                  <a:pt x="1953" y="1833"/>
                </a:lnTo>
                <a:lnTo>
                  <a:pt x="1953" y="1833"/>
                </a:lnTo>
                <a:lnTo>
                  <a:pt x="1954" y="1873"/>
                </a:lnTo>
                <a:lnTo>
                  <a:pt x="1957" y="1912"/>
                </a:lnTo>
                <a:lnTo>
                  <a:pt x="1961" y="1947"/>
                </a:lnTo>
                <a:lnTo>
                  <a:pt x="1964" y="1962"/>
                </a:lnTo>
                <a:lnTo>
                  <a:pt x="1968" y="1977"/>
                </a:lnTo>
                <a:lnTo>
                  <a:pt x="1968" y="1977"/>
                </a:lnTo>
                <a:lnTo>
                  <a:pt x="1964" y="1982"/>
                </a:lnTo>
                <a:lnTo>
                  <a:pt x="1960" y="1986"/>
                </a:lnTo>
                <a:lnTo>
                  <a:pt x="1949" y="1995"/>
                </a:lnTo>
                <a:lnTo>
                  <a:pt x="1935" y="2000"/>
                </a:lnTo>
                <a:lnTo>
                  <a:pt x="1922" y="2004"/>
                </a:lnTo>
                <a:lnTo>
                  <a:pt x="1893" y="2011"/>
                </a:lnTo>
                <a:lnTo>
                  <a:pt x="1878" y="2015"/>
                </a:lnTo>
                <a:lnTo>
                  <a:pt x="1864" y="2019"/>
                </a:lnTo>
                <a:lnTo>
                  <a:pt x="1864" y="2019"/>
                </a:lnTo>
                <a:lnTo>
                  <a:pt x="1859" y="2014"/>
                </a:lnTo>
                <a:lnTo>
                  <a:pt x="1852" y="2008"/>
                </a:lnTo>
                <a:lnTo>
                  <a:pt x="1837" y="2000"/>
                </a:lnTo>
                <a:lnTo>
                  <a:pt x="1830" y="1996"/>
                </a:lnTo>
                <a:lnTo>
                  <a:pt x="1824" y="1991"/>
                </a:lnTo>
                <a:lnTo>
                  <a:pt x="1819" y="1984"/>
                </a:lnTo>
                <a:lnTo>
                  <a:pt x="1815" y="1976"/>
                </a:lnTo>
                <a:lnTo>
                  <a:pt x="1815" y="1976"/>
                </a:lnTo>
                <a:lnTo>
                  <a:pt x="1814" y="1965"/>
                </a:lnTo>
                <a:lnTo>
                  <a:pt x="1815" y="1952"/>
                </a:lnTo>
                <a:lnTo>
                  <a:pt x="1817" y="1940"/>
                </a:lnTo>
                <a:lnTo>
                  <a:pt x="1818" y="1928"/>
                </a:lnTo>
                <a:lnTo>
                  <a:pt x="1818" y="1928"/>
                </a:lnTo>
                <a:lnTo>
                  <a:pt x="1817" y="1901"/>
                </a:lnTo>
                <a:lnTo>
                  <a:pt x="1815" y="1873"/>
                </a:lnTo>
                <a:lnTo>
                  <a:pt x="1814" y="1848"/>
                </a:lnTo>
                <a:lnTo>
                  <a:pt x="1815" y="1823"/>
                </a:lnTo>
                <a:lnTo>
                  <a:pt x="1815" y="1823"/>
                </a:lnTo>
                <a:lnTo>
                  <a:pt x="1804" y="1822"/>
                </a:lnTo>
                <a:lnTo>
                  <a:pt x="1791" y="1822"/>
                </a:lnTo>
                <a:lnTo>
                  <a:pt x="1779" y="1822"/>
                </a:lnTo>
                <a:lnTo>
                  <a:pt x="1766" y="1822"/>
                </a:lnTo>
                <a:lnTo>
                  <a:pt x="1766" y="1822"/>
                </a:lnTo>
                <a:lnTo>
                  <a:pt x="1760" y="1856"/>
                </a:lnTo>
                <a:lnTo>
                  <a:pt x="1754" y="1890"/>
                </a:lnTo>
                <a:lnTo>
                  <a:pt x="1745" y="1956"/>
                </a:lnTo>
                <a:lnTo>
                  <a:pt x="1745" y="1956"/>
                </a:lnTo>
                <a:lnTo>
                  <a:pt x="1732" y="1958"/>
                </a:lnTo>
                <a:lnTo>
                  <a:pt x="1720" y="1959"/>
                </a:lnTo>
                <a:lnTo>
                  <a:pt x="1693" y="1959"/>
                </a:lnTo>
                <a:lnTo>
                  <a:pt x="1664" y="1959"/>
                </a:lnTo>
                <a:lnTo>
                  <a:pt x="1651" y="1961"/>
                </a:lnTo>
                <a:lnTo>
                  <a:pt x="1637" y="1962"/>
                </a:lnTo>
                <a:lnTo>
                  <a:pt x="1637" y="1962"/>
                </a:lnTo>
                <a:lnTo>
                  <a:pt x="1633" y="1959"/>
                </a:lnTo>
                <a:lnTo>
                  <a:pt x="1629" y="1955"/>
                </a:lnTo>
                <a:lnTo>
                  <a:pt x="1625" y="1952"/>
                </a:lnTo>
                <a:lnTo>
                  <a:pt x="1624" y="1951"/>
                </a:lnTo>
                <a:lnTo>
                  <a:pt x="1619" y="1951"/>
                </a:lnTo>
                <a:lnTo>
                  <a:pt x="1619" y="1951"/>
                </a:lnTo>
                <a:lnTo>
                  <a:pt x="1618" y="1935"/>
                </a:lnTo>
                <a:lnTo>
                  <a:pt x="1619" y="1920"/>
                </a:lnTo>
                <a:lnTo>
                  <a:pt x="1624" y="1903"/>
                </a:lnTo>
                <a:lnTo>
                  <a:pt x="1626" y="1887"/>
                </a:lnTo>
                <a:lnTo>
                  <a:pt x="1634" y="1854"/>
                </a:lnTo>
                <a:lnTo>
                  <a:pt x="1637" y="1838"/>
                </a:lnTo>
                <a:lnTo>
                  <a:pt x="1638" y="1822"/>
                </a:lnTo>
                <a:lnTo>
                  <a:pt x="1638" y="1822"/>
                </a:lnTo>
                <a:lnTo>
                  <a:pt x="1551" y="1820"/>
                </a:lnTo>
                <a:lnTo>
                  <a:pt x="1468" y="1822"/>
                </a:lnTo>
                <a:lnTo>
                  <a:pt x="1388" y="1823"/>
                </a:lnTo>
                <a:lnTo>
                  <a:pt x="1309" y="1823"/>
                </a:lnTo>
                <a:lnTo>
                  <a:pt x="1309" y="1823"/>
                </a:lnTo>
                <a:lnTo>
                  <a:pt x="1042" y="1823"/>
                </a:lnTo>
                <a:lnTo>
                  <a:pt x="762" y="1823"/>
                </a:lnTo>
                <a:lnTo>
                  <a:pt x="762" y="1823"/>
                </a:lnTo>
                <a:lnTo>
                  <a:pt x="627" y="1822"/>
                </a:lnTo>
                <a:lnTo>
                  <a:pt x="498" y="1819"/>
                </a:lnTo>
                <a:lnTo>
                  <a:pt x="498" y="1819"/>
                </a:lnTo>
                <a:lnTo>
                  <a:pt x="490" y="1895"/>
                </a:lnTo>
                <a:lnTo>
                  <a:pt x="486" y="1937"/>
                </a:lnTo>
                <a:lnTo>
                  <a:pt x="482" y="1980"/>
                </a:lnTo>
                <a:lnTo>
                  <a:pt x="482" y="1980"/>
                </a:lnTo>
                <a:lnTo>
                  <a:pt x="482" y="2004"/>
                </a:lnTo>
                <a:lnTo>
                  <a:pt x="482" y="2008"/>
                </a:lnTo>
                <a:lnTo>
                  <a:pt x="480" y="2014"/>
                </a:lnTo>
                <a:lnTo>
                  <a:pt x="478" y="2019"/>
                </a:lnTo>
                <a:lnTo>
                  <a:pt x="475" y="2023"/>
                </a:lnTo>
                <a:lnTo>
                  <a:pt x="475" y="2023"/>
                </a:lnTo>
                <a:lnTo>
                  <a:pt x="449" y="2020"/>
                </a:lnTo>
                <a:lnTo>
                  <a:pt x="425" y="2015"/>
                </a:lnTo>
                <a:lnTo>
                  <a:pt x="399" y="2011"/>
                </a:lnTo>
                <a:lnTo>
                  <a:pt x="387" y="2010"/>
                </a:lnTo>
                <a:lnTo>
                  <a:pt x="374" y="2010"/>
                </a:lnTo>
                <a:lnTo>
                  <a:pt x="374" y="2010"/>
                </a:lnTo>
                <a:lnTo>
                  <a:pt x="369" y="2001"/>
                </a:lnTo>
                <a:lnTo>
                  <a:pt x="363" y="1992"/>
                </a:lnTo>
                <a:lnTo>
                  <a:pt x="353" y="1977"/>
                </a:lnTo>
                <a:lnTo>
                  <a:pt x="340" y="1961"/>
                </a:lnTo>
                <a:lnTo>
                  <a:pt x="328" y="1946"/>
                </a:lnTo>
                <a:lnTo>
                  <a:pt x="328" y="1946"/>
                </a:lnTo>
                <a:lnTo>
                  <a:pt x="338" y="1865"/>
                </a:lnTo>
                <a:lnTo>
                  <a:pt x="347" y="1785"/>
                </a:lnTo>
                <a:lnTo>
                  <a:pt x="363" y="1626"/>
                </a:lnTo>
                <a:lnTo>
                  <a:pt x="380" y="1468"/>
                </a:lnTo>
                <a:lnTo>
                  <a:pt x="397" y="1316"/>
                </a:lnTo>
                <a:lnTo>
                  <a:pt x="397" y="1316"/>
                </a:lnTo>
                <a:lnTo>
                  <a:pt x="355" y="1313"/>
                </a:lnTo>
                <a:lnTo>
                  <a:pt x="305" y="1310"/>
                </a:lnTo>
                <a:lnTo>
                  <a:pt x="252" y="1309"/>
                </a:lnTo>
                <a:lnTo>
                  <a:pt x="204" y="1307"/>
                </a:lnTo>
                <a:lnTo>
                  <a:pt x="204" y="1307"/>
                </a:lnTo>
                <a:lnTo>
                  <a:pt x="195" y="1386"/>
                </a:lnTo>
                <a:lnTo>
                  <a:pt x="185" y="1463"/>
                </a:lnTo>
                <a:lnTo>
                  <a:pt x="185" y="1463"/>
                </a:lnTo>
                <a:lnTo>
                  <a:pt x="184" y="1477"/>
                </a:lnTo>
                <a:lnTo>
                  <a:pt x="181" y="1494"/>
                </a:lnTo>
                <a:lnTo>
                  <a:pt x="178" y="1509"/>
                </a:lnTo>
                <a:lnTo>
                  <a:pt x="176" y="1525"/>
                </a:lnTo>
                <a:lnTo>
                  <a:pt x="176" y="1525"/>
                </a:lnTo>
                <a:lnTo>
                  <a:pt x="177" y="1543"/>
                </a:lnTo>
                <a:lnTo>
                  <a:pt x="177" y="1551"/>
                </a:lnTo>
                <a:lnTo>
                  <a:pt x="176" y="1559"/>
                </a:lnTo>
                <a:lnTo>
                  <a:pt x="176" y="1559"/>
                </a:lnTo>
                <a:lnTo>
                  <a:pt x="174" y="1569"/>
                </a:lnTo>
                <a:lnTo>
                  <a:pt x="170" y="1580"/>
                </a:lnTo>
                <a:lnTo>
                  <a:pt x="167" y="1589"/>
                </a:lnTo>
                <a:lnTo>
                  <a:pt x="166" y="1599"/>
                </a:lnTo>
                <a:lnTo>
                  <a:pt x="166" y="1599"/>
                </a:lnTo>
                <a:lnTo>
                  <a:pt x="167" y="1607"/>
                </a:lnTo>
                <a:lnTo>
                  <a:pt x="169" y="1614"/>
                </a:lnTo>
                <a:lnTo>
                  <a:pt x="170" y="1620"/>
                </a:lnTo>
                <a:lnTo>
                  <a:pt x="170" y="1627"/>
                </a:lnTo>
                <a:lnTo>
                  <a:pt x="170" y="1627"/>
                </a:lnTo>
                <a:lnTo>
                  <a:pt x="167" y="1634"/>
                </a:lnTo>
                <a:lnTo>
                  <a:pt x="165" y="1641"/>
                </a:lnTo>
                <a:lnTo>
                  <a:pt x="165" y="1641"/>
                </a:lnTo>
                <a:lnTo>
                  <a:pt x="165" y="1646"/>
                </a:lnTo>
                <a:lnTo>
                  <a:pt x="165" y="1650"/>
                </a:lnTo>
                <a:lnTo>
                  <a:pt x="165" y="1660"/>
                </a:lnTo>
                <a:lnTo>
                  <a:pt x="165" y="1660"/>
                </a:lnTo>
                <a:lnTo>
                  <a:pt x="163" y="1668"/>
                </a:lnTo>
                <a:lnTo>
                  <a:pt x="161" y="1675"/>
                </a:lnTo>
                <a:lnTo>
                  <a:pt x="158" y="1683"/>
                </a:lnTo>
                <a:lnTo>
                  <a:pt x="157" y="1690"/>
                </a:lnTo>
                <a:lnTo>
                  <a:pt x="157" y="1690"/>
                </a:lnTo>
                <a:lnTo>
                  <a:pt x="153" y="1739"/>
                </a:lnTo>
                <a:lnTo>
                  <a:pt x="146" y="1792"/>
                </a:lnTo>
                <a:lnTo>
                  <a:pt x="139" y="1849"/>
                </a:lnTo>
                <a:lnTo>
                  <a:pt x="135" y="1905"/>
                </a:lnTo>
                <a:lnTo>
                  <a:pt x="135" y="1905"/>
                </a:lnTo>
                <a:lnTo>
                  <a:pt x="135" y="1916"/>
                </a:lnTo>
                <a:lnTo>
                  <a:pt x="135" y="1925"/>
                </a:lnTo>
                <a:lnTo>
                  <a:pt x="135" y="1935"/>
                </a:lnTo>
                <a:lnTo>
                  <a:pt x="133" y="1940"/>
                </a:lnTo>
                <a:lnTo>
                  <a:pt x="131" y="1946"/>
                </a:lnTo>
                <a:lnTo>
                  <a:pt x="131" y="1946"/>
                </a:lnTo>
                <a:lnTo>
                  <a:pt x="124" y="1946"/>
                </a:lnTo>
                <a:lnTo>
                  <a:pt x="116" y="1946"/>
                </a:lnTo>
                <a:lnTo>
                  <a:pt x="101" y="1950"/>
                </a:lnTo>
                <a:lnTo>
                  <a:pt x="84" y="1952"/>
                </a:lnTo>
                <a:lnTo>
                  <a:pt x="65" y="1955"/>
                </a:lnTo>
                <a:lnTo>
                  <a:pt x="65" y="1955"/>
                </a:lnTo>
                <a:lnTo>
                  <a:pt x="49" y="1954"/>
                </a:lnTo>
                <a:lnTo>
                  <a:pt x="33" y="1952"/>
                </a:lnTo>
                <a:lnTo>
                  <a:pt x="18" y="1950"/>
                </a:lnTo>
                <a:lnTo>
                  <a:pt x="6" y="1948"/>
                </a:lnTo>
                <a:lnTo>
                  <a:pt x="6" y="1948"/>
                </a:lnTo>
                <a:lnTo>
                  <a:pt x="1" y="1946"/>
                </a:lnTo>
                <a:lnTo>
                  <a:pt x="0" y="1942"/>
                </a:lnTo>
                <a:lnTo>
                  <a:pt x="0" y="1937"/>
                </a:lnTo>
                <a:lnTo>
                  <a:pt x="1" y="1933"/>
                </a:lnTo>
                <a:lnTo>
                  <a:pt x="4" y="1924"/>
                </a:lnTo>
                <a:lnTo>
                  <a:pt x="3" y="1920"/>
                </a:lnTo>
                <a:lnTo>
                  <a:pt x="1" y="1914"/>
                </a:lnTo>
                <a:lnTo>
                  <a:pt x="1" y="1914"/>
                </a:lnTo>
                <a:lnTo>
                  <a:pt x="1" y="1913"/>
                </a:lnTo>
                <a:lnTo>
                  <a:pt x="1" y="1910"/>
                </a:lnTo>
                <a:lnTo>
                  <a:pt x="4" y="1909"/>
                </a:lnTo>
                <a:lnTo>
                  <a:pt x="8" y="1907"/>
                </a:lnTo>
                <a:lnTo>
                  <a:pt x="8" y="1905"/>
                </a:lnTo>
                <a:lnTo>
                  <a:pt x="8" y="1903"/>
                </a:lnTo>
                <a:lnTo>
                  <a:pt x="8" y="1903"/>
                </a:lnTo>
                <a:lnTo>
                  <a:pt x="14" y="1846"/>
                </a:lnTo>
                <a:lnTo>
                  <a:pt x="21" y="1788"/>
                </a:lnTo>
                <a:lnTo>
                  <a:pt x="35" y="1672"/>
                </a:lnTo>
                <a:lnTo>
                  <a:pt x="50" y="1556"/>
                </a:lnTo>
                <a:lnTo>
                  <a:pt x="64" y="1441"/>
                </a:lnTo>
                <a:lnTo>
                  <a:pt x="64" y="1441"/>
                </a:lnTo>
                <a:lnTo>
                  <a:pt x="70" y="1401"/>
                </a:lnTo>
                <a:lnTo>
                  <a:pt x="75" y="1360"/>
                </a:lnTo>
                <a:lnTo>
                  <a:pt x="80" y="1324"/>
                </a:lnTo>
                <a:lnTo>
                  <a:pt x="83" y="1301"/>
                </a:lnTo>
                <a:lnTo>
                  <a:pt x="83" y="1301"/>
                </a:lnTo>
                <a:lnTo>
                  <a:pt x="105" y="1068"/>
                </a:lnTo>
                <a:lnTo>
                  <a:pt x="118" y="945"/>
                </a:lnTo>
                <a:lnTo>
                  <a:pt x="135" y="823"/>
                </a:lnTo>
                <a:lnTo>
                  <a:pt x="135" y="823"/>
                </a:lnTo>
                <a:lnTo>
                  <a:pt x="142" y="763"/>
                </a:lnTo>
                <a:lnTo>
                  <a:pt x="147" y="702"/>
                </a:lnTo>
                <a:lnTo>
                  <a:pt x="153" y="641"/>
                </a:lnTo>
                <a:lnTo>
                  <a:pt x="159" y="579"/>
                </a:lnTo>
                <a:lnTo>
                  <a:pt x="159" y="579"/>
                </a:lnTo>
                <a:lnTo>
                  <a:pt x="167" y="520"/>
                </a:lnTo>
                <a:lnTo>
                  <a:pt x="172" y="490"/>
                </a:lnTo>
                <a:lnTo>
                  <a:pt x="174" y="460"/>
                </a:lnTo>
                <a:lnTo>
                  <a:pt x="174" y="460"/>
                </a:lnTo>
                <a:lnTo>
                  <a:pt x="180" y="415"/>
                </a:lnTo>
                <a:lnTo>
                  <a:pt x="185" y="371"/>
                </a:lnTo>
                <a:lnTo>
                  <a:pt x="188" y="348"/>
                </a:lnTo>
                <a:lnTo>
                  <a:pt x="189" y="325"/>
                </a:lnTo>
                <a:lnTo>
                  <a:pt x="191" y="302"/>
                </a:lnTo>
                <a:lnTo>
                  <a:pt x="189" y="276"/>
                </a:lnTo>
                <a:lnTo>
                  <a:pt x="189" y="276"/>
                </a:lnTo>
                <a:lnTo>
                  <a:pt x="188" y="209"/>
                </a:lnTo>
                <a:lnTo>
                  <a:pt x="187" y="147"/>
                </a:lnTo>
                <a:lnTo>
                  <a:pt x="184" y="83"/>
                </a:lnTo>
                <a:lnTo>
                  <a:pt x="180" y="15"/>
                </a:lnTo>
                <a:lnTo>
                  <a:pt x="180" y="15"/>
                </a:lnTo>
                <a:close/>
                <a:moveTo>
                  <a:pt x="204" y="345"/>
                </a:moveTo>
                <a:lnTo>
                  <a:pt x="204" y="345"/>
                </a:lnTo>
                <a:lnTo>
                  <a:pt x="208" y="367"/>
                </a:lnTo>
                <a:lnTo>
                  <a:pt x="210" y="390"/>
                </a:lnTo>
                <a:lnTo>
                  <a:pt x="211" y="415"/>
                </a:lnTo>
                <a:lnTo>
                  <a:pt x="212" y="439"/>
                </a:lnTo>
                <a:lnTo>
                  <a:pt x="212" y="439"/>
                </a:lnTo>
                <a:lnTo>
                  <a:pt x="215" y="472"/>
                </a:lnTo>
                <a:lnTo>
                  <a:pt x="216" y="498"/>
                </a:lnTo>
                <a:lnTo>
                  <a:pt x="216" y="544"/>
                </a:lnTo>
                <a:lnTo>
                  <a:pt x="216" y="544"/>
                </a:lnTo>
                <a:lnTo>
                  <a:pt x="216" y="564"/>
                </a:lnTo>
                <a:lnTo>
                  <a:pt x="216" y="588"/>
                </a:lnTo>
                <a:lnTo>
                  <a:pt x="216" y="588"/>
                </a:lnTo>
                <a:lnTo>
                  <a:pt x="215" y="623"/>
                </a:lnTo>
                <a:lnTo>
                  <a:pt x="216" y="658"/>
                </a:lnTo>
                <a:lnTo>
                  <a:pt x="218" y="726"/>
                </a:lnTo>
                <a:lnTo>
                  <a:pt x="218" y="726"/>
                </a:lnTo>
                <a:lnTo>
                  <a:pt x="219" y="748"/>
                </a:lnTo>
                <a:lnTo>
                  <a:pt x="222" y="770"/>
                </a:lnTo>
                <a:lnTo>
                  <a:pt x="223" y="793"/>
                </a:lnTo>
                <a:lnTo>
                  <a:pt x="223" y="813"/>
                </a:lnTo>
                <a:lnTo>
                  <a:pt x="223" y="813"/>
                </a:lnTo>
                <a:lnTo>
                  <a:pt x="222" y="824"/>
                </a:lnTo>
                <a:lnTo>
                  <a:pt x="221" y="830"/>
                </a:lnTo>
                <a:lnTo>
                  <a:pt x="221" y="835"/>
                </a:lnTo>
                <a:lnTo>
                  <a:pt x="221" y="835"/>
                </a:lnTo>
                <a:lnTo>
                  <a:pt x="221" y="861"/>
                </a:lnTo>
                <a:lnTo>
                  <a:pt x="222" y="888"/>
                </a:lnTo>
                <a:lnTo>
                  <a:pt x="225" y="915"/>
                </a:lnTo>
                <a:lnTo>
                  <a:pt x="226" y="936"/>
                </a:lnTo>
                <a:lnTo>
                  <a:pt x="226" y="936"/>
                </a:lnTo>
                <a:lnTo>
                  <a:pt x="226" y="964"/>
                </a:lnTo>
                <a:lnTo>
                  <a:pt x="226" y="999"/>
                </a:lnTo>
                <a:lnTo>
                  <a:pt x="226" y="999"/>
                </a:lnTo>
                <a:lnTo>
                  <a:pt x="225" y="1027"/>
                </a:lnTo>
                <a:lnTo>
                  <a:pt x="226" y="1056"/>
                </a:lnTo>
                <a:lnTo>
                  <a:pt x="229" y="1110"/>
                </a:lnTo>
                <a:lnTo>
                  <a:pt x="233" y="1165"/>
                </a:lnTo>
                <a:lnTo>
                  <a:pt x="233" y="1192"/>
                </a:lnTo>
                <a:lnTo>
                  <a:pt x="231" y="1219"/>
                </a:lnTo>
                <a:lnTo>
                  <a:pt x="231" y="1219"/>
                </a:lnTo>
                <a:lnTo>
                  <a:pt x="260" y="1201"/>
                </a:lnTo>
                <a:lnTo>
                  <a:pt x="290" y="1185"/>
                </a:lnTo>
                <a:lnTo>
                  <a:pt x="290" y="1185"/>
                </a:lnTo>
                <a:lnTo>
                  <a:pt x="291" y="1145"/>
                </a:lnTo>
                <a:lnTo>
                  <a:pt x="291" y="1105"/>
                </a:lnTo>
                <a:lnTo>
                  <a:pt x="289" y="1020"/>
                </a:lnTo>
                <a:lnTo>
                  <a:pt x="286" y="933"/>
                </a:lnTo>
                <a:lnTo>
                  <a:pt x="285" y="891"/>
                </a:lnTo>
                <a:lnTo>
                  <a:pt x="285" y="850"/>
                </a:lnTo>
                <a:lnTo>
                  <a:pt x="285" y="850"/>
                </a:lnTo>
                <a:lnTo>
                  <a:pt x="285" y="824"/>
                </a:lnTo>
                <a:lnTo>
                  <a:pt x="283" y="798"/>
                </a:lnTo>
                <a:lnTo>
                  <a:pt x="282" y="773"/>
                </a:lnTo>
                <a:lnTo>
                  <a:pt x="280" y="747"/>
                </a:lnTo>
                <a:lnTo>
                  <a:pt x="280" y="747"/>
                </a:lnTo>
                <a:lnTo>
                  <a:pt x="282" y="680"/>
                </a:lnTo>
                <a:lnTo>
                  <a:pt x="283" y="613"/>
                </a:lnTo>
                <a:lnTo>
                  <a:pt x="283" y="613"/>
                </a:lnTo>
                <a:lnTo>
                  <a:pt x="282" y="547"/>
                </a:lnTo>
                <a:lnTo>
                  <a:pt x="280" y="479"/>
                </a:lnTo>
                <a:lnTo>
                  <a:pt x="280" y="479"/>
                </a:lnTo>
                <a:lnTo>
                  <a:pt x="279" y="447"/>
                </a:lnTo>
                <a:lnTo>
                  <a:pt x="278" y="416"/>
                </a:lnTo>
                <a:lnTo>
                  <a:pt x="275" y="385"/>
                </a:lnTo>
                <a:lnTo>
                  <a:pt x="274" y="353"/>
                </a:lnTo>
                <a:lnTo>
                  <a:pt x="274" y="353"/>
                </a:lnTo>
                <a:lnTo>
                  <a:pt x="272" y="324"/>
                </a:lnTo>
                <a:lnTo>
                  <a:pt x="274" y="294"/>
                </a:lnTo>
                <a:lnTo>
                  <a:pt x="274" y="265"/>
                </a:lnTo>
                <a:lnTo>
                  <a:pt x="271" y="235"/>
                </a:lnTo>
                <a:lnTo>
                  <a:pt x="271" y="235"/>
                </a:lnTo>
                <a:lnTo>
                  <a:pt x="267" y="198"/>
                </a:lnTo>
                <a:lnTo>
                  <a:pt x="264" y="160"/>
                </a:lnTo>
                <a:lnTo>
                  <a:pt x="263" y="124"/>
                </a:lnTo>
                <a:lnTo>
                  <a:pt x="264" y="106"/>
                </a:lnTo>
                <a:lnTo>
                  <a:pt x="265" y="87"/>
                </a:lnTo>
                <a:lnTo>
                  <a:pt x="265" y="87"/>
                </a:lnTo>
                <a:lnTo>
                  <a:pt x="249" y="73"/>
                </a:lnTo>
                <a:lnTo>
                  <a:pt x="231" y="58"/>
                </a:lnTo>
                <a:lnTo>
                  <a:pt x="231" y="58"/>
                </a:lnTo>
                <a:lnTo>
                  <a:pt x="212" y="45"/>
                </a:lnTo>
                <a:lnTo>
                  <a:pt x="203" y="39"/>
                </a:lnTo>
                <a:lnTo>
                  <a:pt x="199" y="38"/>
                </a:lnTo>
                <a:lnTo>
                  <a:pt x="195" y="38"/>
                </a:lnTo>
                <a:lnTo>
                  <a:pt x="195" y="38"/>
                </a:lnTo>
                <a:lnTo>
                  <a:pt x="199" y="73"/>
                </a:lnTo>
                <a:lnTo>
                  <a:pt x="200" y="111"/>
                </a:lnTo>
                <a:lnTo>
                  <a:pt x="204" y="189"/>
                </a:lnTo>
                <a:lnTo>
                  <a:pt x="206" y="268"/>
                </a:lnTo>
                <a:lnTo>
                  <a:pt x="204" y="345"/>
                </a:lnTo>
                <a:lnTo>
                  <a:pt x="204" y="345"/>
                </a:lnTo>
                <a:close/>
                <a:moveTo>
                  <a:pt x="2190" y="1280"/>
                </a:moveTo>
                <a:lnTo>
                  <a:pt x="2190" y="1280"/>
                </a:lnTo>
                <a:lnTo>
                  <a:pt x="2109" y="1276"/>
                </a:lnTo>
                <a:lnTo>
                  <a:pt x="2025" y="1275"/>
                </a:lnTo>
                <a:lnTo>
                  <a:pt x="1848" y="1273"/>
                </a:lnTo>
                <a:lnTo>
                  <a:pt x="1848" y="1273"/>
                </a:lnTo>
                <a:lnTo>
                  <a:pt x="1776" y="1272"/>
                </a:lnTo>
                <a:lnTo>
                  <a:pt x="1711" y="1271"/>
                </a:lnTo>
                <a:lnTo>
                  <a:pt x="1711" y="1271"/>
                </a:lnTo>
                <a:lnTo>
                  <a:pt x="1698" y="1271"/>
                </a:lnTo>
                <a:lnTo>
                  <a:pt x="1685" y="1272"/>
                </a:lnTo>
                <a:lnTo>
                  <a:pt x="1672" y="1273"/>
                </a:lnTo>
                <a:lnTo>
                  <a:pt x="1660" y="1273"/>
                </a:lnTo>
                <a:lnTo>
                  <a:pt x="1660" y="1273"/>
                </a:lnTo>
                <a:lnTo>
                  <a:pt x="1653" y="1273"/>
                </a:lnTo>
                <a:lnTo>
                  <a:pt x="1648" y="1271"/>
                </a:lnTo>
                <a:lnTo>
                  <a:pt x="1643" y="1269"/>
                </a:lnTo>
                <a:lnTo>
                  <a:pt x="1637" y="1268"/>
                </a:lnTo>
                <a:lnTo>
                  <a:pt x="1637" y="1268"/>
                </a:lnTo>
                <a:lnTo>
                  <a:pt x="1628" y="1269"/>
                </a:lnTo>
                <a:lnTo>
                  <a:pt x="1618" y="1272"/>
                </a:lnTo>
                <a:lnTo>
                  <a:pt x="1618" y="1272"/>
                </a:lnTo>
                <a:lnTo>
                  <a:pt x="1595" y="1273"/>
                </a:lnTo>
                <a:lnTo>
                  <a:pt x="1570" y="1273"/>
                </a:lnTo>
                <a:lnTo>
                  <a:pt x="1524" y="1272"/>
                </a:lnTo>
                <a:lnTo>
                  <a:pt x="1479" y="1269"/>
                </a:lnTo>
                <a:lnTo>
                  <a:pt x="1457" y="1269"/>
                </a:lnTo>
                <a:lnTo>
                  <a:pt x="1437" y="1271"/>
                </a:lnTo>
                <a:lnTo>
                  <a:pt x="1437" y="1271"/>
                </a:lnTo>
                <a:lnTo>
                  <a:pt x="1432" y="1271"/>
                </a:lnTo>
                <a:lnTo>
                  <a:pt x="1426" y="1273"/>
                </a:lnTo>
                <a:lnTo>
                  <a:pt x="1422" y="1275"/>
                </a:lnTo>
                <a:lnTo>
                  <a:pt x="1417" y="1276"/>
                </a:lnTo>
                <a:lnTo>
                  <a:pt x="1417" y="1276"/>
                </a:lnTo>
                <a:lnTo>
                  <a:pt x="1411" y="1275"/>
                </a:lnTo>
                <a:lnTo>
                  <a:pt x="1407" y="1273"/>
                </a:lnTo>
                <a:lnTo>
                  <a:pt x="1402" y="1271"/>
                </a:lnTo>
                <a:lnTo>
                  <a:pt x="1398" y="1271"/>
                </a:lnTo>
                <a:lnTo>
                  <a:pt x="1398" y="1271"/>
                </a:lnTo>
                <a:lnTo>
                  <a:pt x="1391" y="1271"/>
                </a:lnTo>
                <a:lnTo>
                  <a:pt x="1385" y="1272"/>
                </a:lnTo>
                <a:lnTo>
                  <a:pt x="1379" y="1273"/>
                </a:lnTo>
                <a:lnTo>
                  <a:pt x="1372" y="1273"/>
                </a:lnTo>
                <a:lnTo>
                  <a:pt x="1372" y="1273"/>
                </a:lnTo>
                <a:lnTo>
                  <a:pt x="1260" y="1271"/>
                </a:lnTo>
                <a:lnTo>
                  <a:pt x="1260" y="1271"/>
                </a:lnTo>
                <a:lnTo>
                  <a:pt x="1208" y="1269"/>
                </a:lnTo>
                <a:lnTo>
                  <a:pt x="1157" y="1269"/>
                </a:lnTo>
                <a:lnTo>
                  <a:pt x="1106" y="1269"/>
                </a:lnTo>
                <a:lnTo>
                  <a:pt x="1055" y="1268"/>
                </a:lnTo>
                <a:lnTo>
                  <a:pt x="1055" y="1268"/>
                </a:lnTo>
                <a:lnTo>
                  <a:pt x="1034" y="1268"/>
                </a:lnTo>
                <a:lnTo>
                  <a:pt x="1014" y="1269"/>
                </a:lnTo>
                <a:lnTo>
                  <a:pt x="995" y="1268"/>
                </a:lnTo>
                <a:lnTo>
                  <a:pt x="974" y="1267"/>
                </a:lnTo>
                <a:lnTo>
                  <a:pt x="974" y="1267"/>
                </a:lnTo>
                <a:lnTo>
                  <a:pt x="955" y="1264"/>
                </a:lnTo>
                <a:lnTo>
                  <a:pt x="935" y="1264"/>
                </a:lnTo>
                <a:lnTo>
                  <a:pt x="935" y="1264"/>
                </a:lnTo>
                <a:lnTo>
                  <a:pt x="925" y="1264"/>
                </a:lnTo>
                <a:lnTo>
                  <a:pt x="915" y="1264"/>
                </a:lnTo>
                <a:lnTo>
                  <a:pt x="891" y="1261"/>
                </a:lnTo>
                <a:lnTo>
                  <a:pt x="881" y="1260"/>
                </a:lnTo>
                <a:lnTo>
                  <a:pt x="870" y="1260"/>
                </a:lnTo>
                <a:lnTo>
                  <a:pt x="859" y="1262"/>
                </a:lnTo>
                <a:lnTo>
                  <a:pt x="849" y="1267"/>
                </a:lnTo>
                <a:lnTo>
                  <a:pt x="849" y="1267"/>
                </a:lnTo>
                <a:lnTo>
                  <a:pt x="829" y="1262"/>
                </a:lnTo>
                <a:lnTo>
                  <a:pt x="807" y="1258"/>
                </a:lnTo>
                <a:lnTo>
                  <a:pt x="785" y="1257"/>
                </a:lnTo>
                <a:lnTo>
                  <a:pt x="761" y="1257"/>
                </a:lnTo>
                <a:lnTo>
                  <a:pt x="713" y="1256"/>
                </a:lnTo>
                <a:lnTo>
                  <a:pt x="666" y="1257"/>
                </a:lnTo>
                <a:lnTo>
                  <a:pt x="666" y="1257"/>
                </a:lnTo>
                <a:lnTo>
                  <a:pt x="619" y="1256"/>
                </a:lnTo>
                <a:lnTo>
                  <a:pt x="577" y="1254"/>
                </a:lnTo>
                <a:lnTo>
                  <a:pt x="535" y="1254"/>
                </a:lnTo>
                <a:lnTo>
                  <a:pt x="494" y="1254"/>
                </a:lnTo>
                <a:lnTo>
                  <a:pt x="494" y="1254"/>
                </a:lnTo>
                <a:lnTo>
                  <a:pt x="421" y="1257"/>
                </a:lnTo>
                <a:lnTo>
                  <a:pt x="346" y="1258"/>
                </a:lnTo>
                <a:lnTo>
                  <a:pt x="272" y="1258"/>
                </a:lnTo>
                <a:lnTo>
                  <a:pt x="204" y="1257"/>
                </a:lnTo>
                <a:lnTo>
                  <a:pt x="204" y="1257"/>
                </a:lnTo>
                <a:lnTo>
                  <a:pt x="184" y="1256"/>
                </a:lnTo>
                <a:lnTo>
                  <a:pt x="170" y="1254"/>
                </a:lnTo>
                <a:lnTo>
                  <a:pt x="157" y="1254"/>
                </a:lnTo>
                <a:lnTo>
                  <a:pt x="143" y="1257"/>
                </a:lnTo>
                <a:lnTo>
                  <a:pt x="132" y="1260"/>
                </a:lnTo>
                <a:lnTo>
                  <a:pt x="128" y="1262"/>
                </a:lnTo>
                <a:lnTo>
                  <a:pt x="125" y="1267"/>
                </a:lnTo>
                <a:lnTo>
                  <a:pt x="124" y="1271"/>
                </a:lnTo>
                <a:lnTo>
                  <a:pt x="123" y="1276"/>
                </a:lnTo>
                <a:lnTo>
                  <a:pt x="123" y="1276"/>
                </a:lnTo>
                <a:lnTo>
                  <a:pt x="124" y="1282"/>
                </a:lnTo>
                <a:lnTo>
                  <a:pt x="125" y="1286"/>
                </a:lnTo>
                <a:lnTo>
                  <a:pt x="128" y="1288"/>
                </a:lnTo>
                <a:lnTo>
                  <a:pt x="131" y="1292"/>
                </a:lnTo>
                <a:lnTo>
                  <a:pt x="139" y="1295"/>
                </a:lnTo>
                <a:lnTo>
                  <a:pt x="150" y="1297"/>
                </a:lnTo>
                <a:lnTo>
                  <a:pt x="161" y="1297"/>
                </a:lnTo>
                <a:lnTo>
                  <a:pt x="172" y="1297"/>
                </a:lnTo>
                <a:lnTo>
                  <a:pt x="192" y="1295"/>
                </a:lnTo>
                <a:lnTo>
                  <a:pt x="192" y="1295"/>
                </a:lnTo>
                <a:lnTo>
                  <a:pt x="237" y="1297"/>
                </a:lnTo>
                <a:lnTo>
                  <a:pt x="260" y="1297"/>
                </a:lnTo>
                <a:lnTo>
                  <a:pt x="283" y="1297"/>
                </a:lnTo>
                <a:lnTo>
                  <a:pt x="283" y="1297"/>
                </a:lnTo>
                <a:lnTo>
                  <a:pt x="295" y="1295"/>
                </a:lnTo>
                <a:lnTo>
                  <a:pt x="306" y="1294"/>
                </a:lnTo>
                <a:lnTo>
                  <a:pt x="316" y="1291"/>
                </a:lnTo>
                <a:lnTo>
                  <a:pt x="324" y="1291"/>
                </a:lnTo>
                <a:lnTo>
                  <a:pt x="324" y="1291"/>
                </a:lnTo>
                <a:lnTo>
                  <a:pt x="342" y="1294"/>
                </a:lnTo>
                <a:lnTo>
                  <a:pt x="359" y="1297"/>
                </a:lnTo>
                <a:lnTo>
                  <a:pt x="359" y="1297"/>
                </a:lnTo>
                <a:lnTo>
                  <a:pt x="406" y="1299"/>
                </a:lnTo>
                <a:lnTo>
                  <a:pt x="452" y="1298"/>
                </a:lnTo>
                <a:lnTo>
                  <a:pt x="497" y="1295"/>
                </a:lnTo>
                <a:lnTo>
                  <a:pt x="543" y="1292"/>
                </a:lnTo>
                <a:lnTo>
                  <a:pt x="543" y="1292"/>
                </a:lnTo>
                <a:lnTo>
                  <a:pt x="577" y="1298"/>
                </a:lnTo>
                <a:lnTo>
                  <a:pt x="610" y="1299"/>
                </a:lnTo>
                <a:lnTo>
                  <a:pt x="644" y="1299"/>
                </a:lnTo>
                <a:lnTo>
                  <a:pt x="678" y="1299"/>
                </a:lnTo>
                <a:lnTo>
                  <a:pt x="678" y="1299"/>
                </a:lnTo>
                <a:lnTo>
                  <a:pt x="708" y="1299"/>
                </a:lnTo>
                <a:lnTo>
                  <a:pt x="738" y="1299"/>
                </a:lnTo>
                <a:lnTo>
                  <a:pt x="798" y="1302"/>
                </a:lnTo>
                <a:lnTo>
                  <a:pt x="798" y="1302"/>
                </a:lnTo>
                <a:lnTo>
                  <a:pt x="827" y="1303"/>
                </a:lnTo>
                <a:lnTo>
                  <a:pt x="857" y="1303"/>
                </a:lnTo>
                <a:lnTo>
                  <a:pt x="917" y="1303"/>
                </a:lnTo>
                <a:lnTo>
                  <a:pt x="977" y="1302"/>
                </a:lnTo>
                <a:lnTo>
                  <a:pt x="1038" y="1302"/>
                </a:lnTo>
                <a:lnTo>
                  <a:pt x="1038" y="1302"/>
                </a:lnTo>
                <a:lnTo>
                  <a:pt x="1056" y="1303"/>
                </a:lnTo>
                <a:lnTo>
                  <a:pt x="1072" y="1306"/>
                </a:lnTo>
                <a:lnTo>
                  <a:pt x="1090" y="1307"/>
                </a:lnTo>
                <a:lnTo>
                  <a:pt x="1108" y="1307"/>
                </a:lnTo>
                <a:lnTo>
                  <a:pt x="1108" y="1307"/>
                </a:lnTo>
                <a:lnTo>
                  <a:pt x="1237" y="1309"/>
                </a:lnTo>
                <a:lnTo>
                  <a:pt x="1304" y="1309"/>
                </a:lnTo>
                <a:lnTo>
                  <a:pt x="1369" y="1311"/>
                </a:lnTo>
                <a:lnTo>
                  <a:pt x="1369" y="1311"/>
                </a:lnTo>
                <a:lnTo>
                  <a:pt x="1384" y="1311"/>
                </a:lnTo>
                <a:lnTo>
                  <a:pt x="1400" y="1310"/>
                </a:lnTo>
                <a:lnTo>
                  <a:pt x="1415" y="1309"/>
                </a:lnTo>
                <a:lnTo>
                  <a:pt x="1429" y="1307"/>
                </a:lnTo>
                <a:lnTo>
                  <a:pt x="1429" y="1307"/>
                </a:lnTo>
                <a:lnTo>
                  <a:pt x="1441" y="1310"/>
                </a:lnTo>
                <a:lnTo>
                  <a:pt x="1453" y="1311"/>
                </a:lnTo>
                <a:lnTo>
                  <a:pt x="1466" y="1314"/>
                </a:lnTo>
                <a:lnTo>
                  <a:pt x="1477" y="1316"/>
                </a:lnTo>
                <a:lnTo>
                  <a:pt x="1477" y="1316"/>
                </a:lnTo>
                <a:lnTo>
                  <a:pt x="1511" y="1316"/>
                </a:lnTo>
                <a:lnTo>
                  <a:pt x="1546" y="1316"/>
                </a:lnTo>
                <a:lnTo>
                  <a:pt x="1546" y="1316"/>
                </a:lnTo>
                <a:lnTo>
                  <a:pt x="1700" y="1316"/>
                </a:lnTo>
                <a:lnTo>
                  <a:pt x="1776" y="1316"/>
                </a:lnTo>
                <a:lnTo>
                  <a:pt x="1844" y="1314"/>
                </a:lnTo>
                <a:lnTo>
                  <a:pt x="1844" y="1314"/>
                </a:lnTo>
                <a:lnTo>
                  <a:pt x="1863" y="1314"/>
                </a:lnTo>
                <a:lnTo>
                  <a:pt x="1882" y="1317"/>
                </a:lnTo>
                <a:lnTo>
                  <a:pt x="1901" y="1317"/>
                </a:lnTo>
                <a:lnTo>
                  <a:pt x="1909" y="1316"/>
                </a:lnTo>
                <a:lnTo>
                  <a:pt x="1919" y="1314"/>
                </a:lnTo>
                <a:lnTo>
                  <a:pt x="1919" y="1314"/>
                </a:lnTo>
                <a:lnTo>
                  <a:pt x="1926" y="1317"/>
                </a:lnTo>
                <a:lnTo>
                  <a:pt x="1932" y="1318"/>
                </a:lnTo>
                <a:lnTo>
                  <a:pt x="1947" y="1320"/>
                </a:lnTo>
                <a:lnTo>
                  <a:pt x="1947" y="1320"/>
                </a:lnTo>
                <a:lnTo>
                  <a:pt x="2005" y="1321"/>
                </a:lnTo>
                <a:lnTo>
                  <a:pt x="2064" y="1321"/>
                </a:lnTo>
                <a:lnTo>
                  <a:pt x="2124" y="1321"/>
                </a:lnTo>
                <a:lnTo>
                  <a:pt x="2187" y="1324"/>
                </a:lnTo>
                <a:lnTo>
                  <a:pt x="2187" y="1324"/>
                </a:lnTo>
                <a:lnTo>
                  <a:pt x="2191" y="1320"/>
                </a:lnTo>
                <a:lnTo>
                  <a:pt x="2194" y="1314"/>
                </a:lnTo>
                <a:lnTo>
                  <a:pt x="2196" y="1309"/>
                </a:lnTo>
                <a:lnTo>
                  <a:pt x="2198" y="1302"/>
                </a:lnTo>
                <a:lnTo>
                  <a:pt x="2199" y="1295"/>
                </a:lnTo>
                <a:lnTo>
                  <a:pt x="2198" y="1290"/>
                </a:lnTo>
                <a:lnTo>
                  <a:pt x="2195" y="1284"/>
                </a:lnTo>
                <a:lnTo>
                  <a:pt x="2190" y="1280"/>
                </a:lnTo>
                <a:lnTo>
                  <a:pt x="2190" y="1280"/>
                </a:lnTo>
                <a:close/>
                <a:moveTo>
                  <a:pt x="2126" y="985"/>
                </a:moveTo>
                <a:lnTo>
                  <a:pt x="2126" y="985"/>
                </a:lnTo>
                <a:lnTo>
                  <a:pt x="2127" y="838"/>
                </a:lnTo>
                <a:lnTo>
                  <a:pt x="2126" y="692"/>
                </a:lnTo>
                <a:lnTo>
                  <a:pt x="2124" y="619"/>
                </a:lnTo>
                <a:lnTo>
                  <a:pt x="2122" y="544"/>
                </a:lnTo>
                <a:lnTo>
                  <a:pt x="2117" y="469"/>
                </a:lnTo>
                <a:lnTo>
                  <a:pt x="2112" y="393"/>
                </a:lnTo>
                <a:lnTo>
                  <a:pt x="2112" y="393"/>
                </a:lnTo>
                <a:lnTo>
                  <a:pt x="2113" y="309"/>
                </a:lnTo>
                <a:lnTo>
                  <a:pt x="2113" y="223"/>
                </a:lnTo>
                <a:lnTo>
                  <a:pt x="2111" y="138"/>
                </a:lnTo>
                <a:lnTo>
                  <a:pt x="2108" y="96"/>
                </a:lnTo>
                <a:lnTo>
                  <a:pt x="2105" y="53"/>
                </a:lnTo>
                <a:lnTo>
                  <a:pt x="2105" y="53"/>
                </a:lnTo>
                <a:lnTo>
                  <a:pt x="2096" y="57"/>
                </a:lnTo>
                <a:lnTo>
                  <a:pt x="2089" y="62"/>
                </a:lnTo>
                <a:lnTo>
                  <a:pt x="2082" y="68"/>
                </a:lnTo>
                <a:lnTo>
                  <a:pt x="2077" y="75"/>
                </a:lnTo>
                <a:lnTo>
                  <a:pt x="2064" y="88"/>
                </a:lnTo>
                <a:lnTo>
                  <a:pt x="2059" y="95"/>
                </a:lnTo>
                <a:lnTo>
                  <a:pt x="2051" y="100"/>
                </a:lnTo>
                <a:lnTo>
                  <a:pt x="2051" y="100"/>
                </a:lnTo>
                <a:lnTo>
                  <a:pt x="2058" y="160"/>
                </a:lnTo>
                <a:lnTo>
                  <a:pt x="2062" y="219"/>
                </a:lnTo>
                <a:lnTo>
                  <a:pt x="2064" y="276"/>
                </a:lnTo>
                <a:lnTo>
                  <a:pt x="2066" y="333"/>
                </a:lnTo>
                <a:lnTo>
                  <a:pt x="2068" y="443"/>
                </a:lnTo>
                <a:lnTo>
                  <a:pt x="2070" y="555"/>
                </a:lnTo>
                <a:lnTo>
                  <a:pt x="2070" y="555"/>
                </a:lnTo>
                <a:lnTo>
                  <a:pt x="2070" y="577"/>
                </a:lnTo>
                <a:lnTo>
                  <a:pt x="2067" y="597"/>
                </a:lnTo>
                <a:lnTo>
                  <a:pt x="2066" y="619"/>
                </a:lnTo>
                <a:lnTo>
                  <a:pt x="2064" y="641"/>
                </a:lnTo>
                <a:lnTo>
                  <a:pt x="2064" y="641"/>
                </a:lnTo>
                <a:lnTo>
                  <a:pt x="2066" y="692"/>
                </a:lnTo>
                <a:lnTo>
                  <a:pt x="2067" y="743"/>
                </a:lnTo>
                <a:lnTo>
                  <a:pt x="2073" y="846"/>
                </a:lnTo>
                <a:lnTo>
                  <a:pt x="2073" y="846"/>
                </a:lnTo>
                <a:lnTo>
                  <a:pt x="2073" y="891"/>
                </a:lnTo>
                <a:lnTo>
                  <a:pt x="2071" y="937"/>
                </a:lnTo>
                <a:lnTo>
                  <a:pt x="2070" y="984"/>
                </a:lnTo>
                <a:lnTo>
                  <a:pt x="2068" y="1030"/>
                </a:lnTo>
                <a:lnTo>
                  <a:pt x="2068" y="1030"/>
                </a:lnTo>
                <a:lnTo>
                  <a:pt x="2067" y="1079"/>
                </a:lnTo>
                <a:lnTo>
                  <a:pt x="2066" y="1126"/>
                </a:lnTo>
                <a:lnTo>
                  <a:pt x="2060" y="1220"/>
                </a:lnTo>
                <a:lnTo>
                  <a:pt x="2060" y="1220"/>
                </a:lnTo>
                <a:lnTo>
                  <a:pt x="2067" y="1226"/>
                </a:lnTo>
                <a:lnTo>
                  <a:pt x="2074" y="1231"/>
                </a:lnTo>
                <a:lnTo>
                  <a:pt x="2090" y="1239"/>
                </a:lnTo>
                <a:lnTo>
                  <a:pt x="2124" y="1254"/>
                </a:lnTo>
                <a:lnTo>
                  <a:pt x="2124" y="1254"/>
                </a:lnTo>
                <a:lnTo>
                  <a:pt x="2126" y="1192"/>
                </a:lnTo>
                <a:lnTo>
                  <a:pt x="2126" y="1125"/>
                </a:lnTo>
                <a:lnTo>
                  <a:pt x="2126" y="1056"/>
                </a:lnTo>
                <a:lnTo>
                  <a:pt x="2126" y="985"/>
                </a:lnTo>
                <a:lnTo>
                  <a:pt x="2126" y="985"/>
                </a:lnTo>
                <a:close/>
                <a:moveTo>
                  <a:pt x="2103" y="1261"/>
                </a:moveTo>
                <a:lnTo>
                  <a:pt x="2103" y="1261"/>
                </a:lnTo>
                <a:lnTo>
                  <a:pt x="2093" y="1256"/>
                </a:lnTo>
                <a:lnTo>
                  <a:pt x="2083" y="1250"/>
                </a:lnTo>
                <a:lnTo>
                  <a:pt x="2074" y="1245"/>
                </a:lnTo>
                <a:lnTo>
                  <a:pt x="2064" y="1239"/>
                </a:lnTo>
                <a:lnTo>
                  <a:pt x="2064" y="1239"/>
                </a:lnTo>
                <a:lnTo>
                  <a:pt x="2060" y="1242"/>
                </a:lnTo>
                <a:lnTo>
                  <a:pt x="2059" y="1243"/>
                </a:lnTo>
                <a:lnTo>
                  <a:pt x="2056" y="1245"/>
                </a:lnTo>
                <a:lnTo>
                  <a:pt x="2051" y="1245"/>
                </a:lnTo>
                <a:lnTo>
                  <a:pt x="2051" y="1245"/>
                </a:lnTo>
                <a:lnTo>
                  <a:pt x="2048" y="1241"/>
                </a:lnTo>
                <a:lnTo>
                  <a:pt x="2044" y="1235"/>
                </a:lnTo>
                <a:lnTo>
                  <a:pt x="2041" y="1230"/>
                </a:lnTo>
                <a:lnTo>
                  <a:pt x="2039" y="1224"/>
                </a:lnTo>
                <a:lnTo>
                  <a:pt x="2039" y="1224"/>
                </a:lnTo>
                <a:lnTo>
                  <a:pt x="1999" y="1220"/>
                </a:lnTo>
                <a:lnTo>
                  <a:pt x="1956" y="1218"/>
                </a:lnTo>
                <a:lnTo>
                  <a:pt x="1911" y="1218"/>
                </a:lnTo>
                <a:lnTo>
                  <a:pt x="1864" y="1216"/>
                </a:lnTo>
                <a:lnTo>
                  <a:pt x="1773" y="1216"/>
                </a:lnTo>
                <a:lnTo>
                  <a:pt x="1731" y="1215"/>
                </a:lnTo>
                <a:lnTo>
                  <a:pt x="1692" y="1214"/>
                </a:lnTo>
                <a:lnTo>
                  <a:pt x="1692" y="1214"/>
                </a:lnTo>
                <a:lnTo>
                  <a:pt x="1690" y="1215"/>
                </a:lnTo>
                <a:lnTo>
                  <a:pt x="1687" y="1216"/>
                </a:lnTo>
                <a:lnTo>
                  <a:pt x="1683" y="1216"/>
                </a:lnTo>
                <a:lnTo>
                  <a:pt x="1679" y="1216"/>
                </a:lnTo>
                <a:lnTo>
                  <a:pt x="1678" y="1216"/>
                </a:lnTo>
                <a:lnTo>
                  <a:pt x="1677" y="1219"/>
                </a:lnTo>
                <a:lnTo>
                  <a:pt x="1677" y="1219"/>
                </a:lnTo>
                <a:lnTo>
                  <a:pt x="1672" y="1216"/>
                </a:lnTo>
                <a:lnTo>
                  <a:pt x="1668" y="1215"/>
                </a:lnTo>
                <a:lnTo>
                  <a:pt x="1658" y="1215"/>
                </a:lnTo>
                <a:lnTo>
                  <a:pt x="1658" y="1215"/>
                </a:lnTo>
                <a:lnTo>
                  <a:pt x="1658" y="1223"/>
                </a:lnTo>
                <a:lnTo>
                  <a:pt x="1655" y="1230"/>
                </a:lnTo>
                <a:lnTo>
                  <a:pt x="1652" y="1235"/>
                </a:lnTo>
                <a:lnTo>
                  <a:pt x="1648" y="1241"/>
                </a:lnTo>
                <a:lnTo>
                  <a:pt x="1644" y="1245"/>
                </a:lnTo>
                <a:lnTo>
                  <a:pt x="1638" y="1249"/>
                </a:lnTo>
                <a:lnTo>
                  <a:pt x="1628" y="1254"/>
                </a:lnTo>
                <a:lnTo>
                  <a:pt x="1628" y="1254"/>
                </a:lnTo>
                <a:lnTo>
                  <a:pt x="1751" y="1258"/>
                </a:lnTo>
                <a:lnTo>
                  <a:pt x="1877" y="1260"/>
                </a:lnTo>
                <a:lnTo>
                  <a:pt x="2103" y="1261"/>
                </a:lnTo>
                <a:lnTo>
                  <a:pt x="2103" y="1261"/>
                </a:lnTo>
                <a:close/>
                <a:moveTo>
                  <a:pt x="280" y="76"/>
                </a:moveTo>
                <a:lnTo>
                  <a:pt x="280" y="76"/>
                </a:lnTo>
                <a:lnTo>
                  <a:pt x="282" y="77"/>
                </a:lnTo>
                <a:lnTo>
                  <a:pt x="283" y="76"/>
                </a:lnTo>
                <a:lnTo>
                  <a:pt x="286" y="75"/>
                </a:lnTo>
                <a:lnTo>
                  <a:pt x="290" y="72"/>
                </a:lnTo>
                <a:lnTo>
                  <a:pt x="293" y="72"/>
                </a:lnTo>
                <a:lnTo>
                  <a:pt x="294" y="73"/>
                </a:lnTo>
                <a:lnTo>
                  <a:pt x="294" y="73"/>
                </a:lnTo>
                <a:lnTo>
                  <a:pt x="295" y="73"/>
                </a:lnTo>
                <a:lnTo>
                  <a:pt x="297" y="73"/>
                </a:lnTo>
                <a:lnTo>
                  <a:pt x="302" y="75"/>
                </a:lnTo>
                <a:lnTo>
                  <a:pt x="308" y="76"/>
                </a:lnTo>
                <a:lnTo>
                  <a:pt x="314" y="77"/>
                </a:lnTo>
                <a:lnTo>
                  <a:pt x="314" y="77"/>
                </a:lnTo>
                <a:lnTo>
                  <a:pt x="320" y="77"/>
                </a:lnTo>
                <a:lnTo>
                  <a:pt x="325" y="76"/>
                </a:lnTo>
                <a:lnTo>
                  <a:pt x="331" y="75"/>
                </a:lnTo>
                <a:lnTo>
                  <a:pt x="336" y="73"/>
                </a:lnTo>
                <a:lnTo>
                  <a:pt x="336" y="73"/>
                </a:lnTo>
                <a:lnTo>
                  <a:pt x="342" y="75"/>
                </a:lnTo>
                <a:lnTo>
                  <a:pt x="347" y="77"/>
                </a:lnTo>
                <a:lnTo>
                  <a:pt x="353" y="79"/>
                </a:lnTo>
                <a:lnTo>
                  <a:pt x="359" y="80"/>
                </a:lnTo>
                <a:lnTo>
                  <a:pt x="359" y="80"/>
                </a:lnTo>
                <a:lnTo>
                  <a:pt x="372" y="79"/>
                </a:lnTo>
                <a:lnTo>
                  <a:pt x="385" y="77"/>
                </a:lnTo>
                <a:lnTo>
                  <a:pt x="385" y="77"/>
                </a:lnTo>
                <a:lnTo>
                  <a:pt x="633" y="80"/>
                </a:lnTo>
                <a:lnTo>
                  <a:pt x="874" y="80"/>
                </a:lnTo>
                <a:lnTo>
                  <a:pt x="874" y="80"/>
                </a:lnTo>
                <a:lnTo>
                  <a:pt x="882" y="80"/>
                </a:lnTo>
                <a:lnTo>
                  <a:pt x="891" y="81"/>
                </a:lnTo>
                <a:lnTo>
                  <a:pt x="900" y="83"/>
                </a:lnTo>
                <a:lnTo>
                  <a:pt x="908" y="83"/>
                </a:lnTo>
                <a:lnTo>
                  <a:pt x="908" y="83"/>
                </a:lnTo>
                <a:lnTo>
                  <a:pt x="1022" y="83"/>
                </a:lnTo>
                <a:lnTo>
                  <a:pt x="1139" y="83"/>
                </a:lnTo>
                <a:lnTo>
                  <a:pt x="1139" y="83"/>
                </a:lnTo>
                <a:lnTo>
                  <a:pt x="1249" y="84"/>
                </a:lnTo>
                <a:lnTo>
                  <a:pt x="1350" y="85"/>
                </a:lnTo>
                <a:lnTo>
                  <a:pt x="1448" y="85"/>
                </a:lnTo>
                <a:lnTo>
                  <a:pt x="1547" y="87"/>
                </a:lnTo>
                <a:lnTo>
                  <a:pt x="1547" y="87"/>
                </a:lnTo>
                <a:lnTo>
                  <a:pt x="1618" y="88"/>
                </a:lnTo>
                <a:lnTo>
                  <a:pt x="1692" y="88"/>
                </a:lnTo>
                <a:lnTo>
                  <a:pt x="1762" y="87"/>
                </a:lnTo>
                <a:lnTo>
                  <a:pt x="1825" y="83"/>
                </a:lnTo>
                <a:lnTo>
                  <a:pt x="1825" y="83"/>
                </a:lnTo>
                <a:lnTo>
                  <a:pt x="1852" y="87"/>
                </a:lnTo>
                <a:lnTo>
                  <a:pt x="1879" y="88"/>
                </a:lnTo>
                <a:lnTo>
                  <a:pt x="1934" y="90"/>
                </a:lnTo>
                <a:lnTo>
                  <a:pt x="1988" y="88"/>
                </a:lnTo>
                <a:lnTo>
                  <a:pt x="2044" y="85"/>
                </a:lnTo>
                <a:lnTo>
                  <a:pt x="2044" y="85"/>
                </a:lnTo>
                <a:lnTo>
                  <a:pt x="2048" y="79"/>
                </a:lnTo>
                <a:lnTo>
                  <a:pt x="2054" y="73"/>
                </a:lnTo>
                <a:lnTo>
                  <a:pt x="2067" y="61"/>
                </a:lnTo>
                <a:lnTo>
                  <a:pt x="2081" y="47"/>
                </a:lnTo>
                <a:lnTo>
                  <a:pt x="2086" y="41"/>
                </a:lnTo>
                <a:lnTo>
                  <a:pt x="2092" y="32"/>
                </a:lnTo>
                <a:lnTo>
                  <a:pt x="2092" y="32"/>
                </a:lnTo>
                <a:lnTo>
                  <a:pt x="2041" y="30"/>
                </a:lnTo>
                <a:lnTo>
                  <a:pt x="1990" y="28"/>
                </a:lnTo>
                <a:lnTo>
                  <a:pt x="1883" y="30"/>
                </a:lnTo>
                <a:lnTo>
                  <a:pt x="1780" y="31"/>
                </a:lnTo>
                <a:lnTo>
                  <a:pt x="1730" y="31"/>
                </a:lnTo>
                <a:lnTo>
                  <a:pt x="1682" y="30"/>
                </a:lnTo>
                <a:lnTo>
                  <a:pt x="1682" y="30"/>
                </a:lnTo>
                <a:lnTo>
                  <a:pt x="1633" y="30"/>
                </a:lnTo>
                <a:lnTo>
                  <a:pt x="1581" y="30"/>
                </a:lnTo>
                <a:lnTo>
                  <a:pt x="1479" y="30"/>
                </a:lnTo>
                <a:lnTo>
                  <a:pt x="1479" y="30"/>
                </a:lnTo>
                <a:lnTo>
                  <a:pt x="1262" y="28"/>
                </a:lnTo>
                <a:lnTo>
                  <a:pt x="1161" y="27"/>
                </a:lnTo>
                <a:lnTo>
                  <a:pt x="1055" y="27"/>
                </a:lnTo>
                <a:lnTo>
                  <a:pt x="1055" y="27"/>
                </a:lnTo>
                <a:lnTo>
                  <a:pt x="729" y="26"/>
                </a:lnTo>
                <a:lnTo>
                  <a:pt x="404" y="24"/>
                </a:lnTo>
                <a:lnTo>
                  <a:pt x="404" y="24"/>
                </a:lnTo>
                <a:lnTo>
                  <a:pt x="362" y="23"/>
                </a:lnTo>
                <a:lnTo>
                  <a:pt x="319" y="23"/>
                </a:lnTo>
                <a:lnTo>
                  <a:pt x="297" y="24"/>
                </a:lnTo>
                <a:lnTo>
                  <a:pt x="278" y="26"/>
                </a:lnTo>
                <a:lnTo>
                  <a:pt x="261" y="30"/>
                </a:lnTo>
                <a:lnTo>
                  <a:pt x="246" y="34"/>
                </a:lnTo>
                <a:lnTo>
                  <a:pt x="246" y="34"/>
                </a:lnTo>
                <a:lnTo>
                  <a:pt x="230" y="31"/>
                </a:lnTo>
                <a:lnTo>
                  <a:pt x="216" y="28"/>
                </a:lnTo>
                <a:lnTo>
                  <a:pt x="216" y="28"/>
                </a:lnTo>
                <a:lnTo>
                  <a:pt x="246" y="55"/>
                </a:lnTo>
                <a:lnTo>
                  <a:pt x="255" y="62"/>
                </a:lnTo>
                <a:lnTo>
                  <a:pt x="263" y="68"/>
                </a:lnTo>
                <a:lnTo>
                  <a:pt x="272" y="72"/>
                </a:lnTo>
                <a:lnTo>
                  <a:pt x="280" y="76"/>
                </a:lnTo>
                <a:lnTo>
                  <a:pt x="280" y="76"/>
                </a:lnTo>
                <a:close/>
                <a:moveTo>
                  <a:pt x="2051" y="760"/>
                </a:moveTo>
                <a:lnTo>
                  <a:pt x="2051" y="760"/>
                </a:lnTo>
                <a:lnTo>
                  <a:pt x="2051" y="711"/>
                </a:lnTo>
                <a:lnTo>
                  <a:pt x="2052" y="664"/>
                </a:lnTo>
                <a:lnTo>
                  <a:pt x="2052" y="615"/>
                </a:lnTo>
                <a:lnTo>
                  <a:pt x="2051" y="590"/>
                </a:lnTo>
                <a:lnTo>
                  <a:pt x="2049" y="566"/>
                </a:lnTo>
                <a:lnTo>
                  <a:pt x="2049" y="566"/>
                </a:lnTo>
                <a:lnTo>
                  <a:pt x="2052" y="549"/>
                </a:lnTo>
                <a:lnTo>
                  <a:pt x="2052" y="530"/>
                </a:lnTo>
                <a:lnTo>
                  <a:pt x="2051" y="487"/>
                </a:lnTo>
                <a:lnTo>
                  <a:pt x="2051" y="487"/>
                </a:lnTo>
                <a:lnTo>
                  <a:pt x="2051" y="453"/>
                </a:lnTo>
                <a:lnTo>
                  <a:pt x="2049" y="420"/>
                </a:lnTo>
                <a:lnTo>
                  <a:pt x="2049" y="420"/>
                </a:lnTo>
                <a:lnTo>
                  <a:pt x="2048" y="339"/>
                </a:lnTo>
                <a:lnTo>
                  <a:pt x="2045" y="260"/>
                </a:lnTo>
                <a:lnTo>
                  <a:pt x="2043" y="182"/>
                </a:lnTo>
                <a:lnTo>
                  <a:pt x="2036" y="102"/>
                </a:lnTo>
                <a:lnTo>
                  <a:pt x="2036" y="102"/>
                </a:lnTo>
                <a:lnTo>
                  <a:pt x="1954" y="100"/>
                </a:lnTo>
                <a:lnTo>
                  <a:pt x="1954" y="100"/>
                </a:lnTo>
                <a:lnTo>
                  <a:pt x="1935" y="100"/>
                </a:lnTo>
                <a:lnTo>
                  <a:pt x="1916" y="102"/>
                </a:lnTo>
                <a:lnTo>
                  <a:pt x="1874" y="102"/>
                </a:lnTo>
                <a:lnTo>
                  <a:pt x="1874" y="102"/>
                </a:lnTo>
                <a:lnTo>
                  <a:pt x="1860" y="102"/>
                </a:lnTo>
                <a:lnTo>
                  <a:pt x="1848" y="102"/>
                </a:lnTo>
                <a:lnTo>
                  <a:pt x="1841" y="102"/>
                </a:lnTo>
                <a:lnTo>
                  <a:pt x="1836" y="103"/>
                </a:lnTo>
                <a:lnTo>
                  <a:pt x="1832" y="106"/>
                </a:lnTo>
                <a:lnTo>
                  <a:pt x="1826" y="110"/>
                </a:lnTo>
                <a:lnTo>
                  <a:pt x="1826" y="110"/>
                </a:lnTo>
                <a:lnTo>
                  <a:pt x="1819" y="106"/>
                </a:lnTo>
                <a:lnTo>
                  <a:pt x="1811" y="103"/>
                </a:lnTo>
                <a:lnTo>
                  <a:pt x="1802" y="100"/>
                </a:lnTo>
                <a:lnTo>
                  <a:pt x="1795" y="100"/>
                </a:lnTo>
                <a:lnTo>
                  <a:pt x="1795" y="100"/>
                </a:lnTo>
                <a:lnTo>
                  <a:pt x="1734" y="99"/>
                </a:lnTo>
                <a:lnTo>
                  <a:pt x="1668" y="99"/>
                </a:lnTo>
                <a:lnTo>
                  <a:pt x="1536" y="102"/>
                </a:lnTo>
                <a:lnTo>
                  <a:pt x="1536" y="102"/>
                </a:lnTo>
                <a:lnTo>
                  <a:pt x="1478" y="100"/>
                </a:lnTo>
                <a:lnTo>
                  <a:pt x="1419" y="99"/>
                </a:lnTo>
                <a:lnTo>
                  <a:pt x="1313" y="99"/>
                </a:lnTo>
                <a:lnTo>
                  <a:pt x="1313" y="99"/>
                </a:lnTo>
                <a:lnTo>
                  <a:pt x="1185" y="96"/>
                </a:lnTo>
                <a:lnTo>
                  <a:pt x="1059" y="92"/>
                </a:lnTo>
                <a:lnTo>
                  <a:pt x="1059" y="92"/>
                </a:lnTo>
                <a:lnTo>
                  <a:pt x="1026" y="94"/>
                </a:lnTo>
                <a:lnTo>
                  <a:pt x="996" y="94"/>
                </a:lnTo>
                <a:lnTo>
                  <a:pt x="966" y="95"/>
                </a:lnTo>
                <a:lnTo>
                  <a:pt x="939" y="95"/>
                </a:lnTo>
                <a:lnTo>
                  <a:pt x="939" y="95"/>
                </a:lnTo>
                <a:lnTo>
                  <a:pt x="923" y="95"/>
                </a:lnTo>
                <a:lnTo>
                  <a:pt x="906" y="95"/>
                </a:lnTo>
                <a:lnTo>
                  <a:pt x="890" y="96"/>
                </a:lnTo>
                <a:lnTo>
                  <a:pt x="874" y="96"/>
                </a:lnTo>
                <a:lnTo>
                  <a:pt x="874" y="96"/>
                </a:lnTo>
                <a:lnTo>
                  <a:pt x="781" y="95"/>
                </a:lnTo>
                <a:lnTo>
                  <a:pt x="687" y="94"/>
                </a:lnTo>
                <a:lnTo>
                  <a:pt x="501" y="92"/>
                </a:lnTo>
                <a:lnTo>
                  <a:pt x="501" y="92"/>
                </a:lnTo>
                <a:lnTo>
                  <a:pt x="463" y="92"/>
                </a:lnTo>
                <a:lnTo>
                  <a:pt x="426" y="90"/>
                </a:lnTo>
                <a:lnTo>
                  <a:pt x="389" y="88"/>
                </a:lnTo>
                <a:lnTo>
                  <a:pt x="370" y="90"/>
                </a:lnTo>
                <a:lnTo>
                  <a:pt x="353" y="91"/>
                </a:lnTo>
                <a:lnTo>
                  <a:pt x="353" y="91"/>
                </a:lnTo>
                <a:lnTo>
                  <a:pt x="343" y="94"/>
                </a:lnTo>
                <a:lnTo>
                  <a:pt x="339" y="95"/>
                </a:lnTo>
                <a:lnTo>
                  <a:pt x="333" y="95"/>
                </a:lnTo>
                <a:lnTo>
                  <a:pt x="333" y="95"/>
                </a:lnTo>
                <a:lnTo>
                  <a:pt x="329" y="94"/>
                </a:lnTo>
                <a:lnTo>
                  <a:pt x="324" y="92"/>
                </a:lnTo>
                <a:lnTo>
                  <a:pt x="319" y="90"/>
                </a:lnTo>
                <a:lnTo>
                  <a:pt x="313" y="90"/>
                </a:lnTo>
                <a:lnTo>
                  <a:pt x="313" y="90"/>
                </a:lnTo>
                <a:lnTo>
                  <a:pt x="304" y="90"/>
                </a:lnTo>
                <a:lnTo>
                  <a:pt x="295" y="92"/>
                </a:lnTo>
                <a:lnTo>
                  <a:pt x="286" y="95"/>
                </a:lnTo>
                <a:lnTo>
                  <a:pt x="276" y="96"/>
                </a:lnTo>
                <a:lnTo>
                  <a:pt x="276" y="96"/>
                </a:lnTo>
                <a:lnTo>
                  <a:pt x="278" y="129"/>
                </a:lnTo>
                <a:lnTo>
                  <a:pt x="279" y="162"/>
                </a:lnTo>
                <a:lnTo>
                  <a:pt x="285" y="230"/>
                </a:lnTo>
                <a:lnTo>
                  <a:pt x="290" y="295"/>
                </a:lnTo>
                <a:lnTo>
                  <a:pt x="291" y="325"/>
                </a:lnTo>
                <a:lnTo>
                  <a:pt x="293" y="352"/>
                </a:lnTo>
                <a:lnTo>
                  <a:pt x="293" y="352"/>
                </a:lnTo>
                <a:lnTo>
                  <a:pt x="293" y="378"/>
                </a:lnTo>
                <a:lnTo>
                  <a:pt x="294" y="405"/>
                </a:lnTo>
                <a:lnTo>
                  <a:pt x="295" y="434"/>
                </a:lnTo>
                <a:lnTo>
                  <a:pt x="295" y="464"/>
                </a:lnTo>
                <a:lnTo>
                  <a:pt x="295" y="464"/>
                </a:lnTo>
                <a:lnTo>
                  <a:pt x="298" y="552"/>
                </a:lnTo>
                <a:lnTo>
                  <a:pt x="298" y="596"/>
                </a:lnTo>
                <a:lnTo>
                  <a:pt x="298" y="641"/>
                </a:lnTo>
                <a:lnTo>
                  <a:pt x="298" y="641"/>
                </a:lnTo>
                <a:lnTo>
                  <a:pt x="297" y="688"/>
                </a:lnTo>
                <a:lnTo>
                  <a:pt x="299" y="736"/>
                </a:lnTo>
                <a:lnTo>
                  <a:pt x="304" y="822"/>
                </a:lnTo>
                <a:lnTo>
                  <a:pt x="304" y="822"/>
                </a:lnTo>
                <a:lnTo>
                  <a:pt x="305" y="862"/>
                </a:lnTo>
                <a:lnTo>
                  <a:pt x="305" y="903"/>
                </a:lnTo>
                <a:lnTo>
                  <a:pt x="304" y="989"/>
                </a:lnTo>
                <a:lnTo>
                  <a:pt x="304" y="989"/>
                </a:lnTo>
                <a:lnTo>
                  <a:pt x="305" y="1035"/>
                </a:lnTo>
                <a:lnTo>
                  <a:pt x="306" y="1082"/>
                </a:lnTo>
                <a:lnTo>
                  <a:pt x="309" y="1128"/>
                </a:lnTo>
                <a:lnTo>
                  <a:pt x="309" y="1151"/>
                </a:lnTo>
                <a:lnTo>
                  <a:pt x="308" y="1173"/>
                </a:lnTo>
                <a:lnTo>
                  <a:pt x="308" y="1173"/>
                </a:lnTo>
                <a:lnTo>
                  <a:pt x="392" y="1177"/>
                </a:lnTo>
                <a:lnTo>
                  <a:pt x="479" y="1179"/>
                </a:lnTo>
                <a:lnTo>
                  <a:pt x="652" y="1182"/>
                </a:lnTo>
                <a:lnTo>
                  <a:pt x="826" y="1184"/>
                </a:lnTo>
                <a:lnTo>
                  <a:pt x="993" y="1186"/>
                </a:lnTo>
                <a:lnTo>
                  <a:pt x="993" y="1186"/>
                </a:lnTo>
                <a:lnTo>
                  <a:pt x="1154" y="1192"/>
                </a:lnTo>
                <a:lnTo>
                  <a:pt x="1234" y="1193"/>
                </a:lnTo>
                <a:lnTo>
                  <a:pt x="1313" y="1192"/>
                </a:lnTo>
                <a:lnTo>
                  <a:pt x="1313" y="1192"/>
                </a:lnTo>
                <a:lnTo>
                  <a:pt x="1313" y="1185"/>
                </a:lnTo>
                <a:lnTo>
                  <a:pt x="1315" y="1178"/>
                </a:lnTo>
                <a:lnTo>
                  <a:pt x="1316" y="1173"/>
                </a:lnTo>
                <a:lnTo>
                  <a:pt x="1319" y="1167"/>
                </a:lnTo>
                <a:lnTo>
                  <a:pt x="1324" y="1158"/>
                </a:lnTo>
                <a:lnTo>
                  <a:pt x="1332" y="1151"/>
                </a:lnTo>
                <a:lnTo>
                  <a:pt x="1350" y="1139"/>
                </a:lnTo>
                <a:lnTo>
                  <a:pt x="1358" y="1132"/>
                </a:lnTo>
                <a:lnTo>
                  <a:pt x="1365" y="1124"/>
                </a:lnTo>
                <a:lnTo>
                  <a:pt x="1365" y="1124"/>
                </a:lnTo>
                <a:lnTo>
                  <a:pt x="1377" y="1122"/>
                </a:lnTo>
                <a:lnTo>
                  <a:pt x="1391" y="1122"/>
                </a:lnTo>
                <a:lnTo>
                  <a:pt x="1404" y="1126"/>
                </a:lnTo>
                <a:lnTo>
                  <a:pt x="1418" y="1130"/>
                </a:lnTo>
                <a:lnTo>
                  <a:pt x="1445" y="1141"/>
                </a:lnTo>
                <a:lnTo>
                  <a:pt x="1474" y="1154"/>
                </a:lnTo>
                <a:lnTo>
                  <a:pt x="1474" y="1154"/>
                </a:lnTo>
                <a:lnTo>
                  <a:pt x="1497" y="1154"/>
                </a:lnTo>
                <a:lnTo>
                  <a:pt x="1509" y="1152"/>
                </a:lnTo>
                <a:lnTo>
                  <a:pt x="1520" y="1150"/>
                </a:lnTo>
                <a:lnTo>
                  <a:pt x="1532" y="1147"/>
                </a:lnTo>
                <a:lnTo>
                  <a:pt x="1542" y="1141"/>
                </a:lnTo>
                <a:lnTo>
                  <a:pt x="1553" y="1136"/>
                </a:lnTo>
                <a:lnTo>
                  <a:pt x="1561" y="1128"/>
                </a:lnTo>
                <a:lnTo>
                  <a:pt x="1561" y="1128"/>
                </a:lnTo>
                <a:lnTo>
                  <a:pt x="1579" y="1130"/>
                </a:lnTo>
                <a:lnTo>
                  <a:pt x="1595" y="1136"/>
                </a:lnTo>
                <a:lnTo>
                  <a:pt x="1609" y="1144"/>
                </a:lnTo>
                <a:lnTo>
                  <a:pt x="1621" y="1154"/>
                </a:lnTo>
                <a:lnTo>
                  <a:pt x="1632" y="1165"/>
                </a:lnTo>
                <a:lnTo>
                  <a:pt x="1641" y="1177"/>
                </a:lnTo>
                <a:lnTo>
                  <a:pt x="1649" y="1189"/>
                </a:lnTo>
                <a:lnTo>
                  <a:pt x="1656" y="1201"/>
                </a:lnTo>
                <a:lnTo>
                  <a:pt x="1656" y="1201"/>
                </a:lnTo>
                <a:lnTo>
                  <a:pt x="1753" y="1201"/>
                </a:lnTo>
                <a:lnTo>
                  <a:pt x="1851" y="1204"/>
                </a:lnTo>
                <a:lnTo>
                  <a:pt x="1949" y="1205"/>
                </a:lnTo>
                <a:lnTo>
                  <a:pt x="2048" y="1207"/>
                </a:lnTo>
                <a:lnTo>
                  <a:pt x="2048" y="1207"/>
                </a:lnTo>
                <a:lnTo>
                  <a:pt x="2051" y="1154"/>
                </a:lnTo>
                <a:lnTo>
                  <a:pt x="2054" y="1099"/>
                </a:lnTo>
                <a:lnTo>
                  <a:pt x="2056" y="1043"/>
                </a:lnTo>
                <a:lnTo>
                  <a:pt x="2056" y="988"/>
                </a:lnTo>
                <a:lnTo>
                  <a:pt x="2055" y="873"/>
                </a:lnTo>
                <a:lnTo>
                  <a:pt x="2051" y="760"/>
                </a:lnTo>
                <a:lnTo>
                  <a:pt x="2051" y="760"/>
                </a:lnTo>
                <a:close/>
                <a:moveTo>
                  <a:pt x="1935" y="1754"/>
                </a:moveTo>
                <a:lnTo>
                  <a:pt x="1935" y="1754"/>
                </a:lnTo>
                <a:lnTo>
                  <a:pt x="1924" y="1552"/>
                </a:lnTo>
                <a:lnTo>
                  <a:pt x="1911" y="1333"/>
                </a:lnTo>
                <a:lnTo>
                  <a:pt x="1911" y="1333"/>
                </a:lnTo>
                <a:lnTo>
                  <a:pt x="1896" y="1333"/>
                </a:lnTo>
                <a:lnTo>
                  <a:pt x="1882" y="1333"/>
                </a:lnTo>
                <a:lnTo>
                  <a:pt x="1868" y="1332"/>
                </a:lnTo>
                <a:lnTo>
                  <a:pt x="1853" y="1333"/>
                </a:lnTo>
                <a:lnTo>
                  <a:pt x="1853" y="1333"/>
                </a:lnTo>
                <a:lnTo>
                  <a:pt x="1851" y="1352"/>
                </a:lnTo>
                <a:lnTo>
                  <a:pt x="1849" y="1373"/>
                </a:lnTo>
                <a:lnTo>
                  <a:pt x="1848" y="1394"/>
                </a:lnTo>
                <a:lnTo>
                  <a:pt x="1849" y="1418"/>
                </a:lnTo>
                <a:lnTo>
                  <a:pt x="1853" y="1463"/>
                </a:lnTo>
                <a:lnTo>
                  <a:pt x="1858" y="1510"/>
                </a:lnTo>
                <a:lnTo>
                  <a:pt x="1858" y="1510"/>
                </a:lnTo>
                <a:lnTo>
                  <a:pt x="1858" y="1539"/>
                </a:lnTo>
                <a:lnTo>
                  <a:pt x="1858" y="1569"/>
                </a:lnTo>
                <a:lnTo>
                  <a:pt x="1858" y="1597"/>
                </a:lnTo>
                <a:lnTo>
                  <a:pt x="1858" y="1627"/>
                </a:lnTo>
                <a:lnTo>
                  <a:pt x="1858" y="1627"/>
                </a:lnTo>
                <a:lnTo>
                  <a:pt x="1860" y="1684"/>
                </a:lnTo>
                <a:lnTo>
                  <a:pt x="1863" y="1713"/>
                </a:lnTo>
                <a:lnTo>
                  <a:pt x="1863" y="1740"/>
                </a:lnTo>
                <a:lnTo>
                  <a:pt x="1863" y="1740"/>
                </a:lnTo>
                <a:lnTo>
                  <a:pt x="1864" y="1852"/>
                </a:lnTo>
                <a:lnTo>
                  <a:pt x="1868" y="1961"/>
                </a:lnTo>
                <a:lnTo>
                  <a:pt x="1868" y="1961"/>
                </a:lnTo>
                <a:lnTo>
                  <a:pt x="1871" y="1980"/>
                </a:lnTo>
                <a:lnTo>
                  <a:pt x="1873" y="1989"/>
                </a:lnTo>
                <a:lnTo>
                  <a:pt x="1877" y="1999"/>
                </a:lnTo>
                <a:lnTo>
                  <a:pt x="1877" y="1999"/>
                </a:lnTo>
                <a:lnTo>
                  <a:pt x="1893" y="1995"/>
                </a:lnTo>
                <a:lnTo>
                  <a:pt x="1908" y="1989"/>
                </a:lnTo>
                <a:lnTo>
                  <a:pt x="1938" y="1977"/>
                </a:lnTo>
                <a:lnTo>
                  <a:pt x="1938" y="1977"/>
                </a:lnTo>
                <a:lnTo>
                  <a:pt x="1939" y="1951"/>
                </a:lnTo>
                <a:lnTo>
                  <a:pt x="1941" y="1924"/>
                </a:lnTo>
                <a:lnTo>
                  <a:pt x="1941" y="1868"/>
                </a:lnTo>
                <a:lnTo>
                  <a:pt x="1938" y="1810"/>
                </a:lnTo>
                <a:lnTo>
                  <a:pt x="1935" y="1754"/>
                </a:lnTo>
                <a:lnTo>
                  <a:pt x="1935" y="1754"/>
                </a:lnTo>
                <a:close/>
                <a:moveTo>
                  <a:pt x="1853" y="1819"/>
                </a:moveTo>
                <a:lnTo>
                  <a:pt x="1853" y="1819"/>
                </a:lnTo>
                <a:lnTo>
                  <a:pt x="1851" y="1823"/>
                </a:lnTo>
                <a:lnTo>
                  <a:pt x="1848" y="1826"/>
                </a:lnTo>
                <a:lnTo>
                  <a:pt x="1845" y="1826"/>
                </a:lnTo>
                <a:lnTo>
                  <a:pt x="1843" y="1827"/>
                </a:lnTo>
                <a:lnTo>
                  <a:pt x="1836" y="1826"/>
                </a:lnTo>
                <a:lnTo>
                  <a:pt x="1829" y="1823"/>
                </a:lnTo>
                <a:lnTo>
                  <a:pt x="1829" y="1823"/>
                </a:lnTo>
                <a:lnTo>
                  <a:pt x="1828" y="1839"/>
                </a:lnTo>
                <a:lnTo>
                  <a:pt x="1828" y="1857"/>
                </a:lnTo>
                <a:lnTo>
                  <a:pt x="1830" y="1895"/>
                </a:lnTo>
                <a:lnTo>
                  <a:pt x="1832" y="1935"/>
                </a:lnTo>
                <a:lnTo>
                  <a:pt x="1832" y="1952"/>
                </a:lnTo>
                <a:lnTo>
                  <a:pt x="1830" y="1970"/>
                </a:lnTo>
                <a:lnTo>
                  <a:pt x="1830" y="1970"/>
                </a:lnTo>
                <a:lnTo>
                  <a:pt x="1859" y="1999"/>
                </a:lnTo>
                <a:lnTo>
                  <a:pt x="1859" y="1999"/>
                </a:lnTo>
                <a:lnTo>
                  <a:pt x="1858" y="1955"/>
                </a:lnTo>
                <a:lnTo>
                  <a:pt x="1856" y="1909"/>
                </a:lnTo>
                <a:lnTo>
                  <a:pt x="1856" y="1863"/>
                </a:lnTo>
                <a:lnTo>
                  <a:pt x="1853" y="1819"/>
                </a:lnTo>
                <a:lnTo>
                  <a:pt x="1853" y="1819"/>
                </a:lnTo>
                <a:close/>
                <a:moveTo>
                  <a:pt x="1849" y="1664"/>
                </a:moveTo>
                <a:lnTo>
                  <a:pt x="1849" y="1664"/>
                </a:lnTo>
                <a:lnTo>
                  <a:pt x="1847" y="1578"/>
                </a:lnTo>
                <a:lnTo>
                  <a:pt x="1844" y="1497"/>
                </a:lnTo>
                <a:lnTo>
                  <a:pt x="1841" y="1415"/>
                </a:lnTo>
                <a:lnTo>
                  <a:pt x="1839" y="1374"/>
                </a:lnTo>
                <a:lnTo>
                  <a:pt x="1834" y="1331"/>
                </a:lnTo>
                <a:lnTo>
                  <a:pt x="1834" y="1331"/>
                </a:lnTo>
                <a:lnTo>
                  <a:pt x="1819" y="1331"/>
                </a:lnTo>
                <a:lnTo>
                  <a:pt x="1809" y="1329"/>
                </a:lnTo>
                <a:lnTo>
                  <a:pt x="1809" y="1329"/>
                </a:lnTo>
                <a:lnTo>
                  <a:pt x="1809" y="1407"/>
                </a:lnTo>
                <a:lnTo>
                  <a:pt x="1811" y="1480"/>
                </a:lnTo>
                <a:lnTo>
                  <a:pt x="1819" y="1631"/>
                </a:lnTo>
                <a:lnTo>
                  <a:pt x="1819" y="1631"/>
                </a:lnTo>
                <a:lnTo>
                  <a:pt x="1821" y="1684"/>
                </a:lnTo>
                <a:lnTo>
                  <a:pt x="1822" y="1709"/>
                </a:lnTo>
                <a:lnTo>
                  <a:pt x="1825" y="1731"/>
                </a:lnTo>
                <a:lnTo>
                  <a:pt x="1825" y="1731"/>
                </a:lnTo>
                <a:lnTo>
                  <a:pt x="1833" y="1729"/>
                </a:lnTo>
                <a:lnTo>
                  <a:pt x="1840" y="1728"/>
                </a:lnTo>
                <a:lnTo>
                  <a:pt x="1845" y="1728"/>
                </a:lnTo>
                <a:lnTo>
                  <a:pt x="1852" y="1728"/>
                </a:lnTo>
                <a:lnTo>
                  <a:pt x="1852" y="1728"/>
                </a:lnTo>
                <a:lnTo>
                  <a:pt x="1852" y="1720"/>
                </a:lnTo>
                <a:lnTo>
                  <a:pt x="1852" y="1712"/>
                </a:lnTo>
                <a:lnTo>
                  <a:pt x="1851" y="1695"/>
                </a:lnTo>
                <a:lnTo>
                  <a:pt x="1849" y="1687"/>
                </a:lnTo>
                <a:lnTo>
                  <a:pt x="1849" y="1679"/>
                </a:lnTo>
                <a:lnTo>
                  <a:pt x="1851" y="1671"/>
                </a:lnTo>
                <a:lnTo>
                  <a:pt x="1853" y="1664"/>
                </a:lnTo>
                <a:lnTo>
                  <a:pt x="1853" y="1664"/>
                </a:lnTo>
                <a:lnTo>
                  <a:pt x="1855" y="1663"/>
                </a:lnTo>
                <a:lnTo>
                  <a:pt x="1855" y="1663"/>
                </a:lnTo>
                <a:lnTo>
                  <a:pt x="1853" y="1661"/>
                </a:lnTo>
                <a:lnTo>
                  <a:pt x="1853" y="1661"/>
                </a:lnTo>
                <a:lnTo>
                  <a:pt x="1852" y="1664"/>
                </a:lnTo>
                <a:lnTo>
                  <a:pt x="1849" y="1664"/>
                </a:lnTo>
                <a:lnTo>
                  <a:pt x="1849" y="1664"/>
                </a:lnTo>
                <a:close/>
                <a:moveTo>
                  <a:pt x="1853" y="1771"/>
                </a:moveTo>
                <a:lnTo>
                  <a:pt x="1853" y="1771"/>
                </a:lnTo>
                <a:lnTo>
                  <a:pt x="1847" y="1773"/>
                </a:lnTo>
                <a:lnTo>
                  <a:pt x="1840" y="1774"/>
                </a:lnTo>
                <a:lnTo>
                  <a:pt x="1833" y="1774"/>
                </a:lnTo>
                <a:lnTo>
                  <a:pt x="1826" y="1776"/>
                </a:lnTo>
                <a:lnTo>
                  <a:pt x="1826" y="1776"/>
                </a:lnTo>
                <a:lnTo>
                  <a:pt x="1826" y="1784"/>
                </a:lnTo>
                <a:lnTo>
                  <a:pt x="1828" y="1790"/>
                </a:lnTo>
                <a:lnTo>
                  <a:pt x="1829" y="1803"/>
                </a:lnTo>
                <a:lnTo>
                  <a:pt x="1829" y="1803"/>
                </a:lnTo>
                <a:lnTo>
                  <a:pt x="1833" y="1801"/>
                </a:lnTo>
                <a:lnTo>
                  <a:pt x="1837" y="1801"/>
                </a:lnTo>
                <a:lnTo>
                  <a:pt x="1844" y="1803"/>
                </a:lnTo>
                <a:lnTo>
                  <a:pt x="1849" y="1803"/>
                </a:lnTo>
                <a:lnTo>
                  <a:pt x="1852" y="1801"/>
                </a:lnTo>
                <a:lnTo>
                  <a:pt x="1855" y="1799"/>
                </a:lnTo>
                <a:lnTo>
                  <a:pt x="1855" y="1799"/>
                </a:lnTo>
                <a:lnTo>
                  <a:pt x="1855" y="1793"/>
                </a:lnTo>
                <a:lnTo>
                  <a:pt x="1855" y="1786"/>
                </a:lnTo>
                <a:lnTo>
                  <a:pt x="1855" y="1780"/>
                </a:lnTo>
                <a:lnTo>
                  <a:pt x="1853" y="1771"/>
                </a:lnTo>
                <a:lnTo>
                  <a:pt x="1853" y="1771"/>
                </a:lnTo>
                <a:close/>
                <a:moveTo>
                  <a:pt x="1849" y="1741"/>
                </a:moveTo>
                <a:lnTo>
                  <a:pt x="1849" y="1741"/>
                </a:lnTo>
                <a:lnTo>
                  <a:pt x="1843" y="1743"/>
                </a:lnTo>
                <a:lnTo>
                  <a:pt x="1836" y="1743"/>
                </a:lnTo>
                <a:lnTo>
                  <a:pt x="1829" y="1743"/>
                </a:lnTo>
                <a:lnTo>
                  <a:pt x="1824" y="1744"/>
                </a:lnTo>
                <a:lnTo>
                  <a:pt x="1824" y="1744"/>
                </a:lnTo>
                <a:lnTo>
                  <a:pt x="1824" y="1747"/>
                </a:lnTo>
                <a:lnTo>
                  <a:pt x="1825" y="1751"/>
                </a:lnTo>
                <a:lnTo>
                  <a:pt x="1825" y="1754"/>
                </a:lnTo>
                <a:lnTo>
                  <a:pt x="1825" y="1759"/>
                </a:lnTo>
                <a:lnTo>
                  <a:pt x="1825" y="1759"/>
                </a:lnTo>
                <a:lnTo>
                  <a:pt x="1833" y="1756"/>
                </a:lnTo>
                <a:lnTo>
                  <a:pt x="1840" y="1756"/>
                </a:lnTo>
                <a:lnTo>
                  <a:pt x="1853" y="1761"/>
                </a:lnTo>
                <a:lnTo>
                  <a:pt x="1853" y="1761"/>
                </a:lnTo>
                <a:lnTo>
                  <a:pt x="1852" y="1751"/>
                </a:lnTo>
                <a:lnTo>
                  <a:pt x="1851" y="1746"/>
                </a:lnTo>
                <a:lnTo>
                  <a:pt x="1849" y="1741"/>
                </a:lnTo>
                <a:lnTo>
                  <a:pt x="1849" y="1741"/>
                </a:lnTo>
                <a:close/>
                <a:moveTo>
                  <a:pt x="1811" y="1778"/>
                </a:moveTo>
                <a:lnTo>
                  <a:pt x="1811" y="1778"/>
                </a:lnTo>
                <a:lnTo>
                  <a:pt x="1804" y="1778"/>
                </a:lnTo>
                <a:lnTo>
                  <a:pt x="1800" y="1777"/>
                </a:lnTo>
                <a:lnTo>
                  <a:pt x="1799" y="1776"/>
                </a:lnTo>
                <a:lnTo>
                  <a:pt x="1799" y="1776"/>
                </a:lnTo>
                <a:lnTo>
                  <a:pt x="1800" y="1782"/>
                </a:lnTo>
                <a:lnTo>
                  <a:pt x="1802" y="1788"/>
                </a:lnTo>
                <a:lnTo>
                  <a:pt x="1802" y="1804"/>
                </a:lnTo>
                <a:lnTo>
                  <a:pt x="1802" y="1804"/>
                </a:lnTo>
                <a:lnTo>
                  <a:pt x="1806" y="1804"/>
                </a:lnTo>
                <a:lnTo>
                  <a:pt x="1809" y="1804"/>
                </a:lnTo>
                <a:lnTo>
                  <a:pt x="1811" y="1803"/>
                </a:lnTo>
                <a:lnTo>
                  <a:pt x="1815" y="1803"/>
                </a:lnTo>
                <a:lnTo>
                  <a:pt x="1815" y="1803"/>
                </a:lnTo>
                <a:lnTo>
                  <a:pt x="1815" y="1795"/>
                </a:lnTo>
                <a:lnTo>
                  <a:pt x="1815" y="1789"/>
                </a:lnTo>
                <a:lnTo>
                  <a:pt x="1811" y="1778"/>
                </a:lnTo>
                <a:lnTo>
                  <a:pt x="1811" y="1778"/>
                </a:lnTo>
                <a:close/>
                <a:moveTo>
                  <a:pt x="1800" y="1507"/>
                </a:moveTo>
                <a:lnTo>
                  <a:pt x="1800" y="1507"/>
                </a:lnTo>
                <a:lnTo>
                  <a:pt x="1795" y="1567"/>
                </a:lnTo>
                <a:lnTo>
                  <a:pt x="1788" y="1623"/>
                </a:lnTo>
                <a:lnTo>
                  <a:pt x="1781" y="1678"/>
                </a:lnTo>
                <a:lnTo>
                  <a:pt x="1776" y="1731"/>
                </a:lnTo>
                <a:lnTo>
                  <a:pt x="1776" y="1731"/>
                </a:lnTo>
                <a:lnTo>
                  <a:pt x="1779" y="1729"/>
                </a:lnTo>
                <a:lnTo>
                  <a:pt x="1783" y="1729"/>
                </a:lnTo>
                <a:lnTo>
                  <a:pt x="1792" y="1729"/>
                </a:lnTo>
                <a:lnTo>
                  <a:pt x="1802" y="1729"/>
                </a:lnTo>
                <a:lnTo>
                  <a:pt x="1811" y="1728"/>
                </a:lnTo>
                <a:lnTo>
                  <a:pt x="1811" y="1728"/>
                </a:lnTo>
                <a:lnTo>
                  <a:pt x="1810" y="1672"/>
                </a:lnTo>
                <a:lnTo>
                  <a:pt x="1807" y="1616"/>
                </a:lnTo>
                <a:lnTo>
                  <a:pt x="1804" y="1562"/>
                </a:lnTo>
                <a:lnTo>
                  <a:pt x="1803" y="1535"/>
                </a:lnTo>
                <a:lnTo>
                  <a:pt x="1800" y="1507"/>
                </a:lnTo>
                <a:lnTo>
                  <a:pt x="1800" y="1507"/>
                </a:lnTo>
                <a:close/>
                <a:moveTo>
                  <a:pt x="1800" y="1741"/>
                </a:moveTo>
                <a:lnTo>
                  <a:pt x="1800" y="1741"/>
                </a:lnTo>
                <a:lnTo>
                  <a:pt x="1799" y="1746"/>
                </a:lnTo>
                <a:lnTo>
                  <a:pt x="1798" y="1750"/>
                </a:lnTo>
                <a:lnTo>
                  <a:pt x="1799" y="1761"/>
                </a:lnTo>
                <a:lnTo>
                  <a:pt x="1799" y="1761"/>
                </a:lnTo>
                <a:lnTo>
                  <a:pt x="1804" y="1761"/>
                </a:lnTo>
                <a:lnTo>
                  <a:pt x="1807" y="1761"/>
                </a:lnTo>
                <a:lnTo>
                  <a:pt x="1810" y="1759"/>
                </a:lnTo>
                <a:lnTo>
                  <a:pt x="1810" y="1759"/>
                </a:lnTo>
                <a:lnTo>
                  <a:pt x="1810" y="1752"/>
                </a:lnTo>
                <a:lnTo>
                  <a:pt x="1809" y="1747"/>
                </a:lnTo>
                <a:lnTo>
                  <a:pt x="1804" y="1743"/>
                </a:lnTo>
                <a:lnTo>
                  <a:pt x="1800" y="1741"/>
                </a:lnTo>
                <a:lnTo>
                  <a:pt x="1800" y="1741"/>
                </a:lnTo>
                <a:close/>
                <a:moveTo>
                  <a:pt x="1792" y="1475"/>
                </a:moveTo>
                <a:lnTo>
                  <a:pt x="1792" y="1475"/>
                </a:lnTo>
                <a:lnTo>
                  <a:pt x="1795" y="1472"/>
                </a:lnTo>
                <a:lnTo>
                  <a:pt x="1796" y="1471"/>
                </a:lnTo>
                <a:lnTo>
                  <a:pt x="1799" y="1469"/>
                </a:lnTo>
                <a:lnTo>
                  <a:pt x="1800" y="1464"/>
                </a:lnTo>
                <a:lnTo>
                  <a:pt x="1800" y="1464"/>
                </a:lnTo>
                <a:lnTo>
                  <a:pt x="1798" y="1433"/>
                </a:lnTo>
                <a:lnTo>
                  <a:pt x="1796" y="1399"/>
                </a:lnTo>
                <a:lnTo>
                  <a:pt x="1795" y="1363"/>
                </a:lnTo>
                <a:lnTo>
                  <a:pt x="1792" y="1331"/>
                </a:lnTo>
                <a:lnTo>
                  <a:pt x="1792" y="1331"/>
                </a:lnTo>
                <a:lnTo>
                  <a:pt x="1784" y="1332"/>
                </a:lnTo>
                <a:lnTo>
                  <a:pt x="1775" y="1331"/>
                </a:lnTo>
                <a:lnTo>
                  <a:pt x="1764" y="1331"/>
                </a:lnTo>
                <a:lnTo>
                  <a:pt x="1753" y="1331"/>
                </a:lnTo>
                <a:lnTo>
                  <a:pt x="1753" y="1331"/>
                </a:lnTo>
                <a:lnTo>
                  <a:pt x="1750" y="1355"/>
                </a:lnTo>
                <a:lnTo>
                  <a:pt x="1749" y="1380"/>
                </a:lnTo>
                <a:lnTo>
                  <a:pt x="1749" y="1405"/>
                </a:lnTo>
                <a:lnTo>
                  <a:pt x="1747" y="1430"/>
                </a:lnTo>
                <a:lnTo>
                  <a:pt x="1747" y="1430"/>
                </a:lnTo>
                <a:lnTo>
                  <a:pt x="1742" y="1465"/>
                </a:lnTo>
                <a:lnTo>
                  <a:pt x="1734" y="1501"/>
                </a:lnTo>
                <a:lnTo>
                  <a:pt x="1726" y="1537"/>
                </a:lnTo>
                <a:lnTo>
                  <a:pt x="1719" y="1573"/>
                </a:lnTo>
                <a:lnTo>
                  <a:pt x="1719" y="1573"/>
                </a:lnTo>
                <a:lnTo>
                  <a:pt x="1715" y="1603"/>
                </a:lnTo>
                <a:lnTo>
                  <a:pt x="1712" y="1633"/>
                </a:lnTo>
                <a:lnTo>
                  <a:pt x="1709" y="1661"/>
                </a:lnTo>
                <a:lnTo>
                  <a:pt x="1707" y="1684"/>
                </a:lnTo>
                <a:lnTo>
                  <a:pt x="1707" y="1684"/>
                </a:lnTo>
                <a:lnTo>
                  <a:pt x="1705" y="1705"/>
                </a:lnTo>
                <a:lnTo>
                  <a:pt x="1701" y="1714"/>
                </a:lnTo>
                <a:lnTo>
                  <a:pt x="1698" y="1718"/>
                </a:lnTo>
                <a:lnTo>
                  <a:pt x="1696" y="1722"/>
                </a:lnTo>
                <a:lnTo>
                  <a:pt x="1696" y="1722"/>
                </a:lnTo>
                <a:lnTo>
                  <a:pt x="1692" y="1720"/>
                </a:lnTo>
                <a:lnTo>
                  <a:pt x="1689" y="1717"/>
                </a:lnTo>
                <a:lnTo>
                  <a:pt x="1689" y="1713"/>
                </a:lnTo>
                <a:lnTo>
                  <a:pt x="1689" y="1709"/>
                </a:lnTo>
                <a:lnTo>
                  <a:pt x="1690" y="1699"/>
                </a:lnTo>
                <a:lnTo>
                  <a:pt x="1692" y="1692"/>
                </a:lnTo>
                <a:lnTo>
                  <a:pt x="1692" y="1692"/>
                </a:lnTo>
                <a:lnTo>
                  <a:pt x="1694" y="1673"/>
                </a:lnTo>
                <a:lnTo>
                  <a:pt x="1696" y="1656"/>
                </a:lnTo>
                <a:lnTo>
                  <a:pt x="1696" y="1656"/>
                </a:lnTo>
                <a:lnTo>
                  <a:pt x="1701" y="1618"/>
                </a:lnTo>
                <a:lnTo>
                  <a:pt x="1708" y="1580"/>
                </a:lnTo>
                <a:lnTo>
                  <a:pt x="1723" y="1499"/>
                </a:lnTo>
                <a:lnTo>
                  <a:pt x="1730" y="1458"/>
                </a:lnTo>
                <a:lnTo>
                  <a:pt x="1735" y="1416"/>
                </a:lnTo>
                <a:lnTo>
                  <a:pt x="1738" y="1374"/>
                </a:lnTo>
                <a:lnTo>
                  <a:pt x="1739" y="1331"/>
                </a:lnTo>
                <a:lnTo>
                  <a:pt x="1739" y="1331"/>
                </a:lnTo>
                <a:lnTo>
                  <a:pt x="1730" y="1331"/>
                </a:lnTo>
                <a:lnTo>
                  <a:pt x="1720" y="1333"/>
                </a:lnTo>
                <a:lnTo>
                  <a:pt x="1720" y="1333"/>
                </a:lnTo>
                <a:lnTo>
                  <a:pt x="1705" y="1430"/>
                </a:lnTo>
                <a:lnTo>
                  <a:pt x="1692" y="1532"/>
                </a:lnTo>
                <a:lnTo>
                  <a:pt x="1678" y="1634"/>
                </a:lnTo>
                <a:lnTo>
                  <a:pt x="1663" y="1727"/>
                </a:lnTo>
                <a:lnTo>
                  <a:pt x="1663" y="1727"/>
                </a:lnTo>
                <a:lnTo>
                  <a:pt x="1689" y="1725"/>
                </a:lnTo>
                <a:lnTo>
                  <a:pt x="1715" y="1725"/>
                </a:lnTo>
                <a:lnTo>
                  <a:pt x="1762" y="1727"/>
                </a:lnTo>
                <a:lnTo>
                  <a:pt x="1762" y="1727"/>
                </a:lnTo>
                <a:lnTo>
                  <a:pt x="1770" y="1665"/>
                </a:lnTo>
                <a:lnTo>
                  <a:pt x="1780" y="1604"/>
                </a:lnTo>
                <a:lnTo>
                  <a:pt x="1788" y="1540"/>
                </a:lnTo>
                <a:lnTo>
                  <a:pt x="1791" y="1507"/>
                </a:lnTo>
                <a:lnTo>
                  <a:pt x="1792" y="1475"/>
                </a:lnTo>
                <a:lnTo>
                  <a:pt x="1792" y="1475"/>
                </a:lnTo>
                <a:close/>
                <a:moveTo>
                  <a:pt x="1770" y="1780"/>
                </a:moveTo>
                <a:lnTo>
                  <a:pt x="1770" y="1780"/>
                </a:lnTo>
                <a:lnTo>
                  <a:pt x="1770" y="1786"/>
                </a:lnTo>
                <a:lnTo>
                  <a:pt x="1770" y="1792"/>
                </a:lnTo>
                <a:lnTo>
                  <a:pt x="1770" y="1804"/>
                </a:lnTo>
                <a:lnTo>
                  <a:pt x="1770" y="1804"/>
                </a:lnTo>
                <a:lnTo>
                  <a:pt x="1783" y="1804"/>
                </a:lnTo>
                <a:lnTo>
                  <a:pt x="1783" y="1804"/>
                </a:lnTo>
                <a:lnTo>
                  <a:pt x="1784" y="1797"/>
                </a:lnTo>
                <a:lnTo>
                  <a:pt x="1785" y="1790"/>
                </a:lnTo>
                <a:lnTo>
                  <a:pt x="1785" y="1785"/>
                </a:lnTo>
                <a:lnTo>
                  <a:pt x="1787" y="1778"/>
                </a:lnTo>
                <a:lnTo>
                  <a:pt x="1787" y="1778"/>
                </a:lnTo>
                <a:lnTo>
                  <a:pt x="1783" y="1778"/>
                </a:lnTo>
                <a:lnTo>
                  <a:pt x="1779" y="1778"/>
                </a:lnTo>
                <a:lnTo>
                  <a:pt x="1775" y="1780"/>
                </a:lnTo>
                <a:lnTo>
                  <a:pt x="1770" y="1780"/>
                </a:lnTo>
                <a:lnTo>
                  <a:pt x="1770" y="1780"/>
                </a:lnTo>
                <a:close/>
                <a:moveTo>
                  <a:pt x="1781" y="1744"/>
                </a:moveTo>
                <a:lnTo>
                  <a:pt x="1781" y="1744"/>
                </a:lnTo>
                <a:lnTo>
                  <a:pt x="1777" y="1744"/>
                </a:lnTo>
                <a:lnTo>
                  <a:pt x="1776" y="1746"/>
                </a:lnTo>
                <a:lnTo>
                  <a:pt x="1772" y="1751"/>
                </a:lnTo>
                <a:lnTo>
                  <a:pt x="1770" y="1755"/>
                </a:lnTo>
                <a:lnTo>
                  <a:pt x="1769" y="1758"/>
                </a:lnTo>
                <a:lnTo>
                  <a:pt x="1768" y="1759"/>
                </a:lnTo>
                <a:lnTo>
                  <a:pt x="1768" y="1759"/>
                </a:lnTo>
                <a:lnTo>
                  <a:pt x="1776" y="1761"/>
                </a:lnTo>
                <a:lnTo>
                  <a:pt x="1785" y="1763"/>
                </a:lnTo>
                <a:lnTo>
                  <a:pt x="1785" y="1763"/>
                </a:lnTo>
                <a:lnTo>
                  <a:pt x="1784" y="1751"/>
                </a:lnTo>
                <a:lnTo>
                  <a:pt x="1783" y="1747"/>
                </a:lnTo>
                <a:lnTo>
                  <a:pt x="1781" y="1744"/>
                </a:lnTo>
                <a:lnTo>
                  <a:pt x="1781" y="1744"/>
                </a:lnTo>
                <a:close/>
                <a:moveTo>
                  <a:pt x="1738" y="1780"/>
                </a:moveTo>
                <a:lnTo>
                  <a:pt x="1738" y="1780"/>
                </a:lnTo>
                <a:lnTo>
                  <a:pt x="1738" y="1788"/>
                </a:lnTo>
                <a:lnTo>
                  <a:pt x="1736" y="1793"/>
                </a:lnTo>
                <a:lnTo>
                  <a:pt x="1736" y="1799"/>
                </a:lnTo>
                <a:lnTo>
                  <a:pt x="1738" y="1804"/>
                </a:lnTo>
                <a:lnTo>
                  <a:pt x="1738" y="1804"/>
                </a:lnTo>
                <a:lnTo>
                  <a:pt x="1739" y="1804"/>
                </a:lnTo>
                <a:lnTo>
                  <a:pt x="1743" y="1803"/>
                </a:lnTo>
                <a:lnTo>
                  <a:pt x="1749" y="1803"/>
                </a:lnTo>
                <a:lnTo>
                  <a:pt x="1753" y="1804"/>
                </a:lnTo>
                <a:lnTo>
                  <a:pt x="1753" y="1804"/>
                </a:lnTo>
                <a:lnTo>
                  <a:pt x="1756" y="1797"/>
                </a:lnTo>
                <a:lnTo>
                  <a:pt x="1756" y="1790"/>
                </a:lnTo>
                <a:lnTo>
                  <a:pt x="1756" y="1784"/>
                </a:lnTo>
                <a:lnTo>
                  <a:pt x="1757" y="1778"/>
                </a:lnTo>
                <a:lnTo>
                  <a:pt x="1757" y="1778"/>
                </a:lnTo>
                <a:lnTo>
                  <a:pt x="1746" y="1777"/>
                </a:lnTo>
                <a:lnTo>
                  <a:pt x="1742" y="1778"/>
                </a:lnTo>
                <a:lnTo>
                  <a:pt x="1738" y="1780"/>
                </a:lnTo>
                <a:lnTo>
                  <a:pt x="1738" y="1780"/>
                </a:lnTo>
                <a:close/>
                <a:moveTo>
                  <a:pt x="1749" y="1741"/>
                </a:moveTo>
                <a:lnTo>
                  <a:pt x="1749" y="1741"/>
                </a:lnTo>
                <a:lnTo>
                  <a:pt x="1747" y="1744"/>
                </a:lnTo>
                <a:lnTo>
                  <a:pt x="1745" y="1746"/>
                </a:lnTo>
                <a:lnTo>
                  <a:pt x="1738" y="1744"/>
                </a:lnTo>
                <a:lnTo>
                  <a:pt x="1738" y="1744"/>
                </a:lnTo>
                <a:lnTo>
                  <a:pt x="1736" y="1747"/>
                </a:lnTo>
                <a:lnTo>
                  <a:pt x="1735" y="1754"/>
                </a:lnTo>
                <a:lnTo>
                  <a:pt x="1735" y="1759"/>
                </a:lnTo>
                <a:lnTo>
                  <a:pt x="1738" y="1763"/>
                </a:lnTo>
                <a:lnTo>
                  <a:pt x="1738" y="1763"/>
                </a:lnTo>
                <a:lnTo>
                  <a:pt x="1738" y="1759"/>
                </a:lnTo>
                <a:lnTo>
                  <a:pt x="1741" y="1758"/>
                </a:lnTo>
                <a:lnTo>
                  <a:pt x="1742" y="1758"/>
                </a:lnTo>
                <a:lnTo>
                  <a:pt x="1745" y="1758"/>
                </a:lnTo>
                <a:lnTo>
                  <a:pt x="1750" y="1761"/>
                </a:lnTo>
                <a:lnTo>
                  <a:pt x="1753" y="1761"/>
                </a:lnTo>
                <a:lnTo>
                  <a:pt x="1754" y="1759"/>
                </a:lnTo>
                <a:lnTo>
                  <a:pt x="1754" y="1759"/>
                </a:lnTo>
                <a:lnTo>
                  <a:pt x="1753" y="1755"/>
                </a:lnTo>
                <a:lnTo>
                  <a:pt x="1753" y="1750"/>
                </a:lnTo>
                <a:lnTo>
                  <a:pt x="1753" y="1744"/>
                </a:lnTo>
                <a:lnTo>
                  <a:pt x="1751" y="1743"/>
                </a:lnTo>
                <a:lnTo>
                  <a:pt x="1749" y="1741"/>
                </a:lnTo>
                <a:lnTo>
                  <a:pt x="1749" y="1741"/>
                </a:lnTo>
                <a:close/>
                <a:moveTo>
                  <a:pt x="1686" y="1822"/>
                </a:moveTo>
                <a:lnTo>
                  <a:pt x="1686" y="1822"/>
                </a:lnTo>
                <a:lnTo>
                  <a:pt x="1668" y="1883"/>
                </a:lnTo>
                <a:lnTo>
                  <a:pt x="1652" y="1946"/>
                </a:lnTo>
                <a:lnTo>
                  <a:pt x="1652" y="1946"/>
                </a:lnTo>
                <a:lnTo>
                  <a:pt x="1674" y="1946"/>
                </a:lnTo>
                <a:lnTo>
                  <a:pt x="1692" y="1946"/>
                </a:lnTo>
                <a:lnTo>
                  <a:pt x="1730" y="1946"/>
                </a:lnTo>
                <a:lnTo>
                  <a:pt x="1730" y="1946"/>
                </a:lnTo>
                <a:lnTo>
                  <a:pt x="1738" y="1917"/>
                </a:lnTo>
                <a:lnTo>
                  <a:pt x="1743" y="1887"/>
                </a:lnTo>
                <a:lnTo>
                  <a:pt x="1747" y="1854"/>
                </a:lnTo>
                <a:lnTo>
                  <a:pt x="1751" y="1822"/>
                </a:lnTo>
                <a:lnTo>
                  <a:pt x="1751" y="1822"/>
                </a:lnTo>
                <a:lnTo>
                  <a:pt x="1720" y="1822"/>
                </a:lnTo>
                <a:lnTo>
                  <a:pt x="1686" y="1822"/>
                </a:lnTo>
                <a:lnTo>
                  <a:pt x="1686" y="1822"/>
                </a:lnTo>
                <a:close/>
                <a:moveTo>
                  <a:pt x="1720" y="1746"/>
                </a:moveTo>
                <a:lnTo>
                  <a:pt x="1720" y="1746"/>
                </a:lnTo>
                <a:lnTo>
                  <a:pt x="1705" y="1743"/>
                </a:lnTo>
                <a:lnTo>
                  <a:pt x="1690" y="1740"/>
                </a:lnTo>
                <a:lnTo>
                  <a:pt x="1675" y="1740"/>
                </a:lnTo>
                <a:lnTo>
                  <a:pt x="1660" y="1740"/>
                </a:lnTo>
                <a:lnTo>
                  <a:pt x="1629" y="1741"/>
                </a:lnTo>
                <a:lnTo>
                  <a:pt x="1596" y="1744"/>
                </a:lnTo>
                <a:lnTo>
                  <a:pt x="1596" y="1744"/>
                </a:lnTo>
                <a:lnTo>
                  <a:pt x="1565" y="1743"/>
                </a:lnTo>
                <a:lnTo>
                  <a:pt x="1531" y="1741"/>
                </a:lnTo>
                <a:lnTo>
                  <a:pt x="1498" y="1739"/>
                </a:lnTo>
                <a:lnTo>
                  <a:pt x="1466" y="1737"/>
                </a:lnTo>
                <a:lnTo>
                  <a:pt x="1466" y="1737"/>
                </a:lnTo>
                <a:lnTo>
                  <a:pt x="1456" y="1739"/>
                </a:lnTo>
                <a:lnTo>
                  <a:pt x="1448" y="1740"/>
                </a:lnTo>
                <a:lnTo>
                  <a:pt x="1438" y="1741"/>
                </a:lnTo>
                <a:lnTo>
                  <a:pt x="1429" y="1741"/>
                </a:lnTo>
                <a:lnTo>
                  <a:pt x="1429" y="1741"/>
                </a:lnTo>
                <a:lnTo>
                  <a:pt x="1345" y="1741"/>
                </a:lnTo>
                <a:lnTo>
                  <a:pt x="1306" y="1740"/>
                </a:lnTo>
                <a:lnTo>
                  <a:pt x="1266" y="1737"/>
                </a:lnTo>
                <a:lnTo>
                  <a:pt x="1266" y="1737"/>
                </a:lnTo>
                <a:lnTo>
                  <a:pt x="1245" y="1737"/>
                </a:lnTo>
                <a:lnTo>
                  <a:pt x="1222" y="1737"/>
                </a:lnTo>
                <a:lnTo>
                  <a:pt x="1169" y="1739"/>
                </a:lnTo>
                <a:lnTo>
                  <a:pt x="1113" y="1740"/>
                </a:lnTo>
                <a:lnTo>
                  <a:pt x="1086" y="1739"/>
                </a:lnTo>
                <a:lnTo>
                  <a:pt x="1060" y="1737"/>
                </a:lnTo>
                <a:lnTo>
                  <a:pt x="1060" y="1737"/>
                </a:lnTo>
                <a:lnTo>
                  <a:pt x="1033" y="1737"/>
                </a:lnTo>
                <a:lnTo>
                  <a:pt x="1004" y="1737"/>
                </a:lnTo>
                <a:lnTo>
                  <a:pt x="977" y="1739"/>
                </a:lnTo>
                <a:lnTo>
                  <a:pt x="950" y="1740"/>
                </a:lnTo>
                <a:lnTo>
                  <a:pt x="950" y="1740"/>
                </a:lnTo>
                <a:lnTo>
                  <a:pt x="868" y="1739"/>
                </a:lnTo>
                <a:lnTo>
                  <a:pt x="791" y="1740"/>
                </a:lnTo>
                <a:lnTo>
                  <a:pt x="716" y="1740"/>
                </a:lnTo>
                <a:lnTo>
                  <a:pt x="646" y="1737"/>
                </a:lnTo>
                <a:lnTo>
                  <a:pt x="646" y="1737"/>
                </a:lnTo>
                <a:lnTo>
                  <a:pt x="646" y="1754"/>
                </a:lnTo>
                <a:lnTo>
                  <a:pt x="648" y="1771"/>
                </a:lnTo>
                <a:lnTo>
                  <a:pt x="653" y="1807"/>
                </a:lnTo>
                <a:lnTo>
                  <a:pt x="653" y="1807"/>
                </a:lnTo>
                <a:lnTo>
                  <a:pt x="727" y="1807"/>
                </a:lnTo>
                <a:lnTo>
                  <a:pt x="803" y="1807"/>
                </a:lnTo>
                <a:lnTo>
                  <a:pt x="965" y="1807"/>
                </a:lnTo>
                <a:lnTo>
                  <a:pt x="965" y="1807"/>
                </a:lnTo>
                <a:lnTo>
                  <a:pt x="1157" y="1805"/>
                </a:lnTo>
                <a:lnTo>
                  <a:pt x="1336" y="1805"/>
                </a:lnTo>
                <a:lnTo>
                  <a:pt x="1519" y="1804"/>
                </a:lnTo>
                <a:lnTo>
                  <a:pt x="1719" y="1803"/>
                </a:lnTo>
                <a:lnTo>
                  <a:pt x="1719" y="1803"/>
                </a:lnTo>
                <a:lnTo>
                  <a:pt x="1719" y="1790"/>
                </a:lnTo>
                <a:lnTo>
                  <a:pt x="1721" y="1777"/>
                </a:lnTo>
                <a:lnTo>
                  <a:pt x="1723" y="1762"/>
                </a:lnTo>
                <a:lnTo>
                  <a:pt x="1721" y="1754"/>
                </a:lnTo>
                <a:lnTo>
                  <a:pt x="1720" y="1746"/>
                </a:lnTo>
                <a:lnTo>
                  <a:pt x="1720" y="1746"/>
                </a:lnTo>
                <a:close/>
                <a:moveTo>
                  <a:pt x="1707" y="1331"/>
                </a:moveTo>
                <a:lnTo>
                  <a:pt x="1707" y="1331"/>
                </a:lnTo>
                <a:lnTo>
                  <a:pt x="1701" y="1331"/>
                </a:lnTo>
                <a:lnTo>
                  <a:pt x="1701" y="1331"/>
                </a:lnTo>
                <a:lnTo>
                  <a:pt x="1649" y="1331"/>
                </a:lnTo>
                <a:lnTo>
                  <a:pt x="1603" y="1331"/>
                </a:lnTo>
                <a:lnTo>
                  <a:pt x="1603" y="1331"/>
                </a:lnTo>
                <a:lnTo>
                  <a:pt x="1557" y="1331"/>
                </a:lnTo>
                <a:lnTo>
                  <a:pt x="1519" y="1329"/>
                </a:lnTo>
                <a:lnTo>
                  <a:pt x="1519" y="1329"/>
                </a:lnTo>
                <a:lnTo>
                  <a:pt x="1474" y="1328"/>
                </a:lnTo>
                <a:lnTo>
                  <a:pt x="1428" y="1328"/>
                </a:lnTo>
                <a:lnTo>
                  <a:pt x="1345" y="1329"/>
                </a:lnTo>
                <a:lnTo>
                  <a:pt x="1345" y="1329"/>
                </a:lnTo>
                <a:lnTo>
                  <a:pt x="1321" y="1329"/>
                </a:lnTo>
                <a:lnTo>
                  <a:pt x="1300" y="1328"/>
                </a:lnTo>
                <a:lnTo>
                  <a:pt x="1259" y="1326"/>
                </a:lnTo>
                <a:lnTo>
                  <a:pt x="1259" y="1326"/>
                </a:lnTo>
                <a:lnTo>
                  <a:pt x="1219" y="1326"/>
                </a:lnTo>
                <a:lnTo>
                  <a:pt x="1200" y="1326"/>
                </a:lnTo>
                <a:lnTo>
                  <a:pt x="1191" y="1328"/>
                </a:lnTo>
                <a:lnTo>
                  <a:pt x="1183" y="1331"/>
                </a:lnTo>
                <a:lnTo>
                  <a:pt x="1183" y="1331"/>
                </a:lnTo>
                <a:lnTo>
                  <a:pt x="1180" y="1326"/>
                </a:lnTo>
                <a:lnTo>
                  <a:pt x="1177" y="1325"/>
                </a:lnTo>
                <a:lnTo>
                  <a:pt x="1170" y="1325"/>
                </a:lnTo>
                <a:lnTo>
                  <a:pt x="1170" y="1325"/>
                </a:lnTo>
                <a:lnTo>
                  <a:pt x="1147" y="1322"/>
                </a:lnTo>
                <a:lnTo>
                  <a:pt x="1123" y="1322"/>
                </a:lnTo>
                <a:lnTo>
                  <a:pt x="1074" y="1324"/>
                </a:lnTo>
                <a:lnTo>
                  <a:pt x="1074" y="1324"/>
                </a:lnTo>
                <a:lnTo>
                  <a:pt x="1027" y="1322"/>
                </a:lnTo>
                <a:lnTo>
                  <a:pt x="980" y="1320"/>
                </a:lnTo>
                <a:lnTo>
                  <a:pt x="930" y="1317"/>
                </a:lnTo>
                <a:lnTo>
                  <a:pt x="881" y="1316"/>
                </a:lnTo>
                <a:lnTo>
                  <a:pt x="881" y="1316"/>
                </a:lnTo>
                <a:lnTo>
                  <a:pt x="861" y="1314"/>
                </a:lnTo>
                <a:lnTo>
                  <a:pt x="842" y="1313"/>
                </a:lnTo>
                <a:lnTo>
                  <a:pt x="825" y="1311"/>
                </a:lnTo>
                <a:lnTo>
                  <a:pt x="817" y="1311"/>
                </a:lnTo>
                <a:lnTo>
                  <a:pt x="810" y="1311"/>
                </a:lnTo>
                <a:lnTo>
                  <a:pt x="810" y="1311"/>
                </a:lnTo>
                <a:lnTo>
                  <a:pt x="804" y="1314"/>
                </a:lnTo>
                <a:lnTo>
                  <a:pt x="800" y="1317"/>
                </a:lnTo>
                <a:lnTo>
                  <a:pt x="796" y="1320"/>
                </a:lnTo>
                <a:lnTo>
                  <a:pt x="793" y="1320"/>
                </a:lnTo>
                <a:lnTo>
                  <a:pt x="791" y="1320"/>
                </a:lnTo>
                <a:lnTo>
                  <a:pt x="791" y="1320"/>
                </a:lnTo>
                <a:lnTo>
                  <a:pt x="667" y="1314"/>
                </a:lnTo>
                <a:lnTo>
                  <a:pt x="602" y="1313"/>
                </a:lnTo>
                <a:lnTo>
                  <a:pt x="547" y="1311"/>
                </a:lnTo>
                <a:lnTo>
                  <a:pt x="547" y="1311"/>
                </a:lnTo>
                <a:lnTo>
                  <a:pt x="539" y="1389"/>
                </a:lnTo>
                <a:lnTo>
                  <a:pt x="531" y="1465"/>
                </a:lnTo>
                <a:lnTo>
                  <a:pt x="523" y="1541"/>
                </a:lnTo>
                <a:lnTo>
                  <a:pt x="514" y="1620"/>
                </a:lnTo>
                <a:lnTo>
                  <a:pt x="514" y="1620"/>
                </a:lnTo>
                <a:lnTo>
                  <a:pt x="512" y="1645"/>
                </a:lnTo>
                <a:lnTo>
                  <a:pt x="508" y="1671"/>
                </a:lnTo>
                <a:lnTo>
                  <a:pt x="506" y="1695"/>
                </a:lnTo>
                <a:lnTo>
                  <a:pt x="506" y="1707"/>
                </a:lnTo>
                <a:lnTo>
                  <a:pt x="508" y="1718"/>
                </a:lnTo>
                <a:lnTo>
                  <a:pt x="508" y="1718"/>
                </a:lnTo>
                <a:lnTo>
                  <a:pt x="517" y="1721"/>
                </a:lnTo>
                <a:lnTo>
                  <a:pt x="529" y="1724"/>
                </a:lnTo>
                <a:lnTo>
                  <a:pt x="554" y="1725"/>
                </a:lnTo>
                <a:lnTo>
                  <a:pt x="608" y="1727"/>
                </a:lnTo>
                <a:lnTo>
                  <a:pt x="608" y="1727"/>
                </a:lnTo>
                <a:lnTo>
                  <a:pt x="676" y="1728"/>
                </a:lnTo>
                <a:lnTo>
                  <a:pt x="743" y="1728"/>
                </a:lnTo>
                <a:lnTo>
                  <a:pt x="743" y="1728"/>
                </a:lnTo>
                <a:lnTo>
                  <a:pt x="885" y="1728"/>
                </a:lnTo>
                <a:lnTo>
                  <a:pt x="1022" y="1727"/>
                </a:lnTo>
                <a:lnTo>
                  <a:pt x="1022" y="1727"/>
                </a:lnTo>
                <a:lnTo>
                  <a:pt x="1093" y="1727"/>
                </a:lnTo>
                <a:lnTo>
                  <a:pt x="1158" y="1728"/>
                </a:lnTo>
                <a:lnTo>
                  <a:pt x="1222" y="1729"/>
                </a:lnTo>
                <a:lnTo>
                  <a:pt x="1285" y="1728"/>
                </a:lnTo>
                <a:lnTo>
                  <a:pt x="1285" y="1728"/>
                </a:lnTo>
                <a:lnTo>
                  <a:pt x="1374" y="1728"/>
                </a:lnTo>
                <a:lnTo>
                  <a:pt x="1468" y="1728"/>
                </a:lnTo>
                <a:lnTo>
                  <a:pt x="1562" y="1728"/>
                </a:lnTo>
                <a:lnTo>
                  <a:pt x="1609" y="1727"/>
                </a:lnTo>
                <a:lnTo>
                  <a:pt x="1653" y="1725"/>
                </a:lnTo>
                <a:lnTo>
                  <a:pt x="1653" y="1725"/>
                </a:lnTo>
                <a:lnTo>
                  <a:pt x="1682" y="1525"/>
                </a:lnTo>
                <a:lnTo>
                  <a:pt x="1696" y="1427"/>
                </a:lnTo>
                <a:lnTo>
                  <a:pt x="1707" y="1331"/>
                </a:lnTo>
                <a:lnTo>
                  <a:pt x="1707" y="1331"/>
                </a:lnTo>
                <a:close/>
                <a:moveTo>
                  <a:pt x="1653" y="1822"/>
                </a:moveTo>
                <a:lnTo>
                  <a:pt x="1653" y="1822"/>
                </a:lnTo>
                <a:lnTo>
                  <a:pt x="1653" y="1833"/>
                </a:lnTo>
                <a:lnTo>
                  <a:pt x="1653" y="1839"/>
                </a:lnTo>
                <a:lnTo>
                  <a:pt x="1652" y="1846"/>
                </a:lnTo>
                <a:lnTo>
                  <a:pt x="1652" y="1846"/>
                </a:lnTo>
                <a:lnTo>
                  <a:pt x="1645" y="1868"/>
                </a:lnTo>
                <a:lnTo>
                  <a:pt x="1637" y="1891"/>
                </a:lnTo>
                <a:lnTo>
                  <a:pt x="1634" y="1902"/>
                </a:lnTo>
                <a:lnTo>
                  <a:pt x="1634" y="1913"/>
                </a:lnTo>
                <a:lnTo>
                  <a:pt x="1636" y="1922"/>
                </a:lnTo>
                <a:lnTo>
                  <a:pt x="1637" y="1928"/>
                </a:lnTo>
                <a:lnTo>
                  <a:pt x="1641" y="1932"/>
                </a:lnTo>
                <a:lnTo>
                  <a:pt x="1641" y="1932"/>
                </a:lnTo>
                <a:lnTo>
                  <a:pt x="1658" y="1878"/>
                </a:lnTo>
                <a:lnTo>
                  <a:pt x="1664" y="1850"/>
                </a:lnTo>
                <a:lnTo>
                  <a:pt x="1671" y="1822"/>
                </a:lnTo>
                <a:lnTo>
                  <a:pt x="1671" y="1822"/>
                </a:lnTo>
                <a:lnTo>
                  <a:pt x="1667" y="1820"/>
                </a:lnTo>
                <a:lnTo>
                  <a:pt x="1664" y="1820"/>
                </a:lnTo>
                <a:lnTo>
                  <a:pt x="1659" y="1822"/>
                </a:lnTo>
                <a:lnTo>
                  <a:pt x="1653" y="1822"/>
                </a:lnTo>
                <a:lnTo>
                  <a:pt x="1653" y="1822"/>
                </a:lnTo>
                <a:close/>
                <a:moveTo>
                  <a:pt x="1331" y="1219"/>
                </a:moveTo>
                <a:lnTo>
                  <a:pt x="1331" y="1219"/>
                </a:lnTo>
                <a:lnTo>
                  <a:pt x="1345" y="1227"/>
                </a:lnTo>
                <a:lnTo>
                  <a:pt x="1361" y="1234"/>
                </a:lnTo>
                <a:lnTo>
                  <a:pt x="1368" y="1237"/>
                </a:lnTo>
                <a:lnTo>
                  <a:pt x="1377" y="1237"/>
                </a:lnTo>
                <a:lnTo>
                  <a:pt x="1385" y="1237"/>
                </a:lnTo>
                <a:lnTo>
                  <a:pt x="1395" y="1235"/>
                </a:lnTo>
                <a:lnTo>
                  <a:pt x="1395" y="1235"/>
                </a:lnTo>
                <a:lnTo>
                  <a:pt x="1423" y="1242"/>
                </a:lnTo>
                <a:lnTo>
                  <a:pt x="1455" y="1248"/>
                </a:lnTo>
                <a:lnTo>
                  <a:pt x="1487" y="1250"/>
                </a:lnTo>
                <a:lnTo>
                  <a:pt x="1520" y="1252"/>
                </a:lnTo>
                <a:lnTo>
                  <a:pt x="1553" y="1252"/>
                </a:lnTo>
                <a:lnTo>
                  <a:pt x="1583" y="1248"/>
                </a:lnTo>
                <a:lnTo>
                  <a:pt x="1611" y="1242"/>
                </a:lnTo>
                <a:lnTo>
                  <a:pt x="1624" y="1238"/>
                </a:lnTo>
                <a:lnTo>
                  <a:pt x="1634" y="1234"/>
                </a:lnTo>
                <a:lnTo>
                  <a:pt x="1634" y="1234"/>
                </a:lnTo>
                <a:lnTo>
                  <a:pt x="1638" y="1224"/>
                </a:lnTo>
                <a:lnTo>
                  <a:pt x="1640" y="1215"/>
                </a:lnTo>
                <a:lnTo>
                  <a:pt x="1638" y="1205"/>
                </a:lnTo>
                <a:lnTo>
                  <a:pt x="1636" y="1197"/>
                </a:lnTo>
                <a:lnTo>
                  <a:pt x="1630" y="1189"/>
                </a:lnTo>
                <a:lnTo>
                  <a:pt x="1625" y="1181"/>
                </a:lnTo>
                <a:lnTo>
                  <a:pt x="1618" y="1174"/>
                </a:lnTo>
                <a:lnTo>
                  <a:pt x="1610" y="1167"/>
                </a:lnTo>
                <a:lnTo>
                  <a:pt x="1610" y="1167"/>
                </a:lnTo>
                <a:lnTo>
                  <a:pt x="1609" y="1173"/>
                </a:lnTo>
                <a:lnTo>
                  <a:pt x="1607" y="1178"/>
                </a:lnTo>
                <a:lnTo>
                  <a:pt x="1602" y="1188"/>
                </a:lnTo>
                <a:lnTo>
                  <a:pt x="1589" y="1204"/>
                </a:lnTo>
                <a:lnTo>
                  <a:pt x="1589" y="1204"/>
                </a:lnTo>
                <a:lnTo>
                  <a:pt x="1576" y="1209"/>
                </a:lnTo>
                <a:lnTo>
                  <a:pt x="1562" y="1214"/>
                </a:lnTo>
                <a:lnTo>
                  <a:pt x="1549" y="1218"/>
                </a:lnTo>
                <a:lnTo>
                  <a:pt x="1535" y="1220"/>
                </a:lnTo>
                <a:lnTo>
                  <a:pt x="1521" y="1222"/>
                </a:lnTo>
                <a:lnTo>
                  <a:pt x="1506" y="1223"/>
                </a:lnTo>
                <a:lnTo>
                  <a:pt x="1493" y="1222"/>
                </a:lnTo>
                <a:lnTo>
                  <a:pt x="1479" y="1222"/>
                </a:lnTo>
                <a:lnTo>
                  <a:pt x="1451" y="1218"/>
                </a:lnTo>
                <a:lnTo>
                  <a:pt x="1423" y="1211"/>
                </a:lnTo>
                <a:lnTo>
                  <a:pt x="1398" y="1203"/>
                </a:lnTo>
                <a:lnTo>
                  <a:pt x="1372" y="1192"/>
                </a:lnTo>
                <a:lnTo>
                  <a:pt x="1372" y="1192"/>
                </a:lnTo>
                <a:lnTo>
                  <a:pt x="1358" y="1177"/>
                </a:lnTo>
                <a:lnTo>
                  <a:pt x="1353" y="1169"/>
                </a:lnTo>
                <a:lnTo>
                  <a:pt x="1347" y="1159"/>
                </a:lnTo>
                <a:lnTo>
                  <a:pt x="1347" y="1159"/>
                </a:lnTo>
                <a:lnTo>
                  <a:pt x="1338" y="1171"/>
                </a:lnTo>
                <a:lnTo>
                  <a:pt x="1334" y="1177"/>
                </a:lnTo>
                <a:lnTo>
                  <a:pt x="1331" y="1184"/>
                </a:lnTo>
                <a:lnTo>
                  <a:pt x="1330" y="1192"/>
                </a:lnTo>
                <a:lnTo>
                  <a:pt x="1328" y="1200"/>
                </a:lnTo>
                <a:lnTo>
                  <a:pt x="1328" y="1208"/>
                </a:lnTo>
                <a:lnTo>
                  <a:pt x="1331" y="1219"/>
                </a:lnTo>
                <a:lnTo>
                  <a:pt x="1331" y="1219"/>
                </a:lnTo>
                <a:close/>
                <a:moveTo>
                  <a:pt x="1395" y="1185"/>
                </a:moveTo>
                <a:lnTo>
                  <a:pt x="1395" y="1185"/>
                </a:lnTo>
                <a:lnTo>
                  <a:pt x="1413" y="1193"/>
                </a:lnTo>
                <a:lnTo>
                  <a:pt x="1421" y="1197"/>
                </a:lnTo>
                <a:lnTo>
                  <a:pt x="1429" y="1200"/>
                </a:lnTo>
                <a:lnTo>
                  <a:pt x="1429" y="1200"/>
                </a:lnTo>
                <a:lnTo>
                  <a:pt x="1455" y="1204"/>
                </a:lnTo>
                <a:lnTo>
                  <a:pt x="1482" y="1207"/>
                </a:lnTo>
                <a:lnTo>
                  <a:pt x="1511" y="1207"/>
                </a:lnTo>
                <a:lnTo>
                  <a:pt x="1524" y="1207"/>
                </a:lnTo>
                <a:lnTo>
                  <a:pt x="1538" y="1204"/>
                </a:lnTo>
                <a:lnTo>
                  <a:pt x="1550" y="1203"/>
                </a:lnTo>
                <a:lnTo>
                  <a:pt x="1561" y="1199"/>
                </a:lnTo>
                <a:lnTo>
                  <a:pt x="1570" y="1193"/>
                </a:lnTo>
                <a:lnTo>
                  <a:pt x="1579" y="1188"/>
                </a:lnTo>
                <a:lnTo>
                  <a:pt x="1585" y="1181"/>
                </a:lnTo>
                <a:lnTo>
                  <a:pt x="1588" y="1173"/>
                </a:lnTo>
                <a:lnTo>
                  <a:pt x="1591" y="1163"/>
                </a:lnTo>
                <a:lnTo>
                  <a:pt x="1589" y="1152"/>
                </a:lnTo>
                <a:lnTo>
                  <a:pt x="1589" y="1152"/>
                </a:lnTo>
                <a:lnTo>
                  <a:pt x="1579" y="1147"/>
                </a:lnTo>
                <a:lnTo>
                  <a:pt x="1570" y="1145"/>
                </a:lnTo>
                <a:lnTo>
                  <a:pt x="1562" y="1147"/>
                </a:lnTo>
                <a:lnTo>
                  <a:pt x="1554" y="1151"/>
                </a:lnTo>
                <a:lnTo>
                  <a:pt x="1539" y="1159"/>
                </a:lnTo>
                <a:lnTo>
                  <a:pt x="1531" y="1165"/>
                </a:lnTo>
                <a:lnTo>
                  <a:pt x="1523" y="1167"/>
                </a:lnTo>
                <a:lnTo>
                  <a:pt x="1523" y="1167"/>
                </a:lnTo>
                <a:lnTo>
                  <a:pt x="1511" y="1170"/>
                </a:lnTo>
                <a:lnTo>
                  <a:pt x="1498" y="1171"/>
                </a:lnTo>
                <a:lnTo>
                  <a:pt x="1487" y="1170"/>
                </a:lnTo>
                <a:lnTo>
                  <a:pt x="1477" y="1169"/>
                </a:lnTo>
                <a:lnTo>
                  <a:pt x="1456" y="1165"/>
                </a:lnTo>
                <a:lnTo>
                  <a:pt x="1437" y="1158"/>
                </a:lnTo>
                <a:lnTo>
                  <a:pt x="1437" y="1158"/>
                </a:lnTo>
                <a:lnTo>
                  <a:pt x="1418" y="1150"/>
                </a:lnTo>
                <a:lnTo>
                  <a:pt x="1407" y="1145"/>
                </a:lnTo>
                <a:lnTo>
                  <a:pt x="1396" y="1143"/>
                </a:lnTo>
                <a:lnTo>
                  <a:pt x="1385" y="1141"/>
                </a:lnTo>
                <a:lnTo>
                  <a:pt x="1381" y="1143"/>
                </a:lnTo>
                <a:lnTo>
                  <a:pt x="1377" y="1144"/>
                </a:lnTo>
                <a:lnTo>
                  <a:pt x="1372" y="1147"/>
                </a:lnTo>
                <a:lnTo>
                  <a:pt x="1369" y="1150"/>
                </a:lnTo>
                <a:lnTo>
                  <a:pt x="1365" y="1154"/>
                </a:lnTo>
                <a:lnTo>
                  <a:pt x="1362" y="1159"/>
                </a:lnTo>
                <a:lnTo>
                  <a:pt x="1362" y="1159"/>
                </a:lnTo>
                <a:lnTo>
                  <a:pt x="1369" y="1167"/>
                </a:lnTo>
                <a:lnTo>
                  <a:pt x="1376" y="1174"/>
                </a:lnTo>
                <a:lnTo>
                  <a:pt x="1385" y="1179"/>
                </a:lnTo>
                <a:lnTo>
                  <a:pt x="1395" y="1185"/>
                </a:lnTo>
                <a:lnTo>
                  <a:pt x="1395" y="1185"/>
                </a:lnTo>
                <a:close/>
                <a:moveTo>
                  <a:pt x="1312" y="1209"/>
                </a:moveTo>
                <a:lnTo>
                  <a:pt x="1312" y="1209"/>
                </a:lnTo>
                <a:lnTo>
                  <a:pt x="1145" y="1203"/>
                </a:lnTo>
                <a:lnTo>
                  <a:pt x="1070" y="1203"/>
                </a:lnTo>
                <a:lnTo>
                  <a:pt x="996" y="1204"/>
                </a:lnTo>
                <a:lnTo>
                  <a:pt x="996" y="1204"/>
                </a:lnTo>
                <a:lnTo>
                  <a:pt x="974" y="1204"/>
                </a:lnTo>
                <a:lnTo>
                  <a:pt x="950" y="1203"/>
                </a:lnTo>
                <a:lnTo>
                  <a:pt x="897" y="1201"/>
                </a:lnTo>
                <a:lnTo>
                  <a:pt x="840" y="1200"/>
                </a:lnTo>
                <a:lnTo>
                  <a:pt x="811" y="1200"/>
                </a:lnTo>
                <a:lnTo>
                  <a:pt x="783" y="1201"/>
                </a:lnTo>
                <a:lnTo>
                  <a:pt x="783" y="1201"/>
                </a:lnTo>
                <a:lnTo>
                  <a:pt x="769" y="1199"/>
                </a:lnTo>
                <a:lnTo>
                  <a:pt x="753" y="1196"/>
                </a:lnTo>
                <a:lnTo>
                  <a:pt x="716" y="1194"/>
                </a:lnTo>
                <a:lnTo>
                  <a:pt x="679" y="1194"/>
                </a:lnTo>
                <a:lnTo>
                  <a:pt x="644" y="1196"/>
                </a:lnTo>
                <a:lnTo>
                  <a:pt x="644" y="1196"/>
                </a:lnTo>
                <a:lnTo>
                  <a:pt x="607" y="1196"/>
                </a:lnTo>
                <a:lnTo>
                  <a:pt x="572" y="1193"/>
                </a:lnTo>
                <a:lnTo>
                  <a:pt x="536" y="1192"/>
                </a:lnTo>
                <a:lnTo>
                  <a:pt x="501" y="1190"/>
                </a:lnTo>
                <a:lnTo>
                  <a:pt x="501" y="1190"/>
                </a:lnTo>
                <a:lnTo>
                  <a:pt x="313" y="1188"/>
                </a:lnTo>
                <a:lnTo>
                  <a:pt x="313" y="1188"/>
                </a:lnTo>
                <a:lnTo>
                  <a:pt x="301" y="1194"/>
                </a:lnTo>
                <a:lnTo>
                  <a:pt x="287" y="1203"/>
                </a:lnTo>
                <a:lnTo>
                  <a:pt x="275" y="1211"/>
                </a:lnTo>
                <a:lnTo>
                  <a:pt x="261" y="1219"/>
                </a:lnTo>
                <a:lnTo>
                  <a:pt x="261" y="1219"/>
                </a:lnTo>
                <a:lnTo>
                  <a:pt x="253" y="1222"/>
                </a:lnTo>
                <a:lnTo>
                  <a:pt x="242" y="1224"/>
                </a:lnTo>
                <a:lnTo>
                  <a:pt x="238" y="1226"/>
                </a:lnTo>
                <a:lnTo>
                  <a:pt x="234" y="1228"/>
                </a:lnTo>
                <a:lnTo>
                  <a:pt x="231" y="1233"/>
                </a:lnTo>
                <a:lnTo>
                  <a:pt x="230" y="1238"/>
                </a:lnTo>
                <a:lnTo>
                  <a:pt x="230" y="1238"/>
                </a:lnTo>
                <a:lnTo>
                  <a:pt x="282" y="1239"/>
                </a:lnTo>
                <a:lnTo>
                  <a:pt x="336" y="1242"/>
                </a:lnTo>
                <a:lnTo>
                  <a:pt x="451" y="1243"/>
                </a:lnTo>
                <a:lnTo>
                  <a:pt x="569" y="1243"/>
                </a:lnTo>
                <a:lnTo>
                  <a:pt x="690" y="1245"/>
                </a:lnTo>
                <a:lnTo>
                  <a:pt x="690" y="1245"/>
                </a:lnTo>
                <a:lnTo>
                  <a:pt x="739" y="1245"/>
                </a:lnTo>
                <a:lnTo>
                  <a:pt x="785" y="1245"/>
                </a:lnTo>
                <a:lnTo>
                  <a:pt x="829" y="1245"/>
                </a:lnTo>
                <a:lnTo>
                  <a:pt x="872" y="1245"/>
                </a:lnTo>
                <a:lnTo>
                  <a:pt x="872" y="1245"/>
                </a:lnTo>
                <a:lnTo>
                  <a:pt x="906" y="1246"/>
                </a:lnTo>
                <a:lnTo>
                  <a:pt x="942" y="1246"/>
                </a:lnTo>
                <a:lnTo>
                  <a:pt x="1018" y="1243"/>
                </a:lnTo>
                <a:lnTo>
                  <a:pt x="1056" y="1243"/>
                </a:lnTo>
                <a:lnTo>
                  <a:pt x="1096" y="1245"/>
                </a:lnTo>
                <a:lnTo>
                  <a:pt x="1132" y="1246"/>
                </a:lnTo>
                <a:lnTo>
                  <a:pt x="1169" y="1252"/>
                </a:lnTo>
                <a:lnTo>
                  <a:pt x="1169" y="1252"/>
                </a:lnTo>
                <a:lnTo>
                  <a:pt x="1194" y="1254"/>
                </a:lnTo>
                <a:lnTo>
                  <a:pt x="1217" y="1254"/>
                </a:lnTo>
                <a:lnTo>
                  <a:pt x="1241" y="1254"/>
                </a:lnTo>
                <a:lnTo>
                  <a:pt x="1264" y="1253"/>
                </a:lnTo>
                <a:lnTo>
                  <a:pt x="1313" y="1250"/>
                </a:lnTo>
                <a:lnTo>
                  <a:pt x="1336" y="1250"/>
                </a:lnTo>
                <a:lnTo>
                  <a:pt x="1361" y="1253"/>
                </a:lnTo>
                <a:lnTo>
                  <a:pt x="1361" y="1253"/>
                </a:lnTo>
                <a:lnTo>
                  <a:pt x="1355" y="1248"/>
                </a:lnTo>
                <a:lnTo>
                  <a:pt x="1349" y="1242"/>
                </a:lnTo>
                <a:lnTo>
                  <a:pt x="1334" y="1233"/>
                </a:lnTo>
                <a:lnTo>
                  <a:pt x="1327" y="1228"/>
                </a:lnTo>
                <a:lnTo>
                  <a:pt x="1321" y="1223"/>
                </a:lnTo>
                <a:lnTo>
                  <a:pt x="1316" y="1216"/>
                </a:lnTo>
                <a:lnTo>
                  <a:pt x="1312" y="1209"/>
                </a:lnTo>
                <a:lnTo>
                  <a:pt x="1312" y="1209"/>
                </a:lnTo>
                <a:close/>
                <a:moveTo>
                  <a:pt x="602" y="1785"/>
                </a:moveTo>
                <a:lnTo>
                  <a:pt x="602" y="1785"/>
                </a:lnTo>
                <a:lnTo>
                  <a:pt x="603" y="1792"/>
                </a:lnTo>
                <a:lnTo>
                  <a:pt x="602" y="1796"/>
                </a:lnTo>
                <a:lnTo>
                  <a:pt x="600" y="1801"/>
                </a:lnTo>
                <a:lnTo>
                  <a:pt x="600" y="1807"/>
                </a:lnTo>
                <a:lnTo>
                  <a:pt x="600" y="1807"/>
                </a:lnTo>
                <a:lnTo>
                  <a:pt x="619" y="1807"/>
                </a:lnTo>
                <a:lnTo>
                  <a:pt x="629" y="1807"/>
                </a:lnTo>
                <a:lnTo>
                  <a:pt x="637" y="1808"/>
                </a:lnTo>
                <a:lnTo>
                  <a:pt x="637" y="1808"/>
                </a:lnTo>
                <a:lnTo>
                  <a:pt x="640" y="1799"/>
                </a:lnTo>
                <a:lnTo>
                  <a:pt x="641" y="1795"/>
                </a:lnTo>
                <a:lnTo>
                  <a:pt x="640" y="1792"/>
                </a:lnTo>
                <a:lnTo>
                  <a:pt x="638" y="1789"/>
                </a:lnTo>
                <a:lnTo>
                  <a:pt x="637" y="1788"/>
                </a:lnTo>
                <a:lnTo>
                  <a:pt x="632" y="1785"/>
                </a:lnTo>
                <a:lnTo>
                  <a:pt x="625" y="1784"/>
                </a:lnTo>
                <a:lnTo>
                  <a:pt x="617" y="1784"/>
                </a:lnTo>
                <a:lnTo>
                  <a:pt x="602" y="1785"/>
                </a:lnTo>
                <a:lnTo>
                  <a:pt x="602" y="1785"/>
                </a:lnTo>
                <a:close/>
                <a:moveTo>
                  <a:pt x="633" y="1737"/>
                </a:moveTo>
                <a:lnTo>
                  <a:pt x="633" y="1737"/>
                </a:lnTo>
                <a:lnTo>
                  <a:pt x="625" y="1737"/>
                </a:lnTo>
                <a:lnTo>
                  <a:pt x="618" y="1737"/>
                </a:lnTo>
                <a:lnTo>
                  <a:pt x="610" y="1737"/>
                </a:lnTo>
                <a:lnTo>
                  <a:pt x="602" y="1736"/>
                </a:lnTo>
                <a:lnTo>
                  <a:pt x="602" y="1736"/>
                </a:lnTo>
                <a:lnTo>
                  <a:pt x="603" y="1754"/>
                </a:lnTo>
                <a:lnTo>
                  <a:pt x="604" y="1769"/>
                </a:lnTo>
                <a:lnTo>
                  <a:pt x="604" y="1769"/>
                </a:lnTo>
                <a:lnTo>
                  <a:pt x="611" y="1769"/>
                </a:lnTo>
                <a:lnTo>
                  <a:pt x="618" y="1767"/>
                </a:lnTo>
                <a:lnTo>
                  <a:pt x="634" y="1765"/>
                </a:lnTo>
                <a:lnTo>
                  <a:pt x="634" y="1765"/>
                </a:lnTo>
                <a:lnTo>
                  <a:pt x="633" y="1752"/>
                </a:lnTo>
                <a:lnTo>
                  <a:pt x="633" y="1737"/>
                </a:lnTo>
                <a:lnTo>
                  <a:pt x="633" y="1737"/>
                </a:lnTo>
                <a:close/>
                <a:moveTo>
                  <a:pt x="589" y="1737"/>
                </a:moveTo>
                <a:lnTo>
                  <a:pt x="589" y="1737"/>
                </a:lnTo>
                <a:lnTo>
                  <a:pt x="576" y="1737"/>
                </a:lnTo>
                <a:lnTo>
                  <a:pt x="570" y="1737"/>
                </a:lnTo>
                <a:lnTo>
                  <a:pt x="566" y="1740"/>
                </a:lnTo>
                <a:lnTo>
                  <a:pt x="566" y="1740"/>
                </a:lnTo>
                <a:lnTo>
                  <a:pt x="566" y="1747"/>
                </a:lnTo>
                <a:lnTo>
                  <a:pt x="565" y="1754"/>
                </a:lnTo>
                <a:lnTo>
                  <a:pt x="565" y="1759"/>
                </a:lnTo>
                <a:lnTo>
                  <a:pt x="565" y="1766"/>
                </a:lnTo>
                <a:lnTo>
                  <a:pt x="565" y="1766"/>
                </a:lnTo>
                <a:lnTo>
                  <a:pt x="578" y="1766"/>
                </a:lnTo>
                <a:lnTo>
                  <a:pt x="584" y="1766"/>
                </a:lnTo>
                <a:lnTo>
                  <a:pt x="591" y="1769"/>
                </a:lnTo>
                <a:lnTo>
                  <a:pt x="591" y="1769"/>
                </a:lnTo>
                <a:lnTo>
                  <a:pt x="592" y="1762"/>
                </a:lnTo>
                <a:lnTo>
                  <a:pt x="591" y="1754"/>
                </a:lnTo>
                <a:lnTo>
                  <a:pt x="589" y="1737"/>
                </a:lnTo>
                <a:lnTo>
                  <a:pt x="589" y="1737"/>
                </a:lnTo>
                <a:close/>
                <a:moveTo>
                  <a:pt x="562" y="1785"/>
                </a:moveTo>
                <a:lnTo>
                  <a:pt x="562" y="1785"/>
                </a:lnTo>
                <a:lnTo>
                  <a:pt x="562" y="1800"/>
                </a:lnTo>
                <a:lnTo>
                  <a:pt x="562" y="1800"/>
                </a:lnTo>
                <a:lnTo>
                  <a:pt x="565" y="1803"/>
                </a:lnTo>
                <a:lnTo>
                  <a:pt x="569" y="1804"/>
                </a:lnTo>
                <a:lnTo>
                  <a:pt x="576" y="1804"/>
                </a:lnTo>
                <a:lnTo>
                  <a:pt x="583" y="1803"/>
                </a:lnTo>
                <a:lnTo>
                  <a:pt x="585" y="1803"/>
                </a:lnTo>
                <a:lnTo>
                  <a:pt x="589" y="1804"/>
                </a:lnTo>
                <a:lnTo>
                  <a:pt x="589" y="1804"/>
                </a:lnTo>
                <a:lnTo>
                  <a:pt x="589" y="1799"/>
                </a:lnTo>
                <a:lnTo>
                  <a:pt x="589" y="1795"/>
                </a:lnTo>
                <a:lnTo>
                  <a:pt x="591" y="1789"/>
                </a:lnTo>
                <a:lnTo>
                  <a:pt x="591" y="1784"/>
                </a:lnTo>
                <a:lnTo>
                  <a:pt x="591" y="1784"/>
                </a:lnTo>
                <a:lnTo>
                  <a:pt x="577" y="1782"/>
                </a:lnTo>
                <a:lnTo>
                  <a:pt x="570" y="1782"/>
                </a:lnTo>
                <a:lnTo>
                  <a:pt x="562" y="1785"/>
                </a:lnTo>
                <a:lnTo>
                  <a:pt x="562" y="1785"/>
                </a:lnTo>
                <a:close/>
                <a:moveTo>
                  <a:pt x="527" y="1740"/>
                </a:moveTo>
                <a:lnTo>
                  <a:pt x="527" y="1740"/>
                </a:lnTo>
                <a:lnTo>
                  <a:pt x="527" y="1748"/>
                </a:lnTo>
                <a:lnTo>
                  <a:pt x="525" y="1755"/>
                </a:lnTo>
                <a:lnTo>
                  <a:pt x="524" y="1762"/>
                </a:lnTo>
                <a:lnTo>
                  <a:pt x="525" y="1765"/>
                </a:lnTo>
                <a:lnTo>
                  <a:pt x="528" y="1766"/>
                </a:lnTo>
                <a:lnTo>
                  <a:pt x="528" y="1766"/>
                </a:lnTo>
                <a:lnTo>
                  <a:pt x="529" y="1765"/>
                </a:lnTo>
                <a:lnTo>
                  <a:pt x="532" y="1765"/>
                </a:lnTo>
                <a:lnTo>
                  <a:pt x="539" y="1766"/>
                </a:lnTo>
                <a:lnTo>
                  <a:pt x="546" y="1766"/>
                </a:lnTo>
                <a:lnTo>
                  <a:pt x="550" y="1766"/>
                </a:lnTo>
                <a:lnTo>
                  <a:pt x="553" y="1765"/>
                </a:lnTo>
                <a:lnTo>
                  <a:pt x="553" y="1765"/>
                </a:lnTo>
                <a:lnTo>
                  <a:pt x="551" y="1751"/>
                </a:lnTo>
                <a:lnTo>
                  <a:pt x="551" y="1746"/>
                </a:lnTo>
                <a:lnTo>
                  <a:pt x="553" y="1737"/>
                </a:lnTo>
                <a:lnTo>
                  <a:pt x="553" y="1737"/>
                </a:lnTo>
                <a:lnTo>
                  <a:pt x="544" y="1737"/>
                </a:lnTo>
                <a:lnTo>
                  <a:pt x="539" y="1737"/>
                </a:lnTo>
                <a:lnTo>
                  <a:pt x="527" y="1740"/>
                </a:lnTo>
                <a:lnTo>
                  <a:pt x="527" y="1740"/>
                </a:lnTo>
                <a:close/>
                <a:moveTo>
                  <a:pt x="527" y="1785"/>
                </a:moveTo>
                <a:lnTo>
                  <a:pt x="527" y="1785"/>
                </a:lnTo>
                <a:lnTo>
                  <a:pt x="524" y="1789"/>
                </a:lnTo>
                <a:lnTo>
                  <a:pt x="524" y="1793"/>
                </a:lnTo>
                <a:lnTo>
                  <a:pt x="524" y="1803"/>
                </a:lnTo>
                <a:lnTo>
                  <a:pt x="524" y="1803"/>
                </a:lnTo>
                <a:lnTo>
                  <a:pt x="534" y="1801"/>
                </a:lnTo>
                <a:lnTo>
                  <a:pt x="539" y="1803"/>
                </a:lnTo>
                <a:lnTo>
                  <a:pt x="551" y="1804"/>
                </a:lnTo>
                <a:lnTo>
                  <a:pt x="551" y="1804"/>
                </a:lnTo>
                <a:lnTo>
                  <a:pt x="553" y="1796"/>
                </a:lnTo>
                <a:lnTo>
                  <a:pt x="553" y="1790"/>
                </a:lnTo>
                <a:lnTo>
                  <a:pt x="550" y="1786"/>
                </a:lnTo>
                <a:lnTo>
                  <a:pt x="546" y="1784"/>
                </a:lnTo>
                <a:lnTo>
                  <a:pt x="542" y="1784"/>
                </a:lnTo>
                <a:lnTo>
                  <a:pt x="536" y="1784"/>
                </a:lnTo>
                <a:lnTo>
                  <a:pt x="527" y="1785"/>
                </a:lnTo>
                <a:lnTo>
                  <a:pt x="527" y="1785"/>
                </a:lnTo>
                <a:close/>
                <a:moveTo>
                  <a:pt x="461" y="1310"/>
                </a:moveTo>
                <a:lnTo>
                  <a:pt x="461" y="1310"/>
                </a:lnTo>
                <a:lnTo>
                  <a:pt x="452" y="1404"/>
                </a:lnTo>
                <a:lnTo>
                  <a:pt x="441" y="1502"/>
                </a:lnTo>
                <a:lnTo>
                  <a:pt x="427" y="1604"/>
                </a:lnTo>
                <a:lnTo>
                  <a:pt x="410" y="1709"/>
                </a:lnTo>
                <a:lnTo>
                  <a:pt x="410" y="1709"/>
                </a:lnTo>
                <a:lnTo>
                  <a:pt x="408" y="1727"/>
                </a:lnTo>
                <a:lnTo>
                  <a:pt x="407" y="1744"/>
                </a:lnTo>
                <a:lnTo>
                  <a:pt x="407" y="1780"/>
                </a:lnTo>
                <a:lnTo>
                  <a:pt x="406" y="1815"/>
                </a:lnTo>
                <a:lnTo>
                  <a:pt x="404" y="1833"/>
                </a:lnTo>
                <a:lnTo>
                  <a:pt x="400" y="1850"/>
                </a:lnTo>
                <a:lnTo>
                  <a:pt x="400" y="1850"/>
                </a:lnTo>
                <a:lnTo>
                  <a:pt x="397" y="1867"/>
                </a:lnTo>
                <a:lnTo>
                  <a:pt x="395" y="1886"/>
                </a:lnTo>
                <a:lnTo>
                  <a:pt x="391" y="1922"/>
                </a:lnTo>
                <a:lnTo>
                  <a:pt x="391" y="1959"/>
                </a:lnTo>
                <a:lnTo>
                  <a:pt x="391" y="1991"/>
                </a:lnTo>
                <a:lnTo>
                  <a:pt x="391" y="1991"/>
                </a:lnTo>
                <a:lnTo>
                  <a:pt x="407" y="1993"/>
                </a:lnTo>
                <a:lnTo>
                  <a:pt x="425" y="1996"/>
                </a:lnTo>
                <a:lnTo>
                  <a:pt x="457" y="2004"/>
                </a:lnTo>
                <a:lnTo>
                  <a:pt x="457" y="2004"/>
                </a:lnTo>
                <a:lnTo>
                  <a:pt x="460" y="1993"/>
                </a:lnTo>
                <a:lnTo>
                  <a:pt x="464" y="1985"/>
                </a:lnTo>
                <a:lnTo>
                  <a:pt x="464" y="1980"/>
                </a:lnTo>
                <a:lnTo>
                  <a:pt x="465" y="1976"/>
                </a:lnTo>
                <a:lnTo>
                  <a:pt x="464" y="1970"/>
                </a:lnTo>
                <a:lnTo>
                  <a:pt x="461" y="1965"/>
                </a:lnTo>
                <a:lnTo>
                  <a:pt x="461" y="1965"/>
                </a:lnTo>
                <a:lnTo>
                  <a:pt x="464" y="1963"/>
                </a:lnTo>
                <a:lnTo>
                  <a:pt x="467" y="1962"/>
                </a:lnTo>
                <a:lnTo>
                  <a:pt x="467" y="1961"/>
                </a:lnTo>
                <a:lnTo>
                  <a:pt x="467" y="1956"/>
                </a:lnTo>
                <a:lnTo>
                  <a:pt x="467" y="1956"/>
                </a:lnTo>
                <a:lnTo>
                  <a:pt x="472" y="1925"/>
                </a:lnTo>
                <a:lnTo>
                  <a:pt x="476" y="1891"/>
                </a:lnTo>
                <a:lnTo>
                  <a:pt x="482" y="1822"/>
                </a:lnTo>
                <a:lnTo>
                  <a:pt x="482" y="1822"/>
                </a:lnTo>
                <a:lnTo>
                  <a:pt x="475" y="1818"/>
                </a:lnTo>
                <a:lnTo>
                  <a:pt x="472" y="1815"/>
                </a:lnTo>
                <a:lnTo>
                  <a:pt x="471" y="1810"/>
                </a:lnTo>
                <a:lnTo>
                  <a:pt x="471" y="1810"/>
                </a:lnTo>
                <a:lnTo>
                  <a:pt x="475" y="1810"/>
                </a:lnTo>
                <a:lnTo>
                  <a:pt x="479" y="1808"/>
                </a:lnTo>
                <a:lnTo>
                  <a:pt x="483" y="1808"/>
                </a:lnTo>
                <a:lnTo>
                  <a:pt x="485" y="1807"/>
                </a:lnTo>
                <a:lnTo>
                  <a:pt x="485" y="1804"/>
                </a:lnTo>
                <a:lnTo>
                  <a:pt x="485" y="1804"/>
                </a:lnTo>
                <a:lnTo>
                  <a:pt x="495" y="1678"/>
                </a:lnTo>
                <a:lnTo>
                  <a:pt x="509" y="1551"/>
                </a:lnTo>
                <a:lnTo>
                  <a:pt x="523" y="1429"/>
                </a:lnTo>
                <a:lnTo>
                  <a:pt x="534" y="1310"/>
                </a:lnTo>
                <a:lnTo>
                  <a:pt x="534" y="1310"/>
                </a:lnTo>
                <a:lnTo>
                  <a:pt x="534" y="1309"/>
                </a:lnTo>
                <a:lnTo>
                  <a:pt x="532" y="1307"/>
                </a:lnTo>
                <a:lnTo>
                  <a:pt x="532" y="1307"/>
                </a:lnTo>
                <a:lnTo>
                  <a:pt x="514" y="1309"/>
                </a:lnTo>
                <a:lnTo>
                  <a:pt x="497" y="1309"/>
                </a:lnTo>
                <a:lnTo>
                  <a:pt x="480" y="1307"/>
                </a:lnTo>
                <a:lnTo>
                  <a:pt x="461" y="1310"/>
                </a:lnTo>
                <a:lnTo>
                  <a:pt x="461" y="1310"/>
                </a:lnTo>
                <a:close/>
                <a:moveTo>
                  <a:pt x="513" y="1741"/>
                </a:moveTo>
                <a:lnTo>
                  <a:pt x="513" y="1741"/>
                </a:lnTo>
                <a:lnTo>
                  <a:pt x="510" y="1741"/>
                </a:lnTo>
                <a:lnTo>
                  <a:pt x="509" y="1743"/>
                </a:lnTo>
                <a:lnTo>
                  <a:pt x="506" y="1744"/>
                </a:lnTo>
                <a:lnTo>
                  <a:pt x="504" y="1744"/>
                </a:lnTo>
                <a:lnTo>
                  <a:pt x="504" y="1744"/>
                </a:lnTo>
                <a:lnTo>
                  <a:pt x="501" y="1756"/>
                </a:lnTo>
                <a:lnTo>
                  <a:pt x="501" y="1770"/>
                </a:lnTo>
                <a:lnTo>
                  <a:pt x="501" y="1770"/>
                </a:lnTo>
                <a:lnTo>
                  <a:pt x="508" y="1770"/>
                </a:lnTo>
                <a:lnTo>
                  <a:pt x="512" y="1769"/>
                </a:lnTo>
                <a:lnTo>
                  <a:pt x="513" y="1766"/>
                </a:lnTo>
                <a:lnTo>
                  <a:pt x="513" y="1762"/>
                </a:lnTo>
                <a:lnTo>
                  <a:pt x="513" y="1752"/>
                </a:lnTo>
                <a:lnTo>
                  <a:pt x="513" y="1747"/>
                </a:lnTo>
                <a:lnTo>
                  <a:pt x="513" y="1741"/>
                </a:lnTo>
                <a:lnTo>
                  <a:pt x="513" y="1741"/>
                </a:lnTo>
                <a:close/>
                <a:moveTo>
                  <a:pt x="513" y="1785"/>
                </a:moveTo>
                <a:lnTo>
                  <a:pt x="513" y="1785"/>
                </a:lnTo>
                <a:lnTo>
                  <a:pt x="500" y="1784"/>
                </a:lnTo>
                <a:lnTo>
                  <a:pt x="500" y="1784"/>
                </a:lnTo>
                <a:lnTo>
                  <a:pt x="500" y="1797"/>
                </a:lnTo>
                <a:lnTo>
                  <a:pt x="498" y="1808"/>
                </a:lnTo>
                <a:lnTo>
                  <a:pt x="498" y="1808"/>
                </a:lnTo>
                <a:lnTo>
                  <a:pt x="502" y="1807"/>
                </a:lnTo>
                <a:lnTo>
                  <a:pt x="505" y="1805"/>
                </a:lnTo>
                <a:lnTo>
                  <a:pt x="509" y="1804"/>
                </a:lnTo>
                <a:lnTo>
                  <a:pt x="513" y="1804"/>
                </a:lnTo>
                <a:lnTo>
                  <a:pt x="513" y="1804"/>
                </a:lnTo>
                <a:lnTo>
                  <a:pt x="513" y="1800"/>
                </a:lnTo>
                <a:lnTo>
                  <a:pt x="513" y="1796"/>
                </a:lnTo>
                <a:lnTo>
                  <a:pt x="513" y="1785"/>
                </a:lnTo>
                <a:lnTo>
                  <a:pt x="513" y="1785"/>
                </a:lnTo>
                <a:close/>
                <a:moveTo>
                  <a:pt x="410" y="1317"/>
                </a:moveTo>
                <a:lnTo>
                  <a:pt x="410" y="1317"/>
                </a:lnTo>
                <a:lnTo>
                  <a:pt x="403" y="1381"/>
                </a:lnTo>
                <a:lnTo>
                  <a:pt x="393" y="1450"/>
                </a:lnTo>
                <a:lnTo>
                  <a:pt x="384" y="1522"/>
                </a:lnTo>
                <a:lnTo>
                  <a:pt x="376" y="1593"/>
                </a:lnTo>
                <a:lnTo>
                  <a:pt x="376" y="1593"/>
                </a:lnTo>
                <a:lnTo>
                  <a:pt x="358" y="1766"/>
                </a:lnTo>
                <a:lnTo>
                  <a:pt x="350" y="1852"/>
                </a:lnTo>
                <a:lnTo>
                  <a:pt x="342" y="1939"/>
                </a:lnTo>
                <a:lnTo>
                  <a:pt x="342" y="1939"/>
                </a:lnTo>
                <a:lnTo>
                  <a:pt x="344" y="1943"/>
                </a:lnTo>
                <a:lnTo>
                  <a:pt x="348" y="1947"/>
                </a:lnTo>
                <a:lnTo>
                  <a:pt x="355" y="1958"/>
                </a:lnTo>
                <a:lnTo>
                  <a:pt x="359" y="1963"/>
                </a:lnTo>
                <a:lnTo>
                  <a:pt x="363" y="1969"/>
                </a:lnTo>
                <a:lnTo>
                  <a:pt x="368" y="1973"/>
                </a:lnTo>
                <a:lnTo>
                  <a:pt x="374" y="1976"/>
                </a:lnTo>
                <a:lnTo>
                  <a:pt x="374" y="1976"/>
                </a:lnTo>
                <a:lnTo>
                  <a:pt x="381" y="1917"/>
                </a:lnTo>
                <a:lnTo>
                  <a:pt x="389" y="1856"/>
                </a:lnTo>
                <a:lnTo>
                  <a:pt x="389" y="1856"/>
                </a:lnTo>
                <a:lnTo>
                  <a:pt x="392" y="1819"/>
                </a:lnTo>
                <a:lnTo>
                  <a:pt x="395" y="1781"/>
                </a:lnTo>
                <a:lnTo>
                  <a:pt x="395" y="1781"/>
                </a:lnTo>
                <a:lnTo>
                  <a:pt x="400" y="1721"/>
                </a:lnTo>
                <a:lnTo>
                  <a:pt x="406" y="1661"/>
                </a:lnTo>
                <a:lnTo>
                  <a:pt x="419" y="1546"/>
                </a:lnTo>
                <a:lnTo>
                  <a:pt x="433" y="1430"/>
                </a:lnTo>
                <a:lnTo>
                  <a:pt x="440" y="1371"/>
                </a:lnTo>
                <a:lnTo>
                  <a:pt x="444" y="1311"/>
                </a:lnTo>
                <a:lnTo>
                  <a:pt x="444" y="1311"/>
                </a:lnTo>
                <a:lnTo>
                  <a:pt x="446" y="1311"/>
                </a:lnTo>
                <a:lnTo>
                  <a:pt x="446" y="1310"/>
                </a:lnTo>
                <a:lnTo>
                  <a:pt x="446" y="1310"/>
                </a:lnTo>
                <a:lnTo>
                  <a:pt x="434" y="1310"/>
                </a:lnTo>
                <a:lnTo>
                  <a:pt x="425" y="1311"/>
                </a:lnTo>
                <a:lnTo>
                  <a:pt x="415" y="1314"/>
                </a:lnTo>
                <a:lnTo>
                  <a:pt x="410" y="1317"/>
                </a:lnTo>
                <a:lnTo>
                  <a:pt x="410" y="1317"/>
                </a:lnTo>
                <a:close/>
                <a:moveTo>
                  <a:pt x="208" y="941"/>
                </a:moveTo>
                <a:lnTo>
                  <a:pt x="208" y="941"/>
                </a:lnTo>
                <a:lnTo>
                  <a:pt x="208" y="928"/>
                </a:lnTo>
                <a:lnTo>
                  <a:pt x="208" y="914"/>
                </a:lnTo>
                <a:lnTo>
                  <a:pt x="210" y="899"/>
                </a:lnTo>
                <a:lnTo>
                  <a:pt x="208" y="886"/>
                </a:lnTo>
                <a:lnTo>
                  <a:pt x="208" y="886"/>
                </a:lnTo>
                <a:lnTo>
                  <a:pt x="207" y="875"/>
                </a:lnTo>
                <a:lnTo>
                  <a:pt x="204" y="865"/>
                </a:lnTo>
                <a:lnTo>
                  <a:pt x="203" y="854"/>
                </a:lnTo>
                <a:lnTo>
                  <a:pt x="202" y="843"/>
                </a:lnTo>
                <a:lnTo>
                  <a:pt x="202" y="843"/>
                </a:lnTo>
                <a:lnTo>
                  <a:pt x="200" y="822"/>
                </a:lnTo>
                <a:lnTo>
                  <a:pt x="200" y="798"/>
                </a:lnTo>
                <a:lnTo>
                  <a:pt x="202" y="752"/>
                </a:lnTo>
                <a:lnTo>
                  <a:pt x="202" y="706"/>
                </a:lnTo>
                <a:lnTo>
                  <a:pt x="200" y="684"/>
                </a:lnTo>
                <a:lnTo>
                  <a:pt x="197" y="661"/>
                </a:lnTo>
                <a:lnTo>
                  <a:pt x="197" y="661"/>
                </a:lnTo>
                <a:lnTo>
                  <a:pt x="181" y="856"/>
                </a:lnTo>
                <a:lnTo>
                  <a:pt x="163" y="1037"/>
                </a:lnTo>
                <a:lnTo>
                  <a:pt x="163" y="1037"/>
                </a:lnTo>
                <a:lnTo>
                  <a:pt x="157" y="1088"/>
                </a:lnTo>
                <a:lnTo>
                  <a:pt x="150" y="1140"/>
                </a:lnTo>
                <a:lnTo>
                  <a:pt x="144" y="1192"/>
                </a:lnTo>
                <a:lnTo>
                  <a:pt x="143" y="1216"/>
                </a:lnTo>
                <a:lnTo>
                  <a:pt x="142" y="1242"/>
                </a:lnTo>
                <a:lnTo>
                  <a:pt x="142" y="1242"/>
                </a:lnTo>
                <a:lnTo>
                  <a:pt x="150" y="1241"/>
                </a:lnTo>
                <a:lnTo>
                  <a:pt x="159" y="1239"/>
                </a:lnTo>
                <a:lnTo>
                  <a:pt x="178" y="1241"/>
                </a:lnTo>
                <a:lnTo>
                  <a:pt x="197" y="1241"/>
                </a:lnTo>
                <a:lnTo>
                  <a:pt x="216" y="1239"/>
                </a:lnTo>
                <a:lnTo>
                  <a:pt x="216" y="1239"/>
                </a:lnTo>
                <a:lnTo>
                  <a:pt x="216" y="1160"/>
                </a:lnTo>
                <a:lnTo>
                  <a:pt x="215" y="1086"/>
                </a:lnTo>
                <a:lnTo>
                  <a:pt x="212" y="1012"/>
                </a:lnTo>
                <a:lnTo>
                  <a:pt x="208" y="941"/>
                </a:lnTo>
                <a:lnTo>
                  <a:pt x="208" y="941"/>
                </a:lnTo>
                <a:close/>
                <a:moveTo>
                  <a:pt x="53" y="1899"/>
                </a:moveTo>
                <a:lnTo>
                  <a:pt x="53" y="1899"/>
                </a:lnTo>
                <a:lnTo>
                  <a:pt x="56" y="1888"/>
                </a:lnTo>
                <a:lnTo>
                  <a:pt x="57" y="1880"/>
                </a:lnTo>
                <a:lnTo>
                  <a:pt x="59" y="1857"/>
                </a:lnTo>
                <a:lnTo>
                  <a:pt x="59" y="1857"/>
                </a:lnTo>
                <a:lnTo>
                  <a:pt x="63" y="1820"/>
                </a:lnTo>
                <a:lnTo>
                  <a:pt x="68" y="1781"/>
                </a:lnTo>
                <a:lnTo>
                  <a:pt x="68" y="1781"/>
                </a:lnTo>
                <a:lnTo>
                  <a:pt x="74" y="1725"/>
                </a:lnTo>
                <a:lnTo>
                  <a:pt x="79" y="1667"/>
                </a:lnTo>
                <a:lnTo>
                  <a:pt x="94" y="1548"/>
                </a:lnTo>
                <a:lnTo>
                  <a:pt x="108" y="1429"/>
                </a:lnTo>
                <a:lnTo>
                  <a:pt x="113" y="1370"/>
                </a:lnTo>
                <a:lnTo>
                  <a:pt x="117" y="1311"/>
                </a:lnTo>
                <a:lnTo>
                  <a:pt x="117" y="1311"/>
                </a:lnTo>
                <a:lnTo>
                  <a:pt x="112" y="1306"/>
                </a:lnTo>
                <a:lnTo>
                  <a:pt x="106" y="1298"/>
                </a:lnTo>
                <a:lnTo>
                  <a:pt x="104" y="1288"/>
                </a:lnTo>
                <a:lnTo>
                  <a:pt x="102" y="1279"/>
                </a:lnTo>
                <a:lnTo>
                  <a:pt x="102" y="1269"/>
                </a:lnTo>
                <a:lnTo>
                  <a:pt x="104" y="1260"/>
                </a:lnTo>
                <a:lnTo>
                  <a:pt x="105" y="1250"/>
                </a:lnTo>
                <a:lnTo>
                  <a:pt x="108" y="1243"/>
                </a:lnTo>
                <a:lnTo>
                  <a:pt x="108" y="1243"/>
                </a:lnTo>
                <a:lnTo>
                  <a:pt x="117" y="1241"/>
                </a:lnTo>
                <a:lnTo>
                  <a:pt x="123" y="1241"/>
                </a:lnTo>
                <a:lnTo>
                  <a:pt x="127" y="1242"/>
                </a:lnTo>
                <a:lnTo>
                  <a:pt x="127" y="1242"/>
                </a:lnTo>
                <a:lnTo>
                  <a:pt x="132" y="1212"/>
                </a:lnTo>
                <a:lnTo>
                  <a:pt x="136" y="1181"/>
                </a:lnTo>
                <a:lnTo>
                  <a:pt x="140" y="1122"/>
                </a:lnTo>
                <a:lnTo>
                  <a:pt x="143" y="1092"/>
                </a:lnTo>
                <a:lnTo>
                  <a:pt x="146" y="1065"/>
                </a:lnTo>
                <a:lnTo>
                  <a:pt x="150" y="1038"/>
                </a:lnTo>
                <a:lnTo>
                  <a:pt x="155" y="1013"/>
                </a:lnTo>
                <a:lnTo>
                  <a:pt x="155" y="1013"/>
                </a:lnTo>
                <a:lnTo>
                  <a:pt x="158" y="1000"/>
                </a:lnTo>
                <a:lnTo>
                  <a:pt x="159" y="985"/>
                </a:lnTo>
                <a:lnTo>
                  <a:pt x="159" y="956"/>
                </a:lnTo>
                <a:lnTo>
                  <a:pt x="159" y="956"/>
                </a:lnTo>
                <a:lnTo>
                  <a:pt x="162" y="909"/>
                </a:lnTo>
                <a:lnTo>
                  <a:pt x="166" y="861"/>
                </a:lnTo>
                <a:lnTo>
                  <a:pt x="176" y="763"/>
                </a:lnTo>
                <a:lnTo>
                  <a:pt x="187" y="665"/>
                </a:lnTo>
                <a:lnTo>
                  <a:pt x="191" y="617"/>
                </a:lnTo>
                <a:lnTo>
                  <a:pt x="193" y="570"/>
                </a:lnTo>
                <a:lnTo>
                  <a:pt x="193" y="570"/>
                </a:lnTo>
                <a:lnTo>
                  <a:pt x="196" y="562"/>
                </a:lnTo>
                <a:lnTo>
                  <a:pt x="199" y="554"/>
                </a:lnTo>
                <a:lnTo>
                  <a:pt x="200" y="534"/>
                </a:lnTo>
                <a:lnTo>
                  <a:pt x="202" y="513"/>
                </a:lnTo>
                <a:lnTo>
                  <a:pt x="202" y="492"/>
                </a:lnTo>
                <a:lnTo>
                  <a:pt x="202" y="492"/>
                </a:lnTo>
                <a:lnTo>
                  <a:pt x="200" y="475"/>
                </a:lnTo>
                <a:lnTo>
                  <a:pt x="199" y="458"/>
                </a:lnTo>
                <a:lnTo>
                  <a:pt x="197" y="443"/>
                </a:lnTo>
                <a:lnTo>
                  <a:pt x="193" y="430"/>
                </a:lnTo>
                <a:lnTo>
                  <a:pt x="193" y="430"/>
                </a:lnTo>
                <a:lnTo>
                  <a:pt x="188" y="468"/>
                </a:lnTo>
                <a:lnTo>
                  <a:pt x="182" y="510"/>
                </a:lnTo>
                <a:lnTo>
                  <a:pt x="177" y="552"/>
                </a:lnTo>
                <a:lnTo>
                  <a:pt x="176" y="573"/>
                </a:lnTo>
                <a:lnTo>
                  <a:pt x="176" y="593"/>
                </a:lnTo>
                <a:lnTo>
                  <a:pt x="176" y="593"/>
                </a:lnTo>
                <a:lnTo>
                  <a:pt x="172" y="607"/>
                </a:lnTo>
                <a:lnTo>
                  <a:pt x="169" y="620"/>
                </a:lnTo>
                <a:lnTo>
                  <a:pt x="165" y="647"/>
                </a:lnTo>
                <a:lnTo>
                  <a:pt x="159" y="705"/>
                </a:lnTo>
                <a:lnTo>
                  <a:pt x="159" y="705"/>
                </a:lnTo>
                <a:lnTo>
                  <a:pt x="151" y="785"/>
                </a:lnTo>
                <a:lnTo>
                  <a:pt x="140" y="865"/>
                </a:lnTo>
                <a:lnTo>
                  <a:pt x="131" y="944"/>
                </a:lnTo>
                <a:lnTo>
                  <a:pt x="123" y="1013"/>
                </a:lnTo>
                <a:lnTo>
                  <a:pt x="123" y="1013"/>
                </a:lnTo>
                <a:lnTo>
                  <a:pt x="120" y="1039"/>
                </a:lnTo>
                <a:lnTo>
                  <a:pt x="117" y="1065"/>
                </a:lnTo>
                <a:lnTo>
                  <a:pt x="117" y="1065"/>
                </a:lnTo>
                <a:lnTo>
                  <a:pt x="113" y="1117"/>
                </a:lnTo>
                <a:lnTo>
                  <a:pt x="108" y="1167"/>
                </a:lnTo>
                <a:lnTo>
                  <a:pt x="95" y="1264"/>
                </a:lnTo>
                <a:lnTo>
                  <a:pt x="90" y="1311"/>
                </a:lnTo>
                <a:lnTo>
                  <a:pt x="84" y="1358"/>
                </a:lnTo>
                <a:lnTo>
                  <a:pt x="80" y="1404"/>
                </a:lnTo>
                <a:lnTo>
                  <a:pt x="79" y="1450"/>
                </a:lnTo>
                <a:lnTo>
                  <a:pt x="79" y="1450"/>
                </a:lnTo>
                <a:lnTo>
                  <a:pt x="79" y="1456"/>
                </a:lnTo>
                <a:lnTo>
                  <a:pt x="76" y="1460"/>
                </a:lnTo>
                <a:lnTo>
                  <a:pt x="75" y="1465"/>
                </a:lnTo>
                <a:lnTo>
                  <a:pt x="74" y="1469"/>
                </a:lnTo>
                <a:lnTo>
                  <a:pt x="74" y="1469"/>
                </a:lnTo>
                <a:lnTo>
                  <a:pt x="64" y="1539"/>
                </a:lnTo>
                <a:lnTo>
                  <a:pt x="56" y="1607"/>
                </a:lnTo>
                <a:lnTo>
                  <a:pt x="56" y="1607"/>
                </a:lnTo>
                <a:lnTo>
                  <a:pt x="56" y="1616"/>
                </a:lnTo>
                <a:lnTo>
                  <a:pt x="56" y="1624"/>
                </a:lnTo>
                <a:lnTo>
                  <a:pt x="57" y="1634"/>
                </a:lnTo>
                <a:lnTo>
                  <a:pt x="56" y="1642"/>
                </a:lnTo>
                <a:lnTo>
                  <a:pt x="56" y="1642"/>
                </a:lnTo>
                <a:lnTo>
                  <a:pt x="55" y="1653"/>
                </a:lnTo>
                <a:lnTo>
                  <a:pt x="50" y="1661"/>
                </a:lnTo>
                <a:lnTo>
                  <a:pt x="48" y="1668"/>
                </a:lnTo>
                <a:lnTo>
                  <a:pt x="45" y="1675"/>
                </a:lnTo>
                <a:lnTo>
                  <a:pt x="45" y="1675"/>
                </a:lnTo>
                <a:lnTo>
                  <a:pt x="44" y="1683"/>
                </a:lnTo>
                <a:lnTo>
                  <a:pt x="45" y="1686"/>
                </a:lnTo>
                <a:lnTo>
                  <a:pt x="46" y="1688"/>
                </a:lnTo>
                <a:lnTo>
                  <a:pt x="46" y="1690"/>
                </a:lnTo>
                <a:lnTo>
                  <a:pt x="46" y="1690"/>
                </a:lnTo>
                <a:lnTo>
                  <a:pt x="46" y="1692"/>
                </a:lnTo>
                <a:lnTo>
                  <a:pt x="45" y="1692"/>
                </a:lnTo>
                <a:lnTo>
                  <a:pt x="44" y="1692"/>
                </a:lnTo>
                <a:lnTo>
                  <a:pt x="41" y="1697"/>
                </a:lnTo>
                <a:lnTo>
                  <a:pt x="41" y="1697"/>
                </a:lnTo>
                <a:lnTo>
                  <a:pt x="41" y="1701"/>
                </a:lnTo>
                <a:lnTo>
                  <a:pt x="42" y="1702"/>
                </a:lnTo>
                <a:lnTo>
                  <a:pt x="45" y="1703"/>
                </a:lnTo>
                <a:lnTo>
                  <a:pt x="45" y="1707"/>
                </a:lnTo>
                <a:lnTo>
                  <a:pt x="45" y="1707"/>
                </a:lnTo>
                <a:lnTo>
                  <a:pt x="38" y="1758"/>
                </a:lnTo>
                <a:lnTo>
                  <a:pt x="33" y="1808"/>
                </a:lnTo>
                <a:lnTo>
                  <a:pt x="27" y="1860"/>
                </a:lnTo>
                <a:lnTo>
                  <a:pt x="21" y="1913"/>
                </a:lnTo>
                <a:lnTo>
                  <a:pt x="21" y="1913"/>
                </a:lnTo>
                <a:lnTo>
                  <a:pt x="33" y="1921"/>
                </a:lnTo>
                <a:lnTo>
                  <a:pt x="46" y="1928"/>
                </a:lnTo>
                <a:lnTo>
                  <a:pt x="46" y="1928"/>
                </a:lnTo>
                <a:lnTo>
                  <a:pt x="50" y="1924"/>
                </a:lnTo>
                <a:lnTo>
                  <a:pt x="52" y="1920"/>
                </a:lnTo>
                <a:lnTo>
                  <a:pt x="53" y="1912"/>
                </a:lnTo>
                <a:lnTo>
                  <a:pt x="52" y="1905"/>
                </a:lnTo>
                <a:lnTo>
                  <a:pt x="53" y="1899"/>
                </a:lnTo>
                <a:lnTo>
                  <a:pt x="53" y="1899"/>
                </a:lnTo>
                <a:close/>
                <a:moveTo>
                  <a:pt x="182" y="1373"/>
                </a:moveTo>
                <a:lnTo>
                  <a:pt x="182" y="1373"/>
                </a:lnTo>
                <a:lnTo>
                  <a:pt x="180" y="1365"/>
                </a:lnTo>
                <a:lnTo>
                  <a:pt x="178" y="1356"/>
                </a:lnTo>
                <a:lnTo>
                  <a:pt x="178" y="1350"/>
                </a:lnTo>
                <a:lnTo>
                  <a:pt x="181" y="1341"/>
                </a:lnTo>
                <a:lnTo>
                  <a:pt x="185" y="1326"/>
                </a:lnTo>
                <a:lnTo>
                  <a:pt x="188" y="1318"/>
                </a:lnTo>
                <a:lnTo>
                  <a:pt x="189" y="1310"/>
                </a:lnTo>
                <a:lnTo>
                  <a:pt x="189" y="1310"/>
                </a:lnTo>
                <a:lnTo>
                  <a:pt x="189" y="1309"/>
                </a:lnTo>
                <a:lnTo>
                  <a:pt x="188" y="1307"/>
                </a:lnTo>
                <a:lnTo>
                  <a:pt x="188" y="1307"/>
                </a:lnTo>
                <a:lnTo>
                  <a:pt x="176" y="1309"/>
                </a:lnTo>
                <a:lnTo>
                  <a:pt x="161" y="1307"/>
                </a:lnTo>
                <a:lnTo>
                  <a:pt x="144" y="1309"/>
                </a:lnTo>
                <a:lnTo>
                  <a:pt x="138" y="1310"/>
                </a:lnTo>
                <a:lnTo>
                  <a:pt x="131" y="1311"/>
                </a:lnTo>
                <a:lnTo>
                  <a:pt x="131" y="1311"/>
                </a:lnTo>
                <a:lnTo>
                  <a:pt x="127" y="1336"/>
                </a:lnTo>
                <a:lnTo>
                  <a:pt x="125" y="1359"/>
                </a:lnTo>
                <a:lnTo>
                  <a:pt x="123" y="1384"/>
                </a:lnTo>
                <a:lnTo>
                  <a:pt x="120" y="1394"/>
                </a:lnTo>
                <a:lnTo>
                  <a:pt x="116" y="1407"/>
                </a:lnTo>
                <a:lnTo>
                  <a:pt x="116" y="1407"/>
                </a:lnTo>
                <a:lnTo>
                  <a:pt x="112" y="1467"/>
                </a:lnTo>
                <a:lnTo>
                  <a:pt x="106" y="1532"/>
                </a:lnTo>
                <a:lnTo>
                  <a:pt x="94" y="1668"/>
                </a:lnTo>
                <a:lnTo>
                  <a:pt x="80" y="1808"/>
                </a:lnTo>
                <a:lnTo>
                  <a:pt x="70" y="1939"/>
                </a:lnTo>
                <a:lnTo>
                  <a:pt x="70" y="1939"/>
                </a:lnTo>
                <a:lnTo>
                  <a:pt x="76" y="1940"/>
                </a:lnTo>
                <a:lnTo>
                  <a:pt x="82" y="1939"/>
                </a:lnTo>
                <a:lnTo>
                  <a:pt x="94" y="1935"/>
                </a:lnTo>
                <a:lnTo>
                  <a:pt x="105" y="1931"/>
                </a:lnTo>
                <a:lnTo>
                  <a:pt x="110" y="1929"/>
                </a:lnTo>
                <a:lnTo>
                  <a:pt x="117" y="1928"/>
                </a:lnTo>
                <a:lnTo>
                  <a:pt x="117" y="1928"/>
                </a:lnTo>
                <a:lnTo>
                  <a:pt x="148" y="1645"/>
                </a:lnTo>
                <a:lnTo>
                  <a:pt x="166" y="1503"/>
                </a:lnTo>
                <a:lnTo>
                  <a:pt x="182" y="1373"/>
                </a:lnTo>
                <a:lnTo>
                  <a:pt x="182" y="13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001219" y="3747101"/>
            <a:ext cx="2567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 </a:t>
            </a:r>
            <a:r>
              <a:rPr lang="zh-CN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情感分析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423019" y="2686334"/>
            <a:ext cx="258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 </a:t>
            </a:r>
            <a:r>
              <a:rPr lang="zh-CN" altLang="en-US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详细设计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901932" y="1625567"/>
            <a:ext cx="2583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 </a:t>
            </a:r>
            <a:r>
              <a:rPr lang="zh-CN" alt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软件目标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756161" y="2577406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52340146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软件目标</a:t>
            </a:r>
          </a:p>
        </p:txBody>
      </p:sp>
      <p:sp>
        <p:nvSpPr>
          <p:cNvPr id="2" name="矩形 1"/>
          <p:cNvSpPr/>
          <p:nvPr/>
        </p:nvSpPr>
        <p:spPr>
          <a:xfrm>
            <a:off x="1042736" y="1514980"/>
            <a:ext cx="989798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同一局域网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内</a:t>
            </a:r>
            <a:r>
              <a:rPr lang="zh-CN" altLang="zh-CN" sz="2800" b="1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匿名</a:t>
            </a:r>
            <a:r>
              <a:rPr lang="zh-CN" altLang="en-US" sz="2800" b="1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临时</a:t>
            </a:r>
            <a:r>
              <a:rPr lang="zh-CN" altLang="zh-CN" sz="2800" b="1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聊天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800" b="1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点对点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桌面应用程序。主</a:t>
            </a:r>
            <a:r>
              <a:rPr lang="zh-CN" altLang="en-US" sz="28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要包含以下三部分功能：</a:t>
            </a:r>
            <a:endParaRPr lang="en-US" altLang="zh-CN" sz="28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chemeClr val="bg1"/>
                </a:solidFill>
                <a:latin typeface="宋体" panose="02010600030101010101" pitchFamily="2" charset="-122"/>
              </a:rPr>
              <a:t>》</a:t>
            </a:r>
            <a:r>
              <a:rPr lang="zh-CN" altLang="zh-CN" sz="2800" b="1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群聊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，即同一局域网内所有人在同一个群里进行聊天；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chemeClr val="bg1"/>
                </a:solidFill>
                <a:latin typeface="宋体" panose="02010600030101010101" pitchFamily="2" charset="-122"/>
              </a:rPr>
              <a:t>》</a:t>
            </a:r>
            <a:r>
              <a:rPr lang="zh-CN" altLang="zh-CN" sz="2800" b="1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组聊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，带有某一特定主题的小组内多人聊天；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  <a:spcAft>
                <a:spcPts val="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话题（意见征集）</a:t>
            </a:r>
            <a:r>
              <a:rPr lang="zh-CN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，即用户可发布一个话题帖征集意见，形如“如何看待</a:t>
            </a:r>
            <a:r>
              <a:rPr lang="en-US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XX</a:t>
            </a:r>
            <a:r>
              <a:rPr lang="zh-CN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”，其它用户可以发表</a:t>
            </a:r>
            <a:r>
              <a:rPr lang="zh-CN" alt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评论</a:t>
            </a:r>
            <a:r>
              <a:rPr lang="zh-CN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，软件会</a:t>
            </a:r>
            <a:r>
              <a:rPr lang="zh-CN" alt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利用</a:t>
            </a:r>
            <a:r>
              <a:rPr lang="zh-CN" alt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情感分析</a:t>
            </a:r>
            <a:r>
              <a:rPr lang="zh-CN" alt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得</a:t>
            </a:r>
            <a:r>
              <a:rPr lang="zh-CN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出综合意见（百分比形式的正面</a:t>
            </a:r>
            <a:r>
              <a:rPr lang="en-US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/</a:t>
            </a:r>
            <a:r>
              <a:rPr lang="zh-CN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负面）。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49712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4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详细设计</a:t>
            </a: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91563A0-B65C-4BD1-B3C8-F567DDF3B662}"/>
              </a:ext>
            </a:extLst>
          </p:cNvPr>
          <p:cNvCxnSpPr/>
          <p:nvPr/>
        </p:nvCxnSpPr>
        <p:spPr>
          <a:xfrm>
            <a:off x="9957777" y="826477"/>
            <a:ext cx="2234223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76B06CE-F7AB-490B-813E-2D51BA530A0C}"/>
              </a:ext>
            </a:extLst>
          </p:cNvPr>
          <p:cNvSpPr txBox="1"/>
          <p:nvPr/>
        </p:nvSpPr>
        <p:spPr>
          <a:xfrm>
            <a:off x="10466388" y="399991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i="1" dirty="0">
                <a:solidFill>
                  <a:schemeClr val="bg1"/>
                </a:solidFill>
              </a:rPr>
              <a:t>数据视图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B25400-B5B6-4FD2-84D1-6AF090AC6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56" y="1266679"/>
            <a:ext cx="9764488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0586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4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详细设计</a:t>
            </a: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91563A0-B65C-4BD1-B3C8-F567DDF3B662}"/>
              </a:ext>
            </a:extLst>
          </p:cNvPr>
          <p:cNvCxnSpPr/>
          <p:nvPr/>
        </p:nvCxnSpPr>
        <p:spPr>
          <a:xfrm>
            <a:off x="9957777" y="826477"/>
            <a:ext cx="2234223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76B06CE-F7AB-490B-813E-2D51BA530A0C}"/>
              </a:ext>
            </a:extLst>
          </p:cNvPr>
          <p:cNvSpPr txBox="1"/>
          <p:nvPr/>
        </p:nvSpPr>
        <p:spPr>
          <a:xfrm>
            <a:off x="10200924" y="399991"/>
            <a:ext cx="176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i="1" dirty="0">
                <a:solidFill>
                  <a:schemeClr val="bg1"/>
                </a:solidFill>
              </a:rPr>
              <a:t>通讯模块</a:t>
            </a:r>
            <a:r>
              <a:rPr lang="en-US" altLang="zh-CN" sz="2000" b="1" i="1" dirty="0">
                <a:solidFill>
                  <a:schemeClr val="bg1"/>
                </a:solidFill>
              </a:rPr>
              <a:t>-UDP</a:t>
            </a:r>
            <a:endParaRPr lang="zh-CN" altLang="en-US" sz="2000" b="1" i="1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8A7A694-D566-44C1-A709-CACD27134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36" y="1871391"/>
            <a:ext cx="6057483" cy="12955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1D3015F-ECB6-4709-9C02-1D9DFCC00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36" y="3461143"/>
            <a:ext cx="6057483" cy="142288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99CE605-C7E9-4845-B80E-47959B0156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36" y="5178197"/>
            <a:ext cx="6057483" cy="139129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C04395F-53B4-4375-A3CA-99196A8ACF32}"/>
              </a:ext>
            </a:extLst>
          </p:cNvPr>
          <p:cNvSpPr txBox="1"/>
          <p:nvPr/>
        </p:nvSpPr>
        <p:spPr>
          <a:xfrm>
            <a:off x="660236" y="1177110"/>
            <a:ext cx="3023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对外接口（上层调用）：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9A1EA03-3560-4965-BA2F-529254758E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568" y="1871384"/>
            <a:ext cx="4563112" cy="128605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57646EA-1E91-4145-86A7-43DFCE0BC2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568" y="3461136"/>
            <a:ext cx="4563112" cy="142288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EE321E21-F692-45C0-9449-98AB04A1592B}"/>
              </a:ext>
            </a:extLst>
          </p:cNvPr>
          <p:cNvSpPr txBox="1"/>
          <p:nvPr/>
        </p:nvSpPr>
        <p:spPr>
          <a:xfrm>
            <a:off x="7120276" y="1177110"/>
            <a:ext cx="5094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对外信号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（连接后触发外部事件，</a:t>
            </a:r>
            <a:r>
              <a:rPr lang="en-US" altLang="zh-CN" sz="2000" b="1" dirty="0">
                <a:solidFill>
                  <a:schemeClr val="bg1"/>
                </a:solidFill>
              </a:rPr>
              <a:t>Qt</a:t>
            </a:r>
            <a:r>
              <a:rPr lang="zh-CN" altLang="en-US" sz="2000" b="1" dirty="0">
                <a:solidFill>
                  <a:schemeClr val="bg1"/>
                </a:solidFill>
              </a:rPr>
              <a:t>信号槽机制）：</a:t>
            </a:r>
          </a:p>
        </p:txBody>
      </p:sp>
    </p:spTree>
    <p:extLst>
      <p:ext uri="{BB962C8B-B14F-4D97-AF65-F5344CB8AC3E}">
        <p14:creationId xmlns:p14="http://schemas.microsoft.com/office/powerpoint/2010/main" val="423765596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4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详细设计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628852D-3E23-44D6-8E2A-B440D7550E26}"/>
              </a:ext>
            </a:extLst>
          </p:cNvPr>
          <p:cNvCxnSpPr/>
          <p:nvPr/>
        </p:nvCxnSpPr>
        <p:spPr>
          <a:xfrm>
            <a:off x="9957777" y="826477"/>
            <a:ext cx="2234223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889F33E-C1D2-419B-AA23-3ECF952D010F}"/>
              </a:ext>
            </a:extLst>
          </p:cNvPr>
          <p:cNvSpPr txBox="1"/>
          <p:nvPr/>
        </p:nvSpPr>
        <p:spPr>
          <a:xfrm>
            <a:off x="10200924" y="399991"/>
            <a:ext cx="1687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i="1" dirty="0">
                <a:solidFill>
                  <a:schemeClr val="bg1"/>
                </a:solidFill>
              </a:rPr>
              <a:t>通讯模块</a:t>
            </a:r>
            <a:r>
              <a:rPr lang="en-US" altLang="zh-CN" sz="2000" b="1" i="1" dirty="0">
                <a:solidFill>
                  <a:schemeClr val="bg1"/>
                </a:solidFill>
              </a:rPr>
              <a:t>-TCP</a:t>
            </a:r>
            <a:endParaRPr lang="zh-CN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F050FD-4781-4EC6-A39D-330E9D680EC0}"/>
              </a:ext>
            </a:extLst>
          </p:cNvPr>
          <p:cNvSpPr/>
          <p:nvPr/>
        </p:nvSpPr>
        <p:spPr>
          <a:xfrm>
            <a:off x="4466942" y="1575307"/>
            <a:ext cx="1228437" cy="5264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上层数据包和目标</a:t>
            </a:r>
            <a:r>
              <a:rPr lang="en-US" altLang="zh-CN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IP</a:t>
            </a:r>
            <a:endParaRPr lang="zh-CN" altLang="en-US" sz="14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F40AB01-B478-48AB-9792-DDF76E70685F}"/>
              </a:ext>
            </a:extLst>
          </p:cNvPr>
          <p:cNvSpPr/>
          <p:nvPr/>
        </p:nvSpPr>
        <p:spPr>
          <a:xfrm>
            <a:off x="4279729" y="2307106"/>
            <a:ext cx="1602865" cy="5264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本地</a:t>
            </a:r>
            <a:r>
              <a:rPr lang="en-US" altLang="zh-CN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SendSocket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绑定固定端口</a:t>
            </a:r>
            <a:r>
              <a:rPr lang="en-US" altLang="zh-CN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zh-CN" altLang="en-US" sz="14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5E937DC-FBA8-4082-9A89-15FA81C0C6CD}"/>
              </a:ext>
            </a:extLst>
          </p:cNvPr>
          <p:cNvSpPr/>
          <p:nvPr/>
        </p:nvSpPr>
        <p:spPr>
          <a:xfrm>
            <a:off x="4359567" y="3063579"/>
            <a:ext cx="1443184" cy="5241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申请建立连接</a:t>
            </a:r>
          </a:p>
        </p:txBody>
      </p:sp>
      <p:sp>
        <p:nvSpPr>
          <p:cNvPr id="14" name="菱形 13">
            <a:extLst>
              <a:ext uri="{FF2B5EF4-FFF2-40B4-BE49-F238E27FC236}">
                <a16:creationId xmlns:a16="http://schemas.microsoft.com/office/drawing/2014/main" id="{72F0BD41-9177-423A-AD7B-50F23CD14FC5}"/>
              </a:ext>
            </a:extLst>
          </p:cNvPr>
          <p:cNvSpPr/>
          <p:nvPr/>
        </p:nvSpPr>
        <p:spPr>
          <a:xfrm>
            <a:off x="7692219" y="1814929"/>
            <a:ext cx="1717964" cy="748145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发送成功？</a:t>
            </a:r>
          </a:p>
        </p:txBody>
      </p:sp>
      <p:sp>
        <p:nvSpPr>
          <p:cNvPr id="15" name="菱形 14">
            <a:extLst>
              <a:ext uri="{FF2B5EF4-FFF2-40B4-BE49-F238E27FC236}">
                <a16:creationId xmlns:a16="http://schemas.microsoft.com/office/drawing/2014/main" id="{337AD2D0-CA6B-48FF-972C-CB7B7A8E25EA}"/>
              </a:ext>
            </a:extLst>
          </p:cNvPr>
          <p:cNvSpPr/>
          <p:nvPr/>
        </p:nvSpPr>
        <p:spPr>
          <a:xfrm>
            <a:off x="7692041" y="2816280"/>
            <a:ext cx="1717964" cy="748145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发送完成？</a:t>
            </a:r>
          </a:p>
        </p:txBody>
      </p:sp>
      <p:sp>
        <p:nvSpPr>
          <p:cNvPr id="16" name="圆角矩形 44">
            <a:extLst>
              <a:ext uri="{FF2B5EF4-FFF2-40B4-BE49-F238E27FC236}">
                <a16:creationId xmlns:a16="http://schemas.microsoft.com/office/drawing/2014/main" id="{464861B0-155F-4361-8467-A5DBC711BDF3}"/>
              </a:ext>
            </a:extLst>
          </p:cNvPr>
          <p:cNvSpPr/>
          <p:nvPr/>
        </p:nvSpPr>
        <p:spPr>
          <a:xfrm>
            <a:off x="4665521" y="5985777"/>
            <a:ext cx="831273" cy="424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结束</a:t>
            </a:r>
          </a:p>
        </p:txBody>
      </p:sp>
      <p:sp>
        <p:nvSpPr>
          <p:cNvPr id="17" name="菱形 16">
            <a:extLst>
              <a:ext uri="{FF2B5EF4-FFF2-40B4-BE49-F238E27FC236}">
                <a16:creationId xmlns:a16="http://schemas.microsoft.com/office/drawing/2014/main" id="{0CD12829-95E0-410C-8C63-725523BC6E60}"/>
              </a:ext>
            </a:extLst>
          </p:cNvPr>
          <p:cNvSpPr/>
          <p:nvPr/>
        </p:nvSpPr>
        <p:spPr>
          <a:xfrm>
            <a:off x="2143416" y="3808936"/>
            <a:ext cx="1717964" cy="748145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失败超过</a:t>
            </a:r>
            <a:r>
              <a:rPr lang="en-US" altLang="zh-CN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次？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DE8B382-6F37-4022-A920-D92DCCFE2045}"/>
              </a:ext>
            </a:extLst>
          </p:cNvPr>
          <p:cNvSpPr/>
          <p:nvPr/>
        </p:nvSpPr>
        <p:spPr>
          <a:xfrm>
            <a:off x="2279957" y="4948742"/>
            <a:ext cx="1443184" cy="5241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记录日志</a:t>
            </a:r>
            <a:endParaRPr lang="en-US" altLang="zh-CN" sz="14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退出</a:t>
            </a:r>
          </a:p>
        </p:txBody>
      </p:sp>
      <p:sp>
        <p:nvSpPr>
          <p:cNvPr id="19" name="菱形 18">
            <a:extLst>
              <a:ext uri="{FF2B5EF4-FFF2-40B4-BE49-F238E27FC236}">
                <a16:creationId xmlns:a16="http://schemas.microsoft.com/office/drawing/2014/main" id="{A2DE2A3F-F403-4FD2-B986-D55810321262}"/>
              </a:ext>
            </a:extLst>
          </p:cNvPr>
          <p:cNvSpPr/>
          <p:nvPr/>
        </p:nvSpPr>
        <p:spPr>
          <a:xfrm>
            <a:off x="4222176" y="3808937"/>
            <a:ext cx="1717964" cy="748145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连接正常？</a:t>
            </a:r>
          </a:p>
        </p:txBody>
      </p:sp>
      <p:sp>
        <p:nvSpPr>
          <p:cNvPr id="20" name="圆角矩形 50">
            <a:extLst>
              <a:ext uri="{FF2B5EF4-FFF2-40B4-BE49-F238E27FC236}">
                <a16:creationId xmlns:a16="http://schemas.microsoft.com/office/drawing/2014/main" id="{07ED9A2D-C5C7-4200-8A32-FA66D04C85B1}"/>
              </a:ext>
            </a:extLst>
          </p:cNvPr>
          <p:cNvSpPr/>
          <p:nvPr/>
        </p:nvSpPr>
        <p:spPr>
          <a:xfrm>
            <a:off x="4665522" y="967423"/>
            <a:ext cx="831273" cy="424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33F24C8-A6F8-42C7-BBF6-B3FACF523340}"/>
              </a:ext>
            </a:extLst>
          </p:cNvPr>
          <p:cNvSpPr/>
          <p:nvPr/>
        </p:nvSpPr>
        <p:spPr>
          <a:xfrm>
            <a:off x="7815665" y="4948443"/>
            <a:ext cx="1443184" cy="5241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断开连接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260CF6B-D407-4C2F-81AC-DD5B61C23F7A}"/>
              </a:ext>
            </a:extLst>
          </p:cNvPr>
          <p:cNvSpPr/>
          <p:nvPr/>
        </p:nvSpPr>
        <p:spPr>
          <a:xfrm>
            <a:off x="7827117" y="3837282"/>
            <a:ext cx="1443184" cy="5241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分固定大小块发送</a:t>
            </a:r>
            <a:r>
              <a:rPr lang="en-US" altLang="zh-CN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如</a:t>
            </a:r>
            <a:r>
              <a:rPr lang="en-US" altLang="zh-CN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1KB)</a:t>
            </a:r>
            <a:endParaRPr lang="zh-CN" altLang="en-US" sz="14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6BBA82-3584-4D79-8A55-59C3FE0FFCB6}"/>
              </a:ext>
            </a:extLst>
          </p:cNvPr>
          <p:cNvSpPr/>
          <p:nvPr/>
        </p:nvSpPr>
        <p:spPr>
          <a:xfrm>
            <a:off x="7829430" y="1035774"/>
            <a:ext cx="1443184" cy="5241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发送头部</a:t>
            </a:r>
            <a:r>
              <a:rPr lang="en-US" altLang="zh-CN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(size)</a:t>
            </a:r>
            <a:endParaRPr lang="zh-CN" altLang="en-US" sz="14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6D25C8C-090C-4706-B41B-E654B4FF812E}"/>
              </a:ext>
            </a:extLst>
          </p:cNvPr>
          <p:cNvCxnSpPr>
            <a:cxnSpLocks/>
          </p:cNvCxnSpPr>
          <p:nvPr/>
        </p:nvCxnSpPr>
        <p:spPr>
          <a:xfrm>
            <a:off x="5081157" y="1392296"/>
            <a:ext cx="0" cy="16759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629CFA3-8747-4F0C-8FE0-77995C62040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081161" y="2101780"/>
            <a:ext cx="1" cy="20532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FD7B51F-2E8B-4BA7-9B05-4B6DC5D4ABF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5081159" y="2833579"/>
            <a:ext cx="3" cy="2300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D17ADE5-F0CE-47DE-9B9A-BE3156971541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 flipH="1">
            <a:off x="5081158" y="3587693"/>
            <a:ext cx="1" cy="22124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A158B44-629F-44E7-961C-0C84E291A5AF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flipH="1" flipV="1">
            <a:off x="3861380" y="4183009"/>
            <a:ext cx="36079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67">
            <a:extLst>
              <a:ext uri="{FF2B5EF4-FFF2-40B4-BE49-F238E27FC236}">
                <a16:creationId xmlns:a16="http://schemas.microsoft.com/office/drawing/2014/main" id="{097165C1-6943-4024-AE70-EA4BD5713804}"/>
              </a:ext>
            </a:extLst>
          </p:cNvPr>
          <p:cNvCxnSpPr>
            <a:cxnSpLocks/>
            <a:stCxn id="17" idx="0"/>
            <a:endCxn id="12" idx="1"/>
          </p:cNvCxnSpPr>
          <p:nvPr/>
        </p:nvCxnSpPr>
        <p:spPr>
          <a:xfrm rot="5400000" flipH="1" flipV="1">
            <a:off x="3439332" y="2888702"/>
            <a:ext cx="483300" cy="1357169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0D737FA-759D-4A05-8E4E-EA14FD87080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3001549" y="4557081"/>
            <a:ext cx="849" cy="39166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71">
            <a:extLst>
              <a:ext uri="{FF2B5EF4-FFF2-40B4-BE49-F238E27FC236}">
                <a16:creationId xmlns:a16="http://schemas.microsoft.com/office/drawing/2014/main" id="{DEE9DA43-CEA9-456D-B2AA-A034025F0F01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 rot="16200000" flipH="1">
            <a:off x="3784893" y="4689511"/>
            <a:ext cx="512921" cy="2079609"/>
          </a:xfrm>
          <a:prstGeom prst="bent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73">
            <a:extLst>
              <a:ext uri="{FF2B5EF4-FFF2-40B4-BE49-F238E27FC236}">
                <a16:creationId xmlns:a16="http://schemas.microsoft.com/office/drawing/2014/main" id="{724A310A-AFF0-4FBB-A519-DFF038DC6A12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rot="5400000" flipH="1" flipV="1">
            <a:off x="5055436" y="1061496"/>
            <a:ext cx="3521308" cy="3469864"/>
          </a:xfrm>
          <a:prstGeom prst="bentConnector5">
            <a:avLst>
              <a:gd name="adj1" fmla="val -6492"/>
              <a:gd name="adj2" fmla="val 56239"/>
              <a:gd name="adj3" fmla="val 106492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FCEE233-5C96-4AEB-A809-5C938F74EF9B}"/>
              </a:ext>
            </a:extLst>
          </p:cNvPr>
          <p:cNvCxnSpPr>
            <a:cxnSpLocks/>
            <a:stCxn id="23" idx="2"/>
            <a:endCxn id="14" idx="0"/>
          </p:cNvCxnSpPr>
          <p:nvPr/>
        </p:nvCxnSpPr>
        <p:spPr>
          <a:xfrm>
            <a:off x="8551022" y="1559888"/>
            <a:ext cx="179" cy="25504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77">
            <a:extLst>
              <a:ext uri="{FF2B5EF4-FFF2-40B4-BE49-F238E27FC236}">
                <a16:creationId xmlns:a16="http://schemas.microsoft.com/office/drawing/2014/main" id="{F66C0F61-B45F-4F3D-9118-4AA387A8AE5D}"/>
              </a:ext>
            </a:extLst>
          </p:cNvPr>
          <p:cNvCxnSpPr>
            <a:cxnSpLocks/>
            <a:stCxn id="14" idx="1"/>
            <a:endCxn id="19" idx="3"/>
          </p:cNvCxnSpPr>
          <p:nvPr/>
        </p:nvCxnSpPr>
        <p:spPr>
          <a:xfrm rot="10800000" flipV="1">
            <a:off x="5940141" y="2189002"/>
            <a:ext cx="1752079" cy="1994008"/>
          </a:xfrm>
          <a:prstGeom prst="bentConnector3">
            <a:avLst>
              <a:gd name="adj1" fmla="val 6423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7CC5756-8369-4EF0-85E6-5E10BF2CFF93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8551023" y="2563074"/>
            <a:ext cx="178" cy="25320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9F94FF5-0CBA-49AA-B94A-E087EDD474D7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 flipH="1">
            <a:off x="8548709" y="3564425"/>
            <a:ext cx="2314" cy="27285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92">
            <a:extLst>
              <a:ext uri="{FF2B5EF4-FFF2-40B4-BE49-F238E27FC236}">
                <a16:creationId xmlns:a16="http://schemas.microsoft.com/office/drawing/2014/main" id="{6E0B3D86-7EDF-40A2-9E40-949104A4F7AA}"/>
              </a:ext>
            </a:extLst>
          </p:cNvPr>
          <p:cNvCxnSpPr>
            <a:cxnSpLocks/>
            <a:stCxn id="22" idx="3"/>
            <a:endCxn id="14" idx="3"/>
          </p:cNvCxnSpPr>
          <p:nvPr/>
        </p:nvCxnSpPr>
        <p:spPr>
          <a:xfrm flipV="1">
            <a:off x="9270301" y="2189002"/>
            <a:ext cx="139882" cy="1910337"/>
          </a:xfrm>
          <a:prstGeom prst="bentConnector3">
            <a:avLst>
              <a:gd name="adj1" fmla="val 342658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95">
            <a:extLst>
              <a:ext uri="{FF2B5EF4-FFF2-40B4-BE49-F238E27FC236}">
                <a16:creationId xmlns:a16="http://schemas.microsoft.com/office/drawing/2014/main" id="{3AAE5CE4-FBF4-4F1D-8955-3E43807A6910}"/>
              </a:ext>
            </a:extLst>
          </p:cNvPr>
          <p:cNvCxnSpPr>
            <a:cxnSpLocks/>
            <a:stCxn id="15" idx="1"/>
            <a:endCxn id="21" idx="0"/>
          </p:cNvCxnSpPr>
          <p:nvPr/>
        </p:nvCxnSpPr>
        <p:spPr>
          <a:xfrm rot="10800000" flipH="1" flipV="1">
            <a:off x="7692041" y="3190353"/>
            <a:ext cx="845216" cy="1758090"/>
          </a:xfrm>
          <a:prstGeom prst="bentConnector4">
            <a:avLst>
              <a:gd name="adj1" fmla="val -27046"/>
              <a:gd name="adj2" fmla="val 83755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97">
            <a:extLst>
              <a:ext uri="{FF2B5EF4-FFF2-40B4-BE49-F238E27FC236}">
                <a16:creationId xmlns:a16="http://schemas.microsoft.com/office/drawing/2014/main" id="{C63A4DC1-739D-49AA-B5BB-81884271E02B}"/>
              </a:ext>
            </a:extLst>
          </p:cNvPr>
          <p:cNvCxnSpPr>
            <a:cxnSpLocks/>
            <a:stCxn id="21" idx="2"/>
            <a:endCxn id="16" idx="0"/>
          </p:cNvCxnSpPr>
          <p:nvPr/>
        </p:nvCxnSpPr>
        <p:spPr>
          <a:xfrm rot="5400000">
            <a:off x="6552598" y="4001118"/>
            <a:ext cx="513220" cy="3456099"/>
          </a:xfrm>
          <a:prstGeom prst="bent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BFB3D29-D034-4B71-B06A-692210F56C41}"/>
              </a:ext>
            </a:extLst>
          </p:cNvPr>
          <p:cNvSpPr txBox="1"/>
          <p:nvPr/>
        </p:nvSpPr>
        <p:spPr>
          <a:xfrm>
            <a:off x="2511089" y="4553302"/>
            <a:ext cx="425181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/>
              <a:t>Yes</a:t>
            </a:r>
            <a:endParaRPr lang="zh-CN" altLang="en-US" sz="14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4CAC54E-2FCD-4770-A032-A0C43F8112A7}"/>
              </a:ext>
            </a:extLst>
          </p:cNvPr>
          <p:cNvSpPr txBox="1"/>
          <p:nvPr/>
        </p:nvSpPr>
        <p:spPr>
          <a:xfrm>
            <a:off x="8580955" y="3513258"/>
            <a:ext cx="399468" cy="30777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/>
              <a:t>No</a:t>
            </a:r>
            <a:endParaRPr lang="zh-CN" altLang="en-US" sz="14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E6B628F-ADE6-493A-BA90-55FEC3C47B69}"/>
              </a:ext>
            </a:extLst>
          </p:cNvPr>
          <p:cNvSpPr txBox="1"/>
          <p:nvPr/>
        </p:nvSpPr>
        <p:spPr>
          <a:xfrm>
            <a:off x="8591432" y="2522753"/>
            <a:ext cx="425181" cy="30777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/>
              <a:t>Yes</a:t>
            </a:r>
            <a:endParaRPr lang="zh-CN" altLang="en-US" sz="14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2127C42-060C-4B39-9CD6-EEC4C7C48978}"/>
              </a:ext>
            </a:extLst>
          </p:cNvPr>
          <p:cNvSpPr txBox="1"/>
          <p:nvPr/>
        </p:nvSpPr>
        <p:spPr>
          <a:xfrm>
            <a:off x="7259266" y="1853900"/>
            <a:ext cx="399468" cy="30777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/>
              <a:t>No</a:t>
            </a:r>
            <a:endParaRPr lang="zh-CN" altLang="en-US" sz="1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CDE4C71-2F26-4A6C-A314-1C00CF9D477A}"/>
              </a:ext>
            </a:extLst>
          </p:cNvPr>
          <p:cNvSpPr txBox="1"/>
          <p:nvPr/>
        </p:nvSpPr>
        <p:spPr>
          <a:xfrm>
            <a:off x="7379026" y="2837427"/>
            <a:ext cx="425181" cy="30777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/>
              <a:t>Yes</a:t>
            </a:r>
            <a:endParaRPr lang="zh-CN" altLang="en-US" sz="14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0643787-63CF-47C4-A7B1-0F1586E0C2CA}"/>
              </a:ext>
            </a:extLst>
          </p:cNvPr>
          <p:cNvSpPr txBox="1"/>
          <p:nvPr/>
        </p:nvSpPr>
        <p:spPr>
          <a:xfrm>
            <a:off x="2573105" y="3390538"/>
            <a:ext cx="399468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/>
              <a:t>No</a:t>
            </a:r>
            <a:endParaRPr lang="zh-CN" altLang="en-US" sz="14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C087D44-8B51-4D4E-A24E-E1207D5EAB97}"/>
              </a:ext>
            </a:extLst>
          </p:cNvPr>
          <p:cNvSpPr txBox="1"/>
          <p:nvPr/>
        </p:nvSpPr>
        <p:spPr>
          <a:xfrm>
            <a:off x="5746452" y="4794554"/>
            <a:ext cx="425181" cy="30777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/>
              <a:t>Yes</a:t>
            </a:r>
            <a:endParaRPr lang="zh-CN" altLang="en-US" sz="14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7E58408-19C4-4AD4-AE1A-263CE0431B87}"/>
              </a:ext>
            </a:extLst>
          </p:cNvPr>
          <p:cNvSpPr txBox="1"/>
          <p:nvPr/>
        </p:nvSpPr>
        <p:spPr>
          <a:xfrm>
            <a:off x="3861380" y="4249304"/>
            <a:ext cx="399468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/>
              <a:t>No</a:t>
            </a:r>
            <a:endParaRPr lang="zh-CN" altLang="en-US" sz="1400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012A6F9-89B1-40AD-AC3D-DE4DE805BBE4}"/>
              </a:ext>
            </a:extLst>
          </p:cNvPr>
          <p:cNvSpPr txBox="1"/>
          <p:nvPr/>
        </p:nvSpPr>
        <p:spPr>
          <a:xfrm>
            <a:off x="1371378" y="1522692"/>
            <a:ext cx="145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TCP</a:t>
            </a:r>
            <a:r>
              <a:rPr lang="zh-CN" altLang="en-US" b="1" dirty="0">
                <a:solidFill>
                  <a:schemeClr val="bg1"/>
                </a:solidFill>
              </a:rPr>
              <a:t>发送流程</a:t>
            </a:r>
          </a:p>
        </p:txBody>
      </p:sp>
    </p:spTree>
    <p:extLst>
      <p:ext uri="{BB962C8B-B14F-4D97-AF65-F5344CB8AC3E}">
        <p14:creationId xmlns:p14="http://schemas.microsoft.com/office/powerpoint/2010/main" val="301303966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4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详细设计</a:t>
            </a:r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id="{FFED97F2-74EF-4AD3-BAD7-833DEFF0AC84}"/>
              </a:ext>
            </a:extLst>
          </p:cNvPr>
          <p:cNvSpPr/>
          <p:nvPr/>
        </p:nvSpPr>
        <p:spPr>
          <a:xfrm>
            <a:off x="7279606" y="1854104"/>
            <a:ext cx="1717964" cy="748145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是头部？</a:t>
            </a:r>
          </a:p>
        </p:txBody>
      </p:sp>
      <p:sp>
        <p:nvSpPr>
          <p:cNvPr id="7" name="圆角矩形 16">
            <a:extLst>
              <a:ext uri="{FF2B5EF4-FFF2-40B4-BE49-F238E27FC236}">
                <a16:creationId xmlns:a16="http://schemas.microsoft.com/office/drawing/2014/main" id="{D3EE4E78-3AA8-4BD9-AFC8-D11CE266D780}"/>
              </a:ext>
            </a:extLst>
          </p:cNvPr>
          <p:cNvSpPr/>
          <p:nvPr/>
        </p:nvSpPr>
        <p:spPr>
          <a:xfrm>
            <a:off x="4933205" y="629870"/>
            <a:ext cx="831273" cy="424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61A89E-B4F2-438C-AF5D-1F62F763E445}"/>
              </a:ext>
            </a:extLst>
          </p:cNvPr>
          <p:cNvSpPr/>
          <p:nvPr/>
        </p:nvSpPr>
        <p:spPr>
          <a:xfrm>
            <a:off x="4547410" y="1283567"/>
            <a:ext cx="1602865" cy="5264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建立</a:t>
            </a:r>
            <a:r>
              <a:rPr lang="en-US" altLang="zh-CN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TcpServer</a:t>
            </a:r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监听固定端口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FB415E-2D89-41DB-B603-B341866B5AEA}"/>
              </a:ext>
            </a:extLst>
          </p:cNvPr>
          <p:cNvSpPr/>
          <p:nvPr/>
        </p:nvSpPr>
        <p:spPr>
          <a:xfrm>
            <a:off x="4547718" y="2128725"/>
            <a:ext cx="1602865" cy="5264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收到新连接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EBF7AA3-E0BD-4E57-8851-8B50184D4E91}"/>
              </a:ext>
            </a:extLst>
          </p:cNvPr>
          <p:cNvSpPr/>
          <p:nvPr/>
        </p:nvSpPr>
        <p:spPr>
          <a:xfrm>
            <a:off x="4457833" y="4044122"/>
            <a:ext cx="1782013" cy="5264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新建</a:t>
            </a:r>
            <a:r>
              <a:rPr lang="en-US" altLang="zh-CN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Socket</a:t>
            </a:r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buf(</a:t>
            </a:r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接收数据用</a:t>
            </a:r>
            <a:r>
              <a:rPr lang="en-US" altLang="zh-CN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加入</a:t>
            </a:r>
            <a:r>
              <a:rPr lang="en-US" altLang="zh-CN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list</a:t>
            </a:r>
            <a:endParaRPr lang="zh-CN" altLang="en-US" sz="14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ADA1A7-27B7-4CCB-B38C-9131D6847763}"/>
              </a:ext>
            </a:extLst>
          </p:cNvPr>
          <p:cNvSpPr/>
          <p:nvPr/>
        </p:nvSpPr>
        <p:spPr>
          <a:xfrm>
            <a:off x="7337156" y="1098846"/>
            <a:ext cx="1602865" cy="5264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收到数据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343EBBF-5FA2-44A0-B2C6-C53FB505372B}"/>
              </a:ext>
            </a:extLst>
          </p:cNvPr>
          <p:cNvSpPr/>
          <p:nvPr/>
        </p:nvSpPr>
        <p:spPr>
          <a:xfrm>
            <a:off x="9461519" y="1964939"/>
            <a:ext cx="1602865" cy="5264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记录</a:t>
            </a:r>
            <a:r>
              <a:rPr lang="en-US" altLang="zh-CN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size</a:t>
            </a:r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buf</a:t>
            </a:r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清空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4D6EACA-FE5C-47B0-89B3-9F9BF2D1FF29}"/>
              </a:ext>
            </a:extLst>
          </p:cNvPr>
          <p:cNvSpPr/>
          <p:nvPr/>
        </p:nvSpPr>
        <p:spPr>
          <a:xfrm>
            <a:off x="7337156" y="2886819"/>
            <a:ext cx="1602865" cy="5264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数据追加入</a:t>
            </a:r>
            <a:r>
              <a:rPr lang="en-US" altLang="zh-CN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buf</a:t>
            </a:r>
            <a:endParaRPr lang="zh-CN" altLang="en-US" sz="14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菱形 14">
            <a:extLst>
              <a:ext uri="{FF2B5EF4-FFF2-40B4-BE49-F238E27FC236}">
                <a16:creationId xmlns:a16="http://schemas.microsoft.com/office/drawing/2014/main" id="{98079EEE-8813-4D18-BA0F-65C97F5B8CED}"/>
              </a:ext>
            </a:extLst>
          </p:cNvPr>
          <p:cNvSpPr/>
          <p:nvPr/>
        </p:nvSpPr>
        <p:spPr>
          <a:xfrm>
            <a:off x="7279606" y="3695848"/>
            <a:ext cx="1717964" cy="748145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buf_size==size</a:t>
            </a:r>
            <a:endParaRPr lang="zh-CN" altLang="en-US" sz="14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5B2D5AF-4F49-4358-9AF3-170832D8D35E}"/>
              </a:ext>
            </a:extLst>
          </p:cNvPr>
          <p:cNvSpPr/>
          <p:nvPr/>
        </p:nvSpPr>
        <p:spPr>
          <a:xfrm>
            <a:off x="4547410" y="5304420"/>
            <a:ext cx="1602865" cy="5264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断开该连接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953CB36-EE10-474F-B2B2-A45786654A8A}"/>
              </a:ext>
            </a:extLst>
          </p:cNvPr>
          <p:cNvSpPr/>
          <p:nvPr/>
        </p:nvSpPr>
        <p:spPr>
          <a:xfrm>
            <a:off x="7337155" y="4726549"/>
            <a:ext cx="1602865" cy="5264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数据传给上层</a:t>
            </a:r>
          </a:p>
        </p:txBody>
      </p:sp>
      <p:sp>
        <p:nvSpPr>
          <p:cNvPr id="18" name="圆角矩形 41">
            <a:extLst>
              <a:ext uri="{FF2B5EF4-FFF2-40B4-BE49-F238E27FC236}">
                <a16:creationId xmlns:a16="http://schemas.microsoft.com/office/drawing/2014/main" id="{4BE9BED6-3BF1-4D0C-9A6B-9256A872919A}"/>
              </a:ext>
            </a:extLst>
          </p:cNvPr>
          <p:cNvSpPr/>
          <p:nvPr/>
        </p:nvSpPr>
        <p:spPr>
          <a:xfrm>
            <a:off x="4933515" y="6059678"/>
            <a:ext cx="831273" cy="424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结束</a:t>
            </a:r>
          </a:p>
        </p:txBody>
      </p:sp>
      <p:sp>
        <p:nvSpPr>
          <p:cNvPr id="19" name="菱形 18">
            <a:extLst>
              <a:ext uri="{FF2B5EF4-FFF2-40B4-BE49-F238E27FC236}">
                <a16:creationId xmlns:a16="http://schemas.microsoft.com/office/drawing/2014/main" id="{91E15E13-F20A-4D8D-95E2-13FFE34682BB}"/>
              </a:ext>
            </a:extLst>
          </p:cNvPr>
          <p:cNvSpPr/>
          <p:nvPr/>
        </p:nvSpPr>
        <p:spPr>
          <a:xfrm>
            <a:off x="4489861" y="2960705"/>
            <a:ext cx="1717964" cy="748145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连接数超过阈值？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EB13C34-D517-4432-9AFC-1E99BBD0BCAF}"/>
              </a:ext>
            </a:extLst>
          </p:cNvPr>
          <p:cNvSpPr/>
          <p:nvPr/>
        </p:nvSpPr>
        <p:spPr>
          <a:xfrm>
            <a:off x="2395644" y="3071540"/>
            <a:ext cx="1602865" cy="5264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清理无用连接</a:t>
            </a:r>
          </a:p>
        </p:txBody>
      </p:sp>
      <p:sp>
        <p:nvSpPr>
          <p:cNvPr id="21" name="菱形 20">
            <a:extLst>
              <a:ext uri="{FF2B5EF4-FFF2-40B4-BE49-F238E27FC236}">
                <a16:creationId xmlns:a16="http://schemas.microsoft.com/office/drawing/2014/main" id="{82096BDA-74BB-4B42-B07F-054F1679AC99}"/>
              </a:ext>
            </a:extLst>
          </p:cNvPr>
          <p:cNvSpPr/>
          <p:nvPr/>
        </p:nvSpPr>
        <p:spPr>
          <a:xfrm>
            <a:off x="2338094" y="3929331"/>
            <a:ext cx="1717964" cy="748145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连接数超过阈值？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7D0D53F-85DF-4A32-A288-5D151913ADA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348842" y="1054743"/>
            <a:ext cx="1" cy="22882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F635916-7CCF-40A0-A485-2C4B4E4C8FE8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348843" y="1810040"/>
            <a:ext cx="308" cy="318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9DE0F50-3787-459E-90B7-2434121CBE3B}"/>
              </a:ext>
            </a:extLst>
          </p:cNvPr>
          <p:cNvCxnSpPr>
            <a:stCxn id="9" idx="2"/>
            <a:endCxn id="19" idx="0"/>
          </p:cNvCxnSpPr>
          <p:nvPr/>
        </p:nvCxnSpPr>
        <p:spPr>
          <a:xfrm flipH="1">
            <a:off x="5348843" y="2655198"/>
            <a:ext cx="308" cy="305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EFB6E72-A024-47B4-BBE5-B84DC82DC809}"/>
              </a:ext>
            </a:extLst>
          </p:cNvPr>
          <p:cNvCxnSpPr>
            <a:stCxn id="19" idx="1"/>
            <a:endCxn id="20" idx="3"/>
          </p:cNvCxnSpPr>
          <p:nvPr/>
        </p:nvCxnSpPr>
        <p:spPr>
          <a:xfrm flipH="1" flipV="1">
            <a:off x="3998509" y="3334777"/>
            <a:ext cx="49135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D7C65C1-6259-4A0B-8398-7C0506175E30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3197076" y="3598013"/>
            <a:ext cx="1" cy="3313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15">
            <a:extLst>
              <a:ext uri="{FF2B5EF4-FFF2-40B4-BE49-F238E27FC236}">
                <a16:creationId xmlns:a16="http://schemas.microsoft.com/office/drawing/2014/main" id="{962132C0-3178-42FF-8EB0-AA3E0C0B0F70}"/>
              </a:ext>
            </a:extLst>
          </p:cNvPr>
          <p:cNvCxnSpPr>
            <a:stCxn id="21" idx="2"/>
            <a:endCxn id="16" idx="0"/>
          </p:cNvCxnSpPr>
          <p:nvPr/>
        </p:nvCxnSpPr>
        <p:spPr>
          <a:xfrm rot="16200000" flipH="1">
            <a:off x="3959487" y="3915064"/>
            <a:ext cx="626944" cy="21517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563D035-CAEA-483C-9EF1-D83765389E7B}"/>
              </a:ext>
            </a:extLst>
          </p:cNvPr>
          <p:cNvCxnSpPr>
            <a:stCxn id="21" idx="3"/>
            <a:endCxn id="10" idx="1"/>
          </p:cNvCxnSpPr>
          <p:nvPr/>
        </p:nvCxnSpPr>
        <p:spPr>
          <a:xfrm>
            <a:off x="4056058" y="4303404"/>
            <a:ext cx="401775" cy="3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EC0C86B-47DC-4AA2-8FC2-2FFC148E5AD0}"/>
              </a:ext>
            </a:extLst>
          </p:cNvPr>
          <p:cNvCxnSpPr>
            <a:stCxn id="19" idx="2"/>
            <a:endCxn id="10" idx="0"/>
          </p:cNvCxnSpPr>
          <p:nvPr/>
        </p:nvCxnSpPr>
        <p:spPr>
          <a:xfrm flipH="1">
            <a:off x="5348840" y="3708850"/>
            <a:ext cx="3" cy="335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0677F15-57CA-4A3E-8F4D-BE67D10BE8F2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5348843" y="5830893"/>
            <a:ext cx="309" cy="2287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55">
            <a:extLst>
              <a:ext uri="{FF2B5EF4-FFF2-40B4-BE49-F238E27FC236}">
                <a16:creationId xmlns:a16="http://schemas.microsoft.com/office/drawing/2014/main" id="{09A64705-0D54-47B9-8439-615D9393A164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 flipH="1" flipV="1">
            <a:off x="5007839" y="1439846"/>
            <a:ext cx="3471749" cy="2789749"/>
          </a:xfrm>
          <a:prstGeom prst="bentConnector5">
            <a:avLst>
              <a:gd name="adj1" fmla="val -6585"/>
              <a:gd name="adj2" fmla="val 51605"/>
              <a:gd name="adj3" fmla="val 1065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34781CE-FC98-4CDE-9322-F4F39F6561A9}"/>
              </a:ext>
            </a:extLst>
          </p:cNvPr>
          <p:cNvCxnSpPr>
            <a:stCxn id="11" idx="2"/>
            <a:endCxn id="6" idx="0"/>
          </p:cNvCxnSpPr>
          <p:nvPr/>
        </p:nvCxnSpPr>
        <p:spPr>
          <a:xfrm flipH="1">
            <a:off x="8138588" y="1625319"/>
            <a:ext cx="1" cy="22878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D35F2BD-B2D7-4650-8033-ECCA5DAF90C2}"/>
              </a:ext>
            </a:extLst>
          </p:cNvPr>
          <p:cNvCxnSpPr>
            <a:stCxn id="6" idx="3"/>
            <a:endCxn id="12" idx="1"/>
          </p:cNvCxnSpPr>
          <p:nvPr/>
        </p:nvCxnSpPr>
        <p:spPr>
          <a:xfrm flipV="1">
            <a:off x="8997570" y="2228176"/>
            <a:ext cx="463949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EF75818-9916-4B5A-8B2C-4BF8EB31E00E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8138588" y="2602249"/>
            <a:ext cx="1" cy="28457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96728E0-5A36-4401-BADB-59D6F4B8DB69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8138588" y="3413292"/>
            <a:ext cx="1" cy="28255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6E59447-F392-4B18-8585-EFBC16C5B3B8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8138588" y="4443993"/>
            <a:ext cx="0" cy="28255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71">
            <a:extLst>
              <a:ext uri="{FF2B5EF4-FFF2-40B4-BE49-F238E27FC236}">
                <a16:creationId xmlns:a16="http://schemas.microsoft.com/office/drawing/2014/main" id="{E1AD5801-60F3-418A-A760-303F52E9B048}"/>
              </a:ext>
            </a:extLst>
          </p:cNvPr>
          <p:cNvCxnSpPr>
            <a:stCxn id="17" idx="1"/>
            <a:endCxn id="16" idx="0"/>
          </p:cNvCxnSpPr>
          <p:nvPr/>
        </p:nvCxnSpPr>
        <p:spPr>
          <a:xfrm rot="10800000" flipV="1">
            <a:off x="5348843" y="4989786"/>
            <a:ext cx="1988312" cy="31463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65A37290-9E3E-4DB1-A10C-53103046BA13}"/>
              </a:ext>
            </a:extLst>
          </p:cNvPr>
          <p:cNvSpPr txBox="1"/>
          <p:nvPr/>
        </p:nvSpPr>
        <p:spPr>
          <a:xfrm>
            <a:off x="5444036" y="3714293"/>
            <a:ext cx="399468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/>
              <a:t>No</a:t>
            </a:r>
            <a:endParaRPr lang="zh-CN" altLang="en-US" sz="1400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5A92D53-F797-4CB8-9629-254EB5C3E337}"/>
              </a:ext>
            </a:extLst>
          </p:cNvPr>
          <p:cNvSpPr txBox="1"/>
          <p:nvPr/>
        </p:nvSpPr>
        <p:spPr>
          <a:xfrm>
            <a:off x="4063782" y="2956360"/>
            <a:ext cx="425181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/>
              <a:t>Yes</a:t>
            </a:r>
            <a:endParaRPr lang="zh-CN" altLang="en-US" sz="14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3ACF9DC-F017-44E8-B745-2C47AEB7D061}"/>
              </a:ext>
            </a:extLst>
          </p:cNvPr>
          <p:cNvSpPr txBox="1"/>
          <p:nvPr/>
        </p:nvSpPr>
        <p:spPr>
          <a:xfrm>
            <a:off x="8218492" y="2565029"/>
            <a:ext cx="399468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/>
              <a:t>No</a:t>
            </a:r>
            <a:endParaRPr lang="zh-CN" altLang="en-US" sz="14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D86B90E-4DA5-4030-946C-1C9AEC5F294D}"/>
              </a:ext>
            </a:extLst>
          </p:cNvPr>
          <p:cNvSpPr txBox="1"/>
          <p:nvPr/>
        </p:nvSpPr>
        <p:spPr>
          <a:xfrm>
            <a:off x="8997566" y="1848797"/>
            <a:ext cx="425181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/>
              <a:t>Yes</a:t>
            </a:r>
            <a:endParaRPr lang="zh-CN" altLang="en-US" sz="14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4F8F809-4961-4D21-ACB7-7D3FE841EABA}"/>
              </a:ext>
            </a:extLst>
          </p:cNvPr>
          <p:cNvSpPr txBox="1"/>
          <p:nvPr/>
        </p:nvSpPr>
        <p:spPr>
          <a:xfrm>
            <a:off x="4013903" y="3947816"/>
            <a:ext cx="399468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/>
              <a:t>No</a:t>
            </a:r>
            <a:endParaRPr lang="zh-CN" altLang="en-US" sz="14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2CCFE92-18AA-41CF-BA55-224A2309A7EF}"/>
              </a:ext>
            </a:extLst>
          </p:cNvPr>
          <p:cNvSpPr txBox="1"/>
          <p:nvPr/>
        </p:nvSpPr>
        <p:spPr>
          <a:xfrm>
            <a:off x="8224536" y="4416220"/>
            <a:ext cx="425181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/>
              <a:t>Yes</a:t>
            </a:r>
            <a:endParaRPr lang="zh-CN" altLang="en-US" sz="1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AB32F1D-A37E-4688-BBC6-7578597A7D3F}"/>
              </a:ext>
            </a:extLst>
          </p:cNvPr>
          <p:cNvSpPr txBox="1"/>
          <p:nvPr/>
        </p:nvSpPr>
        <p:spPr>
          <a:xfrm>
            <a:off x="1371070" y="1465647"/>
            <a:ext cx="1468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TCP</a:t>
            </a:r>
            <a:r>
              <a:rPr lang="zh-CN" altLang="en-US" b="1" dirty="0">
                <a:solidFill>
                  <a:schemeClr val="bg1"/>
                </a:solidFill>
              </a:rPr>
              <a:t>接收流程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E4D786C-CA55-4173-B258-2026F0507760}"/>
              </a:ext>
            </a:extLst>
          </p:cNvPr>
          <p:cNvCxnSpPr/>
          <p:nvPr/>
        </p:nvCxnSpPr>
        <p:spPr>
          <a:xfrm>
            <a:off x="9957777" y="826477"/>
            <a:ext cx="2234223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A2DC6DB9-CA8B-4A35-9860-75AFED49C5CA}"/>
              </a:ext>
            </a:extLst>
          </p:cNvPr>
          <p:cNvSpPr txBox="1"/>
          <p:nvPr/>
        </p:nvSpPr>
        <p:spPr>
          <a:xfrm>
            <a:off x="10200924" y="399991"/>
            <a:ext cx="1687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i="1" dirty="0">
                <a:solidFill>
                  <a:schemeClr val="bg1"/>
                </a:solidFill>
              </a:rPr>
              <a:t>通讯模块</a:t>
            </a:r>
            <a:r>
              <a:rPr lang="en-US" altLang="zh-CN" sz="2000" b="1" i="1" dirty="0">
                <a:solidFill>
                  <a:schemeClr val="bg1"/>
                </a:solidFill>
              </a:rPr>
              <a:t>-TCP</a:t>
            </a:r>
            <a:endParaRPr lang="zh-CN" altLang="en-US" sz="2000" b="1" i="1" dirty="0">
              <a:solidFill>
                <a:schemeClr val="bg1"/>
              </a:solidFill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ED44035-CD40-41B9-B788-81BE4C86B902}"/>
              </a:ext>
            </a:extLst>
          </p:cNvPr>
          <p:cNvCxnSpPr/>
          <p:nvPr/>
        </p:nvCxnSpPr>
        <p:spPr>
          <a:xfrm>
            <a:off x="5366060" y="1810040"/>
            <a:ext cx="308" cy="31868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1A2DF89-D94E-468D-B36E-29E7B9B10493}"/>
              </a:ext>
            </a:extLst>
          </p:cNvPr>
          <p:cNvCxnSpPr/>
          <p:nvPr/>
        </p:nvCxnSpPr>
        <p:spPr>
          <a:xfrm flipH="1">
            <a:off x="5366060" y="2655198"/>
            <a:ext cx="308" cy="30550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7AB29CA-D69B-4856-9693-D44B51973D6F}"/>
              </a:ext>
            </a:extLst>
          </p:cNvPr>
          <p:cNvCxnSpPr/>
          <p:nvPr/>
        </p:nvCxnSpPr>
        <p:spPr>
          <a:xfrm flipH="1" flipV="1">
            <a:off x="4015726" y="3334777"/>
            <a:ext cx="491352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A824B19-6E19-4399-98D2-46171B8EDB06}"/>
              </a:ext>
            </a:extLst>
          </p:cNvPr>
          <p:cNvCxnSpPr/>
          <p:nvPr/>
        </p:nvCxnSpPr>
        <p:spPr>
          <a:xfrm flipH="1">
            <a:off x="3214293" y="3598013"/>
            <a:ext cx="1" cy="33131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15">
            <a:extLst>
              <a:ext uri="{FF2B5EF4-FFF2-40B4-BE49-F238E27FC236}">
                <a16:creationId xmlns:a16="http://schemas.microsoft.com/office/drawing/2014/main" id="{21BEC17B-6598-4EE2-9DBA-1110CA1D1A26}"/>
              </a:ext>
            </a:extLst>
          </p:cNvPr>
          <p:cNvCxnSpPr/>
          <p:nvPr/>
        </p:nvCxnSpPr>
        <p:spPr>
          <a:xfrm rot="16200000" flipH="1">
            <a:off x="3976704" y="3915064"/>
            <a:ext cx="626944" cy="2151767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A3F24A2-3540-496D-9F2D-E32775A7FB7E}"/>
              </a:ext>
            </a:extLst>
          </p:cNvPr>
          <p:cNvCxnSpPr/>
          <p:nvPr/>
        </p:nvCxnSpPr>
        <p:spPr>
          <a:xfrm>
            <a:off x="4073275" y="4303404"/>
            <a:ext cx="401775" cy="395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B1C428D-D809-49BD-B897-A835BA71BEE8}"/>
              </a:ext>
            </a:extLst>
          </p:cNvPr>
          <p:cNvCxnSpPr/>
          <p:nvPr/>
        </p:nvCxnSpPr>
        <p:spPr>
          <a:xfrm flipH="1">
            <a:off x="5366057" y="3708850"/>
            <a:ext cx="3" cy="3352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>
            <a:extLst>
              <a:ext uri="{FF2B5EF4-FFF2-40B4-BE49-F238E27FC236}">
                <a16:creationId xmlns:a16="http://schemas.microsoft.com/office/drawing/2014/main" id="{7C2077F7-EB0F-4114-9158-EDAFDC24F49C}"/>
              </a:ext>
            </a:extLst>
          </p:cNvPr>
          <p:cNvCxnSpPr/>
          <p:nvPr/>
        </p:nvCxnSpPr>
        <p:spPr>
          <a:xfrm rot="5400000" flipH="1" flipV="1">
            <a:off x="5025056" y="1439846"/>
            <a:ext cx="3471749" cy="2789749"/>
          </a:xfrm>
          <a:prstGeom prst="bentConnector5">
            <a:avLst>
              <a:gd name="adj1" fmla="val -6585"/>
              <a:gd name="adj2" fmla="val 51605"/>
              <a:gd name="adj3" fmla="val 106585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71">
            <a:extLst>
              <a:ext uri="{FF2B5EF4-FFF2-40B4-BE49-F238E27FC236}">
                <a16:creationId xmlns:a16="http://schemas.microsoft.com/office/drawing/2014/main" id="{8F9641A8-B0AB-4FBA-BB68-06A8E62F8975}"/>
              </a:ext>
            </a:extLst>
          </p:cNvPr>
          <p:cNvCxnSpPr/>
          <p:nvPr/>
        </p:nvCxnSpPr>
        <p:spPr>
          <a:xfrm rot="10800000" flipV="1">
            <a:off x="5366060" y="4989786"/>
            <a:ext cx="1988312" cy="314634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54611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4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详细设计</a:t>
            </a: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91563A0-B65C-4BD1-B3C8-F567DDF3B662}"/>
              </a:ext>
            </a:extLst>
          </p:cNvPr>
          <p:cNvCxnSpPr/>
          <p:nvPr/>
        </p:nvCxnSpPr>
        <p:spPr>
          <a:xfrm>
            <a:off x="9957777" y="826477"/>
            <a:ext cx="2234223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76B06CE-F7AB-490B-813E-2D51BA530A0C}"/>
              </a:ext>
            </a:extLst>
          </p:cNvPr>
          <p:cNvSpPr txBox="1"/>
          <p:nvPr/>
        </p:nvSpPr>
        <p:spPr>
          <a:xfrm>
            <a:off x="10466388" y="399991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i="1" dirty="0">
                <a:solidFill>
                  <a:schemeClr val="bg1"/>
                </a:solidFill>
              </a:rPr>
              <a:t>日志模块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F0A6D44-347E-49DF-BA28-92955C0775B9}"/>
              </a:ext>
            </a:extLst>
          </p:cNvPr>
          <p:cNvGrpSpPr/>
          <p:nvPr/>
        </p:nvGrpSpPr>
        <p:grpSpPr>
          <a:xfrm>
            <a:off x="1921720" y="1902501"/>
            <a:ext cx="7689401" cy="3052997"/>
            <a:chOff x="2112219" y="1700687"/>
            <a:chExt cx="7689401" cy="305299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A8D82CB-BA97-48D5-A8DE-6F4464914860}"/>
                </a:ext>
              </a:extLst>
            </p:cNvPr>
            <p:cNvSpPr txBox="1"/>
            <p:nvPr/>
          </p:nvSpPr>
          <p:spPr>
            <a:xfrm>
              <a:off x="4154750" y="1700687"/>
              <a:ext cx="3606661" cy="70788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/>
                <a:t>日志模块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F7635BC-7805-46FC-845F-B58B81294E04}"/>
                </a:ext>
              </a:extLst>
            </p:cNvPr>
            <p:cNvCxnSpPr>
              <a:stCxn id="6" idx="2"/>
            </p:cNvCxnSpPr>
            <p:nvPr/>
          </p:nvCxnSpPr>
          <p:spPr>
            <a:xfrm flipH="1">
              <a:off x="5956917" y="2408573"/>
              <a:ext cx="0" cy="81605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38F6B46-132A-40C1-88A9-62DBF2E169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9067" y="2683782"/>
              <a:ext cx="2677850" cy="74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51AB4A3-7F65-485E-9FA5-1E812F10C5E8}"/>
                </a:ext>
              </a:extLst>
            </p:cNvPr>
            <p:cNvCxnSpPr>
              <a:cxnSpLocks/>
            </p:cNvCxnSpPr>
            <p:nvPr/>
          </p:nvCxnSpPr>
          <p:spPr>
            <a:xfrm>
              <a:off x="3279067" y="2672179"/>
              <a:ext cx="1" cy="67884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5B87A23-D6F3-4453-8102-181CE19585DC}"/>
                </a:ext>
              </a:extLst>
            </p:cNvPr>
            <p:cNvSpPr txBox="1"/>
            <p:nvPr/>
          </p:nvSpPr>
          <p:spPr>
            <a:xfrm>
              <a:off x="2112219" y="2912873"/>
              <a:ext cx="2333696" cy="52322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/>
                <a:t>单例模式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9671185-5FE6-4350-8098-1A74B0F62E8D}"/>
                </a:ext>
              </a:extLst>
            </p:cNvPr>
            <p:cNvCxnSpPr/>
            <p:nvPr/>
          </p:nvCxnSpPr>
          <p:spPr>
            <a:xfrm>
              <a:off x="8622787" y="2672179"/>
              <a:ext cx="0" cy="6925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293A054-BA16-4FB3-9FC5-C2D7A1A38928}"/>
                </a:ext>
              </a:extLst>
            </p:cNvPr>
            <p:cNvSpPr txBox="1"/>
            <p:nvPr/>
          </p:nvSpPr>
          <p:spPr>
            <a:xfrm>
              <a:off x="7467919" y="2933052"/>
              <a:ext cx="2333701" cy="52322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/>
                <a:t>单线程全局写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A773F24-5704-413A-9C58-2F24DC358413}"/>
                </a:ext>
              </a:extLst>
            </p:cNvPr>
            <p:cNvCxnSpPr/>
            <p:nvPr/>
          </p:nvCxnSpPr>
          <p:spPr>
            <a:xfrm>
              <a:off x="5956917" y="2672179"/>
              <a:ext cx="0" cy="692537"/>
            </a:xfrm>
            <a:prstGeom prst="lin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863CE9B-4838-44C5-A182-A44678B6F0A7}"/>
                </a:ext>
              </a:extLst>
            </p:cNvPr>
            <p:cNvSpPr txBox="1"/>
            <p:nvPr/>
          </p:nvSpPr>
          <p:spPr>
            <a:xfrm>
              <a:off x="4790069" y="2926566"/>
              <a:ext cx="2333696" cy="52322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/>
                <a:t>日志级别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DDD79120-A05A-4805-9E4A-91B056A1E2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6917" y="2685731"/>
              <a:ext cx="2677850" cy="74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59FC8ED-6DE7-4F18-8328-0DA7FDDF2CC8}"/>
                </a:ext>
              </a:extLst>
            </p:cNvPr>
            <p:cNvSpPr txBox="1"/>
            <p:nvPr/>
          </p:nvSpPr>
          <p:spPr>
            <a:xfrm>
              <a:off x="2112219" y="3558114"/>
              <a:ext cx="2333696" cy="92333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单例获取日志文件实例对象，避免文件被多次打开导致异常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7E3F9FC-98E7-4085-ADFB-3AB0F123A9DD}"/>
                </a:ext>
              </a:extLst>
            </p:cNvPr>
            <p:cNvSpPr txBox="1"/>
            <p:nvPr/>
          </p:nvSpPr>
          <p:spPr>
            <a:xfrm>
              <a:off x="4790069" y="3553355"/>
              <a:ext cx="2333696" cy="120032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调试信息（</a:t>
              </a:r>
              <a:r>
                <a:rPr lang="en-US" altLang="zh-CN" dirty="0"/>
                <a:t> Debug</a:t>
              </a:r>
              <a:r>
                <a:rPr lang="zh-CN" altLang="en-US" dirty="0"/>
                <a:t>）</a:t>
              </a:r>
              <a:endParaRPr lang="en-US" altLang="zh-CN" dirty="0"/>
            </a:p>
            <a:p>
              <a:r>
                <a:rPr lang="zh-CN" altLang="en-US" dirty="0"/>
                <a:t>警告信息（</a:t>
              </a:r>
              <a:r>
                <a:rPr lang="en-US" altLang="zh-CN" dirty="0"/>
                <a:t>Warning</a:t>
              </a:r>
              <a:r>
                <a:rPr lang="zh-CN" altLang="en-US" dirty="0"/>
                <a:t>）</a:t>
              </a:r>
              <a:endParaRPr lang="en-US" altLang="zh-CN" dirty="0"/>
            </a:p>
            <a:p>
              <a:r>
                <a:rPr lang="zh-CN" altLang="en-US" dirty="0"/>
                <a:t>严重错误（</a:t>
              </a:r>
              <a:r>
                <a:rPr lang="en-US" altLang="zh-CN" dirty="0"/>
                <a:t>Critical</a:t>
              </a:r>
              <a:r>
                <a:rPr lang="zh-CN" altLang="en-US" dirty="0"/>
                <a:t>）</a:t>
              </a:r>
              <a:endParaRPr lang="en-US" altLang="zh-CN" dirty="0"/>
            </a:p>
            <a:p>
              <a:r>
                <a:rPr lang="zh-CN" altLang="en-US" dirty="0"/>
                <a:t>致命错误（</a:t>
              </a:r>
              <a:r>
                <a:rPr lang="en-US" altLang="zh-CN" dirty="0"/>
                <a:t>Fatal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9ECD6D1-D57B-4018-BBC3-7CD18C3F92C2}"/>
                </a:ext>
              </a:extLst>
            </p:cNvPr>
            <p:cNvSpPr txBox="1"/>
            <p:nvPr/>
          </p:nvSpPr>
          <p:spPr>
            <a:xfrm>
              <a:off x="7467919" y="3558114"/>
              <a:ext cx="2333696" cy="92333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专用线程写日志，不影响主程序执行，增加程序的稳定性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585232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4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详细设计</a:t>
            </a: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91563A0-B65C-4BD1-B3C8-F567DDF3B662}"/>
              </a:ext>
            </a:extLst>
          </p:cNvPr>
          <p:cNvCxnSpPr/>
          <p:nvPr/>
        </p:nvCxnSpPr>
        <p:spPr>
          <a:xfrm>
            <a:off x="9957777" y="826477"/>
            <a:ext cx="2234223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76B06CE-F7AB-490B-813E-2D51BA530A0C}"/>
              </a:ext>
            </a:extLst>
          </p:cNvPr>
          <p:cNvSpPr txBox="1"/>
          <p:nvPr/>
        </p:nvSpPr>
        <p:spPr>
          <a:xfrm>
            <a:off x="10466388" y="399991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i="1" dirty="0">
                <a:solidFill>
                  <a:schemeClr val="bg1"/>
                </a:solidFill>
              </a:rPr>
              <a:t>日志模块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1AD7D0-D070-4F39-BC56-46A8BC927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762" y="2225598"/>
            <a:ext cx="10201336" cy="39029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D5BB09A-1C62-4C3E-9180-AA54D9CA1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762" y="1565511"/>
            <a:ext cx="10201336" cy="35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7105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 sz="2400" b="1" dirty="0" smtClean="0">
            <a:solidFill>
              <a:schemeClr val="tx1"/>
            </a:solidFill>
            <a:latin typeface="等线" panose="02010600030101010101" pitchFamily="2" charset="-122"/>
            <a:ea typeface="等线" panose="02010600030101010101" pitchFamily="2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2791</Words>
  <Application>Microsoft Office PowerPoint</Application>
  <PresentationFormat>宽屏</PresentationFormat>
  <Paragraphs>150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方正静蕾简体</vt:lpstr>
      <vt:lpstr>宋体</vt:lpstr>
      <vt:lpstr>Arial</vt:lpstr>
      <vt:lpstr>Bahnschrift SemiLight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m qx</cp:lastModifiedBy>
  <cp:revision>173</cp:revision>
  <dcterms:created xsi:type="dcterms:W3CDTF">2016-02-17T05:23:47Z</dcterms:created>
  <dcterms:modified xsi:type="dcterms:W3CDTF">2019-12-13T06:07:58Z</dcterms:modified>
</cp:coreProperties>
</file>