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57" r:id="rId3"/>
    <p:sldId id="275" r:id="rId4"/>
    <p:sldId id="276" r:id="rId5"/>
    <p:sldId id="281" r:id="rId6"/>
    <p:sldId id="282" r:id="rId7"/>
    <p:sldId id="283" r:id="rId8"/>
    <p:sldId id="284" r:id="rId9"/>
    <p:sldId id="285" r:id="rId10"/>
    <p:sldId id="286" r:id="rId11"/>
    <p:sldId id="280" r:id="rId12"/>
    <p:sldId id="289" r:id="rId13"/>
    <p:sldId id="290" r:id="rId14"/>
    <p:sldId id="291" r:id="rId15"/>
    <p:sldId id="292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F7"/>
    <a:srgbClr val="F6BC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73" autoAdjust="0"/>
  </p:normalViewPr>
  <p:slideViewPr>
    <p:cSldViewPr snapToGrid="0"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1D95-7888-4677-A2B3-403298D4EBB3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72D5-00D2-4397-9523-AC93585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Type_ID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7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9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0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主要用于底层数据包的传输，不考虑数据包的内容，提供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，广播）、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（点对点）的发送和接收功能。其中前者主要处理较短文本字符串的传输，后者主要用于文件的传输。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实施细节：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通信，逻辑比较简单，分为专门处理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的套接字（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SendSocket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）和专门处理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的套接字（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RecvSocket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），分别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绑定不同的固定端口号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，当有相应事件来临时直接调用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通信，见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TcpReceive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()?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8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6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3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2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7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0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6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r>
              <a:rPr lang="zh-CN" altLang="en-US" dirty="0"/>
              <a:t>训练方法采用预训练</a:t>
            </a:r>
            <a:r>
              <a:rPr lang="en-US" altLang="zh-CN" dirty="0"/>
              <a:t>+</a:t>
            </a:r>
            <a:r>
              <a:rPr lang="zh-CN" altLang="en-US" dirty="0"/>
              <a:t>微调的方式，预训练模型与微调模型的差别只在输出层不同（如图</a:t>
            </a:r>
            <a:r>
              <a:rPr lang="en-US" altLang="zh-CN" dirty="0"/>
              <a:t>1</a:t>
            </a:r>
            <a:r>
              <a:rPr lang="zh-CN" altLang="en-US" dirty="0"/>
              <a:t>），所以对于下游的多种任务，比如文本分类（情感分析）等，能直接加载</a:t>
            </a:r>
            <a:r>
              <a:rPr lang="en-US" altLang="zh-CN" dirty="0"/>
              <a:t>BERT</a:t>
            </a:r>
            <a:r>
              <a:rPr lang="zh-CN" altLang="en-US" dirty="0"/>
              <a:t>预训练好的模型，在此基础上对具体不同的任务（不同的数据集）进行参数学习，得到很好地效果；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BERT</a:t>
            </a:r>
            <a:r>
              <a:rPr lang="zh-CN" altLang="en-US" dirty="0"/>
              <a:t>已经在</a:t>
            </a:r>
            <a:r>
              <a:rPr lang="en-US" altLang="zh-CN" dirty="0"/>
              <a:t>100</a:t>
            </a:r>
            <a:r>
              <a:rPr lang="zh-CN" altLang="en-US" dirty="0"/>
              <a:t>多种语言上都有了预训练模型，所以本软件采用加载</a:t>
            </a:r>
            <a:r>
              <a:rPr lang="en-US" altLang="zh-CN" dirty="0"/>
              <a:t>BERT</a:t>
            </a:r>
            <a:r>
              <a:rPr lang="zh-CN" altLang="en-US" dirty="0"/>
              <a:t>中文语料库的预训练模型，再在</a:t>
            </a:r>
            <a:r>
              <a:rPr lang="en-US" altLang="zh-CN" dirty="0"/>
              <a:t>online_shopping_10_cats</a:t>
            </a:r>
            <a:r>
              <a:rPr lang="zh-CN" altLang="en-US" dirty="0"/>
              <a:t>数据集上（如图</a:t>
            </a:r>
            <a:r>
              <a:rPr lang="en-US" altLang="zh-CN" dirty="0"/>
              <a:t>2</a:t>
            </a:r>
            <a:r>
              <a:rPr lang="zh-CN" altLang="en-US" dirty="0"/>
              <a:t>）进行微调，得到文本二分类结果，即评论的正向结果和反向结果。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的输入向量由</a:t>
            </a:r>
            <a:r>
              <a:rPr lang="en-US" altLang="zh-CN" dirty="0"/>
              <a:t>token</a:t>
            </a:r>
            <a:r>
              <a:rPr lang="zh-CN" altLang="en-US" dirty="0"/>
              <a:t>嵌入、分隔嵌入、位置嵌入三个向量相加得到，从而</a:t>
            </a:r>
            <a:r>
              <a:rPr lang="en-US" altLang="zh-CN" dirty="0"/>
              <a:t>BERT</a:t>
            </a:r>
            <a:r>
              <a:rPr lang="zh-CN" altLang="en-US" dirty="0"/>
              <a:t>能够知道“句子”这个概念。如图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 err="1"/>
              <a:t>Tocken</a:t>
            </a:r>
            <a:r>
              <a:rPr lang="zh-CN" altLang="en-US" dirty="0"/>
              <a:t>嵌入是词向量，第一个单词是</a:t>
            </a:r>
            <a:r>
              <a:rPr lang="en-US" altLang="zh-CN" dirty="0"/>
              <a:t>CLS</a:t>
            </a:r>
            <a:r>
              <a:rPr lang="zh-CN" altLang="en-US" dirty="0"/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dirty="0"/>
              <a:t>BERT</a:t>
            </a:r>
            <a:r>
              <a:rPr lang="zh-CN" altLang="en-US" dirty="0"/>
              <a:t>能够生成查询向量和键向量，</a:t>
            </a:r>
            <a:r>
              <a:rPr lang="en-US" altLang="zh-CN" dirty="0"/>
              <a:t>Transformer</a:t>
            </a:r>
            <a:r>
              <a:rPr lang="zh-CN" altLang="en-US" dirty="0"/>
              <a:t>中会用到。）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dirty="0"/>
              <a:t>Masked LM</a:t>
            </a:r>
            <a:r>
              <a:rPr lang="zh-CN" altLang="en-US" dirty="0"/>
              <a:t>）和句对预测（</a:t>
            </a:r>
            <a:r>
              <a:rPr lang="en-US" altLang="zh-CN" dirty="0"/>
              <a:t>NSP</a:t>
            </a:r>
            <a:r>
              <a:rPr lang="zh-CN" altLang="en-US" dirty="0"/>
              <a:t>）。（如图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BERT</a:t>
            </a:r>
            <a:r>
              <a:rPr lang="zh-CN" altLang="en-US" dirty="0"/>
              <a:t>采用的双层双向</a:t>
            </a:r>
            <a:r>
              <a:rPr lang="en-US" altLang="zh-CN" dirty="0"/>
              <a:t>Transformer</a:t>
            </a:r>
            <a:r>
              <a:rPr lang="zh-CN" altLang="en-US" dirty="0"/>
              <a:t>模型（如图</a:t>
            </a:r>
            <a:r>
              <a:rPr lang="en-US" altLang="zh-CN" dirty="0"/>
              <a:t>4</a:t>
            </a:r>
            <a:r>
              <a:rPr lang="zh-CN" altLang="en-US" dirty="0"/>
              <a:t>）（完形填空”的学习模式迫使模型更多依赖上下文信息预测单词，赋予了模型一定的纠错能力；</a:t>
            </a:r>
            <a:r>
              <a:rPr lang="en-US" altLang="zh-CN" dirty="0"/>
              <a:t>Transformer</a:t>
            </a:r>
            <a:r>
              <a:rPr lang="zh-CN" altLang="en-US" dirty="0"/>
              <a:t>模型相比</a:t>
            </a:r>
            <a:r>
              <a:rPr lang="en-US" altLang="zh-CN" dirty="0"/>
              <a:t>LSTM</a:t>
            </a:r>
            <a:r>
              <a:rPr lang="zh-CN" altLang="en-US" dirty="0"/>
              <a:t>模型没有长度限制问题，具备更好的能力捕获上下文信息特征；相比单向训练模式，双向训练模型捕获上下文信息会更加全面。）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0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08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722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429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3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492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7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2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59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71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18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273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4985896" y="393870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>
              <a:spLocks/>
            </p:cNvSpPr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>
              <a:spLocks/>
            </p:cNvSpPr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>
              <a:spLocks/>
            </p:cNvSpPr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>
              <a:spLocks/>
            </p:cNvSpPr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>
              <a:spLocks/>
            </p:cNvSpPr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>
              <a:spLocks/>
            </p:cNvSpPr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>
              <a:spLocks/>
            </p:cNvSpPr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>
              <a:spLocks/>
            </p:cNvSpPr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>
              <a:spLocks/>
            </p:cNvSpPr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>
              <a:spLocks/>
            </p:cNvSpPr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>
              <a:spLocks/>
            </p:cNvSpPr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>
              <a:spLocks/>
            </p:cNvSpPr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>
              <a:spLocks/>
            </p:cNvSpPr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>
              <a:spLocks/>
            </p:cNvSpPr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>
              <a:spLocks/>
            </p:cNvSpPr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>
              <a:spLocks/>
            </p:cNvSpPr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>
              <a:spLocks/>
            </p:cNvSpPr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>
              <a:spLocks/>
            </p:cNvSpPr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>
              <a:spLocks/>
            </p:cNvSpPr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>
              <a:spLocks/>
            </p:cNvSpPr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>
              <a:spLocks/>
            </p:cNvSpPr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>
              <a:spLocks/>
            </p:cNvSpPr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>
              <a:spLocks/>
            </p:cNvSpPr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>
              <a:spLocks/>
            </p:cNvSpPr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>
              <a:spLocks/>
            </p:cNvSpPr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>
              <a:spLocks/>
            </p:cNvSpPr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>
              <a:spLocks/>
            </p:cNvSpPr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>
              <a:spLocks/>
            </p:cNvSpPr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>
              <a:spLocks/>
            </p:cNvSpPr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>
              <a:spLocks/>
            </p:cNvSpPr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>
              <a:spLocks/>
            </p:cNvSpPr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>
              <a:spLocks/>
            </p:cNvSpPr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>
              <a:spLocks/>
            </p:cNvSpPr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43562" y="2288083"/>
            <a:ext cx="869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JustChat</a:t>
            </a:r>
            <a:r>
              <a:rPr lang="zh-CN" altLang="en-US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详细设计</a:t>
            </a:r>
            <a:endParaRPr lang="zh-CN" altLang="en-US" sz="5400" b="1" spc="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10910278" y="5483291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>
              <a:spLocks/>
            </p:cNvSpPr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>
              <a:spLocks/>
            </p:cNvSpPr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>
              <a:spLocks/>
            </p:cNvSpPr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>
              <a:spLocks/>
            </p:cNvSpPr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>
              <a:spLocks/>
            </p:cNvSpPr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>
              <a:spLocks/>
            </p:cNvSpPr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>
              <a:spLocks/>
            </p:cNvSpPr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>
              <a:spLocks/>
            </p:cNvSpPr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>
              <a:spLocks/>
            </p:cNvSpPr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>
              <a:spLocks/>
            </p:cNvSpPr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>
              <a:spLocks/>
            </p:cNvSpPr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>
              <a:spLocks/>
            </p:cNvSpPr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>
              <a:spLocks/>
            </p:cNvSpPr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>
              <a:spLocks/>
            </p:cNvSpPr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>
              <a:spLocks/>
            </p:cNvSpPr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>
              <a:spLocks/>
            </p:cNvSpPr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>
              <a:spLocks/>
            </p:cNvSpPr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>
              <a:spLocks/>
            </p:cNvSpPr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>
              <a:spLocks/>
            </p:cNvSpPr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>
              <a:spLocks/>
            </p:cNvSpPr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>
              <a:spLocks/>
            </p:cNvSpPr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>
              <a:spLocks/>
            </p:cNvSpPr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>
              <a:spLocks/>
            </p:cNvSpPr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>
              <a:spLocks/>
            </p:cNvSpPr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>
              <a:spLocks/>
            </p:cNvSpPr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>
              <a:spLocks/>
            </p:cNvSpPr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>
              <a:spLocks/>
            </p:cNvSpPr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>
              <a:spLocks/>
            </p:cNvSpPr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>
              <a:spLocks/>
            </p:cNvSpPr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>
              <a:spLocks/>
            </p:cNvSpPr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>
              <a:spLocks/>
            </p:cNvSpPr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>
              <a:spLocks/>
            </p:cNvSpPr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>
              <a:spLocks/>
            </p:cNvSpPr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>
              <a:spLocks/>
            </p:cNvSpPr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>
              <a:spLocks/>
            </p:cNvSpPr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>
              <a:spLocks/>
            </p:cNvSpPr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>
              <a:spLocks/>
            </p:cNvSpPr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>
              <a:spLocks/>
            </p:cNvSpPr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>
              <a:spLocks/>
            </p:cNvSpPr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>
              <a:spLocks/>
            </p:cNvSpPr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>
              <a:spLocks/>
            </p:cNvSpPr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>
              <a:spLocks/>
            </p:cNvSpPr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>
              <a:spLocks/>
            </p:cNvSpPr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>
              <a:spLocks/>
            </p:cNvSpPr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>
              <a:spLocks/>
            </p:cNvSpPr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D6E084-93D4-44B1-B814-319190559B6C}"/>
              </a:ext>
            </a:extLst>
          </p:cNvPr>
          <p:cNvSpPr txBox="1"/>
          <p:nvPr/>
        </p:nvSpPr>
        <p:spPr>
          <a:xfrm>
            <a:off x="9362956" y="5737023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2019/12/13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0231" y="337492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</a:rPr>
              <a:t>23</a:t>
            </a:r>
            <a:r>
              <a:rPr lang="zh-CN" altLang="en-US" sz="2800" b="1" spc="300" dirty="0">
                <a:solidFill>
                  <a:schemeClr val="bg1"/>
                </a:solidFill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1297915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Json</a:t>
            </a:r>
            <a:r>
              <a:rPr lang="zh-CN" altLang="en-US" sz="2000" b="1" i="1" dirty="0"/>
              <a:t>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401792-20CD-4094-B8D2-8BF2A438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839502"/>
            <a:ext cx="3505200" cy="61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3EAD97-5477-4184-ABE7-5E3C759C5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4688940"/>
            <a:ext cx="6076950" cy="714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BAB72C-7038-435D-A9E2-B0597E652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5633628"/>
            <a:ext cx="7105650" cy="809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DB9408-0D42-4622-9EC8-A4E9A4819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254043"/>
            <a:ext cx="4257675" cy="64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624B05-9000-4863-A750-B3CC1DE70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998877"/>
            <a:ext cx="7572375" cy="723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0DB054-E7F1-4705-8A01-842BAEF75C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972754"/>
            <a:ext cx="91154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02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23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介绍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494031" y="1517736"/>
            <a:ext cx="11039208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结合本</a:t>
            </a:r>
            <a:r>
              <a:rPr lang="en-US" altLang="zh-CN" sz="2000" b="1" dirty="0">
                <a:solidFill>
                  <a:schemeClr val="bg1"/>
                </a:solidFill>
              </a:rPr>
              <a:t>P2P</a:t>
            </a:r>
            <a:r>
              <a:rPr lang="zh-CN" altLang="en-US" sz="2000" b="1" dirty="0">
                <a:solidFill>
                  <a:schemeClr val="bg1"/>
                </a:solidFill>
              </a:rPr>
              <a:t>局域网聊天软件的特点，除了基本的通信聊天功能，我们将情感分析这一自然语言领域的分类任务用于软件之中，统计某一话题赞同和不赞同的人数，使得话题讨论更具意义。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2018</a:t>
            </a:r>
            <a:r>
              <a:rPr lang="zh-CN" altLang="en-US" sz="2000" b="1" dirty="0">
                <a:solidFill>
                  <a:schemeClr val="bg1"/>
                </a:solidFill>
              </a:rPr>
              <a:t>年提出的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</a:rPr>
              <a:t>Bidirectional Encoder Representations from Transformers</a:t>
            </a:r>
            <a:r>
              <a:rPr lang="zh-CN" altLang="en-US" sz="2000" b="1" dirty="0">
                <a:solidFill>
                  <a:schemeClr val="bg1"/>
                </a:solidFill>
              </a:rPr>
              <a:t>）模型，使用多头注意力机制和位置嵌入，替换不易并行的循环神经网络，一举打破自然语言处理领域</a:t>
            </a:r>
            <a:r>
              <a:rPr lang="en-US" altLang="zh-CN" sz="2000" b="1" dirty="0">
                <a:solidFill>
                  <a:schemeClr val="bg1"/>
                </a:solidFill>
              </a:rPr>
              <a:t>11</a:t>
            </a:r>
            <a:r>
              <a:rPr lang="zh-CN" altLang="en-US" sz="2000" b="1" dirty="0">
                <a:solidFill>
                  <a:schemeClr val="bg1"/>
                </a:solidFill>
              </a:rPr>
              <a:t>个不同问题的最好记录。本文将采用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模型对本软件的话题聊天内容做中文文本分类。</a:t>
            </a:r>
          </a:p>
        </p:txBody>
      </p:sp>
    </p:spTree>
    <p:extLst>
      <p:ext uri="{BB962C8B-B14F-4D97-AF65-F5344CB8AC3E}">
        <p14:creationId xmlns:p14="http://schemas.microsoft.com/office/powerpoint/2010/main" val="5454598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8971885" y="826477"/>
            <a:ext cx="3220115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070208" y="411867"/>
            <a:ext cx="3042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的预训练和微调过程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7EBAC-17D9-4E42-9D7E-9DF35F028F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1228329"/>
            <a:ext cx="8898193" cy="36484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33A071-3085-4B87-9384-91FE2549D34B}"/>
              </a:ext>
            </a:extLst>
          </p:cNvPr>
          <p:cNvSpPr txBox="1"/>
          <p:nvPr/>
        </p:nvSpPr>
        <p:spPr>
          <a:xfrm>
            <a:off x="1632155" y="5003346"/>
            <a:ext cx="8898192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的预训练模型与微调模型的差别只在输出层不同，所以对于下游的多种任务，比如文本分类（情感分析）等，能直接加载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预训练好的模型，在此基础上对具体不同的任务（不同的数据集）进行参数学习，得到很好的效果。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386737452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32091" y="39921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网购评论数据集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1283109" y="4369095"/>
            <a:ext cx="9625781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从网上下载的网上购物情感极性</a:t>
            </a:r>
            <a:r>
              <a:rPr lang="zh-CN" altLang="en-US" sz="2000" b="1">
                <a:solidFill>
                  <a:schemeClr val="bg1"/>
                </a:solidFill>
              </a:rPr>
              <a:t>分类数据</a:t>
            </a:r>
            <a:r>
              <a:rPr lang="en-US" altLang="zh-CN" sz="2000" b="1">
                <a:solidFill>
                  <a:schemeClr val="bg1"/>
                </a:solidFill>
              </a:rPr>
              <a:t>online</a:t>
            </a:r>
            <a:r>
              <a:rPr lang="en-US" altLang="zh-CN" sz="2000" b="1" dirty="0">
                <a:solidFill>
                  <a:schemeClr val="bg1"/>
                </a:solidFill>
              </a:rPr>
              <a:t>_shopping_10_cats</a:t>
            </a:r>
            <a:r>
              <a:rPr lang="zh-CN" altLang="en-US" sz="2000" b="1" dirty="0">
                <a:solidFill>
                  <a:schemeClr val="bg1"/>
                </a:solidFill>
              </a:rPr>
              <a:t>（来自各电商平台），共有</a:t>
            </a:r>
            <a:r>
              <a:rPr lang="en-US" altLang="zh-CN" sz="2000" b="1" dirty="0">
                <a:solidFill>
                  <a:schemeClr val="bg1"/>
                </a:solidFill>
              </a:rPr>
              <a:t>10</a:t>
            </a:r>
            <a:r>
              <a:rPr lang="zh-CN" altLang="en-US" sz="2000" b="1" dirty="0">
                <a:solidFill>
                  <a:schemeClr val="bg1"/>
                </a:solidFill>
              </a:rPr>
              <a:t>个类别、</a:t>
            </a:r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</a:rPr>
              <a:t>万多条评论数据，分别关于书籍、平板、手机、水果、洗发水、热水器、蒙牛、衣服、计算机、酒店，正、负向评论各约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万条。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738384-C5A0-4D12-8E34-63F11CC61E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0" y="1550230"/>
            <a:ext cx="9625780" cy="26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593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32095" y="399991"/>
            <a:ext cx="2010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的输入向量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1460618" y="4310102"/>
            <a:ext cx="9270764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的输入向量由</a:t>
            </a:r>
            <a:r>
              <a:rPr lang="en-US" altLang="zh-CN" sz="2000" b="1" dirty="0">
                <a:solidFill>
                  <a:schemeClr val="bg1"/>
                </a:solidFill>
              </a:rPr>
              <a:t>token</a:t>
            </a:r>
            <a:r>
              <a:rPr lang="zh-CN" altLang="en-US" sz="2000" b="1" dirty="0">
                <a:solidFill>
                  <a:schemeClr val="bg1"/>
                </a:solidFill>
              </a:rPr>
              <a:t>嵌入、分隔嵌入、位置嵌入三个向量相加得到，从而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能够知道“句子”这个概念。</a:t>
            </a:r>
            <a:r>
              <a:rPr lang="en-US" altLang="zh-CN" sz="2000" b="1" dirty="0">
                <a:solidFill>
                  <a:schemeClr val="bg1"/>
                </a:solidFill>
              </a:rPr>
              <a:t>Token</a:t>
            </a:r>
            <a:r>
              <a:rPr lang="zh-CN" altLang="en-US" sz="2000" b="1" dirty="0">
                <a:solidFill>
                  <a:schemeClr val="bg1"/>
                </a:solidFill>
              </a:rPr>
              <a:t>嵌入是词向量，第一个单词是</a:t>
            </a:r>
            <a:r>
              <a:rPr lang="en-US" altLang="zh-CN" sz="2000" b="1" dirty="0">
                <a:solidFill>
                  <a:schemeClr val="bg1"/>
                </a:solidFill>
              </a:rPr>
              <a:t>CLS</a:t>
            </a:r>
            <a:r>
              <a:rPr lang="zh-CN" altLang="en-US" sz="2000" b="1" dirty="0">
                <a:solidFill>
                  <a:schemeClr val="bg1"/>
                </a:solidFill>
              </a:rPr>
              <a:t>标志，可以用于之后的分类任务；分隔嵌入用来区分两种句子，因为预训练包括了以两个句子为输入的分类任务；位置嵌入使得</a:t>
            </a: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能够生成查询向量和键向量。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4D7A9E-592E-45B9-A96C-80FCCC9EBE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18" y="1335740"/>
            <a:ext cx="9270764" cy="28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84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情感分析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494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BERT</a:t>
            </a:r>
            <a:r>
              <a:rPr lang="zh-CN" altLang="en-US" sz="2000" b="1" i="1" dirty="0">
                <a:solidFill>
                  <a:schemeClr val="bg1"/>
                </a:solidFill>
              </a:rPr>
              <a:t>预训练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14349F5-78FC-48B3-B842-BF24F3B293EB}"/>
              </a:ext>
            </a:extLst>
          </p:cNvPr>
          <p:cNvSpPr txBox="1"/>
          <p:nvPr/>
        </p:nvSpPr>
        <p:spPr>
          <a:xfrm>
            <a:off x="494031" y="1478407"/>
            <a:ext cx="1103920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预训练还有一个很大的优点，它是一种无监督的学习，不需要有标签的数据集。它将传统的语言模型建模的任务划分为两个无监督的任务：完形填空（</a:t>
            </a:r>
            <a:r>
              <a:rPr lang="en-US" altLang="zh-CN" sz="2000" b="1" dirty="0">
                <a:solidFill>
                  <a:schemeClr val="bg1"/>
                </a:solidFill>
              </a:rPr>
              <a:t>Masked LM</a:t>
            </a:r>
            <a:r>
              <a:rPr lang="zh-CN" altLang="en-US" sz="2000" b="1" dirty="0">
                <a:solidFill>
                  <a:schemeClr val="bg1"/>
                </a:solidFill>
              </a:rPr>
              <a:t>）和句对预测（</a:t>
            </a:r>
            <a:r>
              <a:rPr lang="en-US" altLang="zh-CN" sz="2000" b="1" dirty="0">
                <a:solidFill>
                  <a:schemeClr val="bg1"/>
                </a:solidFill>
              </a:rPr>
              <a:t>NSP</a:t>
            </a:r>
            <a:r>
              <a:rPr lang="zh-CN" altLang="en-US" sz="2000" b="1" dirty="0">
                <a:solidFill>
                  <a:schemeClr val="bg1"/>
                </a:solidFill>
              </a:rPr>
              <a:t>）。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BERT</a:t>
            </a:r>
            <a:r>
              <a:rPr lang="zh-CN" altLang="en-US" sz="2000" b="1" dirty="0">
                <a:solidFill>
                  <a:schemeClr val="bg1"/>
                </a:solidFill>
              </a:rPr>
              <a:t>采用的双层双向</a:t>
            </a:r>
            <a:r>
              <a:rPr lang="en-US" altLang="zh-CN" sz="2000" b="1" dirty="0">
                <a:solidFill>
                  <a:schemeClr val="bg1"/>
                </a:solidFill>
              </a:rPr>
              <a:t>Transformer</a:t>
            </a:r>
            <a:r>
              <a:rPr lang="zh-CN" altLang="en-US" sz="2000" b="1" dirty="0">
                <a:solidFill>
                  <a:schemeClr val="bg1"/>
                </a:solidFill>
              </a:rPr>
              <a:t>模型：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A6EE5-8F3D-4F27-8275-C964F5D4F9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88" y="3094703"/>
            <a:ext cx="9796944" cy="27751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5ADC99-FC1B-48D2-BEB1-3663BEDB1717}"/>
              </a:ext>
            </a:extLst>
          </p:cNvPr>
          <p:cNvSpPr txBox="1"/>
          <p:nvPr/>
        </p:nvSpPr>
        <p:spPr>
          <a:xfrm>
            <a:off x="1185688" y="6001887"/>
            <a:ext cx="99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完形填空”的学习模式迫使模型更多依赖上下文信息预测单词，赋予了模型一定的纠错能力；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en-US" altLang="zh-CN" sz="1200" b="1" dirty="0">
                <a:solidFill>
                  <a:schemeClr val="bg1"/>
                </a:solidFill>
              </a:rPr>
              <a:t>Transformer</a:t>
            </a:r>
            <a:r>
              <a:rPr lang="zh-CN" altLang="en-US" sz="1200" b="1" dirty="0">
                <a:solidFill>
                  <a:schemeClr val="bg1"/>
                </a:solidFill>
              </a:rPr>
              <a:t>模型相比</a:t>
            </a:r>
            <a:r>
              <a:rPr lang="en-US" altLang="zh-CN" sz="1200" b="1" dirty="0">
                <a:solidFill>
                  <a:schemeClr val="bg1"/>
                </a:solidFill>
              </a:rPr>
              <a:t>LSTM</a:t>
            </a:r>
            <a:r>
              <a:rPr lang="zh-CN" altLang="en-US" sz="1200" b="1" dirty="0">
                <a:solidFill>
                  <a:schemeClr val="bg1"/>
                </a:solidFill>
              </a:rPr>
              <a:t>模型没有长度限制问题，具备更好的能力捕获上下文信息特征；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相比单向训练模式，双向训练模型捕获上下文信息会更加全面。</a:t>
            </a:r>
          </a:p>
        </p:txBody>
      </p:sp>
    </p:spTree>
    <p:extLst>
      <p:ext uri="{BB962C8B-B14F-4D97-AF65-F5344CB8AC3E}">
        <p14:creationId xmlns:p14="http://schemas.microsoft.com/office/powerpoint/2010/main" val="416225403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40890" y="2672000"/>
            <a:ext cx="9397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谢谢</a:t>
            </a:r>
            <a:endParaRPr lang="en-US" altLang="zh-CN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请老师和同学们指正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84E6C2-0FE3-47E5-BE7E-5FE3646E5CFA}"/>
              </a:ext>
            </a:extLst>
          </p:cNvPr>
          <p:cNvGrpSpPr/>
          <p:nvPr/>
        </p:nvGrpSpPr>
        <p:grpSpPr>
          <a:xfrm>
            <a:off x="1040828" y="472526"/>
            <a:ext cx="10039830" cy="5920347"/>
            <a:chOff x="973897" y="549798"/>
            <a:chExt cx="10039830" cy="5920347"/>
          </a:xfrm>
        </p:grpSpPr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 rot="18970066" flipV="1">
              <a:off x="7221771" y="54979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 rot="18970066" flipV="1">
              <a:off x="2021626" y="5916175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3" name="Group 4"/>
            <p:cNvGrpSpPr>
              <a:grpSpLocks noChangeAspect="1"/>
            </p:cNvGrpSpPr>
            <p:nvPr/>
          </p:nvGrpSpPr>
          <p:grpSpPr bwMode="auto">
            <a:xfrm rot="18970066" flipV="1">
              <a:off x="973897" y="6215291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274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6" name="Group 4"/>
            <p:cNvGrpSpPr>
              <a:grpSpLocks noChangeAspect="1"/>
            </p:cNvGrpSpPr>
            <p:nvPr/>
          </p:nvGrpSpPr>
          <p:grpSpPr bwMode="auto">
            <a:xfrm rot="18970066" flipV="1">
              <a:off x="3670668" y="6023774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27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" name="Group 4"/>
            <p:cNvGrpSpPr>
              <a:grpSpLocks noChangeAspect="1"/>
            </p:cNvGrpSpPr>
            <p:nvPr/>
          </p:nvGrpSpPr>
          <p:grpSpPr bwMode="auto">
            <a:xfrm rot="18970066" flipV="1">
              <a:off x="5800646" y="1288896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43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Group 4"/>
            <p:cNvGrpSpPr>
              <a:grpSpLocks noChangeAspect="1"/>
            </p:cNvGrpSpPr>
            <p:nvPr/>
          </p:nvGrpSpPr>
          <p:grpSpPr bwMode="auto">
            <a:xfrm rot="18970066" flipV="1">
              <a:off x="8292478" y="105336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8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8964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1219" y="3747101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情感分析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23019" y="2686334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详细设计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01932" y="1625567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6161" y="257740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234014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软件目标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1042736" y="1514980"/>
            <a:ext cx="98979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同一局域网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匿名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临时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聊天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点对点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桌面应用程序。主</a:t>
            </a:r>
            <a:r>
              <a:rPr lang="zh-CN" altLang="en-US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要包含以下三部分功能：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群聊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，即同一局域网内所有人在同一个群里进行聊天；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组聊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，带有某一特定主题的小组内多人聊天；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话题（意见征集）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，即用户可发布一个话题帖征集意见，形如“如何看待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XX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”，其它用户可以发表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评论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，软件会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情感分析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得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出综合意见（百分比形式的正面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负面）。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71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数据视图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25400-B5B6-4FD2-84D1-6AF090AC6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1266679"/>
            <a:ext cx="976448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058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200924" y="399991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通讯模块</a:t>
            </a:r>
            <a:r>
              <a:rPr lang="en-US" altLang="zh-CN" sz="2000" b="1" i="1" dirty="0">
                <a:solidFill>
                  <a:schemeClr val="bg1"/>
                </a:solidFill>
              </a:rPr>
              <a:t>-UDP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A7A694-D566-44C1-A709-CACD2713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" y="1871391"/>
            <a:ext cx="6057483" cy="12955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D3015F-ECB6-4709-9C02-1D9DFCC00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" y="3461143"/>
            <a:ext cx="6057483" cy="14228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9CE605-C7E9-4845-B80E-47959B015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" y="5178197"/>
            <a:ext cx="6057483" cy="13912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04395F-53B4-4375-A3CA-99196A8ACF32}"/>
              </a:ext>
            </a:extLst>
          </p:cNvPr>
          <p:cNvSpPr txBox="1"/>
          <p:nvPr/>
        </p:nvSpPr>
        <p:spPr>
          <a:xfrm>
            <a:off x="660236" y="1177110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对外接口（上层调用）：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A1EA03-3560-4965-BA2F-529254758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68" y="1871384"/>
            <a:ext cx="4563112" cy="12860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7646EA-1E91-4145-86A7-43DFCE0BC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68" y="3461136"/>
            <a:ext cx="4563112" cy="14228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E321E21-F692-45C0-9449-98AB04A1592B}"/>
              </a:ext>
            </a:extLst>
          </p:cNvPr>
          <p:cNvSpPr txBox="1"/>
          <p:nvPr/>
        </p:nvSpPr>
        <p:spPr>
          <a:xfrm>
            <a:off x="7120276" y="1177110"/>
            <a:ext cx="5094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对外信号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（连接后触发外部事件，</a:t>
            </a:r>
            <a:r>
              <a:rPr lang="en-US" altLang="zh-CN" sz="2000" b="1" dirty="0">
                <a:solidFill>
                  <a:schemeClr val="bg1"/>
                </a:solidFill>
              </a:rPr>
              <a:t>Qt</a:t>
            </a:r>
            <a:r>
              <a:rPr lang="zh-CN" altLang="en-US" sz="2000" b="1" dirty="0">
                <a:solidFill>
                  <a:schemeClr val="bg1"/>
                </a:solidFill>
              </a:rPr>
              <a:t>信号槽机制）：</a:t>
            </a:r>
          </a:p>
        </p:txBody>
      </p:sp>
    </p:spTree>
    <p:extLst>
      <p:ext uri="{BB962C8B-B14F-4D97-AF65-F5344CB8AC3E}">
        <p14:creationId xmlns:p14="http://schemas.microsoft.com/office/powerpoint/2010/main" val="423765596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28852D-3E23-44D6-8E2A-B440D7550E26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889F33E-C1D2-419B-AA23-3ECF952D010F}"/>
              </a:ext>
            </a:extLst>
          </p:cNvPr>
          <p:cNvSpPr txBox="1"/>
          <p:nvPr/>
        </p:nvSpPr>
        <p:spPr>
          <a:xfrm>
            <a:off x="10200924" y="399991"/>
            <a:ext cx="1687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通讯模块</a:t>
            </a:r>
            <a:r>
              <a:rPr lang="en-US" altLang="zh-CN" sz="2000" b="1" i="1" dirty="0">
                <a:solidFill>
                  <a:schemeClr val="bg1"/>
                </a:solidFill>
              </a:rPr>
              <a:t>-TCP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F050FD-4781-4EC6-A39D-330E9D680EC0}"/>
              </a:ext>
            </a:extLst>
          </p:cNvPr>
          <p:cNvSpPr/>
          <p:nvPr/>
        </p:nvSpPr>
        <p:spPr>
          <a:xfrm>
            <a:off x="4466942" y="1575307"/>
            <a:ext cx="1228437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上层数据包和目标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40AB01-B478-48AB-9792-DDF76E70685F}"/>
              </a:ext>
            </a:extLst>
          </p:cNvPr>
          <p:cNvSpPr/>
          <p:nvPr/>
        </p:nvSpPr>
        <p:spPr>
          <a:xfrm>
            <a:off x="4279729" y="2307106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SendSocket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绑定固定端口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E937DC-FBA8-4082-9A89-15FA81C0C6CD}"/>
              </a:ext>
            </a:extLst>
          </p:cNvPr>
          <p:cNvSpPr/>
          <p:nvPr/>
        </p:nvSpPr>
        <p:spPr>
          <a:xfrm>
            <a:off x="4359567" y="3063579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申请建立连接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72F0BD41-9177-423A-AD7B-50F23CD14FC5}"/>
              </a:ext>
            </a:extLst>
          </p:cNvPr>
          <p:cNvSpPr/>
          <p:nvPr/>
        </p:nvSpPr>
        <p:spPr>
          <a:xfrm>
            <a:off x="7692219" y="1814929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发送成功？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337AD2D0-CA6B-48FF-972C-CB7B7A8E25EA}"/>
              </a:ext>
            </a:extLst>
          </p:cNvPr>
          <p:cNvSpPr/>
          <p:nvPr/>
        </p:nvSpPr>
        <p:spPr>
          <a:xfrm>
            <a:off x="7692041" y="2816280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发送完成？</a:t>
            </a:r>
          </a:p>
        </p:txBody>
      </p:sp>
      <p:sp>
        <p:nvSpPr>
          <p:cNvPr id="16" name="圆角矩形 44">
            <a:extLst>
              <a:ext uri="{FF2B5EF4-FFF2-40B4-BE49-F238E27FC236}">
                <a16:creationId xmlns:a16="http://schemas.microsoft.com/office/drawing/2014/main" id="{464861B0-155F-4361-8467-A5DBC711BDF3}"/>
              </a:ext>
            </a:extLst>
          </p:cNvPr>
          <p:cNvSpPr/>
          <p:nvPr/>
        </p:nvSpPr>
        <p:spPr>
          <a:xfrm>
            <a:off x="4665521" y="5985777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结束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0CD12829-95E0-410C-8C63-725523BC6E60}"/>
              </a:ext>
            </a:extLst>
          </p:cNvPr>
          <p:cNvSpPr/>
          <p:nvPr/>
        </p:nvSpPr>
        <p:spPr>
          <a:xfrm>
            <a:off x="2143416" y="3808936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失败超过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次？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E8B382-6F37-4022-A920-D92DCCFE2045}"/>
              </a:ext>
            </a:extLst>
          </p:cNvPr>
          <p:cNvSpPr/>
          <p:nvPr/>
        </p:nvSpPr>
        <p:spPr>
          <a:xfrm>
            <a:off x="2279957" y="4948742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记录日志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退出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A2DE2A3F-F403-4FD2-B986-D55810321262}"/>
              </a:ext>
            </a:extLst>
          </p:cNvPr>
          <p:cNvSpPr/>
          <p:nvPr/>
        </p:nvSpPr>
        <p:spPr>
          <a:xfrm>
            <a:off x="4222176" y="3808937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连接正常？</a:t>
            </a:r>
          </a:p>
        </p:txBody>
      </p:sp>
      <p:sp>
        <p:nvSpPr>
          <p:cNvPr id="20" name="圆角矩形 50">
            <a:extLst>
              <a:ext uri="{FF2B5EF4-FFF2-40B4-BE49-F238E27FC236}">
                <a16:creationId xmlns:a16="http://schemas.microsoft.com/office/drawing/2014/main" id="{07ED9A2D-C5C7-4200-8A32-FA66D04C85B1}"/>
              </a:ext>
            </a:extLst>
          </p:cNvPr>
          <p:cNvSpPr/>
          <p:nvPr/>
        </p:nvSpPr>
        <p:spPr>
          <a:xfrm>
            <a:off x="4665522" y="967423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3F24C8-A6F8-42C7-BBF6-B3FACF523340}"/>
              </a:ext>
            </a:extLst>
          </p:cNvPr>
          <p:cNvSpPr/>
          <p:nvPr/>
        </p:nvSpPr>
        <p:spPr>
          <a:xfrm>
            <a:off x="7815665" y="4948443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断开连接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60CF6B-D407-4C2F-81AC-DD5B61C23F7A}"/>
              </a:ext>
            </a:extLst>
          </p:cNvPr>
          <p:cNvSpPr/>
          <p:nvPr/>
        </p:nvSpPr>
        <p:spPr>
          <a:xfrm>
            <a:off x="7827117" y="3837282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分固定大小块发送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1KB)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6BBA82-3584-4D79-8A55-59C3FE0FFCB6}"/>
              </a:ext>
            </a:extLst>
          </p:cNvPr>
          <p:cNvSpPr/>
          <p:nvPr/>
        </p:nvSpPr>
        <p:spPr>
          <a:xfrm>
            <a:off x="7829430" y="1035774"/>
            <a:ext cx="1443184" cy="524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发送头部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(size)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D25C8C-090C-4706-B41B-E654B4FF812E}"/>
              </a:ext>
            </a:extLst>
          </p:cNvPr>
          <p:cNvCxnSpPr>
            <a:cxnSpLocks/>
          </p:cNvCxnSpPr>
          <p:nvPr/>
        </p:nvCxnSpPr>
        <p:spPr>
          <a:xfrm>
            <a:off x="5081157" y="1392296"/>
            <a:ext cx="0" cy="1675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29CFA3-8747-4F0C-8FE0-77995C62040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081161" y="2101780"/>
            <a:ext cx="1" cy="20532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D7B51F-2E8B-4BA7-9B05-4B6DC5D4ABF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081159" y="2833579"/>
            <a:ext cx="3" cy="230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17ADE5-F0CE-47DE-9B9A-BE3156971541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5081158" y="3587693"/>
            <a:ext cx="1" cy="22124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A158B44-629F-44E7-961C-0C84E291A5AF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3861380" y="4183009"/>
            <a:ext cx="360796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67">
            <a:extLst>
              <a:ext uri="{FF2B5EF4-FFF2-40B4-BE49-F238E27FC236}">
                <a16:creationId xmlns:a16="http://schemas.microsoft.com/office/drawing/2014/main" id="{097165C1-6943-4024-AE70-EA4BD5713804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3439332" y="2888702"/>
            <a:ext cx="483300" cy="135716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0D737FA-759D-4A05-8E4E-EA14FD87080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001549" y="4557081"/>
            <a:ext cx="849" cy="3916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71">
            <a:extLst>
              <a:ext uri="{FF2B5EF4-FFF2-40B4-BE49-F238E27FC236}">
                <a16:creationId xmlns:a16="http://schemas.microsoft.com/office/drawing/2014/main" id="{DEE9DA43-CEA9-456D-B2AA-A034025F0F0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3784893" y="4689511"/>
            <a:ext cx="512921" cy="207960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73">
            <a:extLst>
              <a:ext uri="{FF2B5EF4-FFF2-40B4-BE49-F238E27FC236}">
                <a16:creationId xmlns:a16="http://schemas.microsoft.com/office/drawing/2014/main" id="{724A310A-AFF0-4FBB-A519-DFF038DC6A12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 flipH="1" flipV="1">
            <a:off x="5055436" y="1061496"/>
            <a:ext cx="3521308" cy="3469864"/>
          </a:xfrm>
          <a:prstGeom prst="bentConnector5">
            <a:avLst>
              <a:gd name="adj1" fmla="val -6492"/>
              <a:gd name="adj2" fmla="val 56239"/>
              <a:gd name="adj3" fmla="val 10649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FCEE233-5C96-4AEB-A809-5C938F74EF9B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8551022" y="1559888"/>
            <a:ext cx="179" cy="2550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77">
            <a:extLst>
              <a:ext uri="{FF2B5EF4-FFF2-40B4-BE49-F238E27FC236}">
                <a16:creationId xmlns:a16="http://schemas.microsoft.com/office/drawing/2014/main" id="{F66C0F61-B45F-4F3D-9118-4AA387A8AE5D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rot="10800000" flipV="1">
            <a:off x="5940141" y="2189002"/>
            <a:ext cx="1752079" cy="1994008"/>
          </a:xfrm>
          <a:prstGeom prst="bentConnector3">
            <a:avLst>
              <a:gd name="adj1" fmla="val 642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7CC5756-8369-4EF0-85E6-5E10BF2CFF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551023" y="2563074"/>
            <a:ext cx="178" cy="2532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F94FF5-0CBA-49AA-B94A-E087EDD474D7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8548709" y="3564425"/>
            <a:ext cx="2314" cy="27285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92">
            <a:extLst>
              <a:ext uri="{FF2B5EF4-FFF2-40B4-BE49-F238E27FC236}">
                <a16:creationId xmlns:a16="http://schemas.microsoft.com/office/drawing/2014/main" id="{6E0B3D86-7EDF-40A2-9E40-949104A4F7AA}"/>
              </a:ext>
            </a:extLst>
          </p:cNvPr>
          <p:cNvCxnSpPr>
            <a:cxnSpLocks/>
            <a:stCxn id="22" idx="3"/>
            <a:endCxn id="14" idx="3"/>
          </p:cNvCxnSpPr>
          <p:nvPr/>
        </p:nvCxnSpPr>
        <p:spPr>
          <a:xfrm flipV="1">
            <a:off x="9270301" y="2189002"/>
            <a:ext cx="139882" cy="1910337"/>
          </a:xfrm>
          <a:prstGeom prst="bentConnector3">
            <a:avLst>
              <a:gd name="adj1" fmla="val 34265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95">
            <a:extLst>
              <a:ext uri="{FF2B5EF4-FFF2-40B4-BE49-F238E27FC236}">
                <a16:creationId xmlns:a16="http://schemas.microsoft.com/office/drawing/2014/main" id="{3AAE5CE4-FBF4-4F1D-8955-3E43807A6910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H="1" flipV="1">
            <a:off x="7692041" y="3190353"/>
            <a:ext cx="845216" cy="1758090"/>
          </a:xfrm>
          <a:prstGeom prst="bentConnector4">
            <a:avLst>
              <a:gd name="adj1" fmla="val -27046"/>
              <a:gd name="adj2" fmla="val 8375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97">
            <a:extLst>
              <a:ext uri="{FF2B5EF4-FFF2-40B4-BE49-F238E27FC236}">
                <a16:creationId xmlns:a16="http://schemas.microsoft.com/office/drawing/2014/main" id="{C63A4DC1-739D-49AA-B5BB-81884271E02B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5400000">
            <a:off x="6552598" y="4001118"/>
            <a:ext cx="513220" cy="3456099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BFB3D29-D034-4B71-B06A-692210F56C41}"/>
              </a:ext>
            </a:extLst>
          </p:cNvPr>
          <p:cNvSpPr txBox="1"/>
          <p:nvPr/>
        </p:nvSpPr>
        <p:spPr>
          <a:xfrm>
            <a:off x="2511089" y="4553302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AC54E-2FCD-4770-A032-A0C43F8112A7}"/>
              </a:ext>
            </a:extLst>
          </p:cNvPr>
          <p:cNvSpPr txBox="1"/>
          <p:nvPr/>
        </p:nvSpPr>
        <p:spPr>
          <a:xfrm>
            <a:off x="8580955" y="3513258"/>
            <a:ext cx="399468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6B628F-ADE6-493A-BA90-55FEC3C47B69}"/>
              </a:ext>
            </a:extLst>
          </p:cNvPr>
          <p:cNvSpPr txBox="1"/>
          <p:nvPr/>
        </p:nvSpPr>
        <p:spPr>
          <a:xfrm>
            <a:off x="8591432" y="2522753"/>
            <a:ext cx="425181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127C42-060C-4B39-9CD6-EEC4C7C48978}"/>
              </a:ext>
            </a:extLst>
          </p:cNvPr>
          <p:cNvSpPr txBox="1"/>
          <p:nvPr/>
        </p:nvSpPr>
        <p:spPr>
          <a:xfrm>
            <a:off x="7259266" y="1853900"/>
            <a:ext cx="399468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DE4C71-2F26-4A6C-A314-1C00CF9D477A}"/>
              </a:ext>
            </a:extLst>
          </p:cNvPr>
          <p:cNvSpPr txBox="1"/>
          <p:nvPr/>
        </p:nvSpPr>
        <p:spPr>
          <a:xfrm>
            <a:off x="7379026" y="2837427"/>
            <a:ext cx="425181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0643787-63CF-47C4-A7B1-0F1586E0C2CA}"/>
              </a:ext>
            </a:extLst>
          </p:cNvPr>
          <p:cNvSpPr txBox="1"/>
          <p:nvPr/>
        </p:nvSpPr>
        <p:spPr>
          <a:xfrm>
            <a:off x="2573105" y="3390538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C087D44-8B51-4D4E-A24E-E1207D5EAB97}"/>
              </a:ext>
            </a:extLst>
          </p:cNvPr>
          <p:cNvSpPr txBox="1"/>
          <p:nvPr/>
        </p:nvSpPr>
        <p:spPr>
          <a:xfrm>
            <a:off x="5746452" y="4794554"/>
            <a:ext cx="425181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E58408-19C4-4AD4-AE1A-263CE0431B87}"/>
              </a:ext>
            </a:extLst>
          </p:cNvPr>
          <p:cNvSpPr txBox="1"/>
          <p:nvPr/>
        </p:nvSpPr>
        <p:spPr>
          <a:xfrm>
            <a:off x="3861380" y="4249304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012A6F9-89B1-40AD-AC3D-DE4DE805BBE4}"/>
              </a:ext>
            </a:extLst>
          </p:cNvPr>
          <p:cNvSpPr txBox="1"/>
          <p:nvPr/>
        </p:nvSpPr>
        <p:spPr>
          <a:xfrm>
            <a:off x="1371378" y="1522692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TCP</a:t>
            </a:r>
            <a:r>
              <a:rPr lang="zh-CN" altLang="en-US" b="1" dirty="0">
                <a:solidFill>
                  <a:schemeClr val="bg1"/>
                </a:solidFill>
              </a:rPr>
              <a:t>发送流程</a:t>
            </a:r>
          </a:p>
        </p:txBody>
      </p:sp>
    </p:spTree>
    <p:extLst>
      <p:ext uri="{BB962C8B-B14F-4D97-AF65-F5344CB8AC3E}">
        <p14:creationId xmlns:p14="http://schemas.microsoft.com/office/powerpoint/2010/main" val="30130396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FFED97F2-74EF-4AD3-BAD7-833DEFF0AC84}"/>
              </a:ext>
            </a:extLst>
          </p:cNvPr>
          <p:cNvSpPr/>
          <p:nvPr/>
        </p:nvSpPr>
        <p:spPr>
          <a:xfrm>
            <a:off x="7279606" y="1854104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是头部？</a:t>
            </a:r>
          </a:p>
        </p:txBody>
      </p:sp>
      <p:sp>
        <p:nvSpPr>
          <p:cNvPr id="7" name="圆角矩形 16">
            <a:extLst>
              <a:ext uri="{FF2B5EF4-FFF2-40B4-BE49-F238E27FC236}">
                <a16:creationId xmlns:a16="http://schemas.microsoft.com/office/drawing/2014/main" id="{D3EE4E78-3AA8-4BD9-AFC8-D11CE266D780}"/>
              </a:ext>
            </a:extLst>
          </p:cNvPr>
          <p:cNvSpPr/>
          <p:nvPr/>
        </p:nvSpPr>
        <p:spPr>
          <a:xfrm>
            <a:off x="4933205" y="629870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61A89E-B4F2-438C-AF5D-1F62F763E445}"/>
              </a:ext>
            </a:extLst>
          </p:cNvPr>
          <p:cNvSpPr/>
          <p:nvPr/>
        </p:nvSpPr>
        <p:spPr>
          <a:xfrm>
            <a:off x="4547410" y="1283567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TcpServer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监听固定端口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FB415E-2D89-41DB-B603-B341866B5AEA}"/>
              </a:ext>
            </a:extLst>
          </p:cNvPr>
          <p:cNvSpPr/>
          <p:nvPr/>
        </p:nvSpPr>
        <p:spPr>
          <a:xfrm>
            <a:off x="4547718" y="2128725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收到新连接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F7AA3-E0BD-4E57-8851-8B50184D4E91}"/>
              </a:ext>
            </a:extLst>
          </p:cNvPr>
          <p:cNvSpPr/>
          <p:nvPr/>
        </p:nvSpPr>
        <p:spPr>
          <a:xfrm>
            <a:off x="4457833" y="4044122"/>
            <a:ext cx="1782013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新建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Socket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buf(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接收数据用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加入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ADA1A7-27B7-4CCB-B38C-9131D6847763}"/>
              </a:ext>
            </a:extLst>
          </p:cNvPr>
          <p:cNvSpPr/>
          <p:nvPr/>
        </p:nvSpPr>
        <p:spPr>
          <a:xfrm>
            <a:off x="7337156" y="1098846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收到数据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43EBBF-5FA2-44A0-B2C6-C53FB505372B}"/>
              </a:ext>
            </a:extLst>
          </p:cNvPr>
          <p:cNvSpPr/>
          <p:nvPr/>
        </p:nvSpPr>
        <p:spPr>
          <a:xfrm>
            <a:off x="9461519" y="1964939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记录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size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清空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D6EACA-FE5C-47B0-89B3-9F9BF2D1FF29}"/>
              </a:ext>
            </a:extLst>
          </p:cNvPr>
          <p:cNvSpPr/>
          <p:nvPr/>
        </p:nvSpPr>
        <p:spPr>
          <a:xfrm>
            <a:off x="7337156" y="2886819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数据追加入</a:t>
            </a:r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98079EEE-8813-4D18-BA0F-65C97F5B8CED}"/>
              </a:ext>
            </a:extLst>
          </p:cNvPr>
          <p:cNvSpPr/>
          <p:nvPr/>
        </p:nvSpPr>
        <p:spPr>
          <a:xfrm>
            <a:off x="7279606" y="3695848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buf_size==size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B2D5AF-4F49-4358-9AF3-170832D8D35E}"/>
              </a:ext>
            </a:extLst>
          </p:cNvPr>
          <p:cNvSpPr/>
          <p:nvPr/>
        </p:nvSpPr>
        <p:spPr>
          <a:xfrm>
            <a:off x="4547410" y="5304420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断开该连接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53CB36-EE10-474F-B2B2-A45786654A8A}"/>
              </a:ext>
            </a:extLst>
          </p:cNvPr>
          <p:cNvSpPr/>
          <p:nvPr/>
        </p:nvSpPr>
        <p:spPr>
          <a:xfrm>
            <a:off x="7337155" y="4726549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数据传给上层</a:t>
            </a:r>
          </a:p>
        </p:txBody>
      </p:sp>
      <p:sp>
        <p:nvSpPr>
          <p:cNvPr id="18" name="圆角矩形 41">
            <a:extLst>
              <a:ext uri="{FF2B5EF4-FFF2-40B4-BE49-F238E27FC236}">
                <a16:creationId xmlns:a16="http://schemas.microsoft.com/office/drawing/2014/main" id="{4BE9BED6-3BF1-4D0C-9A6B-9256A872919A}"/>
              </a:ext>
            </a:extLst>
          </p:cNvPr>
          <p:cNvSpPr/>
          <p:nvPr/>
        </p:nvSpPr>
        <p:spPr>
          <a:xfrm>
            <a:off x="4933515" y="6059678"/>
            <a:ext cx="831273" cy="424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结束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91E15E13-F20A-4D8D-95E2-13FFE34682BB}"/>
              </a:ext>
            </a:extLst>
          </p:cNvPr>
          <p:cNvSpPr/>
          <p:nvPr/>
        </p:nvSpPr>
        <p:spPr>
          <a:xfrm>
            <a:off x="4489861" y="2960705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连接数超过阈值？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B13C34-D517-4432-9AFC-1E99BBD0BCAF}"/>
              </a:ext>
            </a:extLst>
          </p:cNvPr>
          <p:cNvSpPr/>
          <p:nvPr/>
        </p:nvSpPr>
        <p:spPr>
          <a:xfrm>
            <a:off x="2395644" y="3071540"/>
            <a:ext cx="1602865" cy="526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清理无用连接</a:t>
            </a: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82096BDA-74BB-4B42-B07F-054F1679AC99}"/>
              </a:ext>
            </a:extLst>
          </p:cNvPr>
          <p:cNvSpPr/>
          <p:nvPr/>
        </p:nvSpPr>
        <p:spPr>
          <a:xfrm>
            <a:off x="2338094" y="3929331"/>
            <a:ext cx="1717964" cy="7481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连接数超过阈值？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D0D53F-85DF-4A32-A288-5D151913ADA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48842" y="1054743"/>
            <a:ext cx="1" cy="22882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635916-7CCF-40A0-A485-2C4B4E4C8FE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48843" y="1810040"/>
            <a:ext cx="308" cy="318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DE0F50-3787-459E-90B7-2434121CBE3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5348843" y="2655198"/>
            <a:ext cx="308" cy="305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EFB6E72-A024-47B4-BBE5-B84DC82DC80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 flipV="1">
            <a:off x="3998509" y="3334777"/>
            <a:ext cx="4913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7C65C1-6259-4A0B-8398-7C0506175E3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197076" y="3598013"/>
            <a:ext cx="1" cy="331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15">
            <a:extLst>
              <a:ext uri="{FF2B5EF4-FFF2-40B4-BE49-F238E27FC236}">
                <a16:creationId xmlns:a16="http://schemas.microsoft.com/office/drawing/2014/main" id="{962132C0-3178-42FF-8EB0-AA3E0C0B0F70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 rot="16200000" flipH="1">
            <a:off x="3959487" y="3915064"/>
            <a:ext cx="626944" cy="21517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63D035-CAEA-483C-9EF1-D83765389E7B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>
            <a:off x="4056058" y="4303404"/>
            <a:ext cx="401775" cy="3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C0C86B-47DC-4AA2-8FC2-2FFC148E5AD0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5348840" y="3708850"/>
            <a:ext cx="3" cy="335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0677F15-57CA-4A3E-8F4D-BE67D10BE8F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348843" y="5830893"/>
            <a:ext cx="309" cy="228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55">
            <a:extLst>
              <a:ext uri="{FF2B5EF4-FFF2-40B4-BE49-F238E27FC236}">
                <a16:creationId xmlns:a16="http://schemas.microsoft.com/office/drawing/2014/main" id="{09A64705-0D54-47B9-8439-615D9393A16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 flipH="1" flipV="1">
            <a:off x="5007839" y="1439846"/>
            <a:ext cx="3471749" cy="2789749"/>
          </a:xfrm>
          <a:prstGeom prst="bentConnector5">
            <a:avLst>
              <a:gd name="adj1" fmla="val -6585"/>
              <a:gd name="adj2" fmla="val 51605"/>
              <a:gd name="adj3" fmla="val 1065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34781CE-FC98-4CDE-9322-F4F39F6561A9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flipH="1">
            <a:off x="8138588" y="1625319"/>
            <a:ext cx="1" cy="2287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D35F2BD-B2D7-4650-8033-ECCA5DAF90C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8997570" y="2228176"/>
            <a:ext cx="4639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EF75818-9916-4B5A-8B2C-4BF8EB31E00E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138588" y="2602249"/>
            <a:ext cx="1" cy="28457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96728E0-5A36-4401-BADB-59D6F4B8DB6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138588" y="3413292"/>
            <a:ext cx="1" cy="2825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59447-F392-4B18-8585-EFBC16C5B3B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138588" y="4443993"/>
            <a:ext cx="0" cy="2825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71">
            <a:extLst>
              <a:ext uri="{FF2B5EF4-FFF2-40B4-BE49-F238E27FC236}">
                <a16:creationId xmlns:a16="http://schemas.microsoft.com/office/drawing/2014/main" id="{E1AD5801-60F3-418A-A760-303F52E9B048}"/>
              </a:ext>
            </a:extLst>
          </p:cNvPr>
          <p:cNvCxnSpPr>
            <a:stCxn id="17" idx="1"/>
            <a:endCxn id="16" idx="0"/>
          </p:cNvCxnSpPr>
          <p:nvPr/>
        </p:nvCxnSpPr>
        <p:spPr>
          <a:xfrm rot="10800000" flipV="1">
            <a:off x="5348843" y="4989786"/>
            <a:ext cx="1988312" cy="3146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5A37290-9E3E-4DB1-A10C-53103046BA13}"/>
              </a:ext>
            </a:extLst>
          </p:cNvPr>
          <p:cNvSpPr txBox="1"/>
          <p:nvPr/>
        </p:nvSpPr>
        <p:spPr>
          <a:xfrm>
            <a:off x="5444036" y="3714293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5A92D53-F797-4CB8-9629-254EB5C3E337}"/>
              </a:ext>
            </a:extLst>
          </p:cNvPr>
          <p:cNvSpPr txBox="1"/>
          <p:nvPr/>
        </p:nvSpPr>
        <p:spPr>
          <a:xfrm>
            <a:off x="4063782" y="2956360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ACF9DC-F017-44E8-B745-2C47AEB7D061}"/>
              </a:ext>
            </a:extLst>
          </p:cNvPr>
          <p:cNvSpPr txBox="1"/>
          <p:nvPr/>
        </p:nvSpPr>
        <p:spPr>
          <a:xfrm>
            <a:off x="8218492" y="2565029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6B90E-4DA5-4030-946C-1C9AEC5F294D}"/>
              </a:ext>
            </a:extLst>
          </p:cNvPr>
          <p:cNvSpPr txBox="1"/>
          <p:nvPr/>
        </p:nvSpPr>
        <p:spPr>
          <a:xfrm>
            <a:off x="8997566" y="1848797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F8F809-4961-4D21-ACB7-7D3FE841EABA}"/>
              </a:ext>
            </a:extLst>
          </p:cNvPr>
          <p:cNvSpPr txBox="1"/>
          <p:nvPr/>
        </p:nvSpPr>
        <p:spPr>
          <a:xfrm>
            <a:off x="4013903" y="3947816"/>
            <a:ext cx="39946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No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CCFE92-18AA-41CF-BA55-224A2309A7EF}"/>
              </a:ext>
            </a:extLst>
          </p:cNvPr>
          <p:cNvSpPr txBox="1"/>
          <p:nvPr/>
        </p:nvSpPr>
        <p:spPr>
          <a:xfrm>
            <a:off x="8224536" y="4416220"/>
            <a:ext cx="42518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/>
              <a:t>Yes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B32F1D-A37E-4688-BBC6-7578597A7D3F}"/>
              </a:ext>
            </a:extLst>
          </p:cNvPr>
          <p:cNvSpPr txBox="1"/>
          <p:nvPr/>
        </p:nvSpPr>
        <p:spPr>
          <a:xfrm>
            <a:off x="1371070" y="1465647"/>
            <a:ext cx="14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TCP</a:t>
            </a:r>
            <a:r>
              <a:rPr lang="zh-CN" altLang="en-US" b="1" dirty="0">
                <a:solidFill>
                  <a:schemeClr val="bg1"/>
                </a:solidFill>
              </a:rPr>
              <a:t>接收流程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E4D786C-CA55-4173-B258-2026F0507760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2DC6DB9-CA8B-4A35-9860-75AFED49C5CA}"/>
              </a:ext>
            </a:extLst>
          </p:cNvPr>
          <p:cNvSpPr txBox="1"/>
          <p:nvPr/>
        </p:nvSpPr>
        <p:spPr>
          <a:xfrm>
            <a:off x="10200924" y="399991"/>
            <a:ext cx="1687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通讯模块</a:t>
            </a:r>
            <a:r>
              <a:rPr lang="en-US" altLang="zh-CN" sz="2000" b="1" i="1" dirty="0">
                <a:solidFill>
                  <a:schemeClr val="bg1"/>
                </a:solidFill>
              </a:rPr>
              <a:t>-TCP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D44035-CD40-41B9-B788-81BE4C86B902}"/>
              </a:ext>
            </a:extLst>
          </p:cNvPr>
          <p:cNvCxnSpPr/>
          <p:nvPr/>
        </p:nvCxnSpPr>
        <p:spPr>
          <a:xfrm>
            <a:off x="5366060" y="1810040"/>
            <a:ext cx="308" cy="31868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A2DF89-D94E-468D-B36E-29E7B9B10493}"/>
              </a:ext>
            </a:extLst>
          </p:cNvPr>
          <p:cNvCxnSpPr/>
          <p:nvPr/>
        </p:nvCxnSpPr>
        <p:spPr>
          <a:xfrm flipH="1">
            <a:off x="5366060" y="2655198"/>
            <a:ext cx="308" cy="3055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AB29CA-D69B-4856-9693-D44B51973D6F}"/>
              </a:ext>
            </a:extLst>
          </p:cNvPr>
          <p:cNvCxnSpPr/>
          <p:nvPr/>
        </p:nvCxnSpPr>
        <p:spPr>
          <a:xfrm flipH="1" flipV="1">
            <a:off x="4015726" y="3334777"/>
            <a:ext cx="491352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A824B19-6E19-4399-98D2-46171B8EDB06}"/>
              </a:ext>
            </a:extLst>
          </p:cNvPr>
          <p:cNvCxnSpPr/>
          <p:nvPr/>
        </p:nvCxnSpPr>
        <p:spPr>
          <a:xfrm flipH="1">
            <a:off x="3214293" y="3598013"/>
            <a:ext cx="1" cy="3313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15">
            <a:extLst>
              <a:ext uri="{FF2B5EF4-FFF2-40B4-BE49-F238E27FC236}">
                <a16:creationId xmlns:a16="http://schemas.microsoft.com/office/drawing/2014/main" id="{21BEC17B-6598-4EE2-9DBA-1110CA1D1A26}"/>
              </a:ext>
            </a:extLst>
          </p:cNvPr>
          <p:cNvCxnSpPr/>
          <p:nvPr/>
        </p:nvCxnSpPr>
        <p:spPr>
          <a:xfrm rot="16200000" flipH="1">
            <a:off x="3976704" y="3915064"/>
            <a:ext cx="626944" cy="215176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A3F24A2-3540-496D-9F2D-E32775A7FB7E}"/>
              </a:ext>
            </a:extLst>
          </p:cNvPr>
          <p:cNvCxnSpPr/>
          <p:nvPr/>
        </p:nvCxnSpPr>
        <p:spPr>
          <a:xfrm>
            <a:off x="4073275" y="4303404"/>
            <a:ext cx="401775" cy="39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1C428D-D809-49BD-B897-A835BA71BEE8}"/>
              </a:ext>
            </a:extLst>
          </p:cNvPr>
          <p:cNvCxnSpPr/>
          <p:nvPr/>
        </p:nvCxnSpPr>
        <p:spPr>
          <a:xfrm flipH="1">
            <a:off x="5366057" y="3708850"/>
            <a:ext cx="3" cy="33527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7C2077F7-EB0F-4114-9158-EDAFDC24F49C}"/>
              </a:ext>
            </a:extLst>
          </p:cNvPr>
          <p:cNvCxnSpPr/>
          <p:nvPr/>
        </p:nvCxnSpPr>
        <p:spPr>
          <a:xfrm rot="5400000" flipH="1" flipV="1">
            <a:off x="5025056" y="1439846"/>
            <a:ext cx="3471749" cy="2789749"/>
          </a:xfrm>
          <a:prstGeom prst="bentConnector5">
            <a:avLst>
              <a:gd name="adj1" fmla="val -6585"/>
              <a:gd name="adj2" fmla="val 51605"/>
              <a:gd name="adj3" fmla="val 106585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71">
            <a:extLst>
              <a:ext uri="{FF2B5EF4-FFF2-40B4-BE49-F238E27FC236}">
                <a16:creationId xmlns:a16="http://schemas.microsoft.com/office/drawing/2014/main" id="{8F9641A8-B0AB-4FBA-BB68-06A8E62F8975}"/>
              </a:ext>
            </a:extLst>
          </p:cNvPr>
          <p:cNvCxnSpPr/>
          <p:nvPr/>
        </p:nvCxnSpPr>
        <p:spPr>
          <a:xfrm rot="10800000" flipV="1">
            <a:off x="5366060" y="4989786"/>
            <a:ext cx="1988312" cy="314634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461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日志模块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0A6D44-347E-49DF-BA28-92955C0775B9}"/>
              </a:ext>
            </a:extLst>
          </p:cNvPr>
          <p:cNvGrpSpPr/>
          <p:nvPr/>
        </p:nvGrpSpPr>
        <p:grpSpPr>
          <a:xfrm>
            <a:off x="1921720" y="1902501"/>
            <a:ext cx="7689401" cy="3052997"/>
            <a:chOff x="2112219" y="1700687"/>
            <a:chExt cx="7689401" cy="305299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8D82CB-BA97-48D5-A8DE-6F4464914860}"/>
                </a:ext>
              </a:extLst>
            </p:cNvPr>
            <p:cNvSpPr txBox="1"/>
            <p:nvPr/>
          </p:nvSpPr>
          <p:spPr>
            <a:xfrm>
              <a:off x="4154750" y="1700687"/>
              <a:ext cx="3606661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日志模块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F7635BC-7805-46FC-845F-B58B81294E04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5956917" y="2408573"/>
              <a:ext cx="0" cy="8160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8F6B46-132A-40C1-88A9-62DBF2E16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067" y="2683782"/>
              <a:ext cx="2677850" cy="74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51AB4A3-7F65-485E-9FA5-1E812F10C5E8}"/>
                </a:ext>
              </a:extLst>
            </p:cNvPr>
            <p:cNvCxnSpPr>
              <a:cxnSpLocks/>
            </p:cNvCxnSpPr>
            <p:nvPr/>
          </p:nvCxnSpPr>
          <p:spPr>
            <a:xfrm>
              <a:off x="3279067" y="2672179"/>
              <a:ext cx="1" cy="67884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5B87A23-D6F3-4453-8102-181CE19585DC}"/>
                </a:ext>
              </a:extLst>
            </p:cNvPr>
            <p:cNvSpPr txBox="1"/>
            <p:nvPr/>
          </p:nvSpPr>
          <p:spPr>
            <a:xfrm>
              <a:off x="2112219" y="2912873"/>
              <a:ext cx="2333696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单例模式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671185-5FE6-4350-8098-1A74B0F62E8D}"/>
                </a:ext>
              </a:extLst>
            </p:cNvPr>
            <p:cNvCxnSpPr/>
            <p:nvPr/>
          </p:nvCxnSpPr>
          <p:spPr>
            <a:xfrm>
              <a:off x="8622787" y="2672179"/>
              <a:ext cx="0" cy="6925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293A054-BA16-4FB3-9FC5-C2D7A1A38928}"/>
                </a:ext>
              </a:extLst>
            </p:cNvPr>
            <p:cNvSpPr txBox="1"/>
            <p:nvPr/>
          </p:nvSpPr>
          <p:spPr>
            <a:xfrm>
              <a:off x="7467919" y="2933052"/>
              <a:ext cx="2333701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单线程全局写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773F24-5704-413A-9C58-2F24DC358413}"/>
                </a:ext>
              </a:extLst>
            </p:cNvPr>
            <p:cNvCxnSpPr/>
            <p:nvPr/>
          </p:nvCxnSpPr>
          <p:spPr>
            <a:xfrm>
              <a:off x="5956917" y="2672179"/>
              <a:ext cx="0" cy="692537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63CE9B-4838-44C5-A182-A44678B6F0A7}"/>
                </a:ext>
              </a:extLst>
            </p:cNvPr>
            <p:cNvSpPr txBox="1"/>
            <p:nvPr/>
          </p:nvSpPr>
          <p:spPr>
            <a:xfrm>
              <a:off x="4790069" y="2926566"/>
              <a:ext cx="2333696" cy="52322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日志级别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DD79120-A05A-4805-9E4A-91B056A1E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917" y="2685731"/>
              <a:ext cx="2677850" cy="74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9FC8ED-6DE7-4F18-8328-0DA7FDDF2CC8}"/>
                </a:ext>
              </a:extLst>
            </p:cNvPr>
            <p:cNvSpPr txBox="1"/>
            <p:nvPr/>
          </p:nvSpPr>
          <p:spPr>
            <a:xfrm>
              <a:off x="2112219" y="3558114"/>
              <a:ext cx="2333696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单例获取日志文件实例对象，避免文件被多次打开导致异常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E3F9FC-98E7-4085-ADFB-3AB0F123A9DD}"/>
                </a:ext>
              </a:extLst>
            </p:cNvPr>
            <p:cNvSpPr txBox="1"/>
            <p:nvPr/>
          </p:nvSpPr>
          <p:spPr>
            <a:xfrm>
              <a:off x="4790069" y="3553355"/>
              <a:ext cx="2333696" cy="12003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调试信息（</a:t>
              </a:r>
              <a:r>
                <a:rPr lang="en-US" altLang="zh-CN" dirty="0"/>
                <a:t> Debug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r>
                <a:rPr lang="zh-CN" altLang="en-US" dirty="0"/>
                <a:t>警告信息（</a:t>
              </a:r>
              <a:r>
                <a:rPr lang="en-US" altLang="zh-CN" dirty="0"/>
                <a:t>Warning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r>
                <a:rPr lang="zh-CN" altLang="en-US" dirty="0"/>
                <a:t>严重错误（</a:t>
              </a:r>
              <a:r>
                <a:rPr lang="en-US" altLang="zh-CN" dirty="0"/>
                <a:t>Critical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r>
                <a:rPr lang="zh-CN" altLang="en-US" dirty="0"/>
                <a:t>致命错误（</a:t>
              </a:r>
              <a:r>
                <a:rPr lang="en-US" altLang="zh-CN" dirty="0"/>
                <a:t>Fatal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CD6D1-D57B-4018-BBC3-7CD18C3F92C2}"/>
                </a:ext>
              </a:extLst>
            </p:cNvPr>
            <p:cNvSpPr txBox="1"/>
            <p:nvPr/>
          </p:nvSpPr>
          <p:spPr>
            <a:xfrm>
              <a:off x="7467919" y="3558114"/>
              <a:ext cx="2333696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专用线程写日志，不影响主程序执行，增加程序的稳定性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8523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latin typeface="等线" panose="02010600030101010101" pitchFamily="2" charset="-122"/>
                <a:ea typeface="等线" panose="02010600030101010101" pitchFamily="2" charset="-122"/>
              </a:rPr>
              <a:t> 详细设计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91563A0-B65C-4BD1-B3C8-F567DDF3B662}"/>
              </a:ext>
            </a:extLst>
          </p:cNvPr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76B06CE-F7AB-490B-813E-2D51BA530A0C}"/>
              </a:ext>
            </a:extLst>
          </p:cNvPr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/>
              <a:t>日志模块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AD7D0-D070-4F39-BC56-46A8BC92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62" y="2225598"/>
            <a:ext cx="10201336" cy="39029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5BB09A-1C62-4C3E-9180-AA54D9CA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62" y="1565511"/>
            <a:ext cx="10201336" cy="3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10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tx1"/>
            </a:solidFill>
            <a:latin typeface="等线" panose="02010600030101010101" pitchFamily="2" charset="-122"/>
            <a:ea typeface="等线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2791</Words>
  <Application>Microsoft Office PowerPoint</Application>
  <PresentationFormat>宽屏</PresentationFormat>
  <Paragraphs>150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方正静蕾简体</vt:lpstr>
      <vt:lpstr>宋体</vt:lpstr>
      <vt:lpstr>Arial</vt:lpstr>
      <vt:lpstr>Bahnschrift SemiLight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 qx</cp:lastModifiedBy>
  <cp:revision>180</cp:revision>
  <dcterms:created xsi:type="dcterms:W3CDTF">2016-02-17T05:23:47Z</dcterms:created>
  <dcterms:modified xsi:type="dcterms:W3CDTF">2019-12-13T09:07:06Z</dcterms:modified>
</cp:coreProperties>
</file>