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1" r:id="rId12"/>
    <p:sldId id="290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E699"/>
    <a:srgbClr val="C5E0B4"/>
    <a:srgbClr val="698D42"/>
    <a:srgbClr val="A8BD9A"/>
    <a:srgbClr val="3A3A3C"/>
    <a:srgbClr val="2F2F2F"/>
    <a:srgbClr val="FBE1F7"/>
    <a:srgbClr val="F6BC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>
        <p:scale>
          <a:sx n="66" d="100"/>
          <a:sy n="66" d="100"/>
        </p:scale>
        <p:origin x="1162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1D95-7888-4677-A2B3-403298D4EBB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72D5-00D2-4397-9523-AC93585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08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722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429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3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492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7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2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59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71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18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273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4985896" y="393870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>
              <a:spLocks/>
            </p:cNvSpPr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>
              <a:spLocks/>
            </p:cNvSpPr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>
              <a:spLocks/>
            </p:cNvSpPr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>
              <a:spLocks/>
            </p:cNvSpPr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>
              <a:spLocks/>
            </p:cNvSpPr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>
              <a:spLocks/>
            </p:cNvSpPr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>
              <a:spLocks/>
            </p:cNvSpPr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>
              <a:spLocks/>
            </p:cNvSpPr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>
              <a:spLocks/>
            </p:cNvSpPr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>
              <a:spLocks/>
            </p:cNvSpPr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>
              <a:spLocks/>
            </p:cNvSpPr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>
              <a:spLocks/>
            </p:cNvSpPr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>
              <a:spLocks/>
            </p:cNvSpPr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>
              <a:spLocks/>
            </p:cNvSpPr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>
              <a:spLocks/>
            </p:cNvSpPr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>
              <a:spLocks/>
            </p:cNvSpPr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>
              <a:spLocks/>
            </p:cNvSpPr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>
              <a:spLocks/>
            </p:cNvSpPr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>
              <a:spLocks/>
            </p:cNvSpPr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>
              <a:spLocks/>
            </p:cNvSpPr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>
              <a:spLocks/>
            </p:cNvSpPr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>
              <a:spLocks/>
            </p:cNvSpPr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>
              <a:spLocks/>
            </p:cNvSpPr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>
              <a:spLocks/>
            </p:cNvSpPr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>
              <a:spLocks/>
            </p:cNvSpPr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>
              <a:spLocks/>
            </p:cNvSpPr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>
              <a:spLocks/>
            </p:cNvSpPr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>
              <a:spLocks/>
            </p:cNvSpPr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>
              <a:spLocks/>
            </p:cNvSpPr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>
              <a:spLocks/>
            </p:cNvSpPr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>
              <a:spLocks/>
            </p:cNvSpPr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>
              <a:spLocks/>
            </p:cNvSpPr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>
              <a:spLocks/>
            </p:cNvSpPr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43562" y="2288083"/>
            <a:ext cx="869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JustChat</a:t>
            </a:r>
            <a:r>
              <a:rPr lang="zh-CN" altLang="en-US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功能展示</a:t>
            </a:r>
            <a:endParaRPr lang="zh-CN" altLang="en-US" sz="5400" b="1" spc="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10910278" y="5483291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>
              <a:spLocks/>
            </p:cNvSpPr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>
              <a:spLocks/>
            </p:cNvSpPr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>
              <a:spLocks/>
            </p:cNvSpPr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>
              <a:spLocks/>
            </p:cNvSpPr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>
              <a:spLocks/>
            </p:cNvSpPr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>
              <a:spLocks/>
            </p:cNvSpPr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>
              <a:spLocks/>
            </p:cNvSpPr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>
              <a:spLocks/>
            </p:cNvSpPr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>
              <a:spLocks/>
            </p:cNvSpPr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>
              <a:spLocks/>
            </p:cNvSpPr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>
              <a:spLocks/>
            </p:cNvSpPr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>
              <a:spLocks/>
            </p:cNvSpPr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>
              <a:spLocks/>
            </p:cNvSpPr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>
              <a:spLocks/>
            </p:cNvSpPr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>
              <a:spLocks/>
            </p:cNvSpPr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>
              <a:spLocks/>
            </p:cNvSpPr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>
              <a:spLocks/>
            </p:cNvSpPr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>
              <a:spLocks/>
            </p:cNvSpPr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>
              <a:spLocks/>
            </p:cNvSpPr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>
              <a:spLocks/>
            </p:cNvSpPr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>
              <a:spLocks/>
            </p:cNvSpPr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>
              <a:spLocks/>
            </p:cNvSpPr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>
              <a:spLocks/>
            </p:cNvSpPr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>
              <a:spLocks/>
            </p:cNvSpPr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>
              <a:spLocks/>
            </p:cNvSpPr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>
              <a:spLocks/>
            </p:cNvSpPr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>
              <a:spLocks/>
            </p:cNvSpPr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>
              <a:spLocks/>
            </p:cNvSpPr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>
              <a:spLocks/>
            </p:cNvSpPr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>
              <a:spLocks/>
            </p:cNvSpPr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>
              <a:spLocks/>
            </p:cNvSpPr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>
              <a:spLocks/>
            </p:cNvSpPr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>
              <a:spLocks/>
            </p:cNvSpPr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>
              <a:spLocks/>
            </p:cNvSpPr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>
              <a:spLocks/>
            </p:cNvSpPr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>
              <a:spLocks/>
            </p:cNvSpPr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>
              <a:spLocks/>
            </p:cNvSpPr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>
              <a:spLocks/>
            </p:cNvSpPr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>
              <a:spLocks/>
            </p:cNvSpPr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>
              <a:spLocks/>
            </p:cNvSpPr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>
              <a:spLocks/>
            </p:cNvSpPr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>
              <a:spLocks/>
            </p:cNvSpPr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>
              <a:spLocks/>
            </p:cNvSpPr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>
              <a:spLocks/>
            </p:cNvSpPr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>
              <a:spLocks/>
            </p:cNvSpPr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D6E084-93D4-44B1-B814-319190559B6C}"/>
              </a:ext>
            </a:extLst>
          </p:cNvPr>
          <p:cNvSpPr txBox="1"/>
          <p:nvPr/>
        </p:nvSpPr>
        <p:spPr>
          <a:xfrm>
            <a:off x="9362956" y="5737023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2019/12/20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0231" y="337492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</a:rPr>
              <a:t>23</a:t>
            </a:r>
            <a:r>
              <a:rPr lang="zh-CN" altLang="en-US" sz="2800" b="1" spc="300" dirty="0">
                <a:solidFill>
                  <a:schemeClr val="bg1"/>
                </a:solidFill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1297915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话题模块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C0D5B7-EA11-45BC-B1F3-784BA33DBEA5}"/>
              </a:ext>
            </a:extLst>
          </p:cNvPr>
          <p:cNvSpPr txBox="1"/>
          <p:nvPr/>
        </p:nvSpPr>
        <p:spPr>
          <a:xfrm>
            <a:off x="2402266" y="1493994"/>
            <a:ext cx="161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情感分析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1B319-B152-4F3F-B027-81299D50D23F}"/>
              </a:ext>
            </a:extLst>
          </p:cNvPr>
          <p:cNvSpPr txBox="1"/>
          <p:nvPr/>
        </p:nvSpPr>
        <p:spPr>
          <a:xfrm>
            <a:off x="7915139" y="1493994"/>
            <a:ext cx="161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情感分析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476B0-6443-4C54-8D10-6D8184C7122B}"/>
              </a:ext>
            </a:extLst>
          </p:cNvPr>
          <p:cNvSpPr txBox="1"/>
          <p:nvPr/>
        </p:nvSpPr>
        <p:spPr>
          <a:xfrm>
            <a:off x="1141960" y="1057297"/>
            <a:ext cx="37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▲  话题模块功能展示：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E35A49-BC52-400A-A9B3-F203E80F747F}"/>
              </a:ext>
            </a:extLst>
          </p:cNvPr>
          <p:cNvGrpSpPr/>
          <p:nvPr/>
        </p:nvGrpSpPr>
        <p:grpSpPr>
          <a:xfrm>
            <a:off x="725488" y="2097711"/>
            <a:ext cx="4966038" cy="4444824"/>
            <a:chOff x="725488" y="2097711"/>
            <a:chExt cx="4966038" cy="44448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31EB524-0AB2-45BA-A5C7-62C5D4F7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88" y="2097711"/>
              <a:ext cx="4966038" cy="4444824"/>
            </a:xfrm>
            <a:prstGeom prst="rect">
              <a:avLst/>
            </a:prstGeom>
          </p:spPr>
        </p:pic>
        <p:sp>
          <p:nvSpPr>
            <p:cNvPr id="24" name="标注: 线形 23">
              <a:extLst>
                <a:ext uri="{FF2B5EF4-FFF2-40B4-BE49-F238E27FC236}">
                  <a16:creationId xmlns:a16="http://schemas.microsoft.com/office/drawing/2014/main" id="{601BAE4A-79B7-4728-BFA7-C39FFFE1DFDD}"/>
                </a:ext>
              </a:extLst>
            </p:cNvPr>
            <p:cNvSpPr/>
            <p:nvPr/>
          </p:nvSpPr>
          <p:spPr>
            <a:xfrm>
              <a:off x="4962429" y="6071944"/>
              <a:ext cx="577850" cy="147566"/>
            </a:xfrm>
            <a:prstGeom prst="borderCallout1">
              <a:avLst>
                <a:gd name="adj1" fmla="val 46245"/>
                <a:gd name="adj2" fmla="val -1159"/>
                <a:gd name="adj3" fmla="val -220005"/>
                <a:gd name="adj4" fmla="val -655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C9C779-5292-44FB-A7B9-15B887F6124F}"/>
                </a:ext>
              </a:extLst>
            </p:cNvPr>
            <p:cNvSpPr txBox="1"/>
            <p:nvPr/>
          </p:nvSpPr>
          <p:spPr>
            <a:xfrm>
              <a:off x="3266546" y="5588645"/>
              <a:ext cx="1317222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情感分析结果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488F71-165F-4B56-9F28-A7CFE8E9785A}"/>
              </a:ext>
            </a:extLst>
          </p:cNvPr>
          <p:cNvGrpSpPr/>
          <p:nvPr/>
        </p:nvGrpSpPr>
        <p:grpSpPr>
          <a:xfrm>
            <a:off x="6235198" y="2083307"/>
            <a:ext cx="4972364" cy="4459228"/>
            <a:chOff x="6235198" y="2083307"/>
            <a:chExt cx="4972364" cy="445922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4A69C96-F5C7-4621-A775-C166ECD45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198" y="2083307"/>
              <a:ext cx="4972364" cy="4459228"/>
            </a:xfrm>
            <a:prstGeom prst="rect">
              <a:avLst/>
            </a:prstGeom>
          </p:spPr>
        </p:pic>
        <p:sp>
          <p:nvSpPr>
            <p:cNvPr id="28" name="标注: 线形 27">
              <a:extLst>
                <a:ext uri="{FF2B5EF4-FFF2-40B4-BE49-F238E27FC236}">
                  <a16:creationId xmlns:a16="http://schemas.microsoft.com/office/drawing/2014/main" id="{3944D87F-60ED-4CCB-80A4-D5CA8DFBFAA1}"/>
                </a:ext>
              </a:extLst>
            </p:cNvPr>
            <p:cNvSpPr/>
            <p:nvPr/>
          </p:nvSpPr>
          <p:spPr>
            <a:xfrm>
              <a:off x="10462091" y="6053656"/>
              <a:ext cx="577850" cy="147566"/>
            </a:xfrm>
            <a:prstGeom prst="borderCallout1">
              <a:avLst>
                <a:gd name="adj1" fmla="val 46245"/>
                <a:gd name="adj2" fmla="val -1159"/>
                <a:gd name="adj3" fmla="val -220005"/>
                <a:gd name="adj4" fmla="val -655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D4BF6D0-6626-4926-BF2B-329099B22EC5}"/>
                </a:ext>
              </a:extLst>
            </p:cNvPr>
            <p:cNvSpPr txBox="1"/>
            <p:nvPr/>
          </p:nvSpPr>
          <p:spPr>
            <a:xfrm>
              <a:off x="8766208" y="5570357"/>
              <a:ext cx="1317222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情感分析结果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0212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话题模块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476B0-6443-4C54-8D10-6D8184C7122B}"/>
              </a:ext>
            </a:extLst>
          </p:cNvPr>
          <p:cNvSpPr txBox="1"/>
          <p:nvPr/>
        </p:nvSpPr>
        <p:spPr>
          <a:xfrm>
            <a:off x="1125840" y="1167888"/>
            <a:ext cx="472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▲  情感分析模块部分代码：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106FC-E867-49E7-B8BF-177C3CDA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" y="2194561"/>
            <a:ext cx="10407759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193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58D54B-15B1-4B19-84DD-CC8CD955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28" y="1889940"/>
            <a:ext cx="9201343" cy="49108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7A24CA-9ED3-49F1-B046-CDA750DB39D2}"/>
              </a:ext>
            </a:extLst>
          </p:cNvPr>
          <p:cNvSpPr txBox="1"/>
          <p:nvPr/>
        </p:nvSpPr>
        <p:spPr>
          <a:xfrm>
            <a:off x="418617" y="199615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日志模块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74FD36-C9ED-474E-BD1C-521971DC3BBB}"/>
              </a:ext>
            </a:extLst>
          </p:cNvPr>
          <p:cNvSpPr txBox="1"/>
          <p:nvPr/>
        </p:nvSpPr>
        <p:spPr>
          <a:xfrm>
            <a:off x="1125840" y="1111326"/>
            <a:ext cx="37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▲  日志模块功能展示：</a:t>
            </a:r>
          </a:p>
        </p:txBody>
      </p:sp>
    </p:spTree>
    <p:extLst>
      <p:ext uri="{BB962C8B-B14F-4D97-AF65-F5344CB8AC3E}">
        <p14:creationId xmlns:p14="http://schemas.microsoft.com/office/powerpoint/2010/main" val="365140739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40890" y="2672000"/>
            <a:ext cx="9397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谢谢</a:t>
            </a:r>
            <a:endParaRPr lang="en-US" altLang="zh-CN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请老师和同学们指正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84E6C2-0FE3-47E5-BE7E-5FE3646E5CFA}"/>
              </a:ext>
            </a:extLst>
          </p:cNvPr>
          <p:cNvGrpSpPr/>
          <p:nvPr/>
        </p:nvGrpSpPr>
        <p:grpSpPr>
          <a:xfrm>
            <a:off x="1040828" y="472526"/>
            <a:ext cx="10039830" cy="5920347"/>
            <a:chOff x="973897" y="549798"/>
            <a:chExt cx="10039830" cy="5920347"/>
          </a:xfrm>
        </p:grpSpPr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 rot="18970066" flipV="1">
              <a:off x="7221771" y="54979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 rot="18970066" flipV="1">
              <a:off x="2021626" y="5916175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3" name="Group 4"/>
            <p:cNvGrpSpPr>
              <a:grpSpLocks noChangeAspect="1"/>
            </p:cNvGrpSpPr>
            <p:nvPr/>
          </p:nvGrpSpPr>
          <p:grpSpPr bwMode="auto">
            <a:xfrm rot="18970066" flipV="1">
              <a:off x="973897" y="6215291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274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6" name="Group 4"/>
            <p:cNvGrpSpPr>
              <a:grpSpLocks noChangeAspect="1"/>
            </p:cNvGrpSpPr>
            <p:nvPr/>
          </p:nvGrpSpPr>
          <p:grpSpPr bwMode="auto">
            <a:xfrm rot="18970066" flipV="1">
              <a:off x="3670668" y="6023774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27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" name="Group 4"/>
            <p:cNvGrpSpPr>
              <a:grpSpLocks noChangeAspect="1"/>
            </p:cNvGrpSpPr>
            <p:nvPr/>
          </p:nvGrpSpPr>
          <p:grpSpPr bwMode="auto">
            <a:xfrm rot="18970066" flipV="1">
              <a:off x="5800646" y="1288896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43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Group 4"/>
            <p:cNvGrpSpPr>
              <a:grpSpLocks noChangeAspect="1"/>
            </p:cNvGrpSpPr>
            <p:nvPr/>
          </p:nvGrpSpPr>
          <p:grpSpPr bwMode="auto">
            <a:xfrm rot="18970066" flipV="1">
              <a:off x="8292478" y="105336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8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8964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4247" y="3741019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话题模块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62217" y="3003417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组聊模块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6161" y="257740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8F6B86-4300-4536-A564-235E6CF93611}"/>
              </a:ext>
            </a:extLst>
          </p:cNvPr>
          <p:cNvSpPr txBox="1"/>
          <p:nvPr/>
        </p:nvSpPr>
        <p:spPr>
          <a:xfrm>
            <a:off x="6901932" y="2265815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3600" b="1" dirty="0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群聊模块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6A0FAD-7A52-4C19-ADC0-FA729831DAB6}"/>
              </a:ext>
            </a:extLst>
          </p:cNvPr>
          <p:cNvSpPr txBox="1"/>
          <p:nvPr/>
        </p:nvSpPr>
        <p:spPr>
          <a:xfrm>
            <a:off x="8081171" y="4478621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日志模块</a:t>
            </a:r>
          </a:p>
        </p:txBody>
      </p:sp>
    </p:spTree>
    <p:extLst>
      <p:ext uri="{BB962C8B-B14F-4D97-AF65-F5344CB8AC3E}">
        <p14:creationId xmlns:p14="http://schemas.microsoft.com/office/powerpoint/2010/main" val="18102526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rgbClr val="92D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群聊模块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980592" y="1063324"/>
            <a:ext cx="989798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群聊模块需要实现的功能为：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698D42"/>
                </a:solidFill>
                <a:latin typeface="Times New Roman" panose="02020603050405020304" pitchFamily="18" charset="0"/>
              </a:rPr>
              <a:t>▲  聊天广场：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同一局域网内所有人在同一个群里进行聊天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87BF95-E177-454A-B768-3E917EACD524}"/>
              </a:ext>
            </a:extLst>
          </p:cNvPr>
          <p:cNvGrpSpPr/>
          <p:nvPr/>
        </p:nvGrpSpPr>
        <p:grpSpPr>
          <a:xfrm>
            <a:off x="1319483" y="2317219"/>
            <a:ext cx="9220198" cy="4027633"/>
            <a:chOff x="1485901" y="2477683"/>
            <a:chExt cx="9220198" cy="402763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0342E20-15FF-40EC-AC48-CDB74F96F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11" y="2477683"/>
              <a:ext cx="4746178" cy="4027633"/>
            </a:xfrm>
            <a:prstGeom prst="rect">
              <a:avLst/>
            </a:prstGeom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8F19969-CD8B-4426-9765-1D073F5C10B3}"/>
                </a:ext>
              </a:extLst>
            </p:cNvPr>
            <p:cNvGrpSpPr/>
            <p:nvPr/>
          </p:nvGrpSpPr>
          <p:grpSpPr>
            <a:xfrm>
              <a:off x="1485901" y="2971800"/>
              <a:ext cx="3669505" cy="578882"/>
              <a:chOff x="1485901" y="2971800"/>
              <a:chExt cx="3669505" cy="578882"/>
            </a:xfrm>
          </p:grpSpPr>
          <p:sp>
            <p:nvSpPr>
              <p:cNvPr id="6" name="标注: 弯曲线形 5">
                <a:extLst>
                  <a:ext uri="{FF2B5EF4-FFF2-40B4-BE49-F238E27FC236}">
                    <a16:creationId xmlns:a16="http://schemas.microsoft.com/office/drawing/2014/main" id="{7CF5B86E-08AD-4406-B7D1-6E7F10843B32}"/>
                  </a:ext>
                </a:extLst>
              </p:cNvPr>
              <p:cNvSpPr/>
              <p:nvPr/>
            </p:nvSpPr>
            <p:spPr>
              <a:xfrm>
                <a:off x="3848099" y="2971800"/>
                <a:ext cx="1307307" cy="209550"/>
              </a:xfrm>
              <a:prstGeom prst="borderCallout2">
                <a:avLst>
                  <a:gd name="adj1" fmla="val 46023"/>
                  <a:gd name="adj2" fmla="val -80"/>
                  <a:gd name="adj3" fmla="val 49165"/>
                  <a:gd name="adj4" fmla="val -20877"/>
                  <a:gd name="adj5" fmla="val 157955"/>
                  <a:gd name="adj6" fmla="val -3828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0E9495-FE8E-44B1-AD63-32F2A3A67986}"/>
                  </a:ext>
                </a:extLst>
              </p:cNvPr>
              <p:cNvSpPr txBox="1"/>
              <p:nvPr/>
            </p:nvSpPr>
            <p:spPr>
              <a:xfrm>
                <a:off x="1485901" y="3181350"/>
                <a:ext cx="186690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92D050"/>
                    </a:solidFill>
                  </a:rPr>
                  <a:t>自己发送的消息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5AC15FF-D641-4FB9-A2AF-BC2461B5FD17}"/>
                </a:ext>
              </a:extLst>
            </p:cNvPr>
            <p:cNvGrpSpPr/>
            <p:nvPr/>
          </p:nvGrpSpPr>
          <p:grpSpPr>
            <a:xfrm>
              <a:off x="3890963" y="3181351"/>
              <a:ext cx="6815136" cy="432315"/>
              <a:chOff x="3363518" y="2370802"/>
              <a:chExt cx="6815136" cy="432315"/>
            </a:xfrm>
          </p:grpSpPr>
          <p:sp>
            <p:nvSpPr>
              <p:cNvPr id="11" name="标注: 弯曲线形 10">
                <a:extLst>
                  <a:ext uri="{FF2B5EF4-FFF2-40B4-BE49-F238E27FC236}">
                    <a16:creationId xmlns:a16="http://schemas.microsoft.com/office/drawing/2014/main" id="{A7C226DA-6AF5-4A54-A2A9-51B588164013}"/>
                  </a:ext>
                </a:extLst>
              </p:cNvPr>
              <p:cNvSpPr/>
              <p:nvPr/>
            </p:nvSpPr>
            <p:spPr>
              <a:xfrm>
                <a:off x="3363518" y="2370802"/>
                <a:ext cx="4095750" cy="111182"/>
              </a:xfrm>
              <a:prstGeom prst="borderCallout2">
                <a:avLst>
                  <a:gd name="adj1" fmla="val 52876"/>
                  <a:gd name="adj2" fmla="val 99827"/>
                  <a:gd name="adj3" fmla="val 54020"/>
                  <a:gd name="adj4" fmla="val 112410"/>
                  <a:gd name="adj5" fmla="val 225921"/>
                  <a:gd name="adj6" fmla="val 11557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ABCFC3-1CB3-4DE7-9D59-C697C40D0C98}"/>
                  </a:ext>
                </a:extLst>
              </p:cNvPr>
              <p:cNvSpPr txBox="1"/>
              <p:nvPr/>
            </p:nvSpPr>
            <p:spPr>
              <a:xfrm>
                <a:off x="8109695" y="2433785"/>
                <a:ext cx="206895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92D050"/>
                    </a:solidFill>
                  </a:rPr>
                  <a:t>其他人发送的消息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AC7E10-F8DF-45E3-B7A6-A55988C85394}"/>
                </a:ext>
              </a:extLst>
            </p:cNvPr>
            <p:cNvGrpSpPr/>
            <p:nvPr/>
          </p:nvGrpSpPr>
          <p:grpSpPr>
            <a:xfrm>
              <a:off x="1701799" y="5330868"/>
              <a:ext cx="6639720" cy="819150"/>
              <a:chOff x="1701799" y="5330868"/>
              <a:chExt cx="6639720" cy="819150"/>
            </a:xfrm>
          </p:grpSpPr>
          <p:sp>
            <p:nvSpPr>
              <p:cNvPr id="9" name="标注: 弯曲线形 8">
                <a:extLst>
                  <a:ext uri="{FF2B5EF4-FFF2-40B4-BE49-F238E27FC236}">
                    <a16:creationId xmlns:a16="http://schemas.microsoft.com/office/drawing/2014/main" id="{25DFAC8A-A7E8-43EB-BA7E-96F41CC945DC}"/>
                  </a:ext>
                </a:extLst>
              </p:cNvPr>
              <p:cNvSpPr/>
              <p:nvPr/>
            </p:nvSpPr>
            <p:spPr>
              <a:xfrm>
                <a:off x="3850480" y="5330868"/>
                <a:ext cx="4491039" cy="819150"/>
              </a:xfrm>
              <a:prstGeom prst="borderCallout2">
                <a:avLst>
                  <a:gd name="adj1" fmla="val 52471"/>
                  <a:gd name="adj2" fmla="val -62"/>
                  <a:gd name="adj3" fmla="val 52276"/>
                  <a:gd name="adj4" fmla="val -8042"/>
                  <a:gd name="adj5" fmla="val 68314"/>
                  <a:gd name="adj6" fmla="val -13016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B977C8-A8E9-4790-BEB1-079D85506C74}"/>
                  </a:ext>
                </a:extLst>
              </p:cNvPr>
              <p:cNvSpPr txBox="1"/>
              <p:nvPr/>
            </p:nvSpPr>
            <p:spPr>
              <a:xfrm>
                <a:off x="1701799" y="5711634"/>
                <a:ext cx="155829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92D050"/>
                    </a:solidFill>
                  </a:rPr>
                  <a:t>待发送的消息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112DA9-4097-4992-B249-CB8E09B8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11" y="6344852"/>
            <a:ext cx="8016935" cy="518205"/>
          </a:xfrm>
          <a:prstGeom prst="rect">
            <a:avLst/>
          </a:prstGeom>
        </p:spPr>
      </p:pic>
      <p:sp>
        <p:nvSpPr>
          <p:cNvPr id="19" name="标注: 线形 18">
            <a:extLst>
              <a:ext uri="{FF2B5EF4-FFF2-40B4-BE49-F238E27FC236}">
                <a16:creationId xmlns:a16="http://schemas.microsoft.com/office/drawing/2014/main" id="{9669AB95-D8D1-412F-B138-FDC3C2F0395C}"/>
              </a:ext>
            </a:extLst>
          </p:cNvPr>
          <p:cNvSpPr/>
          <p:nvPr/>
        </p:nvSpPr>
        <p:spPr>
          <a:xfrm>
            <a:off x="9505201" y="5240888"/>
            <a:ext cx="1243965" cy="748666"/>
          </a:xfrm>
          <a:prstGeom prst="borderCallout1">
            <a:avLst>
              <a:gd name="adj1" fmla="val 46176"/>
              <a:gd name="adj2" fmla="val 99544"/>
              <a:gd name="adj3" fmla="val 155977"/>
              <a:gd name="adj4" fmla="val 138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n>
                <a:solidFill>
                  <a:srgbClr val="FF0000"/>
                </a:solidFill>
              </a:ln>
              <a:noFill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2AC61E-4457-4CE0-90C4-429BB41E2180}"/>
              </a:ext>
            </a:extLst>
          </p:cNvPr>
          <p:cNvSpPr txBox="1"/>
          <p:nvPr/>
        </p:nvSpPr>
        <p:spPr>
          <a:xfrm>
            <a:off x="9601200" y="5240888"/>
            <a:ext cx="114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局域网连接信息</a:t>
            </a:r>
          </a:p>
        </p:txBody>
      </p:sp>
    </p:spTree>
    <p:extLst>
      <p:ext uri="{BB962C8B-B14F-4D97-AF65-F5344CB8AC3E}">
        <p14:creationId xmlns:p14="http://schemas.microsoft.com/office/powerpoint/2010/main" val="16224185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592" y="1063324"/>
            <a:ext cx="10717377" cy="45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C5E0B4"/>
                </a:solidFill>
                <a:latin typeface="Times New Roman" panose="02020603050405020304" pitchFamily="18" charset="0"/>
              </a:rPr>
              <a:t>群聊模块需要实现的功能为：</a:t>
            </a:r>
            <a:endParaRPr lang="en-US" altLang="zh-CN" sz="2800" b="1" kern="100" dirty="0">
              <a:solidFill>
                <a:srgbClr val="C5E0B4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C5E0B4"/>
                </a:solidFill>
                <a:latin typeface="Times New Roman" panose="02020603050405020304" pitchFamily="18" charset="0"/>
              </a:rPr>
              <a:t>▲    创建新组聊：</a:t>
            </a:r>
            <a:r>
              <a:rPr lang="zh-CN" altLang="en-US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用户输入组聊主题，组聊详情介绍，选择组聊成        </a:t>
            </a:r>
            <a:endParaRPr lang="en-US" altLang="zh-CN" sz="2800" b="1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zh-CN" altLang="en-US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员，创建针对某一主题的多人聊天</a:t>
            </a:r>
            <a:endParaRPr lang="en-US" altLang="zh-CN" sz="2800" b="1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C5E0B4"/>
                </a:solidFill>
                <a:latin typeface="Times New Roman" panose="02020603050405020304" pitchFamily="18" charset="0"/>
              </a:rPr>
              <a:t>▲查看已有组聊：</a:t>
            </a:r>
            <a:r>
              <a:rPr lang="zh-CN" altLang="en-US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用户可以查看当前系统存在的组聊信息，可以在 </a:t>
            </a:r>
            <a:endParaRPr lang="en-US" altLang="zh-CN" sz="2800" b="1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zh-CN" altLang="en-US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结果列表中选择组聊进入多人聊天</a:t>
            </a:r>
            <a:endParaRPr lang="en-US" altLang="zh-CN" sz="2800" b="1" kern="1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C5E0B4"/>
                </a:solidFill>
                <a:latin typeface="Times New Roman" panose="02020603050405020304" pitchFamily="18" charset="0"/>
              </a:rPr>
              <a:t>▲查看我的组聊：</a:t>
            </a:r>
            <a:r>
              <a:rPr lang="zh-CN" altLang="en-US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用户可以查看自己创建的组聊信息，可以在结果</a:t>
            </a:r>
            <a:endParaRPr lang="en-US" altLang="zh-CN" sz="2800" b="1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zh-CN" altLang="en-US" sz="2800" b="1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列表中选择组聊进入多人聊天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92E16-BBE8-4A0F-9D2E-AEC07746E2F2}"/>
              </a:ext>
            </a:extLst>
          </p:cNvPr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C5E0B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rgbClr val="C5E0B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组聊模块</a:t>
            </a:r>
          </a:p>
        </p:txBody>
      </p:sp>
    </p:spTree>
    <p:extLst>
      <p:ext uri="{BB962C8B-B14F-4D97-AF65-F5344CB8AC3E}">
        <p14:creationId xmlns:p14="http://schemas.microsoft.com/office/powerpoint/2010/main" val="23053001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C5E0B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rgbClr val="C5E0B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组聊模块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C0D5B7-EA11-45BC-B1F3-784BA33DBEA5}"/>
              </a:ext>
            </a:extLst>
          </p:cNvPr>
          <p:cNvSpPr txBox="1"/>
          <p:nvPr/>
        </p:nvSpPr>
        <p:spPr>
          <a:xfrm>
            <a:off x="2081788" y="1825016"/>
            <a:ext cx="209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A8BD9A"/>
                </a:solidFill>
              </a:rPr>
              <a:t>创建新组聊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1B319-B152-4F3F-B027-81299D50D23F}"/>
              </a:ext>
            </a:extLst>
          </p:cNvPr>
          <p:cNvSpPr txBox="1"/>
          <p:nvPr/>
        </p:nvSpPr>
        <p:spPr>
          <a:xfrm>
            <a:off x="7543574" y="1830953"/>
            <a:ext cx="256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A8BD9A"/>
                </a:solidFill>
              </a:rPr>
              <a:t>查看所有组聊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476B0-6443-4C54-8D10-6D8184C7122B}"/>
              </a:ext>
            </a:extLst>
          </p:cNvPr>
          <p:cNvSpPr txBox="1"/>
          <p:nvPr/>
        </p:nvSpPr>
        <p:spPr>
          <a:xfrm>
            <a:off x="1125840" y="1167888"/>
            <a:ext cx="37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A8BD9A"/>
                </a:solidFill>
              </a:rPr>
              <a:t>▲  组聊模块功能展示：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589A40-22C5-49E9-8CAF-9BDD36BE8738}"/>
              </a:ext>
            </a:extLst>
          </p:cNvPr>
          <p:cNvGrpSpPr/>
          <p:nvPr/>
        </p:nvGrpSpPr>
        <p:grpSpPr>
          <a:xfrm>
            <a:off x="1042377" y="2484119"/>
            <a:ext cx="4513402" cy="3726181"/>
            <a:chOff x="274271" y="1996439"/>
            <a:chExt cx="4513402" cy="372618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27858D-C281-4F7D-B8B2-890637791A0A}"/>
                </a:ext>
              </a:extLst>
            </p:cNvPr>
            <p:cNvGrpSpPr/>
            <p:nvPr/>
          </p:nvGrpSpPr>
          <p:grpSpPr>
            <a:xfrm>
              <a:off x="274271" y="1996439"/>
              <a:ext cx="4513402" cy="3726181"/>
              <a:chOff x="274271" y="1996439"/>
              <a:chExt cx="4513402" cy="372618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66385BA-F7BD-411B-9F81-76D2F3F29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271" y="1996439"/>
                <a:ext cx="4513402" cy="3726181"/>
              </a:xfrm>
              <a:prstGeom prst="rect">
                <a:avLst/>
              </a:prstGeom>
            </p:spPr>
          </p:pic>
          <p:sp>
            <p:nvSpPr>
              <p:cNvPr id="5" name="标注: 线形 4">
                <a:extLst>
                  <a:ext uri="{FF2B5EF4-FFF2-40B4-BE49-F238E27FC236}">
                    <a16:creationId xmlns:a16="http://schemas.microsoft.com/office/drawing/2014/main" id="{06010354-F0FF-4840-8FC1-EE65E722FECB}"/>
                  </a:ext>
                </a:extLst>
              </p:cNvPr>
              <p:cNvSpPr/>
              <p:nvPr/>
            </p:nvSpPr>
            <p:spPr>
              <a:xfrm>
                <a:off x="782955" y="2472054"/>
                <a:ext cx="1112520" cy="150495"/>
              </a:xfrm>
              <a:prstGeom prst="borderCallout1">
                <a:avLst>
                  <a:gd name="adj1" fmla="val 46176"/>
                  <a:gd name="adj2" fmla="val 99544"/>
                  <a:gd name="adj3" fmla="val 152584"/>
                  <a:gd name="adj4" fmla="val 11720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n>
                    <a:solidFill>
                      <a:srgbClr val="FF0000"/>
                    </a:solidFill>
                  </a:ln>
                  <a:noFill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825E6C-8931-4FDC-8BAE-5834F6E2C318}"/>
                  </a:ext>
                </a:extLst>
              </p:cNvPr>
              <p:cNvSpPr txBox="1"/>
              <p:nvPr/>
            </p:nvSpPr>
            <p:spPr>
              <a:xfrm>
                <a:off x="2089149" y="2581275"/>
                <a:ext cx="143891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输入组聊的主题</a:t>
                </a:r>
              </a:p>
            </p:txBody>
          </p:sp>
        </p:grpSp>
        <p:sp>
          <p:nvSpPr>
            <p:cNvPr id="15" name="标注: 线形 14">
              <a:extLst>
                <a:ext uri="{FF2B5EF4-FFF2-40B4-BE49-F238E27FC236}">
                  <a16:creationId xmlns:a16="http://schemas.microsoft.com/office/drawing/2014/main" id="{43B66971-3EC6-43D8-90A9-E3C6B32BE835}"/>
                </a:ext>
              </a:extLst>
            </p:cNvPr>
            <p:cNvSpPr/>
            <p:nvPr/>
          </p:nvSpPr>
          <p:spPr>
            <a:xfrm>
              <a:off x="394586" y="3678554"/>
              <a:ext cx="1243965" cy="748666"/>
            </a:xfrm>
            <a:prstGeom prst="borderCallout1">
              <a:avLst>
                <a:gd name="adj1" fmla="val 46176"/>
                <a:gd name="adj2" fmla="val 99544"/>
                <a:gd name="adj3" fmla="val 77266"/>
                <a:gd name="adj4" fmla="val 12087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88B89BC-45A9-4B9E-86BE-D505657EBC34}"/>
                </a:ext>
              </a:extLst>
            </p:cNvPr>
            <p:cNvSpPr txBox="1"/>
            <p:nvPr/>
          </p:nvSpPr>
          <p:spPr>
            <a:xfrm>
              <a:off x="1895475" y="4128541"/>
              <a:ext cx="93154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邀请成员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C6FCBE-108F-41E7-BE87-143B337A1A47}"/>
              </a:ext>
            </a:extLst>
          </p:cNvPr>
          <p:cNvGrpSpPr/>
          <p:nvPr/>
        </p:nvGrpSpPr>
        <p:grpSpPr>
          <a:xfrm>
            <a:off x="6396240" y="2484119"/>
            <a:ext cx="4513403" cy="3726181"/>
            <a:chOff x="6100965" y="1988819"/>
            <a:chExt cx="4513403" cy="372618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A09FA05-1581-401B-876A-2925405096EC}"/>
                </a:ext>
              </a:extLst>
            </p:cNvPr>
            <p:cNvGrpSpPr/>
            <p:nvPr/>
          </p:nvGrpSpPr>
          <p:grpSpPr>
            <a:xfrm>
              <a:off x="6100965" y="1988819"/>
              <a:ext cx="4513403" cy="3726181"/>
              <a:chOff x="6100965" y="1988819"/>
              <a:chExt cx="4513403" cy="37261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66462B27-5369-4785-80C4-25E6D1ED3C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0965" y="1988819"/>
                <a:ext cx="4513403" cy="3726181"/>
              </a:xfrm>
              <a:prstGeom prst="rect">
                <a:avLst/>
              </a:prstGeom>
            </p:spPr>
          </p:pic>
          <p:sp>
            <p:nvSpPr>
              <p:cNvPr id="20" name="标注: 线形 19">
                <a:extLst>
                  <a:ext uri="{FF2B5EF4-FFF2-40B4-BE49-F238E27FC236}">
                    <a16:creationId xmlns:a16="http://schemas.microsoft.com/office/drawing/2014/main" id="{3F4C5B4E-E52F-44B3-9C5B-26DEE79201F0}"/>
                  </a:ext>
                </a:extLst>
              </p:cNvPr>
              <p:cNvSpPr/>
              <p:nvPr/>
            </p:nvSpPr>
            <p:spPr>
              <a:xfrm>
                <a:off x="6472285" y="2901031"/>
                <a:ext cx="3843289" cy="150495"/>
              </a:xfrm>
              <a:prstGeom prst="borderCallout1">
                <a:avLst>
                  <a:gd name="adj1" fmla="val 103138"/>
                  <a:gd name="adj2" fmla="val 49971"/>
                  <a:gd name="adj3" fmla="val 474315"/>
                  <a:gd name="adj4" fmla="val 6246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n>
                    <a:solidFill>
                      <a:srgbClr val="FF0000"/>
                    </a:solidFill>
                  </a:ln>
                  <a:noFill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CF0EFF-1938-45CC-B3B7-74C224616B76}"/>
                  </a:ext>
                </a:extLst>
              </p:cNvPr>
              <p:cNvSpPr txBox="1"/>
              <p:nvPr/>
            </p:nvSpPr>
            <p:spPr>
              <a:xfrm>
                <a:off x="8117343" y="3591626"/>
                <a:ext cx="219823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当前存在的所有组聊信息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9D0A72B-72CF-4112-B894-F742D8B86AD5}"/>
                </a:ext>
              </a:extLst>
            </p:cNvPr>
            <p:cNvGrpSpPr/>
            <p:nvPr/>
          </p:nvGrpSpPr>
          <p:grpSpPr>
            <a:xfrm>
              <a:off x="8267662" y="4618740"/>
              <a:ext cx="1624051" cy="953384"/>
              <a:chOff x="8267662" y="4618740"/>
              <a:chExt cx="1624051" cy="953384"/>
            </a:xfrm>
          </p:grpSpPr>
          <p:sp>
            <p:nvSpPr>
              <p:cNvPr id="23" name="标注: 线形 22">
                <a:extLst>
                  <a:ext uri="{FF2B5EF4-FFF2-40B4-BE49-F238E27FC236}">
                    <a16:creationId xmlns:a16="http://schemas.microsoft.com/office/drawing/2014/main" id="{8BDA65CF-7877-48C3-BFCD-1465A72F2C56}"/>
                  </a:ext>
                </a:extLst>
              </p:cNvPr>
              <p:cNvSpPr/>
              <p:nvPr/>
            </p:nvSpPr>
            <p:spPr>
              <a:xfrm>
                <a:off x="9301163" y="5376863"/>
                <a:ext cx="590550" cy="195261"/>
              </a:xfrm>
              <a:prstGeom prst="borderCallout1">
                <a:avLst>
                  <a:gd name="adj1" fmla="val 51054"/>
                  <a:gd name="adj2" fmla="val -347"/>
                  <a:gd name="adj3" fmla="val -118149"/>
                  <a:gd name="adj4" fmla="val -41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n>
                    <a:solidFill>
                      <a:srgbClr val="FF0000"/>
                    </a:solidFill>
                  </a:ln>
                  <a:noFill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A2E1F8-9B8B-405A-BB4C-0C6C2CAA898F}"/>
                  </a:ext>
                </a:extLst>
              </p:cNvPr>
              <p:cNvSpPr txBox="1"/>
              <p:nvPr/>
            </p:nvSpPr>
            <p:spPr>
              <a:xfrm>
                <a:off x="8267662" y="4618740"/>
                <a:ext cx="1506245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进入选择的组聊，开启多人聊天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3195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C5E0B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rgbClr val="C5E0B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组聊模块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C0D5B7-EA11-45BC-B1F3-784BA33DBEA5}"/>
              </a:ext>
            </a:extLst>
          </p:cNvPr>
          <p:cNvSpPr txBox="1"/>
          <p:nvPr/>
        </p:nvSpPr>
        <p:spPr>
          <a:xfrm>
            <a:off x="2081788" y="1825016"/>
            <a:ext cx="243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A8BD9A"/>
                </a:solidFill>
              </a:rPr>
              <a:t>查看我的组聊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1B319-B152-4F3F-B027-81299D50D23F}"/>
              </a:ext>
            </a:extLst>
          </p:cNvPr>
          <p:cNvSpPr txBox="1"/>
          <p:nvPr/>
        </p:nvSpPr>
        <p:spPr>
          <a:xfrm>
            <a:off x="7543574" y="1830953"/>
            <a:ext cx="256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A8BD9A"/>
                </a:solidFill>
              </a:rPr>
              <a:t>组聊聊天界面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476B0-6443-4C54-8D10-6D8184C7122B}"/>
              </a:ext>
            </a:extLst>
          </p:cNvPr>
          <p:cNvSpPr txBox="1"/>
          <p:nvPr/>
        </p:nvSpPr>
        <p:spPr>
          <a:xfrm>
            <a:off x="1125840" y="1167888"/>
            <a:ext cx="37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A8BD9A"/>
                </a:solidFill>
              </a:rPr>
              <a:t>▲  组聊模块功能展示：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EDF4C1C-B56A-498B-882A-D8C8775A4355}"/>
              </a:ext>
            </a:extLst>
          </p:cNvPr>
          <p:cNvGrpSpPr/>
          <p:nvPr/>
        </p:nvGrpSpPr>
        <p:grpSpPr>
          <a:xfrm>
            <a:off x="1039984" y="2480169"/>
            <a:ext cx="4515795" cy="3728156"/>
            <a:chOff x="1039984" y="2480169"/>
            <a:chExt cx="4515795" cy="372815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4589A40-22C5-49E9-8CAF-9BDD36BE8738}"/>
                </a:ext>
              </a:extLst>
            </p:cNvPr>
            <p:cNvGrpSpPr/>
            <p:nvPr/>
          </p:nvGrpSpPr>
          <p:grpSpPr>
            <a:xfrm>
              <a:off x="1162692" y="2959734"/>
              <a:ext cx="3133474" cy="1964264"/>
              <a:chOff x="394586" y="2472054"/>
              <a:chExt cx="3133474" cy="1964264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27858D-C281-4F7D-B8B2-890637791A0A}"/>
                  </a:ext>
                </a:extLst>
              </p:cNvPr>
              <p:cNvGrpSpPr/>
              <p:nvPr/>
            </p:nvGrpSpPr>
            <p:grpSpPr>
              <a:xfrm>
                <a:off x="782955" y="2472054"/>
                <a:ext cx="2745105" cy="416998"/>
                <a:chOff x="782955" y="2472054"/>
                <a:chExt cx="2745105" cy="416998"/>
              </a:xfrm>
            </p:grpSpPr>
            <p:sp>
              <p:nvSpPr>
                <p:cNvPr id="5" name="标注: 线形 4">
                  <a:extLst>
                    <a:ext uri="{FF2B5EF4-FFF2-40B4-BE49-F238E27FC236}">
                      <a16:creationId xmlns:a16="http://schemas.microsoft.com/office/drawing/2014/main" id="{06010354-F0FF-4840-8FC1-EE65E722FECB}"/>
                    </a:ext>
                  </a:extLst>
                </p:cNvPr>
                <p:cNvSpPr/>
                <p:nvPr/>
              </p:nvSpPr>
              <p:spPr>
                <a:xfrm>
                  <a:off x="782955" y="2472054"/>
                  <a:ext cx="1112520" cy="150495"/>
                </a:xfrm>
                <a:prstGeom prst="borderCallout1">
                  <a:avLst>
                    <a:gd name="adj1" fmla="val 46176"/>
                    <a:gd name="adj2" fmla="val 99544"/>
                    <a:gd name="adj3" fmla="val 152584"/>
                    <a:gd name="adj4" fmla="val 117204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ln>
                      <a:solidFill>
                        <a:srgbClr val="FF0000"/>
                      </a:solidFill>
                    </a:ln>
                    <a:noFill/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3825E6C-8931-4FDC-8BAE-5834F6E2C318}"/>
                    </a:ext>
                  </a:extLst>
                </p:cNvPr>
                <p:cNvSpPr txBox="1"/>
                <p:nvPr/>
              </p:nvSpPr>
              <p:spPr>
                <a:xfrm>
                  <a:off x="2089149" y="2581275"/>
                  <a:ext cx="1438911" cy="3077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FF0000"/>
                      </a:solidFill>
                    </a:rPr>
                    <a:t>输入组聊的主题</a:t>
                  </a:r>
                </a:p>
              </p:txBody>
            </p:sp>
          </p:grpSp>
          <p:sp>
            <p:nvSpPr>
              <p:cNvPr id="15" name="标注: 线形 14">
                <a:extLst>
                  <a:ext uri="{FF2B5EF4-FFF2-40B4-BE49-F238E27FC236}">
                    <a16:creationId xmlns:a16="http://schemas.microsoft.com/office/drawing/2014/main" id="{43B66971-3EC6-43D8-90A9-E3C6B32BE835}"/>
                  </a:ext>
                </a:extLst>
              </p:cNvPr>
              <p:cNvSpPr/>
              <p:nvPr/>
            </p:nvSpPr>
            <p:spPr>
              <a:xfrm>
                <a:off x="394586" y="3678554"/>
                <a:ext cx="1243965" cy="748666"/>
              </a:xfrm>
              <a:prstGeom prst="borderCallout1">
                <a:avLst>
                  <a:gd name="adj1" fmla="val 46176"/>
                  <a:gd name="adj2" fmla="val 99544"/>
                  <a:gd name="adj3" fmla="val 77266"/>
                  <a:gd name="adj4" fmla="val 12087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n>
                    <a:solidFill>
                      <a:srgbClr val="FF0000"/>
                    </a:solidFill>
                  </a:ln>
                  <a:noFill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8B89BC-45A9-4B9E-86BE-D505657EBC34}"/>
                  </a:ext>
                </a:extLst>
              </p:cNvPr>
              <p:cNvSpPr txBox="1"/>
              <p:nvPr/>
            </p:nvSpPr>
            <p:spPr>
              <a:xfrm>
                <a:off x="1895475" y="4128541"/>
                <a:ext cx="931545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邀请成员</a:t>
                </a: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A1CE472-91D2-4E85-80AA-264BDF01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84" y="2480169"/>
              <a:ext cx="4515795" cy="3728156"/>
            </a:xfrm>
            <a:prstGeom prst="rect">
              <a:avLst/>
            </a:prstGeom>
          </p:spPr>
        </p:pic>
        <p:sp>
          <p:nvSpPr>
            <p:cNvPr id="27" name="标注: 线形 26">
              <a:extLst>
                <a:ext uri="{FF2B5EF4-FFF2-40B4-BE49-F238E27FC236}">
                  <a16:creationId xmlns:a16="http://schemas.microsoft.com/office/drawing/2014/main" id="{65DBF253-FF3D-45F0-B268-EA136E66E6BE}"/>
                </a:ext>
              </a:extLst>
            </p:cNvPr>
            <p:cNvSpPr/>
            <p:nvPr/>
          </p:nvSpPr>
          <p:spPr>
            <a:xfrm>
              <a:off x="1325473" y="3177958"/>
              <a:ext cx="3843289" cy="150495"/>
            </a:xfrm>
            <a:prstGeom prst="borderCallout1">
              <a:avLst>
                <a:gd name="adj1" fmla="val 103138"/>
                <a:gd name="adj2" fmla="val 49971"/>
                <a:gd name="adj3" fmla="val 474315"/>
                <a:gd name="adj4" fmla="val 6246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BD4C5F-69EF-4722-8746-7103969880B5}"/>
                </a:ext>
              </a:extLst>
            </p:cNvPr>
            <p:cNvSpPr txBox="1"/>
            <p:nvPr/>
          </p:nvSpPr>
          <p:spPr>
            <a:xfrm>
              <a:off x="2970531" y="3906653"/>
              <a:ext cx="1906269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自己创建的组聊信息</a:t>
              </a:r>
            </a:p>
          </p:txBody>
        </p:sp>
        <p:sp>
          <p:nvSpPr>
            <p:cNvPr id="29" name="标注: 线形 28">
              <a:extLst>
                <a:ext uri="{FF2B5EF4-FFF2-40B4-BE49-F238E27FC236}">
                  <a16:creationId xmlns:a16="http://schemas.microsoft.com/office/drawing/2014/main" id="{6956327C-72C5-4030-8E2D-0BFF62098014}"/>
                </a:ext>
              </a:extLst>
            </p:cNvPr>
            <p:cNvSpPr/>
            <p:nvPr/>
          </p:nvSpPr>
          <p:spPr>
            <a:xfrm>
              <a:off x="4245444" y="5873992"/>
              <a:ext cx="590550" cy="195261"/>
            </a:xfrm>
            <a:prstGeom prst="borderCallout1">
              <a:avLst>
                <a:gd name="adj1" fmla="val 51054"/>
                <a:gd name="adj2" fmla="val -347"/>
                <a:gd name="adj3" fmla="val -118149"/>
                <a:gd name="adj4" fmla="val -41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E9C062B-00CA-4509-ADAD-DC3AF57D6AC8}"/>
                </a:ext>
              </a:extLst>
            </p:cNvPr>
            <p:cNvSpPr txBox="1"/>
            <p:nvPr/>
          </p:nvSpPr>
          <p:spPr>
            <a:xfrm>
              <a:off x="3211943" y="5115869"/>
              <a:ext cx="1506245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进入选择的组聊，开启多人聊天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D4540C-8D7C-4105-BFEA-50F9F1F4D1F4}"/>
              </a:ext>
            </a:extLst>
          </p:cNvPr>
          <p:cNvGrpSpPr/>
          <p:nvPr/>
        </p:nvGrpSpPr>
        <p:grpSpPr>
          <a:xfrm>
            <a:off x="6566492" y="2480169"/>
            <a:ext cx="4515795" cy="3728156"/>
            <a:chOff x="6566492" y="2480169"/>
            <a:chExt cx="4515795" cy="372815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EF07109-718C-4F8B-A379-DF154210A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492" y="2480169"/>
              <a:ext cx="4515795" cy="3728156"/>
            </a:xfrm>
            <a:prstGeom prst="rect">
              <a:avLst/>
            </a:prstGeom>
          </p:spPr>
        </p:pic>
        <p:sp>
          <p:nvSpPr>
            <p:cNvPr id="31" name="标注: 线形 30">
              <a:extLst>
                <a:ext uri="{FF2B5EF4-FFF2-40B4-BE49-F238E27FC236}">
                  <a16:creationId xmlns:a16="http://schemas.microsoft.com/office/drawing/2014/main" id="{D05BD786-8B12-42AB-984C-9BC81D233827}"/>
                </a:ext>
              </a:extLst>
            </p:cNvPr>
            <p:cNvSpPr/>
            <p:nvPr/>
          </p:nvSpPr>
          <p:spPr>
            <a:xfrm>
              <a:off x="6738939" y="3199347"/>
              <a:ext cx="2295524" cy="1179729"/>
            </a:xfrm>
            <a:prstGeom prst="borderCallout1">
              <a:avLst>
                <a:gd name="adj1" fmla="val 50189"/>
                <a:gd name="adj2" fmla="val 99942"/>
                <a:gd name="adj3" fmla="val 82021"/>
                <a:gd name="adj4" fmla="val 12579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E74D623-6E60-4315-A3D3-4859D5F65F4A}"/>
                </a:ext>
              </a:extLst>
            </p:cNvPr>
            <p:cNvSpPr txBox="1"/>
            <p:nvPr/>
          </p:nvSpPr>
          <p:spPr>
            <a:xfrm>
              <a:off x="9292053" y="4166234"/>
              <a:ext cx="110924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聊天信息框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5614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592" y="1063324"/>
            <a:ext cx="10717377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FFE699"/>
                </a:solidFill>
                <a:latin typeface="Times New Roman" panose="02020603050405020304" pitchFamily="18" charset="0"/>
              </a:rPr>
              <a:t>话题模块需要实现的功能为</a:t>
            </a:r>
            <a:r>
              <a:rPr lang="zh-CN" altLang="en-US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▲   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话题（意见征集）：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用户可发布一个话题帖征集意见，形如“如何看待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XX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”，其它用户可以发表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评论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，软件会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情感分析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实时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得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出综合意见（百分比形式的正面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负面）。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92E16-BBE8-4A0F-9D2E-AEC07746E2F2}"/>
              </a:ext>
            </a:extLst>
          </p:cNvPr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话题模块</a:t>
            </a:r>
          </a:p>
        </p:txBody>
      </p:sp>
    </p:spTree>
    <p:extLst>
      <p:ext uri="{BB962C8B-B14F-4D97-AF65-F5344CB8AC3E}">
        <p14:creationId xmlns:p14="http://schemas.microsoft.com/office/powerpoint/2010/main" val="30183004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话题模块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C0D5B7-EA11-45BC-B1F3-784BA33DBEA5}"/>
              </a:ext>
            </a:extLst>
          </p:cNvPr>
          <p:cNvSpPr txBox="1"/>
          <p:nvPr/>
        </p:nvSpPr>
        <p:spPr>
          <a:xfrm>
            <a:off x="2176386" y="1819884"/>
            <a:ext cx="207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创建新话题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1B319-B152-4F3F-B027-81299D50D23F}"/>
              </a:ext>
            </a:extLst>
          </p:cNvPr>
          <p:cNvSpPr txBox="1"/>
          <p:nvPr/>
        </p:nvSpPr>
        <p:spPr>
          <a:xfrm>
            <a:off x="7620317" y="1819884"/>
            <a:ext cx="240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查看我的话题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476B0-6443-4C54-8D10-6D8184C7122B}"/>
              </a:ext>
            </a:extLst>
          </p:cNvPr>
          <p:cNvSpPr txBox="1"/>
          <p:nvPr/>
        </p:nvSpPr>
        <p:spPr>
          <a:xfrm>
            <a:off x="1125840" y="1167888"/>
            <a:ext cx="37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▲  话题模块功能展示：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ADD1DFC-B027-453C-9E70-8AF9489C38AE}"/>
              </a:ext>
            </a:extLst>
          </p:cNvPr>
          <p:cNvGrpSpPr/>
          <p:nvPr/>
        </p:nvGrpSpPr>
        <p:grpSpPr>
          <a:xfrm>
            <a:off x="954045" y="2456044"/>
            <a:ext cx="4515795" cy="3728156"/>
            <a:chOff x="954045" y="2456044"/>
            <a:chExt cx="4515795" cy="37281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E206A98-1CBE-422A-AFDD-C410BB98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45" y="2456044"/>
              <a:ext cx="4515795" cy="3728156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4589A40-22C5-49E9-8CAF-9BDD36BE8738}"/>
                </a:ext>
              </a:extLst>
            </p:cNvPr>
            <p:cNvGrpSpPr/>
            <p:nvPr/>
          </p:nvGrpSpPr>
          <p:grpSpPr>
            <a:xfrm>
              <a:off x="1448653" y="2935752"/>
              <a:ext cx="3170521" cy="1058398"/>
              <a:chOff x="782955" y="2472054"/>
              <a:chExt cx="3170521" cy="105839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27858D-C281-4F7D-B8B2-890637791A0A}"/>
                  </a:ext>
                </a:extLst>
              </p:cNvPr>
              <p:cNvGrpSpPr/>
              <p:nvPr/>
            </p:nvGrpSpPr>
            <p:grpSpPr>
              <a:xfrm>
                <a:off x="782955" y="2472054"/>
                <a:ext cx="3170521" cy="417483"/>
                <a:chOff x="782955" y="2472054"/>
                <a:chExt cx="3170521" cy="417483"/>
              </a:xfrm>
            </p:grpSpPr>
            <p:sp>
              <p:nvSpPr>
                <p:cNvPr id="5" name="标注: 线形 4">
                  <a:extLst>
                    <a:ext uri="{FF2B5EF4-FFF2-40B4-BE49-F238E27FC236}">
                      <a16:creationId xmlns:a16="http://schemas.microsoft.com/office/drawing/2014/main" id="{06010354-F0FF-4840-8FC1-EE65E722FECB}"/>
                    </a:ext>
                  </a:extLst>
                </p:cNvPr>
                <p:cNvSpPr/>
                <p:nvPr/>
              </p:nvSpPr>
              <p:spPr>
                <a:xfrm>
                  <a:off x="782955" y="2472054"/>
                  <a:ext cx="1112520" cy="150495"/>
                </a:xfrm>
                <a:prstGeom prst="borderCallout1">
                  <a:avLst>
                    <a:gd name="adj1" fmla="val 46176"/>
                    <a:gd name="adj2" fmla="val 99544"/>
                    <a:gd name="adj3" fmla="val 177900"/>
                    <a:gd name="adj4" fmla="val 155446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ln>
                      <a:solidFill>
                        <a:srgbClr val="FF0000"/>
                      </a:solidFill>
                    </a:ln>
                    <a:noFill/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3825E6C-8931-4FDC-8BAE-5834F6E2C318}"/>
                    </a:ext>
                  </a:extLst>
                </p:cNvPr>
                <p:cNvSpPr txBox="1"/>
                <p:nvPr/>
              </p:nvSpPr>
              <p:spPr>
                <a:xfrm>
                  <a:off x="2514565" y="2581760"/>
                  <a:ext cx="1438911" cy="3077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FF0000"/>
                      </a:solidFill>
                    </a:rPr>
                    <a:t>输入组聊的主题</a:t>
                  </a:r>
                </a:p>
              </p:txBody>
            </p:sp>
          </p:grpSp>
          <p:sp>
            <p:nvSpPr>
              <p:cNvPr id="15" name="标注: 线形 14">
                <a:extLst>
                  <a:ext uri="{FF2B5EF4-FFF2-40B4-BE49-F238E27FC236}">
                    <a16:creationId xmlns:a16="http://schemas.microsoft.com/office/drawing/2014/main" id="{43B66971-3EC6-43D8-90A9-E3C6B32BE835}"/>
                  </a:ext>
                </a:extLst>
              </p:cNvPr>
              <p:cNvSpPr/>
              <p:nvPr/>
            </p:nvSpPr>
            <p:spPr>
              <a:xfrm>
                <a:off x="794802" y="2644342"/>
                <a:ext cx="1289050" cy="886110"/>
              </a:xfrm>
              <a:prstGeom prst="borderCallout1">
                <a:avLst>
                  <a:gd name="adj1" fmla="val 46176"/>
                  <a:gd name="adj2" fmla="val 99544"/>
                  <a:gd name="adj3" fmla="val 79416"/>
                  <a:gd name="adj4" fmla="val 13319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n>
                    <a:solidFill>
                      <a:srgbClr val="FF0000"/>
                    </a:solidFill>
                  </a:ln>
                  <a:noFill/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8B89BC-45A9-4B9E-86BE-D505657EBC34}"/>
                  </a:ext>
                </a:extLst>
              </p:cNvPr>
              <p:cNvSpPr txBox="1"/>
              <p:nvPr/>
            </p:nvSpPr>
            <p:spPr>
              <a:xfrm>
                <a:off x="2512451" y="3217681"/>
                <a:ext cx="128905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话题详情介绍</a:t>
                </a: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210120-A329-42AE-AA7B-4BB8F0639157}"/>
              </a:ext>
            </a:extLst>
          </p:cNvPr>
          <p:cNvGrpSpPr/>
          <p:nvPr/>
        </p:nvGrpSpPr>
        <p:grpSpPr>
          <a:xfrm>
            <a:off x="6566493" y="2456044"/>
            <a:ext cx="4515794" cy="3728156"/>
            <a:chOff x="6566493" y="2456044"/>
            <a:chExt cx="4515794" cy="372815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61EA733-FD89-43ED-BA3C-029EF759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493" y="2456044"/>
              <a:ext cx="4515794" cy="3728156"/>
            </a:xfrm>
            <a:prstGeom prst="rect">
              <a:avLst/>
            </a:prstGeom>
          </p:spPr>
        </p:pic>
        <p:sp>
          <p:nvSpPr>
            <p:cNvPr id="31" name="标注: 线形 30">
              <a:extLst>
                <a:ext uri="{FF2B5EF4-FFF2-40B4-BE49-F238E27FC236}">
                  <a16:creationId xmlns:a16="http://schemas.microsoft.com/office/drawing/2014/main" id="{D05BD786-8B12-42AB-984C-9BC81D233827}"/>
                </a:ext>
              </a:extLst>
            </p:cNvPr>
            <p:cNvSpPr/>
            <p:nvPr/>
          </p:nvSpPr>
          <p:spPr>
            <a:xfrm>
              <a:off x="6845391" y="2921382"/>
              <a:ext cx="3897955" cy="665198"/>
            </a:xfrm>
            <a:prstGeom prst="borderCallout1">
              <a:avLst>
                <a:gd name="adj1" fmla="val 101656"/>
                <a:gd name="adj2" fmla="val 50489"/>
                <a:gd name="adj3" fmla="val 183450"/>
                <a:gd name="adj4" fmla="val 6862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E74D623-6E60-4315-A3D3-4859D5F65F4A}"/>
                </a:ext>
              </a:extLst>
            </p:cNvPr>
            <p:cNvSpPr txBox="1"/>
            <p:nvPr/>
          </p:nvSpPr>
          <p:spPr>
            <a:xfrm>
              <a:off x="9109716" y="4150993"/>
              <a:ext cx="91874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话题列表</a:t>
              </a:r>
            </a:p>
          </p:txBody>
        </p:sp>
        <p:sp>
          <p:nvSpPr>
            <p:cNvPr id="24" name="标注: 线形 23">
              <a:extLst>
                <a:ext uri="{FF2B5EF4-FFF2-40B4-BE49-F238E27FC236}">
                  <a16:creationId xmlns:a16="http://schemas.microsoft.com/office/drawing/2014/main" id="{03E97D7C-3ECC-4EF5-BC43-374D74A456B0}"/>
                </a:ext>
              </a:extLst>
            </p:cNvPr>
            <p:cNvSpPr/>
            <p:nvPr/>
          </p:nvSpPr>
          <p:spPr>
            <a:xfrm>
              <a:off x="9736930" y="5845968"/>
              <a:ext cx="631033" cy="195263"/>
            </a:xfrm>
            <a:prstGeom prst="borderCallout1">
              <a:avLst>
                <a:gd name="adj1" fmla="val 43737"/>
                <a:gd name="adj2" fmla="val -78"/>
                <a:gd name="adj3" fmla="val -110717"/>
                <a:gd name="adj4" fmla="val -6895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C51E825-1DB2-436C-948B-77A2078EE506}"/>
                </a:ext>
              </a:extLst>
            </p:cNvPr>
            <p:cNvSpPr txBox="1"/>
            <p:nvPr/>
          </p:nvSpPr>
          <p:spPr>
            <a:xfrm>
              <a:off x="8473522" y="5101363"/>
              <a:ext cx="1667427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进入选定话题，参与话题讨论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053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rgbClr val="FFE6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话题模块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C0D5B7-EA11-45BC-B1F3-784BA33DBEA5}"/>
              </a:ext>
            </a:extLst>
          </p:cNvPr>
          <p:cNvSpPr txBox="1"/>
          <p:nvPr/>
        </p:nvSpPr>
        <p:spPr>
          <a:xfrm>
            <a:off x="1974076" y="1838888"/>
            <a:ext cx="240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查看所有话题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1B319-B152-4F3F-B027-81299D50D23F}"/>
              </a:ext>
            </a:extLst>
          </p:cNvPr>
          <p:cNvSpPr txBox="1"/>
          <p:nvPr/>
        </p:nvSpPr>
        <p:spPr>
          <a:xfrm>
            <a:off x="7620317" y="1819884"/>
            <a:ext cx="240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参与话题讨论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476B0-6443-4C54-8D10-6D8184C7122B}"/>
              </a:ext>
            </a:extLst>
          </p:cNvPr>
          <p:cNvSpPr txBox="1"/>
          <p:nvPr/>
        </p:nvSpPr>
        <p:spPr>
          <a:xfrm>
            <a:off x="1125840" y="1167888"/>
            <a:ext cx="375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E699"/>
                </a:solidFill>
              </a:rPr>
              <a:t>▲  话题模块功能展示：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2DA70B-158A-4593-965B-5ACEC2C7D08F}"/>
              </a:ext>
            </a:extLst>
          </p:cNvPr>
          <p:cNvGrpSpPr/>
          <p:nvPr/>
        </p:nvGrpSpPr>
        <p:grpSpPr>
          <a:xfrm>
            <a:off x="817648" y="2456045"/>
            <a:ext cx="4515794" cy="3728156"/>
            <a:chOff x="817648" y="2456045"/>
            <a:chExt cx="4515794" cy="37281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93DC9B9-7693-4D00-9833-0CEEA2A64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48" y="2456045"/>
              <a:ext cx="4515794" cy="3728156"/>
            </a:xfrm>
            <a:prstGeom prst="rect">
              <a:avLst/>
            </a:prstGeom>
          </p:spPr>
        </p:pic>
        <p:sp>
          <p:nvSpPr>
            <p:cNvPr id="22" name="标注: 线形 21">
              <a:extLst>
                <a:ext uri="{FF2B5EF4-FFF2-40B4-BE49-F238E27FC236}">
                  <a16:creationId xmlns:a16="http://schemas.microsoft.com/office/drawing/2014/main" id="{5A27BE21-46CE-4325-A803-4904691FCBF9}"/>
                </a:ext>
              </a:extLst>
            </p:cNvPr>
            <p:cNvSpPr/>
            <p:nvPr/>
          </p:nvSpPr>
          <p:spPr>
            <a:xfrm>
              <a:off x="1109713" y="2935742"/>
              <a:ext cx="3897955" cy="874257"/>
            </a:xfrm>
            <a:prstGeom prst="borderCallout1">
              <a:avLst>
                <a:gd name="adj1" fmla="val 101656"/>
                <a:gd name="adj2" fmla="val 50489"/>
                <a:gd name="adj3" fmla="val 152218"/>
                <a:gd name="adj4" fmla="val 6194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881DCBE-063E-4698-8394-7CF641813C4E}"/>
                </a:ext>
              </a:extLst>
            </p:cNvPr>
            <p:cNvSpPr txBox="1"/>
            <p:nvPr/>
          </p:nvSpPr>
          <p:spPr>
            <a:xfrm>
              <a:off x="3058690" y="4267159"/>
              <a:ext cx="91874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话题列表</a:t>
              </a:r>
            </a:p>
          </p:txBody>
        </p:sp>
        <p:sp>
          <p:nvSpPr>
            <p:cNvPr id="26" name="标注: 线形 25">
              <a:extLst>
                <a:ext uri="{FF2B5EF4-FFF2-40B4-BE49-F238E27FC236}">
                  <a16:creationId xmlns:a16="http://schemas.microsoft.com/office/drawing/2014/main" id="{D7C460A3-B10E-4AA8-AAE7-F3DA57086FE1}"/>
                </a:ext>
              </a:extLst>
            </p:cNvPr>
            <p:cNvSpPr/>
            <p:nvPr/>
          </p:nvSpPr>
          <p:spPr>
            <a:xfrm>
              <a:off x="3978203" y="5845968"/>
              <a:ext cx="631033" cy="195263"/>
            </a:xfrm>
            <a:prstGeom prst="borderCallout1">
              <a:avLst>
                <a:gd name="adj1" fmla="val 43737"/>
                <a:gd name="adj2" fmla="val -78"/>
                <a:gd name="adj3" fmla="val -110717"/>
                <a:gd name="adj4" fmla="val -6895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F59CFA-96C6-4902-939E-8E857FC14B63}"/>
                </a:ext>
              </a:extLst>
            </p:cNvPr>
            <p:cNvSpPr txBox="1"/>
            <p:nvPr/>
          </p:nvSpPr>
          <p:spPr>
            <a:xfrm>
              <a:off x="2714795" y="5101363"/>
              <a:ext cx="1667427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进入选定话题，参与话题讨论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777C0B-B4DA-4A80-B618-E98003BCD47B}"/>
              </a:ext>
            </a:extLst>
          </p:cNvPr>
          <p:cNvGrpSpPr/>
          <p:nvPr/>
        </p:nvGrpSpPr>
        <p:grpSpPr>
          <a:xfrm>
            <a:off x="6566492" y="2456045"/>
            <a:ext cx="4515795" cy="3728156"/>
            <a:chOff x="6566492" y="2456045"/>
            <a:chExt cx="4515795" cy="3728156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CE31967-3DCF-48C5-A9A8-A078817C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492" y="2456045"/>
              <a:ext cx="4515795" cy="3728156"/>
            </a:xfrm>
            <a:prstGeom prst="rect">
              <a:avLst/>
            </a:prstGeom>
          </p:spPr>
        </p:pic>
        <p:sp>
          <p:nvSpPr>
            <p:cNvPr id="35" name="标注: 线形 34">
              <a:extLst>
                <a:ext uri="{FF2B5EF4-FFF2-40B4-BE49-F238E27FC236}">
                  <a16:creationId xmlns:a16="http://schemas.microsoft.com/office/drawing/2014/main" id="{6CDBD34C-C155-4454-A52F-7F5008E73687}"/>
                </a:ext>
              </a:extLst>
            </p:cNvPr>
            <p:cNvSpPr/>
            <p:nvPr/>
          </p:nvSpPr>
          <p:spPr>
            <a:xfrm>
              <a:off x="6718033" y="2935743"/>
              <a:ext cx="3797567" cy="775198"/>
            </a:xfrm>
            <a:prstGeom prst="borderCallout1">
              <a:avLst>
                <a:gd name="adj1" fmla="val 100427"/>
                <a:gd name="adj2" fmla="val 50113"/>
                <a:gd name="adj3" fmla="val 152218"/>
                <a:gd name="adj4" fmla="val 6194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3B27129-4E07-4D2A-8E20-AB83D0E12D06}"/>
                </a:ext>
              </a:extLst>
            </p:cNvPr>
            <p:cNvSpPr txBox="1"/>
            <p:nvPr/>
          </p:nvSpPr>
          <p:spPr>
            <a:xfrm>
              <a:off x="9078491" y="3959341"/>
              <a:ext cx="895086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话题详情</a:t>
              </a:r>
            </a:p>
          </p:txBody>
        </p:sp>
        <p:sp>
          <p:nvSpPr>
            <p:cNvPr id="37" name="标注: 线形 36">
              <a:extLst>
                <a:ext uri="{FF2B5EF4-FFF2-40B4-BE49-F238E27FC236}">
                  <a16:creationId xmlns:a16="http://schemas.microsoft.com/office/drawing/2014/main" id="{8F8C1FD2-8973-46C5-B1F2-A72ABA9AC27B}"/>
                </a:ext>
              </a:extLst>
            </p:cNvPr>
            <p:cNvSpPr/>
            <p:nvPr/>
          </p:nvSpPr>
          <p:spPr>
            <a:xfrm>
              <a:off x="6718033" y="3878581"/>
              <a:ext cx="1648727" cy="868680"/>
            </a:xfrm>
            <a:prstGeom prst="borderCallout1">
              <a:avLst>
                <a:gd name="adj1" fmla="val 47270"/>
                <a:gd name="adj2" fmla="val 99942"/>
                <a:gd name="adj3" fmla="val 85003"/>
                <a:gd name="adj4" fmla="val 11844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275D81-7DA4-432B-B0A3-5748FC350D0B}"/>
                </a:ext>
              </a:extLst>
            </p:cNvPr>
            <p:cNvSpPr txBox="1"/>
            <p:nvPr/>
          </p:nvSpPr>
          <p:spPr>
            <a:xfrm>
              <a:off x="8680016" y="4444247"/>
              <a:ext cx="1791957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当前话题的所有评论</a:t>
              </a:r>
            </a:p>
          </p:txBody>
        </p:sp>
        <p:sp>
          <p:nvSpPr>
            <p:cNvPr id="39" name="标注: 线形 38">
              <a:extLst>
                <a:ext uri="{FF2B5EF4-FFF2-40B4-BE49-F238E27FC236}">
                  <a16:creationId xmlns:a16="http://schemas.microsoft.com/office/drawing/2014/main" id="{937F76CA-BBA0-463F-9BDE-21AEC0B5A203}"/>
                </a:ext>
              </a:extLst>
            </p:cNvPr>
            <p:cNvSpPr/>
            <p:nvPr/>
          </p:nvSpPr>
          <p:spPr>
            <a:xfrm>
              <a:off x="10375900" y="5643634"/>
              <a:ext cx="577850" cy="147566"/>
            </a:xfrm>
            <a:prstGeom prst="borderCallout1">
              <a:avLst>
                <a:gd name="adj1" fmla="val 46245"/>
                <a:gd name="adj2" fmla="val -1159"/>
                <a:gd name="adj3" fmla="val -220005"/>
                <a:gd name="adj4" fmla="val -6552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>
                  <a:solidFill>
                    <a:srgbClr val="FF0000"/>
                  </a:solidFill>
                </a:ln>
                <a:noFill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B2107F3-B204-4DD7-B11D-43E981A63FE1}"/>
                </a:ext>
              </a:extLst>
            </p:cNvPr>
            <p:cNvSpPr txBox="1"/>
            <p:nvPr/>
          </p:nvSpPr>
          <p:spPr>
            <a:xfrm>
              <a:off x="8680017" y="5160335"/>
              <a:ext cx="1317222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情感分析结果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685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tx1"/>
            </a:solidFill>
            <a:latin typeface="等线" panose="02010600030101010101" pitchFamily="2" charset="-122"/>
            <a:ea typeface="等线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433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方正静蕾简体</vt:lpstr>
      <vt:lpstr>Arial</vt:lpstr>
      <vt:lpstr>Bahnschrift SemiLight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lsc</cp:lastModifiedBy>
  <cp:revision>166</cp:revision>
  <dcterms:created xsi:type="dcterms:W3CDTF">2016-02-17T05:23:47Z</dcterms:created>
  <dcterms:modified xsi:type="dcterms:W3CDTF">2019-12-20T08:43:12Z</dcterms:modified>
</cp:coreProperties>
</file>