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 SemiBold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Nunito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/E51QE6NZZAd3qXBVOlgQSX3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7F3432-1D40-450E-A69D-1417CD6A6D0E}">
  <a:tblStyle styleId="{947F3432-1D40-450E-A69D-1417CD6A6D0E}" styleName="Table_0">
    <a:wholeTbl>
      <a:tcTxStyle b="off" i="off">
        <a:font>
          <a:latin typeface="Arial"/>
          <a:ea typeface="Arial"/>
          <a:cs typeface="Arial"/>
        </a:font>
        <a:srgbClr val="222222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2CD"/>
          </a:solidFill>
        </a:fill>
      </a:tcStyle>
    </a:wholeTbl>
    <a:band1H>
      <a:tcTxStyle/>
    </a:band1H>
    <a:band2H>
      <a:tcTxStyle b="off" i="off"/>
      <a:tcStyle>
        <a:fill>
          <a:solidFill>
            <a:srgbClr val="FFF1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bold.fntdata"/><Relationship Id="rId30" Type="http://schemas.openxmlformats.org/officeDocument/2006/relationships/font" Target="fonts/Nunito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emiBold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Nunito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6036510f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6036510f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6036510f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6036510f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6036510f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6036510fa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6036510fa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6036510fa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6036510fa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6036510fa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6036510fa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e6036510fa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6036510fa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e6036510fa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036510fa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e6036510fa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6036510fa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e6036510fa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036510fa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e6036510fa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6036510fa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e6036510fa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6036510fa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e6036510fa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6036510fa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e6036510fa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6036510fa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6036510fa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6036510fa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6036510fa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6036510f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6036510fa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6036510fa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6036510fa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2210207" y="744574"/>
            <a:ext cx="66222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2210201" y="2834125"/>
            <a:ext cx="6622201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90" name="Google Shape;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1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92" name="Google Shape;92;p21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 showMasterSp="0">
  <p:cSld name="BLANK_1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97" name="Google Shape;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22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99" name="Google Shape;99;p22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49;p11" id="102" name="Google Shape;102;p22"/>
          <p:cNvPicPr preferRelativeResize="0"/>
          <p:nvPr/>
        </p:nvPicPr>
        <p:blipFill rotWithShape="1">
          <a:blip r:embed="rId3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title"/>
          </p:nvPr>
        </p:nvSpPr>
        <p:spPr>
          <a:xfrm>
            <a:off x="70128" y="6703218"/>
            <a:ext cx="15008701" cy="6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/>
        </p:nvSpPr>
        <p:spPr>
          <a:xfrm>
            <a:off x="368864" y="2283306"/>
            <a:ext cx="4304202" cy="57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Nunito ExtraBold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/>
          </a:p>
        </p:txBody>
      </p:sp>
      <p:pic>
        <p:nvPicPr>
          <p:cNvPr descr="Google Shape;52;p11" id="105" name="Google Shape;1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73" y="683275"/>
            <a:ext cx="3757726" cy="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 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3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11" name="Google Shape;111;p23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3"/>
          <p:cNvSpPr txBox="1"/>
          <p:nvPr>
            <p:ph type="title"/>
          </p:nvPr>
        </p:nvSpPr>
        <p:spPr>
          <a:xfrm>
            <a:off x="2210207" y="744574"/>
            <a:ext cx="66222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2210201" y="2834125"/>
            <a:ext cx="6622201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>
  <p:cSld name="SECTION_HEADER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18" name="Google Shape;1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4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20" name="Google Shape;120;p24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Font typeface="Nunito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26" name="Google Shape;1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5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28" name="Google Shape;128;p25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5"/>
          <p:cNvSpPr txBox="1"/>
          <p:nvPr>
            <p:ph type="title"/>
          </p:nvPr>
        </p:nvSpPr>
        <p:spPr>
          <a:xfrm>
            <a:off x="202550" y="289278"/>
            <a:ext cx="8520601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202550" y="861975"/>
            <a:ext cx="8629801" cy="3706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  <a:defRPr>
                <a:solidFill>
                  <a:srgbClr val="595959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  <a:defRPr>
                <a:solidFill>
                  <a:srgbClr val="595959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■"/>
              <a:defRPr>
                <a:solidFill>
                  <a:srgbClr val="595959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  <a:defRPr>
                <a:solidFill>
                  <a:srgbClr val="595959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  <a:defRPr>
                <a:solidFill>
                  <a:srgbClr val="595959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showMasterSp="0">
  <p:cSld name="CUSTOM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35" name="Google Shape;1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6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37" name="Google Shape;137;p26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graphicFrame>
        <p:nvGraphicFramePr>
          <p:cNvPr id="140" name="Google Shape;140;p26"/>
          <p:cNvGraphicFramePr/>
          <p:nvPr/>
        </p:nvGraphicFramePr>
        <p:xfrm>
          <a:off x="201941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{947F3432-1D40-450E-A69D-1417CD6A6D0E}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baseline="30000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>
  <p:cSld name="TITLE_AND_TWO_COLUMNS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7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46" name="Google Shape;146;p27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7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sz="1400">
                <a:solidFill>
                  <a:srgbClr val="595959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>
  <p:cSld name="TITLE_ONLY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8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56" name="Google Shape;156;p28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8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 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62" name="Google Shape;16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9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64" name="Google Shape;164;p29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9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unito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 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70" name="Google Shape;17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30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72" name="Google Shape;172;p30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3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unito"/>
              <a:buNone/>
              <a:defRPr sz="2100">
                <a:solidFill>
                  <a:srgbClr val="595959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unito"/>
              <a:buNone/>
              <a:defRPr sz="2100">
                <a:solidFill>
                  <a:srgbClr val="595959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unito"/>
              <a:buNone/>
              <a:defRPr sz="2100">
                <a:solidFill>
                  <a:srgbClr val="595959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unito"/>
              <a:buNone/>
              <a:defRPr sz="2100">
                <a:solidFill>
                  <a:srgbClr val="595959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unito"/>
              <a:buNone/>
              <a:defRPr sz="2100">
                <a:solidFill>
                  <a:srgbClr val="595959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202550" y="289278"/>
            <a:ext cx="8520601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202550" y="861975"/>
            <a:ext cx="8629801" cy="3706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181" name="Google Shape;18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31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183" name="Google Shape;183;p31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 showMasterSp="0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58;p12"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14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26" name="Google Shape;26;p14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64;p13" id="29" name="Google Shape;29;p14"/>
          <p:cNvPicPr preferRelativeResize="0"/>
          <p:nvPr/>
        </p:nvPicPr>
        <p:blipFill rotWithShape="1">
          <a:blip r:embed="rId3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>
            <p:ph type="title"/>
          </p:nvPr>
        </p:nvSpPr>
        <p:spPr>
          <a:xfrm>
            <a:off x="70128" y="6703218"/>
            <a:ext cx="15008701" cy="6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/>
        </p:nvSpPr>
        <p:spPr>
          <a:xfrm>
            <a:off x="368864" y="2283306"/>
            <a:ext cx="4304202" cy="57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Nunito ExtraBold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/>
          </a:p>
        </p:txBody>
      </p:sp>
      <p:pic>
        <p:nvPicPr>
          <p:cNvPr descr="Google Shape;67;p13" id="32" name="Google Shape;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874" y="769948"/>
            <a:ext cx="3071454" cy="126127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36" name="Google Shape;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15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38" name="Google Shape;38;p15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Font typeface="Nunito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showMasterSp="0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44" name="Google Shape;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6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46" name="Google Shape;46;p16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6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graphicFrame>
        <p:nvGraphicFramePr>
          <p:cNvPr id="49" name="Google Shape;49;p16"/>
          <p:cNvGraphicFramePr/>
          <p:nvPr/>
        </p:nvGraphicFramePr>
        <p:xfrm>
          <a:off x="201941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{947F3432-1D40-450E-A69D-1417CD6A6D0E}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None/>
                      </a:pPr>
                      <a:r>
                        <a:rPr b="1"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baseline="30000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53" name="Google Shape;5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7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55" name="Google Shape;55;p17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7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63" name="Google Shape;6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8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65" name="Google Shape;65;p18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8"/>
          <p:cNvSpPr txBox="1"/>
          <p:nvPr>
            <p:ph type="title"/>
          </p:nvPr>
        </p:nvSpPr>
        <p:spPr>
          <a:xfrm>
            <a:off x="201971" y="288368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71" name="Google Shape;7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9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73" name="Google Shape;73;p19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9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Nunito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20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81" name="Google Shape;81;p20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Nunito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Nunito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Nunito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Nunito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Nunito"/>
              <a:buNone/>
              <a:defRPr sz="21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/>
        </p:nvSpPr>
        <p:spPr>
          <a:xfrm>
            <a:off x="2234400" y="4917656"/>
            <a:ext cx="4675200" cy="28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12700" lvl="0" marL="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Nunito"/>
              <a:buNone/>
            </a:pPr>
            <a:r>
              <a:rPr b="1" i="0" lang="en-US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/>
          </a:p>
        </p:txBody>
      </p:sp>
      <p:pic>
        <p:nvPicPr>
          <p:cNvPr descr="Google Shape;10;p1" id="7" name="Google Shape;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7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11"/>
          <p:cNvGrpSpPr/>
          <p:nvPr/>
        </p:nvGrpSpPr>
        <p:grpSpPr>
          <a:xfrm>
            <a:off x="6591" y="8"/>
            <a:ext cx="175502" cy="709224"/>
            <a:chOff x="-1" y="-1"/>
            <a:chExt cx="175501" cy="709223"/>
          </a:xfrm>
        </p:grpSpPr>
        <p:sp>
          <p:nvSpPr>
            <p:cNvPr id="9" name="Google Shape;9;p11"/>
            <p:cNvSpPr/>
            <p:nvPr/>
          </p:nvSpPr>
          <p:spPr>
            <a:xfrm>
              <a:off x="-1" y="-1"/>
              <a:ext cx="175501" cy="355501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-1" y="353720"/>
              <a:ext cx="175501" cy="355502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202550" y="289278"/>
            <a:ext cx="8520601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202550" y="861975"/>
            <a:ext cx="8629801" cy="3706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●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○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■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●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○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■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●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○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Helvetica Neue"/>
              <a:buChar char="■"/>
              <a:defRPr b="0" i="0" sz="15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860718" y="4900581"/>
            <a:ext cx="308561" cy="30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idx="4294967295" type="ctrTitle"/>
          </p:nvPr>
        </p:nvSpPr>
        <p:spPr>
          <a:xfrm>
            <a:off x="1158149" y="1412049"/>
            <a:ext cx="6827702" cy="581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ct val="100000"/>
              <a:buFont typeface="Nunito"/>
              <a:buNone/>
            </a:pPr>
            <a:r>
              <a:rPr lang="en-US" sz="2628">
                <a:solidFill>
                  <a:srgbClr val="0E39A9"/>
                </a:solidFill>
              </a:rPr>
              <a:t>FoodHub Data Analysis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1152999" y="2038574"/>
            <a:ext cx="6827702" cy="498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2010"/>
              <a:buFont typeface="Nunito"/>
              <a:buNone/>
            </a:pPr>
            <a:r>
              <a:rPr lang="en-US" sz="201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Project Foundations for Data Science</a:t>
            </a:r>
            <a:endParaRPr/>
          </a:p>
        </p:txBody>
      </p:sp>
      <p:sp>
        <p:nvSpPr>
          <p:cNvPr id="192" name="Google Shape;192;p1"/>
          <p:cNvSpPr txBox="1"/>
          <p:nvPr/>
        </p:nvSpPr>
        <p:spPr>
          <a:xfrm>
            <a:off x="1152999" y="2480674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ct val="100000"/>
              <a:buFont typeface="Nunito"/>
              <a:buNone/>
            </a:pPr>
            <a:r>
              <a:rPr lang="en-US" sz="16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Shreya Saxena</a:t>
            </a:r>
            <a:endParaRPr sz="16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ct val="100000"/>
              <a:buFont typeface="Nunito"/>
              <a:buNone/>
            </a:pPr>
            <a:r>
              <a:rPr lang="en-US" sz="16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6/15/24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036510fa_0_21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e6036510fa_0_2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Cost of the order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indicated</a:t>
            </a:r>
            <a:r>
              <a:rPr lang="en-US"/>
              <a:t> the cost of each order </a:t>
            </a:r>
            <a:endParaRPr/>
          </a:p>
        </p:txBody>
      </p:sp>
      <p:pic>
        <p:nvPicPr>
          <p:cNvPr id="251" name="Google Shape;251;g2e6036510f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5" y="1629624"/>
            <a:ext cx="1658231" cy="12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e6036510f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87" y="1629637"/>
            <a:ext cx="1510100" cy="12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e6036510fa_0_21"/>
          <p:cNvSpPr txBox="1"/>
          <p:nvPr/>
        </p:nvSpPr>
        <p:spPr>
          <a:xfrm>
            <a:off x="202550" y="2887100"/>
            <a:ext cx="7204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Day of the week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</a:pPr>
            <a:r>
              <a:rPr lang="en-U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indicates</a:t>
            </a:r>
            <a:r>
              <a:rPr lang="en-U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whether a order was placed on a weekday or weekend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4" name="Google Shape;254;g2e6036510fa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750" y="3546175"/>
            <a:ext cx="1802350" cy="134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e6036510fa_0_21"/>
          <p:cNvSpPr txBox="1"/>
          <p:nvPr/>
        </p:nvSpPr>
        <p:spPr>
          <a:xfrm>
            <a:off x="4412725" y="1629625"/>
            <a:ext cx="41526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25% of the orders are $5-$12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Another 25% of the orders are $23-$35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50% of the orders are between $12-$23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median is about 14 minutes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distribution is skewed a little to the right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g2e6036510fa_0_21"/>
          <p:cNvSpPr txBox="1"/>
          <p:nvPr/>
        </p:nvSpPr>
        <p:spPr>
          <a:xfrm>
            <a:off x="2960400" y="3787700"/>
            <a:ext cx="4269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About 13500 orders were placed on a weekend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About 550 orders were placed on a weekday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6036510fa_0_31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e6036510fa_0_3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Rating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customers rate </a:t>
            </a:r>
            <a:r>
              <a:rPr lang="en-US"/>
              <a:t>their</a:t>
            </a:r>
            <a:r>
              <a:rPr lang="en-US"/>
              <a:t> experience ordering from FoodHub on a scale from 1 to 5</a:t>
            </a:r>
            <a:endParaRPr/>
          </a:p>
        </p:txBody>
      </p:sp>
      <p:pic>
        <p:nvPicPr>
          <p:cNvPr id="263" name="Google Shape;263;g2e6036510f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25" y="1630975"/>
            <a:ext cx="2980250" cy="2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e6036510fa_0_31"/>
          <p:cNvSpPr txBox="1"/>
          <p:nvPr/>
        </p:nvSpPr>
        <p:spPr>
          <a:xfrm>
            <a:off x="202550" y="3456325"/>
            <a:ext cx="83649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g2e6036510fa_0_31"/>
          <p:cNvSpPr txBox="1"/>
          <p:nvPr/>
        </p:nvSpPr>
        <p:spPr>
          <a:xfrm>
            <a:off x="1092900" y="3885750"/>
            <a:ext cx="42510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most customers did not give a rating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highest to lowest total ratings given was: 5, 4, 3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6036510fa_0_38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e6036510fa_0_3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Food </a:t>
            </a:r>
            <a:r>
              <a:rPr lang="en-US"/>
              <a:t>preparation</a:t>
            </a:r>
            <a:r>
              <a:rPr lang="en-US"/>
              <a:t> time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indicates</a:t>
            </a:r>
            <a:r>
              <a:rPr lang="en-US"/>
              <a:t> time taken for the order to be </a:t>
            </a:r>
            <a:r>
              <a:rPr lang="en-US"/>
              <a:t>prepared</a:t>
            </a:r>
            <a:r>
              <a:rPr lang="en-US"/>
              <a:t> by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restaurant</a:t>
            </a:r>
            <a:r>
              <a:rPr lang="en-US"/>
              <a:t> </a:t>
            </a:r>
            <a:endParaRPr/>
          </a:p>
        </p:txBody>
      </p:sp>
      <p:pic>
        <p:nvPicPr>
          <p:cNvPr id="272" name="Google Shape;272;g2e6036510f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4" y="1687537"/>
            <a:ext cx="2710775" cy="20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e6036510fa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00" y="1687538"/>
            <a:ext cx="2468701" cy="20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e6036510fa_0_38"/>
          <p:cNvSpPr txBox="1"/>
          <p:nvPr/>
        </p:nvSpPr>
        <p:spPr>
          <a:xfrm>
            <a:off x="758875" y="3896225"/>
            <a:ext cx="7258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took 23-31 minutes 50% of the time for the food to be prepared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took 20-23 minutes 25% of the time for the food to be prepared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other 25% of the time, it took 31-35 minutes for the food to be prepared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median is about 27 minutes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6036510fa_0_45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e6036510fa_0_4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Delivery time 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indicates</a:t>
            </a:r>
            <a:r>
              <a:rPr lang="en-US">
                <a:solidFill>
                  <a:schemeClr val="dk1"/>
                </a:solidFill>
              </a:rPr>
              <a:t> the time taken by the delivery person to deliver the food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g2e6036510f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25" y="1636650"/>
            <a:ext cx="2745025" cy="2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e6036510f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425" y="1683000"/>
            <a:ext cx="2600125" cy="2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e6036510fa_0_45"/>
          <p:cNvSpPr txBox="1"/>
          <p:nvPr/>
        </p:nvSpPr>
        <p:spPr>
          <a:xfrm>
            <a:off x="1194525" y="3904500"/>
            <a:ext cx="599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took 20-28 minutes 50% of the time for the food to be delivered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took 15-20 minutes 25% </a:t>
            </a: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 the time for the food to be delivered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took 28-33 minutes 25% </a:t>
            </a: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 the time for the food to be delivered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median is 25 minutes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036510fa_0_52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6036510fa_0_5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Top 5 </a:t>
            </a:r>
            <a:r>
              <a:rPr lang="en-US">
                <a:solidFill>
                  <a:schemeClr val="dk1"/>
                </a:solidFill>
              </a:rPr>
              <a:t>restaurant</a:t>
            </a:r>
            <a:r>
              <a:rPr lang="en-US">
                <a:solidFill>
                  <a:schemeClr val="dk1"/>
                </a:solidFill>
              </a:rPr>
              <a:t> in terms of the number of orders </a:t>
            </a:r>
            <a:r>
              <a:rPr lang="en-US">
                <a:solidFill>
                  <a:schemeClr val="dk1"/>
                </a:solidFill>
              </a:rPr>
              <a:t>received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Shake Shack: 219 orders received 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The Meatball Shop: 132 orders received 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Blue Ribbon Sushi: 119 orders received 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Blue Ribbon Fried Chicken: 96 orders received 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Parm: 68 orders received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American is the most popular cuisine on the weekends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555 orders, which is 29.24%  cost above $20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The mean/average delivery time is 24.16 minutes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If the company were to give 20% discount vouchers to the top 3 most frequent customers, they would be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52832 ID: 13 orders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47440 ID: 10 orders</a:t>
            </a:r>
            <a:endParaRPr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>
                <a:solidFill>
                  <a:schemeClr val="dk1"/>
                </a:solidFill>
              </a:rPr>
              <a:t>83287 ID: 9 orders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Cuisine vs Cost of the order </a:t>
            </a:r>
            <a:endParaRPr/>
          </a:p>
        </p:txBody>
      </p:sp>
      <p:pic>
        <p:nvPicPr>
          <p:cNvPr id="296" name="Google Shape;2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00" y="1530100"/>
            <a:ext cx="3904226" cy="21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7"/>
          <p:cNvSpPr txBox="1"/>
          <p:nvPr/>
        </p:nvSpPr>
        <p:spPr>
          <a:xfrm>
            <a:off x="388625" y="3756350"/>
            <a:ext cx="76887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there are outliers for korean,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mediterranean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vietnamese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cuisine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types vs cost of the order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Southern cuisine had the most wide range of cost of their orders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Korean cuisine </a:t>
            </a: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had the lease wide range of cost of their orders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Vietnamese seems to have the cheapest orders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036510fa_0_68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03" name="Google Shape;303;g2e6036510fa_0_68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Cuisine vs Food Preparation time</a:t>
            </a:r>
            <a:endParaRPr/>
          </a:p>
        </p:txBody>
      </p:sp>
      <p:pic>
        <p:nvPicPr>
          <p:cNvPr id="304" name="Google Shape;304;g2e6036510f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75" y="1363888"/>
            <a:ext cx="4340524" cy="241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e6036510fa_0_68"/>
          <p:cNvSpPr txBox="1"/>
          <p:nvPr/>
        </p:nvSpPr>
        <p:spPr>
          <a:xfrm>
            <a:off x="347350" y="3825250"/>
            <a:ext cx="94671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korean cuisine is most likely to take the least amount of time to be prepared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thai cuisine has the widest range, so it is the hardest to tell whether a order will be fast or slow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median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time for all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cuisine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are about an average of 27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minutes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there are outliers in the korean cuisine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minimum is usually 20 minutes and the maximum is usually 35 minutes for all cuisine types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6036510fa_0_74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11" name="Google Shape;311;g2e6036510fa_0_74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Day of the Week vs Delivery time</a:t>
            </a:r>
            <a:endParaRPr/>
          </a:p>
        </p:txBody>
      </p:sp>
      <p:pic>
        <p:nvPicPr>
          <p:cNvPr id="312" name="Google Shape;312;g2e6036510fa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0" y="1385150"/>
            <a:ext cx="3980874" cy="1929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e6036510fa_0_74"/>
          <p:cNvSpPr txBox="1"/>
          <p:nvPr/>
        </p:nvSpPr>
        <p:spPr>
          <a:xfrm>
            <a:off x="647675" y="3314675"/>
            <a:ext cx="67893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weekdays typically have a faster </a:t>
            </a: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delivery</a:t>
            </a: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time than weekends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weekdays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takes 15-18 minutes of delivery time 25% of the time 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takes 18-27 minutes </a:t>
            </a: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 delivery time </a:t>
            </a: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50% of the time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takes 27-30 minutes </a:t>
            </a: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 delivery time </a:t>
            </a: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25% of the time 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weekends 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it takes 25-26 minutes of delivery time 25% of the time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takes 26-31 minutes of delivery time 50% of the time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-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takes 31-33 minutes of delivery time 25% of the time</a:t>
            </a:r>
            <a:endParaRPr sz="11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6036510fa_0_86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19" name="Google Shape;319;g2e6036510fa_0_86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Observations on the revenue generated by the </a:t>
            </a:r>
            <a:r>
              <a:rPr lang="en-US"/>
              <a:t>restaurants</a:t>
            </a:r>
            <a:r>
              <a:rPr lang="en-US"/>
              <a:t>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Shake Shack has </a:t>
            </a:r>
            <a:r>
              <a:rPr lang="en-US"/>
              <a:t>the highest revenue of $3579.53, indicating popularity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The meatball shop and Blue Ribbon Sushi have the second/third highest revenue of $2145.21 and $1903.95, indicating they are still popular even though they have less orders than Shake Shack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There is a drop in revenue as you go down the table with Blue Ribbon being fourth with a revenue of $1662.29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Parm has a revenue of $1112.76, which makes the fifth highest revenue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TOA, Han Dynasty, Blue Ribbon Sushi Bar &amp; Grill, Rubirosa, Sushi of Gari 46, and Nobu Next Door revenues range from $834.5 to $623.67, which indicate they are mid-tier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Five Guys Burgers and Fries has the lowest revenue of $506.47, indicating the lowest popularity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6036510fa_0_97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25" name="Google Shape;325;g2e6036510fa_0_97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Rating vs Delivery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g2e6036510fa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25" y="1364350"/>
            <a:ext cx="4289976" cy="206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e6036510fa_0_97"/>
          <p:cNvSpPr txBox="1"/>
          <p:nvPr/>
        </p:nvSpPr>
        <p:spPr>
          <a:xfrm>
            <a:off x="-92500" y="1598875"/>
            <a:ext cx="380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g2e6036510fa_0_97"/>
          <p:cNvSpPr txBox="1"/>
          <p:nvPr/>
        </p:nvSpPr>
        <p:spPr>
          <a:xfrm>
            <a:off x="266600" y="3541375"/>
            <a:ext cx="83925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no given rating: mean delivery time around 24.25 minutes. Range from about 24.00 to 24.50 minutes.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5: mean delivery time slightly above 24.25 minutes. Range from about 24.00 to 24.50 minutes.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3: mean delivery time around 24.75 minutes. Wider range from about 24.00 to 25.25 minutes.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4: mean delivery time slightly below 24.25 minutes. Range from about 23.75 to 24.75 minutes.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Contents / Agenda</a:t>
            </a:r>
            <a:endParaRPr/>
          </a:p>
        </p:txBody>
      </p:sp>
      <p:sp>
        <p:nvSpPr>
          <p:cNvPr id="198" name="Google Shape;198;p2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Executive Summary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Business Problem Overview and Solution Approach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Data Overview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6036510fa_0_104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34" name="Google Shape;334;g2e6036510fa_0_104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Rating vs Food preparation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g2e6036510f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00" y="1425950"/>
            <a:ext cx="4404399" cy="21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e6036510fa_0_104"/>
          <p:cNvSpPr txBox="1"/>
          <p:nvPr/>
        </p:nvSpPr>
        <p:spPr>
          <a:xfrm>
            <a:off x="472500" y="3682500"/>
            <a:ext cx="8424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given rating: mean preparation time around 27.4 minutes with some variability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rating 5: mean preparation time around 27.4 minutes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rating 3: mean preparation time slightly above 27.4 minutes with a wider range of variability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rating 4: mean preparation time around 27.4 minutes with some variability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6036510fa_0_109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42" name="Google Shape;342;g2e6036510fa_0_109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Rating vs Cost of the order</a:t>
            </a:r>
            <a:endParaRPr/>
          </a:p>
        </p:txBody>
      </p:sp>
      <p:pic>
        <p:nvPicPr>
          <p:cNvPr id="343" name="Google Shape;343;g2e6036510fa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25" y="1401825"/>
            <a:ext cx="4225626" cy="20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e6036510fa_0_109"/>
          <p:cNvSpPr txBox="1"/>
          <p:nvPr/>
        </p:nvSpPr>
        <p:spPr>
          <a:xfrm>
            <a:off x="421500" y="3532500"/>
            <a:ext cx="83010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no given rating: mean cost around $16. Range from about $15.5-$16.5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5: mean cost around $17. Range from about $16-$18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3: mean cost around $16.5. Range from about $15-$18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rating 4: mean cost around $17. Range from about $16-$18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6036510fa_0_119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50" name="Google Shape;350;g2e6036510fa_0_119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Correlation among variables</a:t>
            </a:r>
            <a:endParaRPr/>
          </a:p>
        </p:txBody>
      </p:sp>
      <p:pic>
        <p:nvPicPr>
          <p:cNvPr id="351" name="Google Shape;351;g2e6036510fa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75" y="1443175"/>
            <a:ext cx="4264776" cy="22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e6036510fa_0_119"/>
          <p:cNvSpPr txBox="1"/>
          <p:nvPr/>
        </p:nvSpPr>
        <p:spPr>
          <a:xfrm>
            <a:off x="397500" y="3810000"/>
            <a:ext cx="54750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food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preparation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time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cost of the orde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have the highest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correlation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delivery time and cost of the time have the lowest correlation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6036510fa_0_124"/>
          <p:cNvSpPr txBox="1"/>
          <p:nvPr>
            <p:ph type="title"/>
          </p:nvPr>
        </p:nvSpPr>
        <p:spPr>
          <a:xfrm>
            <a:off x="202549" y="2892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</p:txBody>
      </p:sp>
      <p:sp>
        <p:nvSpPr>
          <p:cNvPr id="358" name="Google Shape;358;g2e6036510fa_0_124"/>
          <p:cNvSpPr txBox="1"/>
          <p:nvPr>
            <p:ph idx="1" type="body"/>
          </p:nvPr>
        </p:nvSpPr>
        <p:spPr>
          <a:xfrm>
            <a:off x="202549" y="86197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/>
              <a:t>The company wants to provide a promotional offer in the advertisement of the restaurants. The condition to get the offer is that the restaurants must have a rating count of more than 50 and the average rating should be greater than 4. These </a:t>
            </a:r>
            <a:r>
              <a:rPr lang="en-US"/>
              <a:t>restaurants</a:t>
            </a:r>
            <a:r>
              <a:rPr lang="en-US"/>
              <a:t> will be: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Shake Shack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The Meatball Shop 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Blue Ribbon Sushi</a:t>
            </a:r>
            <a:endParaRPr/>
          </a:p>
          <a:p>
            <a:pPr indent="-359018" lvl="1" marL="96226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Blue Ribbon Fried Chicken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6036510fa_0_132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Multivariate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e6036510fa_0_13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The company charges the restaurant 25% on the orders having cost greater than 20 dollars and 15% on the orders having cost greater than 5 dollars. The net revenue is around 6166.3 dollars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The percentage of orders that take more than 60 minutes to get delivered from the time the order is placed is 10.54%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The mean delivery time on weekdays is around 28 minutes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The mean delivery time on weekends is around 22.47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Executive Summary 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rgbClr val="000000"/>
                </a:solidFill>
              </a:rPr>
              <a:t>Conclusions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Cuisines such as American, Japanese, Italian, and Chinese are most frequently ordered from, therefore they have higher demand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 more popular the restaurant is, the more expensive it seems to be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Most ratings are 4 and above, indicating decent customer satisfaction. However, there are many orders that were not rated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Customers are either not rating or rate a 5 when the delivery is fast. However, customers are more likely to give a lower rating when the delivery time is slow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Majority of the orders costed between $10-$30. However, there were a few that were above $50. This suggests there are customers with different budgets on this app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 restaurants and delivery people are working efficiently since the average delivery time is decent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There are quite a few customers that places orders with us again and again, indicating good customer experience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Restaurants seem to be working faster when they have more orders on the weekends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6036510fa_0_142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Executive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6036510fa_0_14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Become business partners with popular cuisines which can potentially attract more customers and orders from the app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Work with low rated restaurants to improve their quality, which can attract more customers that prefer that cuisine, increasing sales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Give promotions to restaurants on the app that seem to be thriving so more orders are placed with increased customer satisfaction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implement ideas on encouraging more feedback after a customer receives their order so it is more easier to identify where improvement is needed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Create an incentive, such as an loyalty points program,  to have more repeating customers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Business Problem Overview and Solution Approach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Background: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Online food delivery has been growing popular </a:t>
            </a:r>
            <a:r>
              <a:rPr lang="en-US" sz="1400">
                <a:solidFill>
                  <a:srgbClr val="000000"/>
                </a:solidFill>
              </a:rPr>
              <a:t>among</a:t>
            </a:r>
            <a:r>
              <a:rPr lang="en-US" sz="1400">
                <a:solidFill>
                  <a:srgbClr val="000000"/>
                </a:solidFill>
              </a:rPr>
              <a:t> students and busy adult lives. The FoodHub app allows people to order their </a:t>
            </a:r>
            <a:r>
              <a:rPr lang="en-US" sz="1400">
                <a:solidFill>
                  <a:srgbClr val="000000"/>
                </a:solidFill>
              </a:rPr>
              <a:t>favorite</a:t>
            </a:r>
            <a:r>
              <a:rPr lang="en-US" sz="1400">
                <a:solidFill>
                  <a:srgbClr val="000000"/>
                </a:solidFill>
              </a:rPr>
              <a:t> food, which arrives at a swift speed by an a deliverer, </a:t>
            </a:r>
            <a:r>
              <a:rPr lang="en-US" sz="1400">
                <a:solidFill>
                  <a:srgbClr val="000000"/>
                </a:solidFill>
              </a:rPr>
              <a:t>who</a:t>
            </a:r>
            <a:r>
              <a:rPr lang="en-US" sz="1400">
                <a:solidFill>
                  <a:srgbClr val="000000"/>
                </a:solidFill>
              </a:rPr>
              <a:t> earns money through this job, and lets the </a:t>
            </a:r>
            <a:r>
              <a:rPr lang="en-US" sz="1400">
                <a:solidFill>
                  <a:srgbClr val="000000"/>
                </a:solidFill>
              </a:rPr>
              <a:t>customer</a:t>
            </a:r>
            <a:r>
              <a:rPr lang="en-US" sz="1400">
                <a:solidFill>
                  <a:srgbClr val="000000"/>
                </a:solidFill>
              </a:rPr>
              <a:t> rate their experience.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Problem</a:t>
            </a:r>
            <a:r>
              <a:rPr lang="en-US" sz="1400">
                <a:solidFill>
                  <a:srgbClr val="000000"/>
                </a:solidFill>
              </a:rPr>
              <a:t> Overview: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We have data of multiple different orders made by customers </a:t>
            </a:r>
            <a:r>
              <a:rPr lang="en-US" sz="1400">
                <a:solidFill>
                  <a:srgbClr val="000000"/>
                </a:solidFill>
              </a:rPr>
              <a:t>through</a:t>
            </a:r>
            <a:r>
              <a:rPr lang="en-US" sz="1400">
                <a:solidFill>
                  <a:srgbClr val="000000"/>
                </a:solidFill>
              </a:rPr>
              <a:t> FoodHub. The objective is to analyze the vast amount data to </a:t>
            </a:r>
            <a:r>
              <a:rPr lang="en-US" sz="1400">
                <a:solidFill>
                  <a:srgbClr val="000000"/>
                </a:solidFill>
              </a:rPr>
              <a:t>enhance</a:t>
            </a:r>
            <a:r>
              <a:rPr lang="en-US" sz="1400">
                <a:solidFill>
                  <a:srgbClr val="000000"/>
                </a:solidFill>
              </a:rPr>
              <a:t> customer experience.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S</a:t>
            </a:r>
            <a:r>
              <a:rPr lang="en-US" sz="1400">
                <a:solidFill>
                  <a:srgbClr val="000000"/>
                </a:solidFill>
              </a:rPr>
              <a:t>olution approach / methodology</a:t>
            </a:r>
            <a:endParaRPr/>
          </a:p>
          <a:p>
            <a:pPr indent="-359018" lvl="1" marL="96226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Become business partners with popular cuisines</a:t>
            </a:r>
            <a:endParaRPr>
              <a:solidFill>
                <a:schemeClr val="dk1"/>
              </a:solidFill>
            </a:endParaRPr>
          </a:p>
          <a:p>
            <a:pPr indent="-359018" lvl="1" marL="96226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Work with low rated restaurants to improve their quality</a:t>
            </a:r>
            <a:endParaRPr>
              <a:solidFill>
                <a:schemeClr val="dk1"/>
              </a:solidFill>
            </a:endParaRPr>
          </a:p>
          <a:p>
            <a:pPr indent="-359018" lvl="1" marL="96226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Give promotions to restaurants</a:t>
            </a:r>
            <a:endParaRPr>
              <a:solidFill>
                <a:schemeClr val="dk1"/>
              </a:solidFill>
            </a:endParaRPr>
          </a:p>
          <a:p>
            <a:pPr indent="-359018" lvl="1" marL="96226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implement ideas on encouraging more feedback</a:t>
            </a:r>
            <a:endParaRPr>
              <a:solidFill>
                <a:schemeClr val="dk1"/>
              </a:solidFill>
            </a:endParaRPr>
          </a:p>
          <a:p>
            <a:pPr indent="-359018" lvl="1" marL="96226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>
                <a:solidFill>
                  <a:schemeClr val="dk1"/>
                </a:solidFill>
              </a:rPr>
              <a:t>Create an incentive, such as an loyalty points program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Data Overview</a:t>
            </a:r>
            <a:endParaRPr/>
          </a:p>
        </p:txBody>
      </p:sp>
      <p:sp>
        <p:nvSpPr>
          <p:cNvPr id="222" name="Google Shape;222;p5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 data includes </a:t>
            </a:r>
            <a:r>
              <a:rPr lang="en-US" sz="1400">
                <a:solidFill>
                  <a:srgbClr val="000000"/>
                </a:solidFill>
              </a:rPr>
              <a:t>order ID, customer ID, restaurant name, cuisine type, cost of the order, day of the week, rating, food preparation time, and delivery time.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There are 1898 rows and 9 columns </a:t>
            </a:r>
            <a:r>
              <a:rPr lang="en-US" sz="1400">
                <a:solidFill>
                  <a:srgbClr val="000000"/>
                </a:solidFill>
              </a:rPr>
              <a:t>present</a:t>
            </a:r>
            <a:r>
              <a:rPr lang="en-US" sz="1400">
                <a:solidFill>
                  <a:srgbClr val="000000"/>
                </a:solidFill>
              </a:rPr>
              <a:t> in this dataset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Datatypes of each column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Order ID: Integer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Customer ID: Integer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Restaurant</a:t>
            </a:r>
            <a:r>
              <a:rPr lang="en-US" sz="1400">
                <a:solidFill>
                  <a:srgbClr val="000000"/>
                </a:solidFill>
              </a:rPr>
              <a:t> name: Object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Cuisine type: Object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Cost of the order: Float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Day of the week: Object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Rating: Object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Food </a:t>
            </a:r>
            <a:r>
              <a:rPr lang="en-US" sz="1400">
                <a:solidFill>
                  <a:srgbClr val="000000"/>
                </a:solidFill>
              </a:rPr>
              <a:t>preparation</a:t>
            </a:r>
            <a:r>
              <a:rPr lang="en-US" sz="1400">
                <a:solidFill>
                  <a:srgbClr val="000000"/>
                </a:solidFill>
              </a:rPr>
              <a:t> time: Integer </a:t>
            </a:r>
            <a:endParaRPr sz="1400">
              <a:solidFill>
                <a:srgbClr val="000000"/>
              </a:solidFill>
            </a:endParaRPr>
          </a:p>
          <a:p>
            <a:pPr indent="-352668" lvl="1" marL="9622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Delivery</a:t>
            </a:r>
            <a:r>
              <a:rPr lang="en-US" sz="1400">
                <a:solidFill>
                  <a:srgbClr val="000000"/>
                </a:solidFill>
              </a:rPr>
              <a:t> time: Integer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There are no missing values in the data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6036510fa_0_3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228" name="Google Shape;228;g2e6036510fa_0_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Statistical</a:t>
            </a:r>
            <a:r>
              <a:rPr lang="en-US"/>
              <a:t> summary for the time it takes for food to be prepared once an order is placed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Minimum: 20 </a:t>
            </a:r>
            <a:r>
              <a:rPr lang="en-US"/>
              <a:t>minutes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Average: 27.37 </a:t>
            </a:r>
            <a:r>
              <a:rPr lang="en-US">
                <a:solidFill>
                  <a:schemeClr val="dk1"/>
                </a:solidFill>
              </a:rPr>
              <a:t>minutes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Maximum: 35 </a:t>
            </a:r>
            <a:r>
              <a:rPr lang="en-US">
                <a:solidFill>
                  <a:schemeClr val="dk1"/>
                </a:solidFill>
              </a:rPr>
              <a:t>minutes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>
                <a:solidFill>
                  <a:schemeClr val="dk1"/>
                </a:solidFill>
              </a:rPr>
              <a:t>736 orders were not rated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title"/>
          </p:nvPr>
        </p:nvSpPr>
        <p:spPr>
          <a:xfrm>
            <a:off x="202549" y="289278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</p:txBody>
      </p:sp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202549" y="861974"/>
            <a:ext cx="8629802" cy="37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400">
                <a:solidFill>
                  <a:srgbClr val="000000"/>
                </a:solidFill>
              </a:rPr>
              <a:t>Order ID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contains unique values/</a:t>
            </a:r>
            <a:r>
              <a:rPr lang="en-US" sz="1400">
                <a:solidFill>
                  <a:srgbClr val="000000"/>
                </a:solidFill>
              </a:rPr>
              <a:t>identifiers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representing</a:t>
            </a:r>
            <a:r>
              <a:rPr lang="en-US" sz="1400">
                <a:solidFill>
                  <a:srgbClr val="000000"/>
                </a:solidFill>
              </a:rPr>
              <a:t> a different order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Customer</a:t>
            </a:r>
            <a:r>
              <a:rPr lang="en-US" sz="1400">
                <a:solidFill>
                  <a:srgbClr val="000000"/>
                </a:solidFill>
              </a:rPr>
              <a:t> ID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</a:rPr>
              <a:t>contains unique values </a:t>
            </a:r>
            <a:r>
              <a:rPr lang="en-US" sz="1400">
                <a:solidFill>
                  <a:srgbClr val="000000"/>
                </a:solidFill>
              </a:rPr>
              <a:t>identifying</a:t>
            </a:r>
            <a:r>
              <a:rPr lang="en-US" sz="1400">
                <a:solidFill>
                  <a:srgbClr val="000000"/>
                </a:solidFill>
              </a:rPr>
              <a:t> each </a:t>
            </a:r>
            <a:r>
              <a:rPr lang="en-US" sz="1400">
                <a:solidFill>
                  <a:srgbClr val="000000"/>
                </a:solidFill>
              </a:rPr>
              <a:t>customer</a:t>
            </a:r>
            <a:r>
              <a:rPr lang="en-US" sz="1400">
                <a:solidFill>
                  <a:srgbClr val="000000"/>
                </a:solidFill>
              </a:rPr>
              <a:t> placing the order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50" y="2046300"/>
            <a:ext cx="4450499" cy="16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885375" y="3735900"/>
            <a:ext cx="5298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 little less than 800 customers only places order once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about 300 customers place orders twice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about a 100 customers were frequent and places orders more than 4 times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distribution is skewed to the right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6036510fa_0_15"/>
          <p:cNvSpPr txBox="1"/>
          <p:nvPr>
            <p:ph type="title"/>
          </p:nvPr>
        </p:nvSpPr>
        <p:spPr>
          <a:xfrm>
            <a:off x="202550" y="289278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None/>
            </a:pPr>
            <a:r>
              <a:rPr lang="en-US">
                <a:solidFill>
                  <a:srgbClr val="000000"/>
                </a:solidFill>
              </a:rPr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e6036510f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Restaurant</a:t>
            </a:r>
            <a:r>
              <a:rPr lang="en-US"/>
              <a:t> name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multiple</a:t>
            </a:r>
            <a:r>
              <a:rPr lang="en-US"/>
              <a:t> </a:t>
            </a:r>
            <a:r>
              <a:rPr lang="en-US"/>
              <a:t>restaurants</a:t>
            </a:r>
            <a:r>
              <a:rPr lang="en-US"/>
              <a:t> names </a:t>
            </a:r>
            <a:r>
              <a:rPr lang="en-US"/>
              <a:t>indicating</a:t>
            </a:r>
            <a:r>
              <a:rPr lang="en-US"/>
              <a:t> from which place the customer ordered from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Cuisine </a:t>
            </a:r>
            <a:r>
              <a:rPr lang="en-US"/>
              <a:t>type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indicates the type of cuisine ordered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e6036510f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" y="2176250"/>
            <a:ext cx="4772224" cy="17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e6036510fa_0_15"/>
          <p:cNvSpPr txBox="1"/>
          <p:nvPr/>
        </p:nvSpPr>
        <p:spPr>
          <a:xfrm>
            <a:off x="828000" y="3903175"/>
            <a:ext cx="57690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American, Japanese, Italian, and Chinese are most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frequently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ordered 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Vietnamese, Spanish, 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French</a:t>
            </a:r>
            <a:r>
              <a:rPr lang="en-US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, SOuthers, Thai, and Korean are least frequently ordered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Just Logo">
      <a:dk1>
        <a:srgbClr val="222222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6F4294"/>
      </a:accent2>
      <a:accent3>
        <a:srgbClr val="FFA000"/>
      </a:accent3>
      <a:accent4>
        <a:srgbClr val="8F6024"/>
      </a:accent4>
      <a:accent5>
        <a:srgbClr val="FFDF00"/>
      </a:accent5>
      <a:accent6>
        <a:srgbClr val="1974D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Just Lo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6F4294"/>
      </a:accent2>
      <a:accent3>
        <a:srgbClr val="FFA000"/>
      </a:accent3>
      <a:accent4>
        <a:srgbClr val="8F6024"/>
      </a:accent4>
      <a:accent5>
        <a:srgbClr val="FFDF00"/>
      </a:accent5>
      <a:accent6>
        <a:srgbClr val="1974D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