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20" r:id="rId5"/>
    <p:sldId id="322" r:id="rId6"/>
    <p:sldId id="321" r:id="rId7"/>
    <p:sldId id="323" r:id="rId8"/>
    <p:sldId id="340" r:id="rId9"/>
    <p:sldId id="305" r:id="rId10"/>
    <p:sldId id="307" r:id="rId11"/>
    <p:sldId id="359" r:id="rId12"/>
    <p:sldId id="300" r:id="rId13"/>
    <p:sldId id="301" r:id="rId14"/>
    <p:sldId id="296" r:id="rId15"/>
    <p:sldId id="297" r:id="rId16"/>
    <p:sldId id="343" r:id="rId17"/>
    <p:sldId id="355" r:id="rId18"/>
    <p:sldId id="298" r:id="rId19"/>
    <p:sldId id="299" r:id="rId20"/>
    <p:sldId id="360" r:id="rId21"/>
    <p:sldId id="279" r:id="rId22"/>
  </p:sldIdLst>
  <p:sldSz cx="9144000" cy="5143500" type="screen16x9"/>
  <p:notesSz cx="6858000" cy="9144000"/>
  <p:embeddedFontLst>
    <p:embeddedFont>
      <p:font typeface="Nixie One" panose="02000503080000020004"/>
      <p:regular r:id="rId26"/>
    </p:embeddedFont>
    <p:embeddedFont>
      <p:font typeface="Helvetica Neue" panose="020B0604020202090204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BD5"/>
    <a:srgbClr val="849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c89b53d51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c89b53d51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" name="Google Shape;17;p2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8" name="Google Shape;18;p2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" name="Google Shape;21;p2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2" name="Google Shape;22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1" name="Google Shape;31;p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2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2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2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2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" name="Google Shape;40;p2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1" name="Google Shape;41;p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2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243" name="Google Shape;243;p8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5" name="Google Shape;245;p8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8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8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" name="Google Shape;248;p8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" name="Google Shape;249;p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50" name="Google Shape;250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2" name="Google Shape;252;p8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3" name="Google Shape;253;p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54" name="Google Shape;254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2" name="Google Shape;262;p8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63" name="Google Shape;263;p8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7" name="Google Shape;267;p8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" name="Google Shape;268;p8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" name="Google Shape;269;p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0" name="Google Shape;270;p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" name="Google Shape;271;p8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2" name="Google Shape;272;p8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73" name="Google Shape;273;p8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0" name="Google Shape;280;p8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 panose="02000503080000020004"/>
              <a:buChar char="◇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￭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￮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●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○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■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●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○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 panose="02000503080000020004"/>
              <a:buChar char="■"/>
              <a:defRPr sz="2400"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/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0">
                <a:solidFill>
                  <a:srgbClr val="FFFFFF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rPr>
              <a:t>“</a:t>
            </a:r>
            <a:endParaRPr sz="12000">
              <a:solidFill>
                <a:srgbClr val="FFFFFF"/>
              </a:solidFill>
              <a:latin typeface="Nixie One" panose="02000503080000020004"/>
              <a:ea typeface="Nixie One" panose="02000503080000020004"/>
              <a:cs typeface="Nixie One" panose="02000503080000020004"/>
              <a:sym typeface="Nixie One" panose="02000503080000020004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buNone/>
              <a:defRPr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 panose="02000503080000020004"/>
              <a:buNone/>
              <a:defRPr sz="40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 panose="02000503080000020004"/>
                <a:ea typeface="Nixie One" panose="02000503080000020004"/>
                <a:cs typeface="Nixie One" panose="02000503080000020004"/>
                <a:sym typeface="Nixie One" panose="020005030800000200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1"/>
          <p:cNvSpPr txBox="1">
            <a:spLocks noGrp="1"/>
          </p:cNvSpPr>
          <p:nvPr>
            <p:ph type="ctrTitle"/>
          </p:nvPr>
        </p:nvSpPr>
        <p:spPr>
          <a:xfrm>
            <a:off x="198474" y="1687033"/>
            <a:ext cx="8747052" cy="14645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 err="1"/>
              <a:t>AgriPro</a:t>
            </a:r>
            <a:endParaRPr lang="en-IN" altLang="en-US" dirty="0" err="1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674620" y="198240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Frameworks And Tools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Nixie One" panose="02000503080000020004"/>
                <a:sym typeface="Nixie One" panose="02000503080000020004"/>
              </a:rPr>
              <a:t>3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68819" y="1085544"/>
            <a:ext cx="6039293" cy="3869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solidFill>
                  <a:srgbClr val="19BBD5"/>
                </a:solidFill>
                <a:effectLst/>
              </a:rPr>
              <a:t>We are implementing  our system as a web based project built using Django , HTML , CSS and </a:t>
            </a:r>
            <a:r>
              <a:rPr lang="en-US" sz="1600" dirty="0" err="1">
                <a:solidFill>
                  <a:srgbClr val="19BBD5"/>
                </a:solidFill>
              </a:rPr>
              <a:t>J</a:t>
            </a:r>
            <a:r>
              <a:rPr lang="en-US" sz="1600" b="0" i="0" dirty="0" err="1">
                <a:solidFill>
                  <a:srgbClr val="19BBD5"/>
                </a:solidFill>
                <a:effectLst/>
              </a:rPr>
              <a:t>avascript</a:t>
            </a:r>
            <a:r>
              <a:rPr lang="en-US" sz="1600" b="0" i="0" dirty="0">
                <a:solidFill>
                  <a:srgbClr val="19BBD5"/>
                </a:solidFill>
                <a:effectLst/>
              </a:rPr>
              <a:t>.</a:t>
            </a:r>
            <a:endParaRPr lang="en-US" sz="16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We have used </a:t>
            </a:r>
            <a:r>
              <a:rPr lang="en-US" sz="1600" b="0" i="0" dirty="0">
                <a:solidFill>
                  <a:srgbClr val="19BBD5"/>
                </a:solidFill>
                <a:effectLst/>
              </a:rPr>
              <a:t>HTML , CSS and </a:t>
            </a:r>
            <a:r>
              <a:rPr lang="en-US" sz="1600" dirty="0" err="1">
                <a:solidFill>
                  <a:srgbClr val="19BBD5"/>
                </a:solidFill>
              </a:rPr>
              <a:t>J</a:t>
            </a:r>
            <a:r>
              <a:rPr lang="en-US" sz="1600" b="0" i="0" dirty="0" err="1">
                <a:solidFill>
                  <a:srgbClr val="19BBD5"/>
                </a:solidFill>
                <a:effectLst/>
              </a:rPr>
              <a:t>avascript</a:t>
            </a:r>
            <a:r>
              <a:rPr lang="en-US" sz="1600" b="0" i="0" dirty="0">
                <a:solidFill>
                  <a:srgbClr val="19BBD5"/>
                </a:solidFill>
                <a:effectLst/>
              </a:rPr>
              <a:t> to make the user interface for our website.</a:t>
            </a:r>
            <a:endParaRPr lang="en-US" sz="16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We have used python for performing all the machine learning and deep learning related tasks.</a:t>
            </a:r>
            <a:endParaRPr lang="en-US" sz="1600" dirty="0">
              <a:solidFill>
                <a:srgbClr val="19BBD5"/>
              </a:solidFill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Functions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Nixie One" panose="02000503080000020004"/>
                <a:sym typeface="Nixie One" panose="02000503080000020004"/>
              </a:rPr>
              <a:t>4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552353" y="287135"/>
            <a:ext cx="6039293" cy="4345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19BBD5"/>
                </a:solidFill>
                <a:effectLst/>
              </a:rPr>
              <a:t>Provides </a:t>
            </a:r>
            <a:r>
              <a:rPr lang="en-IN" altLang="en-US" sz="2000" b="0" i="0" dirty="0">
                <a:solidFill>
                  <a:srgbClr val="19BBD5"/>
                </a:solidFill>
                <a:effectLst/>
              </a:rPr>
              <a:t>system for detecting pest damage and disease by clicking pictures of plants</a:t>
            </a:r>
            <a:r>
              <a:rPr lang="en-US" sz="2000" b="0" i="0" dirty="0">
                <a:solidFill>
                  <a:srgbClr val="19BBD5"/>
                </a:solidFill>
                <a:effectLst/>
              </a:rPr>
              <a:t>.</a:t>
            </a: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19BBD5"/>
                </a:solidFill>
                <a:effectLst/>
              </a:rPr>
              <a:t>Provides </a:t>
            </a:r>
            <a:r>
              <a:rPr lang="en-IN" altLang="en-US" sz="2000" b="0" i="0" dirty="0">
                <a:solidFill>
                  <a:srgbClr val="19BBD5"/>
                </a:solidFill>
                <a:effectLst/>
              </a:rPr>
              <a:t>system for calulationg fertilizers and pesticides with suitable user interface</a:t>
            </a: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19BBD5"/>
                </a:solidFill>
                <a:effectLst/>
              </a:rPr>
              <a:t>Provides </a:t>
            </a:r>
            <a:r>
              <a:rPr lang="en-IN" altLang="en-US" sz="2000" b="0" i="0" dirty="0">
                <a:solidFill>
                  <a:srgbClr val="19BBD5"/>
                </a:solidFill>
                <a:effectLst/>
              </a:rPr>
              <a:t>system for predicting soil and yeild prediction along with fertilizer and irrigation recommender</a:t>
            </a:r>
            <a:r>
              <a:rPr lang="en-US" sz="2000" b="0" i="0" dirty="0">
                <a:solidFill>
                  <a:srgbClr val="19BBD5"/>
                </a:solidFill>
                <a:effectLst/>
              </a:rPr>
              <a:t>.</a:t>
            </a: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IN" altLang="en-US" sz="2000" b="0" i="0" dirty="0">
                <a:solidFill>
                  <a:srgbClr val="19BBD5"/>
                </a:solidFill>
                <a:effectLst/>
              </a:rPr>
              <a:t>Provides cultivation tips along with weather report . </a:t>
            </a: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Our App vs Other Applications</a:t>
            </a:r>
            <a:endParaRPr lang="en-IN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Nixie One" panose="02000503080000020004"/>
                <a:sym typeface="Nixie One" panose="02000503080000020004"/>
              </a:rPr>
              <a:t>5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/>
        </p:nvSpPr>
        <p:spPr>
          <a:xfrm>
            <a:off x="1732700" y="1744525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4" name="Google Shape;344;p12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6" name="Google Shape;346;p12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aphicFrame>
        <p:nvGraphicFramePr>
          <p:cNvPr id="2" name="Table 1"/>
          <p:cNvGraphicFramePr/>
          <p:nvPr/>
        </p:nvGraphicFramePr>
        <p:xfrm>
          <a:off x="284480" y="623569"/>
          <a:ext cx="8783318" cy="4438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5677"/>
                <a:gridCol w="1478763"/>
                <a:gridCol w="1387775"/>
                <a:gridCol w="1229610"/>
                <a:gridCol w="1219769"/>
                <a:gridCol w="1220862"/>
                <a:gridCol w="1220862"/>
              </a:tblGrid>
              <a:tr h="14877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  <a:p>
                      <a:pPr algn="ctr">
                        <a:buNone/>
                      </a:pPr>
                      <a:r>
                        <a:rPr lang="en-IN" altLang="en-US" dirty="0"/>
                        <a:t>Apps</a:t>
                      </a:r>
                      <a:endParaRPr lang="en-US" dirty="0"/>
                    </a:p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IN" altLang="en-US"/>
                        <a:t>Fertilizer and Irrigation Recommender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/>
                    </a:p>
                    <a:p>
                      <a:pPr algn="ctr">
                        <a:buNone/>
                      </a:pPr>
                      <a:r>
                        <a:rPr lang="en-IN" altLang="en-US"/>
                        <a:t>Cultivation Tips with Weather Report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/>
                    </a:p>
                    <a:p>
                      <a:pPr algn="ctr">
                        <a:buNone/>
                      </a:pPr>
                      <a:r>
                        <a:rPr lang="en-IN" altLang="en-US"/>
                        <a:t>Soil and Yeild Prediction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/>
                    </a:p>
                    <a:p>
                      <a:pPr algn="ctr">
                        <a:buNone/>
                      </a:pPr>
                      <a:r>
                        <a:rPr lang="en-IN" altLang="en-US"/>
                        <a:t>Fertilizer and Pesticides Cost Calculator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/>
                    </a:p>
                    <a:p>
                      <a:pPr algn="ctr">
                        <a:buNone/>
                      </a:pPr>
                      <a:r>
                        <a:rPr lang="en-IN" altLang="en-US"/>
                        <a:t>Pest damage and disease detection</a:t>
                      </a:r>
                      <a:endParaRPr lang="en-I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 dirty="0"/>
                    </a:p>
                    <a:p>
                      <a:pPr algn="ctr">
                        <a:buNone/>
                      </a:pPr>
                      <a:r>
                        <a:rPr lang="en-IN" altLang="en-US" dirty="0"/>
                        <a:t>Crop cost and pricing</a:t>
                      </a:r>
                      <a:endParaRPr lang="en-IN" altLang="en-US" dirty="0"/>
                    </a:p>
                  </a:txBody>
                  <a:tcPr/>
                </a:tc>
              </a:tr>
              <a:tr h="5938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</a:rPr>
                        <a:t>Our App</a:t>
                      </a:r>
                      <a:endParaRPr lang="en-US"/>
                    </a:p>
                    <a:p>
                      <a:pPr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/>
                    </a:p>
                  </a:txBody>
                  <a:tcPr/>
                </a:tc>
              </a:tr>
              <a:tr h="64185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</a:rPr>
                        <a:t>Plantrix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5984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Kisan Suvidha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563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Farm Bee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dirty="0">
                          <a:solidFill>
                            <a:schemeClr val="accent6">
                              <a:lumMod val="50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pPr algn="ctr"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Collaboration with Key Users</a:t>
            </a:r>
            <a:endParaRPr lang="en-IN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Nixie One" panose="02000503080000020004"/>
                <a:sym typeface="Nixie One" panose="02000503080000020004"/>
              </a:rPr>
              <a:t>6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551718" y="797791"/>
            <a:ext cx="6039293" cy="4345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altLang="en-US" sz="2000" b="0" i="0" dirty="0">
                <a:solidFill>
                  <a:srgbClr val="19BBD5"/>
                </a:solidFill>
                <a:effectLst/>
              </a:rPr>
              <a:t>Helps farmers with faster and precise pest and disease detection to protect crops.</a:t>
            </a: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IN" altLang="en-US" sz="2000" b="0" i="0" dirty="0">
                <a:solidFill>
                  <a:srgbClr val="19BBD5"/>
                </a:solidFill>
                <a:effectLst/>
              </a:rPr>
              <a:t> Helps farmers to predict soil and yield prediction  along with fertilizers and irrigation recommender for better crop growth.</a:t>
            </a: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551718" y="936856"/>
            <a:ext cx="6039293" cy="4345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19BBD5"/>
                </a:solidFill>
                <a:effectLst/>
              </a:rPr>
              <a:t> </a:t>
            </a:r>
            <a:r>
              <a:rPr lang="en-IN" altLang="en-US" sz="2000" b="0" i="0" dirty="0">
                <a:solidFill>
                  <a:srgbClr val="19BBD5"/>
                </a:solidFill>
                <a:effectLst/>
              </a:rPr>
              <a:t>Helps farmers to calculate the cost of fertilizers and pesticides required for crop cultivation thereby saves a lot of money</a:t>
            </a:r>
            <a:r>
              <a:rPr lang="en-US" sz="2000" b="0" i="0" dirty="0">
                <a:solidFill>
                  <a:srgbClr val="19BBD5"/>
                </a:solidFill>
                <a:effectLst/>
              </a:rPr>
              <a:t>.</a:t>
            </a: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IN" altLang="en-US" sz="2000" b="0" i="0" dirty="0">
                <a:solidFill>
                  <a:srgbClr val="19BBD5"/>
                </a:solidFill>
                <a:effectLst/>
              </a:rPr>
              <a:t>Provide cultivation tips along with weathor report for better yield of crops.</a:t>
            </a: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19BBD5"/>
              </a:solidFill>
              <a:effectLst/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49"/>
            <a:ext cx="4562100" cy="24091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/>
              <a:t>Thank you!</a:t>
            </a:r>
            <a:endParaRPr sz="8000" dirty="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3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44"/>
          <p:cNvSpPr txBox="1">
            <a:spLocks noGrp="1"/>
          </p:cNvSpPr>
          <p:nvPr>
            <p:ph type="title"/>
          </p:nvPr>
        </p:nvSpPr>
        <p:spPr>
          <a:xfrm>
            <a:off x="3041435" y="640225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Our Team</a:t>
            </a:r>
            <a:endParaRPr lang="en-GB" dirty="0"/>
          </a:p>
        </p:txBody>
      </p:sp>
      <p:sp>
        <p:nvSpPr>
          <p:cNvPr id="789" name="Google Shape;789;p4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93" name="Google Shape;793;p44"/>
          <p:cNvSpPr txBox="1"/>
          <p:nvPr/>
        </p:nvSpPr>
        <p:spPr>
          <a:xfrm>
            <a:off x="6232956" y="358690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Subbhashit Mukherjee</a:t>
            </a:r>
            <a:br>
              <a:rPr lang="en-GB" dirty="0">
                <a:latin typeface="Muli"/>
                <a:ea typeface="Muli"/>
                <a:cs typeface="Muli"/>
                <a:sym typeface="Muli"/>
              </a:rPr>
            </a:br>
            <a:r>
              <a:rPr lang="en-US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Student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en-GB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Data science and deep learning enthusiast</a:t>
            </a:r>
            <a:endParaRPr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2956" y="2041200"/>
            <a:ext cx="1432764" cy="13290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47" y="2041200"/>
            <a:ext cx="1360800" cy="1360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Google Shape;793;p44"/>
          <p:cNvSpPr txBox="1"/>
          <p:nvPr/>
        </p:nvSpPr>
        <p:spPr>
          <a:xfrm>
            <a:off x="2636947" y="358690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Rushikesh</a:t>
            </a:r>
            <a:r>
              <a:rPr lang="en-US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endParaRPr lang="en-US" sz="12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Chaskar</a:t>
            </a:r>
            <a:br>
              <a:rPr lang="en-GB" dirty="0">
                <a:latin typeface="Muli"/>
                <a:ea typeface="Muli"/>
                <a:cs typeface="Muli"/>
                <a:sym typeface="Muli"/>
              </a:rPr>
            </a:br>
            <a:r>
              <a:rPr lang="en-US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Student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en-GB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altLang="en-GB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Web developer </a:t>
            </a:r>
            <a:r>
              <a:rPr lang="en-US" altLang="en-GB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and deep learning enthusiast</a:t>
            </a:r>
            <a:endParaRPr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97" y="2041200"/>
            <a:ext cx="1360800" cy="1360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793;p44"/>
          <p:cNvSpPr txBox="1"/>
          <p:nvPr/>
        </p:nvSpPr>
        <p:spPr>
          <a:xfrm>
            <a:off x="737727" y="3669459"/>
            <a:ext cx="13596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Shree</a:t>
            </a:r>
            <a:endParaRPr lang="en-US" sz="12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Ratn</a:t>
            </a:r>
            <a:br>
              <a:rPr lang="en-GB" dirty="0">
                <a:latin typeface="Muli"/>
                <a:ea typeface="Muli"/>
                <a:cs typeface="Muli"/>
                <a:sym typeface="Muli"/>
              </a:rPr>
            </a:br>
            <a:r>
              <a:rPr lang="en-US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Student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en-GB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Data science enthusiast </a:t>
            </a:r>
            <a:endParaRPr lang="en-US" altLang="en-GB" sz="9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en-GB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and web developer</a:t>
            </a:r>
            <a:endParaRPr dirty="0"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 descr="Tarus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084" y="2057400"/>
            <a:ext cx="1283335" cy="1328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Google Shape;793;p44"/>
          <p:cNvSpPr txBox="1"/>
          <p:nvPr/>
        </p:nvSpPr>
        <p:spPr>
          <a:xfrm>
            <a:off x="4501397" y="3669459"/>
            <a:ext cx="1226709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 dirty="0" err="1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Tarush</a:t>
            </a:r>
            <a:r>
              <a:rPr lang="en-US" altLang="en-GB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 J </a:t>
            </a:r>
            <a:endParaRPr lang="en-US" altLang="en-GB" sz="1200" b="1" dirty="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200" b="1" dirty="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Reddy </a:t>
            </a:r>
            <a:br>
              <a:rPr lang="en-GB" dirty="0">
                <a:latin typeface="Muli"/>
                <a:ea typeface="Muli"/>
                <a:cs typeface="Muli"/>
                <a:sym typeface="Muli"/>
              </a:rPr>
            </a:br>
            <a:r>
              <a:rPr lang="en-US" sz="8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Student</a:t>
            </a:r>
            <a:endParaRPr sz="800"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Web and Android developer</a:t>
            </a:r>
            <a:endParaRPr dirty="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 panose="020B0604020202090204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380" name="Google Shape;380;p17"/>
          <p:cNvSpPr txBox="1">
            <a:spLocks noGrp="1"/>
          </p:cNvSpPr>
          <p:nvPr>
            <p:ph type="ctrTitle" idx="4294967295"/>
          </p:nvPr>
        </p:nvSpPr>
        <p:spPr>
          <a:xfrm>
            <a:off x="3953510" y="1279220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Theme</a:t>
            </a:r>
            <a:endParaRPr lang="en-US" sz="6000"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4294967295"/>
          </p:nvPr>
        </p:nvSpPr>
        <p:spPr>
          <a:xfrm>
            <a:off x="3953510" y="2737855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Agriculture - Post Harvest Management</a:t>
            </a:r>
            <a:endParaRPr lang="en-GB" sz="2400"/>
          </a:p>
        </p:txBody>
      </p:sp>
      <p:grpSp>
        <p:nvGrpSpPr>
          <p:cNvPr id="382" name="Google Shape;382;p17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83" name="Google Shape;383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5" name="Google Shape;385;p17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86" name="Google Shape;386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0" name="Google Shape;390;p17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17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17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1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"/>
          <p:cNvSpPr txBox="1">
            <a:spLocks noGrp="1"/>
          </p:cNvSpPr>
          <p:nvPr>
            <p:ph type="title" idx="4294967295"/>
          </p:nvPr>
        </p:nvSpPr>
        <p:spPr>
          <a:xfrm>
            <a:off x="4329430" y="222395"/>
            <a:ext cx="37530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Content</a:t>
            </a:r>
            <a:endParaRPr lang="en-US" sz="3000"/>
          </a:p>
        </p:txBody>
      </p:sp>
      <p:pic>
        <p:nvPicPr>
          <p:cNvPr id="417" name="Google Shape;417;p20"/>
          <p:cNvPicPr preferRelativeResize="0"/>
          <p:nvPr/>
        </p:nvPicPr>
        <p:blipFill rotWithShape="1">
          <a:blip r:embed="rId1"/>
          <a:srcRect t="13292"/>
          <a:stretch>
            <a:fillRect/>
          </a:stretch>
        </p:blipFill>
        <p:spPr>
          <a:xfrm>
            <a:off x="-438150" y="1162050"/>
            <a:ext cx="4152900" cy="3601200"/>
          </a:xfrm>
          <a:prstGeom prst="hexagon">
            <a:avLst>
              <a:gd name="adj" fmla="val 28504"/>
              <a:gd name="vf" fmla="val 115470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18" name="Google Shape;418;p2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73" name="Google Shape;373;p16"/>
          <p:cNvSpPr txBox="1">
            <a:spLocks noGrp="1"/>
          </p:cNvSpPr>
          <p:nvPr/>
        </p:nvSpPr>
        <p:spPr>
          <a:xfrm>
            <a:off x="3714750" y="144145"/>
            <a:ext cx="4916170" cy="3013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 sz="1400" b="0" i="0" u="none" strike="noStrike" cap="none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Problem Statement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Proposed </a:t>
            </a:r>
            <a:r>
              <a:rPr lang="en-IN" altLang="en-US" sz="1600" dirty="0">
                <a:solidFill>
                  <a:srgbClr val="19BBD5"/>
                </a:solidFill>
              </a:rPr>
              <a:t>System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Frameworks And Tools 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Functions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O</a:t>
            </a:r>
            <a:r>
              <a:rPr lang="en-IN" altLang="en-US" sz="1600" dirty="0">
                <a:solidFill>
                  <a:srgbClr val="19BBD5"/>
                </a:solidFill>
              </a:rPr>
              <a:t>ur App vs Other Applications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IN" altLang="en-US" sz="1600" dirty="0">
                <a:solidFill>
                  <a:srgbClr val="19BBD5"/>
                </a:solidFill>
              </a:rPr>
              <a:t>Collaboration with key users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Nixie One" panose="02000503080000020004"/>
                <a:sym typeface="Nixie One" panose="02000503080000020004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Agricultural supply chain in India is impacted by middlemen, mismanaged mandis and inconsistent pricingThe percentage losses in the post-harvest sector adversely affect the Indian economy and are estimated to be from 10-25% in durables, semi-perishables and products like milk, meat, fish and eggs, and 30-40% in fruits and vegetables.</a:t>
            </a:r>
            <a:r>
              <a:rPr lang="en-IN" altLang="en-GB" dirty="0"/>
              <a:t> We are trying to help Farmers by providing solutions for crop protection and yield.</a:t>
            </a:r>
            <a:endParaRPr lang="en-IN" altLang="en-GB" dirty="0"/>
          </a:p>
        </p:txBody>
      </p:sp>
      <p:sp>
        <p:nvSpPr>
          <p:cNvPr id="367" name="Google Shape;367;p1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Proposed</a:t>
            </a:r>
            <a:br>
              <a:rPr lang="en-GB" sz="3600" dirty="0"/>
            </a:br>
            <a:r>
              <a:rPr lang="en-IN" altLang="en-GB" sz="3600" dirty="0"/>
              <a:t>System</a:t>
            </a:r>
            <a:endParaRPr lang="en-IN" altLang="en-GB" sz="3600" dirty="0"/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FFFFFF"/>
                </a:solidFill>
                <a:latin typeface="Nixie One" panose="02000503080000020004"/>
                <a:sym typeface="Nixie One" panose="02000503080000020004"/>
              </a:rPr>
              <a:t>2</a:t>
            </a:r>
            <a:endParaRPr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68819" y="1085544"/>
            <a:ext cx="6039293" cy="3869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IN" altLang="en-US" sz="1600" dirty="0">
                <a:solidFill>
                  <a:srgbClr val="19BBD5"/>
                </a:solidFill>
              </a:rPr>
              <a:t>To provide Fertilizer and Pesticides amount calculator for different crops based on size on the land.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To </a:t>
            </a:r>
            <a:r>
              <a:rPr lang="en-IN" altLang="en-US" sz="1600" dirty="0">
                <a:solidFill>
                  <a:srgbClr val="19BBD5"/>
                </a:solidFill>
              </a:rPr>
              <a:t>identify pest damage and disease through image detection and suggest proper diagnosis for the same.</a:t>
            </a:r>
            <a:r>
              <a:rPr lang="en-US" sz="1600" dirty="0">
                <a:solidFill>
                  <a:srgbClr val="19BBD5"/>
                </a:solidFill>
              </a:rPr>
              <a:t> 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To provide </a:t>
            </a:r>
            <a:r>
              <a:rPr lang="en-IN" altLang="en-US" sz="1600" dirty="0">
                <a:solidFill>
                  <a:srgbClr val="19BBD5"/>
                </a:solidFill>
              </a:rPr>
              <a:t>Fertilizer and Irrigation Recommender for crops.</a:t>
            </a:r>
            <a:endParaRPr lang="en-US" sz="1600" dirty="0">
              <a:solidFill>
                <a:srgbClr val="19BBD5"/>
              </a:solidFill>
            </a:endParaRPr>
          </a:p>
          <a:p>
            <a:pPr marL="139700" indent="0">
              <a:lnSpc>
                <a:spcPct val="200000"/>
              </a:lnSpc>
              <a:buNone/>
            </a:pP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68819" y="1085544"/>
            <a:ext cx="6039293" cy="3869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IN" altLang="en-US" sz="1600" dirty="0">
                <a:solidFill>
                  <a:srgbClr val="19BBD5"/>
                </a:solidFill>
              </a:rPr>
              <a:t>To provide a soil predictor to check if the land is fertile or not.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1600" dirty="0">
                <a:solidFill>
                  <a:srgbClr val="19BBD5"/>
                </a:solidFill>
              </a:rPr>
              <a:t>To </a:t>
            </a:r>
            <a:r>
              <a:rPr lang="en-IN" altLang="en-US" sz="1600" dirty="0">
                <a:solidFill>
                  <a:srgbClr val="19BBD5"/>
                </a:solidFill>
              </a:rPr>
              <a:t> provide cultivation tips with weather report.</a:t>
            </a:r>
            <a:r>
              <a:rPr lang="en-US" sz="1600" dirty="0">
                <a:solidFill>
                  <a:srgbClr val="19BBD5"/>
                </a:solidFill>
              </a:rPr>
              <a:t> 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r>
              <a:rPr lang="en-IN" altLang="en-US" sz="1600" dirty="0">
                <a:solidFill>
                  <a:srgbClr val="19BBD5"/>
                </a:solidFill>
              </a:rPr>
              <a:t>To provide yield prediction for crops.</a:t>
            </a: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  <a:p>
            <a:pPr>
              <a:lnSpc>
                <a:spcPct val="200000"/>
              </a:lnSpc>
            </a:pPr>
            <a:endParaRPr lang="en-US" sz="1600" dirty="0">
              <a:solidFill>
                <a:srgbClr val="19BBD5"/>
              </a:solidFill>
            </a:endParaRPr>
          </a:p>
        </p:txBody>
      </p:sp>
      <p:sp>
        <p:nvSpPr>
          <p:cNvPr id="374" name="Google Shape;374;p1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2694</Words>
  <Application>WPS Presentation</Application>
  <PresentationFormat>On-screen Show (16:9)</PresentationFormat>
  <Paragraphs>190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SimSun</vt:lpstr>
      <vt:lpstr>Wingdings</vt:lpstr>
      <vt:lpstr>Arial</vt:lpstr>
      <vt:lpstr>Nixie One</vt:lpstr>
      <vt:lpstr>Muli</vt:lpstr>
      <vt:lpstr>Segoe Print</vt:lpstr>
      <vt:lpstr>Helvetica Neue</vt:lpstr>
      <vt:lpstr>Microsoft YaHei</vt:lpstr>
      <vt:lpstr>Arial Unicode MS</vt:lpstr>
      <vt:lpstr>Imogen template</vt:lpstr>
      <vt:lpstr>AgriPro</vt:lpstr>
      <vt:lpstr>Our Team</vt:lpstr>
      <vt:lpstr>Theme</vt:lpstr>
      <vt:lpstr>Content</vt:lpstr>
      <vt:lpstr>Problem Statement</vt:lpstr>
      <vt:lpstr>PowerPoint 演示文稿</vt:lpstr>
      <vt:lpstr>Proposed System</vt:lpstr>
      <vt:lpstr>PowerPoint 演示文稿</vt:lpstr>
      <vt:lpstr>PowerPoint 演示文稿</vt:lpstr>
      <vt:lpstr>Frameworks And Tools</vt:lpstr>
      <vt:lpstr>PowerPoint 演示文稿</vt:lpstr>
      <vt:lpstr>Functions</vt:lpstr>
      <vt:lpstr>PowerPoint 演示文稿</vt:lpstr>
      <vt:lpstr>Our App vs Other Applications</vt:lpstr>
      <vt:lpstr>PowerPoint 演示文稿</vt:lpstr>
      <vt:lpstr>Collaboration with Key Users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StoryScience –  A data analytics tool</dc:title>
  <dc:creator/>
  <cp:lastModifiedBy>Lenovo</cp:lastModifiedBy>
  <cp:revision>86</cp:revision>
  <dcterms:created xsi:type="dcterms:W3CDTF">2021-04-16T17:41:00Z</dcterms:created>
  <dcterms:modified xsi:type="dcterms:W3CDTF">2021-08-01T05:06:24Z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