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baby\Desktop\Book1%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baby\Desktop\Book1%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[Book1 (1).xlsx]Sheet2!PivotTable1</c:name>
    <c:fmtId val="3"/>
  </c:pivotSource>
  <c:chart>
    <c:title>
      <c:tx>
        <c:rich>
          <a:bodyPr/>
          <a:lstStyle/>
          <a:p>
            <a:pPr>
              <a:defRPr lang="en-IN"/>
            </a:pPr>
            <a:r>
              <a:rPr lang="en-IN">
                <a:latin typeface="Times New Roman" pitchFamily="18" charset="0"/>
                <a:cs typeface="Times New Roman" pitchFamily="18" charset="0"/>
              </a:rPr>
              <a:t>Employee</a:t>
            </a:r>
            <a:r>
              <a:rPr lang="en-IN" baseline="0">
                <a:latin typeface="Times New Roman" pitchFamily="18" charset="0"/>
                <a:cs typeface="Times New Roman" pitchFamily="18" charset="0"/>
              </a:rPr>
              <a:t> performance analysis</a:t>
            </a:r>
            <a:endParaRPr lang="en-IN">
              <a:latin typeface="Times New Roman" pitchFamily="18" charset="0"/>
              <a:cs typeface="Times New Roman" pitchFamily="18" charset="0"/>
            </a:endParaRPr>
          </a:p>
        </c:rich>
      </c:tx>
      <c:layout>
        <c:manualLayout>
          <c:xMode val="edge"/>
          <c:yMode val="edge"/>
          <c:x val="6.4124890638670162E-2"/>
          <c:y val="9.7222222222222265E-2"/>
        </c:manualLayout>
      </c:layout>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dLbl>
          <c:idx val="0"/>
          <c:delete val="1"/>
        </c:dLbl>
      </c:pivotFmt>
      <c:pivotFmt>
        <c:idx val="5"/>
        <c:marker>
          <c:symbol val="none"/>
        </c:marker>
        <c:dLbl>
          <c:idx val="0"/>
          <c:delete val="1"/>
        </c:dLbl>
      </c:pivotFmt>
      <c:pivotFmt>
        <c:idx val="6"/>
        <c:marker>
          <c:symbol val="none"/>
        </c:marker>
        <c:dLbl>
          <c:idx val="0"/>
          <c:delete val="1"/>
        </c:dLbl>
      </c:pivotFmt>
      <c:pivotFmt>
        <c:idx val="7"/>
        <c:marker>
          <c:symbol val="none"/>
        </c:marker>
        <c:dLbl>
          <c:idx val="0"/>
          <c:delete val="1"/>
        </c:dLbl>
      </c:pivotFmt>
    </c:pivotFmts>
    <c:plotArea>
      <c:layout>
        <c:manualLayout>
          <c:layoutTarget val="inner"/>
          <c:xMode val="edge"/>
          <c:yMode val="edge"/>
          <c:x val="8.6071741032370946E-2"/>
          <c:y val="0.46332203266258387"/>
          <c:w val="0.90631911636045492"/>
          <c:h val="0.42069808982210583"/>
        </c:manualLayout>
      </c:layout>
      <c:barChart>
        <c:barDir val="col"/>
        <c:grouping val="clustered"/>
        <c:ser>
          <c:idx val="0"/>
          <c:order val="0"/>
          <c:tx>
            <c:strRef>
              <c:f>Sheet2!$B$4:$B$5</c:f>
              <c:strCache>
                <c:ptCount val="1"/>
                <c:pt idx="0">
                  <c:v>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Sheet2!$C$4:$C$5</c:f>
              <c:strCache>
                <c:ptCount val="1"/>
                <c:pt idx="0">
                  <c:v>LOW</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Sheet2!$D$4:$D$5</c:f>
              <c:strCache>
                <c:ptCount val="1"/>
                <c:pt idx="0">
                  <c:v>MED</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Sheet2!$E$4:$E$5</c:f>
              <c:strCache>
                <c:ptCount val="1"/>
                <c:pt idx="0">
                  <c:v>VERY 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axId val="67947520"/>
        <c:axId val="87139072"/>
      </c:barChart>
      <c:catAx>
        <c:axId val="67947520"/>
        <c:scaling>
          <c:orientation val="minMax"/>
        </c:scaling>
        <c:axPos val="b"/>
        <c:majorTickMark val="none"/>
        <c:tickLblPos val="nextTo"/>
        <c:txPr>
          <a:bodyPr/>
          <a:lstStyle/>
          <a:p>
            <a:pPr>
              <a:defRPr lang="en-IN"/>
            </a:pPr>
            <a:endParaRPr lang="en-US"/>
          </a:p>
        </c:txPr>
        <c:crossAx val="87139072"/>
        <c:crosses val="autoZero"/>
        <c:auto val="1"/>
        <c:lblAlgn val="ctr"/>
        <c:lblOffset val="100"/>
      </c:catAx>
      <c:valAx>
        <c:axId val="87139072"/>
        <c:scaling>
          <c:orientation val="minMax"/>
        </c:scaling>
        <c:axPos val="l"/>
        <c:majorGridlines/>
        <c:numFmt formatCode="General" sourceLinked="1"/>
        <c:majorTickMark val="none"/>
        <c:tickLblPos val="nextTo"/>
        <c:txPr>
          <a:bodyPr/>
          <a:lstStyle/>
          <a:p>
            <a:pPr>
              <a:defRPr lang="en-IN"/>
            </a:pPr>
            <a:endParaRPr lang="en-US"/>
          </a:p>
        </c:txPr>
        <c:crossAx val="67947520"/>
        <c:crosses val="autoZero"/>
        <c:crossBetween val="between"/>
      </c:valAx>
    </c:plotArea>
    <c:legend>
      <c:legendPos val="r"/>
      <c:layout>
        <c:manualLayout>
          <c:xMode val="edge"/>
          <c:yMode val="edge"/>
          <c:x val="0.78500131233595805"/>
          <c:y val="5.2415062700495813E-2"/>
          <c:w val="0.14515254742093409"/>
          <c:h val="0.24792340546120709"/>
        </c:manualLayout>
      </c:layout>
      <c:txPr>
        <a:bodyPr/>
        <a:lstStyle/>
        <a:p>
          <a:pPr>
            <a:defRPr lang="en-IN"/>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pivotSource>
    <c:name>[Book1 (1).xlsx]Sheet2!PivotTable1</c:name>
    <c:fmtId val="6"/>
  </c:pivotSource>
  <c:chart>
    <c:title>
      <c:txPr>
        <a:bodyPr/>
        <a:lstStyle/>
        <a:p>
          <a:pPr>
            <a:defRPr lang="en-IN"/>
          </a:pPr>
          <a:endParaRPr lang="en-US"/>
        </a:p>
      </c:txPr>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30"/>
      <c:perspective val="30"/>
    </c:view3D>
    <c:plotArea>
      <c:layout/>
      <c:pie3DChart>
        <c:varyColors val="1"/>
        <c:ser>
          <c:idx val="0"/>
          <c:order val="0"/>
          <c:tx>
            <c:strRef>
              <c:f>Sheet2!$B$4:$B$5</c:f>
              <c:strCache>
                <c:ptCount val="1"/>
                <c:pt idx="0">
                  <c:v>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Sheet2!$C$4:$C$5</c:f>
              <c:strCache>
                <c:ptCount val="1"/>
                <c:pt idx="0">
                  <c:v>LOW</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Sheet2!$D$4:$D$5</c:f>
              <c:strCache>
                <c:ptCount val="1"/>
                <c:pt idx="0">
                  <c:v>MED</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Sheet2!$E$4:$E$5</c:f>
              <c:strCache>
                <c:ptCount val="1"/>
                <c:pt idx="0">
                  <c:v>VERY 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pie3DChart>
    </c:plotArea>
    <c:legend>
      <c:legendPos val="r"/>
      <c:txPr>
        <a:bodyPr/>
        <a:lstStyle/>
        <a:p>
          <a:pPr>
            <a:defRPr lang="en-IN"/>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30480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981200" y="3048000"/>
            <a:ext cx="8610600" cy="2677656"/>
          </a:xfrm>
          <a:prstGeom prst="rect">
            <a:avLst/>
          </a:prstGeom>
          <a:noFill/>
        </p:spPr>
        <p:txBody>
          <a:bodyPr wrap="square" rtlCol="0">
            <a:spAutoFit/>
          </a:bodyPr>
          <a:lstStyle/>
          <a:p>
            <a:r>
              <a:rPr lang="en-US" sz="2800" dirty="0"/>
              <a:t>STUDENT NAME</a:t>
            </a:r>
            <a:r>
              <a:rPr lang="en-US" sz="2800" dirty="0" smtClean="0"/>
              <a:t>:  </a:t>
            </a:r>
            <a:r>
              <a:rPr lang="en-US" sz="2800" dirty="0" err="1" smtClean="0">
                <a:solidFill>
                  <a:srgbClr val="0070C0"/>
                </a:solidFill>
              </a:rPr>
              <a:t>Tamanna</a:t>
            </a:r>
            <a:r>
              <a:rPr lang="en-US" sz="2800" smtClean="0">
                <a:solidFill>
                  <a:srgbClr val="0070C0"/>
                </a:solidFill>
              </a:rPr>
              <a:t> </a:t>
            </a:r>
            <a:r>
              <a:rPr lang="en-US" sz="2800" smtClean="0">
                <a:solidFill>
                  <a:srgbClr val="0070C0"/>
                </a:solidFill>
              </a:rPr>
              <a:t>G</a:t>
            </a:r>
            <a:r>
              <a:rPr lang="en-US" sz="2800" smtClean="0">
                <a:solidFill>
                  <a:srgbClr val="0070C0"/>
                </a:solidFill>
              </a:rPr>
              <a:t>upta </a:t>
            </a:r>
            <a:r>
              <a:rPr lang="en-US" sz="2800" dirty="0" smtClean="0">
                <a:solidFill>
                  <a:srgbClr val="0070C0"/>
                </a:solidFill>
              </a:rPr>
              <a:t>.A </a:t>
            </a:r>
            <a:endParaRPr lang="en-US" sz="2800" dirty="0">
              <a:solidFill>
                <a:srgbClr val="0070C0"/>
              </a:solidFill>
            </a:endParaRPr>
          </a:p>
          <a:p>
            <a:r>
              <a:rPr lang="en-US" sz="2800" dirty="0"/>
              <a:t>REGISTER NO</a:t>
            </a:r>
            <a:r>
              <a:rPr lang="en-US" sz="2800" dirty="0" smtClean="0"/>
              <a:t>:  </a:t>
            </a:r>
            <a:r>
              <a:rPr lang="en-US" sz="2800" dirty="0" smtClean="0">
                <a:solidFill>
                  <a:srgbClr val="0070C0"/>
                </a:solidFill>
              </a:rPr>
              <a:t>312215928</a:t>
            </a:r>
            <a:endParaRPr lang="en-US" sz="2800" dirty="0">
              <a:solidFill>
                <a:srgbClr val="0070C0"/>
              </a:solidFill>
            </a:endParaRPr>
          </a:p>
          <a:p>
            <a:r>
              <a:rPr lang="en-US" sz="2800" dirty="0"/>
              <a:t>DEPARTMENT</a:t>
            </a:r>
            <a:r>
              <a:rPr lang="en-US" sz="2800" dirty="0" smtClean="0"/>
              <a:t>:</a:t>
            </a:r>
            <a:r>
              <a:rPr lang="en-US" sz="2800" dirty="0" smtClean="0">
                <a:solidFill>
                  <a:srgbClr val="0070C0"/>
                </a:solidFill>
              </a:rPr>
              <a:t> 3</a:t>
            </a:r>
            <a:r>
              <a:rPr lang="en-US" sz="2800" baseline="30000" dirty="0" smtClean="0">
                <a:solidFill>
                  <a:srgbClr val="0070C0"/>
                </a:solidFill>
              </a:rPr>
              <a:t>rd</a:t>
            </a:r>
            <a:r>
              <a:rPr lang="en-US" sz="2800" dirty="0" smtClean="0">
                <a:solidFill>
                  <a:srgbClr val="0070C0"/>
                </a:solidFill>
              </a:rPr>
              <a:t>  B.com(A&amp;F) </a:t>
            </a:r>
            <a:endParaRPr lang="en-US" sz="2800" dirty="0">
              <a:solidFill>
                <a:srgbClr val="0070C0"/>
              </a:solidFill>
            </a:endParaRPr>
          </a:p>
          <a:p>
            <a:r>
              <a:rPr lang="en-US" sz="2800" dirty="0" smtClean="0"/>
              <a:t>COLLEGE: </a:t>
            </a:r>
            <a:r>
              <a:rPr lang="en-US" sz="2800" dirty="0" smtClean="0">
                <a:solidFill>
                  <a:srgbClr val="0070C0"/>
                </a:solidFill>
              </a:rPr>
              <a:t> Shri shankarla sundarbai shasun jain college for                             </a:t>
            </a:r>
          </a:p>
          <a:p>
            <a:r>
              <a:rPr lang="en-US" sz="2800" dirty="0" smtClean="0">
                <a:solidFill>
                  <a:srgbClr val="0070C0"/>
                </a:solidFill>
              </a:rPr>
              <a:t>                   women </a:t>
            </a:r>
            <a:endParaRPr lang="en-US" sz="2800" dirty="0">
              <a:solidFill>
                <a:srgbClr val="0070C0"/>
              </a:solidFill>
            </a:endParaRPr>
          </a:p>
          <a:p>
            <a:r>
              <a:rPr lang="en-US" sz="2800" dirty="0">
                <a:solidFill>
                  <a:srgbClr val="0070C0"/>
                </a:solidFill>
              </a:rPr>
              <a:t>           </a:t>
            </a:r>
            <a:endParaRPr lang="en-IN" sz="2800" dirty="0">
              <a:solidFill>
                <a:srgbClr val="0070C0"/>
              </a:solidFill>
            </a:endParaRPr>
          </a:p>
        </p:txBody>
      </p:sp>
    </p:spTree>
  </p:cSld>
  <p:clrMapOvr>
    <a:masterClrMapping/>
  </p:clrMapOvr>
  <p:transition>
    <p:strips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219200" y="1371600"/>
            <a:ext cx="7391400" cy="4893647"/>
          </a:xfrm>
          <a:prstGeom prst="rect">
            <a:avLst/>
          </a:prstGeom>
        </p:spPr>
        <p:txBody>
          <a:bodyPr wrap="square">
            <a:spAutoFit/>
          </a:bodyPr>
          <a:lstStyle/>
          <a:p>
            <a:pPr marL="342900" indent="-342900" algn="just">
              <a:buAutoNum type="arabicPeriod"/>
            </a:pPr>
            <a:r>
              <a:rPr lang="en-IN" sz="2400" b="1" u="sng" dirty="0" smtClean="0">
                <a:solidFill>
                  <a:srgbClr val="FF0000"/>
                </a:solidFill>
                <a:latin typeface="Times New Roman" pitchFamily="18" charset="0"/>
                <a:cs typeface="Times New Roman" pitchFamily="18" charset="0"/>
              </a:rPr>
              <a:t> Data Collection: </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Data sourced from Edunet dashboard. </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FF0000"/>
                </a:solidFill>
                <a:latin typeface="Times New Roman" pitchFamily="18" charset="0"/>
                <a:cs typeface="Times New Roman" pitchFamily="18" charset="0"/>
              </a:rPr>
              <a:t>2.  </a:t>
            </a:r>
            <a:r>
              <a:rPr lang="en-IN" sz="2400" b="1" u="sng" dirty="0" smtClean="0">
                <a:solidFill>
                  <a:srgbClr val="FF0000"/>
                </a:solidFill>
                <a:latin typeface="Times New Roman" pitchFamily="18" charset="0"/>
                <a:cs typeface="Times New Roman" pitchFamily="18" charset="0"/>
              </a:rPr>
              <a:t>Feature Collection</a:t>
            </a:r>
            <a:r>
              <a:rPr lang="en-IN" sz="2400" b="1" i="1" dirty="0" smtClean="0">
                <a:solidFill>
                  <a:srgbClr val="FF0000"/>
                </a:solidFill>
                <a:latin typeface="Times New Roman" pitchFamily="18" charset="0"/>
                <a:cs typeface="Times New Roman" pitchFamily="18" charset="0"/>
              </a:rPr>
              <a:t>:</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The listed 10 features selected for analysis.  </a:t>
            </a:r>
          </a:p>
          <a:p>
            <a:pPr marL="342900" indent="-342900" algn="just"/>
            <a:r>
              <a:rPr lang="en-IN" sz="2400" b="1" i="1" dirty="0" smtClean="0">
                <a:solidFill>
                  <a:srgbClr val="FF0000"/>
                </a:solidFill>
                <a:latin typeface="Times New Roman" pitchFamily="18" charset="0"/>
                <a:cs typeface="Times New Roman" pitchFamily="18" charset="0"/>
              </a:rPr>
              <a:t>3.  </a:t>
            </a:r>
            <a:r>
              <a:rPr lang="en-IN" sz="2400" b="1" u="sng" dirty="0" smtClean="0">
                <a:solidFill>
                  <a:srgbClr val="FF0000"/>
                </a:solidFill>
                <a:latin typeface="Times New Roman" pitchFamily="18" charset="0"/>
                <a:cs typeface="Times New Roman" pitchFamily="18" charset="0"/>
              </a:rPr>
              <a:t>Data Cleaning:</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Handling missing values.  </a:t>
            </a:r>
          </a:p>
          <a:p>
            <a:pPr marL="342900" indent="-342900" algn="just"/>
            <a:r>
              <a:rPr lang="en-IN" sz="2400" b="1" i="1" dirty="0" smtClean="0">
                <a:solidFill>
                  <a:srgbClr val="FF0000"/>
                </a:solidFill>
                <a:latin typeface="Times New Roman" pitchFamily="18" charset="0"/>
                <a:cs typeface="Times New Roman" pitchFamily="18" charset="0"/>
              </a:rPr>
              <a:t>4.  </a:t>
            </a:r>
            <a:r>
              <a:rPr lang="en-IN" sz="2400" b="1" u="sng" dirty="0" smtClean="0">
                <a:solidFill>
                  <a:srgbClr val="FF0000"/>
                </a:solidFill>
                <a:latin typeface="Times New Roman" pitchFamily="18" charset="0"/>
                <a:cs typeface="Times New Roman" pitchFamily="18" charset="0"/>
              </a:rPr>
              <a:t>Calculation of Performance Level</a:t>
            </a:r>
            <a:r>
              <a:rPr lang="en-IN" sz="2400" b="1" i="1" dirty="0" smtClean="0">
                <a:solidFill>
                  <a:srgbClr val="FF0000"/>
                </a:solidFill>
                <a:latin typeface="Times New Roman" pitchFamily="18" charset="0"/>
                <a:cs typeface="Times New Roman" pitchFamily="18" charset="0"/>
              </a:rPr>
              <a:t>:</a:t>
            </a:r>
          </a:p>
          <a:p>
            <a:pPr marL="342900" indent="-342900" algn="just"/>
            <a:r>
              <a:rPr lang="en-IN" sz="2400" b="1" i="1" dirty="0" smtClean="0">
                <a:solidFill>
                  <a:srgbClr val="002060"/>
                </a:solidFill>
                <a:latin typeface="Times New Roman" pitchFamily="18" charset="0"/>
                <a:cs typeface="Times New Roman" pitchFamily="18" charset="0"/>
              </a:rPr>
              <a:t>                  Using employee rating to determine performance. </a:t>
            </a:r>
          </a:p>
          <a:p>
            <a:pPr marL="342900" indent="-342900" algn="just"/>
            <a:r>
              <a:rPr lang="en-IN" sz="2400" b="1" i="1" dirty="0" smtClean="0">
                <a:solidFill>
                  <a:srgbClr val="002060"/>
                </a:solidFill>
                <a:latin typeface="Times New Roman" pitchFamily="18" charset="0"/>
                <a:cs typeface="Times New Roman" pitchFamily="18" charset="0"/>
              </a:rPr>
              <a:t> </a:t>
            </a:r>
            <a:r>
              <a:rPr lang="en-IN" sz="2400" b="1" i="1" dirty="0" smtClean="0">
                <a:solidFill>
                  <a:srgbClr val="FF0000"/>
                </a:solidFill>
                <a:latin typeface="Times New Roman" pitchFamily="18" charset="0"/>
                <a:cs typeface="Times New Roman" pitchFamily="18" charset="0"/>
              </a:rPr>
              <a:t>5.  </a:t>
            </a:r>
            <a:r>
              <a:rPr lang="en-IN" sz="2400" b="1" u="sng" dirty="0" smtClean="0">
                <a:solidFill>
                  <a:srgbClr val="FF0000"/>
                </a:solidFill>
                <a:latin typeface="Times New Roman" pitchFamily="18" charset="0"/>
                <a:cs typeface="Times New Roman" pitchFamily="18" charset="0"/>
              </a:rPr>
              <a:t>Summary of Pivot Level: </a:t>
            </a:r>
          </a:p>
          <a:p>
            <a:pPr marL="342900" indent="-342900" algn="just"/>
            <a:r>
              <a:rPr lang="en-IN" sz="2400" b="1" i="1" dirty="0" smtClean="0">
                <a:solidFill>
                  <a:srgbClr val="002060"/>
                </a:solidFill>
                <a:latin typeface="Times New Roman" pitchFamily="18" charset="0"/>
                <a:cs typeface="Times New Roman" pitchFamily="18" charset="0"/>
              </a:rPr>
              <a:t>                  Organizing data using pivot tables. </a:t>
            </a:r>
          </a:p>
          <a:p>
            <a:pPr marL="342900" indent="-342900" algn="just"/>
            <a:r>
              <a:rPr lang="en-IN" sz="2400" b="1" i="1" dirty="0" smtClean="0">
                <a:solidFill>
                  <a:srgbClr val="002060"/>
                </a:solidFill>
                <a:latin typeface="Times New Roman" pitchFamily="18" charset="0"/>
                <a:cs typeface="Times New Roman" pitchFamily="18" charset="0"/>
              </a:rPr>
              <a:t> </a:t>
            </a:r>
            <a:r>
              <a:rPr lang="en-IN" sz="2400" b="1" i="1" dirty="0" smtClean="0">
                <a:solidFill>
                  <a:srgbClr val="FF0000"/>
                </a:solidFill>
                <a:latin typeface="Times New Roman" pitchFamily="18" charset="0"/>
                <a:cs typeface="Times New Roman" pitchFamily="18" charset="0"/>
              </a:rPr>
              <a:t>6.  </a:t>
            </a:r>
            <a:r>
              <a:rPr lang="en-IN" sz="2400" b="1" u="sng" dirty="0" smtClean="0">
                <a:solidFill>
                  <a:srgbClr val="FF0000"/>
                </a:solidFill>
                <a:latin typeface="Times New Roman" pitchFamily="18" charset="0"/>
                <a:cs typeface="Times New Roman" pitchFamily="18" charset="0"/>
              </a:rPr>
              <a:t>Visualization: </a:t>
            </a:r>
          </a:p>
          <a:p>
            <a:pPr marL="342900" indent="-342900" algn="just"/>
            <a:r>
              <a:rPr lang="en-IN" sz="2400" b="1" i="1" dirty="0" smtClean="0">
                <a:solidFill>
                  <a:srgbClr val="002060"/>
                </a:solidFill>
                <a:latin typeface="Times New Roman" pitchFamily="18" charset="0"/>
                <a:cs typeface="Times New Roman" pitchFamily="18" charset="0"/>
              </a:rPr>
              <a:t>                 Graphical representation using pivot tables</a:t>
            </a:r>
            <a:r>
              <a:rPr lang="en-IN" sz="2400" b="1" i="1" dirty="0" smtClean="0">
                <a:latin typeface="Times New Roman" pitchFamily="18" charset="0"/>
                <a:cs typeface="Times New Roman" pitchFamily="18" charset="0"/>
              </a:rPr>
              <a:t>.</a:t>
            </a:r>
            <a:endParaRPr lang="en-IN" sz="2400" b="1" i="1" dirty="0">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87067"/>
            <a:ext cx="971550" cy="432707"/>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381000"/>
            <a:ext cx="667941" cy="30650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905670"/>
            <a:ext cx="384572" cy="17128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4" y="6476999"/>
            <a:ext cx="161925" cy="168275"/>
          </a:xfrm>
          <a:prstGeom prst="rect">
            <a:avLst/>
          </a:prstGeom>
        </p:spPr>
      </p:pic>
      <p:sp>
        <p:nvSpPr>
          <p:cNvPr id="7" name="object 7"/>
          <p:cNvSpPr txBox="1">
            <a:spLocks noGrp="1"/>
          </p:cNvSpPr>
          <p:nvPr>
            <p:ph type="title"/>
          </p:nvPr>
        </p:nvSpPr>
        <p:spPr>
          <a:xfrm>
            <a:off x="755331" y="426060"/>
            <a:ext cx="517890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7" y="6483609"/>
            <a:ext cx="485775" cy="181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762000" y="1676400"/>
            <a:ext cx="7467600" cy="923330"/>
          </a:xfrm>
          <a:prstGeom prst="rect">
            <a:avLst/>
          </a:prstGeom>
        </p:spPr>
        <p:txBody>
          <a:bodyPr wrap="square">
            <a:spAutoFit/>
          </a:bodyPr>
          <a:lstStyle/>
          <a:p>
            <a:r>
              <a:rPr lang="en-IN" dirty="0" smtClean="0"/>
              <a:t>=IF(AND(Z8&gt;=5),"VERY HIGH",IF(AND(Z8&gt;=4),"HIGH",IF(AND(Z8&gt;=3),"MED","LOW")))</a:t>
            </a:r>
          </a:p>
          <a:p>
            <a:endParaRPr lang="en-IN" dirty="0"/>
          </a:p>
        </p:txBody>
      </p:sp>
      <p:graphicFrame>
        <p:nvGraphicFramePr>
          <p:cNvPr id="10" name="Chart 9"/>
          <p:cNvGraphicFramePr/>
          <p:nvPr/>
        </p:nvGraphicFramePr>
        <p:xfrm>
          <a:off x="4876800" y="1905000"/>
          <a:ext cx="5372100" cy="37052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p:nvPr/>
        </p:nvGraphicFramePr>
        <p:xfrm>
          <a:off x="0" y="289560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p:strips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95400" y="1295400"/>
            <a:ext cx="7162800" cy="4524315"/>
          </a:xfrm>
          <a:prstGeom prst="rect">
            <a:avLst/>
          </a:prstGeom>
        </p:spPr>
        <p:txBody>
          <a:bodyPr wrap="square">
            <a:spAutoFit/>
          </a:bodyPr>
          <a:lstStyle/>
          <a:p>
            <a:pPr algn="just">
              <a:lnSpc>
                <a:spcPct val="150000"/>
              </a:lnSpc>
            </a:pPr>
            <a:r>
              <a:rPr lang="en-IN" sz="2400" b="1" i="1" dirty="0" smtClean="0">
                <a:solidFill>
                  <a:srgbClr val="002060"/>
                </a:solidFill>
                <a:latin typeface="Times New Roman" pitchFamily="18" charset="0"/>
                <a:cs typeface="Times New Roman" pitchFamily="18" charset="0"/>
              </a:rPr>
              <a:t>The employee data analysis conducted using Excel has provided valuable insights into workforce performance and trends within the organization. By systematically collecting, cleaning, and analyzing key employee data, we have been able to:</a:t>
            </a:r>
          </a:p>
          <a:p>
            <a:pPr marL="342900" indent="-342900" algn="just">
              <a:lnSpc>
                <a:spcPct val="150000"/>
              </a:lnSpc>
              <a:buAutoNum type="arabicPeriod"/>
            </a:pPr>
            <a:r>
              <a:rPr lang="en-IN" sz="2400" b="1" i="1" dirty="0" smtClean="0">
                <a:solidFill>
                  <a:srgbClr val="002060"/>
                </a:solidFill>
                <a:latin typeface="Times New Roman" pitchFamily="18" charset="0"/>
                <a:cs typeface="Times New Roman" pitchFamily="18" charset="0"/>
              </a:rPr>
              <a:t>Identify Performance Trends </a:t>
            </a:r>
          </a:p>
          <a:p>
            <a:pPr marL="342900" indent="-342900" algn="just">
              <a:lnSpc>
                <a:spcPct val="150000"/>
              </a:lnSpc>
            </a:pPr>
            <a:r>
              <a:rPr lang="en-IN" sz="2400" b="1" i="1" dirty="0" smtClean="0">
                <a:solidFill>
                  <a:srgbClr val="002060"/>
                </a:solidFill>
                <a:latin typeface="Times New Roman" pitchFamily="18" charset="0"/>
                <a:cs typeface="Times New Roman" pitchFamily="18" charset="0"/>
              </a:rPr>
              <a:t> 2. Highlight Key Metrics</a:t>
            </a:r>
          </a:p>
          <a:p>
            <a:pPr marL="342900" indent="-342900" algn="just">
              <a:lnSpc>
                <a:spcPct val="150000"/>
              </a:lnSpc>
            </a:pPr>
            <a:r>
              <a:rPr lang="en-IN" sz="2400" b="1" i="1" dirty="0" smtClean="0">
                <a:solidFill>
                  <a:srgbClr val="002060"/>
                </a:solidFill>
                <a:latin typeface="Times New Roman" pitchFamily="18" charset="0"/>
                <a:cs typeface="Times New Roman" pitchFamily="18" charset="0"/>
              </a:rPr>
              <a:t>3. Utilize Advanced Excel Tools</a:t>
            </a:r>
            <a:endParaRPr lang="en-IN" sz="2400" b="1" i="1" dirty="0">
              <a:solidFill>
                <a:srgbClr val="00206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986442291"/>
      </p:ext>
    </p:extLst>
  </p:cSld>
  <p:clrMapOvr>
    <a:masterClrMapping/>
  </p:clrMapOvr>
  <p:transition>
    <p:strips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effectLst>
            <a:innerShdw blurRad="63500" dist="50800" dir="13500000">
              <a:prstClr val="black">
                <a:alpha val="50000"/>
              </a:prstClr>
            </a:innerShdw>
          </a:effectLst>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Times New Roman" pitchFamily="18" charset="0"/>
                <a:cs typeface="Times New Roman" pitchFamily="18" charset="0"/>
              </a:rPr>
              <a:t>PROJECT</a:t>
            </a:r>
            <a:r>
              <a:rPr sz="3600" spc="-85" dirty="0">
                <a:latin typeface="Times New Roman" pitchFamily="18" charset="0"/>
                <a:cs typeface="Times New Roman" pitchFamily="18" charset="0"/>
              </a:rPr>
              <a:t> </a:t>
            </a:r>
            <a:r>
              <a:rPr sz="3600" spc="25" dirty="0">
                <a:latin typeface="Times New Roman" pitchFamily="18" charset="0"/>
                <a:cs typeface="Times New Roman" pitchFamily="18" charset="0"/>
              </a:rPr>
              <a:t>TITLE</a:t>
            </a:r>
            <a:endParaRPr sz="3600" dirty="0">
              <a:latin typeface="Times New Roman" pitchFamily="18" charset="0"/>
              <a:cs typeface="Times New Roman"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scene3d>
            <a:camera prst="orthographicFront"/>
            <a:lightRig rig="threePt" dir="t"/>
          </a:scene3d>
          <a:sp3d>
            <a:bevelT prst="relaxedInset"/>
          </a:sp3d>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4400" b="1" i="1" dirty="0">
                <a:solidFill>
                  <a:srgbClr val="7030A0"/>
                </a:solidFill>
                <a:latin typeface="Times New Roman" pitchFamily="18" charset="0"/>
                <a:cs typeface="Times New Roman" pitchFamily="18" charset="0"/>
              </a:rPr>
              <a:t>Employee Performance Analysis using Excel</a:t>
            </a:r>
            <a:endParaRPr lang="en-IN" sz="2800" i="1" dirty="0">
              <a:solidFill>
                <a:srgbClr val="7030A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862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239000" y="0"/>
            <a:ext cx="5638800"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itchFamily="18" charset="0"/>
                <a:cs typeface="Times New Roman" pitchFamily="18" charset="0"/>
              </a:rPr>
              <a:t>A</a:t>
            </a:r>
            <a:r>
              <a:rPr sz="4000" spc="-5" dirty="0">
                <a:latin typeface="Times New Roman" pitchFamily="18" charset="0"/>
                <a:cs typeface="Times New Roman" pitchFamily="18" charset="0"/>
              </a:rPr>
              <a:t>G</a:t>
            </a:r>
            <a:r>
              <a:rPr sz="4000" spc="-35" dirty="0">
                <a:latin typeface="Times New Roman" pitchFamily="18" charset="0"/>
                <a:cs typeface="Times New Roman" pitchFamily="18" charset="0"/>
              </a:rPr>
              <a:t>E</a:t>
            </a:r>
            <a:r>
              <a:rPr sz="4000" spc="15" dirty="0">
                <a:latin typeface="Times New Roman" pitchFamily="18" charset="0"/>
                <a:cs typeface="Times New Roman" pitchFamily="18" charset="0"/>
              </a:rPr>
              <a:t>N</a:t>
            </a:r>
            <a:r>
              <a:rPr sz="4000" dirty="0">
                <a:latin typeface="Times New Roman" pitchFamily="18" charset="0"/>
                <a:cs typeface="Times New Roman"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362200" y="733246"/>
            <a:ext cx="5029200" cy="6124754"/>
          </a:xfrm>
          <a:prstGeom prst="rect">
            <a:avLst/>
          </a:prstGeom>
          <a:noFill/>
        </p:spPr>
        <p:txBody>
          <a:bodyPr wrap="square" rtlCol="0" anchor="ctr">
            <a:spAutoFit/>
          </a:bodyPr>
          <a:lstStyle/>
          <a:p>
            <a:pPr algn="l"/>
            <a:endParaRPr lang="en-US" sz="2800" b="0" i="0" dirty="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Problem Statement</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Project Overview</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End Users</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Our Solution And Proposition</a:t>
            </a:r>
          </a:p>
          <a:p>
            <a:pPr algn="just">
              <a:lnSpc>
                <a:spcPct val="150000"/>
              </a:lnSpc>
              <a:buFont typeface="+mj-lt"/>
              <a:buAutoNum type="arabicPeriod"/>
            </a:pPr>
            <a:r>
              <a:rPr lang="en-US" sz="2800" b="1" i="1" dirty="0" smtClean="0">
                <a:solidFill>
                  <a:srgbClr val="002060"/>
                </a:solidFill>
                <a:latin typeface="Times New Roman" panose="02020603050405020304" pitchFamily="18" charset="0"/>
                <a:cs typeface="Times New Roman" panose="02020603050405020304" pitchFamily="18" charset="0"/>
              </a:rPr>
              <a:t> Dataset Description</a:t>
            </a:r>
            <a:endParaRPr lang="en-US" sz="2800" b="1" i="1" dirty="0" smtClean="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Modelling Approach</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Results And </a:t>
            </a:r>
            <a:r>
              <a:rPr lang="en-US" sz="2800" b="1" i="1" dirty="0" smtClean="0">
                <a:solidFill>
                  <a:srgbClr val="002060"/>
                </a:solidFill>
                <a:latin typeface="Times New Roman" panose="02020603050405020304" pitchFamily="18" charset="0"/>
                <a:cs typeface="Times New Roman" panose="02020603050405020304" pitchFamily="18" charset="0"/>
              </a:rPr>
              <a:t>Discussion</a:t>
            </a:r>
            <a:endParaRPr lang="en-US" sz="2800" b="1" i="1" dirty="0" smtClean="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Conclusion</a:t>
            </a:r>
          </a:p>
          <a:p>
            <a:pPr algn="just"/>
            <a:endParaRPr lang="en-IN" sz="2800" b="1" i="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ransition>
    <p:strips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685800" y="2057400"/>
            <a:ext cx="7620000" cy="3970318"/>
          </a:xfrm>
          <a:prstGeom prst="rect">
            <a:avLst/>
          </a:prstGeom>
        </p:spPr>
        <p:txBody>
          <a:bodyPr wrap="square" anchor="ctr">
            <a:spAutoFit/>
          </a:bodyPr>
          <a:lstStyle/>
          <a:p>
            <a:pPr algn="just"/>
            <a:r>
              <a:rPr lang="en-IN" sz="2800" b="1" i="1" dirty="0" smtClean="0">
                <a:solidFill>
                  <a:srgbClr val="002060"/>
                </a:solidFill>
                <a:latin typeface="Times New Roman" pitchFamily="18" charset="0"/>
                <a:cs typeface="Times New Roman" pitchFamily="18" charset="0"/>
              </a:rPr>
              <a:t>   In today's competitive business environment, organizations are constantly striving to maximize productivity and improve employee performance. To achieve this, it is crucial for managers and hr departments to have a clear understanding of the performance metrics of their employees. However, managing and analyzing large amounts of performance data can be challenging without the right tools.</a:t>
            </a:r>
            <a:endParaRPr lang="en-IN" sz="28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1066800" y="2209800"/>
            <a:ext cx="6781800" cy="3477875"/>
          </a:xfrm>
          <a:prstGeom prst="rect">
            <a:avLst/>
          </a:prstGeom>
        </p:spPr>
        <p:txBody>
          <a:bodyPr wrap="square">
            <a:spAutoFit/>
          </a:bodyPr>
          <a:lstStyle/>
          <a:p>
            <a:pPr algn="just"/>
            <a:r>
              <a:rPr lang="en-IN" sz="2000" b="1" i="1" dirty="0" smtClean="0">
                <a:solidFill>
                  <a:srgbClr val="002060"/>
                </a:solidFill>
                <a:latin typeface="Times New Roman" pitchFamily="18" charset="0"/>
                <a:cs typeface="Times New Roman" pitchFamily="18" charset="0"/>
              </a:rPr>
              <a:t>    Enhanced ability to monitor and evaluate employee performance. Improved decision-making regarding employee development, rewards, and interventions. Increased efficiency in generating performance reports and insights. Greater transparency in performance evaluation processes, leading to more motivated and engaged employees. By leveraging Excel's capabilities for data analysis and visualization, this project aims to provide a scalable and cost-effective solution for employee performance management, supporting organizational goals and fostering a culture of continuous improvement.</a:t>
            </a:r>
            <a:endParaRPr lang="en-IN" sz="20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219200" y="1752600"/>
            <a:ext cx="8077200" cy="4539191"/>
          </a:xfrm>
          <a:prstGeom prst="rect">
            <a:avLst/>
          </a:prstGeom>
        </p:spPr>
        <p:txBody>
          <a:bodyPr wrap="square">
            <a:spAutoFit/>
          </a:bodyPr>
          <a:lstStyle/>
          <a:p>
            <a:pPr algn="just">
              <a:lnSpc>
                <a:spcPct val="150000"/>
              </a:lnSpc>
            </a:pPr>
            <a:r>
              <a:rPr lang="en-IN" sz="2800" b="1" i="1" dirty="0" smtClean="0">
                <a:solidFill>
                  <a:srgbClr val="002060"/>
                </a:solidFill>
                <a:latin typeface="Times New Roman" pitchFamily="18" charset="0"/>
                <a:cs typeface="Times New Roman" pitchFamily="18" charset="0"/>
              </a:rPr>
              <a:t>1. Human Resources (HR) Departments</a:t>
            </a:r>
          </a:p>
          <a:p>
            <a:pPr algn="just">
              <a:lnSpc>
                <a:spcPct val="150000"/>
              </a:lnSpc>
            </a:pPr>
            <a:r>
              <a:rPr lang="en-IN" sz="2800" b="1" i="1" dirty="0" smtClean="0">
                <a:solidFill>
                  <a:srgbClr val="002060"/>
                </a:solidFill>
                <a:latin typeface="Times New Roman" pitchFamily="18" charset="0"/>
                <a:cs typeface="Times New Roman" pitchFamily="18" charset="0"/>
              </a:rPr>
              <a:t>2. Managers and Supervisors</a:t>
            </a:r>
          </a:p>
          <a:p>
            <a:pPr algn="just">
              <a:lnSpc>
                <a:spcPct val="150000"/>
              </a:lnSpc>
            </a:pPr>
            <a:r>
              <a:rPr lang="en-IN" sz="2800" b="1" i="1" dirty="0" smtClean="0">
                <a:solidFill>
                  <a:srgbClr val="002060"/>
                </a:solidFill>
                <a:latin typeface="Times New Roman" pitchFamily="18" charset="0"/>
                <a:cs typeface="Times New Roman" pitchFamily="18" charset="0"/>
              </a:rPr>
              <a:t>3. Executives and Senior Management</a:t>
            </a:r>
          </a:p>
          <a:p>
            <a:pPr algn="just">
              <a:lnSpc>
                <a:spcPct val="150000"/>
              </a:lnSpc>
            </a:pPr>
            <a:r>
              <a:rPr lang="en-IN" sz="2800" b="1" i="1" dirty="0" smtClean="0">
                <a:solidFill>
                  <a:srgbClr val="002060"/>
                </a:solidFill>
                <a:latin typeface="Times New Roman" pitchFamily="18" charset="0"/>
                <a:cs typeface="Times New Roman" pitchFamily="18" charset="0"/>
              </a:rPr>
              <a:t>4. Employees</a:t>
            </a:r>
          </a:p>
          <a:p>
            <a:pPr algn="just">
              <a:lnSpc>
                <a:spcPct val="150000"/>
              </a:lnSpc>
            </a:pPr>
            <a:r>
              <a:rPr lang="en-IN" sz="2800" b="1" i="1" dirty="0" smtClean="0">
                <a:solidFill>
                  <a:srgbClr val="002060"/>
                </a:solidFill>
                <a:latin typeface="Times New Roman" pitchFamily="18" charset="0"/>
                <a:cs typeface="Times New Roman" pitchFamily="18" charset="0"/>
              </a:rPr>
              <a:t>5. Training and Development Teams</a:t>
            </a:r>
          </a:p>
          <a:p>
            <a:pPr algn="just">
              <a:lnSpc>
                <a:spcPct val="150000"/>
              </a:lnSpc>
            </a:pPr>
            <a:r>
              <a:rPr lang="en-IN" sz="2800" b="1" i="1" dirty="0" smtClean="0">
                <a:solidFill>
                  <a:srgbClr val="002060"/>
                </a:solidFill>
                <a:latin typeface="Times New Roman" pitchFamily="18" charset="0"/>
                <a:cs typeface="Times New Roman" pitchFamily="18" charset="0"/>
              </a:rPr>
              <a:t>6. Compensation and Benefits Teams</a:t>
            </a:r>
          </a:p>
          <a:p>
            <a:pPr algn="just">
              <a:lnSpc>
                <a:spcPct val="150000"/>
              </a:lnSpc>
            </a:pPr>
            <a:r>
              <a:rPr lang="en-IN" sz="2800" b="1" i="1" dirty="0" smtClean="0">
                <a:solidFill>
                  <a:srgbClr val="002060"/>
                </a:solidFill>
                <a:latin typeface="Times New Roman" pitchFamily="18" charset="0"/>
                <a:cs typeface="Times New Roman" pitchFamily="18" charset="0"/>
              </a:rPr>
              <a:t>7. Consultants and Analysts</a:t>
            </a:r>
            <a:endParaRPr lang="en-IN" sz="28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099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609600" y="1981200"/>
            <a:ext cx="7239000" cy="1200329"/>
          </a:xfrm>
          <a:prstGeom prst="rect">
            <a:avLst/>
          </a:prstGeom>
        </p:spPr>
        <p:txBody>
          <a:bodyPr wrap="square" anchor="ctr">
            <a:spAutoFit/>
          </a:bodyPr>
          <a:lstStyle/>
          <a:p>
            <a:pPr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Your solution leverages Excel to provide a comprehensive, user-friendly, and cost-effective approach to employee performance analysis.</a:t>
            </a:r>
            <a:endParaRPr lang="en-IN" sz="2400" b="1" i="1" dirty="0">
              <a:solidFill>
                <a:srgbClr val="002060"/>
              </a:solidFill>
              <a:latin typeface="Times New Roman" pitchFamily="18" charset="0"/>
              <a:cs typeface="Times New Roman" pitchFamily="18" charset="0"/>
            </a:endParaRPr>
          </a:p>
        </p:txBody>
      </p:sp>
      <p:sp>
        <p:nvSpPr>
          <p:cNvPr id="11" name="Rectangle 10"/>
          <p:cNvSpPr/>
          <p:nvPr/>
        </p:nvSpPr>
        <p:spPr>
          <a:xfrm>
            <a:off x="3124200" y="3581400"/>
            <a:ext cx="6096000" cy="2369880"/>
          </a:xfrm>
          <a:prstGeom prst="rect">
            <a:avLst/>
          </a:prstGeom>
        </p:spPr>
        <p:txBody>
          <a:bodyPr wrap="square">
            <a:spAutoFit/>
          </a:bodyPr>
          <a:lstStyle/>
          <a:p>
            <a:r>
              <a:rPr lang="en-IN" sz="2800" b="1" dirty="0" smtClean="0"/>
              <a:t>Value Proposition:</a:t>
            </a:r>
          </a:p>
          <a:p>
            <a:pPr algn="just"/>
            <a:r>
              <a:rPr lang="en-IN" sz="2400" b="1" i="1" dirty="0" smtClean="0">
                <a:solidFill>
                  <a:srgbClr val="002060"/>
                </a:solidFill>
                <a:latin typeface="Times New Roman" pitchFamily="18" charset="0"/>
                <a:cs typeface="Times New Roman" pitchFamily="18" charset="0"/>
              </a:rPr>
              <a:t> 1. Cost-Effectiveness</a:t>
            </a:r>
          </a:p>
          <a:p>
            <a:pPr algn="just"/>
            <a:r>
              <a:rPr lang="en-IN" sz="2400" b="1" i="1" dirty="0" smtClean="0">
                <a:solidFill>
                  <a:srgbClr val="002060"/>
                </a:solidFill>
                <a:latin typeface="Times New Roman" pitchFamily="18" charset="0"/>
                <a:cs typeface="Times New Roman" pitchFamily="18" charset="0"/>
              </a:rPr>
              <a:t> 2. Ease of Use</a:t>
            </a:r>
          </a:p>
          <a:p>
            <a:pPr algn="just"/>
            <a:r>
              <a:rPr lang="en-IN" sz="2400" b="1" i="1" dirty="0" smtClean="0">
                <a:solidFill>
                  <a:srgbClr val="002060"/>
                </a:solidFill>
                <a:latin typeface="Times New Roman" pitchFamily="18" charset="0"/>
                <a:cs typeface="Times New Roman" pitchFamily="18" charset="0"/>
              </a:rPr>
              <a:t> 3. Data Management</a:t>
            </a:r>
          </a:p>
          <a:p>
            <a:pPr algn="just"/>
            <a:r>
              <a:rPr lang="en-IN" sz="2400" b="1" i="1" dirty="0" smtClean="0">
                <a:solidFill>
                  <a:srgbClr val="002060"/>
                </a:solidFill>
                <a:latin typeface="Times New Roman" pitchFamily="18" charset="0"/>
                <a:cs typeface="Times New Roman" pitchFamily="18" charset="0"/>
              </a:rPr>
              <a:t> 4. Customizable Analysis</a:t>
            </a:r>
          </a:p>
          <a:p>
            <a:pPr algn="just"/>
            <a:r>
              <a:rPr lang="en-IN" sz="2400" b="1" i="1" dirty="0" smtClean="0">
                <a:solidFill>
                  <a:srgbClr val="002060"/>
                </a:solidFill>
                <a:latin typeface="Times New Roman" pitchFamily="18" charset="0"/>
                <a:cs typeface="Times New Roman" pitchFamily="18" charset="0"/>
              </a:rPr>
              <a:t> 5. Real-Time Analysis</a:t>
            </a:r>
          </a:p>
        </p:txBody>
      </p:sp>
    </p:spTree>
  </p:cSld>
  <p:clrMapOvr>
    <a:masterClrMapping/>
  </p:clrMapOvr>
  <p:transition>
    <p:strips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066800" y="2514600"/>
            <a:ext cx="6096000" cy="4154984"/>
          </a:xfrm>
          <a:prstGeom prst="rect">
            <a:avLst/>
          </a:prstGeom>
        </p:spPr>
        <p:txBody>
          <a:bodyPr>
            <a:spAutoFit/>
          </a:bodyPr>
          <a:lstStyle/>
          <a:p>
            <a:pPr algn="just"/>
            <a:r>
              <a:rPr lang="en-IN" sz="2400" b="1" dirty="0" smtClean="0">
                <a:latin typeface="Times New Roman" pitchFamily="18" charset="0"/>
                <a:cs typeface="Times New Roman" pitchFamily="18" charset="0"/>
              </a:rPr>
              <a:t>Listed Features:</a:t>
            </a:r>
          </a:p>
          <a:p>
            <a:pPr algn="just"/>
            <a:r>
              <a:rPr lang="en-IN" sz="2400" b="1" i="1" dirty="0" smtClean="0">
                <a:solidFill>
                  <a:srgbClr val="002060"/>
                </a:solidFill>
                <a:latin typeface="Times New Roman" pitchFamily="18" charset="0"/>
                <a:cs typeface="Times New Roman" pitchFamily="18" charset="0"/>
              </a:rPr>
              <a:t>  1. Employee ID   </a:t>
            </a:r>
          </a:p>
          <a:p>
            <a:pPr algn="just"/>
            <a:r>
              <a:rPr lang="en-IN" sz="2400" b="1" i="1" dirty="0" smtClean="0">
                <a:solidFill>
                  <a:srgbClr val="002060"/>
                </a:solidFill>
                <a:latin typeface="Times New Roman" pitchFamily="18" charset="0"/>
                <a:cs typeface="Times New Roman" pitchFamily="18" charset="0"/>
              </a:rPr>
              <a:t>  2. First name  </a:t>
            </a:r>
          </a:p>
          <a:p>
            <a:pPr algn="just"/>
            <a:r>
              <a:rPr lang="en-IN" sz="2400" b="1" i="1" dirty="0" smtClean="0">
                <a:solidFill>
                  <a:srgbClr val="002060"/>
                </a:solidFill>
                <a:latin typeface="Times New Roman" pitchFamily="18" charset="0"/>
                <a:cs typeface="Times New Roman" pitchFamily="18" charset="0"/>
              </a:rPr>
              <a:t>  3. Last name  </a:t>
            </a:r>
          </a:p>
          <a:p>
            <a:pPr algn="just"/>
            <a:r>
              <a:rPr lang="en-IN" sz="2400" b="1" i="1" dirty="0" smtClean="0">
                <a:solidFill>
                  <a:srgbClr val="002060"/>
                </a:solidFill>
                <a:latin typeface="Times New Roman" pitchFamily="18" charset="0"/>
                <a:cs typeface="Times New Roman" pitchFamily="18" charset="0"/>
              </a:rPr>
              <a:t>  4. Business unit </a:t>
            </a:r>
          </a:p>
          <a:p>
            <a:pPr algn="just"/>
            <a:r>
              <a:rPr lang="en-IN" sz="2400" b="1" i="1" dirty="0" smtClean="0">
                <a:solidFill>
                  <a:srgbClr val="002060"/>
                </a:solidFill>
                <a:latin typeface="Times New Roman" pitchFamily="18" charset="0"/>
                <a:cs typeface="Times New Roman" pitchFamily="18" charset="0"/>
              </a:rPr>
              <a:t>  5. Employee Type </a:t>
            </a:r>
          </a:p>
          <a:p>
            <a:pPr algn="just"/>
            <a:r>
              <a:rPr lang="en-IN" sz="2400" b="1" i="1" dirty="0" smtClean="0">
                <a:solidFill>
                  <a:srgbClr val="002060"/>
                </a:solidFill>
                <a:latin typeface="Times New Roman" pitchFamily="18" charset="0"/>
                <a:cs typeface="Times New Roman" pitchFamily="18" charset="0"/>
              </a:rPr>
              <a:t>  6. Employee Status  </a:t>
            </a:r>
          </a:p>
          <a:p>
            <a:pPr algn="just"/>
            <a:r>
              <a:rPr lang="en-IN" sz="2400" b="1" i="1" dirty="0" smtClean="0">
                <a:solidFill>
                  <a:srgbClr val="002060"/>
                </a:solidFill>
                <a:latin typeface="Times New Roman" pitchFamily="18" charset="0"/>
                <a:cs typeface="Times New Roman" pitchFamily="18" charset="0"/>
              </a:rPr>
              <a:t>  7. Employee classification type  </a:t>
            </a:r>
          </a:p>
          <a:p>
            <a:pPr algn="just"/>
            <a:r>
              <a:rPr lang="en-IN" sz="2400" b="1" i="1" dirty="0" smtClean="0">
                <a:solidFill>
                  <a:srgbClr val="002060"/>
                </a:solidFill>
                <a:latin typeface="Times New Roman" pitchFamily="18" charset="0"/>
                <a:cs typeface="Times New Roman" pitchFamily="18" charset="0"/>
              </a:rPr>
              <a:t>  8. Gender Code</a:t>
            </a:r>
          </a:p>
          <a:p>
            <a:pPr algn="just"/>
            <a:r>
              <a:rPr lang="en-IN" sz="2400" b="1" i="1" dirty="0" smtClean="0">
                <a:solidFill>
                  <a:srgbClr val="002060"/>
                </a:solidFill>
                <a:latin typeface="Times New Roman" pitchFamily="18" charset="0"/>
                <a:cs typeface="Times New Roman" pitchFamily="18" charset="0"/>
              </a:rPr>
              <a:t>  9. Performance Score </a:t>
            </a:r>
          </a:p>
          <a:p>
            <a:pPr algn="just"/>
            <a:r>
              <a:rPr lang="en-IN" sz="2400" b="1" i="1" dirty="0" smtClean="0">
                <a:solidFill>
                  <a:srgbClr val="002060"/>
                </a:solidFill>
                <a:latin typeface="Times New Roman" pitchFamily="18" charset="0"/>
                <a:cs typeface="Times New Roman" pitchFamily="18" charset="0"/>
              </a:rPr>
              <a:t>10. Current employee rating</a:t>
            </a:r>
          </a:p>
        </p:txBody>
      </p:sp>
      <p:sp>
        <p:nvSpPr>
          <p:cNvPr id="4" name="Rectangle 3"/>
          <p:cNvSpPr/>
          <p:nvPr/>
        </p:nvSpPr>
        <p:spPr>
          <a:xfrm>
            <a:off x="381000" y="1295400"/>
            <a:ext cx="6096000" cy="830997"/>
          </a:xfrm>
          <a:prstGeom prst="rect">
            <a:avLst/>
          </a:prstGeom>
        </p:spPr>
        <p:txBody>
          <a:bodyPr>
            <a:spAutoFit/>
          </a:bodyPr>
          <a:lstStyle/>
          <a:p>
            <a:pPr lvl="2"/>
            <a:r>
              <a:rPr lang="en-IN" sz="2400" b="1" i="1" dirty="0" smtClean="0">
                <a:solidFill>
                  <a:srgbClr val="002060"/>
                </a:solidFill>
                <a:latin typeface="Times New Roman" pitchFamily="18" charset="0"/>
                <a:cs typeface="Times New Roman" pitchFamily="18" charset="0"/>
              </a:rPr>
              <a:t>*Employee data set taken from kaggle.</a:t>
            </a:r>
          </a:p>
          <a:p>
            <a:r>
              <a:rPr lang="en-IN" sz="2400" b="1" i="1" dirty="0" smtClean="0">
                <a:solidFill>
                  <a:srgbClr val="002060"/>
                </a:solidFill>
                <a:latin typeface="Times New Roman" pitchFamily="18" charset="0"/>
                <a:cs typeface="Times New Roman" pitchFamily="18" charset="0"/>
              </a:rPr>
              <a:t>           *Out of 26 features, 9 were selected.  </a:t>
            </a:r>
          </a:p>
        </p:txBody>
      </p:sp>
    </p:spTree>
    <p:extLst>
      <p:ext uri="{BB962C8B-B14F-4D97-AF65-F5344CB8AC3E}">
        <p14:creationId xmlns="" xmlns:p14="http://schemas.microsoft.com/office/powerpoint/2010/main" val="2720660618"/>
      </p:ext>
    </p:extLst>
  </p:cSld>
  <p:clrMapOvr>
    <a:masterClrMapping/>
  </p:clrMapOvr>
  <p:transition>
    <p:strips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Rectangle 9"/>
          <p:cNvSpPr/>
          <p:nvPr/>
        </p:nvSpPr>
        <p:spPr>
          <a:xfrm>
            <a:off x="2819400" y="2133600"/>
            <a:ext cx="6096000" cy="3785652"/>
          </a:xfrm>
          <a:prstGeom prst="rect">
            <a:avLst/>
          </a:prstGeom>
        </p:spPr>
        <p:txBody>
          <a:bodyPr>
            <a:spAutoFit/>
          </a:bodyPr>
          <a:lstStyle/>
          <a:p>
            <a:pPr marL="342900" indent="-342900" algn="just">
              <a:buAutoNum type="arabicPeriod"/>
            </a:pPr>
            <a:r>
              <a:rPr lang="en-IN" sz="2400" b="1" i="1" dirty="0" smtClean="0">
                <a:solidFill>
                  <a:srgbClr val="002060"/>
                </a:solidFill>
                <a:latin typeface="Times New Roman" pitchFamily="18" charset="0"/>
                <a:cs typeface="Times New Roman" pitchFamily="18" charset="0"/>
              </a:rPr>
              <a:t> Interactive Dashboards</a:t>
            </a:r>
          </a:p>
          <a:p>
            <a:pPr marL="342900" indent="-342900" algn="just"/>
            <a:r>
              <a:rPr lang="en-IN" sz="2400" b="1" i="1" dirty="0" smtClean="0">
                <a:solidFill>
                  <a:srgbClr val="002060"/>
                </a:solidFill>
                <a:latin typeface="Times New Roman" pitchFamily="18" charset="0"/>
                <a:cs typeface="Times New Roman" pitchFamily="18" charset="0"/>
              </a:rPr>
              <a:t>2.  Data Visualization</a:t>
            </a:r>
          </a:p>
          <a:p>
            <a:pPr marL="342900" indent="-342900" algn="just"/>
            <a:r>
              <a:rPr lang="en-IN" sz="2400" b="1" i="1" dirty="0" smtClean="0">
                <a:solidFill>
                  <a:srgbClr val="002060"/>
                </a:solidFill>
                <a:latin typeface="Times New Roman" pitchFamily="18" charset="0"/>
                <a:cs typeface="Times New Roman" pitchFamily="18" charset="0"/>
              </a:rPr>
              <a:t>3.  Automated Reporting</a:t>
            </a:r>
          </a:p>
          <a:p>
            <a:pPr marL="342900" indent="-342900" algn="just"/>
            <a:r>
              <a:rPr lang="en-IN" sz="2400" b="1" i="1" dirty="0" smtClean="0">
                <a:solidFill>
                  <a:srgbClr val="002060"/>
                </a:solidFill>
                <a:latin typeface="Times New Roman" pitchFamily="18" charset="0"/>
                <a:cs typeface="Times New Roman" pitchFamily="18" charset="0"/>
              </a:rPr>
              <a:t>4.  Predictive Analysis</a:t>
            </a:r>
          </a:p>
          <a:p>
            <a:pPr marL="342900" indent="-342900" algn="just"/>
            <a:r>
              <a:rPr lang="en-IN" sz="2400" b="1" i="1" dirty="0" smtClean="0">
                <a:solidFill>
                  <a:srgbClr val="002060"/>
                </a:solidFill>
                <a:latin typeface="Times New Roman" pitchFamily="18" charset="0"/>
                <a:cs typeface="Times New Roman" pitchFamily="18" charset="0"/>
              </a:rPr>
              <a:t>5.  Scorecards and Balanced Scorecards</a:t>
            </a:r>
          </a:p>
          <a:p>
            <a:pPr marL="342900" indent="-342900" algn="just"/>
            <a:r>
              <a:rPr lang="en-IN" sz="2400" b="1" i="1" dirty="0" smtClean="0">
                <a:solidFill>
                  <a:srgbClr val="002060"/>
                </a:solidFill>
                <a:latin typeface="Times New Roman" pitchFamily="18" charset="0"/>
                <a:cs typeface="Times New Roman" pitchFamily="18" charset="0"/>
              </a:rPr>
              <a:t>6.  Employee Ranking and Comparison</a:t>
            </a:r>
          </a:p>
          <a:p>
            <a:pPr marL="342900" indent="-342900" algn="just"/>
            <a:r>
              <a:rPr lang="en-IN" sz="2400" b="1" i="1" dirty="0" smtClean="0">
                <a:solidFill>
                  <a:srgbClr val="002060"/>
                </a:solidFill>
                <a:latin typeface="Times New Roman" pitchFamily="18" charset="0"/>
                <a:cs typeface="Times New Roman" pitchFamily="18" charset="0"/>
              </a:rPr>
              <a:t>7.  Training and Development Analysis</a:t>
            </a:r>
          </a:p>
          <a:p>
            <a:pPr marL="342900" indent="-342900" algn="just"/>
            <a:r>
              <a:rPr lang="en-IN" sz="2400" b="1" i="1" dirty="0" smtClean="0">
                <a:solidFill>
                  <a:srgbClr val="002060"/>
                </a:solidFill>
                <a:latin typeface="Times New Roman" pitchFamily="18" charset="0"/>
                <a:cs typeface="Times New Roman" pitchFamily="18" charset="0"/>
              </a:rPr>
              <a:t>8.  Employee Feedback and Sentiment </a:t>
            </a:r>
            <a:r>
              <a:rPr lang="en-IN" sz="2400" b="1" i="1" dirty="0" err="1" smtClean="0">
                <a:solidFill>
                  <a:srgbClr val="002060"/>
                </a:solidFill>
                <a:latin typeface="Times New Roman" pitchFamily="18" charset="0"/>
                <a:cs typeface="Times New Roman" pitchFamily="18" charset="0"/>
              </a:rPr>
              <a:t>Anlysis</a:t>
            </a:r>
            <a:endParaRPr lang="en-IN" sz="2400" b="1" i="1" dirty="0" smtClean="0">
              <a:solidFill>
                <a:srgbClr val="002060"/>
              </a:solidFill>
              <a:latin typeface="Times New Roman" pitchFamily="18" charset="0"/>
              <a:cs typeface="Times New Roman" pitchFamily="18" charset="0"/>
            </a:endParaRPr>
          </a:p>
          <a:p>
            <a:pPr marL="457200" indent="-457200" algn="just"/>
            <a:r>
              <a:rPr lang="en-IN" sz="2400" b="1" i="1" dirty="0" smtClean="0">
                <a:solidFill>
                  <a:srgbClr val="002060"/>
                </a:solidFill>
                <a:latin typeface="Times New Roman" pitchFamily="18" charset="0"/>
                <a:cs typeface="Times New Roman" pitchFamily="18" charset="0"/>
              </a:rPr>
              <a:t>9.  KPI Tracking with Alerts</a:t>
            </a:r>
          </a:p>
          <a:p>
            <a:pPr marL="457200" indent="-457200" algn="just"/>
            <a:r>
              <a:rPr lang="en-IN" sz="2400" b="1" i="1" dirty="0" smtClean="0">
                <a:solidFill>
                  <a:srgbClr val="002060"/>
                </a:solidFill>
                <a:latin typeface="Times New Roman" pitchFamily="18" charset="0"/>
                <a:cs typeface="Times New Roman" pitchFamily="18" charset="0"/>
              </a:rPr>
              <a:t>10. Data Security and Privacy</a:t>
            </a:r>
            <a:endParaRPr lang="en-IN" sz="24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TotalTime>
  <Words>624</Words>
  <Application>Microsoft Office PowerPoint</Application>
  <PresentationFormat>Custom</PresentationFormat>
  <Paragraphs>100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Kumaresan</cp:lastModifiedBy>
  <cp:revision>28</cp:revision>
  <dcterms:created xsi:type="dcterms:W3CDTF">2024-03-29T15:07:22Z</dcterms:created>
  <dcterms:modified xsi:type="dcterms:W3CDTF">2024-08-31T15:57:59Z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