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A15"/>
    <a:srgbClr val="860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88779"/>
  </p:normalViewPr>
  <p:slideViewPr>
    <p:cSldViewPr snapToGrid="0" snapToObjects="1">
      <p:cViewPr varScale="1">
        <p:scale>
          <a:sx n="157" d="100"/>
          <a:sy n="157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E709A-69AA-A94C-AD8F-6C318DC30780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A05D5-CEFF-924E-AA1B-4E35C711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5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3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8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7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2BF0-18F9-D245-A6F0-FBB2AFC12A9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2BF0-18F9-D245-A6F0-FBB2AFC12A9B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6BDA-ED4C-D147-9374-02F3F658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Rectangle 30">
            <a:extLst>
              <a:ext uri="{FF2B5EF4-FFF2-40B4-BE49-F238E27FC236}">
                <a16:creationId xmlns:a16="http://schemas.microsoft.com/office/drawing/2014/main" id="{77ECF3C4-4266-8D42-BC06-768FDE9C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594" y="2000603"/>
            <a:ext cx="3013352" cy="4404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horz"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Shoot Cluster</a:t>
            </a:r>
            <a:endParaRPr lang="en-US" sz="300" dirty="0"/>
          </a:p>
        </p:txBody>
      </p:sp>
      <p:sp>
        <p:nvSpPr>
          <p:cNvPr id="174" name="Rectangle 30"/>
          <p:cNvSpPr>
            <a:spLocks noChangeArrowheads="1"/>
          </p:cNvSpPr>
          <p:nvPr/>
        </p:nvSpPr>
        <p:spPr bwMode="auto">
          <a:xfrm>
            <a:off x="4878461" y="1987555"/>
            <a:ext cx="3252401" cy="4404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horz"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/>
              <a:t>Seed Cluster</a:t>
            </a:r>
            <a:endParaRPr lang="en-US" sz="300"/>
          </a:p>
        </p:txBody>
      </p:sp>
      <p:sp>
        <p:nvSpPr>
          <p:cNvPr id="5" name="Rectangle 138"/>
          <p:cNvSpPr>
            <a:spLocks noChangeArrowheads="1"/>
          </p:cNvSpPr>
          <p:nvPr/>
        </p:nvSpPr>
        <p:spPr bwMode="auto">
          <a:xfrm>
            <a:off x="848943" y="899517"/>
            <a:ext cx="858591" cy="39600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 err="1"/>
              <a:t>kubectl</a:t>
            </a:r>
            <a:endParaRPr lang="en-US" sz="1200" dirty="0"/>
          </a:p>
        </p:txBody>
      </p:sp>
      <p:cxnSp>
        <p:nvCxnSpPr>
          <p:cNvPr id="83" name="Straight Connector 82"/>
          <p:cNvCxnSpPr>
            <a:cxnSpLocks/>
          </p:cNvCxnSpPr>
          <p:nvPr/>
        </p:nvCxnSpPr>
        <p:spPr>
          <a:xfrm flipV="1">
            <a:off x="572739" y="1908492"/>
            <a:ext cx="11324585" cy="415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cxnSpLocks/>
          </p:cNvCxnSpPr>
          <p:nvPr/>
        </p:nvCxnSpPr>
        <p:spPr>
          <a:xfrm>
            <a:off x="4555206" y="551204"/>
            <a:ext cx="0" cy="62223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30"/>
          <p:cNvSpPr>
            <a:spLocks noChangeArrowheads="1"/>
          </p:cNvSpPr>
          <p:nvPr/>
        </p:nvSpPr>
        <p:spPr bwMode="auto">
          <a:xfrm>
            <a:off x="5005470" y="3208035"/>
            <a:ext cx="3014268" cy="3040509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de-DE" sz="1200" dirty="0"/>
              <a:t>W                                                 Worker</a:t>
            </a:r>
            <a:endParaRPr lang="en-US" sz="1200" dirty="0"/>
          </a:p>
        </p:txBody>
      </p:sp>
      <p:sp>
        <p:nvSpPr>
          <p:cNvPr id="416" name="Text Box 139"/>
          <p:cNvSpPr txBox="1">
            <a:spLocks noChangeArrowheads="1"/>
          </p:cNvSpPr>
          <p:nvPr/>
        </p:nvSpPr>
        <p:spPr bwMode="auto">
          <a:xfrm>
            <a:off x="4964866" y="6067831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440" name="Rectangle 439"/>
          <p:cNvSpPr/>
          <p:nvPr/>
        </p:nvSpPr>
        <p:spPr>
          <a:xfrm>
            <a:off x="5283590" y="4003945"/>
            <a:ext cx="1604103" cy="2199251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7" name="Group 133"/>
          <p:cNvGrpSpPr>
            <a:grpSpLocks/>
          </p:cNvGrpSpPr>
          <p:nvPr/>
        </p:nvGrpSpPr>
        <p:grpSpPr bwMode="auto">
          <a:xfrm rot="5400000">
            <a:off x="6830035" y="4091211"/>
            <a:ext cx="157654" cy="182177"/>
            <a:chOff x="998" y="3624"/>
            <a:chExt cx="271" cy="271"/>
          </a:xfrm>
        </p:grpSpPr>
        <p:sp>
          <p:nvSpPr>
            <p:cNvPr id="448" name="Freeform 134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Freeform 135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AutoShape 136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B70F3C7-75E3-E44C-8531-EEA775FE7D2B}"/>
              </a:ext>
            </a:extLst>
          </p:cNvPr>
          <p:cNvGrpSpPr/>
          <p:nvPr/>
        </p:nvGrpSpPr>
        <p:grpSpPr>
          <a:xfrm>
            <a:off x="6972536" y="4078115"/>
            <a:ext cx="718458" cy="190951"/>
            <a:chOff x="6971102" y="3839906"/>
            <a:chExt cx="718458" cy="190418"/>
          </a:xfrm>
        </p:grpSpPr>
        <p:sp>
          <p:nvSpPr>
            <p:cNvPr id="451" name="AutoShape 29"/>
            <p:cNvSpPr>
              <a:spLocks noChangeArrowheads="1"/>
            </p:cNvSpPr>
            <p:nvPr/>
          </p:nvSpPr>
          <p:spPr bwMode="auto">
            <a:xfrm>
              <a:off x="6971102" y="3839906"/>
              <a:ext cx="718458" cy="19041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Main      PV</a:t>
              </a:r>
            </a:p>
          </p:txBody>
        </p:sp>
        <p:cxnSp>
          <p:nvCxnSpPr>
            <p:cNvPr id="452" name="Straight Connector 451"/>
            <p:cNvCxnSpPr>
              <a:cxnSpLocks/>
            </p:cNvCxnSpPr>
            <p:nvPr/>
          </p:nvCxnSpPr>
          <p:spPr>
            <a:xfrm>
              <a:off x="7430106" y="3839906"/>
              <a:ext cx="0" cy="185034"/>
            </a:xfrm>
            <a:prstGeom prst="line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</p:cxnSp>
      </p:grpSp>
      <p:sp>
        <p:nvSpPr>
          <p:cNvPr id="550" name="Rectangle 30"/>
          <p:cNvSpPr>
            <a:spLocks noChangeArrowheads="1"/>
          </p:cNvSpPr>
          <p:nvPr/>
        </p:nvSpPr>
        <p:spPr bwMode="auto">
          <a:xfrm>
            <a:off x="8549673" y="3203623"/>
            <a:ext cx="2838604" cy="3044356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de-DE" sz="1200" dirty="0"/>
              <a:t>                                                          Worker     </a:t>
            </a:r>
            <a:endParaRPr lang="en-US" sz="1200" dirty="0"/>
          </a:p>
        </p:txBody>
      </p:sp>
      <p:sp>
        <p:nvSpPr>
          <p:cNvPr id="551" name="Text Box 139"/>
          <p:cNvSpPr txBox="1">
            <a:spLocks noChangeArrowheads="1"/>
          </p:cNvSpPr>
          <p:nvPr/>
        </p:nvSpPr>
        <p:spPr bwMode="auto">
          <a:xfrm>
            <a:off x="8931941" y="5322922"/>
            <a:ext cx="424463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553" name="Rectangle 138"/>
          <p:cNvSpPr>
            <a:spLocks noChangeArrowheads="1"/>
          </p:cNvSpPr>
          <p:nvPr/>
        </p:nvSpPr>
        <p:spPr bwMode="auto">
          <a:xfrm>
            <a:off x="8935619" y="3725049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000" dirty="0"/>
              <a:t>VPN</a:t>
            </a:r>
          </a:p>
        </p:txBody>
      </p:sp>
      <p:sp>
        <p:nvSpPr>
          <p:cNvPr id="554" name="L-Shape 553"/>
          <p:cNvSpPr/>
          <p:nvPr/>
        </p:nvSpPr>
        <p:spPr bwMode="gray">
          <a:xfrm rot="5400000">
            <a:off x="8435242" y="3660802"/>
            <a:ext cx="2311517" cy="1878383"/>
          </a:xfrm>
          <a:prstGeom prst="corner">
            <a:avLst>
              <a:gd name="adj1" fmla="val 10919"/>
              <a:gd name="adj2" fmla="val 11546"/>
            </a:avLst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vert270"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555" name="Rectangle 138"/>
          <p:cNvSpPr>
            <a:spLocks noChangeArrowheads="1"/>
          </p:cNvSpPr>
          <p:nvPr/>
        </p:nvSpPr>
        <p:spPr bwMode="auto">
          <a:xfrm>
            <a:off x="10315513" y="3725049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</a:t>
            </a:r>
          </a:p>
        </p:txBody>
      </p:sp>
      <p:sp>
        <p:nvSpPr>
          <p:cNvPr id="556" name="TextBox 555"/>
          <p:cNvSpPr txBox="1"/>
          <p:nvPr/>
        </p:nvSpPr>
        <p:spPr>
          <a:xfrm>
            <a:off x="8651812" y="3472638"/>
            <a:ext cx="1878383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000" err="1"/>
              <a:t>Kubelet</a:t>
            </a:r>
            <a:r>
              <a:rPr lang="de-DE" sz="1000"/>
              <a:t> + Container </a:t>
            </a:r>
            <a:r>
              <a:rPr lang="de-DE" sz="1000" err="1"/>
              <a:t>Runtime</a:t>
            </a:r>
            <a:endParaRPr lang="en-US" sz="1000" err="1"/>
          </a:p>
        </p:txBody>
      </p:sp>
      <p:sp>
        <p:nvSpPr>
          <p:cNvPr id="557" name="Rectangle 138"/>
          <p:cNvSpPr>
            <a:spLocks noChangeArrowheads="1"/>
          </p:cNvSpPr>
          <p:nvPr/>
        </p:nvSpPr>
        <p:spPr bwMode="auto">
          <a:xfrm>
            <a:off x="8935619" y="3982506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Calico</a:t>
            </a:r>
          </a:p>
        </p:txBody>
      </p:sp>
      <p:sp>
        <p:nvSpPr>
          <p:cNvPr id="558" name="Rectangle 138"/>
          <p:cNvSpPr>
            <a:spLocks noChangeArrowheads="1"/>
          </p:cNvSpPr>
          <p:nvPr/>
        </p:nvSpPr>
        <p:spPr bwMode="auto">
          <a:xfrm>
            <a:off x="10315513" y="3982506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DS</a:t>
            </a:r>
          </a:p>
        </p:txBody>
      </p:sp>
      <p:sp>
        <p:nvSpPr>
          <p:cNvPr id="559" name="Rectangle 138"/>
          <p:cNvSpPr>
            <a:spLocks noChangeArrowheads="1"/>
          </p:cNvSpPr>
          <p:nvPr/>
        </p:nvSpPr>
        <p:spPr bwMode="auto">
          <a:xfrm>
            <a:off x="8942813" y="5200408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Actual Workload</a:t>
            </a:r>
          </a:p>
        </p:txBody>
      </p:sp>
      <p:sp>
        <p:nvSpPr>
          <p:cNvPr id="560" name="Rectangle 138"/>
          <p:cNvSpPr>
            <a:spLocks noChangeArrowheads="1"/>
          </p:cNvSpPr>
          <p:nvPr/>
        </p:nvSpPr>
        <p:spPr bwMode="auto">
          <a:xfrm>
            <a:off x="10322707" y="5200408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endParaRPr lang="en-US" sz="1000"/>
          </a:p>
        </p:txBody>
      </p:sp>
      <p:sp>
        <p:nvSpPr>
          <p:cNvPr id="570" name="Rectangle 138"/>
          <p:cNvSpPr>
            <a:spLocks noChangeArrowheads="1"/>
          </p:cNvSpPr>
          <p:nvPr/>
        </p:nvSpPr>
        <p:spPr bwMode="auto">
          <a:xfrm>
            <a:off x="8935619" y="4496016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000" dirty="0"/>
              <a:t>Core DNS</a:t>
            </a:r>
          </a:p>
        </p:txBody>
      </p:sp>
      <p:sp>
        <p:nvSpPr>
          <p:cNvPr id="571" name="Rectangle 138"/>
          <p:cNvSpPr>
            <a:spLocks noChangeArrowheads="1"/>
          </p:cNvSpPr>
          <p:nvPr/>
        </p:nvSpPr>
        <p:spPr bwMode="auto">
          <a:xfrm>
            <a:off x="10315513" y="4496016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sp>
        <p:nvSpPr>
          <p:cNvPr id="589" name="Rectangle 138"/>
          <p:cNvSpPr>
            <a:spLocks noChangeArrowheads="1"/>
          </p:cNvSpPr>
          <p:nvPr/>
        </p:nvSpPr>
        <p:spPr bwMode="auto">
          <a:xfrm>
            <a:off x="8705196" y="2212783"/>
            <a:ext cx="1512825" cy="206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Shoot Cluster VPN LB</a:t>
            </a: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1320648" y="713163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48"/>
          <p:cNvSpPr>
            <a:spLocks noChangeArrowheads="1"/>
          </p:cNvSpPr>
          <p:nvPr/>
        </p:nvSpPr>
        <p:spPr bwMode="auto">
          <a:xfrm>
            <a:off x="708839" y="372782"/>
            <a:ext cx="3706371" cy="332814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r>
              <a:rPr lang="de-DE" sz="1200" dirty="0"/>
              <a:t> Administrator</a:t>
            </a:r>
            <a:endParaRPr lang="en-US" sz="1200" dirty="0"/>
          </a:p>
        </p:txBody>
      </p:sp>
      <p:grpSp>
        <p:nvGrpSpPr>
          <p:cNvPr id="284" name="Group 49"/>
          <p:cNvGrpSpPr>
            <a:grpSpLocks/>
          </p:cNvGrpSpPr>
          <p:nvPr/>
        </p:nvGrpSpPr>
        <p:grpSpPr bwMode="auto">
          <a:xfrm>
            <a:off x="2229395" y="395289"/>
            <a:ext cx="163512" cy="287337"/>
            <a:chOff x="1348" y="521"/>
            <a:chExt cx="103" cy="181"/>
          </a:xfrm>
        </p:grpSpPr>
        <p:sp>
          <p:nvSpPr>
            <p:cNvPr id="285" name="Oval 50"/>
            <p:cNvSpPr>
              <a:spLocks noChangeArrowheads="1"/>
            </p:cNvSpPr>
            <p:nvPr/>
          </p:nvSpPr>
          <p:spPr bwMode="auto">
            <a:xfrm>
              <a:off x="1374" y="522"/>
              <a:ext cx="52" cy="52"/>
            </a:xfrm>
            <a:prstGeom prst="ellips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Line 51"/>
            <p:cNvSpPr>
              <a:spLocks noChangeShapeType="1"/>
            </p:cNvSpPr>
            <p:nvPr/>
          </p:nvSpPr>
          <p:spPr bwMode="auto">
            <a:xfrm>
              <a:off x="1400" y="574"/>
              <a:ext cx="1" cy="7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52"/>
            <p:cNvSpPr>
              <a:spLocks noChangeShapeType="1"/>
            </p:cNvSpPr>
            <p:nvPr/>
          </p:nvSpPr>
          <p:spPr bwMode="auto">
            <a:xfrm flipV="1">
              <a:off x="1400" y="572"/>
              <a:ext cx="52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53"/>
            <p:cNvSpPr>
              <a:spLocks noChangeShapeType="1"/>
            </p:cNvSpPr>
            <p:nvPr/>
          </p:nvSpPr>
          <p:spPr bwMode="auto">
            <a:xfrm flipH="1" flipV="1">
              <a:off x="1347" y="572"/>
              <a:ext cx="54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54"/>
            <p:cNvSpPr>
              <a:spLocks noChangeShapeType="1"/>
            </p:cNvSpPr>
            <p:nvPr/>
          </p:nvSpPr>
          <p:spPr bwMode="auto">
            <a:xfrm flipH="1">
              <a:off x="1347" y="651"/>
              <a:ext cx="54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55"/>
            <p:cNvSpPr>
              <a:spLocks noChangeShapeType="1"/>
            </p:cNvSpPr>
            <p:nvPr/>
          </p:nvSpPr>
          <p:spPr bwMode="auto">
            <a:xfrm>
              <a:off x="1400" y="651"/>
              <a:ext cx="52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" name="TextBox 307"/>
          <p:cNvSpPr txBox="1"/>
          <p:nvPr/>
        </p:nvSpPr>
        <p:spPr>
          <a:xfrm>
            <a:off x="572739" y="1757504"/>
            <a:ext cx="528024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000" dirty="0"/>
              <a:t>HTTPS</a:t>
            </a:r>
            <a:endParaRPr lang="en-US" sz="1000" dirty="0"/>
          </a:p>
        </p:txBody>
      </p:sp>
      <p:sp>
        <p:nvSpPr>
          <p:cNvPr id="140" name="Rectangle 138"/>
          <p:cNvSpPr>
            <a:spLocks noChangeArrowheads="1"/>
          </p:cNvSpPr>
          <p:nvPr/>
        </p:nvSpPr>
        <p:spPr bwMode="auto">
          <a:xfrm>
            <a:off x="4962541" y="2208506"/>
            <a:ext cx="1367747" cy="2065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Seed Cluster API LB</a:t>
            </a:r>
          </a:p>
        </p:txBody>
      </p:sp>
      <p:sp>
        <p:nvSpPr>
          <p:cNvPr id="144" name="L-Shape 143"/>
          <p:cNvSpPr/>
          <p:nvPr/>
        </p:nvSpPr>
        <p:spPr bwMode="gray">
          <a:xfrm rot="5400000">
            <a:off x="4535749" y="3794197"/>
            <a:ext cx="2910351" cy="1880637"/>
          </a:xfrm>
          <a:prstGeom prst="corner">
            <a:avLst>
              <a:gd name="adj1" fmla="val 10919"/>
              <a:gd name="adj2" fmla="val 11546"/>
            </a:avLst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vert270"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5050746" y="3307743"/>
            <a:ext cx="1758043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000" dirty="0" err="1"/>
              <a:t>Kubelet</a:t>
            </a:r>
            <a:r>
              <a:rPr lang="de-DE" sz="1000" dirty="0"/>
              <a:t> + Container </a:t>
            </a:r>
            <a:r>
              <a:rPr lang="de-DE" sz="1000" dirty="0" err="1"/>
              <a:t>Runtime</a:t>
            </a:r>
            <a:endParaRPr lang="en-US" sz="1000" dirty="0"/>
          </a:p>
        </p:txBody>
      </p:sp>
      <p:sp>
        <p:nvSpPr>
          <p:cNvPr id="145" name="Text Box 139"/>
          <p:cNvSpPr txBox="1">
            <a:spLocks noChangeArrowheads="1"/>
          </p:cNvSpPr>
          <p:nvPr/>
        </p:nvSpPr>
        <p:spPr bwMode="auto">
          <a:xfrm>
            <a:off x="4851790" y="6202187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175" name="Rectangle 30"/>
          <p:cNvSpPr>
            <a:spLocks noChangeArrowheads="1"/>
          </p:cNvSpPr>
          <p:nvPr/>
        </p:nvSpPr>
        <p:spPr bwMode="auto">
          <a:xfrm>
            <a:off x="1004002" y="1987555"/>
            <a:ext cx="3078892" cy="4404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horz"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Garden Cluster</a:t>
            </a:r>
            <a:endParaRPr lang="en-US" sz="300" dirty="0"/>
          </a:p>
        </p:txBody>
      </p:sp>
      <p:sp>
        <p:nvSpPr>
          <p:cNvPr id="176" name="Rectangle 30"/>
          <p:cNvSpPr>
            <a:spLocks noChangeArrowheads="1"/>
          </p:cNvSpPr>
          <p:nvPr/>
        </p:nvSpPr>
        <p:spPr bwMode="auto">
          <a:xfrm>
            <a:off x="1080235" y="3202826"/>
            <a:ext cx="2887200" cy="3041601"/>
          </a:xfrm>
          <a:prstGeom prst="rect">
            <a:avLst/>
          </a:prstGeom>
          <a:solidFill>
            <a:srgbClr val="DDDDDD"/>
          </a:solidFill>
          <a:ln w="17780">
            <a:solidFill>
              <a:schemeClr val="bg2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de-DE" sz="1200" dirty="0"/>
              <a:t> Worker</a:t>
            </a:r>
            <a:endParaRPr lang="en-US" sz="1200" dirty="0"/>
          </a:p>
        </p:txBody>
      </p:sp>
      <p:sp>
        <p:nvSpPr>
          <p:cNvPr id="177" name="Text Box 139"/>
          <p:cNvSpPr txBox="1">
            <a:spLocks noChangeArrowheads="1"/>
          </p:cNvSpPr>
          <p:nvPr/>
        </p:nvSpPr>
        <p:spPr bwMode="auto">
          <a:xfrm>
            <a:off x="1400157" y="4614668"/>
            <a:ext cx="424463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178" name="Text Box 139"/>
          <p:cNvSpPr txBox="1">
            <a:spLocks noChangeArrowheads="1"/>
          </p:cNvSpPr>
          <p:nvPr/>
        </p:nvSpPr>
        <p:spPr bwMode="auto">
          <a:xfrm>
            <a:off x="1088629" y="6067953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208" name="L-Shape 207"/>
          <p:cNvSpPr/>
          <p:nvPr/>
        </p:nvSpPr>
        <p:spPr bwMode="gray">
          <a:xfrm rot="5400000">
            <a:off x="888811" y="3728316"/>
            <a:ext cx="2732233" cy="2190512"/>
          </a:xfrm>
          <a:prstGeom prst="corner">
            <a:avLst>
              <a:gd name="adj1" fmla="val 10919"/>
              <a:gd name="adj2" fmla="val 11546"/>
            </a:avLst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vert="vert270"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209" name="TextBox 208"/>
          <p:cNvSpPr txBox="1"/>
          <p:nvPr/>
        </p:nvSpPr>
        <p:spPr>
          <a:xfrm>
            <a:off x="1159810" y="3485858"/>
            <a:ext cx="1878383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000" err="1"/>
              <a:t>Kubelet</a:t>
            </a:r>
            <a:r>
              <a:rPr lang="de-DE" sz="1000"/>
              <a:t> + Container </a:t>
            </a:r>
            <a:r>
              <a:rPr lang="de-DE" sz="1000" err="1"/>
              <a:t>Runtime</a:t>
            </a:r>
            <a:endParaRPr lang="en-US" sz="1000" err="1"/>
          </a:p>
        </p:txBody>
      </p:sp>
      <p:sp>
        <p:nvSpPr>
          <p:cNvPr id="211" name="Rectangle 138"/>
          <p:cNvSpPr>
            <a:spLocks noChangeArrowheads="1"/>
          </p:cNvSpPr>
          <p:nvPr/>
        </p:nvSpPr>
        <p:spPr bwMode="auto">
          <a:xfrm>
            <a:off x="2744949" y="2208506"/>
            <a:ext cx="1238961" cy="2065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Ingress LB</a:t>
            </a:r>
          </a:p>
        </p:txBody>
      </p:sp>
      <p:sp>
        <p:nvSpPr>
          <p:cNvPr id="212" name="Rectangle 138"/>
          <p:cNvSpPr>
            <a:spLocks noChangeArrowheads="1"/>
          </p:cNvSpPr>
          <p:nvPr/>
        </p:nvSpPr>
        <p:spPr bwMode="auto">
          <a:xfrm>
            <a:off x="1088006" y="2208506"/>
            <a:ext cx="1504397" cy="2065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Garden Cluster API LB</a:t>
            </a:r>
          </a:p>
        </p:txBody>
      </p:sp>
      <p:sp>
        <p:nvSpPr>
          <p:cNvPr id="213" name="Rectangle 138"/>
          <p:cNvSpPr>
            <a:spLocks noChangeArrowheads="1"/>
          </p:cNvSpPr>
          <p:nvPr/>
        </p:nvSpPr>
        <p:spPr bwMode="auto">
          <a:xfrm>
            <a:off x="1443818" y="4039170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Gardener API Server</a:t>
            </a:r>
          </a:p>
        </p:txBody>
      </p:sp>
      <p:sp>
        <p:nvSpPr>
          <p:cNvPr id="214" name="Rectangle 138"/>
          <p:cNvSpPr>
            <a:spLocks noChangeArrowheads="1"/>
          </p:cNvSpPr>
          <p:nvPr/>
        </p:nvSpPr>
        <p:spPr bwMode="auto">
          <a:xfrm>
            <a:off x="3121420" y="4039170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sp>
        <p:nvSpPr>
          <p:cNvPr id="215" name="Rectangle 138"/>
          <p:cNvSpPr>
            <a:spLocks noChangeArrowheads="1"/>
          </p:cNvSpPr>
          <p:nvPr/>
        </p:nvSpPr>
        <p:spPr bwMode="auto">
          <a:xfrm>
            <a:off x="1443818" y="4296627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Gardener Controller Manager</a:t>
            </a:r>
          </a:p>
        </p:txBody>
      </p:sp>
      <p:sp>
        <p:nvSpPr>
          <p:cNvPr id="216" name="Rectangle 138"/>
          <p:cNvSpPr>
            <a:spLocks noChangeArrowheads="1"/>
          </p:cNvSpPr>
          <p:nvPr/>
        </p:nvSpPr>
        <p:spPr bwMode="auto">
          <a:xfrm>
            <a:off x="3121420" y="4296627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</a:t>
            </a:r>
          </a:p>
        </p:txBody>
      </p:sp>
      <p:sp>
        <p:nvSpPr>
          <p:cNvPr id="221" name="Rectangle 138"/>
          <p:cNvSpPr>
            <a:spLocks noChangeArrowheads="1"/>
          </p:cNvSpPr>
          <p:nvPr/>
        </p:nvSpPr>
        <p:spPr bwMode="auto">
          <a:xfrm>
            <a:off x="1779564" y="900276"/>
            <a:ext cx="786464" cy="39600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Kubernetes</a:t>
            </a:r>
          </a:p>
          <a:p>
            <a:pPr algn="ctr"/>
            <a:r>
              <a:rPr lang="en-US" sz="1200" dirty="0"/>
              <a:t>Dashboard</a:t>
            </a:r>
          </a:p>
        </p:txBody>
      </p:sp>
      <p:sp>
        <p:nvSpPr>
          <p:cNvPr id="222" name="Rectangle 138"/>
          <p:cNvSpPr>
            <a:spLocks noChangeArrowheads="1"/>
          </p:cNvSpPr>
          <p:nvPr/>
        </p:nvSpPr>
        <p:spPr bwMode="auto">
          <a:xfrm>
            <a:off x="3465834" y="896752"/>
            <a:ext cx="780758" cy="39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Gardener</a:t>
            </a:r>
          </a:p>
          <a:p>
            <a:pPr algn="ctr"/>
            <a:r>
              <a:rPr lang="en-US" sz="1200" dirty="0"/>
              <a:t>Dashboard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2189751" y="713163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2996054" y="713163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48"/>
          <p:cNvSpPr>
            <a:spLocks noChangeArrowheads="1"/>
          </p:cNvSpPr>
          <p:nvPr/>
        </p:nvSpPr>
        <p:spPr bwMode="auto">
          <a:xfrm>
            <a:off x="8323629" y="384324"/>
            <a:ext cx="3064648" cy="332814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r>
              <a:rPr lang="de-DE" sz="1200"/>
              <a:t> End-User</a:t>
            </a:r>
            <a:endParaRPr lang="en-US" sz="1200"/>
          </a:p>
        </p:txBody>
      </p:sp>
      <p:grpSp>
        <p:nvGrpSpPr>
          <p:cNvPr id="262" name="Group 49"/>
          <p:cNvGrpSpPr>
            <a:grpSpLocks/>
          </p:cNvGrpSpPr>
          <p:nvPr/>
        </p:nvGrpSpPr>
        <p:grpSpPr bwMode="auto">
          <a:xfrm>
            <a:off x="9765217" y="397084"/>
            <a:ext cx="163512" cy="287337"/>
            <a:chOff x="1348" y="521"/>
            <a:chExt cx="103" cy="181"/>
          </a:xfrm>
        </p:grpSpPr>
        <p:sp>
          <p:nvSpPr>
            <p:cNvPr id="263" name="Oval 50"/>
            <p:cNvSpPr>
              <a:spLocks noChangeArrowheads="1"/>
            </p:cNvSpPr>
            <p:nvPr/>
          </p:nvSpPr>
          <p:spPr bwMode="auto">
            <a:xfrm>
              <a:off x="1374" y="522"/>
              <a:ext cx="52" cy="52"/>
            </a:xfrm>
            <a:prstGeom prst="ellips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51"/>
            <p:cNvSpPr>
              <a:spLocks noChangeShapeType="1"/>
            </p:cNvSpPr>
            <p:nvPr/>
          </p:nvSpPr>
          <p:spPr bwMode="auto">
            <a:xfrm>
              <a:off x="1400" y="574"/>
              <a:ext cx="1" cy="7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52"/>
            <p:cNvSpPr>
              <a:spLocks noChangeShapeType="1"/>
            </p:cNvSpPr>
            <p:nvPr/>
          </p:nvSpPr>
          <p:spPr bwMode="auto">
            <a:xfrm flipV="1">
              <a:off x="1400" y="572"/>
              <a:ext cx="52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53"/>
            <p:cNvSpPr>
              <a:spLocks noChangeShapeType="1"/>
            </p:cNvSpPr>
            <p:nvPr/>
          </p:nvSpPr>
          <p:spPr bwMode="auto">
            <a:xfrm flipH="1" flipV="1">
              <a:off x="1347" y="572"/>
              <a:ext cx="54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54"/>
            <p:cNvSpPr>
              <a:spLocks noChangeShapeType="1"/>
            </p:cNvSpPr>
            <p:nvPr/>
          </p:nvSpPr>
          <p:spPr bwMode="auto">
            <a:xfrm flipH="1">
              <a:off x="1347" y="651"/>
              <a:ext cx="54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55"/>
            <p:cNvSpPr>
              <a:spLocks noChangeShapeType="1"/>
            </p:cNvSpPr>
            <p:nvPr/>
          </p:nvSpPr>
          <p:spPr bwMode="auto">
            <a:xfrm>
              <a:off x="1400" y="651"/>
              <a:ext cx="52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9" name="Rectangle 138"/>
          <p:cNvSpPr>
            <a:spLocks noChangeArrowheads="1"/>
          </p:cNvSpPr>
          <p:nvPr/>
        </p:nvSpPr>
        <p:spPr bwMode="auto">
          <a:xfrm>
            <a:off x="8729137" y="889413"/>
            <a:ext cx="943410" cy="39600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 err="1"/>
              <a:t>kubectl</a:t>
            </a:r>
            <a:endParaRPr lang="en-US" sz="1200" dirty="0"/>
          </a:p>
        </p:txBody>
      </p:sp>
      <p:sp>
        <p:nvSpPr>
          <p:cNvPr id="270" name="Rectangle 138"/>
          <p:cNvSpPr>
            <a:spLocks noChangeArrowheads="1"/>
          </p:cNvSpPr>
          <p:nvPr/>
        </p:nvSpPr>
        <p:spPr bwMode="auto">
          <a:xfrm>
            <a:off x="10221130" y="889413"/>
            <a:ext cx="943410" cy="39600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Kubernetes</a:t>
            </a:r>
          </a:p>
          <a:p>
            <a:pPr algn="ctr"/>
            <a:r>
              <a:rPr lang="en-US" sz="1200"/>
              <a:t>Dashboard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H="1">
            <a:off x="9206690" y="703059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>
            <a:off x="10689056" y="703059"/>
            <a:ext cx="875" cy="18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138"/>
          <p:cNvSpPr>
            <a:spLocks noChangeArrowheads="1"/>
          </p:cNvSpPr>
          <p:nvPr/>
        </p:nvSpPr>
        <p:spPr bwMode="auto">
          <a:xfrm>
            <a:off x="4962479" y="2610932"/>
            <a:ext cx="1143753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Seed Cluster</a:t>
            </a:r>
          </a:p>
          <a:p>
            <a:pPr algn="ctr"/>
            <a:r>
              <a:rPr lang="en-US" sz="1200"/>
              <a:t>Control Plane</a:t>
            </a:r>
          </a:p>
        </p:txBody>
      </p:sp>
      <p:grpSp>
        <p:nvGrpSpPr>
          <p:cNvPr id="322" name="Group 133"/>
          <p:cNvGrpSpPr>
            <a:grpSpLocks/>
          </p:cNvGrpSpPr>
          <p:nvPr/>
        </p:nvGrpSpPr>
        <p:grpSpPr bwMode="auto">
          <a:xfrm rot="5400000">
            <a:off x="2244204" y="2661926"/>
            <a:ext cx="251537" cy="295558"/>
            <a:chOff x="998" y="3624"/>
            <a:chExt cx="271" cy="271"/>
          </a:xfrm>
        </p:grpSpPr>
        <p:sp>
          <p:nvSpPr>
            <p:cNvPr id="323" name="Freeform 134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135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AutoShape 136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" name="AutoShape 29"/>
          <p:cNvSpPr>
            <a:spLocks noChangeArrowheads="1"/>
          </p:cNvSpPr>
          <p:nvPr/>
        </p:nvSpPr>
        <p:spPr bwMode="auto">
          <a:xfrm>
            <a:off x="2517753" y="2610341"/>
            <a:ext cx="884977" cy="392174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 Storage</a:t>
            </a:r>
          </a:p>
          <a:p>
            <a:pPr>
              <a:buClrTx/>
              <a:buSzTx/>
              <a:buFontTx/>
              <a:buNone/>
            </a:pPr>
            <a:r>
              <a:rPr lang="de-DE" sz="600" dirty="0"/>
              <a:t>  [K8s] DS, RS, SS, J, ...</a:t>
            </a:r>
          </a:p>
          <a:p>
            <a:pPr>
              <a:buClrTx/>
              <a:buSzTx/>
              <a:buFontTx/>
              <a:buNone/>
            </a:pPr>
            <a:r>
              <a:rPr lang="de-DE" sz="600" dirty="0"/>
              <a:t>  [CRD] </a:t>
            </a:r>
            <a:r>
              <a:rPr lang="de-DE" sz="600" dirty="0" err="1"/>
              <a:t>Shoot</a:t>
            </a:r>
            <a:r>
              <a:rPr lang="de-DE" sz="600" dirty="0"/>
              <a:t>, </a:t>
            </a:r>
            <a:r>
              <a:rPr lang="de-DE" sz="600" dirty="0" err="1"/>
              <a:t>Seed</a:t>
            </a:r>
            <a:r>
              <a:rPr lang="de-DE" sz="600" dirty="0"/>
              <a:t>, ...</a:t>
            </a:r>
            <a:endParaRPr lang="en-US" sz="600" dirty="0"/>
          </a:p>
        </p:txBody>
      </p:sp>
      <p:sp>
        <p:nvSpPr>
          <p:cNvPr id="327" name="Rectangle 138"/>
          <p:cNvSpPr>
            <a:spLocks noChangeArrowheads="1"/>
          </p:cNvSpPr>
          <p:nvPr/>
        </p:nvSpPr>
        <p:spPr bwMode="auto">
          <a:xfrm>
            <a:off x="1088006" y="2610932"/>
            <a:ext cx="114375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/>
              <a:t>Garden Cluster</a:t>
            </a:r>
          </a:p>
          <a:p>
            <a:pPr algn="ctr"/>
            <a:r>
              <a:rPr lang="en-US" sz="1200"/>
              <a:t>Control Plane</a:t>
            </a:r>
          </a:p>
        </p:txBody>
      </p:sp>
      <p:grpSp>
        <p:nvGrpSpPr>
          <p:cNvPr id="328" name="Group 133"/>
          <p:cNvGrpSpPr>
            <a:grpSpLocks/>
          </p:cNvGrpSpPr>
          <p:nvPr/>
        </p:nvGrpSpPr>
        <p:grpSpPr bwMode="auto">
          <a:xfrm rot="5400000">
            <a:off x="6118750" y="2687731"/>
            <a:ext cx="224283" cy="251319"/>
            <a:chOff x="998" y="3624"/>
            <a:chExt cx="271" cy="271"/>
          </a:xfrm>
        </p:grpSpPr>
        <p:sp>
          <p:nvSpPr>
            <p:cNvPr id="329" name="Freeform 134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135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AutoShape 136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2" name="AutoShape 29"/>
          <p:cNvSpPr>
            <a:spLocks noChangeArrowheads="1"/>
          </p:cNvSpPr>
          <p:nvPr/>
        </p:nvSpPr>
        <p:spPr bwMode="auto">
          <a:xfrm>
            <a:off x="6356552" y="2610341"/>
            <a:ext cx="1152626" cy="40789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/>
              <a:t> Storage</a:t>
            </a:r>
          </a:p>
          <a:p>
            <a:pPr algn="ctr">
              <a:buClrTx/>
              <a:buSzTx/>
              <a:buFontTx/>
              <a:buNone/>
            </a:pPr>
            <a:r>
              <a:rPr lang="de-DE" sz="600" dirty="0"/>
              <a:t>  [K8s] DS, RS, SS, J, ...</a:t>
            </a:r>
            <a:br>
              <a:rPr lang="de-DE" sz="600" dirty="0"/>
            </a:br>
            <a:r>
              <a:rPr lang="de-DE" sz="600" dirty="0"/>
              <a:t>[CRD] </a:t>
            </a:r>
            <a:r>
              <a:rPr lang="de-DE" sz="600" dirty="0" err="1"/>
              <a:t>Machine</a:t>
            </a:r>
            <a:r>
              <a:rPr lang="de-DE" sz="600" dirty="0"/>
              <a:t> </a:t>
            </a:r>
            <a:r>
              <a:rPr lang="de-DE" sz="600" dirty="0" err="1"/>
              <a:t>Deployment</a:t>
            </a:r>
            <a:endParaRPr lang="de-DE" sz="600" dirty="0"/>
          </a:p>
          <a:p>
            <a:pPr>
              <a:buClrTx/>
              <a:buSzTx/>
              <a:buFontTx/>
              <a:buNone/>
            </a:pPr>
            <a:endParaRPr lang="de-DE" sz="600" dirty="0"/>
          </a:p>
        </p:txBody>
      </p:sp>
      <p:cxnSp>
        <p:nvCxnSpPr>
          <p:cNvPr id="334" name="Straight Connector 333"/>
          <p:cNvCxnSpPr>
            <a:cxnSpLocks/>
          </p:cNvCxnSpPr>
          <p:nvPr/>
        </p:nvCxnSpPr>
        <p:spPr>
          <a:xfrm flipH="1">
            <a:off x="3838298" y="1283891"/>
            <a:ext cx="1" cy="923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cxnSpLocks/>
            <a:stCxn id="221" idx="2"/>
          </p:cNvCxnSpPr>
          <p:nvPr/>
        </p:nvCxnSpPr>
        <p:spPr>
          <a:xfrm>
            <a:off x="2172796" y="1296276"/>
            <a:ext cx="0" cy="463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/>
          <p:cNvCxnSpPr>
            <a:cxnSpLocks/>
          </p:cNvCxnSpPr>
          <p:nvPr/>
        </p:nvCxnSpPr>
        <p:spPr>
          <a:xfrm rot="16200000" flipH="1">
            <a:off x="1297111" y="1491784"/>
            <a:ext cx="900491" cy="517048"/>
          </a:xfrm>
          <a:prstGeom prst="bentConnector3">
            <a:avLst>
              <a:gd name="adj1" fmla="val 503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2113431" y="3010255"/>
            <a:ext cx="4431" cy="283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cxnSpLocks/>
            <a:stCxn id="327" idx="2"/>
          </p:cNvCxnSpPr>
          <p:nvPr/>
        </p:nvCxnSpPr>
        <p:spPr>
          <a:xfrm>
            <a:off x="1659883" y="3006932"/>
            <a:ext cx="2907" cy="459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cxnSpLocks/>
          </p:cNvCxnSpPr>
          <p:nvPr/>
        </p:nvCxnSpPr>
        <p:spPr>
          <a:xfrm>
            <a:off x="2118209" y="3294192"/>
            <a:ext cx="1227058" cy="1036990"/>
          </a:xfrm>
          <a:prstGeom prst="bentConnector3">
            <a:avLst>
              <a:gd name="adj1" fmla="val 1161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Elbow Connector 352"/>
          <p:cNvCxnSpPr>
            <a:cxnSpLocks/>
            <a:endCxn id="214" idx="3"/>
          </p:cNvCxnSpPr>
          <p:nvPr/>
        </p:nvCxnSpPr>
        <p:spPr>
          <a:xfrm>
            <a:off x="1881809" y="3373202"/>
            <a:ext cx="1454293" cy="765761"/>
          </a:xfrm>
          <a:prstGeom prst="bentConnector3">
            <a:avLst>
              <a:gd name="adj1" fmla="val 1084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flipH="1" flipV="1">
            <a:off x="1881809" y="3002515"/>
            <a:ext cx="3173" cy="369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Elbow Connector 376"/>
          <p:cNvCxnSpPr>
            <a:cxnSpLocks/>
            <a:stCxn id="269" idx="2"/>
            <a:endCxn id="537" idx="0"/>
          </p:cNvCxnSpPr>
          <p:nvPr/>
        </p:nvCxnSpPr>
        <p:spPr>
          <a:xfrm rot="5400000">
            <a:off x="7768354" y="776017"/>
            <a:ext cx="923093" cy="19418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flipV="1">
            <a:off x="5561594" y="2427237"/>
            <a:ext cx="0" cy="188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/>
          <p:cNvCxnSpPr>
            <a:cxnSpLocks/>
            <a:endCxn id="556" idx="1"/>
          </p:cNvCxnSpPr>
          <p:nvPr/>
        </p:nvCxnSpPr>
        <p:spPr>
          <a:xfrm rot="16200000" flipH="1">
            <a:off x="7596841" y="2494611"/>
            <a:ext cx="1696668" cy="4132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>
            <a:cxnSpLocks/>
            <a:stCxn id="537" idx="0"/>
            <a:endCxn id="558" idx="3"/>
          </p:cNvCxnSpPr>
          <p:nvPr/>
        </p:nvCxnSpPr>
        <p:spPr>
          <a:xfrm rot="16200000" flipH="1">
            <a:off x="7957679" y="1509783"/>
            <a:ext cx="1873793" cy="3271238"/>
          </a:xfrm>
          <a:prstGeom prst="bentConnector4">
            <a:avLst>
              <a:gd name="adj1" fmla="val -24639"/>
              <a:gd name="adj2" fmla="val 1231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Elbow Connector 534"/>
          <p:cNvCxnSpPr>
            <a:cxnSpLocks/>
          </p:cNvCxnSpPr>
          <p:nvPr/>
        </p:nvCxnSpPr>
        <p:spPr>
          <a:xfrm rot="10800000" flipV="1">
            <a:off x="7718280" y="1852914"/>
            <a:ext cx="515212" cy="354890"/>
          </a:xfrm>
          <a:prstGeom prst="bentConnector3">
            <a:avLst>
              <a:gd name="adj1" fmla="val 974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Elbow Connector 579"/>
          <p:cNvCxnSpPr>
            <a:cxnSpLocks/>
            <a:stCxn id="589" idx="2"/>
          </p:cNvCxnSpPr>
          <p:nvPr/>
        </p:nvCxnSpPr>
        <p:spPr>
          <a:xfrm rot="16200000" flipH="1">
            <a:off x="9856138" y="2024786"/>
            <a:ext cx="394849" cy="11839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Elbow Connector 595"/>
          <p:cNvCxnSpPr>
            <a:cxnSpLocks/>
            <a:stCxn id="555" idx="3"/>
          </p:cNvCxnSpPr>
          <p:nvPr/>
        </p:nvCxnSpPr>
        <p:spPr>
          <a:xfrm flipV="1">
            <a:off x="10530195" y="2804821"/>
            <a:ext cx="115320" cy="102002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542662" y="3030650"/>
            <a:ext cx="151694" cy="171029"/>
            <a:chOff x="4873292" y="581648"/>
            <a:chExt cx="151694" cy="171029"/>
          </a:xfrm>
        </p:grpSpPr>
        <p:sp>
          <p:nvSpPr>
            <p:cNvPr id="206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207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05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277953" y="5986667"/>
            <a:ext cx="180269" cy="171029"/>
            <a:chOff x="5145186" y="581648"/>
            <a:chExt cx="180269" cy="171029"/>
          </a:xfrm>
        </p:grpSpPr>
        <p:sp>
          <p:nvSpPr>
            <p:cNvPr id="225" name="Line 104"/>
            <p:cNvSpPr>
              <a:spLocks noChangeShapeType="1"/>
            </p:cNvSpPr>
            <p:nvPr/>
          </p:nvSpPr>
          <p:spPr bwMode="auto">
            <a:xfrm flipV="1">
              <a:off x="5266717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226" name="Text Box 105"/>
            <p:cNvSpPr txBox="1">
              <a:spLocks noChangeArrowheads="1"/>
            </p:cNvSpPr>
            <p:nvPr/>
          </p:nvSpPr>
          <p:spPr bwMode="auto">
            <a:xfrm flipH="1">
              <a:off x="5239730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24" name="AutoShape 76"/>
            <p:cNvSpPr>
              <a:spLocks noChangeArrowheads="1"/>
            </p:cNvSpPr>
            <p:nvPr/>
          </p:nvSpPr>
          <p:spPr bwMode="auto">
            <a:xfrm rot="16200000" flipH="1">
              <a:off x="51451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27" name="Line 104"/>
          <p:cNvSpPr>
            <a:spLocks noChangeShapeType="1"/>
          </p:cNvSpPr>
          <p:nvPr/>
        </p:nvSpPr>
        <p:spPr bwMode="auto">
          <a:xfrm flipH="1">
            <a:off x="-637314" y="5846399"/>
            <a:ext cx="0" cy="3474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228" name="Text Box 105"/>
          <p:cNvSpPr txBox="1">
            <a:spLocks noChangeArrowheads="1"/>
          </p:cNvSpPr>
          <p:nvPr/>
        </p:nvSpPr>
        <p:spPr bwMode="auto">
          <a:xfrm>
            <a:off x="-664302" y="5709692"/>
            <a:ext cx="8572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800" b="1"/>
              <a:t>R</a:t>
            </a:r>
          </a:p>
        </p:txBody>
      </p:sp>
      <p:sp>
        <p:nvSpPr>
          <p:cNvPr id="229" name="AutoShape 76"/>
          <p:cNvSpPr>
            <a:spLocks noChangeArrowheads="1"/>
          </p:cNvSpPr>
          <p:nvPr/>
        </p:nvSpPr>
        <p:spPr bwMode="auto">
          <a:xfrm rot="5400000">
            <a:off x="-584608" y="5774399"/>
            <a:ext cx="72000" cy="72000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-277953" y="5709692"/>
            <a:ext cx="180269" cy="171451"/>
            <a:chOff x="5145186" y="193240"/>
            <a:chExt cx="180269" cy="171451"/>
          </a:xfrm>
        </p:grpSpPr>
        <p:sp>
          <p:nvSpPr>
            <p:cNvPr id="239" name="Line 104"/>
            <p:cNvSpPr>
              <a:spLocks noChangeShapeType="1"/>
            </p:cNvSpPr>
            <p:nvPr/>
          </p:nvSpPr>
          <p:spPr bwMode="auto">
            <a:xfrm>
              <a:off x="5266717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240" name="Text Box 105"/>
            <p:cNvSpPr txBox="1">
              <a:spLocks noChangeArrowheads="1"/>
            </p:cNvSpPr>
            <p:nvPr/>
          </p:nvSpPr>
          <p:spPr bwMode="auto">
            <a:xfrm flipH="1">
              <a:off x="5239730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41" name="AutoShape 76"/>
            <p:cNvSpPr>
              <a:spLocks noChangeArrowheads="1"/>
            </p:cNvSpPr>
            <p:nvPr/>
          </p:nvSpPr>
          <p:spPr bwMode="auto">
            <a:xfrm rot="16200000" flipH="1">
              <a:off x="51451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664302" y="6591355"/>
            <a:ext cx="161055" cy="182227"/>
            <a:chOff x="5728872" y="623443"/>
            <a:chExt cx="161055" cy="182227"/>
          </a:xfrm>
        </p:grpSpPr>
        <p:sp>
          <p:nvSpPr>
            <p:cNvPr id="251" name="Text Box 105"/>
            <p:cNvSpPr txBox="1">
              <a:spLocks noChangeArrowheads="1"/>
            </p:cNvSpPr>
            <p:nvPr/>
          </p:nvSpPr>
          <p:spPr bwMode="auto">
            <a:xfrm>
              <a:off x="5804202" y="683432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52" name="AutoShape 76"/>
            <p:cNvSpPr>
              <a:spLocks noChangeArrowheads="1"/>
            </p:cNvSpPr>
            <p:nvPr/>
          </p:nvSpPr>
          <p:spPr bwMode="auto">
            <a:xfrm rot="5400000">
              <a:off x="5769537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" name="Line 104"/>
            <p:cNvSpPr>
              <a:spLocks noChangeShapeType="1"/>
            </p:cNvSpPr>
            <p:nvPr/>
          </p:nvSpPr>
          <p:spPr bwMode="auto">
            <a:xfrm flipH="1" flipV="1">
              <a:off x="5728872" y="746245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664302" y="6313103"/>
            <a:ext cx="133802" cy="181810"/>
            <a:chOff x="5750967" y="257947"/>
            <a:chExt cx="133802" cy="181810"/>
          </a:xfrm>
        </p:grpSpPr>
        <p:sp>
          <p:nvSpPr>
            <p:cNvPr id="257" name="Text Box 105"/>
            <p:cNvSpPr txBox="1">
              <a:spLocks noChangeArrowheads="1"/>
            </p:cNvSpPr>
            <p:nvPr/>
          </p:nvSpPr>
          <p:spPr bwMode="auto">
            <a:xfrm>
              <a:off x="5750967" y="31751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58" name="AutoShape 76"/>
            <p:cNvSpPr>
              <a:spLocks noChangeArrowheads="1"/>
            </p:cNvSpPr>
            <p:nvPr/>
          </p:nvSpPr>
          <p:spPr bwMode="auto">
            <a:xfrm rot="5400000">
              <a:off x="5769537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4" name="Line 104"/>
            <p:cNvSpPr>
              <a:spLocks noChangeShapeType="1"/>
            </p:cNvSpPr>
            <p:nvPr/>
          </p:nvSpPr>
          <p:spPr bwMode="auto">
            <a:xfrm flipV="1">
              <a:off x="5840543" y="379967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325890" y="6590078"/>
            <a:ext cx="161055" cy="189811"/>
            <a:chOff x="6020928" y="505632"/>
            <a:chExt cx="161055" cy="189811"/>
          </a:xfrm>
        </p:grpSpPr>
        <p:sp>
          <p:nvSpPr>
            <p:cNvPr id="295" name="Text Box 105"/>
            <p:cNvSpPr txBox="1">
              <a:spLocks noChangeArrowheads="1"/>
            </p:cNvSpPr>
            <p:nvPr/>
          </p:nvSpPr>
          <p:spPr bwMode="auto">
            <a:xfrm>
              <a:off x="6096258" y="505632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96" name="AutoShape 76"/>
            <p:cNvSpPr>
              <a:spLocks noChangeArrowheads="1"/>
            </p:cNvSpPr>
            <p:nvPr/>
          </p:nvSpPr>
          <p:spPr bwMode="auto">
            <a:xfrm rot="5400000">
              <a:off x="6061593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7" name="Line 104"/>
            <p:cNvSpPr>
              <a:spLocks noChangeShapeType="1"/>
            </p:cNvSpPr>
            <p:nvPr/>
          </p:nvSpPr>
          <p:spPr bwMode="auto">
            <a:xfrm flipH="1" flipV="1">
              <a:off x="6020928" y="568445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298637" y="6313103"/>
            <a:ext cx="133802" cy="188751"/>
            <a:chOff x="6043023" y="141196"/>
            <a:chExt cx="133802" cy="188751"/>
          </a:xfrm>
        </p:grpSpPr>
        <p:sp>
          <p:nvSpPr>
            <p:cNvPr id="298" name="Text Box 105"/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299" name="AutoShape 76"/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1" name="Line 104"/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0577292" y="694785"/>
            <a:ext cx="151694" cy="171451"/>
            <a:chOff x="4873292" y="193240"/>
            <a:chExt cx="151694" cy="171451"/>
          </a:xfrm>
        </p:grpSpPr>
        <p:sp>
          <p:nvSpPr>
            <p:cNvPr id="318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20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25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9093191" y="694785"/>
            <a:ext cx="151694" cy="171451"/>
            <a:chOff x="4873292" y="193240"/>
            <a:chExt cx="151694" cy="171451"/>
          </a:xfrm>
        </p:grpSpPr>
        <p:sp>
          <p:nvSpPr>
            <p:cNvPr id="33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39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40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1207224" y="704889"/>
            <a:ext cx="151694" cy="171451"/>
            <a:chOff x="4873292" y="193240"/>
            <a:chExt cx="151694" cy="171451"/>
          </a:xfrm>
        </p:grpSpPr>
        <p:sp>
          <p:nvSpPr>
            <p:cNvPr id="343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45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54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2880937" y="704889"/>
            <a:ext cx="151694" cy="171451"/>
            <a:chOff x="4873292" y="193240"/>
            <a:chExt cx="151694" cy="171451"/>
          </a:xfrm>
        </p:grpSpPr>
        <p:sp>
          <p:nvSpPr>
            <p:cNvPr id="356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57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58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2077675" y="704889"/>
            <a:ext cx="151694" cy="171451"/>
            <a:chOff x="4873292" y="193240"/>
            <a:chExt cx="151694" cy="171451"/>
          </a:xfrm>
        </p:grpSpPr>
        <p:sp>
          <p:nvSpPr>
            <p:cNvPr id="361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62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63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371146" y="1307647"/>
            <a:ext cx="151694" cy="171451"/>
            <a:chOff x="4873292" y="193240"/>
            <a:chExt cx="151694" cy="171451"/>
          </a:xfrm>
        </p:grpSpPr>
        <p:sp>
          <p:nvSpPr>
            <p:cNvPr id="36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66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368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3719108" y="1283862"/>
            <a:ext cx="151694" cy="171451"/>
            <a:chOff x="4873292" y="193240"/>
            <a:chExt cx="151694" cy="171451"/>
          </a:xfrm>
        </p:grpSpPr>
        <p:sp>
          <p:nvSpPr>
            <p:cNvPr id="371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72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73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2219061" y="1307647"/>
            <a:ext cx="151694" cy="171451"/>
            <a:chOff x="4873292" y="193240"/>
            <a:chExt cx="151694" cy="171451"/>
          </a:xfrm>
        </p:grpSpPr>
        <p:sp>
          <p:nvSpPr>
            <p:cNvPr id="37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76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78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384" name="Straight Connector 383"/>
          <p:cNvCxnSpPr>
            <a:cxnSpLocks/>
          </p:cNvCxnSpPr>
          <p:nvPr/>
        </p:nvCxnSpPr>
        <p:spPr>
          <a:xfrm flipV="1">
            <a:off x="5561594" y="3002515"/>
            <a:ext cx="0" cy="276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cxnSpLocks/>
          </p:cNvCxnSpPr>
          <p:nvPr/>
        </p:nvCxnSpPr>
        <p:spPr>
          <a:xfrm flipV="1">
            <a:off x="1662385" y="2419776"/>
            <a:ext cx="0" cy="1955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/>
          <p:cNvGrpSpPr/>
          <p:nvPr/>
        </p:nvGrpSpPr>
        <p:grpSpPr>
          <a:xfrm>
            <a:off x="1546238" y="2410925"/>
            <a:ext cx="151694" cy="171451"/>
            <a:chOff x="4873292" y="193240"/>
            <a:chExt cx="151694" cy="171451"/>
          </a:xfrm>
        </p:grpSpPr>
        <p:sp>
          <p:nvSpPr>
            <p:cNvPr id="380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83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81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88878" y="1323882"/>
            <a:ext cx="151694" cy="171451"/>
            <a:chOff x="4873292" y="193240"/>
            <a:chExt cx="151694" cy="171451"/>
          </a:xfrm>
        </p:grpSpPr>
        <p:sp>
          <p:nvSpPr>
            <p:cNvPr id="406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07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08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1767315" y="3030650"/>
            <a:ext cx="151694" cy="171029"/>
            <a:chOff x="4873292" y="581648"/>
            <a:chExt cx="151694" cy="171029"/>
          </a:xfrm>
        </p:grpSpPr>
        <p:sp>
          <p:nvSpPr>
            <p:cNvPr id="420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23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429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33" name="Group 432"/>
          <p:cNvGrpSpPr/>
          <p:nvPr/>
        </p:nvGrpSpPr>
        <p:grpSpPr>
          <a:xfrm>
            <a:off x="1996002" y="3030650"/>
            <a:ext cx="151694" cy="171029"/>
            <a:chOff x="4873292" y="581648"/>
            <a:chExt cx="151694" cy="171029"/>
          </a:xfrm>
        </p:grpSpPr>
        <p:sp>
          <p:nvSpPr>
            <p:cNvPr id="439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82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83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-664302" y="5986667"/>
            <a:ext cx="151694" cy="171029"/>
            <a:chOff x="4873292" y="581648"/>
            <a:chExt cx="151694" cy="171029"/>
          </a:xfrm>
        </p:grpSpPr>
        <p:sp>
          <p:nvSpPr>
            <p:cNvPr id="490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91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92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76" name="Group 575"/>
          <p:cNvGrpSpPr/>
          <p:nvPr/>
        </p:nvGrpSpPr>
        <p:grpSpPr>
          <a:xfrm>
            <a:off x="10530192" y="3217814"/>
            <a:ext cx="151694" cy="171451"/>
            <a:chOff x="4873292" y="193240"/>
            <a:chExt cx="151694" cy="171451"/>
          </a:xfrm>
        </p:grpSpPr>
        <p:sp>
          <p:nvSpPr>
            <p:cNvPr id="577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78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579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18" name="Group 617"/>
          <p:cNvGrpSpPr/>
          <p:nvPr/>
        </p:nvGrpSpPr>
        <p:grpSpPr>
          <a:xfrm>
            <a:off x="5445403" y="3030650"/>
            <a:ext cx="151694" cy="171029"/>
            <a:chOff x="4873292" y="581648"/>
            <a:chExt cx="151694" cy="171029"/>
          </a:xfrm>
        </p:grpSpPr>
        <p:sp>
          <p:nvSpPr>
            <p:cNvPr id="619" name="Line 104"/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20" name="Text Box 105"/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621" name="AutoShape 76"/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5444707" y="2410925"/>
            <a:ext cx="151694" cy="171451"/>
            <a:chOff x="4873292" y="193240"/>
            <a:chExt cx="151694" cy="171451"/>
          </a:xfrm>
        </p:grpSpPr>
        <p:sp>
          <p:nvSpPr>
            <p:cNvPr id="623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24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25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159007" y="2808989"/>
            <a:ext cx="116660" cy="251150"/>
            <a:chOff x="8400629" y="2842628"/>
            <a:chExt cx="116660" cy="251150"/>
          </a:xfrm>
        </p:grpSpPr>
        <p:sp>
          <p:nvSpPr>
            <p:cNvPr id="635" name="Line 104"/>
            <p:cNvSpPr>
              <a:spLocks noChangeShapeType="1"/>
            </p:cNvSpPr>
            <p:nvPr/>
          </p:nvSpPr>
          <p:spPr bwMode="auto">
            <a:xfrm flipH="1" flipV="1">
              <a:off x="8425143" y="2924377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6" name="Text Box 105"/>
            <p:cNvSpPr txBox="1">
              <a:spLocks noChangeArrowheads="1"/>
            </p:cNvSpPr>
            <p:nvPr/>
          </p:nvSpPr>
          <p:spPr bwMode="auto">
            <a:xfrm>
              <a:off x="8400629" y="29715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637" name="AutoShape 76"/>
            <p:cNvSpPr>
              <a:spLocks noChangeArrowheads="1"/>
            </p:cNvSpPr>
            <p:nvPr/>
          </p:nvSpPr>
          <p:spPr bwMode="auto">
            <a:xfrm rot="5400000">
              <a:off x="8445289" y="2842628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38" name="Rectangular Callout 337"/>
          <p:cNvSpPr/>
          <p:nvPr/>
        </p:nvSpPr>
        <p:spPr bwMode="gray">
          <a:xfrm>
            <a:off x="1455505" y="4971008"/>
            <a:ext cx="2401263" cy="1234020"/>
          </a:xfrm>
          <a:prstGeom prst="wedgeRectCallout">
            <a:avLst>
              <a:gd name="adj1" fmla="val 15006"/>
              <a:gd name="adj2" fmla="val -6488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New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Clusters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can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be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created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via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Gardener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dashboard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or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by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uploading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a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new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resource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Garden Cluster. The Gardener Scheduler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finds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best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seed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cluster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Then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Gardenlet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picks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up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starts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a Terraform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job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create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necessary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IaaS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components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Then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deploys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Cluster Control Plane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into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Seed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Cluster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required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add-ons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into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Cluster. Update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or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delete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operations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are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handled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by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the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Gardenlet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fully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automatically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as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800" b="1" kern="0" dirty="0" err="1">
                <a:ea typeface="Arial Unicode MS" pitchFamily="34" charset="-128"/>
                <a:cs typeface="Arial Unicode MS" pitchFamily="34" charset="-128"/>
              </a:rPr>
              <a:t>well</a:t>
            </a:r>
            <a:r>
              <a:rPr lang="de-DE" sz="800" b="1" kern="0" dirty="0"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800" b="1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9" name="Rectangle 138"/>
          <p:cNvSpPr>
            <a:spLocks noChangeArrowheads="1"/>
          </p:cNvSpPr>
          <p:nvPr/>
        </p:nvSpPr>
        <p:spPr bwMode="auto">
          <a:xfrm>
            <a:off x="8935619" y="4240856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err="1"/>
              <a:t>Kube</a:t>
            </a:r>
            <a:r>
              <a:rPr lang="en-US" sz="1000"/>
              <a:t> Proxy</a:t>
            </a:r>
          </a:p>
        </p:txBody>
      </p:sp>
      <p:sp>
        <p:nvSpPr>
          <p:cNvPr id="351" name="Rectangle 138"/>
          <p:cNvSpPr>
            <a:spLocks noChangeArrowheads="1"/>
          </p:cNvSpPr>
          <p:nvPr/>
        </p:nvSpPr>
        <p:spPr bwMode="auto">
          <a:xfrm>
            <a:off x="10315513" y="4240856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DS</a:t>
            </a:r>
          </a:p>
        </p:txBody>
      </p:sp>
      <p:sp>
        <p:nvSpPr>
          <p:cNvPr id="472" name="Rectangle 138"/>
          <p:cNvSpPr>
            <a:spLocks noChangeArrowheads="1"/>
          </p:cNvSpPr>
          <p:nvPr/>
        </p:nvSpPr>
        <p:spPr bwMode="auto">
          <a:xfrm>
            <a:off x="5360869" y="5975372"/>
            <a:ext cx="1444025" cy="1744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Logging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4274" y="30582"/>
            <a:ext cx="158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Garden Cluster</a:t>
            </a:r>
          </a:p>
        </p:txBody>
      </p:sp>
      <p:sp>
        <p:nvSpPr>
          <p:cNvPr id="501" name="TextBox 500"/>
          <p:cNvSpPr txBox="1"/>
          <p:nvPr/>
        </p:nvSpPr>
        <p:spPr>
          <a:xfrm>
            <a:off x="5565850" y="58462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Cluster</a:t>
            </a:r>
          </a:p>
        </p:txBody>
      </p:sp>
      <p:sp>
        <p:nvSpPr>
          <p:cNvPr id="502" name="TextBox 501"/>
          <p:cNvSpPr txBox="1"/>
          <p:nvPr/>
        </p:nvSpPr>
        <p:spPr>
          <a:xfrm>
            <a:off x="8967607" y="50224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Shoot Cluster</a:t>
            </a:r>
          </a:p>
        </p:txBody>
      </p:sp>
      <p:sp>
        <p:nvSpPr>
          <p:cNvPr id="441" name="Rectangle 138">
            <a:extLst>
              <a:ext uri="{FF2B5EF4-FFF2-40B4-BE49-F238E27FC236}">
                <a16:creationId xmlns:a16="http://schemas.microsoft.com/office/drawing/2014/main" id="{88B16B84-5406-6645-85C5-ECF6DC7E5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142" y="896980"/>
            <a:ext cx="780758" cy="39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 err="1"/>
              <a:t>gardenctl</a:t>
            </a:r>
            <a:endParaRPr lang="en-US" sz="1200" dirty="0"/>
          </a:p>
        </p:txBody>
      </p: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4B471A6-202C-054A-B1C7-FEA92B811041}"/>
              </a:ext>
            </a:extLst>
          </p:cNvPr>
          <p:cNvCxnSpPr>
            <a:cxnSpLocks/>
            <a:endCxn id="222" idx="0"/>
          </p:cNvCxnSpPr>
          <p:nvPr/>
        </p:nvCxnSpPr>
        <p:spPr>
          <a:xfrm>
            <a:off x="3856213" y="710626"/>
            <a:ext cx="0" cy="186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BAD9BFB3-BD22-6045-9491-8132BCE056D1}"/>
              </a:ext>
            </a:extLst>
          </p:cNvPr>
          <p:cNvGrpSpPr/>
          <p:nvPr/>
        </p:nvGrpSpPr>
        <p:grpSpPr>
          <a:xfrm>
            <a:off x="3742328" y="706906"/>
            <a:ext cx="151694" cy="171451"/>
            <a:chOff x="4873292" y="193240"/>
            <a:chExt cx="151694" cy="171451"/>
          </a:xfrm>
        </p:grpSpPr>
        <p:sp>
          <p:nvSpPr>
            <p:cNvPr id="477" name="Line 104">
              <a:extLst>
                <a:ext uri="{FF2B5EF4-FFF2-40B4-BE49-F238E27FC236}">
                  <a16:creationId xmlns:a16="http://schemas.microsoft.com/office/drawing/2014/main" id="{086B97D7-E8BC-9D43-B0D3-8BB134D2C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03" name="Text Box 105">
              <a:extLst>
                <a:ext uri="{FF2B5EF4-FFF2-40B4-BE49-F238E27FC236}">
                  <a16:creationId xmlns:a16="http://schemas.microsoft.com/office/drawing/2014/main" id="{3E366F9B-7C93-5E47-9DCB-E1E40416A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504" name="AutoShape 76">
              <a:extLst>
                <a:ext uri="{FF2B5EF4-FFF2-40B4-BE49-F238E27FC236}">
                  <a16:creationId xmlns:a16="http://schemas.microsoft.com/office/drawing/2014/main" id="{84119F4E-AF54-8C4C-8F97-4103092A50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05" name="Elbow Connector 504">
            <a:extLst>
              <a:ext uri="{FF2B5EF4-FFF2-40B4-BE49-F238E27FC236}">
                <a16:creationId xmlns:a16="http://schemas.microsoft.com/office/drawing/2014/main" id="{416E3016-EFE5-6F44-AD34-23AA56DA15CD}"/>
              </a:ext>
            </a:extLst>
          </p:cNvPr>
          <p:cNvCxnSpPr>
            <a:cxnSpLocks/>
            <a:stCxn id="441" idx="2"/>
          </p:cNvCxnSpPr>
          <p:nvPr/>
        </p:nvCxnSpPr>
        <p:spPr>
          <a:xfrm rot="5400000">
            <a:off x="2197127" y="940990"/>
            <a:ext cx="466404" cy="117038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047FB74-8A94-864A-8025-EA6542A89A96}"/>
              </a:ext>
            </a:extLst>
          </p:cNvPr>
          <p:cNvGrpSpPr/>
          <p:nvPr/>
        </p:nvGrpSpPr>
        <p:grpSpPr>
          <a:xfrm>
            <a:off x="2905074" y="1303134"/>
            <a:ext cx="151694" cy="171451"/>
            <a:chOff x="4873292" y="193240"/>
            <a:chExt cx="151694" cy="171451"/>
          </a:xfrm>
        </p:grpSpPr>
        <p:sp>
          <p:nvSpPr>
            <p:cNvPr id="507" name="Line 104">
              <a:extLst>
                <a:ext uri="{FF2B5EF4-FFF2-40B4-BE49-F238E27FC236}">
                  <a16:creationId xmlns:a16="http://schemas.microsoft.com/office/drawing/2014/main" id="{6847E469-B24F-3A4D-88B1-5413FC88E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08" name="Text Box 105">
              <a:extLst>
                <a:ext uri="{FF2B5EF4-FFF2-40B4-BE49-F238E27FC236}">
                  <a16:creationId xmlns:a16="http://schemas.microsoft.com/office/drawing/2014/main" id="{11A5B0CA-BC0D-9B45-AA0E-8CC8AB967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509" name="AutoShape 76">
              <a:extLst>
                <a:ext uri="{FF2B5EF4-FFF2-40B4-BE49-F238E27FC236}">
                  <a16:creationId xmlns:a16="http://schemas.microsoft.com/office/drawing/2014/main" id="{E13279A9-4BFC-984D-A361-B0CE19A6D6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10" name="Elbow Connector 509">
            <a:extLst>
              <a:ext uri="{FF2B5EF4-FFF2-40B4-BE49-F238E27FC236}">
                <a16:creationId xmlns:a16="http://schemas.microsoft.com/office/drawing/2014/main" id="{9612D32E-3618-B642-BAC8-73597BE6ADC6}"/>
              </a:ext>
            </a:extLst>
          </p:cNvPr>
          <p:cNvCxnSpPr>
            <a:cxnSpLocks/>
            <a:endCxn id="220" idx="1"/>
          </p:cNvCxnSpPr>
          <p:nvPr/>
        </p:nvCxnSpPr>
        <p:spPr>
          <a:xfrm rot="16200000" flipH="1">
            <a:off x="2208128" y="3971044"/>
            <a:ext cx="5166269" cy="1845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Elbow Connector 510">
            <a:extLst>
              <a:ext uri="{FF2B5EF4-FFF2-40B4-BE49-F238E27FC236}">
                <a16:creationId xmlns:a16="http://schemas.microsoft.com/office/drawing/2014/main" id="{A1F5F29D-5FCD-6C48-977C-06EB2F65B34B}"/>
              </a:ext>
            </a:extLst>
          </p:cNvPr>
          <p:cNvCxnSpPr>
            <a:cxnSpLocks/>
          </p:cNvCxnSpPr>
          <p:nvPr/>
        </p:nvCxnSpPr>
        <p:spPr>
          <a:xfrm>
            <a:off x="3350601" y="1480488"/>
            <a:ext cx="2621070" cy="728671"/>
          </a:xfrm>
          <a:prstGeom prst="bentConnector3">
            <a:avLst>
              <a:gd name="adj1" fmla="val 994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Elbow Connector 511">
            <a:extLst>
              <a:ext uri="{FF2B5EF4-FFF2-40B4-BE49-F238E27FC236}">
                <a16:creationId xmlns:a16="http://schemas.microsoft.com/office/drawing/2014/main" id="{C826BB80-F061-D44D-9B61-0C71EC573455}"/>
              </a:ext>
            </a:extLst>
          </p:cNvPr>
          <p:cNvCxnSpPr>
            <a:cxnSpLocks/>
          </p:cNvCxnSpPr>
          <p:nvPr/>
        </p:nvCxnSpPr>
        <p:spPr>
          <a:xfrm>
            <a:off x="5945905" y="1480183"/>
            <a:ext cx="859734" cy="730838"/>
          </a:xfrm>
          <a:prstGeom prst="bentConnector3">
            <a:avLst>
              <a:gd name="adj1" fmla="val 876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tangle 138">
            <a:extLst>
              <a:ext uri="{FF2B5EF4-FFF2-40B4-BE49-F238E27FC236}">
                <a16:creationId xmlns:a16="http://schemas.microsoft.com/office/drawing/2014/main" id="{A604DD9B-2DF4-2B46-9249-1BC8E8462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9041" y="4754454"/>
            <a:ext cx="1379891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Optional </a:t>
            </a:r>
            <a:r>
              <a:rPr lang="en-US" sz="1000" dirty="0" err="1"/>
              <a:t>Addons</a:t>
            </a:r>
            <a:endParaRPr lang="en-US" sz="1000" dirty="0"/>
          </a:p>
        </p:txBody>
      </p:sp>
      <p:sp>
        <p:nvSpPr>
          <p:cNvPr id="515" name="Rectangle 138">
            <a:extLst>
              <a:ext uri="{FF2B5EF4-FFF2-40B4-BE49-F238E27FC236}">
                <a16:creationId xmlns:a16="http://schemas.microsoft.com/office/drawing/2014/main" id="{0412FEEE-9E0F-DA4F-99DC-9B0E4A0CB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935" y="4754454"/>
            <a:ext cx="214682" cy="199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endParaRPr lang="en-US" sz="1000"/>
          </a:p>
        </p:txBody>
      </p:sp>
      <p:grpSp>
        <p:nvGrpSpPr>
          <p:cNvPr id="549" name="Group 548"/>
          <p:cNvGrpSpPr/>
          <p:nvPr/>
        </p:nvGrpSpPr>
        <p:grpSpPr>
          <a:xfrm>
            <a:off x="10856297" y="3927254"/>
            <a:ext cx="133802" cy="188751"/>
            <a:chOff x="6043023" y="141196"/>
            <a:chExt cx="133802" cy="188751"/>
          </a:xfrm>
        </p:grpSpPr>
        <p:sp>
          <p:nvSpPr>
            <p:cNvPr id="561" name="Text Box 105"/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562" name="AutoShape 76"/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63" name="Line 104"/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40" name="Elbow Connector 539">
            <a:extLst>
              <a:ext uri="{FF2B5EF4-FFF2-40B4-BE49-F238E27FC236}">
                <a16:creationId xmlns:a16="http://schemas.microsoft.com/office/drawing/2014/main" id="{C8F16789-7EE4-5244-A1F5-1498A577FFB9}"/>
              </a:ext>
            </a:extLst>
          </p:cNvPr>
          <p:cNvCxnSpPr>
            <a:cxnSpLocks/>
          </p:cNvCxnSpPr>
          <p:nvPr/>
        </p:nvCxnSpPr>
        <p:spPr>
          <a:xfrm flipV="1">
            <a:off x="10530192" y="4082472"/>
            <a:ext cx="754469" cy="264982"/>
          </a:xfrm>
          <a:prstGeom prst="bentConnector3">
            <a:avLst>
              <a:gd name="adj1" fmla="val 1000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/>
          <p:cNvGrpSpPr/>
          <p:nvPr/>
        </p:nvGrpSpPr>
        <p:grpSpPr>
          <a:xfrm>
            <a:off x="10856297" y="4193188"/>
            <a:ext cx="133802" cy="188751"/>
            <a:chOff x="6043023" y="141196"/>
            <a:chExt cx="133802" cy="188751"/>
          </a:xfrm>
        </p:grpSpPr>
        <p:sp>
          <p:nvSpPr>
            <p:cNvPr id="399" name="Text Box 105"/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09" name="AutoShape 76"/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10" name="Line 104"/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41" name="Elbow Connector 540">
            <a:extLst>
              <a:ext uri="{FF2B5EF4-FFF2-40B4-BE49-F238E27FC236}">
                <a16:creationId xmlns:a16="http://schemas.microsoft.com/office/drawing/2014/main" id="{7B0D9708-A700-5749-9F58-FB0C30C49200}"/>
              </a:ext>
            </a:extLst>
          </p:cNvPr>
          <p:cNvCxnSpPr>
            <a:cxnSpLocks/>
            <a:stCxn id="571" idx="3"/>
          </p:cNvCxnSpPr>
          <p:nvPr/>
        </p:nvCxnSpPr>
        <p:spPr>
          <a:xfrm flipV="1">
            <a:off x="10530195" y="4343356"/>
            <a:ext cx="758488" cy="252453"/>
          </a:xfrm>
          <a:prstGeom prst="bentConnector3">
            <a:avLst>
              <a:gd name="adj1" fmla="val 995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Group 410"/>
          <p:cNvGrpSpPr/>
          <p:nvPr/>
        </p:nvGrpSpPr>
        <p:grpSpPr>
          <a:xfrm>
            <a:off x="10856297" y="4444227"/>
            <a:ext cx="133802" cy="188751"/>
            <a:chOff x="6043023" y="141196"/>
            <a:chExt cx="133802" cy="188751"/>
          </a:xfrm>
        </p:grpSpPr>
        <p:sp>
          <p:nvSpPr>
            <p:cNvPr id="412" name="Text Box 105"/>
            <p:cNvSpPr txBox="1">
              <a:spLocks noChangeArrowheads="1"/>
            </p:cNvSpPr>
            <p:nvPr/>
          </p:nvSpPr>
          <p:spPr bwMode="auto">
            <a:xfrm>
              <a:off x="6043023" y="141196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13" name="AutoShape 76"/>
            <p:cNvSpPr>
              <a:spLocks noChangeArrowheads="1"/>
            </p:cNvSpPr>
            <p:nvPr/>
          </p:nvSpPr>
          <p:spPr bwMode="auto">
            <a:xfrm rot="5400000">
              <a:off x="6061593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54" name="Line 104"/>
            <p:cNvSpPr>
              <a:spLocks noChangeShapeType="1"/>
            </p:cNvSpPr>
            <p:nvPr/>
          </p:nvSpPr>
          <p:spPr bwMode="auto">
            <a:xfrm flipV="1">
              <a:off x="6132599" y="203644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644" name="Text Box 139">
            <a:extLst>
              <a:ext uri="{FF2B5EF4-FFF2-40B4-BE49-F238E27FC236}">
                <a16:creationId xmlns:a16="http://schemas.microsoft.com/office/drawing/2014/main" id="{C770DCD3-2B62-BB47-A099-A58BE190A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367" y="6065919"/>
            <a:ext cx="431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sp>
        <p:nvSpPr>
          <p:cNvPr id="537" name="Rectangle 138"/>
          <p:cNvSpPr>
            <a:spLocks noChangeArrowheads="1"/>
          </p:cNvSpPr>
          <p:nvPr/>
        </p:nvSpPr>
        <p:spPr bwMode="auto">
          <a:xfrm>
            <a:off x="6460815" y="2208506"/>
            <a:ext cx="1596283" cy="2065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Shoot Cluster API LB</a:t>
            </a:r>
          </a:p>
        </p:txBody>
      </p:sp>
      <p:sp>
        <p:nvSpPr>
          <p:cNvPr id="458" name="Line 104">
            <a:extLst>
              <a:ext uri="{FF2B5EF4-FFF2-40B4-BE49-F238E27FC236}">
                <a16:creationId xmlns:a16="http://schemas.microsoft.com/office/drawing/2014/main" id="{2F03B1DA-A342-8341-A448-CD4C84491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7338" y="3259448"/>
            <a:ext cx="0" cy="34744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459" name="Rectangle 138">
            <a:extLst>
              <a:ext uri="{FF2B5EF4-FFF2-40B4-BE49-F238E27FC236}">
                <a16:creationId xmlns:a16="http://schemas.microsoft.com/office/drawing/2014/main" id="{3F88B054-21BF-F849-8B6F-52D2336E4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77" y="3774715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Gardener Dashboard</a:t>
            </a:r>
          </a:p>
        </p:txBody>
      </p:sp>
      <p:sp>
        <p:nvSpPr>
          <p:cNvPr id="460" name="Rectangle 138">
            <a:extLst>
              <a:ext uri="{FF2B5EF4-FFF2-40B4-BE49-F238E27FC236}">
                <a16:creationId xmlns:a16="http://schemas.microsoft.com/office/drawing/2014/main" id="{C31C793D-E6E8-4C46-B400-6419EB07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879" y="3774715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cxnSp>
        <p:nvCxnSpPr>
          <p:cNvPr id="461" name="Elbow Connector 460">
            <a:extLst>
              <a:ext uri="{FF2B5EF4-FFF2-40B4-BE49-F238E27FC236}">
                <a16:creationId xmlns:a16="http://schemas.microsoft.com/office/drawing/2014/main" id="{CF2B2843-AE0E-444E-BCE2-57FB76CE691D}"/>
              </a:ext>
            </a:extLst>
          </p:cNvPr>
          <p:cNvCxnSpPr>
            <a:cxnSpLocks/>
          </p:cNvCxnSpPr>
          <p:nvPr/>
        </p:nvCxnSpPr>
        <p:spPr>
          <a:xfrm rot="5400000">
            <a:off x="2745038" y="3026489"/>
            <a:ext cx="1498376" cy="297917"/>
          </a:xfrm>
          <a:prstGeom prst="bentConnector3">
            <a:avLst>
              <a:gd name="adj1" fmla="val 995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/>
          <p:cNvGrpSpPr/>
          <p:nvPr/>
        </p:nvGrpSpPr>
        <p:grpSpPr>
          <a:xfrm>
            <a:off x="3526584" y="2425422"/>
            <a:ext cx="151694" cy="171451"/>
            <a:chOff x="4873292" y="193240"/>
            <a:chExt cx="151694" cy="171451"/>
          </a:xfrm>
        </p:grpSpPr>
        <p:sp>
          <p:nvSpPr>
            <p:cNvPr id="48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86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87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462" name="Elbow Connector 461">
            <a:extLst>
              <a:ext uri="{FF2B5EF4-FFF2-40B4-BE49-F238E27FC236}">
                <a16:creationId xmlns:a16="http://schemas.microsoft.com/office/drawing/2014/main" id="{DDC9A4A5-88E7-564B-85B4-9C98FB69C6D0}"/>
              </a:ext>
            </a:extLst>
          </p:cNvPr>
          <p:cNvCxnSpPr>
            <a:cxnSpLocks/>
          </p:cNvCxnSpPr>
          <p:nvPr/>
        </p:nvCxnSpPr>
        <p:spPr>
          <a:xfrm rot="5400000">
            <a:off x="6080418" y="3153827"/>
            <a:ext cx="2573515" cy="111837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C948D0C-1057-D546-BE5D-FD81F6F5A8F5}"/>
              </a:ext>
            </a:extLst>
          </p:cNvPr>
          <p:cNvCxnSpPr>
            <a:stCxn id="270" idx="2"/>
          </p:cNvCxnSpPr>
          <p:nvPr/>
        </p:nvCxnSpPr>
        <p:spPr>
          <a:xfrm flipH="1">
            <a:off x="10689056" y="1285413"/>
            <a:ext cx="3779" cy="4664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/>
          <p:cNvGrpSpPr/>
          <p:nvPr/>
        </p:nvGrpSpPr>
        <p:grpSpPr>
          <a:xfrm>
            <a:off x="10571976" y="1324382"/>
            <a:ext cx="151694" cy="171451"/>
            <a:chOff x="4873292" y="193240"/>
            <a:chExt cx="151694" cy="171451"/>
          </a:xfrm>
        </p:grpSpPr>
        <p:sp>
          <p:nvSpPr>
            <p:cNvPr id="401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03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04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2D0FB1-0CDC-4847-B6AB-70DCA02E7CA0}"/>
              </a:ext>
            </a:extLst>
          </p:cNvPr>
          <p:cNvGrpSpPr/>
          <p:nvPr/>
        </p:nvGrpSpPr>
        <p:grpSpPr>
          <a:xfrm>
            <a:off x="5367102" y="5747468"/>
            <a:ext cx="1437791" cy="184517"/>
            <a:chOff x="5355951" y="5747468"/>
            <a:chExt cx="1432224" cy="184517"/>
          </a:xfrm>
        </p:grpSpPr>
        <p:sp>
          <p:nvSpPr>
            <p:cNvPr id="469" name="Rectangle 138"/>
            <p:cNvSpPr>
              <a:spLocks noChangeArrowheads="1"/>
            </p:cNvSpPr>
            <p:nvPr/>
          </p:nvSpPr>
          <p:spPr bwMode="auto">
            <a:xfrm>
              <a:off x="5355951" y="5747468"/>
              <a:ext cx="1023059" cy="18451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Monitoring</a:t>
              </a:r>
            </a:p>
          </p:txBody>
        </p:sp>
        <p:sp>
          <p:nvSpPr>
            <p:cNvPr id="529" name="Rectangle 138">
              <a:extLst>
                <a:ext uri="{FF2B5EF4-FFF2-40B4-BE49-F238E27FC236}">
                  <a16:creationId xmlns:a16="http://schemas.microsoft.com/office/drawing/2014/main" id="{B35A1431-5D96-5A45-ABA4-9F5DE9CEF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2104" y="5747470"/>
              <a:ext cx="436071" cy="18451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VPN</a:t>
              </a:r>
            </a:p>
          </p:txBody>
        </p:sp>
      </p:grpSp>
      <p:sp>
        <p:nvSpPr>
          <p:cNvPr id="548" name="Rectangle 138">
            <a:extLst>
              <a:ext uri="{FF2B5EF4-FFF2-40B4-BE49-F238E27FC236}">
                <a16:creationId xmlns:a16="http://schemas.microsoft.com/office/drawing/2014/main" id="{032EFB19-8818-3D41-8E7A-16475BDF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238" y="6511992"/>
            <a:ext cx="3113435" cy="261590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dirty="0"/>
              <a:t>IaaS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92BA5E-018B-DB4C-80CA-FF611A3E2DCE}"/>
              </a:ext>
            </a:extLst>
          </p:cNvPr>
          <p:cNvCxnSpPr>
            <a:cxnSpLocks/>
          </p:cNvCxnSpPr>
          <p:nvPr/>
        </p:nvCxnSpPr>
        <p:spPr>
          <a:xfrm>
            <a:off x="3345267" y="3839905"/>
            <a:ext cx="1948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F11BE8-5306-C642-8260-E906F6EC452E}"/>
              </a:ext>
            </a:extLst>
          </p:cNvPr>
          <p:cNvCxnSpPr/>
          <p:nvPr/>
        </p:nvCxnSpPr>
        <p:spPr>
          <a:xfrm>
            <a:off x="4686437" y="1541722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7ECAED43-6A8A-F04B-BAA0-3EEB5C535C42}"/>
              </a:ext>
            </a:extLst>
          </p:cNvPr>
          <p:cNvCxnSpPr/>
          <p:nvPr/>
        </p:nvCxnSpPr>
        <p:spPr>
          <a:xfrm>
            <a:off x="4711574" y="1545401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286ECCDE-5B92-4C40-87DF-2460F2360A51}"/>
              </a:ext>
            </a:extLst>
          </p:cNvPr>
          <p:cNvCxnSpPr/>
          <p:nvPr/>
        </p:nvCxnSpPr>
        <p:spPr>
          <a:xfrm>
            <a:off x="4686437" y="1639265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55452FA-90A0-F94C-AAF6-88081729023F}"/>
              </a:ext>
            </a:extLst>
          </p:cNvPr>
          <p:cNvCxnSpPr/>
          <p:nvPr/>
        </p:nvCxnSpPr>
        <p:spPr>
          <a:xfrm>
            <a:off x="4711700" y="1636090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8FBC65-9891-9F40-A25D-A29D2462FAA4}"/>
              </a:ext>
            </a:extLst>
          </p:cNvPr>
          <p:cNvCxnSpPr>
            <a:cxnSpLocks/>
          </p:cNvCxnSpPr>
          <p:nvPr/>
        </p:nvCxnSpPr>
        <p:spPr>
          <a:xfrm flipV="1">
            <a:off x="3345267" y="1283892"/>
            <a:ext cx="0" cy="196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4615AC02-7AF4-654B-A839-A41A4203216B}"/>
              </a:ext>
            </a:extLst>
          </p:cNvPr>
          <p:cNvCxnSpPr/>
          <p:nvPr/>
        </p:nvCxnSpPr>
        <p:spPr>
          <a:xfrm>
            <a:off x="3853317" y="1464039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31D95D-A749-6C4F-A84A-B967D0ECC8F5}"/>
              </a:ext>
            </a:extLst>
          </p:cNvPr>
          <p:cNvSpPr/>
          <p:nvPr/>
        </p:nvSpPr>
        <p:spPr>
          <a:xfrm>
            <a:off x="5312731" y="4039170"/>
            <a:ext cx="1533167" cy="1664173"/>
          </a:xfrm>
          <a:prstGeom prst="rect">
            <a:avLst/>
          </a:prstGeom>
          <a:solidFill>
            <a:srgbClr val="E56A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ACFB9C3C-5A07-524E-9C2F-2C5BED82459A}"/>
              </a:ext>
            </a:extLst>
          </p:cNvPr>
          <p:cNvCxnSpPr/>
          <p:nvPr/>
        </p:nvCxnSpPr>
        <p:spPr>
          <a:xfrm>
            <a:off x="3825822" y="1470915"/>
            <a:ext cx="0" cy="3396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7C7ECF-46CF-F343-B1D5-6A81F9DE1758}"/>
              </a:ext>
            </a:extLst>
          </p:cNvPr>
          <p:cNvCxnSpPr/>
          <p:nvPr/>
        </p:nvCxnSpPr>
        <p:spPr>
          <a:xfrm>
            <a:off x="3435350" y="3824842"/>
            <a:ext cx="412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3DDA493B-3D9B-1C49-A7FB-215D3304200C}"/>
              </a:ext>
            </a:extLst>
          </p:cNvPr>
          <p:cNvCxnSpPr/>
          <p:nvPr/>
        </p:nvCxnSpPr>
        <p:spPr>
          <a:xfrm>
            <a:off x="3435350" y="3850242"/>
            <a:ext cx="412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4781EB4E-2C72-B747-BA85-F3643B6F98D6}"/>
              </a:ext>
            </a:extLst>
          </p:cNvPr>
          <p:cNvCxnSpPr/>
          <p:nvPr/>
        </p:nvCxnSpPr>
        <p:spPr>
          <a:xfrm>
            <a:off x="3524250" y="3904217"/>
            <a:ext cx="412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AECC5688-3444-0148-8F29-8975008FD083}"/>
              </a:ext>
            </a:extLst>
          </p:cNvPr>
          <p:cNvCxnSpPr/>
          <p:nvPr/>
        </p:nvCxnSpPr>
        <p:spPr>
          <a:xfrm>
            <a:off x="3517900" y="3929617"/>
            <a:ext cx="412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66735F4-2DDB-CD43-859C-AEAA0E0E6894}"/>
              </a:ext>
            </a:extLst>
          </p:cNvPr>
          <p:cNvCxnSpPr/>
          <p:nvPr/>
        </p:nvCxnSpPr>
        <p:spPr>
          <a:xfrm>
            <a:off x="3438525" y="3929617"/>
            <a:ext cx="412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BE845B0-9B1B-9A4E-8D42-C1257B0BD6D5}"/>
              </a:ext>
            </a:extLst>
          </p:cNvPr>
          <p:cNvCxnSpPr/>
          <p:nvPr/>
        </p:nvCxnSpPr>
        <p:spPr>
          <a:xfrm>
            <a:off x="3435350" y="3904217"/>
            <a:ext cx="412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4180AB-5C22-0244-854C-2DCB269F5788}"/>
              </a:ext>
            </a:extLst>
          </p:cNvPr>
          <p:cNvGrpSpPr/>
          <p:nvPr/>
        </p:nvGrpSpPr>
        <p:grpSpPr>
          <a:xfrm>
            <a:off x="5341525" y="4868984"/>
            <a:ext cx="1474257" cy="199586"/>
            <a:chOff x="5334553" y="4646510"/>
            <a:chExt cx="1474257" cy="199586"/>
          </a:xfrm>
        </p:grpSpPr>
        <p:sp>
          <p:nvSpPr>
            <p:cNvPr id="434" name="Rectangle 138"/>
            <p:cNvSpPr>
              <a:spLocks noChangeArrowheads="1"/>
            </p:cNvSpPr>
            <p:nvPr/>
          </p:nvSpPr>
          <p:spPr bwMode="auto">
            <a:xfrm>
              <a:off x="5334553" y="4646510"/>
              <a:ext cx="1260929" cy="1995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/>
                <a:t>Scheduler</a:t>
              </a:r>
            </a:p>
          </p:txBody>
        </p:sp>
        <p:sp>
          <p:nvSpPr>
            <p:cNvPr id="435" name="Rectangle 138"/>
            <p:cNvSpPr>
              <a:spLocks noChangeArrowheads="1"/>
            </p:cNvSpPr>
            <p:nvPr/>
          </p:nvSpPr>
          <p:spPr bwMode="auto">
            <a:xfrm>
              <a:off x="6594128" y="4646510"/>
              <a:ext cx="214682" cy="1995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/>
                <a:t>D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09330CF-8925-DB44-9CEB-5B33AC4A3960}"/>
              </a:ext>
            </a:extLst>
          </p:cNvPr>
          <p:cNvGrpSpPr/>
          <p:nvPr/>
        </p:nvGrpSpPr>
        <p:grpSpPr>
          <a:xfrm>
            <a:off x="5347679" y="5118942"/>
            <a:ext cx="1468103" cy="199586"/>
            <a:chOff x="5334553" y="4896468"/>
            <a:chExt cx="1474257" cy="199586"/>
          </a:xfrm>
        </p:grpSpPr>
        <p:sp>
          <p:nvSpPr>
            <p:cNvPr id="436" name="Rectangle 138"/>
            <p:cNvSpPr>
              <a:spLocks noChangeArrowheads="1"/>
            </p:cNvSpPr>
            <p:nvPr/>
          </p:nvSpPr>
          <p:spPr bwMode="auto">
            <a:xfrm>
              <a:off x="5334553" y="4896468"/>
              <a:ext cx="1260929" cy="1995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/>
                <a:t>Controller Manager</a:t>
              </a:r>
            </a:p>
          </p:txBody>
        </p:sp>
        <p:sp>
          <p:nvSpPr>
            <p:cNvPr id="437" name="Rectangle 138"/>
            <p:cNvSpPr>
              <a:spLocks noChangeArrowheads="1"/>
            </p:cNvSpPr>
            <p:nvPr/>
          </p:nvSpPr>
          <p:spPr bwMode="auto">
            <a:xfrm>
              <a:off x="6594128" y="4896468"/>
              <a:ext cx="214682" cy="1995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/>
                <a:t>D</a:t>
              </a:r>
            </a:p>
          </p:txBody>
        </p:sp>
      </p:grpSp>
      <p:sp>
        <p:nvSpPr>
          <p:cNvPr id="425" name="Rectangle 138"/>
          <p:cNvSpPr>
            <a:spLocks noChangeArrowheads="1"/>
          </p:cNvSpPr>
          <p:nvPr/>
        </p:nvSpPr>
        <p:spPr bwMode="auto">
          <a:xfrm>
            <a:off x="6592635" y="4085611"/>
            <a:ext cx="214682" cy="1944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SS</a:t>
            </a:r>
          </a:p>
        </p:txBody>
      </p:sp>
      <p:sp>
        <p:nvSpPr>
          <p:cNvPr id="424" name="Rectangle 138"/>
          <p:cNvSpPr>
            <a:spLocks noChangeArrowheads="1"/>
          </p:cNvSpPr>
          <p:nvPr/>
        </p:nvSpPr>
        <p:spPr bwMode="auto">
          <a:xfrm>
            <a:off x="5345869" y="4085581"/>
            <a:ext cx="811663" cy="1944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/>
              <a:t>etcd</a:t>
            </a:r>
            <a:r>
              <a:rPr lang="en-US" sz="1000" dirty="0"/>
              <a:t> Main</a:t>
            </a:r>
          </a:p>
        </p:txBody>
      </p:sp>
      <p:sp>
        <p:nvSpPr>
          <p:cNvPr id="475" name="Rectangle 138">
            <a:extLst>
              <a:ext uri="{FF2B5EF4-FFF2-40B4-BE49-F238E27FC236}">
                <a16:creationId xmlns:a16="http://schemas.microsoft.com/office/drawing/2014/main" id="{68F62DF4-6899-5646-9217-0B1E5976A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843" y="4085610"/>
            <a:ext cx="450535" cy="1956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Backup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3A44399-BDFF-5646-BC0B-14981C16EB30}"/>
              </a:ext>
            </a:extLst>
          </p:cNvPr>
          <p:cNvGrpSpPr/>
          <p:nvPr/>
        </p:nvGrpSpPr>
        <p:grpSpPr>
          <a:xfrm>
            <a:off x="5345869" y="4358330"/>
            <a:ext cx="2350728" cy="200108"/>
            <a:chOff x="5334554" y="3583995"/>
            <a:chExt cx="2350728" cy="20010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BF6D7A1-9807-8245-BB7A-6E383874710B}"/>
                </a:ext>
              </a:extLst>
            </p:cNvPr>
            <p:cNvGrpSpPr/>
            <p:nvPr/>
          </p:nvGrpSpPr>
          <p:grpSpPr>
            <a:xfrm>
              <a:off x="6808785" y="3583995"/>
              <a:ext cx="876497" cy="192813"/>
              <a:chOff x="6808785" y="3583995"/>
              <a:chExt cx="876497" cy="192813"/>
            </a:xfrm>
          </p:grpSpPr>
          <p:grpSp>
            <p:nvGrpSpPr>
              <p:cNvPr id="442" name="Group 133"/>
              <p:cNvGrpSpPr>
                <a:grpSpLocks/>
              </p:cNvGrpSpPr>
              <p:nvPr/>
            </p:nvGrpSpPr>
            <p:grpSpPr bwMode="auto">
              <a:xfrm rot="5400000">
                <a:off x="6806446" y="3586334"/>
                <a:ext cx="166994" cy="162315"/>
                <a:chOff x="998" y="3624"/>
                <a:chExt cx="271" cy="271"/>
              </a:xfrm>
            </p:grpSpPr>
            <p:sp>
              <p:nvSpPr>
                <p:cNvPr id="443" name="Freeform 134"/>
                <p:cNvSpPr>
                  <a:spLocks/>
                </p:cNvSpPr>
                <p:nvPr/>
              </p:nvSpPr>
              <p:spPr bwMode="auto">
                <a:xfrm>
                  <a:off x="1043" y="3624"/>
                  <a:ext cx="46" cy="272"/>
                </a:xfrm>
                <a:custGeom>
                  <a:avLst/>
                  <a:gdLst>
                    <a:gd name="T0" fmla="*/ 3 w 201"/>
                    <a:gd name="T1" fmla="*/ 0 h 1201"/>
                    <a:gd name="T2" fmla="*/ 3 w 201"/>
                    <a:gd name="T3" fmla="*/ 14 h 1201"/>
                    <a:gd name="T4" fmla="*/ 0 60000 65536"/>
                    <a:gd name="T5" fmla="*/ 0 60000 65536"/>
                    <a:gd name="T6" fmla="*/ 0 w 201"/>
                    <a:gd name="T7" fmla="*/ 0 h 1201"/>
                    <a:gd name="T8" fmla="*/ 201 w 201"/>
                    <a:gd name="T9" fmla="*/ 1201 h 120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1" h="1201">
                      <a:moveTo>
                        <a:pt x="200" y="0"/>
                      </a:moveTo>
                      <a:cubicBezTo>
                        <a:pt x="0" y="400"/>
                        <a:pt x="0" y="800"/>
                        <a:pt x="200" y="1200"/>
                      </a:cubicBezTo>
                    </a:path>
                  </a:pathLst>
                </a:custGeom>
                <a:noFill/>
                <a:ln w="72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4" name="Freeform 135"/>
                <p:cNvSpPr>
                  <a:spLocks/>
                </p:cNvSpPr>
                <p:nvPr/>
              </p:nvSpPr>
              <p:spPr bwMode="auto">
                <a:xfrm>
                  <a:off x="1179" y="3624"/>
                  <a:ext cx="46" cy="272"/>
                </a:xfrm>
                <a:custGeom>
                  <a:avLst/>
                  <a:gdLst>
                    <a:gd name="T0" fmla="*/ 0 w 201"/>
                    <a:gd name="T1" fmla="*/ 14 h 1201"/>
                    <a:gd name="T2" fmla="*/ 0 w 201"/>
                    <a:gd name="T3" fmla="*/ 0 h 1201"/>
                    <a:gd name="T4" fmla="*/ 0 60000 65536"/>
                    <a:gd name="T5" fmla="*/ 0 60000 65536"/>
                    <a:gd name="T6" fmla="*/ 0 w 201"/>
                    <a:gd name="T7" fmla="*/ 0 h 1201"/>
                    <a:gd name="T8" fmla="*/ 201 w 201"/>
                    <a:gd name="T9" fmla="*/ 1201 h 120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1" h="1201">
                      <a:moveTo>
                        <a:pt x="0" y="1200"/>
                      </a:moveTo>
                      <a:cubicBezTo>
                        <a:pt x="200" y="800"/>
                        <a:pt x="200" y="400"/>
                        <a:pt x="0" y="0"/>
                      </a:cubicBezTo>
                    </a:path>
                  </a:pathLst>
                </a:custGeom>
                <a:noFill/>
                <a:ln w="72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AutoShape 136"/>
                <p:cNvSpPr>
                  <a:spLocks noChangeArrowheads="1"/>
                </p:cNvSpPr>
                <p:nvPr/>
              </p:nvSpPr>
              <p:spPr bwMode="auto">
                <a:xfrm>
                  <a:off x="998" y="3624"/>
                  <a:ext cx="272" cy="272"/>
                </a:xfrm>
                <a:prstGeom prst="roundRect">
                  <a:avLst>
                    <a:gd name="adj" fmla="val 366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496544B-95C9-324F-9244-A90CC095EDC9}"/>
                  </a:ext>
                </a:extLst>
              </p:cNvPr>
              <p:cNvGrpSpPr/>
              <p:nvPr/>
            </p:nvGrpSpPr>
            <p:grpSpPr>
              <a:xfrm>
                <a:off x="6975219" y="3590429"/>
                <a:ext cx="710063" cy="186379"/>
                <a:chOff x="6975219" y="3597924"/>
                <a:chExt cx="710063" cy="186379"/>
              </a:xfrm>
            </p:grpSpPr>
            <p:sp>
              <p:nvSpPr>
                <p:cNvPr id="446" name="AutoShape 29"/>
                <p:cNvSpPr>
                  <a:spLocks noChangeArrowheads="1"/>
                </p:cNvSpPr>
                <p:nvPr/>
              </p:nvSpPr>
              <p:spPr bwMode="auto">
                <a:xfrm>
                  <a:off x="6975219" y="3597924"/>
                  <a:ext cx="710063" cy="18637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778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36000" tIns="36000" rIns="36000" bIns="36000" anchor="ctr"/>
                <a:lstStyle/>
                <a:p>
                  <a:pPr algn="ctr">
                    <a:buClrTx/>
                    <a:buSzTx/>
                    <a:buFontTx/>
                    <a:buNone/>
                  </a:pPr>
                  <a:r>
                    <a:rPr lang="en-US" sz="1000" dirty="0"/>
                    <a:t>Events   PV</a:t>
                  </a:r>
                </a:p>
              </p:txBody>
            </p:sp>
            <p:cxnSp>
              <p:nvCxnSpPr>
                <p:cNvPr id="453" name="Straight Connector 452"/>
                <p:cNvCxnSpPr>
                  <a:cxnSpLocks/>
                </p:cNvCxnSpPr>
                <p:nvPr/>
              </p:nvCxnSpPr>
              <p:spPr>
                <a:xfrm flipH="1">
                  <a:off x="7426325" y="3597924"/>
                  <a:ext cx="1" cy="176791"/>
                </a:xfrm>
                <a:prstGeom prst="line">
                  <a:avLst/>
                </a:prstGeom>
                <a:solidFill>
                  <a:schemeClr val="bg1"/>
                </a:solidFill>
                <a:ln w="17780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</p:grp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EE564292-98EC-E545-8D8E-93C3147EDB68}"/>
                </a:ext>
              </a:extLst>
            </p:cNvPr>
            <p:cNvGrpSpPr/>
            <p:nvPr/>
          </p:nvGrpSpPr>
          <p:grpSpPr>
            <a:xfrm>
              <a:off x="5334554" y="3584517"/>
              <a:ext cx="1474256" cy="199586"/>
              <a:chOff x="5334554" y="3584517"/>
              <a:chExt cx="1474256" cy="199586"/>
            </a:xfrm>
          </p:grpSpPr>
          <p:sp>
            <p:nvSpPr>
              <p:cNvPr id="426" name="Rectangle 138"/>
              <p:cNvSpPr>
                <a:spLocks noChangeArrowheads="1"/>
              </p:cNvSpPr>
              <p:nvPr/>
            </p:nvSpPr>
            <p:spPr bwMode="auto">
              <a:xfrm>
                <a:off x="5334554" y="3584517"/>
                <a:ext cx="1260928" cy="1995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77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lang="en-US" sz="1000" dirty="0" err="1"/>
                  <a:t>etcd</a:t>
                </a:r>
                <a:r>
                  <a:rPr lang="en-US" sz="1000" dirty="0"/>
                  <a:t> Events</a:t>
                </a:r>
              </a:p>
            </p:txBody>
          </p:sp>
          <p:sp>
            <p:nvSpPr>
              <p:cNvPr id="427" name="Rectangle 138"/>
              <p:cNvSpPr>
                <a:spLocks noChangeArrowheads="1"/>
              </p:cNvSpPr>
              <p:nvPr/>
            </p:nvSpPr>
            <p:spPr bwMode="auto">
              <a:xfrm>
                <a:off x="6594128" y="3584517"/>
                <a:ext cx="214682" cy="1995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77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lang="en-US" sz="1000"/>
                  <a:t>SS</a:t>
                </a:r>
              </a:p>
            </p:txBody>
          </p:sp>
        </p:grpSp>
      </p:grpSp>
      <p:sp>
        <p:nvSpPr>
          <p:cNvPr id="430" name="Rectangle 138"/>
          <p:cNvSpPr>
            <a:spLocks noChangeArrowheads="1"/>
          </p:cNvSpPr>
          <p:nvPr/>
        </p:nvSpPr>
        <p:spPr bwMode="auto">
          <a:xfrm>
            <a:off x="5348719" y="4614668"/>
            <a:ext cx="838872" cy="1977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API Server</a:t>
            </a:r>
          </a:p>
        </p:txBody>
      </p:sp>
      <p:sp>
        <p:nvSpPr>
          <p:cNvPr id="432" name="Rectangle 138"/>
          <p:cNvSpPr>
            <a:spLocks noChangeArrowheads="1"/>
          </p:cNvSpPr>
          <p:nvPr/>
        </p:nvSpPr>
        <p:spPr bwMode="auto">
          <a:xfrm>
            <a:off x="6141326" y="4614667"/>
            <a:ext cx="487020" cy="197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VPN</a:t>
            </a:r>
          </a:p>
        </p:txBody>
      </p:sp>
      <p:sp>
        <p:nvSpPr>
          <p:cNvPr id="539" name="Rectangle 138"/>
          <p:cNvSpPr>
            <a:spLocks noChangeArrowheads="1"/>
          </p:cNvSpPr>
          <p:nvPr/>
        </p:nvSpPr>
        <p:spPr bwMode="auto">
          <a:xfrm>
            <a:off x="6595541" y="4614697"/>
            <a:ext cx="214682" cy="1977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5D9F35-2232-A24B-957B-EF166780B621}"/>
              </a:ext>
            </a:extLst>
          </p:cNvPr>
          <p:cNvGrpSpPr/>
          <p:nvPr/>
        </p:nvGrpSpPr>
        <p:grpSpPr>
          <a:xfrm>
            <a:off x="5348489" y="5372156"/>
            <a:ext cx="1456405" cy="183068"/>
            <a:chOff x="5349234" y="5142021"/>
            <a:chExt cx="1456405" cy="183068"/>
          </a:xfrm>
        </p:grpSpPr>
        <p:sp>
          <p:nvSpPr>
            <p:cNvPr id="581" name="Rectangle 138">
              <a:extLst>
                <a:ext uri="{FF2B5EF4-FFF2-40B4-BE49-F238E27FC236}">
                  <a16:creationId xmlns:a16="http://schemas.microsoft.com/office/drawing/2014/main" id="{63565779-6A67-9648-BAE1-FA286CDC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234" y="5142021"/>
              <a:ext cx="1244874" cy="1830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Machine Controller</a:t>
              </a:r>
            </a:p>
          </p:txBody>
        </p:sp>
        <p:sp>
          <p:nvSpPr>
            <p:cNvPr id="582" name="Rectangle 138">
              <a:extLst>
                <a:ext uri="{FF2B5EF4-FFF2-40B4-BE49-F238E27FC236}">
                  <a16:creationId xmlns:a16="http://schemas.microsoft.com/office/drawing/2014/main" id="{5A6259BE-D608-E040-9FDF-BDD62DDFB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0957" y="5142021"/>
              <a:ext cx="214682" cy="1822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000" dirty="0"/>
                <a:t>D</a:t>
              </a:r>
            </a:p>
          </p:txBody>
        </p:sp>
      </p:grpSp>
      <p:sp>
        <p:nvSpPr>
          <p:cNvPr id="422" name="Rectangular Callout 421">
            <a:extLst>
              <a:ext uri="{FF2B5EF4-FFF2-40B4-BE49-F238E27FC236}">
                <a16:creationId xmlns:a16="http://schemas.microsoft.com/office/drawing/2014/main" id="{B0D512DA-C400-F046-95CA-3DFB7718BDF0}"/>
              </a:ext>
            </a:extLst>
          </p:cNvPr>
          <p:cNvSpPr/>
          <p:nvPr/>
        </p:nvSpPr>
        <p:spPr bwMode="gray">
          <a:xfrm>
            <a:off x="5426746" y="5568550"/>
            <a:ext cx="1242872" cy="141142"/>
          </a:xfrm>
          <a:prstGeom prst="wedgeRectCallout">
            <a:avLst>
              <a:gd name="adj1" fmla="val -23904"/>
              <a:gd name="adj2" fmla="val -49750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800" b="1" kern="0" dirty="0" err="1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Shoot</a:t>
            </a:r>
            <a:r>
              <a:rPr lang="de-DE" sz="800" b="1" kern="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Cluster Control Plane</a:t>
            </a:r>
            <a:endParaRPr lang="en-US" sz="800" b="1" kern="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38" name="Elbow Connector 437"/>
          <p:cNvCxnSpPr>
            <a:cxnSpLocks/>
            <a:endCxn id="539" idx="3"/>
          </p:cNvCxnSpPr>
          <p:nvPr/>
        </p:nvCxnSpPr>
        <p:spPr>
          <a:xfrm rot="5400000">
            <a:off x="6183303" y="3041960"/>
            <a:ext cx="2298510" cy="104467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Elbow Connector 563"/>
          <p:cNvCxnSpPr>
            <a:cxnSpLocks/>
            <a:stCxn id="589" idx="0"/>
            <a:endCxn id="432" idx="2"/>
          </p:cNvCxnSpPr>
          <p:nvPr/>
        </p:nvCxnSpPr>
        <p:spPr>
          <a:xfrm rot="16200000" flipH="1" flipV="1">
            <a:off x="6623412" y="1974206"/>
            <a:ext cx="2599621" cy="3076773"/>
          </a:xfrm>
          <a:prstGeom prst="bentConnector5">
            <a:avLst>
              <a:gd name="adj1" fmla="val -14484"/>
              <a:gd name="adj2" fmla="val 35390"/>
              <a:gd name="adj3" fmla="val 1012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A339412-71FE-BD4A-9545-3BF3C22DAE33}"/>
              </a:ext>
            </a:extLst>
          </p:cNvPr>
          <p:cNvGrpSpPr/>
          <p:nvPr/>
        </p:nvGrpSpPr>
        <p:grpSpPr>
          <a:xfrm>
            <a:off x="6963718" y="4810761"/>
            <a:ext cx="133802" cy="181810"/>
            <a:chOff x="5750967" y="257947"/>
            <a:chExt cx="133802" cy="181810"/>
          </a:xfrm>
        </p:grpSpPr>
        <p:sp>
          <p:nvSpPr>
            <p:cNvPr id="526" name="Text Box 105">
              <a:extLst>
                <a:ext uri="{FF2B5EF4-FFF2-40B4-BE49-F238E27FC236}">
                  <a16:creationId xmlns:a16="http://schemas.microsoft.com/office/drawing/2014/main" id="{0041EBAE-8553-FC46-8BFB-2B7D4EE03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0967" y="31751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527" name="AutoShape 76">
              <a:extLst>
                <a:ext uri="{FF2B5EF4-FFF2-40B4-BE49-F238E27FC236}">
                  <a16:creationId xmlns:a16="http://schemas.microsoft.com/office/drawing/2014/main" id="{C0A6B392-6BF9-8644-B92B-2486D96D90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69537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28" name="Line 104">
              <a:extLst>
                <a:ext uri="{FF2B5EF4-FFF2-40B4-BE49-F238E27FC236}">
                  <a16:creationId xmlns:a16="http://schemas.microsoft.com/office/drawing/2014/main" id="{60622759-0625-744D-B30D-5C57AC7F7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0543" y="379967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17E33A92-15B3-4448-A7CC-D7FD7062B64C}"/>
              </a:ext>
            </a:extLst>
          </p:cNvPr>
          <p:cNvCxnSpPr>
            <a:cxnSpLocks/>
            <a:stCxn id="475" idx="2"/>
          </p:cNvCxnSpPr>
          <p:nvPr/>
        </p:nvCxnSpPr>
        <p:spPr>
          <a:xfrm rot="16200000" flipH="1">
            <a:off x="5961823" y="4686537"/>
            <a:ext cx="2230743" cy="1420166"/>
          </a:xfrm>
          <a:prstGeom prst="bentConnector3">
            <a:avLst>
              <a:gd name="adj1" fmla="val 20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138"/>
          <p:cNvSpPr>
            <a:spLocks noChangeArrowheads="1"/>
          </p:cNvSpPr>
          <p:nvPr/>
        </p:nvSpPr>
        <p:spPr bwMode="auto">
          <a:xfrm>
            <a:off x="4883537" y="6519326"/>
            <a:ext cx="6441412" cy="254256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r>
              <a:rPr lang="en-US" sz="1200" dirty="0"/>
              <a:t>                             IaaS</a:t>
            </a:r>
          </a:p>
        </p:txBody>
      </p:sp>
      <p:grpSp>
        <p:nvGrpSpPr>
          <p:cNvPr id="614" name="Group 613"/>
          <p:cNvGrpSpPr/>
          <p:nvPr/>
        </p:nvGrpSpPr>
        <p:grpSpPr>
          <a:xfrm>
            <a:off x="7736524" y="2427490"/>
            <a:ext cx="151694" cy="171451"/>
            <a:chOff x="4873292" y="193240"/>
            <a:chExt cx="151694" cy="171451"/>
          </a:xfrm>
        </p:grpSpPr>
        <p:sp>
          <p:nvSpPr>
            <p:cNvPr id="615" name="Line 104"/>
            <p:cNvSpPr>
              <a:spLocks noChangeShapeType="1"/>
            </p:cNvSpPr>
            <p:nvPr/>
          </p:nvSpPr>
          <p:spPr bwMode="auto">
            <a:xfrm flipH="1">
              <a:off x="4900280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16" name="Text Box 105"/>
            <p:cNvSpPr txBox="1">
              <a:spLocks noChangeArrowheads="1"/>
            </p:cNvSpPr>
            <p:nvPr/>
          </p:nvSpPr>
          <p:spPr bwMode="auto">
            <a:xfrm>
              <a:off x="4873292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617" name="AutoShape 76"/>
            <p:cNvSpPr>
              <a:spLocks noChangeArrowheads="1"/>
            </p:cNvSpPr>
            <p:nvPr/>
          </p:nvSpPr>
          <p:spPr bwMode="auto">
            <a:xfrm rot="5400000">
              <a:off x="49529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C4B19D5B-F21F-994E-BB7A-C2C71F35278C}"/>
              </a:ext>
            </a:extLst>
          </p:cNvPr>
          <p:cNvCxnSpPr>
            <a:cxnSpLocks/>
            <a:stCxn id="582" idx="3"/>
            <a:endCxn id="550" idx="2"/>
          </p:cNvCxnSpPr>
          <p:nvPr/>
        </p:nvCxnSpPr>
        <p:spPr>
          <a:xfrm>
            <a:off x="6804894" y="5463287"/>
            <a:ext cx="3164081" cy="784692"/>
          </a:xfrm>
          <a:prstGeom prst="bentConnector4">
            <a:avLst>
              <a:gd name="adj1" fmla="val 19497"/>
              <a:gd name="adj2" fmla="val 1505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62AFC8F9-EEDA-E74F-8DB8-426E4973CA94}"/>
              </a:ext>
            </a:extLst>
          </p:cNvPr>
          <p:cNvGrpSpPr/>
          <p:nvPr/>
        </p:nvGrpSpPr>
        <p:grpSpPr>
          <a:xfrm>
            <a:off x="6942724" y="5412922"/>
            <a:ext cx="133802" cy="181810"/>
            <a:chOff x="5750967" y="257947"/>
            <a:chExt cx="133802" cy="181810"/>
          </a:xfrm>
        </p:grpSpPr>
        <p:sp>
          <p:nvSpPr>
            <p:cNvPr id="588" name="Text Box 105">
              <a:extLst>
                <a:ext uri="{FF2B5EF4-FFF2-40B4-BE49-F238E27FC236}">
                  <a16:creationId xmlns:a16="http://schemas.microsoft.com/office/drawing/2014/main" id="{15235171-5E7F-9143-AFFE-0294973F3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0967" y="31751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592" name="AutoShape 76">
              <a:extLst>
                <a:ext uri="{FF2B5EF4-FFF2-40B4-BE49-F238E27FC236}">
                  <a16:creationId xmlns:a16="http://schemas.microsoft.com/office/drawing/2014/main" id="{F0B90F3A-45F6-2247-A0A8-9F95A5D35C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69537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593" name="Line 104">
              <a:extLst>
                <a:ext uri="{FF2B5EF4-FFF2-40B4-BE49-F238E27FC236}">
                  <a16:creationId xmlns:a16="http://schemas.microsoft.com/office/drawing/2014/main" id="{B3BF3E86-6223-DF44-A7F9-EA6F536F2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0543" y="379967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D335D82-CE8A-7D45-AA04-41F58A4CC90D}"/>
              </a:ext>
            </a:extLst>
          </p:cNvPr>
          <p:cNvCxnSpPr/>
          <p:nvPr/>
        </p:nvCxnSpPr>
        <p:spPr>
          <a:xfrm>
            <a:off x="7761134" y="4684009"/>
            <a:ext cx="0" cy="5666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A6102B15-DEBB-1C4D-AB4A-CD61214DB8DC}"/>
              </a:ext>
            </a:extLst>
          </p:cNvPr>
          <p:cNvCxnSpPr/>
          <p:nvPr/>
        </p:nvCxnSpPr>
        <p:spPr>
          <a:xfrm>
            <a:off x="7786534" y="4677659"/>
            <a:ext cx="0" cy="5666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9ABB64BF-AF05-3D4F-9EA2-C6C8029B0912}"/>
              </a:ext>
            </a:extLst>
          </p:cNvPr>
          <p:cNvCxnSpPr/>
          <p:nvPr/>
        </p:nvCxnSpPr>
        <p:spPr>
          <a:xfrm>
            <a:off x="7766717" y="4793226"/>
            <a:ext cx="0" cy="5666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F1FC4BB6-BE18-F54C-8725-BBDC58C41332}"/>
              </a:ext>
            </a:extLst>
          </p:cNvPr>
          <p:cNvCxnSpPr/>
          <p:nvPr/>
        </p:nvCxnSpPr>
        <p:spPr>
          <a:xfrm>
            <a:off x="7792072" y="4793226"/>
            <a:ext cx="0" cy="5666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7F9975E8-B713-BB41-BAFC-89E9F331B78A}"/>
              </a:ext>
            </a:extLst>
          </p:cNvPr>
          <p:cNvCxnSpPr/>
          <p:nvPr/>
        </p:nvCxnSpPr>
        <p:spPr>
          <a:xfrm>
            <a:off x="7919072" y="4796401"/>
            <a:ext cx="0" cy="5666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833A190F-5727-D34B-9128-80B80B4FD08C}"/>
              </a:ext>
            </a:extLst>
          </p:cNvPr>
          <p:cNvCxnSpPr/>
          <p:nvPr/>
        </p:nvCxnSpPr>
        <p:spPr>
          <a:xfrm>
            <a:off x="7944472" y="4793226"/>
            <a:ext cx="0" cy="5666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86BAF52F-4407-F442-A376-5A953EC88CBA}"/>
              </a:ext>
            </a:extLst>
          </p:cNvPr>
          <p:cNvCxnSpPr/>
          <p:nvPr/>
        </p:nvCxnSpPr>
        <p:spPr>
          <a:xfrm>
            <a:off x="7759700" y="4966317"/>
            <a:ext cx="0" cy="5666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31EE8B88-003A-7240-929C-76E38DB1A18C}"/>
              </a:ext>
            </a:extLst>
          </p:cNvPr>
          <p:cNvCxnSpPr/>
          <p:nvPr/>
        </p:nvCxnSpPr>
        <p:spPr>
          <a:xfrm>
            <a:off x="7785100" y="4963142"/>
            <a:ext cx="0" cy="5666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1832A5-B7B2-6B47-8CCA-AF59F8FD7536}"/>
              </a:ext>
            </a:extLst>
          </p:cNvPr>
          <p:cNvCxnSpPr/>
          <p:nvPr/>
        </p:nvCxnSpPr>
        <p:spPr>
          <a:xfrm>
            <a:off x="8345854" y="3520292"/>
            <a:ext cx="0" cy="611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EB54D8FF-3AEB-EB46-91C6-56A2BF11E5B0}"/>
              </a:ext>
            </a:extLst>
          </p:cNvPr>
          <p:cNvCxnSpPr/>
          <p:nvPr/>
        </p:nvCxnSpPr>
        <p:spPr>
          <a:xfrm>
            <a:off x="8371254" y="3520292"/>
            <a:ext cx="0" cy="611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138">
            <a:extLst>
              <a:ext uri="{FF2B5EF4-FFF2-40B4-BE49-F238E27FC236}">
                <a16:creationId xmlns:a16="http://schemas.microsoft.com/office/drawing/2014/main" id="{4ACDF34C-B4C7-A34E-9A25-7581C6E33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712" y="4553747"/>
            <a:ext cx="1672684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Gardener Scheduler</a:t>
            </a:r>
          </a:p>
        </p:txBody>
      </p:sp>
      <p:sp>
        <p:nvSpPr>
          <p:cNvPr id="382" name="Rectangle 138">
            <a:extLst>
              <a:ext uri="{FF2B5EF4-FFF2-40B4-BE49-F238E27FC236}">
                <a16:creationId xmlns:a16="http://schemas.microsoft.com/office/drawing/2014/main" id="{52BD6BEB-90C3-1141-BA81-517808704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314" y="4553747"/>
            <a:ext cx="214682" cy="199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8B281C-BECC-6348-B521-7E06027D3CE9}"/>
              </a:ext>
            </a:extLst>
          </p:cNvPr>
          <p:cNvCxnSpPr/>
          <p:nvPr/>
        </p:nvCxnSpPr>
        <p:spPr>
          <a:xfrm>
            <a:off x="3543197" y="4335583"/>
            <a:ext cx="0" cy="3182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A258E9-5986-824E-AD86-5D4B94C1BC42}"/>
              </a:ext>
            </a:extLst>
          </p:cNvPr>
          <p:cNvCxnSpPr>
            <a:cxnSpLocks/>
            <a:stCxn id="382" idx="3"/>
          </p:cNvCxnSpPr>
          <p:nvPr/>
        </p:nvCxnSpPr>
        <p:spPr>
          <a:xfrm>
            <a:off x="3331996" y="4653540"/>
            <a:ext cx="2128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138">
            <a:extLst>
              <a:ext uri="{FF2B5EF4-FFF2-40B4-BE49-F238E27FC236}">
                <a16:creationId xmlns:a16="http://schemas.microsoft.com/office/drawing/2014/main" id="{93055BAA-1879-CF4E-BD59-849A236C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256" y="3560787"/>
            <a:ext cx="1280830" cy="209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/>
              <a:t>Gardenlet</a:t>
            </a:r>
            <a:endParaRPr lang="en-US" sz="1000" dirty="0"/>
          </a:p>
        </p:txBody>
      </p:sp>
      <p:sp>
        <p:nvSpPr>
          <p:cNvPr id="396" name="Rectangle 138">
            <a:extLst>
              <a:ext uri="{FF2B5EF4-FFF2-40B4-BE49-F238E27FC236}">
                <a16:creationId xmlns:a16="http://schemas.microsoft.com/office/drawing/2014/main" id="{F424AFF0-E5BF-234C-87DC-49D050A1E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89" y="3562801"/>
            <a:ext cx="210606" cy="204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</a:t>
            </a:r>
          </a:p>
        </p:txBody>
      </p:sp>
      <p:sp>
        <p:nvSpPr>
          <p:cNvPr id="481" name="Text Box 139">
            <a:extLst>
              <a:ext uri="{FF2B5EF4-FFF2-40B4-BE49-F238E27FC236}">
                <a16:creationId xmlns:a16="http://schemas.microsoft.com/office/drawing/2014/main" id="{D90FA81A-2A1A-254D-9B53-7DA31B293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524" y="3650903"/>
            <a:ext cx="424463" cy="3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Times New Roman" pitchFamily="18" charset="0"/>
              </a:rPr>
              <a:t>...</a:t>
            </a:r>
          </a:p>
        </p:txBody>
      </p:sp>
      <p:cxnSp>
        <p:nvCxnSpPr>
          <p:cNvPr id="497" name="Elbow Connector 496">
            <a:extLst>
              <a:ext uri="{FF2B5EF4-FFF2-40B4-BE49-F238E27FC236}">
                <a16:creationId xmlns:a16="http://schemas.microsoft.com/office/drawing/2014/main" id="{C15F3D69-BFB6-F146-BD1E-64E82565E4D5}"/>
              </a:ext>
            </a:extLst>
          </p:cNvPr>
          <p:cNvCxnSpPr>
            <a:cxnSpLocks/>
          </p:cNvCxnSpPr>
          <p:nvPr/>
        </p:nvCxnSpPr>
        <p:spPr>
          <a:xfrm rot="5400000">
            <a:off x="6709957" y="3249297"/>
            <a:ext cx="495955" cy="268732"/>
          </a:xfrm>
          <a:prstGeom prst="bentConnector3">
            <a:avLst>
              <a:gd name="adj1" fmla="val 988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Elbow Connector 498">
            <a:extLst>
              <a:ext uri="{FF2B5EF4-FFF2-40B4-BE49-F238E27FC236}">
                <a16:creationId xmlns:a16="http://schemas.microsoft.com/office/drawing/2014/main" id="{D36A568A-CC38-4F40-AD85-E5C02742EBDB}"/>
              </a:ext>
            </a:extLst>
          </p:cNvPr>
          <p:cNvCxnSpPr>
            <a:cxnSpLocks/>
          </p:cNvCxnSpPr>
          <p:nvPr/>
        </p:nvCxnSpPr>
        <p:spPr>
          <a:xfrm rot="10800000">
            <a:off x="5990925" y="3010255"/>
            <a:ext cx="1101677" cy="125432"/>
          </a:xfrm>
          <a:prstGeom prst="bentConnector3">
            <a:avLst>
              <a:gd name="adj1" fmla="val 1018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7D16D29E-95D8-9944-BE87-E533C5255AE9}"/>
              </a:ext>
            </a:extLst>
          </p:cNvPr>
          <p:cNvGrpSpPr/>
          <p:nvPr/>
        </p:nvGrpSpPr>
        <p:grpSpPr>
          <a:xfrm>
            <a:off x="6984234" y="3262206"/>
            <a:ext cx="151694" cy="171029"/>
            <a:chOff x="4873292" y="581648"/>
            <a:chExt cx="151694" cy="171029"/>
          </a:xfrm>
        </p:grpSpPr>
        <p:sp>
          <p:nvSpPr>
            <p:cNvPr id="524" name="Line 104">
              <a:extLst>
                <a:ext uri="{FF2B5EF4-FFF2-40B4-BE49-F238E27FC236}">
                  <a16:creationId xmlns:a16="http://schemas.microsoft.com/office/drawing/2014/main" id="{9B1142E6-5A6F-5E40-8B9C-545360BAF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0280" y="581648"/>
              <a:ext cx="0" cy="4077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44" name="Text Box 105">
              <a:extLst>
                <a:ext uri="{FF2B5EF4-FFF2-40B4-BE49-F238E27FC236}">
                  <a16:creationId xmlns:a16="http://schemas.microsoft.com/office/drawing/2014/main" id="{0871A16D-53C9-D447-A33D-CDA28155D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292" y="630439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545" name="AutoShape 76">
              <a:extLst>
                <a:ext uri="{FF2B5EF4-FFF2-40B4-BE49-F238E27FC236}">
                  <a16:creationId xmlns:a16="http://schemas.microsoft.com/office/drawing/2014/main" id="{ED3F4C64-1134-974B-A487-577437D156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52986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546" name="Elbow Connector 545">
            <a:extLst>
              <a:ext uri="{FF2B5EF4-FFF2-40B4-BE49-F238E27FC236}">
                <a16:creationId xmlns:a16="http://schemas.microsoft.com/office/drawing/2014/main" id="{E8200891-CBC0-5947-9D86-D2E52BEAD031}"/>
              </a:ext>
            </a:extLst>
          </p:cNvPr>
          <p:cNvCxnSpPr>
            <a:cxnSpLocks/>
          </p:cNvCxnSpPr>
          <p:nvPr/>
        </p:nvCxnSpPr>
        <p:spPr>
          <a:xfrm rot="5400000">
            <a:off x="6647454" y="2683924"/>
            <a:ext cx="1207510" cy="874744"/>
          </a:xfrm>
          <a:prstGeom prst="bentConnector3">
            <a:avLst>
              <a:gd name="adj1" fmla="val 967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Elbow Connector 551">
            <a:extLst>
              <a:ext uri="{FF2B5EF4-FFF2-40B4-BE49-F238E27FC236}">
                <a16:creationId xmlns:a16="http://schemas.microsoft.com/office/drawing/2014/main" id="{C198322A-4BE8-D544-A5DA-05889D7FF3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7644" y="1824515"/>
            <a:ext cx="3988128" cy="376036"/>
          </a:xfrm>
          <a:prstGeom prst="bentConnector3">
            <a:avLst>
              <a:gd name="adj1" fmla="val 1001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Elbow Connector 571">
            <a:extLst>
              <a:ext uri="{FF2B5EF4-FFF2-40B4-BE49-F238E27FC236}">
                <a16:creationId xmlns:a16="http://schemas.microsoft.com/office/drawing/2014/main" id="{AF7D955A-0896-1C40-A858-A7515CC30835}"/>
              </a:ext>
            </a:extLst>
          </p:cNvPr>
          <p:cNvCxnSpPr>
            <a:cxnSpLocks/>
          </p:cNvCxnSpPr>
          <p:nvPr/>
        </p:nvCxnSpPr>
        <p:spPr>
          <a:xfrm>
            <a:off x="6375600" y="1825200"/>
            <a:ext cx="1314408" cy="698400"/>
          </a:xfrm>
          <a:prstGeom prst="bentConnector3">
            <a:avLst>
              <a:gd name="adj1" fmla="val 12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8418BCAD-0E62-704B-896C-725E7391F449}"/>
              </a:ext>
            </a:extLst>
          </p:cNvPr>
          <p:cNvGrpSpPr/>
          <p:nvPr/>
        </p:nvGrpSpPr>
        <p:grpSpPr>
          <a:xfrm>
            <a:off x="4896816" y="1666192"/>
            <a:ext cx="161055" cy="189811"/>
            <a:chOff x="6020928" y="505632"/>
            <a:chExt cx="161055" cy="189811"/>
          </a:xfrm>
        </p:grpSpPr>
        <p:sp>
          <p:nvSpPr>
            <p:cNvPr id="600" name="Text Box 105">
              <a:extLst>
                <a:ext uri="{FF2B5EF4-FFF2-40B4-BE49-F238E27FC236}">
                  <a16:creationId xmlns:a16="http://schemas.microsoft.com/office/drawing/2014/main" id="{06DEF28B-5D99-6E4C-B73A-83912EF07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258" y="505632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601" name="AutoShape 76">
              <a:extLst>
                <a:ext uri="{FF2B5EF4-FFF2-40B4-BE49-F238E27FC236}">
                  <a16:creationId xmlns:a16="http://schemas.microsoft.com/office/drawing/2014/main" id="{CE807DAB-2CC9-CE4C-9BC2-5A7E3D97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61593" y="623443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602" name="Line 104">
              <a:extLst>
                <a:ext uri="{FF2B5EF4-FFF2-40B4-BE49-F238E27FC236}">
                  <a16:creationId xmlns:a16="http://schemas.microsoft.com/office/drawing/2014/main" id="{DF76BA47-DEB8-9845-B321-134532C72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20928" y="568445"/>
              <a:ext cx="44226" cy="0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A5074573-C36F-DC41-8830-88DF1E613D90}"/>
              </a:ext>
            </a:extLst>
          </p:cNvPr>
          <p:cNvGrpSpPr/>
          <p:nvPr/>
        </p:nvGrpSpPr>
        <p:grpSpPr>
          <a:xfrm>
            <a:off x="7748459" y="5618295"/>
            <a:ext cx="180269" cy="171451"/>
            <a:chOff x="5145186" y="193240"/>
            <a:chExt cx="180269" cy="171451"/>
          </a:xfrm>
        </p:grpSpPr>
        <p:sp>
          <p:nvSpPr>
            <p:cNvPr id="367" name="Line 104">
              <a:extLst>
                <a:ext uri="{FF2B5EF4-FFF2-40B4-BE49-F238E27FC236}">
                  <a16:creationId xmlns:a16="http://schemas.microsoft.com/office/drawing/2014/main" id="{A4A8681C-0C23-5148-BBFA-D255B6461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6717" y="329947"/>
              <a:ext cx="0" cy="34744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86" name="Text Box 105">
              <a:extLst>
                <a:ext uri="{FF2B5EF4-FFF2-40B4-BE49-F238E27FC236}">
                  <a16:creationId xmlns:a16="http://schemas.microsoft.com/office/drawing/2014/main" id="{1013438D-47E5-D846-AEB7-4D980EB67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239730" y="193240"/>
              <a:ext cx="85725" cy="122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387" name="AutoShape 76">
              <a:extLst>
                <a:ext uri="{FF2B5EF4-FFF2-40B4-BE49-F238E27FC236}">
                  <a16:creationId xmlns:a16="http://schemas.microsoft.com/office/drawing/2014/main" id="{BB462409-E174-E640-83B9-5E1357CED3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5145186" y="257947"/>
              <a:ext cx="72000" cy="72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7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8339</TotalTime>
  <Words>310</Words>
  <Application>Microsoft Macintosh PowerPoint</Application>
  <PresentationFormat>Widescreen</PresentationFormat>
  <Paragraphs>126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Lerenc, Vedran</dc:creator>
  <cp:lastModifiedBy>Franzke, Rafael</cp:lastModifiedBy>
  <cp:revision>328</cp:revision>
  <cp:lastPrinted>2017-06-01T03:21:58Z</cp:lastPrinted>
  <dcterms:created xsi:type="dcterms:W3CDTF">2017-05-04T06:14:32Z</dcterms:created>
  <dcterms:modified xsi:type="dcterms:W3CDTF">2019-11-11T05:40:18Z</dcterms:modified>
</cp:coreProperties>
</file>