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rompt Medium"/>
      <p:regular r:id="rId17"/>
    </p:embeddedFont>
    <p:embeddedFont>
      <p:font typeface="Prompt Medium"/>
      <p:regular r:id="rId18"/>
    </p:embeddedFont>
    <p:embeddedFont>
      <p:font typeface="Prompt Medium"/>
      <p:regular r:id="rId19"/>
    </p:embeddedFont>
    <p:embeddedFont>
      <p:font typeface="Prompt Medium"/>
      <p:regular r:id="rId20"/>
    </p:embeddedFont>
    <p:embeddedFont>
      <p:font typeface="Mukta Light"/>
      <p:regular r:id="rId21"/>
    </p:embeddedFont>
    <p:embeddedFont>
      <p:font typeface="Mukta Ligh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848808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Gift Genie: From Idea to Intelligent Assistant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590693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Unveiling a sophisticated, multilingual AI agent powered by RAG, Streamlit, and LangChain to revolutionize the art of gift-giving.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7840" y="900827"/>
            <a:ext cx="7350323" cy="519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Conclusion: The Future of Gift Genie</a:t>
            </a:r>
            <a:endParaRPr lang="en-US" sz="3250" dirty="0"/>
          </a:p>
        </p:txBody>
      </p:sp>
      <p:sp>
        <p:nvSpPr>
          <p:cNvPr id="4" name="Shape 1"/>
          <p:cNvSpPr/>
          <p:nvPr/>
        </p:nvSpPr>
        <p:spPr>
          <a:xfrm>
            <a:off x="817840" y="1682948"/>
            <a:ext cx="525780" cy="525780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77221" y="1726763"/>
            <a:ext cx="3115747" cy="389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Ultimate Vision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577221" y="2256353"/>
            <a:ext cx="6748939" cy="1121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Our journey is dedicated to creating the most intelligent, comprehensive, and globally accessible AI-powered gifting assistant on the market.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817840" y="3845243"/>
            <a:ext cx="525780" cy="525780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77221" y="3889058"/>
            <a:ext cx="3115747" cy="389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Market Impact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1577221" y="4418648"/>
            <a:ext cx="6748939" cy="747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We aim to fundamentally change the way people approach finding and giving gifts, making the process joyful and stress-free.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817840" y="5633680"/>
            <a:ext cx="525780" cy="525780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77221" y="5677495"/>
            <a:ext cx="3115747" cy="389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Call to Action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1577221" y="6207085"/>
            <a:ext cx="6748939" cy="1121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Explore the possibilities of integrating advanced AI with real-world data and experience the sophisticated future of thoughtful gifting today.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04724"/>
            <a:ext cx="6188035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Phase 1: The Basic Gift Genie</a:t>
            </a:r>
            <a:endParaRPr lang="en-US" sz="3450" dirty="0"/>
          </a:p>
        </p:txBody>
      </p:sp>
      <p:sp>
        <p:nvSpPr>
          <p:cNvPr id="3" name="Shape 1"/>
          <p:cNvSpPr/>
          <p:nvPr/>
        </p:nvSpPr>
        <p:spPr>
          <a:xfrm>
            <a:off x="864037" y="2646998"/>
            <a:ext cx="4136231" cy="3977759"/>
          </a:xfrm>
          <a:prstGeom prst="roundRect">
            <a:avLst>
              <a:gd name="adj" fmla="val 26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126093" y="2909054"/>
            <a:ext cx="740569" cy="740569"/>
          </a:xfrm>
          <a:prstGeom prst="roundRect">
            <a:avLst>
              <a:gd name="adj" fmla="val 12346028"/>
            </a:avLst>
          </a:prstGeom>
          <a:solidFill>
            <a:srgbClr val="A95B95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9690" y="3070979"/>
            <a:ext cx="333256" cy="416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26093" y="389643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Concept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126093" y="4387453"/>
            <a:ext cx="361211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simple Streamlit application that accepts a user prompt (e.g., "gift for a coffee lover who loves hiking") and generates preliminary gift suggestions.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47084" y="2646998"/>
            <a:ext cx="4136231" cy="3977759"/>
          </a:xfrm>
          <a:prstGeom prst="roundRect">
            <a:avLst>
              <a:gd name="adj" fmla="val 26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5509141" y="2909054"/>
            <a:ext cx="740569" cy="740569"/>
          </a:xfrm>
          <a:prstGeom prst="roundRect">
            <a:avLst>
              <a:gd name="adj" fmla="val 12346028"/>
            </a:avLst>
          </a:prstGeom>
          <a:solidFill>
            <a:srgbClr val="A95B95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738" y="3070979"/>
            <a:ext cx="333256" cy="4166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509141" y="389643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Technology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5509141" y="4387453"/>
            <a:ext cx="361211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Utilizing LangChain to seamlessly orchestrate the interaction with a powerful large language model (LLM) to quickly brainstorm creative gift ideas.</a:t>
            </a:r>
            <a:endParaRPr lang="en-US" sz="1900" dirty="0"/>
          </a:p>
        </p:txBody>
      </p:sp>
      <p:sp>
        <p:nvSpPr>
          <p:cNvPr id="13" name="Shape 9"/>
          <p:cNvSpPr/>
          <p:nvPr/>
        </p:nvSpPr>
        <p:spPr>
          <a:xfrm>
            <a:off x="9630132" y="2646998"/>
            <a:ext cx="4136231" cy="3977759"/>
          </a:xfrm>
          <a:prstGeom prst="roundRect">
            <a:avLst>
              <a:gd name="adj" fmla="val 26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9892189" y="2909054"/>
            <a:ext cx="740569" cy="740569"/>
          </a:xfrm>
          <a:prstGeom prst="roundRect">
            <a:avLst>
              <a:gd name="adj" fmla="val 12346028"/>
            </a:avLst>
          </a:prstGeom>
          <a:solidFill>
            <a:srgbClr val="A95B95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786" y="3070979"/>
            <a:ext cx="333256" cy="41660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92189" y="389643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Goal</a:t>
            </a:r>
            <a:endParaRPr lang="en-US" sz="2150" dirty="0"/>
          </a:p>
        </p:txBody>
      </p:sp>
      <p:sp>
        <p:nvSpPr>
          <p:cNvPr id="17" name="Text 12"/>
          <p:cNvSpPr/>
          <p:nvPr/>
        </p:nvSpPr>
        <p:spPr>
          <a:xfrm>
            <a:off x="9892189" y="4387453"/>
            <a:ext cx="361211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To establish a foundational, functional, and user-friendly tool capable of providing initial, relevant gift suggestions based purely on contextual cues.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4252" y="537567"/>
            <a:ext cx="5119092" cy="434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Visualizing the Initial Interface</a:t>
            </a:r>
            <a:endParaRPr lang="en-US" sz="2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52" y="1411724"/>
            <a:ext cx="7079337" cy="707933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48174" y="1387316"/>
            <a:ext cx="2907863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User Experience Focus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8248174" y="1908572"/>
            <a:ext cx="5705475" cy="9383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initial design emphasizes clean aesthetics and intuitive interaction. Users input their request into a text box, and the system delivers personalized ideas with the click of a button.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8248174" y="3022759"/>
            <a:ext cx="5705475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Minimalist UI built with Streamlit.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8248174" y="3403878"/>
            <a:ext cx="5705475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Text input field for detailed prompts.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8248174" y="3784997"/>
            <a:ext cx="5705475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Clear "Generate Gifts" action button.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8248174" y="4166116"/>
            <a:ext cx="5705475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Rapid feedback loop for quick suggestions.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77910"/>
            <a:ext cx="10186511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Phase 2: Enhancing with RAG and Product Data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864037" y="242018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Moving beyond abstract ideas, Phase 2 integrates real-world product information for actionable recommendations.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3092887"/>
            <a:ext cx="4136231" cy="3758803"/>
          </a:xfrm>
          <a:prstGeom prst="roundRect">
            <a:avLst>
              <a:gd name="adj" fmla="val 3892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33557" y="3092887"/>
            <a:ext cx="121920" cy="3758803"/>
          </a:xfrm>
          <a:prstGeom prst="roundRect">
            <a:avLst>
              <a:gd name="adj" fmla="val 85050"/>
            </a:avLst>
          </a:prstGeom>
          <a:solidFill>
            <a:srgbClr val="A95B95"/>
          </a:solidFill>
          <a:ln/>
        </p:spPr>
      </p:sp>
      <p:sp>
        <p:nvSpPr>
          <p:cNvPr id="6" name="Text 4"/>
          <p:cNvSpPr/>
          <p:nvPr/>
        </p:nvSpPr>
        <p:spPr>
          <a:xfrm>
            <a:off x="1232773" y="3370183"/>
            <a:ext cx="349019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Challenge: Product Specificity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1232773" y="4204097"/>
            <a:ext cx="34901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initial model offers general concepts, but lacks details on availability, pricing, or specific product links.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5247084" y="3092887"/>
            <a:ext cx="4136231" cy="3758803"/>
          </a:xfrm>
          <a:prstGeom prst="roundRect">
            <a:avLst>
              <a:gd name="adj" fmla="val 3892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16604" y="3092887"/>
            <a:ext cx="121920" cy="3758803"/>
          </a:xfrm>
          <a:prstGeom prst="roundRect">
            <a:avLst>
              <a:gd name="adj" fmla="val 85050"/>
            </a:avLst>
          </a:prstGeom>
          <a:solidFill>
            <a:srgbClr val="A95B95"/>
          </a:solidFill>
          <a:ln/>
        </p:spPr>
      </p:sp>
      <p:sp>
        <p:nvSpPr>
          <p:cNvPr id="10" name="Text 8"/>
          <p:cNvSpPr/>
          <p:nvPr/>
        </p:nvSpPr>
        <p:spPr>
          <a:xfrm>
            <a:off x="5615821" y="3370183"/>
            <a:ext cx="3490198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Solution: Retrieval-Augmented Generation (RAG)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5615821" y="4546997"/>
            <a:ext cx="34901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We implement RAG to ground the LLM's suggestions in a comprehensive product knowledge base.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9630132" y="3092887"/>
            <a:ext cx="4136231" cy="3758803"/>
          </a:xfrm>
          <a:prstGeom prst="roundRect">
            <a:avLst>
              <a:gd name="adj" fmla="val 3892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599652" y="3092887"/>
            <a:ext cx="121920" cy="3758803"/>
          </a:xfrm>
          <a:prstGeom prst="roundRect">
            <a:avLst>
              <a:gd name="adj" fmla="val 85050"/>
            </a:avLst>
          </a:prstGeom>
          <a:solidFill>
            <a:srgbClr val="A95B95"/>
          </a:solidFill>
          <a:ln/>
        </p:spPr>
      </p:sp>
      <p:sp>
        <p:nvSpPr>
          <p:cNvPr id="14" name="Text 12"/>
          <p:cNvSpPr/>
          <p:nvPr/>
        </p:nvSpPr>
        <p:spPr>
          <a:xfrm>
            <a:off x="9998869" y="3370183"/>
            <a:ext cx="349019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Process: Dataset Integration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9998869" y="4204097"/>
            <a:ext cx="349019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Flipkart dataset, sourced from platforms like Kaggle, is ingested and vectorized, allowing LangChain to query actual product listings for highly relevant matches.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1975" y="441603"/>
            <a:ext cx="541913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The RAG Workflow: Data-Driven Gifting</a:t>
            </a:r>
            <a:endParaRPr lang="en-US" sz="2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3075" y="1119545"/>
            <a:ext cx="9244251" cy="73382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72391" y="4249287"/>
            <a:ext cx="1661273" cy="1012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RAG Gift Suggestion Flow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8106651" y="1844956"/>
            <a:ext cx="2471440" cy="337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User prompt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8106651" y="2290664"/>
            <a:ext cx="2471440" cy="607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Gift preferences and context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3987234" y="1676128"/>
            <a:ext cx="2471440" cy="675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Enriched Gift Suggestions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87234" y="2459492"/>
            <a:ext cx="2471440" cy="607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Informed, catalog-aware ideas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987234" y="6497872"/>
            <a:ext cx="2471440" cy="67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Language Model (LLM)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3987234" y="7281237"/>
            <a:ext cx="2471440" cy="607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Generative reasoning and prose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8106651" y="6497872"/>
            <a:ext cx="2471440" cy="67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Flipkart Dataset (Vector DB)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8106651" y="7281237"/>
            <a:ext cx="2471440" cy="607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Product facts and embeddings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8998067" y="4053234"/>
            <a:ext cx="2525464" cy="675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LangChain orchestrator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8998067" y="4836599"/>
            <a:ext cx="2525464" cy="607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Routes queries and merges results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082313" y="4387515"/>
            <a:ext cx="2525465" cy="337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Combined context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3082313" y="4833222"/>
            <a:ext cx="2525465" cy="303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Factual + creative input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802838" y="8819078"/>
            <a:ext cx="13265587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By connecting the creative intelligence of the LLM with the factual knowledge of the product catalog, RAG transforms the Genie from an idea generator into a smart shopping assistant.</a:t>
            </a:r>
            <a:endParaRPr lang="en-US" sz="1250" dirty="0"/>
          </a:p>
        </p:txBody>
      </p:sp>
      <p:sp>
        <p:nvSpPr>
          <p:cNvPr id="18" name="Shape 15"/>
          <p:cNvSpPr/>
          <p:nvPr/>
        </p:nvSpPr>
        <p:spPr>
          <a:xfrm>
            <a:off x="561975" y="8638461"/>
            <a:ext cx="22860" cy="618173"/>
          </a:xfrm>
          <a:prstGeom prst="rect">
            <a:avLst/>
          </a:prstGeom>
          <a:solidFill>
            <a:srgbClr val="A95B95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38106"/>
            <a:ext cx="7601664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Phase 3: The Multilingual Gift Genie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864037" y="2080379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Achieving true global utility requires breaking down language barriers.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2753082"/>
            <a:ext cx="4136231" cy="740569"/>
          </a:xfrm>
          <a:prstGeom prst="roundRect">
            <a:avLst>
              <a:gd name="adj" fmla="val 480062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2747010" y="2891909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4"/>
          <p:cNvSpPr/>
          <p:nvPr/>
        </p:nvSpPr>
        <p:spPr>
          <a:xfrm>
            <a:off x="1110853" y="374046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Global Reach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1110853" y="4231481"/>
            <a:ext cx="364259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core objective is to expand the Gift Genie's capabilities to natively support users interacting in multiple languages.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5247084" y="2753082"/>
            <a:ext cx="4136231" cy="740569"/>
          </a:xfrm>
          <a:prstGeom prst="roundRect">
            <a:avLst>
              <a:gd name="adj" fmla="val 480062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130058" y="2891909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8"/>
          <p:cNvSpPr/>
          <p:nvPr/>
        </p:nvSpPr>
        <p:spPr>
          <a:xfrm>
            <a:off x="5493901" y="3740468"/>
            <a:ext cx="364259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Multilingual Agent Integration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5493901" y="4574381"/>
            <a:ext cx="364259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We leverage advanced LangChain features to integrate a specialized agent capable of understanding, processing, and responding accurately across different languages.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9630132" y="2753082"/>
            <a:ext cx="4136231" cy="740569"/>
          </a:xfrm>
          <a:prstGeom prst="roundRect">
            <a:avLst>
              <a:gd name="adj" fmla="val 480062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1513106" y="2891909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2"/>
          <p:cNvSpPr/>
          <p:nvPr/>
        </p:nvSpPr>
        <p:spPr>
          <a:xfrm>
            <a:off x="9876949" y="374046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Accuracy Assurance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9876949" y="4231481"/>
            <a:ext cx="364259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This agent ensures that the RAG-enhanced suggestions remain contextually relevant and accurate, regardless of the input language, maximizing user satisfaction worldwide.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109079"/>
            <a:ext cx="6221849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 World of Gifting, Unlocked</a:t>
            </a:r>
            <a:endParaRPr lang="en-US" sz="3450" dirty="0"/>
          </a:p>
        </p:txBody>
      </p:sp>
      <p:sp>
        <p:nvSpPr>
          <p:cNvPr id="4" name="Text 1"/>
          <p:cNvSpPr/>
          <p:nvPr/>
        </p:nvSpPr>
        <p:spPr>
          <a:xfrm>
            <a:off x="864037" y="3935254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Multilingual Agent enables the Gift Genie to assist users across continents and cultures, making personalized gifting universally accessible.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882" y="602575"/>
            <a:ext cx="7409736" cy="486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00"/>
              </a:lnSpc>
              <a:buNone/>
            </a:pPr>
            <a:r>
              <a:rPr lang="en-US" sz="30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The Core Tech Stack Behind the Magic</a:t>
            </a:r>
            <a:endParaRPr lang="en-US" sz="3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882" y="1527691"/>
            <a:ext cx="657344" cy="6573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6882" y="2458879"/>
            <a:ext cx="2434709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Streamlit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766882" y="2894648"/>
            <a:ext cx="6411397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Provides the clean, interactive, and responsive front-end interface, making the AI accessible to all users without complex setup.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122" y="1527691"/>
            <a:ext cx="657344" cy="6573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2122" y="2458879"/>
            <a:ext cx="2434709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LangChain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7452122" y="2894648"/>
            <a:ext cx="6411397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Serves as the vital orchestration layer, managing data flow, RAG queries, and the complex conversational logic of the agents.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82" y="4033838"/>
            <a:ext cx="657344" cy="65734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66882" y="4965025"/>
            <a:ext cx="2434709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Gemini Pro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766882" y="5400794"/>
            <a:ext cx="6411397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powerhouse LLM responsible for generating highly creative and contextually appropriate gift suggestions in all supported languages.</a:t>
            </a:r>
            <a:endParaRPr lang="en-US" sz="17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122" y="4033838"/>
            <a:ext cx="657344" cy="65734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2122" y="4965025"/>
            <a:ext cx="2434709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Flipkart Dataset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7452122" y="5400794"/>
            <a:ext cx="6411397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comprehensive product knowledge base that grounds the AI's recommendations in real, purchasable items, crucial for the RAG process.</a:t>
            </a:r>
            <a:endParaRPr lang="en-US" sz="1700" dirty="0"/>
          </a:p>
        </p:txBody>
      </p:sp>
      <p:sp>
        <p:nvSpPr>
          <p:cNvPr id="15" name="Shape 9"/>
          <p:cNvSpPr/>
          <p:nvPr/>
        </p:nvSpPr>
        <p:spPr>
          <a:xfrm>
            <a:off x="766882" y="6698813"/>
            <a:ext cx="13096637" cy="931069"/>
          </a:xfrm>
          <a:prstGeom prst="roundRect">
            <a:avLst>
              <a:gd name="adj" fmla="val 9885"/>
            </a:avLst>
          </a:prstGeom>
          <a:solidFill>
            <a:srgbClr val="321A2C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57" y="7017187"/>
            <a:ext cx="273844" cy="2190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478875" y="6972657"/>
            <a:ext cx="12165568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This modular approach ensures flexibility and scalability for future enhancements and data sources.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526" y="614005"/>
            <a:ext cx="7882771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31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The Power of AI in Gifting: Core Benefits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526" y="1612583"/>
            <a:ext cx="3993356" cy="39933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81526" y="5857161"/>
            <a:ext cx="3167063" cy="372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Hyper-Personalization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81526" y="6452592"/>
            <a:ext cx="3993356" cy="1429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AI analyzes subtle cues in the user's prompt to tailor gift suggestions with unmatched accuracy, moving beyond generic category searches.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32" y="1612583"/>
            <a:ext cx="3992047" cy="39920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27332" y="5855851"/>
            <a:ext cx="2977515" cy="372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Efficiency &amp; Speed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5327332" y="6451283"/>
            <a:ext cx="3992047" cy="1429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Genie drastically cuts down the time spent finding the perfect present by instantly filtering millions of products based on specific criteria.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829" y="1612583"/>
            <a:ext cx="3992047" cy="39920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71829" y="5855851"/>
            <a:ext cx="3223617" cy="372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Universal Accessibility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9871829" y="6451283"/>
            <a:ext cx="3992047" cy="14292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multilingual agent ensures anyone, anywhere can benefit from personalized gift ideas, regardless of their native language.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2025-10-04T05:20:07Z</dcterms:created>
  <dcterms:modified xsi:type="dcterms:W3CDTF">2025-10-04T05:20:07Z</dcterms:modified>
</cp:coreProperties>
</file>