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Prompt Medium"/>
      <p:regular r:id="rId17"/>
    </p:embeddedFont>
    <p:embeddedFont>
      <p:font typeface="Prompt Medium"/>
      <p:regular r:id="rId18"/>
    </p:embeddedFont>
    <p:embeddedFont>
      <p:font typeface="Prompt Medium"/>
      <p:regular r:id="rId19"/>
    </p:embeddedFont>
    <p:embeddedFont>
      <p:font typeface="Prompt Medium"/>
      <p:regular r:id="rId20"/>
    </p:embeddedFont>
    <p:embeddedFont>
      <p:font typeface="Mukta Light"/>
      <p:regular r:id="rId21"/>
    </p:embeddedFont>
    <p:embeddedFont>
      <p:font typeface="Mukta Light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2" Type="http://schemas.openxmlformats.org/officeDocument/2006/relationships/image" Target="../media/image-1010-2.png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2" Type="http://schemas.openxmlformats.org/officeDocument/2006/relationships/image" Target="../media/image-1011-2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2" Type="http://schemas.openxmlformats.org/officeDocument/2006/relationships/image" Target="../media/image-1005-2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2" Type="http://schemas.openxmlformats.org/officeDocument/2006/relationships/image" Target="../media/image-1006-2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2" Type="http://schemas.openxmlformats.org/officeDocument/2006/relationships/image" Target="../media/image-1007-2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2" Type="http://schemas.openxmlformats.org/officeDocument/2006/relationships/image" Target="../media/image-1008-2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2" Type="http://schemas.openxmlformats.org/officeDocument/2006/relationships/image" Target="../media/image-1009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hyperlink" Target="#" TargetMode="External"/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5" Type="http://schemas.openxmlformats.org/officeDocument/2006/relationships/slideLayout" Target="../slideLayouts/slideLayout11.xml"/><Relationship Id="rId6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slideLayout" Target="../slideLayouts/slideLayout10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1497925"/>
            <a:ext cx="7415927" cy="2057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Agentic AI for Local Food Security &amp; Wastage Reduction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6350437" y="3925610"/>
            <a:ext cx="7415927" cy="1645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300"/>
              </a:lnSpc>
              <a:buNone/>
            </a:pPr>
            <a:r>
              <a:rPr lang="en-US" sz="34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Module 2: The Matching &amp; Allocation Agent (Processing &amp; Logic Team)</a:t>
            </a:r>
            <a:endParaRPr lang="en-US" sz="3450" dirty="0"/>
          </a:p>
        </p:txBody>
      </p:sp>
      <p:sp>
        <p:nvSpPr>
          <p:cNvPr id="5" name="Text 2"/>
          <p:cNvSpPr/>
          <p:nvPr/>
        </p:nvSpPr>
        <p:spPr>
          <a:xfrm>
            <a:off x="6350437" y="5941457"/>
            <a:ext cx="74159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Building the intelligence layer to connect surplus food with maximum community impact.</a:t>
            </a:r>
            <a:endParaRPr lang="en-US"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14268" y="639842"/>
            <a:ext cx="10971133" cy="6462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50"/>
              </a:lnSpc>
              <a:buNone/>
            </a:pPr>
            <a:r>
              <a:rPr lang="en-US" sz="40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Summary: The Role of the Allocation Agent</a:t>
            </a:r>
            <a:endParaRPr lang="en-US" sz="40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8845" y="1900952"/>
            <a:ext cx="4083248" cy="2792016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188" y="1900952"/>
            <a:ext cx="4083248" cy="279201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14268" y="5104209"/>
            <a:ext cx="13001863" cy="3721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Module 2 transforms raw data on surplus food and charity requirements into actionable, optimized logistics commands.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814268" y="5825371"/>
            <a:ext cx="13001863" cy="7755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00" dirty="0">
                <a:solidFill>
                  <a:srgbClr val="A95B95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Objective:</a:t>
            </a:r>
            <a:pPr algn="l" indent="0" marL="0">
              <a:lnSpc>
                <a:spcPts val="3050"/>
              </a:lnSpc>
              <a:buNone/>
            </a:pPr>
            <a:r>
              <a:rPr lang="en-US" sz="24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 Maximizing food utilization and minimizing food waste across the local ecosystem.</a:t>
            </a:r>
            <a:endParaRPr lang="en-US" sz="2400" dirty="0"/>
          </a:p>
        </p:txBody>
      </p:sp>
      <p:pic>
        <p:nvPicPr>
          <p:cNvPr id="7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68" y="6949916"/>
            <a:ext cx="4958239" cy="6397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886658"/>
            <a:ext cx="10972800" cy="1371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0800"/>
              </a:lnSpc>
              <a:buNone/>
            </a:pPr>
            <a:r>
              <a:rPr lang="en-US" sz="86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The Control Center</a:t>
            </a:r>
            <a:endParaRPr lang="en-US" sz="8600" dirty="0"/>
          </a:p>
        </p:txBody>
      </p:sp>
      <p:sp>
        <p:nvSpPr>
          <p:cNvPr id="3" name="Shape 1"/>
          <p:cNvSpPr/>
          <p:nvPr/>
        </p:nvSpPr>
        <p:spPr>
          <a:xfrm>
            <a:off x="864037" y="2752011"/>
            <a:ext cx="6327696" cy="1835706"/>
          </a:xfrm>
          <a:prstGeom prst="roundRect">
            <a:avLst>
              <a:gd name="adj" fmla="val 7970"/>
            </a:avLst>
          </a:prstGeom>
          <a:solidFill>
            <a:srgbClr val="0B0C23">
              <a:alpha val="95000"/>
            </a:srgbClr>
          </a:solidFill>
          <a:ln w="30480">
            <a:solidFill>
              <a:srgbClr val="6D4562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33557" y="2752011"/>
            <a:ext cx="121920" cy="1835706"/>
          </a:xfrm>
          <a:prstGeom prst="roundRect">
            <a:avLst>
              <a:gd name="adj" fmla="val 85050"/>
            </a:avLst>
          </a:prstGeom>
          <a:solidFill>
            <a:srgbClr val="A95B95"/>
          </a:solidFill>
          <a:ln/>
        </p:spPr>
      </p:sp>
      <p:sp>
        <p:nvSpPr>
          <p:cNvPr id="5" name="Text 3"/>
          <p:cNvSpPr/>
          <p:nvPr/>
        </p:nvSpPr>
        <p:spPr>
          <a:xfrm>
            <a:off x="1232773" y="3029307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Agentic AI System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1232773" y="3520321"/>
            <a:ext cx="568166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A multi-agent system driving autonomous decision-making in food distribution.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7438549" y="2752011"/>
            <a:ext cx="6327815" cy="1835706"/>
          </a:xfrm>
          <a:prstGeom prst="roundRect">
            <a:avLst>
              <a:gd name="adj" fmla="val 7970"/>
            </a:avLst>
          </a:prstGeom>
          <a:solidFill>
            <a:srgbClr val="0B0C23">
              <a:alpha val="95000"/>
            </a:srgbClr>
          </a:solidFill>
          <a:ln w="30480">
            <a:solidFill>
              <a:srgbClr val="6D456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408069" y="2752011"/>
            <a:ext cx="121920" cy="1835706"/>
          </a:xfrm>
          <a:prstGeom prst="roundRect">
            <a:avLst>
              <a:gd name="adj" fmla="val 85050"/>
            </a:avLst>
          </a:prstGeom>
          <a:solidFill>
            <a:srgbClr val="A95B95"/>
          </a:solidFill>
          <a:ln/>
        </p:spPr>
      </p:sp>
      <p:sp>
        <p:nvSpPr>
          <p:cNvPr id="9" name="Text 7"/>
          <p:cNvSpPr/>
          <p:nvPr/>
        </p:nvSpPr>
        <p:spPr>
          <a:xfrm>
            <a:off x="7807285" y="3029307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Module 1 (Input)</a:t>
            </a:r>
            <a:endParaRPr lang="en-US" sz="2150" dirty="0"/>
          </a:p>
        </p:txBody>
      </p:sp>
      <p:sp>
        <p:nvSpPr>
          <p:cNvPr id="10" name="Text 8"/>
          <p:cNvSpPr/>
          <p:nvPr/>
        </p:nvSpPr>
        <p:spPr>
          <a:xfrm>
            <a:off x="7807285" y="3520321"/>
            <a:ext cx="568178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Data acquisition and urgency scoring (e.g., freshest produce, soonest expiry).</a:t>
            </a:r>
            <a:endParaRPr lang="en-US" sz="1900" dirty="0"/>
          </a:p>
        </p:txBody>
      </p:sp>
      <p:sp>
        <p:nvSpPr>
          <p:cNvPr id="11" name="Shape 9"/>
          <p:cNvSpPr/>
          <p:nvPr/>
        </p:nvSpPr>
        <p:spPr>
          <a:xfrm>
            <a:off x="864037" y="4834533"/>
            <a:ext cx="6327696" cy="1835706"/>
          </a:xfrm>
          <a:prstGeom prst="roundRect">
            <a:avLst>
              <a:gd name="adj" fmla="val 7970"/>
            </a:avLst>
          </a:prstGeom>
          <a:solidFill>
            <a:srgbClr val="0B0C23">
              <a:alpha val="95000"/>
            </a:srgbClr>
          </a:solidFill>
          <a:ln w="30480">
            <a:solidFill>
              <a:srgbClr val="A95B95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833557" y="4834533"/>
            <a:ext cx="121920" cy="1835706"/>
          </a:xfrm>
          <a:prstGeom prst="roundRect">
            <a:avLst>
              <a:gd name="adj" fmla="val 85050"/>
            </a:avLst>
          </a:prstGeom>
          <a:solidFill>
            <a:srgbClr val="A95B95"/>
          </a:solidFill>
          <a:ln/>
        </p:spPr>
      </p:sp>
      <p:sp>
        <p:nvSpPr>
          <p:cNvPr id="13" name="Text 11"/>
          <p:cNvSpPr/>
          <p:nvPr/>
        </p:nvSpPr>
        <p:spPr>
          <a:xfrm>
            <a:off x="1232773" y="5111829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Module 2 (Logic)</a:t>
            </a:r>
            <a:endParaRPr lang="en-US" sz="2150" dirty="0"/>
          </a:p>
        </p:txBody>
      </p:sp>
      <p:sp>
        <p:nvSpPr>
          <p:cNvPr id="14" name="Text 12"/>
          <p:cNvSpPr/>
          <p:nvPr/>
        </p:nvSpPr>
        <p:spPr>
          <a:xfrm>
            <a:off x="1232773" y="5602843"/>
            <a:ext cx="568166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The Matching &amp; Allocation Agent: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Determining the optimal recipient for every food item.</a:t>
            </a:r>
            <a:endParaRPr lang="en-US" sz="1900" dirty="0"/>
          </a:p>
        </p:txBody>
      </p:sp>
      <p:sp>
        <p:nvSpPr>
          <p:cNvPr id="15" name="Shape 13"/>
          <p:cNvSpPr/>
          <p:nvPr/>
        </p:nvSpPr>
        <p:spPr>
          <a:xfrm>
            <a:off x="7438549" y="4834533"/>
            <a:ext cx="6327815" cy="1835706"/>
          </a:xfrm>
          <a:prstGeom prst="roundRect">
            <a:avLst>
              <a:gd name="adj" fmla="val 7970"/>
            </a:avLst>
          </a:prstGeom>
          <a:solidFill>
            <a:srgbClr val="0B0C23">
              <a:alpha val="95000"/>
            </a:srgbClr>
          </a:solidFill>
          <a:ln w="30480">
            <a:solidFill>
              <a:srgbClr val="6D4562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7408069" y="4834533"/>
            <a:ext cx="121920" cy="1835706"/>
          </a:xfrm>
          <a:prstGeom prst="roundRect">
            <a:avLst>
              <a:gd name="adj" fmla="val 85050"/>
            </a:avLst>
          </a:prstGeom>
          <a:solidFill>
            <a:srgbClr val="A95B95"/>
          </a:solidFill>
          <a:ln/>
        </p:spPr>
      </p:sp>
      <p:sp>
        <p:nvSpPr>
          <p:cNvPr id="17" name="Text 15"/>
          <p:cNvSpPr/>
          <p:nvPr/>
        </p:nvSpPr>
        <p:spPr>
          <a:xfrm>
            <a:off x="7807285" y="5111829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Module 3 (Output)</a:t>
            </a:r>
            <a:endParaRPr lang="en-US" sz="2150" dirty="0"/>
          </a:p>
        </p:txBody>
      </p:sp>
      <p:sp>
        <p:nvSpPr>
          <p:cNvPr id="18" name="Text 16"/>
          <p:cNvSpPr/>
          <p:nvPr/>
        </p:nvSpPr>
        <p:spPr>
          <a:xfrm>
            <a:off x="7807285" y="5602843"/>
            <a:ext cx="568178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Logistics, fulfillment, and real-time feedback loops.</a:t>
            </a:r>
            <a:endParaRPr lang="en-US" sz="1900" dirty="0"/>
          </a:p>
        </p:txBody>
      </p:sp>
      <p:sp>
        <p:nvSpPr>
          <p:cNvPr id="19" name="Text 17"/>
          <p:cNvSpPr/>
          <p:nvPr/>
        </p:nvSpPr>
        <p:spPr>
          <a:xfrm>
            <a:off x="864037" y="6947892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Module 2 acts as the "Brain," translating needs and availability into an executable distribution strategy.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3186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0066" y="592098"/>
            <a:ext cx="7636669" cy="11961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700"/>
              </a:lnSpc>
              <a:buNone/>
            </a:pPr>
            <a:r>
              <a:rPr lang="en-US" sz="37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The Brain of the System: Matching &amp; Allocation Agent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6240066" y="2111216"/>
            <a:ext cx="3710702" cy="2828925"/>
          </a:xfrm>
          <a:prstGeom prst="roundRect">
            <a:avLst>
              <a:gd name="adj" fmla="val 3197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462951" y="2334101"/>
            <a:ext cx="646033" cy="646033"/>
          </a:xfrm>
          <a:prstGeom prst="roundRect">
            <a:avLst>
              <a:gd name="adj" fmla="val 14152660"/>
            </a:avLst>
          </a:prstGeom>
          <a:solidFill>
            <a:srgbClr val="A95B95"/>
          </a:solidFill>
          <a:ln/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592" y="2475428"/>
            <a:ext cx="290632" cy="36337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462951" y="3195399"/>
            <a:ext cx="2871311" cy="3589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Core Algorithm</a:t>
            </a:r>
            <a:endParaRPr lang="en-US" sz="2250" dirty="0"/>
          </a:p>
        </p:txBody>
      </p:sp>
      <p:sp>
        <p:nvSpPr>
          <p:cNvPr id="8" name="Text 4"/>
          <p:cNvSpPr/>
          <p:nvPr/>
        </p:nvSpPr>
        <p:spPr>
          <a:xfrm>
            <a:off x="6462951" y="3683556"/>
            <a:ext cx="3264932" cy="10337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Generates the **optimal food distribution plan** by solving a complex logistical puzzle.</a:t>
            </a:r>
            <a:endParaRPr lang="en-US" sz="1650" dirty="0"/>
          </a:p>
        </p:txBody>
      </p:sp>
      <p:sp>
        <p:nvSpPr>
          <p:cNvPr id="9" name="Shape 5"/>
          <p:cNvSpPr/>
          <p:nvPr/>
        </p:nvSpPr>
        <p:spPr>
          <a:xfrm>
            <a:off x="10166033" y="2111216"/>
            <a:ext cx="3710702" cy="2828925"/>
          </a:xfrm>
          <a:prstGeom prst="roundRect">
            <a:avLst>
              <a:gd name="adj" fmla="val 3197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0" name="Shape 6"/>
          <p:cNvSpPr/>
          <p:nvPr/>
        </p:nvSpPr>
        <p:spPr>
          <a:xfrm>
            <a:off x="10388918" y="2334101"/>
            <a:ext cx="646033" cy="646033"/>
          </a:xfrm>
          <a:prstGeom prst="roundRect">
            <a:avLst>
              <a:gd name="adj" fmla="val 14152660"/>
            </a:avLst>
          </a:prstGeom>
          <a:solidFill>
            <a:srgbClr val="A95B95"/>
          </a:solidFill>
          <a:ln/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559" y="2475428"/>
            <a:ext cx="290632" cy="363379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10388918" y="3195399"/>
            <a:ext cx="2871311" cy="3589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Strategic Balance</a:t>
            </a:r>
            <a:endParaRPr lang="en-US" sz="2250" dirty="0"/>
          </a:p>
        </p:txBody>
      </p:sp>
      <p:sp>
        <p:nvSpPr>
          <p:cNvPr id="13" name="Text 8"/>
          <p:cNvSpPr/>
          <p:nvPr/>
        </p:nvSpPr>
        <p:spPr>
          <a:xfrm>
            <a:off x="10388918" y="3683556"/>
            <a:ext cx="3264932" cy="10337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Balances **charity needs, food urgency, and donor capacity constraints** simultaneously.</a:t>
            </a:r>
            <a:endParaRPr lang="en-US" sz="1650" dirty="0"/>
          </a:p>
        </p:txBody>
      </p:sp>
      <p:sp>
        <p:nvSpPr>
          <p:cNvPr id="14" name="Shape 9"/>
          <p:cNvSpPr/>
          <p:nvPr/>
        </p:nvSpPr>
        <p:spPr>
          <a:xfrm>
            <a:off x="6240066" y="5155406"/>
            <a:ext cx="7636669" cy="2484358"/>
          </a:xfrm>
          <a:prstGeom prst="roundRect">
            <a:avLst>
              <a:gd name="adj" fmla="val 3641"/>
            </a:avLst>
          </a:prstGeom>
          <a:solidFill>
            <a:srgbClr val="542C49"/>
          </a:solidFill>
          <a:ln w="7620">
            <a:solidFill>
              <a:srgbClr val="A95B95"/>
            </a:solidFill>
            <a:prstDash val="solid"/>
          </a:ln>
        </p:spPr>
      </p:sp>
      <p:sp>
        <p:nvSpPr>
          <p:cNvPr id="15" name="Shape 10"/>
          <p:cNvSpPr/>
          <p:nvPr/>
        </p:nvSpPr>
        <p:spPr>
          <a:xfrm>
            <a:off x="6462951" y="5378291"/>
            <a:ext cx="646033" cy="646033"/>
          </a:xfrm>
          <a:prstGeom prst="roundRect">
            <a:avLst>
              <a:gd name="adj" fmla="val 14152660"/>
            </a:avLst>
          </a:prstGeom>
          <a:solidFill>
            <a:srgbClr val="A95B95"/>
          </a:solidFill>
          <a:ln/>
        </p:spPr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592" y="5519618"/>
            <a:ext cx="290632" cy="363379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6462951" y="6239589"/>
            <a:ext cx="3216831" cy="3589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Autonomous Decisions</a:t>
            </a:r>
            <a:endParaRPr lang="en-US" sz="2250" dirty="0"/>
          </a:p>
        </p:txBody>
      </p:sp>
      <p:sp>
        <p:nvSpPr>
          <p:cNvPr id="18" name="Text 12"/>
          <p:cNvSpPr/>
          <p:nvPr/>
        </p:nvSpPr>
        <p:spPr>
          <a:xfrm>
            <a:off x="6462951" y="6727746"/>
            <a:ext cx="7190899" cy="6891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Enables **autonomous, data-driven decisions** to reduce food waste and improve food security.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3858101"/>
            <a:ext cx="3284458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Module 2: Key Functions</a:t>
            </a:r>
            <a:endParaRPr lang="en-US" sz="2150" dirty="0"/>
          </a:p>
        </p:txBody>
      </p:sp>
      <p:sp>
        <p:nvSpPr>
          <p:cNvPr id="4" name="Shape 1"/>
          <p:cNvSpPr/>
          <p:nvPr/>
        </p:nvSpPr>
        <p:spPr>
          <a:xfrm>
            <a:off x="864037" y="4478655"/>
            <a:ext cx="4136231" cy="740569"/>
          </a:xfrm>
          <a:prstGeom prst="roundRect">
            <a:avLst>
              <a:gd name="adj" fmla="val 480062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2747010" y="4617482"/>
            <a:ext cx="370284" cy="462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9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1</a:t>
            </a:r>
            <a:endParaRPr lang="en-US" sz="2900" dirty="0"/>
          </a:p>
        </p:txBody>
      </p:sp>
      <p:sp>
        <p:nvSpPr>
          <p:cNvPr id="6" name="Text 3"/>
          <p:cNvSpPr/>
          <p:nvPr/>
        </p:nvSpPr>
        <p:spPr>
          <a:xfrm>
            <a:off x="1110853" y="5466040"/>
            <a:ext cx="3291840" cy="411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00"/>
              </a:lnSpc>
              <a:buNone/>
            </a:pPr>
            <a:r>
              <a:rPr lang="en-US" sz="25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Constraint Intake</a:t>
            </a:r>
            <a:endParaRPr lang="en-US" sz="2550" dirty="0"/>
          </a:p>
        </p:txBody>
      </p:sp>
      <p:sp>
        <p:nvSpPr>
          <p:cNvPr id="7" name="Text 4"/>
          <p:cNvSpPr/>
          <p:nvPr/>
        </p:nvSpPr>
        <p:spPr>
          <a:xfrm>
            <a:off x="1110853" y="6025634"/>
            <a:ext cx="364259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Structured data modeling of recipient requirements and limitations.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5247084" y="4478655"/>
            <a:ext cx="4136231" cy="740569"/>
          </a:xfrm>
          <a:prstGeom prst="roundRect">
            <a:avLst>
              <a:gd name="adj" fmla="val 480062"/>
            </a:avLst>
          </a:prstGeom>
          <a:solidFill>
            <a:srgbClr val="A95B95"/>
          </a:solidFill>
          <a:ln w="15240">
            <a:solidFill>
              <a:srgbClr val="C274AE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130058" y="4617482"/>
            <a:ext cx="370284" cy="462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900" dirty="0">
                <a:solidFill>
                  <a:srgbClr val="FFFFFF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2</a:t>
            </a:r>
            <a:endParaRPr lang="en-US" sz="2900" dirty="0"/>
          </a:p>
        </p:txBody>
      </p:sp>
      <p:sp>
        <p:nvSpPr>
          <p:cNvPr id="10" name="Text 7"/>
          <p:cNvSpPr/>
          <p:nvPr/>
        </p:nvSpPr>
        <p:spPr>
          <a:xfrm>
            <a:off x="5493901" y="5466040"/>
            <a:ext cx="3291840" cy="411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00"/>
              </a:lnSpc>
              <a:buNone/>
            </a:pPr>
            <a:r>
              <a:rPr lang="en-US" sz="25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Optimal Allocation</a:t>
            </a:r>
            <a:endParaRPr lang="en-US" sz="2550" dirty="0"/>
          </a:p>
        </p:txBody>
      </p:sp>
      <p:sp>
        <p:nvSpPr>
          <p:cNvPr id="11" name="Text 8"/>
          <p:cNvSpPr/>
          <p:nvPr/>
        </p:nvSpPr>
        <p:spPr>
          <a:xfrm>
            <a:off x="5493901" y="6025634"/>
            <a:ext cx="364259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Execution of the core mathematical optimization algorithm (The MAS Logic).</a:t>
            </a:r>
            <a:endParaRPr lang="en-US" sz="1900" dirty="0"/>
          </a:p>
        </p:txBody>
      </p:sp>
      <p:sp>
        <p:nvSpPr>
          <p:cNvPr id="12" name="Shape 9"/>
          <p:cNvSpPr/>
          <p:nvPr/>
        </p:nvSpPr>
        <p:spPr>
          <a:xfrm>
            <a:off x="9630132" y="4478655"/>
            <a:ext cx="4136231" cy="740569"/>
          </a:xfrm>
          <a:prstGeom prst="roundRect">
            <a:avLst>
              <a:gd name="adj" fmla="val 480062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1513106" y="4617482"/>
            <a:ext cx="370284" cy="4629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9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3</a:t>
            </a:r>
            <a:endParaRPr lang="en-US" sz="2900" dirty="0"/>
          </a:p>
        </p:txBody>
      </p:sp>
      <p:sp>
        <p:nvSpPr>
          <p:cNvPr id="14" name="Text 11"/>
          <p:cNvSpPr/>
          <p:nvPr/>
        </p:nvSpPr>
        <p:spPr>
          <a:xfrm>
            <a:off x="9876949" y="5466040"/>
            <a:ext cx="3317319" cy="411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200"/>
              </a:lnSpc>
              <a:buNone/>
            </a:pPr>
            <a:r>
              <a:rPr lang="en-US" sz="25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Execution Command</a:t>
            </a:r>
            <a:endParaRPr lang="en-US" sz="2550" dirty="0"/>
          </a:p>
        </p:txBody>
      </p:sp>
      <p:sp>
        <p:nvSpPr>
          <p:cNvPr id="15" name="Text 12"/>
          <p:cNvSpPr/>
          <p:nvPr/>
        </p:nvSpPr>
        <p:spPr>
          <a:xfrm>
            <a:off x="9876949" y="6025634"/>
            <a:ext cx="364259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Generating the final, unchangeable distribution plan for transport.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746046"/>
            <a:ext cx="129023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Charity Constraint Intake: Defining Needs Profiles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2611398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The first step is establishing the rules of engagement for each distribution partner.</a:t>
            </a:r>
            <a:endParaRPr lang="en-US" sz="1900" dirty="0"/>
          </a:p>
        </p:txBody>
      </p:sp>
      <p:sp>
        <p:nvSpPr>
          <p:cNvPr id="4" name="Shape 2"/>
          <p:cNvSpPr/>
          <p:nvPr/>
        </p:nvSpPr>
        <p:spPr>
          <a:xfrm>
            <a:off x="864037" y="3284101"/>
            <a:ext cx="6327696" cy="2576274"/>
          </a:xfrm>
          <a:prstGeom prst="roundRect">
            <a:avLst>
              <a:gd name="adj" fmla="val 4025"/>
            </a:avLst>
          </a:prstGeom>
          <a:solidFill>
            <a:srgbClr val="0B0C23">
              <a:alpha val="95000"/>
            </a:srgbClr>
          </a:solidFill>
          <a:ln w="30480">
            <a:solidFill>
              <a:srgbClr val="6D456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94517" y="3314581"/>
            <a:ext cx="6266736" cy="740569"/>
          </a:xfrm>
          <a:prstGeom prst="roundRect">
            <a:avLst>
              <a:gd name="adj" fmla="val 9063"/>
            </a:avLst>
          </a:prstGeom>
          <a:solidFill>
            <a:srgbClr val="542C49"/>
          </a:solidFill>
          <a:ln/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2742" y="3445788"/>
            <a:ext cx="370284" cy="462915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141333" y="4301966"/>
            <a:ext cx="2847499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Charity Needs Profile</a:t>
            </a:r>
            <a:endParaRPr lang="en-US" sz="2150" dirty="0"/>
          </a:p>
        </p:txBody>
      </p:sp>
      <p:sp>
        <p:nvSpPr>
          <p:cNvPr id="8" name="Text 5"/>
          <p:cNvSpPr/>
          <p:nvPr/>
        </p:nvSpPr>
        <p:spPr>
          <a:xfrm>
            <a:off x="1141333" y="4792980"/>
            <a:ext cx="5773103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Maintain a dynamic database of all recipient limitations and preferences.</a:t>
            </a:r>
            <a:endParaRPr lang="en-US" sz="1900" dirty="0"/>
          </a:p>
        </p:txBody>
      </p:sp>
      <p:sp>
        <p:nvSpPr>
          <p:cNvPr id="9" name="Shape 6"/>
          <p:cNvSpPr/>
          <p:nvPr/>
        </p:nvSpPr>
        <p:spPr>
          <a:xfrm>
            <a:off x="7438549" y="3284101"/>
            <a:ext cx="6327815" cy="2576274"/>
          </a:xfrm>
          <a:prstGeom prst="roundRect">
            <a:avLst>
              <a:gd name="adj" fmla="val 4025"/>
            </a:avLst>
          </a:prstGeom>
          <a:solidFill>
            <a:srgbClr val="0B0C23">
              <a:alpha val="95000"/>
            </a:srgbClr>
          </a:solidFill>
          <a:ln w="30480">
            <a:solidFill>
              <a:srgbClr val="6D4562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7469029" y="3314581"/>
            <a:ext cx="6266855" cy="740569"/>
          </a:xfrm>
          <a:prstGeom prst="roundRect">
            <a:avLst>
              <a:gd name="adj" fmla="val 9063"/>
            </a:avLst>
          </a:prstGeom>
          <a:solidFill>
            <a:srgbClr val="542C49"/>
          </a:solidFill>
          <a:ln/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254" y="3445788"/>
            <a:ext cx="370284" cy="462915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7715845" y="4301966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Data Modeling</a:t>
            </a:r>
            <a:endParaRPr lang="en-US" sz="2150" dirty="0"/>
          </a:p>
        </p:txBody>
      </p:sp>
      <p:sp>
        <p:nvSpPr>
          <p:cNvPr id="13" name="Text 9"/>
          <p:cNvSpPr/>
          <p:nvPr/>
        </p:nvSpPr>
        <p:spPr>
          <a:xfrm>
            <a:off x="7715845" y="4792980"/>
            <a:ext cx="577322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Representing constraints as structured, machine-readable data for algorithmic matching.</a:t>
            </a:r>
            <a:endParaRPr lang="en-US" sz="1900" dirty="0"/>
          </a:p>
        </p:txBody>
      </p:sp>
      <p:sp>
        <p:nvSpPr>
          <p:cNvPr id="14" name="Text 10"/>
          <p:cNvSpPr/>
          <p:nvPr/>
        </p:nvSpPr>
        <p:spPr>
          <a:xfrm>
            <a:off x="1234321" y="6415683"/>
            <a:ext cx="12532043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A95B95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Example Profiles: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Charity A accepts up to 200 kg of produce; Charity B only accepts prepared meals; Charity C requires items that fit in its refrigerated unit.</a:t>
            </a:r>
            <a:endParaRPr lang="en-US" sz="1900" dirty="0"/>
          </a:p>
        </p:txBody>
      </p:sp>
      <p:sp>
        <p:nvSpPr>
          <p:cNvPr id="15" name="Shape 11"/>
          <p:cNvSpPr/>
          <p:nvPr/>
        </p:nvSpPr>
        <p:spPr>
          <a:xfrm>
            <a:off x="864037" y="6138029"/>
            <a:ext cx="30480" cy="1345406"/>
          </a:xfrm>
          <a:prstGeom prst="rect">
            <a:avLst/>
          </a:prstGeom>
          <a:solidFill>
            <a:srgbClr val="A95B95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024295"/>
            <a:ext cx="10011847" cy="548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300"/>
              </a:lnSpc>
              <a:buNone/>
            </a:pPr>
            <a:r>
              <a:rPr lang="en-US" sz="34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Technical Focus: Data Modeling for Constraints</a:t>
            </a:r>
            <a:endParaRPr lang="en-US" sz="3450" dirty="0"/>
          </a:p>
        </p:txBody>
      </p:sp>
      <p:sp>
        <p:nvSpPr>
          <p:cNvPr id="3" name="Text 1"/>
          <p:cNvSpPr/>
          <p:nvPr/>
        </p:nvSpPr>
        <p:spPr>
          <a:xfrm>
            <a:off x="864037" y="2072640"/>
            <a:ext cx="750046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Defining parameters for each charity (e.g., maximum volume, required temperature, acceptable food types).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2949059"/>
            <a:ext cx="750046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Using standardized nomenclature to ensure seamless integration with food item categorization (Module 1).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3825478"/>
            <a:ext cx="750046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Ensuring data is dynamic and updatable in real-time, reflecting changing storage and staffing availability.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4037" y="4701897"/>
            <a:ext cx="750046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This foundation ensures the allocation algorithm performs **precise, constraint-aware allocation**.</a:t>
            </a:r>
            <a:endParaRPr lang="en-US" sz="190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4336" y="2128123"/>
            <a:ext cx="4799528" cy="479952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31959" y="339447"/>
            <a:ext cx="6100643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Optimal Allocation Algorithm: The Core Logic</a:t>
            </a:r>
            <a:endParaRPr lang="en-US" sz="21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959" y="929164"/>
            <a:ext cx="13766483" cy="683621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7725" y="2240990"/>
            <a:ext cx="2778149" cy="339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2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Input: Urgency Score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757725" y="2689469"/>
            <a:ext cx="2976269" cy="3057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Prioritize items by urgency</a:t>
            </a: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10896067" y="4211579"/>
            <a:ext cx="2976269" cy="679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2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Processing: Constraint Matching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10896067" y="4999815"/>
            <a:ext cx="2976269" cy="6115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Match items to eligible charities</a:t>
            </a:r>
            <a:endParaRPr lang="en-US" sz="1050" dirty="0"/>
          </a:p>
        </p:txBody>
      </p:sp>
      <p:sp>
        <p:nvSpPr>
          <p:cNvPr id="8" name="Text 5"/>
          <p:cNvSpPr/>
          <p:nvPr/>
        </p:nvSpPr>
        <p:spPr>
          <a:xfrm>
            <a:off x="1709044" y="5407735"/>
            <a:ext cx="2976269" cy="679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2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Output: Maximized Distribution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1709044" y="6195971"/>
            <a:ext cx="2976269" cy="3057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0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Allocate to maximize impact</a:t>
            </a:r>
            <a:endParaRPr lang="en-US" sz="1050" dirty="0"/>
          </a:p>
        </p:txBody>
      </p:sp>
      <p:sp>
        <p:nvSpPr>
          <p:cNvPr id="10" name="Shape 7"/>
          <p:cNvSpPr/>
          <p:nvPr/>
        </p:nvSpPr>
        <p:spPr>
          <a:xfrm>
            <a:off x="7307580" y="7904202"/>
            <a:ext cx="15240" cy="2379940"/>
          </a:xfrm>
          <a:prstGeom prst="roundRect">
            <a:avLst>
              <a:gd name="adj" fmla="val 340200"/>
            </a:avLst>
          </a:prstGeom>
          <a:solidFill>
            <a:srgbClr val="6D4562"/>
          </a:solidFill>
          <a:ln/>
        </p:spPr>
      </p:sp>
      <p:sp>
        <p:nvSpPr>
          <p:cNvPr id="11" name="Shape 8"/>
          <p:cNvSpPr/>
          <p:nvPr/>
        </p:nvSpPr>
        <p:spPr>
          <a:xfrm>
            <a:off x="7083623" y="8035409"/>
            <a:ext cx="246817" cy="15240"/>
          </a:xfrm>
          <a:prstGeom prst="roundRect">
            <a:avLst>
              <a:gd name="adj" fmla="val 340200"/>
            </a:avLst>
          </a:prstGeom>
          <a:solidFill>
            <a:srgbClr val="6D4562"/>
          </a:solidFill>
          <a:ln/>
        </p:spPr>
      </p:sp>
      <p:sp>
        <p:nvSpPr>
          <p:cNvPr id="12" name="Shape 9"/>
          <p:cNvSpPr/>
          <p:nvPr/>
        </p:nvSpPr>
        <p:spPr>
          <a:xfrm>
            <a:off x="7268944" y="7996773"/>
            <a:ext cx="92512" cy="92512"/>
          </a:xfrm>
          <a:prstGeom prst="roundRect">
            <a:avLst>
              <a:gd name="adj" fmla="val 494206"/>
            </a:avLst>
          </a:prstGeom>
          <a:solidFill>
            <a:srgbClr val="A95B95"/>
          </a:solidFill>
          <a:ln/>
        </p:spPr>
      </p:sp>
      <p:sp>
        <p:nvSpPr>
          <p:cNvPr id="13" name="Text 10"/>
          <p:cNvSpPr/>
          <p:nvPr/>
        </p:nvSpPr>
        <p:spPr>
          <a:xfrm>
            <a:off x="5074087" y="7927300"/>
            <a:ext cx="1747361" cy="205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600"/>
              </a:lnSpc>
              <a:buNone/>
            </a:pPr>
            <a:r>
              <a:rPr lang="en-US" sz="12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Urgency Prioritization</a:t>
            </a:r>
            <a:endParaRPr lang="en-US" sz="1250" dirty="0"/>
          </a:p>
        </p:txBody>
      </p:sp>
      <p:sp>
        <p:nvSpPr>
          <p:cNvPr id="14" name="Text 11"/>
          <p:cNvSpPr/>
          <p:nvPr/>
        </p:nvSpPr>
        <p:spPr>
          <a:xfrm>
            <a:off x="431959" y="8206978"/>
            <a:ext cx="6389489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Prioritize food items based on the highest </a:t>
            </a:r>
            <a:pPr algn="r" indent="0" marL="0">
              <a:lnSpc>
                <a:spcPts val="1550"/>
              </a:lnSpc>
              <a:buNone/>
            </a:pPr>
            <a:r>
              <a:rPr lang="en-US" sz="950" b="1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Urgency Score</a:t>
            </a:r>
            <a:pPr algn="r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(from Module 1) to prevent waste.</a:t>
            </a:r>
            <a:endParaRPr lang="en-US" sz="950" dirty="0"/>
          </a:p>
        </p:txBody>
      </p:sp>
      <p:sp>
        <p:nvSpPr>
          <p:cNvPr id="15" name="Shape 12"/>
          <p:cNvSpPr/>
          <p:nvPr/>
        </p:nvSpPr>
        <p:spPr>
          <a:xfrm>
            <a:off x="7299960" y="8775978"/>
            <a:ext cx="246817" cy="15240"/>
          </a:xfrm>
          <a:prstGeom prst="roundRect">
            <a:avLst>
              <a:gd name="adj" fmla="val 340200"/>
            </a:avLst>
          </a:prstGeom>
          <a:solidFill>
            <a:srgbClr val="6D4562"/>
          </a:solidFill>
          <a:ln/>
        </p:spPr>
      </p:sp>
      <p:sp>
        <p:nvSpPr>
          <p:cNvPr id="16" name="Shape 13"/>
          <p:cNvSpPr/>
          <p:nvPr/>
        </p:nvSpPr>
        <p:spPr>
          <a:xfrm>
            <a:off x="7268944" y="8737342"/>
            <a:ext cx="92512" cy="92512"/>
          </a:xfrm>
          <a:prstGeom prst="roundRect">
            <a:avLst>
              <a:gd name="adj" fmla="val 494206"/>
            </a:avLst>
          </a:prstGeom>
          <a:solidFill>
            <a:srgbClr val="A95B95"/>
          </a:solidFill>
          <a:ln/>
        </p:spPr>
      </p:sp>
      <p:sp>
        <p:nvSpPr>
          <p:cNvPr id="17" name="Text 14"/>
          <p:cNvSpPr/>
          <p:nvPr/>
        </p:nvSpPr>
        <p:spPr>
          <a:xfrm>
            <a:off x="7808952" y="8667869"/>
            <a:ext cx="1797487" cy="205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2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Constraint Satisfaction</a:t>
            </a:r>
            <a:endParaRPr lang="en-US" sz="1250" dirty="0"/>
          </a:p>
        </p:txBody>
      </p:sp>
      <p:sp>
        <p:nvSpPr>
          <p:cNvPr id="18" name="Text 15"/>
          <p:cNvSpPr/>
          <p:nvPr/>
        </p:nvSpPr>
        <p:spPr>
          <a:xfrm>
            <a:off x="7808952" y="8947547"/>
            <a:ext cx="6389489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Match prioritized items exclusively to charities that satisfy all acceptance criteria.</a:t>
            </a:r>
            <a:endParaRPr lang="en-US" sz="950" dirty="0"/>
          </a:p>
        </p:txBody>
      </p:sp>
      <p:sp>
        <p:nvSpPr>
          <p:cNvPr id="19" name="Shape 16"/>
          <p:cNvSpPr/>
          <p:nvPr/>
        </p:nvSpPr>
        <p:spPr>
          <a:xfrm>
            <a:off x="7083623" y="9404628"/>
            <a:ext cx="246817" cy="15240"/>
          </a:xfrm>
          <a:prstGeom prst="roundRect">
            <a:avLst>
              <a:gd name="adj" fmla="val 340200"/>
            </a:avLst>
          </a:prstGeom>
          <a:solidFill>
            <a:srgbClr val="6D4562"/>
          </a:solidFill>
          <a:ln/>
        </p:spPr>
      </p:sp>
      <p:sp>
        <p:nvSpPr>
          <p:cNvPr id="20" name="Shape 17"/>
          <p:cNvSpPr/>
          <p:nvPr/>
        </p:nvSpPr>
        <p:spPr>
          <a:xfrm>
            <a:off x="7268944" y="9365992"/>
            <a:ext cx="92512" cy="92512"/>
          </a:xfrm>
          <a:prstGeom prst="roundRect">
            <a:avLst>
              <a:gd name="adj" fmla="val 494206"/>
            </a:avLst>
          </a:prstGeom>
          <a:solidFill>
            <a:srgbClr val="A95B95"/>
          </a:solidFill>
          <a:ln/>
        </p:spPr>
      </p:sp>
      <p:sp>
        <p:nvSpPr>
          <p:cNvPr id="21" name="Text 18"/>
          <p:cNvSpPr/>
          <p:nvPr/>
        </p:nvSpPr>
        <p:spPr>
          <a:xfrm>
            <a:off x="5027533" y="9296519"/>
            <a:ext cx="1793915" cy="205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600"/>
              </a:lnSpc>
              <a:buNone/>
            </a:pPr>
            <a:r>
              <a:rPr lang="en-US" sz="12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Quantity Maximization</a:t>
            </a:r>
            <a:endParaRPr lang="en-US" sz="1250" dirty="0"/>
          </a:p>
        </p:txBody>
      </p:sp>
      <p:sp>
        <p:nvSpPr>
          <p:cNvPr id="22" name="Text 19"/>
          <p:cNvSpPr/>
          <p:nvPr/>
        </p:nvSpPr>
        <p:spPr>
          <a:xfrm>
            <a:off x="431959" y="9576197"/>
            <a:ext cx="6389489" cy="197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1550"/>
              </a:lnSpc>
              <a:buNone/>
            </a:pPr>
            <a:r>
              <a:rPr lang="en-US" sz="9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Maximize total distributed quantity while strictly adhering to charity capacity limits.</a:t>
            </a:r>
            <a:endParaRPr lang="en-US" sz="9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3166" y="442555"/>
            <a:ext cx="7592735" cy="3575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Algorithm Selection: Achieving Efficiency and Fairness</a:t>
            </a:r>
            <a:endParaRPr lang="en-US" sz="2250" dirty="0"/>
          </a:p>
        </p:txBody>
      </p:sp>
      <p:sp>
        <p:nvSpPr>
          <p:cNvPr id="3" name="Text 1"/>
          <p:cNvSpPr/>
          <p:nvPr/>
        </p:nvSpPr>
        <p:spPr>
          <a:xfrm>
            <a:off x="563166" y="1121926"/>
            <a:ext cx="13504069" cy="257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The team must select the right computational approach to solve the complex resource allocation problem.</a:t>
            </a:r>
            <a:endParaRPr lang="en-US" sz="1250" dirty="0"/>
          </a:p>
        </p:txBody>
      </p:sp>
      <p:sp>
        <p:nvSpPr>
          <p:cNvPr id="4" name="Text 2"/>
          <p:cNvSpPr/>
          <p:nvPr/>
        </p:nvSpPr>
        <p:spPr>
          <a:xfrm>
            <a:off x="563166" y="1721287"/>
            <a:ext cx="2145744" cy="2681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6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Technique Overview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563166" y="2150269"/>
            <a:ext cx="6555700" cy="257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Greedy Algorithms:</a:t>
            </a:r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Simple, fast approximations for rapid distribution planning.</a:t>
            </a:r>
            <a:endParaRPr lang="en-US" sz="1250" dirty="0"/>
          </a:p>
        </p:txBody>
      </p:sp>
      <p:sp>
        <p:nvSpPr>
          <p:cNvPr id="6" name="Text 4"/>
          <p:cNvSpPr/>
          <p:nvPr/>
        </p:nvSpPr>
        <p:spPr>
          <a:xfrm>
            <a:off x="563166" y="2464118"/>
            <a:ext cx="6555700" cy="257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Constraint Programming (CP):</a:t>
            </a:r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Precise solution to guarantee all rules are met simultaneously.</a:t>
            </a:r>
            <a:endParaRPr lang="en-US" sz="1250" dirty="0"/>
          </a:p>
        </p:txBody>
      </p:sp>
      <p:sp>
        <p:nvSpPr>
          <p:cNvPr id="7" name="Text 5"/>
          <p:cNvSpPr/>
          <p:nvPr/>
        </p:nvSpPr>
        <p:spPr>
          <a:xfrm>
            <a:off x="563166" y="2777966"/>
            <a:ext cx="6555700" cy="257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b="1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Simple Optimization Loops:</a:t>
            </a:r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 Iterative processes that converge on a near-optimal outcome.</a:t>
            </a:r>
            <a:endParaRPr lang="en-US" sz="125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9154" y="1741408"/>
            <a:ext cx="6555700" cy="6555700"/>
          </a:xfrm>
          <a:prstGeom prst="rect">
            <a:avLst/>
          </a:prstGeom>
        </p:spPr>
      </p:pic>
      <p:sp>
        <p:nvSpPr>
          <p:cNvPr id="9" name="Shape 6"/>
          <p:cNvSpPr/>
          <p:nvPr/>
        </p:nvSpPr>
        <p:spPr>
          <a:xfrm>
            <a:off x="563166" y="8659058"/>
            <a:ext cx="13504069" cy="683657"/>
          </a:xfrm>
          <a:prstGeom prst="roundRect">
            <a:avLst>
              <a:gd name="adj" fmla="val 9887"/>
            </a:avLst>
          </a:prstGeom>
          <a:solidFill>
            <a:srgbClr val="321A2C"/>
          </a:solidFill>
          <a:ln/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019" y="8894445"/>
            <a:ext cx="201097" cy="160853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1085969" y="8860036"/>
            <a:ext cx="12820412" cy="257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FFFFFF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The final outcome is an efficient, fair, and waste-minimizing distribution plan ready for execution.</a:t>
            </a:r>
            <a:endParaRPr lang="en-US" sz="12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120259"/>
            <a:ext cx="129023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Execution Command: Finalizing the Distribution Plan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2985611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Once the optimal allocation is calculated, the system generates the definitive instruction set.</a:t>
            </a:r>
            <a:endParaRPr lang="en-US" sz="19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6548" y="3619679"/>
            <a:ext cx="370284" cy="46291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666280" y="3658314"/>
            <a:ext cx="3619976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Immutable Plan Generation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1666280" y="4149328"/>
            <a:ext cx="5494615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A final, unchangeable "Distribution Plan" is generated (e.g., Item X (15kg of apples) → Charity A).</a:t>
            </a:r>
            <a:endParaRPr lang="en-US" sz="19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017" y="3619679"/>
            <a:ext cx="370284" cy="46291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271748" y="3658314"/>
            <a:ext cx="3818096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Programming &amp; Deployment</a:t>
            </a:r>
            <a:endParaRPr lang="en-US" sz="2150" dirty="0"/>
          </a:p>
        </p:txBody>
      </p:sp>
      <p:sp>
        <p:nvSpPr>
          <p:cNvPr id="9" name="Text 5"/>
          <p:cNvSpPr/>
          <p:nvPr/>
        </p:nvSpPr>
        <p:spPr>
          <a:xfrm>
            <a:off x="8271748" y="4149328"/>
            <a:ext cx="5494615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The logic is implemented via robust </a:t>
            </a:r>
            <a:pPr algn="l" indent="0" marL="0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core Python logic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, ensuring stability and scalability.</a:t>
            </a:r>
            <a:endParaRPr lang="en-US" sz="19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48" y="5394543"/>
            <a:ext cx="370284" cy="46291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666280" y="5433179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Seamless Handoff</a:t>
            </a:r>
            <a:endParaRPr lang="en-US" sz="2150" dirty="0"/>
          </a:p>
        </p:txBody>
      </p:sp>
      <p:sp>
        <p:nvSpPr>
          <p:cNvPr id="12" name="Text 7"/>
          <p:cNvSpPr/>
          <p:nvPr/>
        </p:nvSpPr>
        <p:spPr>
          <a:xfrm>
            <a:off x="1666280" y="5924193"/>
            <a:ext cx="5494615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This command acts as a trigger, enabling seamless handoff to logistics and delivery teams (Module 3).</a:t>
            </a:r>
            <a:endParaRPr lang="en-US" sz="190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017" y="5394543"/>
            <a:ext cx="370284" cy="462915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8271748" y="5433179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Learning Loop</a:t>
            </a:r>
            <a:endParaRPr lang="en-US" sz="2150" dirty="0"/>
          </a:p>
        </p:txBody>
      </p:sp>
      <p:sp>
        <p:nvSpPr>
          <p:cNvPr id="15" name="Text 9"/>
          <p:cNvSpPr/>
          <p:nvPr/>
        </p:nvSpPr>
        <p:spPr>
          <a:xfrm>
            <a:off x="8271748" y="5924193"/>
            <a:ext cx="5494615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Data from the executed plan supports real-time adjustments and refinement for future allocation cycles.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2025-10-04T05:29:43Z</dcterms:created>
  <dcterms:modified xsi:type="dcterms:W3CDTF">2025-10-04T05:29:43Z</dcterms:modified>
</cp:coreProperties>
</file>