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6"/>
  </p:notesMasterIdLst>
  <p:sldIdLst>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66" d="100"/>
          <a:sy n="66" d="100"/>
        </p:scale>
        <p:origin x="81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22454-0262-4570-8B74-169F2986901C}" type="datetimeFigureOut">
              <a:rPr lang="en-ZA" smtClean="0"/>
              <a:t>2023/07/26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DA2BA-B992-4DB6-9D8C-C832BA611330}" type="slidenum">
              <a:rPr lang="en-ZA" smtClean="0"/>
              <a:t>‹#›</a:t>
            </a:fld>
            <a:endParaRPr lang="en-ZA"/>
          </a:p>
        </p:txBody>
      </p:sp>
    </p:spTree>
    <p:extLst>
      <p:ext uri="{BB962C8B-B14F-4D97-AF65-F5344CB8AC3E}">
        <p14:creationId xmlns:p14="http://schemas.microsoft.com/office/powerpoint/2010/main" val="313061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F44DA2BA-B992-4DB6-9D8C-C832BA611330}" type="slidenum">
              <a:rPr lang="en-ZA" smtClean="0"/>
              <a:t>1</a:t>
            </a:fld>
            <a:endParaRPr lang="en-ZA"/>
          </a:p>
        </p:txBody>
      </p:sp>
    </p:spTree>
    <p:extLst>
      <p:ext uri="{BB962C8B-B14F-4D97-AF65-F5344CB8AC3E}">
        <p14:creationId xmlns:p14="http://schemas.microsoft.com/office/powerpoint/2010/main" val="225763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80" y="758952"/>
            <a:ext cx="10058400" cy="3566160"/>
          </a:xfrm>
        </p:spPr>
        <p:txBody>
          <a:bodyPr anchor="b">
            <a:normAutofit/>
          </a:bodyPr>
          <a:lstStyle/>
          <a:p>
            <a:r>
              <a:rPr lang="en-ZA" sz="3800" dirty="0">
                <a:effectLst/>
              </a:rPr>
              <a:t>Creating AND, NAND, OR, XOR and NOT gates from superconductive circuits specifically AQFP (Adiabatic Quantum-Flux-Parametron) cells to create a half adder and a full adder.</a:t>
            </a:r>
            <a:endParaRPr lang="en-US" sz="38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body" idx="1"/>
          </p:nvPr>
        </p:nvSpPr>
        <p:spPr>
          <a:xfrm>
            <a:off x="1097280" y="4663440"/>
            <a:ext cx="10058400" cy="1143000"/>
          </a:xfrm>
        </p:spPr>
        <p:txBody>
          <a:bodyPr anchor="t">
            <a:normAutofit/>
          </a:bodyPr>
          <a:lstStyle/>
          <a:p>
            <a:r>
              <a:rPr lang="en-US"/>
              <a:t>JS Ketteringham </a:t>
            </a:r>
          </a:p>
          <a:p>
            <a:r>
              <a:rPr lang="en-US"/>
              <a:t>24009385</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slow" p14:dur="2000" advTm="1115"/>
    </mc:Choice>
    <mc:Fallback>
      <p:transition spd="slow" advTm="11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18EA01-D361-F4BD-43E4-41EE7E6CF69D}"/>
              </a:ext>
            </a:extLst>
          </p:cNvPr>
          <p:cNvPicPr>
            <a:picLocks noChangeAspect="1"/>
          </p:cNvPicPr>
          <p:nvPr/>
        </p:nvPicPr>
        <p:blipFill>
          <a:blip r:embed="rId2"/>
          <a:stretch>
            <a:fillRect/>
          </a:stretch>
        </p:blipFill>
        <p:spPr>
          <a:xfrm>
            <a:off x="4777798" y="2177133"/>
            <a:ext cx="3532909" cy="2848067"/>
          </a:xfrm>
          <a:prstGeom prst="rect">
            <a:avLst/>
          </a:prstGeom>
          <a:noFill/>
        </p:spPr>
      </p:pic>
      <p:sp>
        <p:nvSpPr>
          <p:cNvPr id="10" name="Text Placeholder 3">
            <a:extLst>
              <a:ext uri="{FF2B5EF4-FFF2-40B4-BE49-F238E27FC236}">
                <a16:creationId xmlns:a16="http://schemas.microsoft.com/office/drawing/2014/main" id="{675B764A-523B-86EF-F752-966197F96946}"/>
              </a:ext>
            </a:extLst>
          </p:cNvPr>
          <p:cNvSpPr>
            <a:spLocks noGrp="1"/>
          </p:cNvSpPr>
          <p:nvPr>
            <p:ph type="body" sz="half" idx="2"/>
          </p:nvPr>
        </p:nvSpPr>
        <p:spPr>
          <a:xfrm>
            <a:off x="221673" y="367146"/>
            <a:ext cx="4364182" cy="6123708"/>
          </a:xfrm>
        </p:spPr>
        <p:txBody>
          <a:bodyPr>
            <a:normAutofit/>
          </a:bodyPr>
          <a:lstStyle/>
          <a:p>
            <a:r>
              <a:rPr lang="en-US" sz="2200" b="0" i="0" kern="1200" spc="-50"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It is my understanding that the direction of the current flowing in the Josephson junction can be used to represent a logical 1 or 0. Exampl</a:t>
            </a:r>
            <a:r>
              <a:rPr lang="en-US" sz="2200" spc="-50" dirty="0">
                <a:latin typeface="Calibri" panose="020F0502020204030204" pitchFamily="34" charset="0"/>
                <a:ea typeface="Calibri" panose="020F0502020204030204" pitchFamily="34" charset="0"/>
                <a:cs typeface="Calibri" panose="020F0502020204030204" pitchFamily="34" charset="0"/>
              </a:rPr>
              <a:t>e clockwise for 0 counter-clockwise for 1. In the case of the diagram on the right, if the current is induced in the left loop, it is considered 1 and in the right loop, it is considered 0. Adding many of these AQFP cells together and changing the direction of the input current one can modify the function of the cell to act as an AND, NAND or any other logic gate.</a:t>
            </a:r>
            <a:endParaRPr lang="en-US" sz="2200" b="0" i="0" kern="1200" spc="-50"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sz="2200" dirty="0"/>
          </a:p>
        </p:txBody>
      </p:sp>
      <p:pic>
        <p:nvPicPr>
          <p:cNvPr id="6" name="Picture 5">
            <a:extLst>
              <a:ext uri="{FF2B5EF4-FFF2-40B4-BE49-F238E27FC236}">
                <a16:creationId xmlns:a16="http://schemas.microsoft.com/office/drawing/2014/main" id="{DEA16E82-2AF4-336F-7942-B55FADACDB8E}"/>
              </a:ext>
            </a:extLst>
          </p:cNvPr>
          <p:cNvPicPr>
            <a:picLocks noChangeAspect="1"/>
          </p:cNvPicPr>
          <p:nvPr/>
        </p:nvPicPr>
        <p:blipFill>
          <a:blip r:embed="rId3"/>
          <a:stretch>
            <a:fillRect/>
          </a:stretch>
        </p:blipFill>
        <p:spPr>
          <a:xfrm>
            <a:off x="8280977" y="2227261"/>
            <a:ext cx="3689350" cy="2797939"/>
          </a:xfrm>
          <a:prstGeom prst="rect">
            <a:avLst/>
          </a:prstGeom>
        </p:spPr>
      </p:pic>
    </p:spTree>
    <p:extLst>
      <p:ext uri="{BB962C8B-B14F-4D97-AF65-F5344CB8AC3E}">
        <p14:creationId xmlns:p14="http://schemas.microsoft.com/office/powerpoint/2010/main" val="294877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D341F89-2E40-AF6C-0160-8993009CDB65}"/>
              </a:ext>
            </a:extLst>
          </p:cNvPr>
          <p:cNvSpPr>
            <a:spLocks noGrp="1"/>
          </p:cNvSpPr>
          <p:nvPr>
            <p:ph type="title"/>
          </p:nvPr>
        </p:nvSpPr>
        <p:spPr>
          <a:xfrm>
            <a:off x="1097280" y="286603"/>
            <a:ext cx="10058400" cy="1450757"/>
          </a:xfrm>
        </p:spPr>
        <p:txBody>
          <a:bodyPr>
            <a:noAutofit/>
          </a:bodyPr>
          <a:lstStyle/>
          <a:p>
            <a:r>
              <a:rPr lang="en-US" sz="3800" dirty="0"/>
              <a:t>Once I have managed to construct the logic gates, I will use them to build a half adder and a full adder.</a:t>
            </a:r>
          </a:p>
        </p:txBody>
      </p:sp>
      <p:pic>
        <p:nvPicPr>
          <p:cNvPr id="5" name="Picture 4">
            <a:extLst>
              <a:ext uri="{FF2B5EF4-FFF2-40B4-BE49-F238E27FC236}">
                <a16:creationId xmlns:a16="http://schemas.microsoft.com/office/drawing/2014/main" id="{5A2A13C2-5403-926D-CD11-D6BC51D90B1D}"/>
              </a:ext>
            </a:extLst>
          </p:cNvPr>
          <p:cNvPicPr>
            <a:picLocks noChangeAspect="1"/>
          </p:cNvPicPr>
          <p:nvPr/>
        </p:nvPicPr>
        <p:blipFill>
          <a:blip r:embed="rId2"/>
          <a:stretch>
            <a:fillRect/>
          </a:stretch>
        </p:blipFill>
        <p:spPr>
          <a:xfrm>
            <a:off x="1636032" y="3355746"/>
            <a:ext cx="3143250" cy="1743075"/>
          </a:xfrm>
          <a:prstGeom prst="rect">
            <a:avLst/>
          </a:prstGeom>
        </p:spPr>
      </p:pic>
      <p:pic>
        <p:nvPicPr>
          <p:cNvPr id="6" name="Picture 5">
            <a:extLst>
              <a:ext uri="{FF2B5EF4-FFF2-40B4-BE49-F238E27FC236}">
                <a16:creationId xmlns:a16="http://schemas.microsoft.com/office/drawing/2014/main" id="{39439900-EE68-6108-140F-B7B48238D9DB}"/>
              </a:ext>
            </a:extLst>
          </p:cNvPr>
          <p:cNvPicPr>
            <a:picLocks noChangeAspect="1"/>
          </p:cNvPicPr>
          <p:nvPr/>
        </p:nvPicPr>
        <p:blipFill>
          <a:blip r:embed="rId3"/>
          <a:stretch>
            <a:fillRect/>
          </a:stretch>
        </p:blipFill>
        <p:spPr>
          <a:xfrm>
            <a:off x="5781675" y="2560409"/>
            <a:ext cx="5238750" cy="3333750"/>
          </a:xfrm>
          <a:prstGeom prst="rect">
            <a:avLst/>
          </a:prstGeom>
        </p:spPr>
      </p:pic>
    </p:spTree>
    <p:extLst>
      <p:ext uri="{BB962C8B-B14F-4D97-AF65-F5344CB8AC3E}">
        <p14:creationId xmlns:p14="http://schemas.microsoft.com/office/powerpoint/2010/main" val="324624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85887-35FB-D886-71E1-738C26D55A0B}"/>
              </a:ext>
            </a:extLst>
          </p:cNvPr>
          <p:cNvSpPr txBox="1"/>
          <p:nvPr/>
        </p:nvSpPr>
        <p:spPr>
          <a:xfrm>
            <a:off x="1117600" y="783772"/>
            <a:ext cx="9956800" cy="4293483"/>
          </a:xfrm>
          <a:prstGeom prst="rect">
            <a:avLst/>
          </a:prstGeom>
          <a:noFill/>
        </p:spPr>
        <p:txBody>
          <a:bodyPr wrap="square" rtlCol="0">
            <a:sp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My project will be about creating logic gates using AQFP cells to construct logic gates and using these logic gates to build a half adder and a full adder.</a:t>
            </a: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ZA" sz="2200" dirty="0">
                <a:effectLst/>
                <a:latin typeface="Calibri" panose="020F0502020204030204" pitchFamily="34" charset="0"/>
                <a:ea typeface="Calibri" panose="020F0502020204030204" pitchFamily="34" charset="0"/>
                <a:cs typeface="Calibri" panose="020F0502020204030204" pitchFamily="34" charset="0"/>
              </a:rPr>
              <a:t>The main idea behind Adiabatic Quantum-Flux-Parametron (AQFP) logic is for building extremely energy-efficient computing systems. What I understand by adiabatic logic is that it saves power following two main rules.</a:t>
            </a:r>
          </a:p>
          <a:p>
            <a:endParaRPr lang="en-ZA" sz="2200" dirty="0">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120"/>
              </a:spcAft>
              <a:buSzPts val="1000"/>
              <a:tabLst>
                <a:tab pos="457200" algn="l"/>
              </a:tabLst>
            </a:pPr>
            <a:r>
              <a:rPr lang="en-ZA" sz="2200" kern="0" dirty="0">
                <a:effectLst/>
                <a:latin typeface="Calibri" panose="020F0502020204030204" pitchFamily="34" charset="0"/>
                <a:ea typeface="Times New Roman" panose="02020603050405020304" pitchFamily="18" charset="0"/>
                <a:cs typeface="Calibri" panose="020F0502020204030204" pitchFamily="34" charset="0"/>
              </a:rPr>
              <a:t>Never turn on a transistor when there is a voltage potential between the source and drain. </a:t>
            </a:r>
            <a:r>
              <a:rPr lang="en-ZA" sz="2200" kern="0" dirty="0">
                <a:effectLst/>
                <a:latin typeface="Calibri" panose="020F0502020204030204" pitchFamily="34" charset="0"/>
                <a:ea typeface="Times New Roman" panose="02020603050405020304" pitchFamily="18" charset="0"/>
              </a:rPr>
              <a:t>Never turn off a transistor when current is flowing through it. Apart from this AQFP cells use the Josephson junction which is a superconductive loop </a:t>
            </a:r>
            <a:r>
              <a:rPr lang="en-ZA" sz="2200" kern="0" dirty="0">
                <a:latin typeface="Calibri" panose="020F0502020204030204" pitchFamily="34" charset="0"/>
                <a:ea typeface="Times New Roman" panose="02020603050405020304" pitchFamily="18" charset="0"/>
              </a:rPr>
              <a:t>that when operated at low temperatures has a power loss of zero.</a:t>
            </a: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ZA" sz="2400"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0E13D9-E7C1-6B3A-0A03-E39AD1550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768" y="1285613"/>
            <a:ext cx="6804403" cy="4286773"/>
          </a:xfrm>
          <a:prstGeom prst="rect">
            <a:avLst/>
          </a:prstGeom>
          <a:noFill/>
        </p:spPr>
      </p:pic>
      <p:sp>
        <p:nvSpPr>
          <p:cNvPr id="2" name="TextBox 1">
            <a:extLst>
              <a:ext uri="{FF2B5EF4-FFF2-40B4-BE49-F238E27FC236}">
                <a16:creationId xmlns:a16="http://schemas.microsoft.com/office/drawing/2014/main" id="{0CD67CF1-AF79-BB7D-C33A-21D849B48AFF}"/>
              </a:ext>
            </a:extLst>
          </p:cNvPr>
          <p:cNvSpPr txBox="1"/>
          <p:nvPr/>
        </p:nvSpPr>
        <p:spPr>
          <a:xfrm>
            <a:off x="333829" y="522514"/>
            <a:ext cx="3827203" cy="5585041"/>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en-US" sz="2200" kern="1200" dirty="0">
                <a:solidFill>
                  <a:srgbClr val="FFFFFF"/>
                </a:solidFill>
                <a:latin typeface="Calibri" panose="020F0502020204030204" pitchFamily="34" charset="0"/>
                <a:ea typeface="Calibri" panose="020F0502020204030204" pitchFamily="34" charset="0"/>
                <a:cs typeface="Calibri" panose="020F0502020204030204" pitchFamily="34" charset="0"/>
              </a:rPr>
              <a:t>How the Josephson junction works. </a:t>
            </a:r>
            <a:r>
              <a:rPr lang="en-US" sz="2200" b="0" i="0" kern="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The Josephson effect produces a current, known as a </a:t>
            </a:r>
            <a:r>
              <a:rPr lang="en-US" sz="2200" b="0" i="0" u="none" strike="noStrike" kern="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supercurrent</a:t>
            </a:r>
            <a:r>
              <a:rPr lang="en-US" sz="2200" b="0" i="0" kern="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that flows continuously without any voltage applied, across a device known as a </a:t>
            </a:r>
            <a:r>
              <a:rPr lang="en-US" sz="2200" b="1" i="0" kern="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Josephson junction</a:t>
            </a:r>
            <a:r>
              <a:rPr lang="en-US" sz="2200" b="0" i="0" kern="12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These consist of two or more superconductors coupled by a weak link. In every AQFP cell, two of these Josephson junctions exist as shown in the diagram. </a:t>
            </a:r>
          </a:p>
          <a:p>
            <a:pPr>
              <a:spcBef>
                <a:spcPts val="1200"/>
              </a:spcBef>
              <a:spcAft>
                <a:spcPts val="200"/>
              </a:spcAft>
              <a:buClr>
                <a:schemeClr val="accent1"/>
              </a:buClr>
              <a:buSzPct val="100000"/>
            </a:pPr>
            <a:endParaRPr lang="en-US" sz="1700" kern="1200" dirty="0">
              <a:solidFill>
                <a:srgbClr val="FFFFFF"/>
              </a:solidFill>
              <a:latin typeface="+mn-lt"/>
              <a:ea typeface="+mn-ea"/>
              <a:cs typeface="+mn-cs"/>
            </a:endParaRPr>
          </a:p>
          <a:p>
            <a:pPr>
              <a:spcBef>
                <a:spcPts val="1200"/>
              </a:spcBef>
              <a:spcAft>
                <a:spcPts val="200"/>
              </a:spcAft>
              <a:buClr>
                <a:schemeClr val="accent1"/>
              </a:buClr>
              <a:buSzPct val="100000"/>
            </a:pPr>
            <a:endParaRPr lang="en-US" sz="1700" kern="1200" dirty="0">
              <a:solidFill>
                <a:srgbClr val="FFFFFF"/>
              </a:solidFill>
              <a:latin typeface="+mn-lt"/>
              <a:ea typeface="+mn-ea"/>
              <a:cs typeface="+mn-cs"/>
            </a:endParaRPr>
          </a:p>
        </p:txBody>
      </p:sp>
      <p:cxnSp>
        <p:nvCxnSpPr>
          <p:cNvPr id="9" name="Connector: Curved 8">
            <a:extLst>
              <a:ext uri="{FF2B5EF4-FFF2-40B4-BE49-F238E27FC236}">
                <a16:creationId xmlns:a16="http://schemas.microsoft.com/office/drawing/2014/main" id="{1974FBF8-F4C4-8A09-9E18-DF4AE649DE36}"/>
              </a:ext>
            </a:extLst>
          </p:cNvPr>
          <p:cNvCxnSpPr>
            <a:cxnSpLocks/>
          </p:cNvCxnSpPr>
          <p:nvPr/>
        </p:nvCxnSpPr>
        <p:spPr>
          <a:xfrm flipV="1">
            <a:off x="6220691" y="4502728"/>
            <a:ext cx="762000" cy="69272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FE02BDF-C943-2DF4-AEF8-FA4673920B47}"/>
              </a:ext>
            </a:extLst>
          </p:cNvPr>
          <p:cNvSpPr txBox="1"/>
          <p:nvPr/>
        </p:nvSpPr>
        <p:spPr>
          <a:xfrm>
            <a:off x="5053768" y="5389418"/>
            <a:ext cx="3078850" cy="646331"/>
          </a:xfrm>
          <a:prstGeom prst="rect">
            <a:avLst/>
          </a:prstGeom>
          <a:noFill/>
        </p:spPr>
        <p:txBody>
          <a:bodyPr wrap="square" rtlCol="0">
            <a:spAutoFit/>
          </a:bodyPr>
          <a:lstStyle/>
          <a:p>
            <a:r>
              <a:rPr lang="en-US" dirty="0"/>
              <a:t>J1 and J2 are the Josephson junctions within the AQFP cell</a:t>
            </a:r>
            <a:endParaRPr lang="en-ZA" dirty="0"/>
          </a:p>
        </p:txBody>
      </p:sp>
    </p:spTree>
    <p:extLst>
      <p:ext uri="{BB962C8B-B14F-4D97-AF65-F5344CB8AC3E}">
        <p14:creationId xmlns:p14="http://schemas.microsoft.com/office/powerpoint/2010/main" val="140854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59CF20-87BB-CAD7-5413-96D47A302BDF}"/>
              </a:ext>
            </a:extLst>
          </p:cNvPr>
          <p:cNvSpPr>
            <a:spLocks noGrp="1"/>
          </p:cNvSpPr>
          <p:nvPr>
            <p:ph type="body" sz="half" idx="2"/>
          </p:nvPr>
        </p:nvSpPr>
        <p:spPr>
          <a:xfrm>
            <a:off x="581891" y="568036"/>
            <a:ext cx="3579141" cy="5539519"/>
          </a:xfrm>
        </p:spPr>
        <p:txBody>
          <a:bodyPr>
            <a:no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How the AQFP cells work. As shown by the red arrow in the diagram on the left, first an input current is applied. Then an AC excitation current is applied which switches the left Josephson junction and a Single Flux Quanta is entered into the left Josephson junction. The result is a large downward output current as shown in the diagram.</a:t>
            </a:r>
            <a:endParaRPr lang="en-ZA" sz="2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37EC6B4-6CB9-A3FE-FFC1-97CB25B56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3355" y="1008269"/>
            <a:ext cx="5986754" cy="4841462"/>
          </a:xfrm>
          <a:prstGeom prst="rect">
            <a:avLst/>
          </a:prstGeom>
        </p:spPr>
      </p:pic>
    </p:spTree>
    <p:extLst>
      <p:ext uri="{BB962C8B-B14F-4D97-AF65-F5344CB8AC3E}">
        <p14:creationId xmlns:p14="http://schemas.microsoft.com/office/powerpoint/2010/main" val="250947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3BBEE2-D026-04EE-40C9-EB3E0B104563}"/>
              </a:ext>
            </a:extLst>
          </p:cNvPr>
          <p:cNvPicPr>
            <a:picLocks noGrp="1" noChangeAspect="1"/>
          </p:cNvPicPr>
          <p:nvPr>
            <p:ph idx="1"/>
          </p:nvPr>
        </p:nvPicPr>
        <p:blipFill>
          <a:blip r:embed="rId2"/>
          <a:stretch>
            <a:fillRect/>
          </a:stretch>
        </p:blipFill>
        <p:spPr>
          <a:xfrm>
            <a:off x="5400942" y="1083623"/>
            <a:ext cx="6181457" cy="4690753"/>
          </a:xfrm>
          <a:prstGeom prst="rect">
            <a:avLst/>
          </a:prstGeom>
        </p:spPr>
      </p:pic>
      <p:sp>
        <p:nvSpPr>
          <p:cNvPr id="4" name="Text Placeholder 3">
            <a:extLst>
              <a:ext uri="{FF2B5EF4-FFF2-40B4-BE49-F238E27FC236}">
                <a16:creationId xmlns:a16="http://schemas.microsoft.com/office/drawing/2014/main" id="{433F2D7B-E743-4F13-B2A5-B17604155C6F}"/>
              </a:ext>
            </a:extLst>
          </p:cNvPr>
          <p:cNvSpPr>
            <a:spLocks noGrp="1"/>
          </p:cNvSpPr>
          <p:nvPr>
            <p:ph type="body" sz="half" idx="2"/>
          </p:nvPr>
        </p:nvSpPr>
        <p:spPr>
          <a:xfrm>
            <a:off x="246745" y="1083623"/>
            <a:ext cx="4063998" cy="4025406"/>
          </a:xfrm>
        </p:spPr>
        <p:txBody>
          <a:bodyPr>
            <a:normAutofit lnSpcReduction="10000"/>
          </a:bodyPr>
          <a:lstStyle/>
          <a:p>
            <a:r>
              <a:rPr lang="en-ZA" sz="2200" dirty="0">
                <a:solidFill>
                  <a:schemeClr val="bg1"/>
                </a:solidFill>
                <a:effectLst/>
                <a:latin typeface="Calibri" panose="020F0502020204030204" pitchFamily="34" charset="0"/>
                <a:ea typeface="Calibri" panose="020F0502020204030204" pitchFamily="34" charset="0"/>
              </a:rPr>
              <a:t>When the input current, shown by the red arrow, is reversed the right Josephson junction switches. This results in a large upward output current. These AQFP cells can be arranged in different ways to create different logic gates such as AND, NAND OR, XOR and other logic gates required to make a full adder and a half adder.</a:t>
            </a:r>
            <a:endParaRPr lang="en-ZA" sz="2200" dirty="0">
              <a:solidFill>
                <a:schemeClr val="bg1"/>
              </a:solidFill>
            </a:endParaRPr>
          </a:p>
        </p:txBody>
      </p:sp>
    </p:spTree>
    <p:extLst>
      <p:ext uri="{BB962C8B-B14F-4D97-AF65-F5344CB8AC3E}">
        <p14:creationId xmlns:p14="http://schemas.microsoft.com/office/powerpoint/2010/main" val="42921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AF61E2-209C-80FB-3A35-C039D29C1FD4}"/>
              </a:ext>
            </a:extLst>
          </p:cNvPr>
          <p:cNvSpPr txBox="1"/>
          <p:nvPr/>
        </p:nvSpPr>
        <p:spPr>
          <a:xfrm>
            <a:off x="1097280" y="758952"/>
            <a:ext cx="10058400"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i="0" kern="1200" spc="-50" baseline="0" dirty="0">
                <a:solidFill>
                  <a:schemeClr val="tx1">
                    <a:lumMod val="85000"/>
                    <a:lumOff val="15000"/>
                  </a:schemeClr>
                </a:solidFill>
                <a:latin typeface="+mj-lt"/>
                <a:ea typeface="+mj-ea"/>
                <a:cs typeface="+mj-cs"/>
              </a:rPr>
              <a:t>Why do AQFP cells require an AC excitation current? I</a:t>
            </a:r>
            <a:r>
              <a:rPr lang="en-US" sz="3200" b="0" i="0" kern="1200" spc="-50" baseline="0" dirty="0">
                <a:solidFill>
                  <a:schemeClr val="tx1">
                    <a:lumMod val="85000"/>
                    <a:lumOff val="15000"/>
                  </a:schemeClr>
                </a:solidFill>
                <a:effectLst/>
                <a:latin typeface="+mj-lt"/>
                <a:ea typeface="+mj-ea"/>
                <a:cs typeface="+mj-cs"/>
              </a:rPr>
              <a:t>n AQFP cells, an AC excitation current is required rather than a DC excitation current due to the specific way these devices function and the need to avoid certain issues associated with DC excitation. The following are some of these issues. </a:t>
            </a:r>
          </a:p>
          <a:p>
            <a:pPr>
              <a:lnSpc>
                <a:spcPct val="90000"/>
              </a:lnSpc>
              <a:spcBef>
                <a:spcPct val="0"/>
              </a:spcBef>
              <a:spcAft>
                <a:spcPts val="600"/>
              </a:spcAft>
            </a:pPr>
            <a:endParaRPr lang="en-US" sz="3200" i="0" kern="1200" spc="-50" baseline="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78775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7BB5-48D5-5D02-1C15-3571A3221B64}"/>
              </a:ext>
            </a:extLst>
          </p:cNvPr>
          <p:cNvSpPr>
            <a:spLocks noGrp="1"/>
          </p:cNvSpPr>
          <p:nvPr>
            <p:ph type="title"/>
          </p:nvPr>
        </p:nvSpPr>
        <p:spPr/>
        <p:txBody>
          <a:bodyPr/>
          <a:lstStyle/>
          <a:p>
            <a:r>
              <a:rPr lang="en-US" dirty="0"/>
              <a:t>Flux trapping</a:t>
            </a:r>
            <a:endParaRPr lang="en-ZA" dirty="0"/>
          </a:p>
        </p:txBody>
      </p:sp>
      <p:sp>
        <p:nvSpPr>
          <p:cNvPr id="3" name="Content Placeholder 2">
            <a:extLst>
              <a:ext uri="{FF2B5EF4-FFF2-40B4-BE49-F238E27FC236}">
                <a16:creationId xmlns:a16="http://schemas.microsoft.com/office/drawing/2014/main" id="{E06B0A13-9BAB-D93A-54FD-9C09102622DB}"/>
              </a:ext>
            </a:extLst>
          </p:cNvPr>
          <p:cNvSpPr>
            <a:spLocks noGrp="1"/>
          </p:cNvSpPr>
          <p:nvPr>
            <p:ph idx="1"/>
          </p:nvPr>
        </p:nvSpPr>
        <p:spPr/>
        <p:txBody>
          <a:bodyPr/>
          <a:lstStyle/>
          <a:p>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AQFP cells rely on the manipulation of quantum flux states, which can become trapped in the presence of a DC bias. Trapped flux can lead to errors and instability in the operation of the device. By using an AC excitation current, the flux oscillates back and forth without getting trapped in one state, ensuring more reliable and error-free operation.</a:t>
            </a:r>
            <a:endParaRPr lang="en-ZA"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ZA" dirty="0"/>
          </a:p>
        </p:txBody>
      </p:sp>
    </p:spTree>
    <p:extLst>
      <p:ext uri="{BB962C8B-B14F-4D97-AF65-F5344CB8AC3E}">
        <p14:creationId xmlns:p14="http://schemas.microsoft.com/office/powerpoint/2010/main" val="372592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97EF-9606-A0E4-E178-B0BE739F4F53}"/>
              </a:ext>
            </a:extLst>
          </p:cNvPr>
          <p:cNvSpPr>
            <a:spLocks noGrp="1"/>
          </p:cNvSpPr>
          <p:nvPr>
            <p:ph type="title"/>
          </p:nvPr>
        </p:nvSpPr>
        <p:spPr/>
        <p:txBody>
          <a:bodyPr/>
          <a:lstStyle/>
          <a:p>
            <a:r>
              <a:rPr lang="en-ZA" b="0" i="0" dirty="0">
                <a:solidFill>
                  <a:srgbClr val="374151"/>
                </a:solidFill>
                <a:effectLst/>
                <a:latin typeface="Söhne"/>
              </a:rPr>
              <a:t>Dynamic State Switching</a:t>
            </a:r>
            <a:endParaRPr lang="en-ZA" dirty="0"/>
          </a:p>
        </p:txBody>
      </p:sp>
      <p:sp>
        <p:nvSpPr>
          <p:cNvPr id="3" name="Content Placeholder 2">
            <a:extLst>
              <a:ext uri="{FF2B5EF4-FFF2-40B4-BE49-F238E27FC236}">
                <a16:creationId xmlns:a16="http://schemas.microsoft.com/office/drawing/2014/main" id="{52B3F1CB-793C-15A0-A26C-9C3D1857633B}"/>
              </a:ext>
            </a:extLst>
          </p:cNvPr>
          <p:cNvSpPr>
            <a:spLocks noGrp="1"/>
          </p:cNvSpPr>
          <p:nvPr>
            <p:ph idx="1"/>
          </p:nvPr>
        </p:nvSpPr>
        <p:spPr/>
        <p:txBody>
          <a:bodyPr>
            <a:normAutofit/>
          </a:bodyPr>
          <a:lstStyle/>
          <a:p>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AQFP logic operations involve the dynamic switching of quantum flux states between different superconducting loops or elements within the cell. AC excitation enables a more controlled and reversible manipulation of the quantum states, allowing for efficient logic operations. In simpler words the AC current acts as a clock for the cell and synchronizes the actions.</a:t>
            </a:r>
            <a:endParaRPr lang="en-ZA"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677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452C-F0DD-9253-ACC8-17EA61510F40}"/>
              </a:ext>
            </a:extLst>
          </p:cNvPr>
          <p:cNvSpPr>
            <a:spLocks noGrp="1"/>
          </p:cNvSpPr>
          <p:nvPr>
            <p:ph type="title"/>
          </p:nvPr>
        </p:nvSpPr>
        <p:spPr/>
        <p:txBody>
          <a:bodyPr/>
          <a:lstStyle/>
          <a:p>
            <a:r>
              <a:rPr lang="en-ZA" b="0" i="0" dirty="0">
                <a:solidFill>
                  <a:srgbClr val="374151"/>
                </a:solidFill>
                <a:effectLst/>
                <a:latin typeface="Söhne"/>
              </a:rPr>
              <a:t>Energy Efficiency</a:t>
            </a:r>
            <a:endParaRPr lang="en-ZA" dirty="0"/>
          </a:p>
        </p:txBody>
      </p:sp>
      <p:sp>
        <p:nvSpPr>
          <p:cNvPr id="3" name="Content Placeholder 2">
            <a:extLst>
              <a:ext uri="{FF2B5EF4-FFF2-40B4-BE49-F238E27FC236}">
                <a16:creationId xmlns:a16="http://schemas.microsoft.com/office/drawing/2014/main" id="{9F2E86AD-0552-937A-3262-9C14EF38F21C}"/>
              </a:ext>
            </a:extLst>
          </p:cNvPr>
          <p:cNvSpPr>
            <a:spLocks noGrp="1"/>
          </p:cNvSpPr>
          <p:nvPr>
            <p:ph idx="1"/>
          </p:nvPr>
        </p:nvSpPr>
        <p:spPr/>
        <p:txBody>
          <a:bodyPr>
            <a:normAutofit/>
          </a:bodyPr>
          <a:lstStyle/>
          <a:p>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Superconducting circuits are known for their energy efficiency, and AQFP is no exception. By using an AC excitation current, the energy dissipation can be kept to a minimum, resulting in lower power consumption during operation</a:t>
            </a:r>
            <a:endParaRPr lang="en-ZA"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267829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{A7A0FC62-15F0-4302-9FDE-B64EAF703CE5}tf56160789_win32</Template>
  <TotalTime>107</TotalTime>
  <Words>715</Words>
  <Application>Microsoft Office PowerPoint</Application>
  <PresentationFormat>Widescreen</PresentationFormat>
  <Paragraphs>22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Söhne</vt:lpstr>
      <vt:lpstr>Custom</vt:lpstr>
      <vt:lpstr>Creating AND, NAND, OR, XOR and NOT gates from superconductive circuits specifically AQFP (Adiabatic Quantum-Flux-Parametron) cells to create a half adder and a full adder.</vt:lpstr>
      <vt:lpstr>PowerPoint Presentation</vt:lpstr>
      <vt:lpstr>PowerPoint Presentation</vt:lpstr>
      <vt:lpstr>PowerPoint Presentation</vt:lpstr>
      <vt:lpstr>PowerPoint Presentation</vt:lpstr>
      <vt:lpstr>PowerPoint Presentation</vt:lpstr>
      <vt:lpstr>Flux trapping</vt:lpstr>
      <vt:lpstr>Dynamic State Switching</vt:lpstr>
      <vt:lpstr>Energy Efficiency</vt:lpstr>
      <vt:lpstr>PowerPoint Presentation</vt:lpstr>
      <vt:lpstr>Once I have managed to construct the logic gates, I will use them to build a half adder and a full adder.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NAND, OR, XOR and NOT gates from superconductive circuits specifically AQFP (Adiabatic Quantum-Flux-Parametron) cells to create a half adder and a full adder.</dc:title>
  <dc:creator>Ketteringham, JS, Mx [24009385@sun.ac.za]</dc:creator>
  <cp:lastModifiedBy>Ketteringham, JS, Mx [24009385@sun.ac.za]</cp:lastModifiedBy>
  <cp:revision>1</cp:revision>
  <dcterms:created xsi:type="dcterms:W3CDTF">2023-07-26T12:46:32Z</dcterms:created>
  <dcterms:modified xsi:type="dcterms:W3CDTF">2023-07-26T14:33:37Z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