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1" r:id="rId2"/>
    <p:sldId id="4272" r:id="rId3"/>
    <p:sldId id="398" r:id="rId4"/>
    <p:sldId id="4273" r:id="rId5"/>
    <p:sldId id="4293" r:id="rId6"/>
    <p:sldId id="4275" r:id="rId7"/>
    <p:sldId id="282" r:id="rId8"/>
    <p:sldId id="4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BE70-6277-8B96-CFEE-4FD105A8C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CEBD-4F2B-CC6A-3052-599527463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B474-65CE-4392-92FF-E1C86488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A152D-CBAA-709D-D951-0960BBE7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835DE-849C-9BF0-C2D5-2F5253D6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C617-7217-C217-2154-B978206F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18649-577E-A2FE-D8BA-E420FC49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2540-B946-AD0A-B2CE-7B0DF916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5AF7-DEF0-1B21-4CAB-B81E3C9A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9D18-97BA-51E4-B7D1-ADEF5643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6EEFE-19AD-394A-DFAB-912CF7436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EDD1B-734D-DA4A-D844-498B4FF16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31A8-5299-FDD8-756B-F3CDB54F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F848-0ECC-1EBE-BE4D-96A526D8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96A7-2386-7565-CFD5-51803E8E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06" y="495301"/>
            <a:ext cx="11629791" cy="463587"/>
          </a:xfrm>
        </p:spPr>
        <p:txBody>
          <a:bodyPr wrap="square" anchor="ctr">
            <a:noAutofit/>
          </a:bodyPr>
          <a:lstStyle>
            <a:lvl1pPr algn="l">
              <a:defRPr sz="340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9836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434667" cy="420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226299" y="-1"/>
            <a:ext cx="4965700" cy="6117167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311151"/>
            <a:ext cx="6453809" cy="9761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59663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2" y="302684"/>
            <a:ext cx="5490693" cy="98461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117167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48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1" y="0"/>
            <a:ext cx="3552825" cy="68580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7" y="2965413"/>
            <a:ext cx="3147895" cy="463587"/>
          </a:xfrm>
        </p:spPr>
        <p:txBody>
          <a:bodyPr wrap="square" anchor="ctr"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04812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12192000" cy="6117167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9865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08" y="2544917"/>
            <a:ext cx="3312576" cy="11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338F-64AE-C68F-0D44-2A525D2D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96AA-421B-6D5F-2062-48333345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33DF-C5E9-DB66-A690-D9B26348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EF21-DCD2-3BFA-9A92-0737F7AE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F5DB-DFC8-88E2-BD06-7540E608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8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ED96-C4A4-CAA2-4F85-F6D11582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7A05-650D-49F7-4EE0-E25C83E32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6B7D-BD63-85FC-1D83-FB987E6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0C05-F32A-FE3D-98B6-E592FB25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7294-BD42-6AC3-5851-F1BC41D6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EED9-F354-B8C8-5F3E-CB925A94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A311-270E-C552-0DA9-CD9811CE9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C73AF-D06E-C89D-95D3-278B58D01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6007C-DB2D-D586-D165-5F92403C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7EC12-6FBF-C443-6268-1EB33C3B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87C20-26FE-C416-E994-A2C3E327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F9C4-59D1-FF51-B93B-3A93E05A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59684-E465-E5E2-A538-78F9F5C2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48093-23AB-CAC0-C140-3F2FD190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A5B97-B5A4-3D32-35EA-146D8A029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C1B8B-A3B0-B71B-AB6D-CAB19A814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EA4E9-6A5C-E2D0-2AF7-616BAD7C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D65CB-592B-02CF-07D0-3D46654B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34032-857B-0999-8CA5-86B56A88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06B5-1C66-1A7A-9E89-7602567F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95E4E-FA54-18E9-8A47-5F6FB97F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F086C-08F4-0D6C-0A33-1A9F074A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4CB3E-00A1-55D4-51E6-2F046D21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4A3F1-B0CF-8049-7011-943E926A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DEC82-8A4D-98D2-0FAB-5F84681B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97998-C490-3D2C-A6D0-6101EBFE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4322-B4EC-40C9-55AF-8C55AAEB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4EE7-62A5-1A0C-B951-7321FD71D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DEB13-DD46-6FE0-6C60-479BECF9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AA9DB-816E-98A8-05A2-28AA39F8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096F3-F9BC-AEF6-2DEA-BD45D2A9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0F1A5-C85C-EF89-DD38-5AA80048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A0B-53EB-D9F2-612F-6FA822C0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FA229-0D3B-6BC3-96F4-D319A693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CCBC3-6BDD-0347-2DC4-151E389E8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9E051-2909-CBE5-EDF3-042DD208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99B47-0CD0-ED03-ADCE-9FE154C1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508D-E974-2FEB-8D6B-3A714A40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1F86B-91EF-95C6-F93C-9E25C772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E7AF-3F0D-3EAB-0B12-F97AB602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2739E-DD97-7703-B43E-2A5173BB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6B8E7-8753-4F66-B8DD-DFE0231D244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9ADA-57A7-D193-D45B-13846EDD2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2E34-FF8F-1962-4180-3D08EBDAA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26ECB-DFD4-49BD-9E6D-292A4238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2.sv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lex.infosysapps.com/web/en/public/about" TargetMode="External"/><Relationship Id="rId4" Type="http://schemas.openxmlformats.org/officeDocument/2006/relationships/hyperlink" Target="https://www.infosys.com/investors/news-events/analyst-meet/2022/india/main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2F1-8BAB-76E1-308C-B12C8FBC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>
                <a:latin typeface="Arial" panose="020B0604020202020204" pitchFamily="34" charset="0"/>
                <a:cs typeface="Arial" panose="020B0604020202020204" pitchFamily="34" charset="0"/>
              </a:rPr>
              <a:t>Global Company…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B61C20B-6665-84B3-32D3-371EF7686E71}"/>
              </a:ext>
            </a:extLst>
          </p:cNvPr>
          <p:cNvSpPr/>
          <p:nvPr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39F1F943-63C8-F9FB-A372-65BB579B7E2B}"/>
              </a:ext>
            </a:extLst>
          </p:cNvPr>
          <p:cNvSpPr/>
          <p:nvPr/>
        </p:nvSpPr>
        <p:spPr>
          <a:xfrm flipH="1">
            <a:off x="7555177" y="675839"/>
            <a:ext cx="1" cy="5682732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headEnd type="oval"/>
            <a:tailEnd type="oval"/>
          </a:ln>
        </p:spPr>
        <p:txBody>
          <a:bodyPr tIns="121919" bIns="121919"/>
          <a:lstStyle/>
          <a:p>
            <a:pPr algn="ctr" defTabSz="2438339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sz="480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B469419-104D-F691-4577-D03EADB38C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054" y="2303351"/>
            <a:ext cx="6803289" cy="35701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A6C01-2507-6723-031C-9E1B57358CF6}"/>
              </a:ext>
            </a:extLst>
          </p:cNvPr>
          <p:cNvSpPr txBox="1"/>
          <p:nvPr/>
        </p:nvSpPr>
        <p:spPr>
          <a:xfrm>
            <a:off x="555012" y="1280504"/>
            <a:ext cx="6192432" cy="80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267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67" spc="-131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2267" spc="25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spc="-11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en-US" sz="2267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267" spc="11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</a:t>
            </a:r>
            <a:r>
              <a:rPr lang="en-US" sz="2267" spc="5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algn="ctr">
              <a:spcBef>
                <a:spcPts val="100"/>
              </a:spcBef>
            </a:pPr>
            <a:r>
              <a:rPr lang="en-US" sz="2267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267" spc="5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b="1" spc="-25">
                <a:solidFill>
                  <a:srgbClr val="FF7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50+</a:t>
            </a:r>
            <a:r>
              <a:rPr lang="en-US" sz="2267" b="1" spc="-185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spc="-11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  <a:endParaRPr lang="en-US" sz="226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5729EC-A110-CDE1-F8AB-82793A24A374}"/>
              </a:ext>
            </a:extLst>
          </p:cNvPr>
          <p:cNvGrpSpPr/>
          <p:nvPr/>
        </p:nvGrpSpPr>
        <p:grpSpPr>
          <a:xfrm>
            <a:off x="9093104" y="2347892"/>
            <a:ext cx="2733496" cy="463587"/>
            <a:chOff x="6819828" y="1760919"/>
            <a:chExt cx="2050122" cy="34769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727DFCD9-85FD-6ABD-23FD-DEA24EA096C5}"/>
                </a:ext>
              </a:extLst>
            </p:cNvPr>
            <p:cNvSpPr/>
            <p:nvPr/>
          </p:nvSpPr>
          <p:spPr>
            <a:xfrm>
              <a:off x="6819828" y="1760919"/>
              <a:ext cx="2050122" cy="347690"/>
            </a:xfrm>
            <a:prstGeom prst="round2DiagRect">
              <a:avLst>
                <a:gd name="adj1" fmla="val 37141"/>
                <a:gd name="adj2" fmla="val 0"/>
              </a:avLst>
            </a:prstGeom>
            <a:solidFill>
              <a:srgbClr val="FF701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972FBF16-2D33-FA5A-3D10-426B57C45096}"/>
                </a:ext>
              </a:extLst>
            </p:cNvPr>
            <p:cNvSpPr txBox="1"/>
            <p:nvPr/>
          </p:nvSpPr>
          <p:spPr>
            <a:xfrm>
              <a:off x="6915310" y="1812140"/>
              <a:ext cx="846037" cy="228316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1867" b="1" spc="-13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61.4%</a:t>
              </a:r>
              <a:endParaRPr sz="1867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70ED079D-8311-E1CC-C60E-DB48602C7872}"/>
              </a:ext>
            </a:extLst>
          </p:cNvPr>
          <p:cNvSpPr txBox="1"/>
          <p:nvPr/>
        </p:nvSpPr>
        <p:spPr>
          <a:xfrm>
            <a:off x="7234852" y="2427935"/>
            <a:ext cx="1650971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r">
              <a:spcBef>
                <a:spcPts val="127"/>
              </a:spcBef>
            </a:pPr>
            <a:r>
              <a:rPr sz="1867" b="1" spc="-13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  <a:r>
              <a:rPr sz="1867" b="1" spc="-87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b="1" spc="-13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endParaRPr sz="1867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66C477-BCDA-F0F1-9987-FC90EFD81084}"/>
              </a:ext>
            </a:extLst>
          </p:cNvPr>
          <p:cNvGrpSpPr/>
          <p:nvPr/>
        </p:nvGrpSpPr>
        <p:grpSpPr>
          <a:xfrm>
            <a:off x="7234853" y="3031835"/>
            <a:ext cx="3688377" cy="463587"/>
            <a:chOff x="5426139" y="2281309"/>
            <a:chExt cx="2766283" cy="347690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F1B164C9-6300-245B-7754-1538306EB95A}"/>
                </a:ext>
              </a:extLst>
            </p:cNvPr>
            <p:cNvSpPr/>
            <p:nvPr/>
          </p:nvSpPr>
          <p:spPr>
            <a:xfrm>
              <a:off x="6819827" y="2281309"/>
              <a:ext cx="1372595" cy="347690"/>
            </a:xfrm>
            <a:prstGeom prst="round2DiagRect">
              <a:avLst>
                <a:gd name="adj1" fmla="val 37141"/>
                <a:gd name="adj2" fmla="val 0"/>
              </a:avLst>
            </a:prstGeom>
            <a:solidFill>
              <a:srgbClr val="0741C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2234CEBB-4690-7C42-03F6-EA31741A0211}"/>
                </a:ext>
              </a:extLst>
            </p:cNvPr>
            <p:cNvSpPr txBox="1"/>
            <p:nvPr/>
          </p:nvSpPr>
          <p:spPr>
            <a:xfrm>
              <a:off x="6915310" y="2332530"/>
              <a:ext cx="846037" cy="228316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lang="en-US" sz="1867" b="1" spc="-13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25.2%</a:t>
              </a:r>
              <a:endParaRPr sz="1867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36098480-A482-B0A8-E962-A106B270BF54}"/>
                </a:ext>
              </a:extLst>
            </p:cNvPr>
            <p:cNvSpPr txBox="1"/>
            <p:nvPr/>
          </p:nvSpPr>
          <p:spPr>
            <a:xfrm>
              <a:off x="5426139" y="2348775"/>
              <a:ext cx="1238228" cy="227675"/>
            </a:xfrm>
            <a:prstGeom prst="rect">
              <a:avLst/>
            </a:prstGeom>
          </p:spPr>
          <p:txBody>
            <a:bodyPr vert="horz" wrap="square" lIns="0" tIns="16087" rIns="0" bIns="0" rtlCol="0">
              <a:spAutoFit/>
            </a:bodyPr>
            <a:lstStyle/>
            <a:p>
              <a:pPr marL="16933" algn="r">
                <a:spcBef>
                  <a:spcPts val="127"/>
                </a:spcBef>
              </a:pPr>
              <a:r>
                <a:rPr lang="en-US" sz="1867" b="1" spc="-13">
                  <a:solidFill>
                    <a:srgbClr val="5858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Europe</a:t>
              </a:r>
              <a:endParaRPr sz="1867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92AB7-8FB9-815A-1FBE-5B0BEA433021}"/>
              </a:ext>
            </a:extLst>
          </p:cNvPr>
          <p:cNvGrpSpPr/>
          <p:nvPr/>
        </p:nvGrpSpPr>
        <p:grpSpPr>
          <a:xfrm>
            <a:off x="7234853" y="3715776"/>
            <a:ext cx="3192775" cy="463587"/>
            <a:chOff x="5426139" y="2771963"/>
            <a:chExt cx="2394581" cy="347690"/>
          </a:xfrm>
        </p:grpSpPr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E17C2743-7689-1F17-13F3-7A98377EFA8B}"/>
                </a:ext>
              </a:extLst>
            </p:cNvPr>
            <p:cNvSpPr txBox="1"/>
            <p:nvPr/>
          </p:nvSpPr>
          <p:spPr>
            <a:xfrm>
              <a:off x="5426139" y="2854297"/>
              <a:ext cx="1238228" cy="227675"/>
            </a:xfrm>
            <a:prstGeom prst="rect">
              <a:avLst/>
            </a:prstGeom>
          </p:spPr>
          <p:txBody>
            <a:bodyPr vert="horz" wrap="square" lIns="0" tIns="16087" rIns="0" bIns="0" rtlCol="0">
              <a:spAutoFit/>
            </a:bodyPr>
            <a:lstStyle/>
            <a:p>
              <a:pPr marL="16933" algn="r">
                <a:spcBef>
                  <a:spcPts val="127"/>
                </a:spcBef>
              </a:pPr>
              <a:r>
                <a:rPr lang="en-US" sz="1867" b="1" spc="-13">
                  <a:solidFill>
                    <a:srgbClr val="5858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 of World</a:t>
              </a:r>
              <a:endParaRPr sz="1867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4">
              <a:extLst>
                <a:ext uri="{FF2B5EF4-FFF2-40B4-BE49-F238E27FC236}">
                  <a16:creationId xmlns:a16="http://schemas.microsoft.com/office/drawing/2014/main" id="{38E50DBC-9A57-4E0D-1747-C0BA51291432}"/>
                </a:ext>
              </a:extLst>
            </p:cNvPr>
            <p:cNvSpPr/>
            <p:nvPr/>
          </p:nvSpPr>
          <p:spPr>
            <a:xfrm>
              <a:off x="6819827" y="2771963"/>
              <a:ext cx="1000893" cy="347690"/>
            </a:xfrm>
            <a:prstGeom prst="round2DiagRect">
              <a:avLst>
                <a:gd name="adj1" fmla="val 37141"/>
                <a:gd name="adj2" fmla="val 0"/>
              </a:avLst>
            </a:prstGeom>
            <a:solidFill>
              <a:srgbClr val="099C4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EF1280C1-AD63-672D-0007-7620B6219254}"/>
                </a:ext>
              </a:extLst>
            </p:cNvPr>
            <p:cNvSpPr txBox="1"/>
            <p:nvPr/>
          </p:nvSpPr>
          <p:spPr>
            <a:xfrm>
              <a:off x="6915310" y="2823184"/>
              <a:ext cx="846037" cy="228316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lang="en-US" sz="1867" b="1" spc="-13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10.2</a:t>
              </a:r>
              <a:r>
                <a:rPr lang="en-US" sz="1867" b="1" spc="-13">
                  <a:solidFill>
                    <a:srgbClr val="FFFFFF"/>
                  </a:solidFill>
                  <a:latin typeface="Apercu Medium" panose="02000606040000020004" pitchFamily="50" charset="0"/>
                  <a:cs typeface="Arial Narrow"/>
                </a:rPr>
                <a:t>%</a:t>
              </a:r>
              <a:endParaRPr sz="1867">
                <a:latin typeface="Apercu Medium" panose="02000606040000020004" pitchFamily="50" charset="0"/>
                <a:cs typeface="Arial Narrow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72A63A-578B-0573-8D6A-A0D59C70AC67}"/>
              </a:ext>
            </a:extLst>
          </p:cNvPr>
          <p:cNvGrpSpPr/>
          <p:nvPr/>
        </p:nvGrpSpPr>
        <p:grpSpPr>
          <a:xfrm>
            <a:off x="7234852" y="4399717"/>
            <a:ext cx="2707080" cy="463587"/>
            <a:chOff x="5426139" y="3299787"/>
            <a:chExt cx="2030310" cy="347690"/>
          </a:xfrm>
        </p:grpSpPr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6AD62E20-4758-930C-05C4-EB9AD7920583}"/>
                </a:ext>
              </a:extLst>
            </p:cNvPr>
            <p:cNvSpPr txBox="1"/>
            <p:nvPr/>
          </p:nvSpPr>
          <p:spPr>
            <a:xfrm>
              <a:off x="5426139" y="3382121"/>
              <a:ext cx="1238228" cy="227675"/>
            </a:xfrm>
            <a:prstGeom prst="rect">
              <a:avLst/>
            </a:prstGeom>
          </p:spPr>
          <p:txBody>
            <a:bodyPr vert="horz" wrap="square" lIns="0" tIns="16087" rIns="0" bIns="0" rtlCol="0">
              <a:spAutoFit/>
            </a:bodyPr>
            <a:lstStyle/>
            <a:p>
              <a:pPr marL="16933" algn="r">
                <a:spcBef>
                  <a:spcPts val="127"/>
                </a:spcBef>
              </a:pPr>
              <a:r>
                <a:rPr lang="en-US" sz="1867" b="1" spc="-13">
                  <a:solidFill>
                    <a:srgbClr val="5858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India</a:t>
              </a:r>
              <a:endParaRPr sz="1867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22806336-2A60-48F4-BE1E-9B6FD622B472}"/>
                </a:ext>
              </a:extLst>
            </p:cNvPr>
            <p:cNvSpPr/>
            <p:nvPr/>
          </p:nvSpPr>
          <p:spPr>
            <a:xfrm>
              <a:off x="6819828" y="3299787"/>
              <a:ext cx="636621" cy="347690"/>
            </a:xfrm>
            <a:prstGeom prst="round2DiagRect">
              <a:avLst>
                <a:gd name="adj1" fmla="val 37141"/>
                <a:gd name="adj2" fmla="val 0"/>
              </a:avLst>
            </a:prstGeom>
            <a:solidFill>
              <a:srgbClr val="FECF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CB279372-2AA7-B8CE-0AAE-4D11E5A8BBCA}"/>
                </a:ext>
              </a:extLst>
            </p:cNvPr>
            <p:cNvSpPr txBox="1"/>
            <p:nvPr/>
          </p:nvSpPr>
          <p:spPr>
            <a:xfrm>
              <a:off x="6915310" y="3351008"/>
              <a:ext cx="541139" cy="228316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lang="en-US" sz="1867" b="1" spc="-13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3.2%</a:t>
              </a:r>
              <a:endParaRPr sz="1867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74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EADADDB4-F9F3-97E0-4BE3-FCC2C82EC5E2}"/>
              </a:ext>
            </a:extLst>
          </p:cNvPr>
          <p:cNvSpPr/>
          <p:nvPr/>
        </p:nvSpPr>
        <p:spPr>
          <a:xfrm flipH="1" flipV="1">
            <a:off x="215900" y="2944093"/>
            <a:ext cx="7117773" cy="1423553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4" name="Picture Placeholder 53" descr="A picture containing person, suit&#10;&#10;Description automatically generated">
            <a:extLst>
              <a:ext uri="{FF2B5EF4-FFF2-40B4-BE49-F238E27FC236}">
                <a16:creationId xmlns:a16="http://schemas.microsoft.com/office/drawing/2014/main" id="{B66F8F05-BC74-94F6-18A8-8E9C742973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2" r="6076" b="1602"/>
          <a:stretch/>
        </p:blipFill>
        <p:spPr>
          <a:xfrm>
            <a:off x="7555177" y="-1"/>
            <a:ext cx="4636823" cy="6182161"/>
          </a:xfrm>
          <a:custGeom>
            <a:avLst/>
            <a:gdLst>
              <a:gd name="connsiteX0" fmla="*/ 0 w 3477617"/>
              <a:gd name="connsiteY0" fmla="*/ 0 h 4636621"/>
              <a:gd name="connsiteX1" fmla="*/ 3477617 w 3477617"/>
              <a:gd name="connsiteY1" fmla="*/ 0 h 4636621"/>
              <a:gd name="connsiteX2" fmla="*/ 3477617 w 3477617"/>
              <a:gd name="connsiteY2" fmla="*/ 4636621 h 4636621"/>
              <a:gd name="connsiteX3" fmla="*/ 579615 w 3477617"/>
              <a:gd name="connsiteY3" fmla="*/ 4636621 h 4636621"/>
              <a:gd name="connsiteX4" fmla="*/ 0 w 3477617"/>
              <a:gd name="connsiteY4" fmla="*/ 4057006 h 46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7617" h="4636621">
                <a:moveTo>
                  <a:pt x="0" y="0"/>
                </a:moveTo>
                <a:lnTo>
                  <a:pt x="3477617" y="0"/>
                </a:lnTo>
                <a:lnTo>
                  <a:pt x="3477617" y="4636621"/>
                </a:lnTo>
                <a:lnTo>
                  <a:pt x="579615" y="4636621"/>
                </a:lnTo>
                <a:cubicBezTo>
                  <a:pt x="259502" y="4636621"/>
                  <a:pt x="0" y="4377119"/>
                  <a:pt x="0" y="4057006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826" r="-12826"/>
            </a:stretch>
          </a:blipFill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F07291-3AED-42F8-6A7B-907C29372B9E}"/>
              </a:ext>
            </a:extLst>
          </p:cNvPr>
          <p:cNvSpPr/>
          <p:nvPr/>
        </p:nvSpPr>
        <p:spPr>
          <a:xfrm>
            <a:off x="1816545" y="1210886"/>
            <a:ext cx="60959" cy="471726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9524C2-20A9-AA7C-8AB7-EF52F040AC32}"/>
              </a:ext>
            </a:extLst>
          </p:cNvPr>
          <p:cNvGrpSpPr/>
          <p:nvPr/>
        </p:nvGrpSpPr>
        <p:grpSpPr>
          <a:xfrm>
            <a:off x="420813" y="1991964"/>
            <a:ext cx="5026656" cy="205121"/>
            <a:chOff x="228600" y="1662321"/>
            <a:chExt cx="3769992" cy="1538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ACC912-648B-86F0-10E2-C4A18C55E401}"/>
                </a:ext>
              </a:extLst>
            </p:cNvPr>
            <p:cNvSpPr txBox="1"/>
            <p:nvPr/>
          </p:nvSpPr>
          <p:spPr>
            <a:xfrm>
              <a:off x="228600" y="1662321"/>
              <a:ext cx="906780" cy="153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3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258B3A-C3BF-63D6-A5BD-CC2BB7A5B65D}"/>
                </a:ext>
              </a:extLst>
            </p:cNvPr>
            <p:cNvSpPr txBox="1"/>
            <p:nvPr/>
          </p:nvSpPr>
          <p:spPr>
            <a:xfrm>
              <a:off x="1609725" y="1677710"/>
              <a:ext cx="1122044" cy="123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40EEF3-8292-4470-D89B-8EDC56B882A3}"/>
                </a:ext>
              </a:extLst>
            </p:cNvPr>
            <p:cNvSpPr txBox="1"/>
            <p:nvPr/>
          </p:nvSpPr>
          <p:spPr>
            <a:xfrm>
              <a:off x="2876549" y="1677710"/>
              <a:ext cx="1122043" cy="123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Analytics 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FDCF02-6742-065A-9ADA-8D03AFFD9486}"/>
              </a:ext>
            </a:extLst>
          </p:cNvPr>
          <p:cNvGrpSpPr/>
          <p:nvPr/>
        </p:nvGrpSpPr>
        <p:grpSpPr>
          <a:xfrm>
            <a:off x="420814" y="1362432"/>
            <a:ext cx="6736079" cy="501196"/>
            <a:chOff x="228600" y="1126599"/>
            <a:chExt cx="5052059" cy="37589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9D0960-2E98-A101-B8C7-73A1DDB1DD3A}"/>
                </a:ext>
              </a:extLst>
            </p:cNvPr>
            <p:cNvSpPr/>
            <p:nvPr/>
          </p:nvSpPr>
          <p:spPr>
            <a:xfrm>
              <a:off x="1216865" y="1126599"/>
              <a:ext cx="154298" cy="1542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1AEE7F-02C4-9711-7127-6284F315AF14}"/>
                </a:ext>
              </a:extLst>
            </p:cNvPr>
            <p:cNvSpPr txBox="1"/>
            <p:nvPr/>
          </p:nvSpPr>
          <p:spPr>
            <a:xfrm>
              <a:off x="228600" y="1133020"/>
              <a:ext cx="906780" cy="153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3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B9BBE3-E38B-F0B4-0E99-F81556AB037A}"/>
                </a:ext>
              </a:extLst>
            </p:cNvPr>
            <p:cNvSpPr txBox="1"/>
            <p:nvPr/>
          </p:nvSpPr>
          <p:spPr>
            <a:xfrm>
              <a:off x="1609725" y="1133020"/>
              <a:ext cx="1122044" cy="2463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Marketing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Experience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7E5A7E-DFBF-A50E-7A75-2230FEACCB80}"/>
                </a:ext>
              </a:extLst>
            </p:cNvPr>
            <p:cNvSpPr txBox="1"/>
            <p:nvPr/>
          </p:nvSpPr>
          <p:spPr>
            <a:xfrm>
              <a:off x="2876549" y="1133020"/>
              <a:ext cx="1122043" cy="369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Commerce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Infosys Metaverse Foundry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AD37ED-9BC6-CB60-1174-BC35596B1323}"/>
                </a:ext>
              </a:extLst>
            </p:cNvPr>
            <p:cNvSpPr txBox="1"/>
            <p:nvPr/>
          </p:nvSpPr>
          <p:spPr>
            <a:xfrm>
              <a:off x="4143374" y="1133020"/>
              <a:ext cx="1137285" cy="123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Interactions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CA107A-7C2F-C378-FE22-2E70AB4B6F60}"/>
              </a:ext>
            </a:extLst>
          </p:cNvPr>
          <p:cNvGrpSpPr/>
          <p:nvPr/>
        </p:nvGrpSpPr>
        <p:grpSpPr>
          <a:xfrm>
            <a:off x="420814" y="2513912"/>
            <a:ext cx="6736079" cy="348941"/>
            <a:chOff x="228600" y="2009942"/>
            <a:chExt cx="5052059" cy="26170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F91124-71A1-AD4A-8F98-1654EA4FDFCF}"/>
                </a:ext>
              </a:extLst>
            </p:cNvPr>
            <p:cNvSpPr txBox="1"/>
            <p:nvPr/>
          </p:nvSpPr>
          <p:spPr>
            <a:xfrm>
              <a:off x="228600" y="2009942"/>
              <a:ext cx="906780" cy="153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3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Innovate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5506F-50B2-0026-1A5D-96170C294C7A}"/>
                </a:ext>
              </a:extLst>
            </p:cNvPr>
            <p:cNvSpPr txBox="1"/>
            <p:nvPr/>
          </p:nvSpPr>
          <p:spPr>
            <a:xfrm>
              <a:off x="1609725" y="2025331"/>
              <a:ext cx="1122044" cy="123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34204E-295D-E28E-B691-6E7519284B61}"/>
                </a:ext>
              </a:extLst>
            </p:cNvPr>
            <p:cNvSpPr txBox="1"/>
            <p:nvPr/>
          </p:nvSpPr>
          <p:spPr>
            <a:xfrm>
              <a:off x="2876549" y="2025331"/>
              <a:ext cx="1122043" cy="123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 Services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2D09EC-0927-6534-D062-413369767EE7}"/>
                </a:ext>
              </a:extLst>
            </p:cNvPr>
            <p:cNvSpPr txBox="1"/>
            <p:nvPr/>
          </p:nvSpPr>
          <p:spPr>
            <a:xfrm>
              <a:off x="4143374" y="2025331"/>
              <a:ext cx="1137285" cy="2463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 of Things (IoT)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BCA764-B15C-02FE-4C18-788D785C600A}"/>
              </a:ext>
            </a:extLst>
          </p:cNvPr>
          <p:cNvGrpSpPr/>
          <p:nvPr/>
        </p:nvGrpSpPr>
        <p:grpSpPr>
          <a:xfrm>
            <a:off x="420814" y="3102188"/>
            <a:ext cx="6736079" cy="1149482"/>
            <a:chOff x="228600" y="2573060"/>
            <a:chExt cx="5052059" cy="86211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9857A3-1935-44FB-2654-49FC7B719266}"/>
                </a:ext>
              </a:extLst>
            </p:cNvPr>
            <p:cNvSpPr txBox="1"/>
            <p:nvPr/>
          </p:nvSpPr>
          <p:spPr>
            <a:xfrm>
              <a:off x="228600" y="2579441"/>
              <a:ext cx="906780" cy="153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3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Accelerate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8A67ED-01E5-AB6D-E765-04E00FF883D7}"/>
                </a:ext>
              </a:extLst>
            </p:cNvPr>
            <p:cNvSpPr txBox="1"/>
            <p:nvPr/>
          </p:nvSpPr>
          <p:spPr>
            <a:xfrm>
              <a:off x="1609725" y="2573060"/>
              <a:ext cx="1081088" cy="862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Enterprise Agile DevOps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Cloud – Infosys Cobalt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Microsoft Cloud Business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Salesforce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456BD2-8584-216C-EEC9-8B33644F6925}"/>
                </a:ext>
              </a:extLst>
            </p:cNvPr>
            <p:cNvSpPr txBox="1"/>
            <p:nvPr/>
          </p:nvSpPr>
          <p:spPr>
            <a:xfrm>
              <a:off x="2876549" y="2573060"/>
              <a:ext cx="1122045" cy="862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API Economy &amp; Microservices 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Digital Process Automation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Oracle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Service Experience Transformation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E8E4D2-D457-6BF2-3301-9EA8FEF7ED1E}"/>
                </a:ext>
              </a:extLst>
            </p:cNvPr>
            <p:cNvSpPr txBox="1"/>
            <p:nvPr/>
          </p:nvSpPr>
          <p:spPr>
            <a:xfrm>
              <a:off x="4143374" y="2573060"/>
              <a:ext cx="1137285" cy="738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Application Modernization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Digital Supply Chain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SAP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latin typeface="Arial" panose="020B0604020202020204" pitchFamily="34" charset="0"/>
                  <a:cs typeface="Arial" panose="020B0604020202020204" pitchFamily="34" charset="0"/>
                </a:rPr>
                <a:t>Workplace Transformation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A45499-C9D6-9698-1CAC-9C3E0B4DF2DB}"/>
              </a:ext>
            </a:extLst>
          </p:cNvPr>
          <p:cNvGrpSpPr/>
          <p:nvPr/>
        </p:nvGrpSpPr>
        <p:grpSpPr>
          <a:xfrm>
            <a:off x="420814" y="4542071"/>
            <a:ext cx="6736079" cy="205121"/>
            <a:chOff x="228600" y="3614758"/>
            <a:chExt cx="5052059" cy="15384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C67F09-DCF2-CF70-FEFD-906D216ECAF5}"/>
                </a:ext>
              </a:extLst>
            </p:cNvPr>
            <p:cNvSpPr txBox="1"/>
            <p:nvPr/>
          </p:nvSpPr>
          <p:spPr>
            <a:xfrm>
              <a:off x="228600" y="3614758"/>
              <a:ext cx="906780" cy="153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3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1B4CD4-DA78-9EAA-9B64-110AE1962262}"/>
                </a:ext>
              </a:extLst>
            </p:cNvPr>
            <p:cNvSpPr txBox="1"/>
            <p:nvPr/>
          </p:nvSpPr>
          <p:spPr>
            <a:xfrm>
              <a:off x="1609725" y="3630147"/>
              <a:ext cx="1122044" cy="123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Cyber Security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37C4AF-69F0-4643-E322-960942AACE11}"/>
                </a:ext>
              </a:extLst>
            </p:cNvPr>
            <p:cNvSpPr txBox="1"/>
            <p:nvPr/>
          </p:nvSpPr>
          <p:spPr>
            <a:xfrm>
              <a:off x="2876549" y="3630147"/>
              <a:ext cx="1122043" cy="123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642B28-151F-1FDC-71EB-0A2EA4288A4A}"/>
                </a:ext>
              </a:extLst>
            </p:cNvPr>
            <p:cNvSpPr txBox="1"/>
            <p:nvPr/>
          </p:nvSpPr>
          <p:spPr>
            <a:xfrm>
              <a:off x="4143374" y="3630147"/>
              <a:ext cx="1137285" cy="123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endParaRPr lang="en-US" sz="1067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524EDC-E782-4690-E311-3DF90E4A8DE6}"/>
              </a:ext>
            </a:extLst>
          </p:cNvPr>
          <p:cNvGrpSpPr/>
          <p:nvPr/>
        </p:nvGrpSpPr>
        <p:grpSpPr>
          <a:xfrm>
            <a:off x="420814" y="5068879"/>
            <a:ext cx="6736079" cy="841577"/>
            <a:chOff x="228600" y="4124149"/>
            <a:chExt cx="5052059" cy="63118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2C6F88-104D-3B33-3C2C-82AEFD40AC7E}"/>
                </a:ext>
              </a:extLst>
            </p:cNvPr>
            <p:cNvSpPr txBox="1"/>
            <p:nvPr/>
          </p:nvSpPr>
          <p:spPr>
            <a:xfrm>
              <a:off x="228600" y="4124149"/>
              <a:ext cx="952500" cy="6153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3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 Development and Maintenance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DC4C7D-9555-1949-C2B2-7F966CF62534}"/>
                </a:ext>
              </a:extLst>
            </p:cNvPr>
            <p:cNvSpPr txBox="1"/>
            <p:nvPr/>
          </p:nvSpPr>
          <p:spPr>
            <a:xfrm>
              <a:off x="1609725" y="4139538"/>
              <a:ext cx="1122044" cy="615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 Development</a:t>
              </a:r>
            </a:p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 Maintenance and Support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78A2088-9AD5-2369-D39A-5C4548DECF44}"/>
                </a:ext>
              </a:extLst>
            </p:cNvPr>
            <p:cNvSpPr txBox="1"/>
            <p:nvPr/>
          </p:nvSpPr>
          <p:spPr>
            <a:xfrm>
              <a:off x="2876549" y="4139538"/>
              <a:ext cx="1122043" cy="123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Domain Consulting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9F0C68-A522-F920-E098-B0F7A3A8EE56}"/>
                </a:ext>
              </a:extLst>
            </p:cNvPr>
            <p:cNvSpPr txBox="1"/>
            <p:nvPr/>
          </p:nvSpPr>
          <p:spPr>
            <a:xfrm>
              <a:off x="4143374" y="4139538"/>
              <a:ext cx="1137285" cy="2463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2396" indent="-152396">
                <a:buFont typeface="Arial" panose="020B0604020202020204" pitchFamily="34" charset="0"/>
                <a:buChar char="•"/>
              </a:pPr>
              <a:r>
                <a:rPr lang="en-US" sz="1067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Technology Consulting</a:t>
              </a:r>
            </a:p>
          </p:txBody>
        </p:sp>
      </p:grpSp>
      <p:pic>
        <p:nvPicPr>
          <p:cNvPr id="53" name="Picture 52" descr="Low angle view of tall buildings&#10;&#10;Description automatically generated with medium confidence">
            <a:extLst>
              <a:ext uri="{FF2B5EF4-FFF2-40B4-BE49-F238E27FC236}">
                <a16:creationId xmlns:a16="http://schemas.microsoft.com/office/drawing/2014/main" id="{A0ECCCCA-F177-EA64-39CF-C3101B7350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0" r="13932" b="2212"/>
          <a:stretch/>
        </p:blipFill>
        <p:spPr>
          <a:xfrm>
            <a:off x="7555176" y="2"/>
            <a:ext cx="4636824" cy="6182161"/>
          </a:xfrm>
          <a:custGeom>
            <a:avLst/>
            <a:gdLst>
              <a:gd name="connsiteX0" fmla="*/ 0 w 3477618"/>
              <a:gd name="connsiteY0" fmla="*/ 0 h 4636621"/>
              <a:gd name="connsiteX1" fmla="*/ 3477618 w 3477618"/>
              <a:gd name="connsiteY1" fmla="*/ 0 h 4636621"/>
              <a:gd name="connsiteX2" fmla="*/ 3477618 w 3477618"/>
              <a:gd name="connsiteY2" fmla="*/ 4636621 h 4636621"/>
              <a:gd name="connsiteX3" fmla="*/ 579615 w 3477618"/>
              <a:gd name="connsiteY3" fmla="*/ 4636621 h 4636621"/>
              <a:gd name="connsiteX4" fmla="*/ 0 w 3477618"/>
              <a:gd name="connsiteY4" fmla="*/ 4057006 h 46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7618" h="4636621">
                <a:moveTo>
                  <a:pt x="0" y="0"/>
                </a:moveTo>
                <a:lnTo>
                  <a:pt x="3477618" y="0"/>
                </a:lnTo>
                <a:lnTo>
                  <a:pt x="3477618" y="4636621"/>
                </a:lnTo>
                <a:lnTo>
                  <a:pt x="579615" y="4636621"/>
                </a:lnTo>
                <a:cubicBezTo>
                  <a:pt x="259502" y="4636621"/>
                  <a:pt x="0" y="4377119"/>
                  <a:pt x="0" y="4057006"/>
                </a:cubicBezTo>
                <a:close/>
              </a:path>
            </a:pathLst>
          </a:cu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9D0EC94E-06F2-2706-8894-5960F16CAB5A}"/>
              </a:ext>
            </a:extLst>
          </p:cNvPr>
          <p:cNvSpPr txBox="1">
            <a:spLocks/>
          </p:cNvSpPr>
          <p:nvPr/>
        </p:nvSpPr>
        <p:spPr>
          <a:xfrm>
            <a:off x="281106" y="495301"/>
            <a:ext cx="11629791" cy="4635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50" b="1" kern="1200">
                <a:solidFill>
                  <a:schemeClr val="accent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3733">
                <a:latin typeface="Arial" panose="020B0604020202020204" pitchFamily="34" charset="0"/>
                <a:cs typeface="Arial" panose="020B0604020202020204" pitchFamily="34" charset="0"/>
              </a:rPr>
              <a:t>Infosys services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C0B87A2-F7D0-7338-8E20-E99C62173A3A}"/>
              </a:ext>
            </a:extLst>
          </p:cNvPr>
          <p:cNvSpPr/>
          <p:nvPr/>
        </p:nvSpPr>
        <p:spPr>
          <a:xfrm>
            <a:off x="1738500" y="1989287"/>
            <a:ext cx="205731" cy="20573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816CCE-ABC1-BD8B-9E26-30B84889FBCF}"/>
              </a:ext>
            </a:extLst>
          </p:cNvPr>
          <p:cNvSpPr/>
          <p:nvPr/>
        </p:nvSpPr>
        <p:spPr>
          <a:xfrm>
            <a:off x="1738955" y="2511199"/>
            <a:ext cx="205731" cy="20573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07D8FB3-5C9E-902B-4AF0-834C89D22937}"/>
              </a:ext>
            </a:extLst>
          </p:cNvPr>
          <p:cNvSpPr/>
          <p:nvPr/>
        </p:nvSpPr>
        <p:spPr>
          <a:xfrm>
            <a:off x="1739864" y="4536800"/>
            <a:ext cx="205731" cy="20573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A62BD14-732D-0983-161B-CE58FFA5C59E}"/>
              </a:ext>
            </a:extLst>
          </p:cNvPr>
          <p:cNvSpPr/>
          <p:nvPr/>
        </p:nvSpPr>
        <p:spPr>
          <a:xfrm>
            <a:off x="1745991" y="5069173"/>
            <a:ext cx="205731" cy="20573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A1FE1E6-8129-FD3E-F37D-B8A28736EE41}"/>
              </a:ext>
            </a:extLst>
          </p:cNvPr>
          <p:cNvSpPr/>
          <p:nvPr/>
        </p:nvSpPr>
        <p:spPr>
          <a:xfrm>
            <a:off x="1739864" y="3116821"/>
            <a:ext cx="205731" cy="205731"/>
          </a:xfrm>
          <a:prstGeom prst="ellipse">
            <a:avLst/>
          </a:prstGeom>
          <a:solidFill>
            <a:srgbClr val="FF7014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EE948F3B-BA18-720D-BF96-F790209382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5" r="23035"/>
          <a:stretch/>
        </p:blipFill>
        <p:spPr>
          <a:xfrm>
            <a:off x="7284720" y="1"/>
            <a:ext cx="4907280" cy="5803900"/>
          </a:xfrm>
          <a:custGeom>
            <a:avLst/>
            <a:gdLst>
              <a:gd name="connsiteX0" fmla="*/ 0 w 4276725"/>
              <a:gd name="connsiteY0" fmla="*/ 0 h 4352925"/>
              <a:gd name="connsiteX1" fmla="*/ 4276725 w 4276725"/>
              <a:gd name="connsiteY1" fmla="*/ 0 h 4352925"/>
              <a:gd name="connsiteX2" fmla="*/ 4276725 w 4276725"/>
              <a:gd name="connsiteY2" fmla="*/ 4352925 h 4352925"/>
              <a:gd name="connsiteX3" fmla="*/ 950930 w 4276725"/>
              <a:gd name="connsiteY3" fmla="*/ 4352925 h 4352925"/>
              <a:gd name="connsiteX4" fmla="*/ 0 w 4276725"/>
              <a:gd name="connsiteY4" fmla="*/ 3401995 h 43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6725" h="4352925">
                <a:moveTo>
                  <a:pt x="0" y="0"/>
                </a:moveTo>
                <a:lnTo>
                  <a:pt x="4276725" y="0"/>
                </a:lnTo>
                <a:lnTo>
                  <a:pt x="4276725" y="4352925"/>
                </a:lnTo>
                <a:lnTo>
                  <a:pt x="950930" y="4352925"/>
                </a:lnTo>
                <a:cubicBezTo>
                  <a:pt x="425746" y="4352925"/>
                  <a:pt x="0" y="3927179"/>
                  <a:pt x="0" y="3401995"/>
                </a:cubicBezTo>
                <a:close/>
              </a:path>
            </a:pathLst>
          </a:cu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1E7B9463-BAD2-31E5-7876-117AC9EA29F2}"/>
              </a:ext>
            </a:extLst>
          </p:cNvPr>
          <p:cNvSpPr/>
          <p:nvPr/>
        </p:nvSpPr>
        <p:spPr>
          <a:xfrm>
            <a:off x="343092" y="976087"/>
            <a:ext cx="863216" cy="1037165"/>
          </a:xfrm>
          <a:prstGeom prst="round2DiagRect">
            <a:avLst>
              <a:gd name="adj1" fmla="val 43666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312D4-4D4A-9C53-CA1C-0FDF974DDCB8}"/>
              </a:ext>
            </a:extLst>
          </p:cNvPr>
          <p:cNvSpPr txBox="1"/>
          <p:nvPr/>
        </p:nvSpPr>
        <p:spPr>
          <a:xfrm>
            <a:off x="1367761" y="1186894"/>
            <a:ext cx="203835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133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 </a:t>
            </a:r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hirer of Revature Talents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EBFC4DA8-EDB2-4299-8273-49C433283F19}"/>
              </a:ext>
            </a:extLst>
          </p:cNvPr>
          <p:cNvSpPr/>
          <p:nvPr/>
        </p:nvSpPr>
        <p:spPr>
          <a:xfrm>
            <a:off x="3896552" y="976087"/>
            <a:ext cx="863216" cy="1037165"/>
          </a:xfrm>
          <a:prstGeom prst="round2DiagRect">
            <a:avLst>
              <a:gd name="adj1" fmla="val 46609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0A0336-500D-31A3-2175-A0BF18AFCA1C}"/>
              </a:ext>
            </a:extLst>
          </p:cNvPr>
          <p:cNvSpPr txBox="1"/>
          <p:nvPr/>
        </p:nvSpPr>
        <p:spPr>
          <a:xfrm>
            <a:off x="4908521" y="1043231"/>
            <a:ext cx="2207276" cy="90287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133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800 </a:t>
            </a:r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yearly Hires from Revature in Digital technologies</a:t>
            </a:r>
          </a:p>
        </p:txBody>
      </p: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E2DCDF5D-57B1-B725-D45B-80E7A6DEFFB4}"/>
              </a:ext>
            </a:extLst>
          </p:cNvPr>
          <p:cNvSpPr/>
          <p:nvPr/>
        </p:nvSpPr>
        <p:spPr>
          <a:xfrm>
            <a:off x="343092" y="2669420"/>
            <a:ext cx="863216" cy="1037165"/>
          </a:xfrm>
          <a:prstGeom prst="round2DiagRect">
            <a:avLst>
              <a:gd name="adj1" fmla="val 46609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52BDBA-CA58-3072-E0D6-A3D2918D6367}"/>
              </a:ext>
            </a:extLst>
          </p:cNvPr>
          <p:cNvSpPr txBox="1"/>
          <p:nvPr/>
        </p:nvSpPr>
        <p:spPr>
          <a:xfrm>
            <a:off x="1367761" y="2736564"/>
            <a:ext cx="2038351" cy="90287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133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7500 </a:t>
            </a:r>
            <a:r>
              <a:rPr lang="en-US" sz="1867">
                <a:latin typeface="Arial" panose="020B0604020202020204" pitchFamily="34" charset="0"/>
                <a:cs typeface="Arial" panose="020B0604020202020204" pitchFamily="34" charset="0"/>
              </a:rPr>
              <a:t>campus hires in North America</a:t>
            </a:r>
          </a:p>
        </p:txBody>
      </p:sp>
      <p:sp>
        <p:nvSpPr>
          <p:cNvPr id="60" name="Rectangle: Diagonal Corners Rounded 59">
            <a:extLst>
              <a:ext uri="{FF2B5EF4-FFF2-40B4-BE49-F238E27FC236}">
                <a16:creationId xmlns:a16="http://schemas.microsoft.com/office/drawing/2014/main" id="{C31106E9-4D12-69B5-88AD-7F6DE056AFDC}"/>
              </a:ext>
            </a:extLst>
          </p:cNvPr>
          <p:cNvSpPr/>
          <p:nvPr/>
        </p:nvSpPr>
        <p:spPr>
          <a:xfrm>
            <a:off x="3896552" y="2669420"/>
            <a:ext cx="863216" cy="1037165"/>
          </a:xfrm>
          <a:prstGeom prst="round2DiagRect">
            <a:avLst>
              <a:gd name="adj1" fmla="val 46609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5726DF-44A8-C210-1287-4A1D6C798030}"/>
              </a:ext>
            </a:extLst>
          </p:cNvPr>
          <p:cNvSpPr txBox="1"/>
          <p:nvPr/>
        </p:nvSpPr>
        <p:spPr>
          <a:xfrm>
            <a:off x="4908521" y="2880162"/>
            <a:ext cx="2038351" cy="5746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Highly governed relationship</a:t>
            </a:r>
          </a:p>
        </p:txBody>
      </p:sp>
      <p:sp>
        <p:nvSpPr>
          <p:cNvPr id="63" name="Rectangle: Diagonal Corners Rounded 62">
            <a:extLst>
              <a:ext uri="{FF2B5EF4-FFF2-40B4-BE49-F238E27FC236}">
                <a16:creationId xmlns:a16="http://schemas.microsoft.com/office/drawing/2014/main" id="{2BBB6A77-DC78-5268-4F1A-7E74E21CF580}"/>
              </a:ext>
            </a:extLst>
          </p:cNvPr>
          <p:cNvSpPr/>
          <p:nvPr/>
        </p:nvSpPr>
        <p:spPr>
          <a:xfrm>
            <a:off x="343092" y="4362754"/>
            <a:ext cx="863216" cy="1037165"/>
          </a:xfrm>
          <a:prstGeom prst="round2DiagRect">
            <a:avLst>
              <a:gd name="adj1" fmla="val 46609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071223-ACCE-2546-04E9-C816EEF782E2}"/>
              </a:ext>
            </a:extLst>
          </p:cNvPr>
          <p:cNvSpPr txBox="1"/>
          <p:nvPr/>
        </p:nvSpPr>
        <p:spPr>
          <a:xfrm>
            <a:off x="1367761" y="4594014"/>
            <a:ext cx="2038351" cy="5746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867">
                <a:latin typeface="Arial" panose="020B0604020202020204" pitchFamily="34" charset="0"/>
                <a:cs typeface="Arial" panose="020B0604020202020204" pitchFamily="34" charset="0"/>
              </a:rPr>
              <a:t>Customized training for Infosys</a:t>
            </a:r>
          </a:p>
        </p:txBody>
      </p:sp>
      <p:sp>
        <p:nvSpPr>
          <p:cNvPr id="66" name="Rectangle: Diagonal Corners Rounded 65">
            <a:extLst>
              <a:ext uri="{FF2B5EF4-FFF2-40B4-BE49-F238E27FC236}">
                <a16:creationId xmlns:a16="http://schemas.microsoft.com/office/drawing/2014/main" id="{CCCC722B-DCFB-33C2-3170-141A717C83BD}"/>
              </a:ext>
            </a:extLst>
          </p:cNvPr>
          <p:cNvSpPr/>
          <p:nvPr/>
        </p:nvSpPr>
        <p:spPr>
          <a:xfrm>
            <a:off x="3896552" y="4362754"/>
            <a:ext cx="863216" cy="1037165"/>
          </a:xfrm>
          <a:prstGeom prst="round2DiagRect">
            <a:avLst>
              <a:gd name="adj1" fmla="val 46609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98CE35-7523-D055-09DF-5FD690BD2C3E}"/>
              </a:ext>
            </a:extLst>
          </p:cNvPr>
          <p:cNvSpPr txBox="1"/>
          <p:nvPr/>
        </p:nvSpPr>
        <p:spPr>
          <a:xfrm>
            <a:off x="4908521" y="4553041"/>
            <a:ext cx="203835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133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&gt;5 years </a:t>
            </a:r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of engagement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95AAE943-72C9-70DF-808F-0C6A82810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53" y="1232001"/>
            <a:ext cx="557779" cy="5577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D008F9E-73E9-7B9B-7325-9A153CEF77A4}"/>
              </a:ext>
            </a:extLst>
          </p:cNvPr>
          <p:cNvSpPr txBox="1"/>
          <p:nvPr/>
        </p:nvSpPr>
        <p:spPr>
          <a:xfrm>
            <a:off x="669138" y="1186374"/>
            <a:ext cx="170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CB105C8-565A-6D2F-20CF-F1833D446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3589" y="1223391"/>
            <a:ext cx="561755" cy="561755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3D051F5-5135-5814-E515-365129C3B1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991" y="2921263"/>
            <a:ext cx="626548" cy="574516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80B96823-1198-05CE-1046-952CF3E38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0635" y="4594077"/>
            <a:ext cx="615051" cy="615051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52DFC9F5-286B-ADCE-ED6C-93B8016B36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12517" y="2880225"/>
            <a:ext cx="602827" cy="602827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BD2E6BB6-6DE9-8685-BBF3-4BBA7E65BE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1902" y="4608537"/>
            <a:ext cx="545597" cy="545595"/>
          </a:xfrm>
          <a:prstGeom prst="rect">
            <a:avLst/>
          </a:prstGeom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C2D2881F-CD58-0D6B-840D-7062834C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2" y="232972"/>
            <a:ext cx="1203237" cy="48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32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FC331B-8391-D386-53E4-83CC561E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7" y="1679962"/>
            <a:ext cx="3147895" cy="3498079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4267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Infosys</a:t>
            </a:r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02B23EC5-120C-D914-3C41-92D0C68E5730}"/>
              </a:ext>
            </a:extLst>
          </p:cNvPr>
          <p:cNvSpPr/>
          <p:nvPr/>
        </p:nvSpPr>
        <p:spPr>
          <a:xfrm rot="18900000">
            <a:off x="7190753" y="2705388"/>
            <a:ext cx="1471800" cy="1471800"/>
          </a:xfrm>
          <a:prstGeom prst="ellipse">
            <a:avLst/>
          </a:prstGeom>
          <a:gradFill flip="none" rotWithShape="1"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3850001" scaled="0"/>
          </a:gradFill>
          <a:ln w="25400" cap="flat">
            <a:solidFill>
              <a:srgbClr val="FFFFFF"/>
            </a:solidFill>
            <a:prstDash val="solid"/>
            <a:miter lim="800000"/>
          </a:ln>
          <a:effectLst>
            <a:outerShdw blurRad="304800" dist="177800" dir="2315233" rotWithShape="0">
              <a:srgbClr val="000000">
                <a:alpha val="38297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 defTabSz="2438339">
              <a:defRPr sz="3600" b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4800"/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4FF4BAE1-1333-8DBD-4B7E-AFB6BCA1AFA3}"/>
              </a:ext>
            </a:extLst>
          </p:cNvPr>
          <p:cNvSpPr/>
          <p:nvPr/>
        </p:nvSpPr>
        <p:spPr>
          <a:xfrm>
            <a:off x="6465787" y="1925051"/>
            <a:ext cx="2962677" cy="2888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39" y="4278"/>
                </a:lnTo>
                <a:lnTo>
                  <a:pt x="0" y="13891"/>
                </a:lnTo>
                <a:lnTo>
                  <a:pt x="5993" y="21600"/>
                </a:lnTo>
                <a:lnTo>
                  <a:pt x="15606" y="21600"/>
                </a:lnTo>
                <a:lnTo>
                  <a:pt x="21600" y="13891"/>
                </a:lnTo>
                <a:lnTo>
                  <a:pt x="19461" y="4278"/>
                </a:lnTo>
                <a:lnTo>
                  <a:pt x="10800" y="0"/>
                </a:lnTo>
                <a:close/>
              </a:path>
            </a:pathLst>
          </a:custGeom>
          <a:noFill/>
          <a:ln w="723900" cap="flat">
            <a:solidFill>
              <a:srgbClr val="D5D5D5">
                <a:alpha val="73239"/>
              </a:srgbClr>
            </a:solidFill>
            <a:prstDash val="solid"/>
            <a:miter lim="800000"/>
          </a:ln>
          <a:effectLst/>
        </p:spPr>
        <p:txBody>
          <a:bodyPr wrap="square" lIns="121919" tIns="121919" rIns="121919" bIns="121919" numCol="1" anchor="ctr">
            <a:noAutofit/>
          </a:bodyPr>
          <a:lstStyle/>
          <a:p>
            <a:pPr algn="ctr" defTabSz="2438339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sz="4800"/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id="{A8117137-5701-3070-873B-3CA243072001}"/>
              </a:ext>
            </a:extLst>
          </p:cNvPr>
          <p:cNvSpPr/>
          <p:nvPr/>
        </p:nvSpPr>
        <p:spPr>
          <a:xfrm>
            <a:off x="8613497" y="1909365"/>
            <a:ext cx="1058768" cy="1058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94" y="21009"/>
                </a:moveTo>
                <a:lnTo>
                  <a:pt x="21600" y="6104"/>
                </a:lnTo>
                <a:lnTo>
                  <a:pt x="15498" y="0"/>
                </a:lnTo>
                <a:lnTo>
                  <a:pt x="591" y="14905"/>
                </a:lnTo>
                <a:lnTo>
                  <a:pt x="0" y="14316"/>
                </a:lnTo>
                <a:lnTo>
                  <a:pt x="928" y="20670"/>
                </a:lnTo>
                <a:lnTo>
                  <a:pt x="7285" y="21600"/>
                </a:lnTo>
                <a:lnTo>
                  <a:pt x="6694" y="21009"/>
                </a:lnTo>
                <a:close/>
              </a:path>
            </a:pathLst>
          </a:custGeom>
          <a:solidFill>
            <a:srgbClr val="099C45"/>
          </a:solidFill>
          <a:ln w="12700" cap="flat">
            <a:noFill/>
            <a:miter lim="400000"/>
          </a:ln>
          <a:effectLst/>
        </p:spPr>
        <p:txBody>
          <a:bodyPr wrap="square" lIns="60957" tIns="60957" rIns="60957" bIns="60957" numCol="1" anchor="ctr">
            <a:noAutofit/>
          </a:bodyPr>
          <a:lstStyle/>
          <a:p>
            <a:pPr algn="ctr" defTabSz="1219170"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endParaRPr sz="2400"/>
          </a:p>
        </p:txBody>
      </p:sp>
      <p:sp>
        <p:nvSpPr>
          <p:cNvPr id="64" name="Freeform 27">
            <a:extLst>
              <a:ext uri="{FF2B5EF4-FFF2-40B4-BE49-F238E27FC236}">
                <a16:creationId xmlns:a16="http://schemas.microsoft.com/office/drawing/2014/main" id="{6552B6BF-DFEC-E249-702C-ABAEE1DC443C}"/>
              </a:ext>
            </a:extLst>
          </p:cNvPr>
          <p:cNvSpPr/>
          <p:nvPr/>
        </p:nvSpPr>
        <p:spPr>
          <a:xfrm rot="20202001">
            <a:off x="8673743" y="1975110"/>
            <a:ext cx="933381" cy="933381"/>
          </a:xfrm>
          <a:prstGeom prst="ellipse">
            <a:avLst/>
          </a:prstGeom>
          <a:solidFill>
            <a:srgbClr val="099C45"/>
          </a:solidFill>
          <a:ln w="12700" cap="flat">
            <a:noFill/>
            <a:miter lim="400000"/>
          </a:ln>
          <a:effectLst>
            <a:outerShdw blurRad="304800" dist="177800" dir="2315233" rotWithShape="0">
              <a:srgbClr val="000000">
                <a:alpha val="38297"/>
              </a:srgbClr>
            </a:outerShdw>
          </a:effectLst>
        </p:spPr>
        <p:txBody>
          <a:bodyPr wrap="square" lIns="60957" tIns="60957" rIns="60957" bIns="60957" numCol="1" anchor="ctr">
            <a:noAutofit/>
          </a:bodyPr>
          <a:lstStyle/>
          <a:p>
            <a:pPr algn="ctr" defTabSz="1219170"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endParaRPr sz="2400"/>
          </a:p>
        </p:txBody>
      </p:sp>
      <p:sp>
        <p:nvSpPr>
          <p:cNvPr id="66" name="Freeform 28">
            <a:extLst>
              <a:ext uri="{FF2B5EF4-FFF2-40B4-BE49-F238E27FC236}">
                <a16:creationId xmlns:a16="http://schemas.microsoft.com/office/drawing/2014/main" id="{1395F431-8385-6A26-4352-D8FFE8B93BB0}"/>
              </a:ext>
            </a:extLst>
          </p:cNvPr>
          <p:cNvSpPr/>
          <p:nvPr/>
        </p:nvSpPr>
        <p:spPr>
          <a:xfrm rot="19947001">
            <a:off x="8739725" y="2041153"/>
            <a:ext cx="801483" cy="801483"/>
          </a:xfrm>
          <a:prstGeom prst="ellipse">
            <a:avLst/>
          </a:prstGeom>
          <a:gradFill flip="none" rotWithShape="1"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3024513" scaled="0"/>
          </a:gradFill>
          <a:ln w="25400" cap="flat">
            <a:solidFill>
              <a:srgbClr val="FFFFFF"/>
            </a:solidFill>
            <a:prstDash val="solid"/>
            <a:miter lim="800000"/>
          </a:ln>
          <a:effectLst>
            <a:outerShdw blurRad="304800" dist="177800" dir="2315233" rotWithShape="0">
              <a:srgbClr val="000000">
                <a:alpha val="38297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 defTabSz="2438339">
              <a:defRPr sz="3600" b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4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82CAF6-7AEA-E92A-29F1-B79BDED30F62}"/>
              </a:ext>
            </a:extLst>
          </p:cNvPr>
          <p:cNvGrpSpPr/>
          <p:nvPr/>
        </p:nvGrpSpPr>
        <p:grpSpPr>
          <a:xfrm rot="21182781">
            <a:off x="6209151" y="1974776"/>
            <a:ext cx="1051339" cy="1065921"/>
            <a:chOff x="4679834" y="1428241"/>
            <a:chExt cx="788504" cy="799441"/>
          </a:xfrm>
        </p:grpSpPr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C389A059-D792-4888-233C-3416D0336F90}"/>
                </a:ext>
              </a:extLst>
            </p:cNvPr>
            <p:cNvSpPr/>
            <p:nvPr/>
          </p:nvSpPr>
          <p:spPr>
            <a:xfrm>
              <a:off x="4679834" y="1428241"/>
              <a:ext cx="788504" cy="799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93" y="15074"/>
                  </a:moveTo>
                  <a:lnTo>
                    <a:pt x="6256" y="0"/>
                  </a:lnTo>
                  <a:lnTo>
                    <a:pt x="0" y="5952"/>
                  </a:lnTo>
                  <a:lnTo>
                    <a:pt x="14737" y="21026"/>
                  </a:lnTo>
                  <a:lnTo>
                    <a:pt x="14132" y="21600"/>
                  </a:lnTo>
                  <a:lnTo>
                    <a:pt x="20548" y="20793"/>
                  </a:lnTo>
                  <a:lnTo>
                    <a:pt x="21600" y="14498"/>
                  </a:lnTo>
                  <a:lnTo>
                    <a:pt x="20993" y="15074"/>
                  </a:lnTo>
                  <a:close/>
                </a:path>
              </a:pathLst>
            </a:custGeom>
            <a:solidFill>
              <a:srgbClr val="B9B9BA"/>
            </a:solidFill>
            <a:ln w="12700" cap="flat">
              <a:noFill/>
              <a:miter lim="400000"/>
            </a:ln>
            <a:effectLst/>
          </p:spPr>
          <p:txBody>
            <a:bodyPr wrap="square" lIns="60957" tIns="60957" rIns="60957" bIns="60957" numCol="1" anchor="ctr">
              <a:noAutofit/>
            </a:bodyPr>
            <a:lstStyle/>
            <a:p>
              <a:pPr algn="ctr" defTabSz="1219170">
                <a:defRPr sz="18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2400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146A543D-2710-9D95-E1A8-9837A6397FC2}"/>
                </a:ext>
              </a:extLst>
            </p:cNvPr>
            <p:cNvSpPr/>
            <p:nvPr/>
          </p:nvSpPr>
          <p:spPr>
            <a:xfrm rot="16881000">
              <a:off x="4715421" y="1481213"/>
              <a:ext cx="700036" cy="700036"/>
            </a:xfrm>
            <a:prstGeom prst="ellipse">
              <a:avLst/>
            </a:prstGeom>
            <a:solidFill>
              <a:srgbClr val="B9B9BA"/>
            </a:solidFill>
            <a:ln w="12700" cap="flat">
              <a:noFill/>
              <a:miter lim="4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60957" tIns="60957" rIns="60957" bIns="60957" numCol="1" anchor="ctr">
              <a:noAutofit/>
            </a:bodyPr>
            <a:lstStyle/>
            <a:p>
              <a:pPr algn="ctr" defTabSz="1219170">
                <a:defRPr sz="18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2400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9F386B90-A76E-9B18-C876-A53D652A3812}"/>
                </a:ext>
              </a:extLst>
            </p:cNvPr>
            <p:cNvSpPr/>
            <p:nvPr/>
          </p:nvSpPr>
          <p:spPr>
            <a:xfrm rot="16960199">
              <a:off x="4764836" y="1530624"/>
              <a:ext cx="601112" cy="601112"/>
            </a:xfrm>
            <a:prstGeom prst="ellipse">
              <a:avLst/>
            </a:prstGeom>
            <a:gradFill flip="none" rotWithShape="1"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7067540" scaled="0"/>
            </a:gradFill>
            <a:ln w="25400" cap="flat">
              <a:solidFill>
                <a:srgbClr val="FFFFFF"/>
              </a:solidFill>
              <a:prstDash val="solid"/>
              <a:miter lim="8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438339">
                <a:defRPr sz="3600" b="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 sz="4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82316B-037C-EE16-F31A-440621CC2040}"/>
              </a:ext>
            </a:extLst>
          </p:cNvPr>
          <p:cNvGrpSpPr/>
          <p:nvPr/>
        </p:nvGrpSpPr>
        <p:grpSpPr>
          <a:xfrm rot="20762605">
            <a:off x="6808629" y="4339732"/>
            <a:ext cx="1057392" cy="1060235"/>
            <a:chOff x="5028752" y="3151707"/>
            <a:chExt cx="793044" cy="795176"/>
          </a:xfrm>
        </p:grpSpPr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463C9BFC-9151-149F-21C2-5FF71B2CCF10}"/>
                </a:ext>
              </a:extLst>
            </p:cNvPr>
            <p:cNvSpPr/>
            <p:nvPr/>
          </p:nvSpPr>
          <p:spPr>
            <a:xfrm>
              <a:off x="5028752" y="3151707"/>
              <a:ext cx="793044" cy="795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73" y="589"/>
                  </a:moveTo>
                  <a:lnTo>
                    <a:pt x="0" y="15527"/>
                  </a:lnTo>
                  <a:lnTo>
                    <a:pt x="6133" y="21600"/>
                  </a:lnTo>
                  <a:lnTo>
                    <a:pt x="21006" y="6660"/>
                  </a:lnTo>
                  <a:lnTo>
                    <a:pt x="21600" y="7249"/>
                  </a:lnTo>
                  <a:lnTo>
                    <a:pt x="20646" y="904"/>
                  </a:lnTo>
                  <a:lnTo>
                    <a:pt x="14279" y="0"/>
                  </a:lnTo>
                  <a:lnTo>
                    <a:pt x="14873" y="589"/>
                  </a:lnTo>
                  <a:close/>
                </a:path>
              </a:pathLst>
            </a:custGeom>
            <a:solidFill>
              <a:srgbClr val="5EBCE1"/>
            </a:solidFill>
            <a:ln w="12700" cap="flat">
              <a:noFill/>
              <a:miter lim="400000"/>
            </a:ln>
            <a:effectLst/>
          </p:spPr>
          <p:txBody>
            <a:bodyPr wrap="square" lIns="60957" tIns="60957" rIns="60957" bIns="60957" numCol="1" anchor="ctr">
              <a:noAutofit/>
            </a:bodyPr>
            <a:lstStyle/>
            <a:p>
              <a:pPr algn="ctr" defTabSz="1219170">
                <a:defRPr sz="18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2400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6E79C021-3E2E-F92A-031B-FA995B296C81}"/>
                </a:ext>
              </a:extLst>
            </p:cNvPr>
            <p:cNvSpPr/>
            <p:nvPr/>
          </p:nvSpPr>
          <p:spPr>
            <a:xfrm rot="17829600">
              <a:off x="5080507" y="3195252"/>
              <a:ext cx="700036" cy="700036"/>
            </a:xfrm>
            <a:prstGeom prst="ellipse">
              <a:avLst/>
            </a:prstGeom>
            <a:solidFill>
              <a:srgbClr val="5EBCE1"/>
            </a:solidFill>
            <a:ln w="12700" cap="flat">
              <a:noFill/>
              <a:miter lim="4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60957" tIns="60957" rIns="60957" bIns="60957" numCol="1" anchor="ctr">
              <a:noAutofit/>
            </a:bodyPr>
            <a:lstStyle/>
            <a:p>
              <a:pPr algn="ctr" defTabSz="1219170">
                <a:defRPr sz="18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2400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543F6DDF-27A5-C771-06C4-E8B7324A9472}"/>
                </a:ext>
              </a:extLst>
            </p:cNvPr>
            <p:cNvSpPr/>
            <p:nvPr/>
          </p:nvSpPr>
          <p:spPr>
            <a:xfrm rot="19947001">
              <a:off x="5129800" y="3245061"/>
              <a:ext cx="601112" cy="601111"/>
            </a:xfrm>
            <a:prstGeom prst="ellipse">
              <a:avLst/>
            </a:prstGeom>
            <a:gradFill flip="none" rotWithShape="1"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3024513" scaled="0"/>
            </a:gradFill>
            <a:ln w="25400" cap="flat">
              <a:solidFill>
                <a:srgbClr val="FFFFFF"/>
              </a:solidFill>
              <a:prstDash val="solid"/>
              <a:miter lim="8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438339">
                <a:defRPr sz="3600" b="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 sz="48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90C84D1-C4B4-993B-E063-08E790C601A2}"/>
              </a:ext>
            </a:extLst>
          </p:cNvPr>
          <p:cNvGrpSpPr/>
          <p:nvPr/>
        </p:nvGrpSpPr>
        <p:grpSpPr>
          <a:xfrm rot="524979">
            <a:off x="5897872" y="3320147"/>
            <a:ext cx="1225337" cy="933381"/>
            <a:chOff x="4438234" y="2512620"/>
            <a:chExt cx="919003" cy="700036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39669467-3345-F481-969D-BD0C40E1C453}"/>
                </a:ext>
              </a:extLst>
            </p:cNvPr>
            <p:cNvSpPr/>
            <p:nvPr/>
          </p:nvSpPr>
          <p:spPr>
            <a:xfrm>
              <a:off x="4438234" y="2563803"/>
              <a:ext cx="919003" cy="57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70" y="1091"/>
                  </a:moveTo>
                  <a:lnTo>
                    <a:pt x="0" y="10322"/>
                  </a:lnTo>
                  <a:lnTo>
                    <a:pt x="2369" y="21600"/>
                  </a:lnTo>
                  <a:lnTo>
                    <a:pt x="19640" y="12369"/>
                  </a:lnTo>
                  <a:lnTo>
                    <a:pt x="19870" y="13460"/>
                  </a:lnTo>
                  <a:lnTo>
                    <a:pt x="21600" y="5049"/>
                  </a:lnTo>
                  <a:lnTo>
                    <a:pt x="17042" y="0"/>
                  </a:lnTo>
                  <a:lnTo>
                    <a:pt x="17270" y="1091"/>
                  </a:lnTo>
                  <a:close/>
                </a:path>
              </a:pathLst>
            </a:custGeom>
            <a:solidFill>
              <a:srgbClr val="00183C"/>
            </a:solidFill>
            <a:ln w="12700" cap="flat">
              <a:noFill/>
              <a:miter lim="400000"/>
            </a:ln>
            <a:effectLst/>
          </p:spPr>
          <p:txBody>
            <a:bodyPr wrap="square" lIns="60957" tIns="60957" rIns="60957" bIns="60957" numCol="1" anchor="ctr">
              <a:noAutofit/>
            </a:bodyPr>
            <a:lstStyle/>
            <a:p>
              <a:pPr algn="ctr" defTabSz="121917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FA14CA8F-1F7A-DCDE-C30E-2DD9774256A5}"/>
                </a:ext>
              </a:extLst>
            </p:cNvPr>
            <p:cNvSpPr/>
            <p:nvPr/>
          </p:nvSpPr>
          <p:spPr>
            <a:xfrm rot="18900000">
              <a:off x="4523338" y="2512620"/>
              <a:ext cx="700036" cy="700036"/>
            </a:xfrm>
            <a:prstGeom prst="ellipse">
              <a:avLst/>
            </a:prstGeom>
            <a:solidFill>
              <a:srgbClr val="00183C"/>
            </a:solidFill>
            <a:ln w="12700" cap="flat">
              <a:noFill/>
              <a:miter lim="4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60957" tIns="60957" rIns="60957" bIns="60957" numCol="1" anchor="ctr">
              <a:noAutofit/>
            </a:bodyPr>
            <a:lstStyle/>
            <a:p>
              <a:pPr algn="ctr" defTabSz="121917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3794337E-DF34-D5FF-A17C-927022CE677E}"/>
                </a:ext>
              </a:extLst>
            </p:cNvPr>
            <p:cNvSpPr/>
            <p:nvPr/>
          </p:nvSpPr>
          <p:spPr>
            <a:xfrm rot="17907599">
              <a:off x="4572832" y="2562110"/>
              <a:ext cx="601112" cy="601112"/>
            </a:xfrm>
            <a:prstGeom prst="ellipse">
              <a:avLst/>
            </a:prstGeom>
            <a:gradFill flip="none" rotWithShape="1"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6349152" scaled="0"/>
            </a:gradFill>
            <a:ln w="25400" cap="flat">
              <a:solidFill>
                <a:srgbClr val="FFFFFF"/>
              </a:solidFill>
              <a:prstDash val="solid"/>
              <a:miter lim="8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438339">
                <a:defRPr sz="3600" b="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 sz="4800"/>
            </a:p>
          </p:txBody>
        </p:sp>
      </p:grpSp>
      <p:sp>
        <p:nvSpPr>
          <p:cNvPr id="83" name="Rectangle 82" descr="Tools">
            <a:extLst>
              <a:ext uri="{FF2B5EF4-FFF2-40B4-BE49-F238E27FC236}">
                <a16:creationId xmlns:a16="http://schemas.microsoft.com/office/drawing/2014/main" id="{A87F1448-C8D9-E5FE-0F4D-8289673124F7}"/>
              </a:ext>
            </a:extLst>
          </p:cNvPr>
          <p:cNvSpPr/>
          <p:nvPr/>
        </p:nvSpPr>
        <p:spPr>
          <a:xfrm>
            <a:off x="9456767" y="-392949"/>
            <a:ext cx="593788" cy="59378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2400">
              <a:solidFill>
                <a:sysClr val="windowText" lastClr="000000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78B9ED5-8FA5-C7B3-6066-22641B545C38}"/>
              </a:ext>
            </a:extLst>
          </p:cNvPr>
          <p:cNvSpPr/>
          <p:nvPr/>
        </p:nvSpPr>
        <p:spPr>
          <a:xfrm>
            <a:off x="7152579" y="817494"/>
            <a:ext cx="1576317" cy="527812"/>
          </a:xfrm>
          <a:custGeom>
            <a:avLst/>
            <a:gdLst>
              <a:gd name="connsiteX0" fmla="*/ 0 w 989648"/>
              <a:gd name="connsiteY0" fmla="*/ 0 h 395859"/>
              <a:gd name="connsiteX1" fmla="*/ 989648 w 989648"/>
              <a:gd name="connsiteY1" fmla="*/ 0 h 395859"/>
              <a:gd name="connsiteX2" fmla="*/ 989648 w 989648"/>
              <a:gd name="connsiteY2" fmla="*/ 395859 h 395859"/>
              <a:gd name="connsiteX3" fmla="*/ 0 w 989648"/>
              <a:gd name="connsiteY3" fmla="*/ 395859 h 395859"/>
              <a:gd name="connsiteX4" fmla="*/ 0 w 989648"/>
              <a:gd name="connsiteY4" fmla="*/ 0 h 39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648" h="395859">
                <a:moveTo>
                  <a:pt x="0" y="0"/>
                </a:moveTo>
                <a:lnTo>
                  <a:pt x="989648" y="0"/>
                </a:lnTo>
                <a:lnTo>
                  <a:pt x="989648" y="395859"/>
                </a:lnTo>
                <a:lnTo>
                  <a:pt x="0" y="395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651917">
              <a:spcBef>
                <a:spcPct val="0"/>
              </a:spcBef>
              <a:spcAft>
                <a:spcPct val="35000"/>
              </a:spcAft>
            </a:pPr>
            <a:r>
              <a:rPr lang="en-US" sz="1333" b="1">
                <a:latin typeface="Arial" panose="020B0604020202020204" pitchFamily="34" charset="0"/>
                <a:cs typeface="Arial" panose="020B0604020202020204" pitchFamily="34" charset="0"/>
              </a:rPr>
              <a:t>Tools for Career Development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A4A373-FE31-F5E7-B7AD-AE0BF3681A4A}"/>
              </a:ext>
            </a:extLst>
          </p:cNvPr>
          <p:cNvGrpSpPr/>
          <p:nvPr/>
        </p:nvGrpSpPr>
        <p:grpSpPr>
          <a:xfrm>
            <a:off x="7480434" y="1337478"/>
            <a:ext cx="933381" cy="1221485"/>
            <a:chOff x="5610325" y="1065014"/>
            <a:chExt cx="700036" cy="916114"/>
          </a:xfrm>
        </p:grpSpPr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70DC5A37-6E48-FA2C-B7BE-A2D97CE01499}"/>
                </a:ext>
              </a:extLst>
            </p:cNvPr>
            <p:cNvSpPr/>
            <p:nvPr/>
          </p:nvSpPr>
          <p:spPr>
            <a:xfrm>
              <a:off x="5770957" y="1065014"/>
              <a:ext cx="378704" cy="91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50" y="18273"/>
                  </a:moveTo>
                  <a:lnTo>
                    <a:pt x="19850" y="0"/>
                  </a:lnTo>
                  <a:lnTo>
                    <a:pt x="1750" y="0"/>
                  </a:lnTo>
                  <a:lnTo>
                    <a:pt x="1750" y="18273"/>
                  </a:lnTo>
                  <a:lnTo>
                    <a:pt x="0" y="18273"/>
                  </a:lnTo>
                  <a:lnTo>
                    <a:pt x="10802" y="21600"/>
                  </a:lnTo>
                  <a:lnTo>
                    <a:pt x="21600" y="18273"/>
                  </a:lnTo>
                  <a:lnTo>
                    <a:pt x="19850" y="18273"/>
                  </a:lnTo>
                  <a:close/>
                </a:path>
              </a:pathLst>
            </a:custGeom>
            <a:solidFill>
              <a:srgbClr val="FF7014"/>
            </a:solidFill>
            <a:ln w="12700" cap="flat">
              <a:noFill/>
              <a:miter lim="400000"/>
            </a:ln>
            <a:effectLst/>
          </p:spPr>
          <p:txBody>
            <a:bodyPr wrap="square" lIns="60957" tIns="60957" rIns="60957" bIns="60957" numCol="1" anchor="ctr">
              <a:noAutofit/>
            </a:bodyPr>
            <a:lstStyle/>
            <a:p>
              <a:pPr algn="ctr" defTabSz="1219170">
                <a:defRPr sz="18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2400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C3441603-9E1A-22F0-E813-BBBED16B8631}"/>
                </a:ext>
              </a:extLst>
            </p:cNvPr>
            <p:cNvSpPr/>
            <p:nvPr/>
          </p:nvSpPr>
          <p:spPr>
            <a:xfrm rot="18396599">
              <a:off x="5610325" y="1121185"/>
              <a:ext cx="700036" cy="700036"/>
            </a:xfrm>
            <a:prstGeom prst="ellipse">
              <a:avLst/>
            </a:prstGeom>
            <a:solidFill>
              <a:srgbClr val="FF7014"/>
            </a:solidFill>
            <a:ln w="12700" cap="flat">
              <a:noFill/>
              <a:miter lim="4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60957" tIns="60957" rIns="60957" bIns="60957" numCol="1" anchor="ctr">
              <a:noAutofit/>
            </a:bodyPr>
            <a:lstStyle/>
            <a:p>
              <a:pPr algn="ctr" defTabSz="1219170">
                <a:defRPr sz="18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2400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78089C47-F63D-2B5D-18B6-CB0384E2F19B}"/>
                </a:ext>
              </a:extLst>
            </p:cNvPr>
            <p:cNvSpPr/>
            <p:nvPr/>
          </p:nvSpPr>
          <p:spPr>
            <a:xfrm rot="18900000">
              <a:off x="5659819" y="1170663"/>
              <a:ext cx="601112" cy="601111"/>
            </a:xfrm>
            <a:prstGeom prst="ellipse">
              <a:avLst/>
            </a:prstGeom>
            <a:gradFill flip="none" rotWithShape="1"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3024513" scaled="0"/>
            </a:gradFill>
            <a:ln w="25400" cap="flat">
              <a:solidFill>
                <a:srgbClr val="FFFFFF"/>
              </a:solidFill>
              <a:prstDash val="solid"/>
              <a:miter lim="8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438339">
                <a:defRPr sz="3600" b="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 sz="4800"/>
            </a:p>
          </p:txBody>
        </p:sp>
        <p:sp>
          <p:nvSpPr>
            <p:cNvPr id="88" name="Rectangle 87" descr="Tools">
              <a:extLst>
                <a:ext uri="{FF2B5EF4-FFF2-40B4-BE49-F238E27FC236}">
                  <a16:creationId xmlns:a16="http://schemas.microsoft.com/office/drawing/2014/main" id="{70885350-FE71-C1FA-853A-56F6A9DA588A}"/>
                </a:ext>
              </a:extLst>
            </p:cNvPr>
            <p:cNvSpPr/>
            <p:nvPr/>
          </p:nvSpPr>
          <p:spPr>
            <a:xfrm>
              <a:off x="5806662" y="1308176"/>
              <a:ext cx="305973" cy="305973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3" name="Rectangle 92" descr="Books">
            <a:extLst>
              <a:ext uri="{FF2B5EF4-FFF2-40B4-BE49-F238E27FC236}">
                <a16:creationId xmlns:a16="http://schemas.microsoft.com/office/drawing/2014/main" id="{5A7E49F5-26AA-F950-7FDD-E85C8F456E43}"/>
              </a:ext>
            </a:extLst>
          </p:cNvPr>
          <p:cNvSpPr/>
          <p:nvPr/>
        </p:nvSpPr>
        <p:spPr>
          <a:xfrm>
            <a:off x="8903284" y="2201880"/>
            <a:ext cx="485800" cy="485800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240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0C65FCD-2893-5D76-1152-4206937D860B}"/>
              </a:ext>
            </a:extLst>
          </p:cNvPr>
          <p:cNvSpPr/>
          <p:nvPr/>
        </p:nvSpPr>
        <p:spPr>
          <a:xfrm>
            <a:off x="9618201" y="1711261"/>
            <a:ext cx="1771665" cy="527812"/>
          </a:xfrm>
          <a:custGeom>
            <a:avLst/>
            <a:gdLst>
              <a:gd name="connsiteX0" fmla="*/ 0 w 989648"/>
              <a:gd name="connsiteY0" fmla="*/ 0 h 395859"/>
              <a:gd name="connsiteX1" fmla="*/ 989648 w 989648"/>
              <a:gd name="connsiteY1" fmla="*/ 0 h 395859"/>
              <a:gd name="connsiteX2" fmla="*/ 989648 w 989648"/>
              <a:gd name="connsiteY2" fmla="*/ 395859 h 395859"/>
              <a:gd name="connsiteX3" fmla="*/ 0 w 989648"/>
              <a:gd name="connsiteY3" fmla="*/ 395859 h 395859"/>
              <a:gd name="connsiteX4" fmla="*/ 0 w 989648"/>
              <a:gd name="connsiteY4" fmla="*/ 0 h 39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648" h="395859">
                <a:moveTo>
                  <a:pt x="0" y="0"/>
                </a:moveTo>
                <a:lnTo>
                  <a:pt x="989648" y="0"/>
                </a:lnTo>
                <a:lnTo>
                  <a:pt x="989648" y="395859"/>
                </a:lnTo>
                <a:lnTo>
                  <a:pt x="0" y="395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651917">
              <a:spcBef>
                <a:spcPct val="0"/>
              </a:spcBef>
              <a:spcAft>
                <a:spcPct val="35000"/>
              </a:spcAft>
            </a:pPr>
            <a:r>
              <a:rPr lang="en-US" sz="1333" b="1">
                <a:latin typeface="Arial" panose="020B0604020202020204" pitchFamily="34" charset="0"/>
                <a:cs typeface="Arial" panose="020B0604020202020204" pitchFamily="34" charset="0"/>
              </a:rPr>
              <a:t>World class facilities for further 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57E416-4C19-9DF2-F2F4-BD5B208B9AAB}"/>
              </a:ext>
            </a:extLst>
          </p:cNvPr>
          <p:cNvGrpSpPr/>
          <p:nvPr/>
        </p:nvGrpSpPr>
        <p:grpSpPr>
          <a:xfrm rot="21086436">
            <a:off x="8791541" y="3349027"/>
            <a:ext cx="1223504" cy="933381"/>
            <a:chOff x="6534144" y="2512583"/>
            <a:chExt cx="917628" cy="700036"/>
          </a:xfrm>
        </p:grpSpPr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62688666-3B41-F4BE-0FD0-C57BD0066E5E}"/>
                </a:ext>
              </a:extLst>
            </p:cNvPr>
            <p:cNvSpPr/>
            <p:nvPr/>
          </p:nvSpPr>
          <p:spPr>
            <a:xfrm>
              <a:off x="6534144" y="2563803"/>
              <a:ext cx="917628" cy="58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7" y="12198"/>
                  </a:moveTo>
                  <a:lnTo>
                    <a:pt x="19156" y="21600"/>
                  </a:lnTo>
                  <a:lnTo>
                    <a:pt x="21600" y="10479"/>
                  </a:lnTo>
                  <a:lnTo>
                    <a:pt x="4361" y="1077"/>
                  </a:lnTo>
                  <a:lnTo>
                    <a:pt x="4597" y="0"/>
                  </a:lnTo>
                  <a:lnTo>
                    <a:pt x="0" y="4924"/>
                  </a:lnTo>
                  <a:lnTo>
                    <a:pt x="1681" y="13275"/>
                  </a:lnTo>
                  <a:lnTo>
                    <a:pt x="1917" y="12198"/>
                  </a:lnTo>
                  <a:close/>
                </a:path>
              </a:pathLst>
            </a:custGeom>
            <a:solidFill>
              <a:srgbClr val="FECF00"/>
            </a:solidFill>
            <a:ln w="12700" cap="flat">
              <a:noFill/>
              <a:miter lim="400000"/>
            </a:ln>
            <a:effectLst/>
          </p:spPr>
          <p:txBody>
            <a:bodyPr wrap="square" lIns="60957" tIns="60957" rIns="60957" bIns="60957" numCol="1" anchor="ctr">
              <a:noAutofit/>
            </a:bodyPr>
            <a:lstStyle/>
            <a:p>
              <a:pPr algn="ctr" defTabSz="1219170">
                <a:defRPr sz="18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2400"/>
            </a:p>
          </p:txBody>
        </p:sp>
        <p:sp>
          <p:nvSpPr>
            <p:cNvPr id="81" name="Freeform 41">
              <a:extLst>
                <a:ext uri="{FF2B5EF4-FFF2-40B4-BE49-F238E27FC236}">
                  <a16:creationId xmlns:a16="http://schemas.microsoft.com/office/drawing/2014/main" id="{B7CBD014-644A-431A-E1C3-954619B16613}"/>
                </a:ext>
              </a:extLst>
            </p:cNvPr>
            <p:cNvSpPr/>
            <p:nvPr/>
          </p:nvSpPr>
          <p:spPr>
            <a:xfrm rot="18900000">
              <a:off x="6664825" y="2512583"/>
              <a:ext cx="700036" cy="700036"/>
            </a:xfrm>
            <a:prstGeom prst="ellipse">
              <a:avLst/>
            </a:prstGeom>
            <a:solidFill>
              <a:srgbClr val="FECF00"/>
            </a:solidFill>
            <a:ln w="12700" cap="flat">
              <a:noFill/>
              <a:miter lim="4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60957" tIns="60957" rIns="60957" bIns="60957" numCol="1" anchor="ctr">
              <a:noAutofit/>
            </a:bodyPr>
            <a:lstStyle/>
            <a:p>
              <a:pPr algn="ctr" defTabSz="1219170">
                <a:defRPr sz="18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2400"/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EE1BAD20-F1FF-650E-3A4C-9DED1E996137}"/>
                </a:ext>
              </a:extLst>
            </p:cNvPr>
            <p:cNvSpPr/>
            <p:nvPr/>
          </p:nvSpPr>
          <p:spPr>
            <a:xfrm rot="20093401">
              <a:off x="6714316" y="2561823"/>
              <a:ext cx="601112" cy="601111"/>
            </a:xfrm>
            <a:prstGeom prst="ellipse">
              <a:avLst/>
            </a:prstGeom>
            <a:gradFill flip="none" rotWithShape="1"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3024513" scaled="0"/>
            </a:gradFill>
            <a:ln w="25400" cap="flat">
              <a:solidFill>
                <a:srgbClr val="FFFFFF"/>
              </a:solidFill>
              <a:prstDash val="solid"/>
              <a:miter lim="8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438339">
                <a:defRPr sz="3600" b="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 sz="4800"/>
            </a:p>
          </p:txBody>
        </p:sp>
        <p:sp>
          <p:nvSpPr>
            <p:cNvPr id="98" name="Rectangle 97" descr="Upward trend">
              <a:extLst>
                <a:ext uri="{FF2B5EF4-FFF2-40B4-BE49-F238E27FC236}">
                  <a16:creationId xmlns:a16="http://schemas.microsoft.com/office/drawing/2014/main" id="{341C1F9C-797E-1696-77D7-8F394268B193}"/>
                </a:ext>
              </a:extLst>
            </p:cNvPr>
            <p:cNvSpPr/>
            <p:nvPr/>
          </p:nvSpPr>
          <p:spPr>
            <a:xfrm>
              <a:off x="6836765" y="2660977"/>
              <a:ext cx="369955" cy="369955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E6BE2C2B-0226-D384-6DA0-8A0646165E74}"/>
              </a:ext>
            </a:extLst>
          </p:cNvPr>
          <p:cNvSpPr/>
          <p:nvPr/>
        </p:nvSpPr>
        <p:spPr>
          <a:xfrm>
            <a:off x="10140239" y="3922930"/>
            <a:ext cx="1576317" cy="527812"/>
          </a:xfrm>
          <a:custGeom>
            <a:avLst/>
            <a:gdLst>
              <a:gd name="connsiteX0" fmla="*/ 0 w 989648"/>
              <a:gd name="connsiteY0" fmla="*/ 0 h 395859"/>
              <a:gd name="connsiteX1" fmla="*/ 989648 w 989648"/>
              <a:gd name="connsiteY1" fmla="*/ 0 h 395859"/>
              <a:gd name="connsiteX2" fmla="*/ 989648 w 989648"/>
              <a:gd name="connsiteY2" fmla="*/ 395859 h 395859"/>
              <a:gd name="connsiteX3" fmla="*/ 0 w 989648"/>
              <a:gd name="connsiteY3" fmla="*/ 395859 h 395859"/>
              <a:gd name="connsiteX4" fmla="*/ 0 w 989648"/>
              <a:gd name="connsiteY4" fmla="*/ 0 h 39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648" h="395859">
                <a:moveTo>
                  <a:pt x="0" y="0"/>
                </a:moveTo>
                <a:lnTo>
                  <a:pt x="989648" y="0"/>
                </a:lnTo>
                <a:lnTo>
                  <a:pt x="989648" y="395859"/>
                </a:lnTo>
                <a:lnTo>
                  <a:pt x="0" y="395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651917">
              <a:spcBef>
                <a:spcPct val="0"/>
              </a:spcBef>
              <a:spcAft>
                <a:spcPct val="35000"/>
              </a:spcAft>
            </a:pPr>
            <a:r>
              <a:rPr lang="en-US" sz="1333" b="1">
                <a:latin typeface="Arial" panose="020B0604020202020204" pitchFamily="34" charset="0"/>
                <a:cs typeface="Arial" panose="020B0604020202020204" pitchFamily="34" charset="0"/>
              </a:rPr>
              <a:t>Diversified Industry focus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31AE8B-DE1D-0687-873D-D79299890741}"/>
              </a:ext>
            </a:extLst>
          </p:cNvPr>
          <p:cNvGrpSpPr/>
          <p:nvPr/>
        </p:nvGrpSpPr>
        <p:grpSpPr>
          <a:xfrm>
            <a:off x="8060996" y="4314296"/>
            <a:ext cx="1053539" cy="1063904"/>
            <a:chOff x="6045747" y="3235722"/>
            <a:chExt cx="790154" cy="7979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2D6AD1-985D-22B5-655D-3702020110B3}"/>
                </a:ext>
              </a:extLst>
            </p:cNvPr>
            <p:cNvGrpSpPr/>
            <p:nvPr/>
          </p:nvGrpSpPr>
          <p:grpSpPr>
            <a:xfrm rot="764268">
              <a:off x="6045747" y="3235722"/>
              <a:ext cx="790154" cy="797928"/>
              <a:chOff x="6038286" y="3146616"/>
              <a:chExt cx="790154" cy="797928"/>
            </a:xfrm>
          </p:grpSpPr>
          <p:sp>
            <p:nvSpPr>
              <p:cNvPr id="52" name="Freeform 16">
                <a:extLst>
                  <a:ext uri="{FF2B5EF4-FFF2-40B4-BE49-F238E27FC236}">
                    <a16:creationId xmlns:a16="http://schemas.microsoft.com/office/drawing/2014/main" id="{D5301384-9DEC-B045-E4C3-7124CC12A9E3}"/>
                  </a:ext>
                </a:extLst>
              </p:cNvPr>
              <p:cNvSpPr/>
              <p:nvPr/>
            </p:nvSpPr>
            <p:spPr>
              <a:xfrm>
                <a:off x="6038286" y="3146616"/>
                <a:ext cx="790154" cy="797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2" y="6574"/>
                    </a:moveTo>
                    <a:lnTo>
                      <a:pt x="15389" y="21600"/>
                    </a:lnTo>
                    <a:lnTo>
                      <a:pt x="21600" y="15604"/>
                    </a:lnTo>
                    <a:lnTo>
                      <a:pt x="6813" y="579"/>
                    </a:lnTo>
                    <a:lnTo>
                      <a:pt x="7415" y="0"/>
                    </a:lnTo>
                    <a:lnTo>
                      <a:pt x="1015" y="842"/>
                    </a:lnTo>
                    <a:lnTo>
                      <a:pt x="0" y="7155"/>
                    </a:lnTo>
                    <a:lnTo>
                      <a:pt x="602" y="6574"/>
                    </a:lnTo>
                    <a:close/>
                  </a:path>
                </a:pathLst>
              </a:custGeom>
              <a:solidFill>
                <a:srgbClr val="0741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7" tIns="60957" rIns="60957" bIns="60957" numCol="1" anchor="ctr">
                <a:noAutofit/>
              </a:bodyPr>
              <a:lstStyle/>
              <a:p>
                <a:pPr algn="ctr" defTabSz="1219170">
                  <a:defRPr sz="18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400"/>
              </a:p>
            </p:txBody>
          </p:sp>
          <p:sp>
            <p:nvSpPr>
              <p:cNvPr id="72" name="Freeform 33">
                <a:extLst>
                  <a:ext uri="{FF2B5EF4-FFF2-40B4-BE49-F238E27FC236}">
                    <a16:creationId xmlns:a16="http://schemas.microsoft.com/office/drawing/2014/main" id="{664EFEF8-AA92-28C2-CFC9-CB7BA5FE6614}"/>
                  </a:ext>
                </a:extLst>
              </p:cNvPr>
              <p:cNvSpPr/>
              <p:nvPr/>
            </p:nvSpPr>
            <p:spPr>
              <a:xfrm rot="18347401">
                <a:off x="6085793" y="3195570"/>
                <a:ext cx="700036" cy="700036"/>
              </a:xfrm>
              <a:prstGeom prst="ellipse">
                <a:avLst/>
              </a:prstGeom>
              <a:solidFill>
                <a:srgbClr val="0741CB"/>
              </a:solidFill>
              <a:ln w="12700" cap="flat">
                <a:noFill/>
                <a:miter lim="400000"/>
              </a:ln>
              <a:effectLst>
                <a:outerShdw blurRad="304800" dist="177800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wrap="square" lIns="60957" tIns="60957" rIns="60957" bIns="60957" numCol="1" anchor="ctr">
                <a:noAutofit/>
              </a:bodyPr>
              <a:lstStyle/>
              <a:p>
                <a:pPr algn="ctr" defTabSz="1219170">
                  <a:defRPr sz="18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400"/>
              </a:p>
            </p:txBody>
          </p:sp>
          <p:sp>
            <p:nvSpPr>
              <p:cNvPr id="76" name="Freeform 34">
                <a:extLst>
                  <a:ext uri="{FF2B5EF4-FFF2-40B4-BE49-F238E27FC236}">
                    <a16:creationId xmlns:a16="http://schemas.microsoft.com/office/drawing/2014/main" id="{F42726B8-71FD-9665-ECF3-29B1F6224B8D}"/>
                  </a:ext>
                </a:extLst>
              </p:cNvPr>
              <p:cNvSpPr/>
              <p:nvPr/>
            </p:nvSpPr>
            <p:spPr>
              <a:xfrm rot="16247999">
                <a:off x="6135474" y="3245435"/>
                <a:ext cx="601112" cy="601111"/>
              </a:xfrm>
              <a:prstGeom prst="ellipse">
                <a:avLst/>
              </a:prstGeom>
              <a:gradFill flip="none" rotWithShape="1">
                <a:gsLst>
                  <a:gs pos="22846">
                    <a:srgbClr val="FFFFFF"/>
                  </a:gs>
                  <a:gs pos="63322">
                    <a:srgbClr val="E6EAEB"/>
                  </a:gs>
                  <a:gs pos="99960">
                    <a:srgbClr val="CDD5D8"/>
                  </a:gs>
                </a:gsLst>
                <a:lin ang="8834305" scaled="0"/>
              </a:gra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blurRad="304800" dist="177800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2438339">
                  <a:defRPr sz="3600" b="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  <a:endParaRPr sz="4800"/>
              </a:p>
            </p:txBody>
          </p:sp>
        </p:grpSp>
        <p:sp>
          <p:nvSpPr>
            <p:cNvPr id="103" name="Rectangle 102" descr="Handshake">
              <a:extLst>
                <a:ext uri="{FF2B5EF4-FFF2-40B4-BE49-F238E27FC236}">
                  <a16:creationId xmlns:a16="http://schemas.microsoft.com/office/drawing/2014/main" id="{E61365E5-0FEB-61CD-9A81-2D7FEAD026E7}"/>
                </a:ext>
              </a:extLst>
            </p:cNvPr>
            <p:cNvSpPr/>
            <p:nvPr/>
          </p:nvSpPr>
          <p:spPr>
            <a:xfrm>
              <a:off x="6204738" y="3418115"/>
              <a:ext cx="472172" cy="472172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532A989B-931C-BB3D-8749-644621C8AF01}"/>
              </a:ext>
            </a:extLst>
          </p:cNvPr>
          <p:cNvSpPr/>
          <p:nvPr/>
        </p:nvSpPr>
        <p:spPr>
          <a:xfrm>
            <a:off x="8631570" y="5489933"/>
            <a:ext cx="1576317" cy="527812"/>
          </a:xfrm>
          <a:custGeom>
            <a:avLst/>
            <a:gdLst>
              <a:gd name="connsiteX0" fmla="*/ 0 w 989648"/>
              <a:gd name="connsiteY0" fmla="*/ 0 h 395859"/>
              <a:gd name="connsiteX1" fmla="*/ 989648 w 989648"/>
              <a:gd name="connsiteY1" fmla="*/ 0 h 395859"/>
              <a:gd name="connsiteX2" fmla="*/ 989648 w 989648"/>
              <a:gd name="connsiteY2" fmla="*/ 395859 h 395859"/>
              <a:gd name="connsiteX3" fmla="*/ 0 w 989648"/>
              <a:gd name="connsiteY3" fmla="*/ 395859 h 395859"/>
              <a:gd name="connsiteX4" fmla="*/ 0 w 989648"/>
              <a:gd name="connsiteY4" fmla="*/ 0 h 39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648" h="395859">
                <a:moveTo>
                  <a:pt x="0" y="0"/>
                </a:moveTo>
                <a:lnTo>
                  <a:pt x="989648" y="0"/>
                </a:lnTo>
                <a:lnTo>
                  <a:pt x="989648" y="395859"/>
                </a:lnTo>
                <a:lnTo>
                  <a:pt x="0" y="395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651917">
              <a:spcBef>
                <a:spcPct val="0"/>
              </a:spcBef>
              <a:spcAft>
                <a:spcPct val="35000"/>
              </a:spcAft>
            </a:pPr>
            <a:r>
              <a:rPr lang="en-US" sz="1333" b="1">
                <a:latin typeface="Arial" panose="020B0604020202020204" pitchFamily="34" charset="0"/>
                <a:cs typeface="Arial" panose="020B0604020202020204" pitchFamily="34" charset="0"/>
              </a:rPr>
              <a:t>Industry standard benefits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74124E66-79FA-2172-0634-76972E009522}"/>
              </a:ext>
            </a:extLst>
          </p:cNvPr>
          <p:cNvSpPr/>
          <p:nvPr/>
        </p:nvSpPr>
        <p:spPr>
          <a:xfrm>
            <a:off x="4611836" y="1711259"/>
            <a:ext cx="2164565" cy="527813"/>
          </a:xfrm>
          <a:custGeom>
            <a:avLst/>
            <a:gdLst>
              <a:gd name="connsiteX0" fmla="*/ 0 w 989648"/>
              <a:gd name="connsiteY0" fmla="*/ 0 h 395859"/>
              <a:gd name="connsiteX1" fmla="*/ 989648 w 989648"/>
              <a:gd name="connsiteY1" fmla="*/ 0 h 395859"/>
              <a:gd name="connsiteX2" fmla="*/ 989648 w 989648"/>
              <a:gd name="connsiteY2" fmla="*/ 395859 h 395859"/>
              <a:gd name="connsiteX3" fmla="*/ 0 w 989648"/>
              <a:gd name="connsiteY3" fmla="*/ 395859 h 395859"/>
              <a:gd name="connsiteX4" fmla="*/ 0 w 989648"/>
              <a:gd name="connsiteY4" fmla="*/ 0 h 39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648" h="395859">
                <a:moveTo>
                  <a:pt x="0" y="0"/>
                </a:moveTo>
                <a:lnTo>
                  <a:pt x="989648" y="0"/>
                </a:lnTo>
                <a:lnTo>
                  <a:pt x="989648" y="395859"/>
                </a:lnTo>
                <a:lnTo>
                  <a:pt x="0" y="395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651917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b="1">
                <a:latin typeface="Arial" panose="020B0604020202020204" pitchFamily="34" charset="0"/>
                <a:cs typeface="Arial" panose="020B0604020202020204" pitchFamily="34" charset="0"/>
              </a:rPr>
              <a:t>Recognized as Global </a:t>
            </a:r>
          </a:p>
          <a:p>
            <a:pPr algn="ctr" defTabSz="651917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b="1">
                <a:latin typeface="Arial" panose="020B0604020202020204" pitchFamily="34" charset="0"/>
                <a:cs typeface="Arial" panose="020B0604020202020204" pitchFamily="34" charset="0"/>
              </a:rPr>
              <a:t>Top Employer</a:t>
            </a:r>
          </a:p>
        </p:txBody>
      </p:sp>
      <p:sp>
        <p:nvSpPr>
          <p:cNvPr id="119" name="Rectangle 118" descr="Ribbon">
            <a:extLst>
              <a:ext uri="{FF2B5EF4-FFF2-40B4-BE49-F238E27FC236}">
                <a16:creationId xmlns:a16="http://schemas.microsoft.com/office/drawing/2014/main" id="{2B29C278-7A7D-785B-737C-1F1807318082}"/>
              </a:ext>
            </a:extLst>
          </p:cNvPr>
          <p:cNvSpPr/>
          <p:nvPr/>
        </p:nvSpPr>
        <p:spPr>
          <a:xfrm>
            <a:off x="6487005" y="2274297"/>
            <a:ext cx="467776" cy="467776"/>
          </a:xfrm>
          <a:prstGeom prst="rect">
            <a:avLst/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1F8D923-88D7-4E1A-4424-ECC5AF2864A2}"/>
              </a:ext>
            </a:extLst>
          </p:cNvPr>
          <p:cNvSpPr/>
          <p:nvPr/>
        </p:nvSpPr>
        <p:spPr>
          <a:xfrm>
            <a:off x="3617014" y="3741891"/>
            <a:ext cx="2365681" cy="527812"/>
          </a:xfrm>
          <a:custGeom>
            <a:avLst/>
            <a:gdLst>
              <a:gd name="connsiteX0" fmla="*/ 0 w 989648"/>
              <a:gd name="connsiteY0" fmla="*/ 0 h 395859"/>
              <a:gd name="connsiteX1" fmla="*/ 989648 w 989648"/>
              <a:gd name="connsiteY1" fmla="*/ 0 h 395859"/>
              <a:gd name="connsiteX2" fmla="*/ 989648 w 989648"/>
              <a:gd name="connsiteY2" fmla="*/ 395859 h 395859"/>
              <a:gd name="connsiteX3" fmla="*/ 0 w 989648"/>
              <a:gd name="connsiteY3" fmla="*/ 395859 h 395859"/>
              <a:gd name="connsiteX4" fmla="*/ 0 w 989648"/>
              <a:gd name="connsiteY4" fmla="*/ 0 h 39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648" h="395859">
                <a:moveTo>
                  <a:pt x="0" y="0"/>
                </a:moveTo>
                <a:lnTo>
                  <a:pt x="989648" y="0"/>
                </a:lnTo>
                <a:lnTo>
                  <a:pt x="989648" y="395859"/>
                </a:lnTo>
                <a:lnTo>
                  <a:pt x="0" y="395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651917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b="1">
                <a:latin typeface="Arial" panose="020B0604020202020204" pitchFamily="34" charset="0"/>
                <a:cs typeface="Arial" panose="020B0604020202020204" pitchFamily="34" charset="0"/>
              </a:rPr>
              <a:t>Consistent Revenue growth </a:t>
            </a:r>
          </a:p>
          <a:p>
            <a:pPr algn="ctr" defTabSz="651917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b="1">
                <a:latin typeface="Arial" panose="020B0604020202020204" pitchFamily="34" charset="0"/>
                <a:cs typeface="Arial" panose="020B0604020202020204" pitchFamily="34" charset="0"/>
              </a:rPr>
              <a:t>of 13-15% per year</a:t>
            </a:r>
          </a:p>
        </p:txBody>
      </p:sp>
      <p:sp>
        <p:nvSpPr>
          <p:cNvPr id="115" name="Rectangle 114" descr="Bar Graph with Upward Trend">
            <a:extLst>
              <a:ext uri="{FF2B5EF4-FFF2-40B4-BE49-F238E27FC236}">
                <a16:creationId xmlns:a16="http://schemas.microsoft.com/office/drawing/2014/main" id="{83ED26F3-5A8C-D991-4756-27BA67B80566}"/>
              </a:ext>
            </a:extLst>
          </p:cNvPr>
          <p:cNvSpPr/>
          <p:nvPr/>
        </p:nvSpPr>
        <p:spPr>
          <a:xfrm>
            <a:off x="6219473" y="3507459"/>
            <a:ext cx="487156" cy="487156"/>
          </a:xfrm>
          <a:prstGeom prst="rect">
            <a:avLst/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7C97B8E-C375-C588-B9E3-97EED29E5527}"/>
              </a:ext>
            </a:extLst>
          </p:cNvPr>
          <p:cNvSpPr/>
          <p:nvPr/>
        </p:nvSpPr>
        <p:spPr>
          <a:xfrm>
            <a:off x="5424954" y="5514926"/>
            <a:ext cx="2337980" cy="453084"/>
          </a:xfrm>
          <a:custGeom>
            <a:avLst/>
            <a:gdLst>
              <a:gd name="connsiteX0" fmla="*/ 0 w 989648"/>
              <a:gd name="connsiteY0" fmla="*/ 0 h 395859"/>
              <a:gd name="connsiteX1" fmla="*/ 989648 w 989648"/>
              <a:gd name="connsiteY1" fmla="*/ 0 h 395859"/>
              <a:gd name="connsiteX2" fmla="*/ 989648 w 989648"/>
              <a:gd name="connsiteY2" fmla="*/ 395859 h 395859"/>
              <a:gd name="connsiteX3" fmla="*/ 0 w 989648"/>
              <a:gd name="connsiteY3" fmla="*/ 395859 h 395859"/>
              <a:gd name="connsiteX4" fmla="*/ 0 w 989648"/>
              <a:gd name="connsiteY4" fmla="*/ 0 h 39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648" h="395859">
                <a:moveTo>
                  <a:pt x="0" y="0"/>
                </a:moveTo>
                <a:lnTo>
                  <a:pt x="989648" y="0"/>
                </a:lnTo>
                <a:lnTo>
                  <a:pt x="989648" y="395859"/>
                </a:lnTo>
                <a:lnTo>
                  <a:pt x="0" y="395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651917">
              <a:lnSpc>
                <a:spcPct val="8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b="1">
                <a:latin typeface="Arial" panose="020B0604020202020204" pitchFamily="34" charset="0"/>
                <a:cs typeface="Arial" panose="020B0604020202020204" pitchFamily="34" charset="0"/>
              </a:rPr>
              <a:t>Quick career progression</a:t>
            </a:r>
          </a:p>
          <a:p>
            <a:pPr algn="ctr" defTabSz="651917">
              <a:lnSpc>
                <a:spcPct val="8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b="1">
                <a:latin typeface="Arial" panose="020B0604020202020204" pitchFamily="34" charset="0"/>
                <a:cs typeface="Arial" panose="020B0604020202020204" pitchFamily="34" charset="0"/>
              </a:rPr>
              <a:t>(Power Programmers)</a:t>
            </a:r>
          </a:p>
        </p:txBody>
      </p:sp>
      <p:sp>
        <p:nvSpPr>
          <p:cNvPr id="111" name="Rectangle 110" descr="Connections">
            <a:extLst>
              <a:ext uri="{FF2B5EF4-FFF2-40B4-BE49-F238E27FC236}">
                <a16:creationId xmlns:a16="http://schemas.microsoft.com/office/drawing/2014/main" id="{B91BB5B4-67E2-74D1-6743-538437799024}"/>
              </a:ext>
            </a:extLst>
          </p:cNvPr>
          <p:cNvSpPr/>
          <p:nvPr/>
        </p:nvSpPr>
        <p:spPr>
          <a:xfrm>
            <a:off x="7054047" y="4587153"/>
            <a:ext cx="528035" cy="528035"/>
          </a:xfrm>
          <a:prstGeom prst="rect">
            <a:avLst/>
          </a:prstGeom>
          <a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CA342BD-4A13-6EE0-CC57-8612C83C6D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76137" y="3227666"/>
            <a:ext cx="1157955" cy="42724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5BB915A-DFD1-5305-29E6-E49E7360C9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7415" y="2003222"/>
            <a:ext cx="612151" cy="61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FC331B-8391-D386-53E4-83CC561E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7" y="1679962"/>
            <a:ext cx="3147895" cy="3498079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4267">
                <a:latin typeface="Arial" panose="020B0604020202020204" pitchFamily="34" charset="0"/>
                <a:cs typeface="Arial" panose="020B0604020202020204" pitchFamily="34" charset="0"/>
              </a:rPr>
              <a:t>Infosys: </a:t>
            </a:r>
            <a:br>
              <a:rPr lang="en-US" sz="4267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67">
                <a:latin typeface="Arial" panose="020B0604020202020204" pitchFamily="34" charset="0"/>
                <a:cs typeface="Arial" panose="020B0604020202020204" pitchFamily="34" charset="0"/>
              </a:rPr>
              <a:t>A True Leader in the Tech Space</a:t>
            </a:r>
            <a:endParaRPr lang="en-US" sz="4267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756F45-6568-E00D-5ED3-775A956966EF}"/>
              </a:ext>
            </a:extLst>
          </p:cNvPr>
          <p:cNvSpPr txBox="1"/>
          <p:nvPr/>
        </p:nvSpPr>
        <p:spPr>
          <a:xfrm>
            <a:off x="3806481" y="8241349"/>
            <a:ext cx="79548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7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Infosys Flex </a:t>
            </a:r>
          </a:p>
          <a:p>
            <a:pPr marL="990575" lvl="1" indent="-38099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platform only for employees </a:t>
            </a:r>
          </a:p>
          <a:p>
            <a:pPr marL="990575" lvl="1" indent="-38099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Learning upskilling &amp; reskilling with any technology</a:t>
            </a:r>
          </a:p>
          <a:p>
            <a:pPr lvl="1"/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FF7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Infosys has the most respected training for hires in your position in the world!</a:t>
            </a:r>
          </a:p>
          <a:p>
            <a:pPr marL="990575" lvl="1" indent="-380990">
              <a:buFont typeface="Wingdings" panose="05000000000000000000" pitchFamily="2" charset="2"/>
              <a:buChar char="§"/>
            </a:pPr>
            <a:r>
              <a:rPr lang="en-US" sz="2400" i="1" dirty="0"/>
              <a:t>Previous onboards are now interviewing Revature associates</a:t>
            </a: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BB06F9BE-EB19-C000-A3EA-71E58A6B53B8}"/>
              </a:ext>
            </a:extLst>
          </p:cNvPr>
          <p:cNvSpPr/>
          <p:nvPr/>
        </p:nvSpPr>
        <p:spPr>
          <a:xfrm>
            <a:off x="3553097" y="625063"/>
            <a:ext cx="2804161" cy="742184"/>
          </a:xfrm>
          <a:prstGeom prst="round1Rect">
            <a:avLst>
              <a:gd name="adj" fmla="val 50000"/>
            </a:avLst>
          </a:prstGeom>
          <a:solidFill>
            <a:srgbClr val="FF7014"/>
          </a:solidFill>
          <a:ln>
            <a:noFill/>
          </a:ln>
          <a:effectLst>
            <a:outerShdw sx="1000" sy="10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9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Infosys Lex </a:t>
            </a:r>
          </a:p>
        </p:txBody>
      </p:sp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369FC254-D136-0514-726B-5A2E440065E3}"/>
              </a:ext>
            </a:extLst>
          </p:cNvPr>
          <p:cNvSpPr/>
          <p:nvPr/>
        </p:nvSpPr>
        <p:spPr>
          <a:xfrm>
            <a:off x="3553097" y="3086336"/>
            <a:ext cx="7954844" cy="1014317"/>
          </a:xfrm>
          <a:prstGeom prst="round1Rect">
            <a:avLst>
              <a:gd name="adj" fmla="val 50000"/>
            </a:avLst>
          </a:prstGeom>
          <a:solidFill>
            <a:srgbClr val="FF7014"/>
          </a:solidFill>
          <a:ln>
            <a:noFill/>
          </a:ln>
          <a:effectLst>
            <a:outerShdw sx="1000" sy="10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9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Infosys has the most respected training for hires in your position in the world!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DAA45F-CCC9-F6F3-4F63-7CEE05B06794}"/>
              </a:ext>
            </a:extLst>
          </p:cNvPr>
          <p:cNvSpPr txBox="1"/>
          <p:nvPr/>
        </p:nvSpPr>
        <p:spPr>
          <a:xfrm>
            <a:off x="3806482" y="1589255"/>
            <a:ext cx="7335653" cy="693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80990" lvl="1" indent="-38099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Mobile platform only for employees </a:t>
            </a:r>
          </a:p>
          <a:p>
            <a:pPr marL="380990" lvl="1" indent="-38099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Learning upskilling &amp; reskilling with any technology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4C61E5-546A-B278-9A13-334A265965BB}"/>
              </a:ext>
            </a:extLst>
          </p:cNvPr>
          <p:cNvSpPr txBox="1"/>
          <p:nvPr/>
        </p:nvSpPr>
        <p:spPr>
          <a:xfrm>
            <a:off x="3806481" y="4325991"/>
            <a:ext cx="770145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80990" lvl="1" indent="-38099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onboards are now interviewing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Revature associates</a:t>
            </a:r>
          </a:p>
        </p:txBody>
      </p:sp>
    </p:spTree>
    <p:extLst>
      <p:ext uri="{BB962C8B-B14F-4D97-AF65-F5344CB8AC3E}">
        <p14:creationId xmlns:p14="http://schemas.microsoft.com/office/powerpoint/2010/main" val="349767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0ECCCCA-F177-EA64-39CF-C3101B735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8" r="20856"/>
          <a:stretch/>
        </p:blipFill>
        <p:spPr>
          <a:xfrm>
            <a:off x="7555176" y="2"/>
            <a:ext cx="4636824" cy="6182161"/>
          </a:xfrm>
          <a:custGeom>
            <a:avLst/>
            <a:gdLst>
              <a:gd name="connsiteX0" fmla="*/ 0 w 3477618"/>
              <a:gd name="connsiteY0" fmla="*/ 0 h 4636621"/>
              <a:gd name="connsiteX1" fmla="*/ 3477618 w 3477618"/>
              <a:gd name="connsiteY1" fmla="*/ 0 h 4636621"/>
              <a:gd name="connsiteX2" fmla="*/ 3477618 w 3477618"/>
              <a:gd name="connsiteY2" fmla="*/ 4636621 h 4636621"/>
              <a:gd name="connsiteX3" fmla="*/ 579615 w 3477618"/>
              <a:gd name="connsiteY3" fmla="*/ 4636621 h 4636621"/>
              <a:gd name="connsiteX4" fmla="*/ 0 w 3477618"/>
              <a:gd name="connsiteY4" fmla="*/ 4057006 h 463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7618" h="4636621">
                <a:moveTo>
                  <a:pt x="0" y="0"/>
                </a:moveTo>
                <a:lnTo>
                  <a:pt x="3477618" y="0"/>
                </a:lnTo>
                <a:lnTo>
                  <a:pt x="3477618" y="4636621"/>
                </a:lnTo>
                <a:lnTo>
                  <a:pt x="579615" y="4636621"/>
                </a:lnTo>
                <a:cubicBezTo>
                  <a:pt x="259502" y="4636621"/>
                  <a:pt x="0" y="4377119"/>
                  <a:pt x="0" y="4057006"/>
                </a:cubicBezTo>
                <a:close/>
              </a:path>
            </a:pathLst>
          </a:cu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9D0EC94E-06F2-2706-8894-5960F16CAB5A}"/>
              </a:ext>
            </a:extLst>
          </p:cNvPr>
          <p:cNvSpPr txBox="1">
            <a:spLocks/>
          </p:cNvSpPr>
          <p:nvPr/>
        </p:nvSpPr>
        <p:spPr>
          <a:xfrm>
            <a:off x="281106" y="495301"/>
            <a:ext cx="11629791" cy="4635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50" b="1" kern="1200">
                <a:solidFill>
                  <a:schemeClr val="accent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3733">
                <a:latin typeface="Arial" panose="020B0604020202020204" pitchFamily="34" charset="0"/>
                <a:cs typeface="Arial" panose="020B0604020202020204" pitchFamily="34" charset="0"/>
              </a:rPr>
              <a:t>Tips for Success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A349D-7F10-35E5-AD8B-D3223F61F3C1}"/>
              </a:ext>
            </a:extLst>
          </p:cNvPr>
          <p:cNvSpPr txBox="1"/>
          <p:nvPr/>
        </p:nvSpPr>
        <p:spPr>
          <a:xfrm>
            <a:off x="281105" y="1116387"/>
            <a:ext cx="6947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Clr>
                <a:srgbClr val="FF7014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Schedule a 1:1 with your manager to set expectations</a:t>
            </a:r>
          </a:p>
          <a:p>
            <a:pPr>
              <a:buClr>
                <a:srgbClr val="FF7014"/>
              </a:buCl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rgbClr val="FF7014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Keep an open mind</a:t>
            </a:r>
          </a:p>
          <a:p>
            <a:pPr>
              <a:buClr>
                <a:srgbClr val="FF7014"/>
              </a:buCl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rgbClr val="FF7014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Lean into discomfort, trust the process and always aim to grow</a:t>
            </a:r>
          </a:p>
          <a:p>
            <a:pPr>
              <a:buClr>
                <a:srgbClr val="FF7014"/>
              </a:buCl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rgbClr val="FF7014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Believe in yourself and work hard</a:t>
            </a:r>
          </a:p>
        </p:txBody>
      </p:sp>
    </p:spTree>
    <p:extLst>
      <p:ext uri="{BB962C8B-B14F-4D97-AF65-F5344CB8AC3E}">
        <p14:creationId xmlns:p14="http://schemas.microsoft.com/office/powerpoint/2010/main" val="26393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person, tennis, athletic game, sport&#10;&#10;Description automatically generated">
            <a:extLst>
              <a:ext uri="{FF2B5EF4-FFF2-40B4-BE49-F238E27FC236}">
                <a16:creationId xmlns:a16="http://schemas.microsoft.com/office/drawing/2014/main" id="{F9CA6059-C791-B636-BCF1-537F11D4754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1" b="12411"/>
          <a:stretch>
            <a:fillRect/>
          </a:stretch>
        </p:blipFill>
        <p:spPr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858" b="-8858"/>
            </a:stretch>
          </a:blipFill>
        </p:spPr>
      </p:pic>
      <p:sp>
        <p:nvSpPr>
          <p:cNvPr id="4" name="Round Same Side Corner Rectangle 3"/>
          <p:cNvSpPr/>
          <p:nvPr/>
        </p:nvSpPr>
        <p:spPr>
          <a:xfrm rot="16200000">
            <a:off x="6996647" y="606425"/>
            <a:ext cx="5490632" cy="4900083"/>
          </a:xfrm>
          <a:prstGeom prst="round2SameRect">
            <a:avLst>
              <a:gd name="adj1" fmla="val 6412"/>
              <a:gd name="adj2" fmla="val 0"/>
            </a:avLst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291917" y="311152"/>
            <a:ext cx="4595283" cy="5490633"/>
          </a:xfrm>
          <a:prstGeom prst="rect">
            <a:avLst/>
          </a:prstGeom>
          <a:noFill/>
        </p:spPr>
        <p:txBody>
          <a:bodyPr vert="horz" lIns="243840" tIns="243840" rIns="304800" bIns="243840" rtlCol="0" anchor="t">
            <a:normAutofit/>
          </a:bodyPr>
          <a:lstStyle>
            <a:lvl1pPr marL="287338" indent="-287338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3275" indent="-2857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1738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8938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6138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Futura PT Book" panose="020B0502020204020303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5118F42-6725-FBA5-7463-3DEBC3585ABF}"/>
              </a:ext>
            </a:extLst>
          </p:cNvPr>
          <p:cNvSpPr txBox="1">
            <a:spLocks/>
          </p:cNvSpPr>
          <p:nvPr/>
        </p:nvSpPr>
        <p:spPr>
          <a:xfrm>
            <a:off x="7581901" y="1157395"/>
            <a:ext cx="4328996" cy="46358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50" b="1" kern="1200">
                <a:solidFill>
                  <a:schemeClr val="accent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3000">
                <a:solidFill>
                  <a:schemeClr val="bg1"/>
                </a:solidFill>
              </a:rPr>
              <a:t>Infosys Leadership Videos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018FBF-E4A1-B61B-DAC9-251B6AC2B25E}"/>
              </a:ext>
            </a:extLst>
          </p:cNvPr>
          <p:cNvGrpSpPr/>
          <p:nvPr/>
        </p:nvGrpSpPr>
        <p:grpSpPr>
          <a:xfrm>
            <a:off x="7803178" y="2503780"/>
            <a:ext cx="4084023" cy="820867"/>
            <a:chOff x="5852383" y="1877834"/>
            <a:chExt cx="3063017" cy="6156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698DA6-A1F3-826D-5689-741B3C8D434F}"/>
                </a:ext>
              </a:extLst>
            </p:cNvPr>
            <p:cNvSpPr txBox="1"/>
            <p:nvPr/>
          </p:nvSpPr>
          <p:spPr>
            <a:xfrm>
              <a:off x="6610350" y="1877834"/>
              <a:ext cx="2305050" cy="6156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667">
                  <a:solidFill>
                    <a:schemeClr val="bg1"/>
                  </a:solidFill>
                </a:rPr>
                <a:t>Driving growth and value creation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B44F7D-0606-484E-42AC-CC6EB0EEF616}"/>
                </a:ext>
              </a:extLst>
            </p:cNvPr>
            <p:cNvGrpSpPr/>
            <p:nvPr/>
          </p:nvGrpSpPr>
          <p:grpSpPr>
            <a:xfrm>
              <a:off x="5852383" y="1937596"/>
              <a:ext cx="496029" cy="496029"/>
              <a:chOff x="5852383" y="1653031"/>
              <a:chExt cx="496029" cy="49602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7FD760D-5570-2D70-63EE-63938E98C96B}"/>
                  </a:ext>
                </a:extLst>
              </p:cNvPr>
              <p:cNvGrpSpPr/>
              <p:nvPr/>
            </p:nvGrpSpPr>
            <p:grpSpPr>
              <a:xfrm>
                <a:off x="5868130" y="1668781"/>
                <a:ext cx="465266" cy="465264"/>
                <a:chOff x="5819775" y="1620425"/>
                <a:chExt cx="561975" cy="561975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2D72F3F-5438-165A-B475-A71DB4967FBD}"/>
                    </a:ext>
                  </a:extLst>
                </p:cNvPr>
                <p:cNvSpPr/>
                <p:nvPr/>
              </p:nvSpPr>
              <p:spPr>
                <a:xfrm>
                  <a:off x="5819775" y="1620425"/>
                  <a:ext cx="561975" cy="561975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D8250466-FBC6-6D8B-C2D7-2A33B863B525}"/>
                    </a:ext>
                  </a:extLst>
                </p:cNvPr>
                <p:cNvSpPr/>
                <p:nvPr/>
              </p:nvSpPr>
              <p:spPr>
                <a:xfrm rot="5400000">
                  <a:off x="6001002" y="1775999"/>
                  <a:ext cx="290960" cy="25082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6" name="Oval 15">
                <a:hlinkClick r:id="rId4"/>
                <a:extLst>
                  <a:ext uri="{FF2B5EF4-FFF2-40B4-BE49-F238E27FC236}">
                    <a16:creationId xmlns:a16="http://schemas.microsoft.com/office/drawing/2014/main" id="{920A7464-A9BA-4129-F0C7-005ED3BB982E}"/>
                  </a:ext>
                </a:extLst>
              </p:cNvPr>
              <p:cNvSpPr/>
              <p:nvPr/>
            </p:nvSpPr>
            <p:spPr>
              <a:xfrm>
                <a:off x="5852383" y="1653031"/>
                <a:ext cx="496029" cy="49602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7D726AA-4D21-3224-9A23-FCF58A23CEF4}"/>
              </a:ext>
            </a:extLst>
          </p:cNvPr>
          <p:cNvGrpSpPr/>
          <p:nvPr/>
        </p:nvGrpSpPr>
        <p:grpSpPr>
          <a:xfrm>
            <a:off x="7803178" y="3866164"/>
            <a:ext cx="4084023" cy="661372"/>
            <a:chOff x="5852383" y="2899621"/>
            <a:chExt cx="3063017" cy="496029"/>
          </a:xfrm>
        </p:grpSpPr>
        <p:sp>
          <p:nvSpPr>
            <p:cNvPr id="18" name="TextBox 17">
              <a:hlinkClick r:id="rId5"/>
              <a:extLst>
                <a:ext uri="{FF2B5EF4-FFF2-40B4-BE49-F238E27FC236}">
                  <a16:creationId xmlns:a16="http://schemas.microsoft.com/office/drawing/2014/main" id="{38DCDB8D-84AD-CEC9-43FC-CCDA3207FB2C}"/>
                </a:ext>
              </a:extLst>
            </p:cNvPr>
            <p:cNvSpPr txBox="1"/>
            <p:nvPr/>
          </p:nvSpPr>
          <p:spPr>
            <a:xfrm>
              <a:off x="6610350" y="2993747"/>
              <a:ext cx="2305050" cy="3078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667">
                  <a:solidFill>
                    <a:schemeClr val="bg1"/>
                  </a:solidFill>
                </a:rPr>
                <a:t>Next in Digital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2AAF15C-AE73-4192-E58B-094871D13CC1}"/>
                </a:ext>
              </a:extLst>
            </p:cNvPr>
            <p:cNvGrpSpPr/>
            <p:nvPr/>
          </p:nvGrpSpPr>
          <p:grpSpPr>
            <a:xfrm>
              <a:off x="5852383" y="2899621"/>
              <a:ext cx="496029" cy="496029"/>
              <a:chOff x="5852383" y="2587201"/>
              <a:chExt cx="496029" cy="49602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5423C84-26BA-CE76-884A-FE2A90550881}"/>
                  </a:ext>
                </a:extLst>
              </p:cNvPr>
              <p:cNvGrpSpPr/>
              <p:nvPr/>
            </p:nvGrpSpPr>
            <p:grpSpPr>
              <a:xfrm>
                <a:off x="5868130" y="2602951"/>
                <a:ext cx="465266" cy="465264"/>
                <a:chOff x="5819775" y="1620425"/>
                <a:chExt cx="561975" cy="561975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1E48091-1B51-864F-EF2E-D45CB685DF65}"/>
                    </a:ext>
                  </a:extLst>
                </p:cNvPr>
                <p:cNvSpPr/>
                <p:nvPr/>
              </p:nvSpPr>
              <p:spPr>
                <a:xfrm>
                  <a:off x="5819775" y="1620425"/>
                  <a:ext cx="561975" cy="561975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3" name="Isosceles Triangle 22">
                  <a:extLst>
                    <a:ext uri="{FF2B5EF4-FFF2-40B4-BE49-F238E27FC236}">
                      <a16:creationId xmlns:a16="http://schemas.microsoft.com/office/drawing/2014/main" id="{E7B08B6B-89CB-9F7D-CD0E-60BDEE8C94EC}"/>
                    </a:ext>
                  </a:extLst>
                </p:cNvPr>
                <p:cNvSpPr/>
                <p:nvPr/>
              </p:nvSpPr>
              <p:spPr>
                <a:xfrm rot="5400000">
                  <a:off x="6001002" y="1775999"/>
                  <a:ext cx="290960" cy="25082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21" name="Oval 20">
                <a:hlinkClick r:id="rId5"/>
                <a:extLst>
                  <a:ext uri="{FF2B5EF4-FFF2-40B4-BE49-F238E27FC236}">
                    <a16:creationId xmlns:a16="http://schemas.microsoft.com/office/drawing/2014/main" id="{03C4513F-094D-E117-5558-1FA7429A8742}"/>
                  </a:ext>
                </a:extLst>
              </p:cNvPr>
              <p:cNvSpPr/>
              <p:nvPr/>
            </p:nvSpPr>
            <p:spPr>
              <a:xfrm>
                <a:off x="5852383" y="2587201"/>
                <a:ext cx="496029" cy="49602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728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7E2ADF67-92F6-A99D-E4AD-450E00E9C474}"/>
              </a:ext>
            </a:extLst>
          </p:cNvPr>
          <p:cNvSpPr/>
          <p:nvPr/>
        </p:nvSpPr>
        <p:spPr>
          <a:xfrm>
            <a:off x="2805481" y="2193164"/>
            <a:ext cx="6924816" cy="236825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EB407-8B61-7442-810E-59F8B751A856}"/>
              </a:ext>
            </a:extLst>
          </p:cNvPr>
          <p:cNvSpPr txBox="1"/>
          <p:nvPr/>
        </p:nvSpPr>
        <p:spPr>
          <a:xfrm>
            <a:off x="3496996" y="2700184"/>
            <a:ext cx="5541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50D1CC-C190-6177-722B-9546F4050AD7}"/>
              </a:ext>
            </a:extLst>
          </p:cNvPr>
          <p:cNvCxnSpPr>
            <a:cxnSpLocks/>
          </p:cNvCxnSpPr>
          <p:nvPr/>
        </p:nvCxnSpPr>
        <p:spPr>
          <a:xfrm>
            <a:off x="5017655" y="4561418"/>
            <a:ext cx="0" cy="1409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E7F9485A-5615-AB64-6E65-3997C12BF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29" y="540627"/>
            <a:ext cx="3463345" cy="12435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1A5E7E-52AA-5A20-700D-3A62F9E010C7}"/>
              </a:ext>
            </a:extLst>
          </p:cNvPr>
          <p:cNvSpPr txBox="1"/>
          <p:nvPr/>
        </p:nvSpPr>
        <p:spPr>
          <a:xfrm>
            <a:off x="1568451" y="4983087"/>
            <a:ext cx="905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joining, we know you are just getting started!</a:t>
            </a:r>
          </a:p>
        </p:txBody>
      </p:sp>
    </p:spTree>
    <p:extLst>
      <p:ext uri="{BB962C8B-B14F-4D97-AF65-F5344CB8AC3E}">
        <p14:creationId xmlns:p14="http://schemas.microsoft.com/office/powerpoint/2010/main" val="178466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320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Apercu Medium</vt:lpstr>
      <vt:lpstr>Aptos</vt:lpstr>
      <vt:lpstr>Aptos Display</vt:lpstr>
      <vt:lpstr>Arial</vt:lpstr>
      <vt:lpstr>Century Gothic</vt:lpstr>
      <vt:lpstr>FUTURA MEDIUM</vt:lpstr>
      <vt:lpstr>Futura PT Book</vt:lpstr>
      <vt:lpstr>Wingdings</vt:lpstr>
      <vt:lpstr>Office Theme</vt:lpstr>
      <vt:lpstr>Global Company…</vt:lpstr>
      <vt:lpstr>PowerPoint Presentation</vt:lpstr>
      <vt:lpstr>PowerPoint Presentation</vt:lpstr>
      <vt:lpstr>Why Infosys</vt:lpstr>
      <vt:lpstr>Infosys:  A True Leader in the Tech Space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Company…</dc:title>
  <dc:creator>Gabriel Kumar</dc:creator>
  <cp:lastModifiedBy>Gabriel Kumar</cp:lastModifiedBy>
  <cp:revision>1</cp:revision>
  <dcterms:created xsi:type="dcterms:W3CDTF">2024-03-01T14:19:37Z</dcterms:created>
  <dcterms:modified xsi:type="dcterms:W3CDTF">2024-03-01T14:20:50Z</dcterms:modified>
</cp:coreProperties>
</file>