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958F-C5FC-7927-CC8D-94DC3A7451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ZA"/>
          </a:p>
        </p:txBody>
      </p:sp>
      <p:sp>
        <p:nvSpPr>
          <p:cNvPr id="3" name="Subtitle 2">
            <a:extLst>
              <a:ext uri="{FF2B5EF4-FFF2-40B4-BE49-F238E27FC236}">
                <a16:creationId xmlns:a16="http://schemas.microsoft.com/office/drawing/2014/main" id="{A3FC4467-3948-3E3C-7107-EBA3CA281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ZA"/>
          </a:p>
        </p:txBody>
      </p:sp>
      <p:sp>
        <p:nvSpPr>
          <p:cNvPr id="4" name="Date Placeholder 3">
            <a:extLst>
              <a:ext uri="{FF2B5EF4-FFF2-40B4-BE49-F238E27FC236}">
                <a16:creationId xmlns:a16="http://schemas.microsoft.com/office/drawing/2014/main" id="{0346895E-DB6C-0BAC-06B4-D0249751F3E6}"/>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C4C48E9F-A192-FBCF-E7B9-457FF714BE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D9A39FB-2D23-4554-E082-8584EA00AA0F}"/>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141295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671D-4273-9783-0C9B-6667F786EC3C}"/>
              </a:ext>
            </a:extLst>
          </p:cNvPr>
          <p:cNvSpPr>
            <a:spLocks noGrp="1"/>
          </p:cNvSpPr>
          <p:nvPr>
            <p:ph type="title"/>
          </p:nvPr>
        </p:nvSpPr>
        <p:spPr/>
        <p:txBody>
          <a:bodyPr/>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7164EFA5-AA5F-B2A7-32B4-C79C87C1AE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967AD511-D38B-34DE-F6DB-362EA64A8DA3}"/>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331F95F6-0424-B58A-826D-A31610A5F6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625473E-D8DF-842F-5D12-84EBF075D35E}"/>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41824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92094-7286-00C9-49A2-22959A68BC7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0BCA1808-FD3D-8C90-F972-E7E088B9958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1899FDB7-00E4-B571-9A59-5343B4A9D02F}"/>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20132AF2-A3C8-45A7-8A6D-D09BC6460A8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732214C-0717-8F80-7918-45AA4138B78A}"/>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279720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D917-3926-395C-E0C8-1D540991A717}"/>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BB392A32-BE11-2EBB-060A-180A2FE3B3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FEFA3780-E1AF-C876-EAF7-9F43A023FEE2}"/>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B3B66A0B-8ADD-290C-FA90-337A258FAF3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856145D-FB9B-451B-D4DF-F9380087DC67}"/>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4289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344B-2041-0ADC-DF19-096B0474FD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ZA"/>
          </a:p>
        </p:txBody>
      </p:sp>
      <p:sp>
        <p:nvSpPr>
          <p:cNvPr id="3" name="Text Placeholder 2">
            <a:extLst>
              <a:ext uri="{FF2B5EF4-FFF2-40B4-BE49-F238E27FC236}">
                <a16:creationId xmlns:a16="http://schemas.microsoft.com/office/drawing/2014/main" id="{9F60BB12-E019-0229-2EC3-531D982E70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B4B4CCC-3288-D151-24DA-EC0A0D01D406}"/>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92038F53-91CF-FD36-6100-C7580FEEA70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33553A2-BE3B-ACF3-E179-6F3C166192AA}"/>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95000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37F8-186F-2CC9-0394-3A4B0423FCA9}"/>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BEBFA705-802C-CFD7-B91C-0DD10037710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Content Placeholder 3">
            <a:extLst>
              <a:ext uri="{FF2B5EF4-FFF2-40B4-BE49-F238E27FC236}">
                <a16:creationId xmlns:a16="http://schemas.microsoft.com/office/drawing/2014/main" id="{CFA3DA6B-D219-82E2-5FE3-AC597FEFB13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Date Placeholder 4">
            <a:extLst>
              <a:ext uri="{FF2B5EF4-FFF2-40B4-BE49-F238E27FC236}">
                <a16:creationId xmlns:a16="http://schemas.microsoft.com/office/drawing/2014/main" id="{0FB922BB-3B2B-4EE0-5F85-018214614753}"/>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6" name="Footer Placeholder 5">
            <a:extLst>
              <a:ext uri="{FF2B5EF4-FFF2-40B4-BE49-F238E27FC236}">
                <a16:creationId xmlns:a16="http://schemas.microsoft.com/office/drawing/2014/main" id="{0F82DDAC-8679-2BCA-438A-6E83643EF82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FB98B39-79CA-4B32-F8F3-115CD9B8BC52}"/>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169683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08EA-B59D-FCDB-EE1C-6131B63E5C5B}"/>
              </a:ext>
            </a:extLst>
          </p:cNvPr>
          <p:cNvSpPr>
            <a:spLocks noGrp="1"/>
          </p:cNvSpPr>
          <p:nvPr>
            <p:ph type="title"/>
          </p:nvPr>
        </p:nvSpPr>
        <p:spPr>
          <a:xfrm>
            <a:off x="839788" y="365125"/>
            <a:ext cx="10515600" cy="1325563"/>
          </a:xfrm>
        </p:spPr>
        <p:txBody>
          <a:bodyPr/>
          <a:lstStyle/>
          <a:p>
            <a:r>
              <a:rPr lang="en-GB"/>
              <a:t>Click to edit Master title style</a:t>
            </a:r>
            <a:endParaRPr lang="en-ZA"/>
          </a:p>
        </p:txBody>
      </p:sp>
      <p:sp>
        <p:nvSpPr>
          <p:cNvPr id="3" name="Text Placeholder 2">
            <a:extLst>
              <a:ext uri="{FF2B5EF4-FFF2-40B4-BE49-F238E27FC236}">
                <a16:creationId xmlns:a16="http://schemas.microsoft.com/office/drawing/2014/main" id="{10A06F0E-CC84-10A5-CF74-F4DB6B262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6CA3E7-BEDA-4A5E-5545-13F6E2BAB5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Text Placeholder 4">
            <a:extLst>
              <a:ext uri="{FF2B5EF4-FFF2-40B4-BE49-F238E27FC236}">
                <a16:creationId xmlns:a16="http://schemas.microsoft.com/office/drawing/2014/main" id="{B6CC1FE2-54C0-F3B6-1DEF-744B562BE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908E45A-D170-B646-61A3-602B176787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7" name="Date Placeholder 6">
            <a:extLst>
              <a:ext uri="{FF2B5EF4-FFF2-40B4-BE49-F238E27FC236}">
                <a16:creationId xmlns:a16="http://schemas.microsoft.com/office/drawing/2014/main" id="{CD227CDF-A618-0362-C54B-2B0404786BA1}"/>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8" name="Footer Placeholder 7">
            <a:extLst>
              <a:ext uri="{FF2B5EF4-FFF2-40B4-BE49-F238E27FC236}">
                <a16:creationId xmlns:a16="http://schemas.microsoft.com/office/drawing/2014/main" id="{B3E9F07D-EDF8-DA27-59EC-9A1385A6656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35AE30F8-784D-8FB9-B64F-DCCCF7CBD7E7}"/>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328078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DED3-CB39-48CF-63DC-E5D81D58FCD5}"/>
              </a:ext>
            </a:extLst>
          </p:cNvPr>
          <p:cNvSpPr>
            <a:spLocks noGrp="1"/>
          </p:cNvSpPr>
          <p:nvPr>
            <p:ph type="title"/>
          </p:nvPr>
        </p:nvSpPr>
        <p:spPr/>
        <p:txBody>
          <a:bodyPr/>
          <a:lstStyle/>
          <a:p>
            <a:r>
              <a:rPr lang="en-GB"/>
              <a:t>Click to edit Master title style</a:t>
            </a:r>
            <a:endParaRPr lang="en-ZA"/>
          </a:p>
        </p:txBody>
      </p:sp>
      <p:sp>
        <p:nvSpPr>
          <p:cNvPr id="3" name="Date Placeholder 2">
            <a:extLst>
              <a:ext uri="{FF2B5EF4-FFF2-40B4-BE49-F238E27FC236}">
                <a16:creationId xmlns:a16="http://schemas.microsoft.com/office/drawing/2014/main" id="{AAE0FEDF-26A1-E46E-30AA-031675724E46}"/>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4" name="Footer Placeholder 3">
            <a:extLst>
              <a:ext uri="{FF2B5EF4-FFF2-40B4-BE49-F238E27FC236}">
                <a16:creationId xmlns:a16="http://schemas.microsoft.com/office/drawing/2014/main" id="{EE276FBC-4965-C1CA-6F65-E3E435719E49}"/>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1BEA0A4-C18D-4DC4-C477-3C0AD3DBF295}"/>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338061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94F02-A2FB-FE7B-4737-6B1D77BA4CE5}"/>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3" name="Footer Placeholder 2">
            <a:extLst>
              <a:ext uri="{FF2B5EF4-FFF2-40B4-BE49-F238E27FC236}">
                <a16:creationId xmlns:a16="http://schemas.microsoft.com/office/drawing/2014/main" id="{D62D8F72-426A-7107-2A98-BCDB15D594AA}"/>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7B424C5-13D9-37D9-63A7-410CAF37C9E6}"/>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222391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C23A-2C71-F315-5BF7-3FA79C6690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Content Placeholder 2">
            <a:extLst>
              <a:ext uri="{FF2B5EF4-FFF2-40B4-BE49-F238E27FC236}">
                <a16:creationId xmlns:a16="http://schemas.microsoft.com/office/drawing/2014/main" id="{F328430B-1F5B-C7B5-AF27-100AF8CE9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Text Placeholder 3">
            <a:extLst>
              <a:ext uri="{FF2B5EF4-FFF2-40B4-BE49-F238E27FC236}">
                <a16:creationId xmlns:a16="http://schemas.microsoft.com/office/drawing/2014/main" id="{D170805B-FD9D-E36A-CF85-C59C06F73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F36797-3B82-EEF3-14ED-47F07B1D4BBB}"/>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6" name="Footer Placeholder 5">
            <a:extLst>
              <a:ext uri="{FF2B5EF4-FFF2-40B4-BE49-F238E27FC236}">
                <a16:creationId xmlns:a16="http://schemas.microsoft.com/office/drawing/2014/main" id="{72F884DC-CEBC-FFE2-8616-A993EFD72D4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3401D5A-DF0C-8B6C-18EA-5080479944DE}"/>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67544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D044-A657-1580-34C8-61C1037B05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Picture Placeholder 2">
            <a:extLst>
              <a:ext uri="{FF2B5EF4-FFF2-40B4-BE49-F238E27FC236}">
                <a16:creationId xmlns:a16="http://schemas.microsoft.com/office/drawing/2014/main" id="{A8908D5A-CF13-231E-80C7-084CC5104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52B52156-E4E1-9288-0667-A679BB32E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6E2366-56E1-0EC9-FBEE-6F6F51D55DD7}"/>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6" name="Footer Placeholder 5">
            <a:extLst>
              <a:ext uri="{FF2B5EF4-FFF2-40B4-BE49-F238E27FC236}">
                <a16:creationId xmlns:a16="http://schemas.microsoft.com/office/drawing/2014/main" id="{020A411A-8BFD-6104-97F7-17F3587017E1}"/>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9D24135-A90D-85D1-BF61-A3F70139B68B}"/>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133869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B3105-C069-0931-DAF0-F4334EFB4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ZA"/>
          </a:p>
        </p:txBody>
      </p:sp>
      <p:sp>
        <p:nvSpPr>
          <p:cNvPr id="3" name="Text Placeholder 2">
            <a:extLst>
              <a:ext uri="{FF2B5EF4-FFF2-40B4-BE49-F238E27FC236}">
                <a16:creationId xmlns:a16="http://schemas.microsoft.com/office/drawing/2014/main" id="{666863E9-46C9-6D96-977F-F29A9E50F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DC73E3D5-1D27-B198-8DB8-3277389E6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D98814FC-6015-27C5-3239-83FB35B85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B42EC8D4-5460-5C62-69A7-954FA668F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35AC40-3C8C-495E-914F-86B86FEBE87E}" type="slidenum">
              <a:rPr lang="en-ZA" smtClean="0"/>
              <a:t>‹#›</a:t>
            </a:fld>
            <a:endParaRPr lang="en-ZA"/>
          </a:p>
        </p:txBody>
      </p:sp>
    </p:spTree>
    <p:extLst>
      <p:ext uri="{BB962C8B-B14F-4D97-AF65-F5344CB8AC3E}">
        <p14:creationId xmlns:p14="http://schemas.microsoft.com/office/powerpoint/2010/main" val="337232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books.org/wiki/Introduction_to_Computer_Information_Systems/Ethic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opensource.com/article/19/5/primer-assemblers-compilers-interpreters"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Terminal_(Computer)" TargetMode="External"/><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eriaa.com/on-the-origins-of-the-airlines-electronic-reservations-systems-a-grandfathers-story-part-i/" TargetMode="External"/><Relationship Id="rId2" Type="http://schemas.openxmlformats.org/officeDocument/2006/relationships/image" Target="../media/image4.jp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FCB74-4DEA-25BC-EBAA-30148048C4EC}"/>
              </a:ext>
            </a:extLst>
          </p:cNvPr>
          <p:cNvSpPr>
            <a:spLocks noGrp="1"/>
          </p:cNvSpPr>
          <p:nvPr>
            <p:ph type="ctrTitle"/>
          </p:nvPr>
        </p:nvSpPr>
        <p:spPr>
          <a:xfrm>
            <a:off x="6194716" y="739978"/>
            <a:ext cx="5334930" cy="3004145"/>
          </a:xfrm>
        </p:spPr>
        <p:txBody>
          <a:bodyPr>
            <a:normAutofit/>
          </a:bodyPr>
          <a:lstStyle/>
          <a:p>
            <a:r>
              <a:rPr lang="en-ZA" dirty="0"/>
              <a:t>Second Generation computer</a:t>
            </a:r>
          </a:p>
        </p:txBody>
      </p:sp>
      <p:sp>
        <p:nvSpPr>
          <p:cNvPr id="3" name="Subtitle 2">
            <a:extLst>
              <a:ext uri="{FF2B5EF4-FFF2-40B4-BE49-F238E27FC236}">
                <a16:creationId xmlns:a16="http://schemas.microsoft.com/office/drawing/2014/main" id="{C6C7696A-D8D6-B425-D4E2-F854195ED0E0}"/>
              </a:ext>
            </a:extLst>
          </p:cNvPr>
          <p:cNvSpPr>
            <a:spLocks noGrp="1"/>
          </p:cNvSpPr>
          <p:nvPr>
            <p:ph type="subTitle" idx="1"/>
          </p:nvPr>
        </p:nvSpPr>
        <p:spPr>
          <a:xfrm>
            <a:off x="6194715" y="3836197"/>
            <a:ext cx="5334931" cy="2189214"/>
          </a:xfrm>
        </p:spPr>
        <p:txBody>
          <a:bodyPr>
            <a:normAutofit/>
          </a:bodyPr>
          <a:lstStyle/>
          <a:p>
            <a:r>
              <a:rPr lang="en-ZA" dirty="0"/>
              <a:t>The replacement of vacuum </a:t>
            </a:r>
          </a:p>
        </p:txBody>
      </p:sp>
      <p:sp>
        <p:nvSpPr>
          <p:cNvPr id="13" name="Freeform: Shape 1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A person using a computer&#10;&#10;AI-generated content may be incorrect.">
            <a:extLst>
              <a:ext uri="{FF2B5EF4-FFF2-40B4-BE49-F238E27FC236}">
                <a16:creationId xmlns:a16="http://schemas.microsoft.com/office/drawing/2014/main" id="{F81B4B20-72CC-F3ED-BE45-F2B046F6EC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11" r="16782"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3" name="Freeform: Shape 2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0354AFEA-497D-49EF-39EC-5499EE3F960F}"/>
              </a:ext>
            </a:extLst>
          </p:cNvPr>
          <p:cNvSpPr txBox="1"/>
          <p:nvPr/>
        </p:nvSpPr>
        <p:spPr>
          <a:xfrm>
            <a:off x="9759924" y="6657945"/>
            <a:ext cx="2432076"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en.wikibooks.org/wiki/Introduction_to_Computer_Information_Systems/Ethics">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ZA" sz="700">
              <a:solidFill>
                <a:srgbClr val="FFFFFF"/>
              </a:solidFill>
            </a:endParaRPr>
          </a:p>
        </p:txBody>
      </p:sp>
    </p:spTree>
    <p:extLst>
      <p:ext uri="{BB962C8B-B14F-4D97-AF65-F5344CB8AC3E}">
        <p14:creationId xmlns:p14="http://schemas.microsoft.com/office/powerpoint/2010/main" val="17181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computer with a green screen&#10;&#10;AI-generated content may be incorrect.">
            <a:extLst>
              <a:ext uri="{FF2B5EF4-FFF2-40B4-BE49-F238E27FC236}">
                <a16:creationId xmlns:a16="http://schemas.microsoft.com/office/drawing/2014/main" id="{3297A361-125F-CBED-5E78-E79B2772DC3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436"/>
          <a:stretch/>
        </p:blipFill>
        <p:spPr>
          <a:xfrm>
            <a:off x="1"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44B6AC-2A0A-3E25-CFC5-820102B1A7EE}"/>
              </a:ext>
            </a:extLst>
          </p:cNvPr>
          <p:cNvSpPr>
            <a:spLocks noGrp="1"/>
          </p:cNvSpPr>
          <p:nvPr>
            <p:ph type="title"/>
          </p:nvPr>
        </p:nvSpPr>
        <p:spPr>
          <a:xfrm>
            <a:off x="7531610" y="365125"/>
            <a:ext cx="3822189" cy="1899912"/>
          </a:xfrm>
        </p:spPr>
        <p:txBody>
          <a:bodyPr>
            <a:normAutofit/>
          </a:bodyPr>
          <a:lstStyle/>
          <a:p>
            <a:r>
              <a:rPr lang="en-ZA" sz="4000" dirty="0"/>
              <a:t>What the 1950s-1960s introduced</a:t>
            </a:r>
          </a:p>
        </p:txBody>
      </p:sp>
      <p:sp>
        <p:nvSpPr>
          <p:cNvPr id="24" name="Content Placeholder 14">
            <a:extLst>
              <a:ext uri="{FF2B5EF4-FFF2-40B4-BE49-F238E27FC236}">
                <a16:creationId xmlns:a16="http://schemas.microsoft.com/office/drawing/2014/main" id="{BB7B48B7-BDD0-69FB-2EC5-1D91630A39C3}"/>
              </a:ext>
            </a:extLst>
          </p:cNvPr>
          <p:cNvSpPr>
            <a:spLocks noGrp="1"/>
          </p:cNvSpPr>
          <p:nvPr>
            <p:ph idx="1"/>
          </p:nvPr>
        </p:nvSpPr>
        <p:spPr>
          <a:xfrm>
            <a:off x="7531610" y="2434201"/>
            <a:ext cx="3822189" cy="3742762"/>
          </a:xfrm>
        </p:spPr>
        <p:txBody>
          <a:bodyPr>
            <a:normAutofit/>
          </a:bodyPr>
          <a:lstStyle/>
          <a:p>
            <a:r>
              <a:rPr lang="en-US" sz="2000" dirty="0"/>
              <a:t>The second generation computers introduced the a new way of computing which paved a way for many other computers.</a:t>
            </a:r>
          </a:p>
          <a:p>
            <a:r>
              <a:rPr lang="en-US" sz="2000" dirty="0"/>
              <a:t>This IBM 7090 is a classical computer that was popular for scientific and engineering applications.</a:t>
            </a:r>
          </a:p>
          <a:p>
            <a:r>
              <a:rPr lang="en-US" sz="2000" dirty="0"/>
              <a:t>Second generation computers revolutionized the design and performance of computers.</a:t>
            </a:r>
          </a:p>
          <a:p>
            <a:pPr marL="0" indent="0">
              <a:buNone/>
            </a:pPr>
            <a:endParaRPr lang="en-US" sz="2000" dirty="0"/>
          </a:p>
        </p:txBody>
      </p:sp>
      <p:sp>
        <p:nvSpPr>
          <p:cNvPr id="11" name="TextBox 10">
            <a:extLst>
              <a:ext uri="{FF2B5EF4-FFF2-40B4-BE49-F238E27FC236}">
                <a16:creationId xmlns:a16="http://schemas.microsoft.com/office/drawing/2014/main" id="{104DB1DE-FD7E-0F06-4783-AB2983DA19D7}"/>
              </a:ext>
            </a:extLst>
          </p:cNvPr>
          <p:cNvSpPr txBox="1"/>
          <p:nvPr/>
        </p:nvSpPr>
        <p:spPr>
          <a:xfrm>
            <a:off x="7237567" y="6657945"/>
            <a:ext cx="2432076"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opensource.com/article/19/5/primer-assemblers-compilers-interpreters">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ZA" sz="700">
              <a:solidFill>
                <a:srgbClr val="FFFFFF"/>
              </a:solidFill>
            </a:endParaRPr>
          </a:p>
        </p:txBody>
      </p:sp>
    </p:spTree>
    <p:extLst>
      <p:ext uri="{BB962C8B-B14F-4D97-AF65-F5344CB8AC3E}">
        <p14:creationId xmlns:p14="http://schemas.microsoft.com/office/powerpoint/2010/main" val="162215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with a keyboard&#10;&#10;AI-generated content may be incorrect.">
            <a:extLst>
              <a:ext uri="{FF2B5EF4-FFF2-40B4-BE49-F238E27FC236}">
                <a16:creationId xmlns:a16="http://schemas.microsoft.com/office/drawing/2014/main" id="{14F1AE1C-E8B8-2EB6-F14E-7020F1FAA9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3701" b="8528"/>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286B7C32-33EF-E440-07FF-50ACDCCC1FAF}"/>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a:solidFill>
                  <a:schemeClr val="tx1">
                    <a:lumMod val="85000"/>
                    <a:lumOff val="15000"/>
                  </a:schemeClr>
                </a:solidFill>
              </a:rPr>
              <a:t>Key features and Technologies</a:t>
            </a:r>
          </a:p>
        </p:txBody>
      </p:sp>
      <p:sp>
        <p:nvSpPr>
          <p:cNvPr id="5" name="TextBox 4">
            <a:extLst>
              <a:ext uri="{FF2B5EF4-FFF2-40B4-BE49-F238E27FC236}">
                <a16:creationId xmlns:a16="http://schemas.microsoft.com/office/drawing/2014/main" id="{2131BE09-6E34-BFB0-43A3-2ECA1022B5E8}"/>
              </a:ext>
            </a:extLst>
          </p:cNvPr>
          <p:cNvSpPr txBox="1"/>
          <p:nvPr/>
        </p:nvSpPr>
        <p:spPr>
          <a:xfrm>
            <a:off x="9759924" y="6657945"/>
            <a:ext cx="2432076"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de.wikipedia.org/wiki/Terminal_(Computer)">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ZA" sz="700">
              <a:solidFill>
                <a:srgbClr val="FFFFFF"/>
              </a:solidFill>
            </a:endParaRPr>
          </a:p>
        </p:txBody>
      </p:sp>
    </p:spTree>
    <p:extLst>
      <p:ext uri="{BB962C8B-B14F-4D97-AF65-F5344CB8AC3E}">
        <p14:creationId xmlns:p14="http://schemas.microsoft.com/office/powerpoint/2010/main" val="340295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Men working in a laundry room&#10;&#10;AI-generated content may be incorrect.">
            <a:extLst>
              <a:ext uri="{FF2B5EF4-FFF2-40B4-BE49-F238E27FC236}">
                <a16:creationId xmlns:a16="http://schemas.microsoft.com/office/drawing/2014/main" id="{829AE4F0-78CC-1FD0-1F53-08EB49206FC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836" r="26675"/>
          <a:stretch/>
        </p:blipFill>
        <p:spPr>
          <a:xfrm>
            <a:off x="-1" y="-2"/>
            <a:ext cx="5410198" cy="6858002"/>
          </a:xfrm>
          <a:prstGeom prst="rect">
            <a:avLst/>
          </a:prstGeom>
        </p:spPr>
      </p:pic>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04618-01EA-730A-D72D-9523132C9F8F}"/>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Features </a:t>
            </a:r>
          </a:p>
        </p:txBody>
      </p:sp>
      <p:sp>
        <p:nvSpPr>
          <p:cNvPr id="4" name="Text Placeholder 3">
            <a:extLst>
              <a:ext uri="{FF2B5EF4-FFF2-40B4-BE49-F238E27FC236}">
                <a16:creationId xmlns:a16="http://schemas.microsoft.com/office/drawing/2014/main" id="{54298134-361C-068D-C0E1-2E9AE8F9ADCF}"/>
              </a:ext>
            </a:extLst>
          </p:cNvPr>
          <p:cNvSpPr>
            <a:spLocks noGrp="1"/>
          </p:cNvSpPr>
          <p:nvPr>
            <p:ph type="body" sz="half" idx="2"/>
          </p:nvPr>
        </p:nvSpPr>
        <p:spPr>
          <a:xfrm>
            <a:off x="6115317" y="2743200"/>
            <a:ext cx="5247340" cy="3496878"/>
          </a:xfrm>
        </p:spPr>
        <p:txBody>
          <a:bodyPr vert="horz" lIns="91440" tIns="45720" rIns="91440" bIns="45720" rtlCol="0" anchor="ctr">
            <a:normAutofit/>
          </a:bodyPr>
          <a:lstStyle/>
          <a:p>
            <a:pPr marL="285750" indent="-228600">
              <a:buFont typeface="Arial" panose="020B0604020202020204" pitchFamily="34" charset="0"/>
              <a:buChar char="•"/>
            </a:pPr>
            <a:r>
              <a:rPr lang="en-US" sz="1900"/>
              <a:t>Second-generation computers used magnetic cores for memory storage, which provided faster access times and improved data storage capacity.</a:t>
            </a:r>
          </a:p>
          <a:p>
            <a:pPr marL="285750" indent="-228600">
              <a:buFont typeface="Arial" panose="020B0604020202020204" pitchFamily="34" charset="0"/>
              <a:buChar char="•"/>
            </a:pPr>
            <a:r>
              <a:rPr lang="en-US" sz="1900"/>
              <a:t>The development of assembly languages enabled programmers to write code using symbolic representations, making programming more efficient and accessible.</a:t>
            </a:r>
          </a:p>
          <a:p>
            <a:pPr marL="285750" indent="-228600">
              <a:buFont typeface="Arial" panose="020B0604020202020204" pitchFamily="34" charset="0"/>
              <a:buChar char="•"/>
            </a:pPr>
            <a:r>
              <a:rPr lang="en-US" sz="1900"/>
              <a:t>Second generation computers marked the beginning of commercial computing , with tech companies developing and marketing computers for business applications.</a:t>
            </a:r>
          </a:p>
        </p:txBody>
      </p:sp>
      <p:sp>
        <p:nvSpPr>
          <p:cNvPr id="7" name="TextBox 6">
            <a:extLst>
              <a:ext uri="{FF2B5EF4-FFF2-40B4-BE49-F238E27FC236}">
                <a16:creationId xmlns:a16="http://schemas.microsoft.com/office/drawing/2014/main" id="{FFA99206-41EE-F5FA-C106-3159DB8E4C84}"/>
              </a:ext>
            </a:extLst>
          </p:cNvPr>
          <p:cNvSpPr txBox="1"/>
          <p:nvPr/>
        </p:nvSpPr>
        <p:spPr>
          <a:xfrm>
            <a:off x="2821027" y="6657945"/>
            <a:ext cx="2589170"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aeriaa.com/on-the-origins-of-the-airlines-electronic-reservations-systems-a-grandfathers-story-part-i/">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ZA" sz="700">
              <a:solidFill>
                <a:srgbClr val="FFFFFF"/>
              </a:solidFill>
            </a:endParaRPr>
          </a:p>
        </p:txBody>
      </p:sp>
    </p:spTree>
    <p:extLst>
      <p:ext uri="{BB962C8B-B14F-4D97-AF65-F5344CB8AC3E}">
        <p14:creationId xmlns:p14="http://schemas.microsoft.com/office/powerpoint/2010/main" val="419869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1E561-C1A5-95C9-795A-A907FFA706D4}"/>
              </a:ext>
            </a:extLst>
          </p:cNvPr>
          <p:cNvSpPr>
            <a:spLocks noGrp="1"/>
          </p:cNvSpPr>
          <p:nvPr>
            <p:ph type="title"/>
          </p:nvPr>
        </p:nvSpPr>
        <p:spPr>
          <a:xfrm>
            <a:off x="764949" y="3499076"/>
            <a:ext cx="6053558" cy="2424774"/>
          </a:xfrm>
        </p:spPr>
        <p:txBody>
          <a:bodyPr>
            <a:normAutofit/>
          </a:bodyPr>
          <a:lstStyle/>
          <a:p>
            <a:r>
              <a:rPr lang="en-ZA">
                <a:solidFill>
                  <a:srgbClr val="FFFFFF"/>
                </a:solidFill>
              </a:rPr>
              <a:t>Impact on society</a:t>
            </a:r>
          </a:p>
        </p:txBody>
      </p:sp>
      <p:sp>
        <p:nvSpPr>
          <p:cNvPr id="18" name="Freeform: Shape 17">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E40E7D-33C2-1EB0-723E-12A84FE5F281}"/>
              </a:ext>
            </a:extLst>
          </p:cNvPr>
          <p:cNvSpPr>
            <a:spLocks noGrp="1"/>
          </p:cNvSpPr>
          <p:nvPr>
            <p:ph sz="half" idx="1"/>
          </p:nvPr>
        </p:nvSpPr>
        <p:spPr>
          <a:xfrm>
            <a:off x="4215161" y="356187"/>
            <a:ext cx="2878409" cy="1792281"/>
          </a:xfrm>
        </p:spPr>
        <p:txBody>
          <a:bodyPr anchor="ctr">
            <a:normAutofit/>
          </a:bodyPr>
          <a:lstStyle/>
          <a:p>
            <a:r>
              <a:rPr lang="en-ZA" sz="1100"/>
              <a:t>Improved performance, efficiency, and reliability.</a:t>
            </a:r>
          </a:p>
          <a:p>
            <a:r>
              <a:rPr lang="en-ZA" sz="1100"/>
              <a:t>Expanded applications in commercial. Scientific, and government sectors.</a:t>
            </a:r>
          </a:p>
          <a:p>
            <a:r>
              <a:rPr lang="en-ZA" sz="1100"/>
              <a:t>Societal benefits, such as job creation, economic growth, and improved healthcare and education.</a:t>
            </a:r>
          </a:p>
          <a:p>
            <a:pPr marL="0" indent="0">
              <a:buNone/>
            </a:pPr>
            <a:endParaRPr lang="en-ZA" sz="1100"/>
          </a:p>
        </p:txBody>
      </p:sp>
      <p:sp>
        <p:nvSpPr>
          <p:cNvPr id="24" name="Freeform: Shape 23">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08DBB749-E1BA-34D8-3261-5B2AEF5E5880}"/>
              </a:ext>
            </a:extLst>
          </p:cNvPr>
          <p:cNvSpPr>
            <a:spLocks noGrp="1"/>
          </p:cNvSpPr>
          <p:nvPr>
            <p:ph sz="half" idx="2"/>
          </p:nvPr>
        </p:nvSpPr>
        <p:spPr>
          <a:xfrm>
            <a:off x="8386139" y="3143438"/>
            <a:ext cx="3474621" cy="2780412"/>
          </a:xfrm>
        </p:spPr>
        <p:txBody>
          <a:bodyPr anchor="ctr">
            <a:normAutofit/>
          </a:bodyPr>
          <a:lstStyle/>
          <a:p>
            <a:endParaRPr lang="en-ZA" sz="2000" dirty="0"/>
          </a:p>
        </p:txBody>
      </p:sp>
    </p:spTree>
    <p:extLst>
      <p:ext uri="{BB962C8B-B14F-4D97-AF65-F5344CB8AC3E}">
        <p14:creationId xmlns:p14="http://schemas.microsoft.com/office/powerpoint/2010/main" val="71163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CF4F-7699-79C0-03D4-504AC372AEB5}"/>
              </a:ext>
            </a:extLst>
          </p:cNvPr>
          <p:cNvSpPr>
            <a:spLocks noGrp="1"/>
          </p:cNvSpPr>
          <p:nvPr>
            <p:ph type="title"/>
          </p:nvPr>
        </p:nvSpPr>
        <p:spPr/>
        <p:txBody>
          <a:bodyPr/>
          <a:lstStyle/>
          <a:p>
            <a:r>
              <a:rPr lang="en-ZA" dirty="0"/>
              <a:t>Summary</a:t>
            </a:r>
          </a:p>
        </p:txBody>
      </p:sp>
      <p:sp>
        <p:nvSpPr>
          <p:cNvPr id="3" name="Content Placeholder 2">
            <a:extLst>
              <a:ext uri="{FF2B5EF4-FFF2-40B4-BE49-F238E27FC236}">
                <a16:creationId xmlns:a16="http://schemas.microsoft.com/office/drawing/2014/main" id="{B0B32051-0086-9945-D878-9ECB95F11481}"/>
              </a:ext>
            </a:extLst>
          </p:cNvPr>
          <p:cNvSpPr>
            <a:spLocks noGrp="1"/>
          </p:cNvSpPr>
          <p:nvPr>
            <p:ph idx="1"/>
          </p:nvPr>
        </p:nvSpPr>
        <p:spPr/>
        <p:txBody>
          <a:bodyPr/>
          <a:lstStyle/>
          <a:p>
            <a:endParaRPr lang="en-ZA"/>
          </a:p>
        </p:txBody>
      </p:sp>
      <p:sp>
        <p:nvSpPr>
          <p:cNvPr id="4" name="Text Placeholder 3">
            <a:extLst>
              <a:ext uri="{FF2B5EF4-FFF2-40B4-BE49-F238E27FC236}">
                <a16:creationId xmlns:a16="http://schemas.microsoft.com/office/drawing/2014/main" id="{978B397D-918D-D08D-49E0-30AE16419AD7}"/>
              </a:ext>
            </a:extLst>
          </p:cNvPr>
          <p:cNvSpPr>
            <a:spLocks noGrp="1"/>
          </p:cNvSpPr>
          <p:nvPr>
            <p:ph type="body" sz="half" idx="2"/>
          </p:nvPr>
        </p:nvSpPr>
        <p:spPr/>
        <p:txBody>
          <a:bodyPr>
            <a:normAutofit lnSpcReduction="10000"/>
          </a:bodyPr>
          <a:lstStyle/>
          <a:p>
            <a:r>
              <a:rPr lang="en-ZA" dirty="0"/>
              <a:t>The second generation of computers, emerging in the 1950s and 1960s, marked a significant milestone in computing history. This era replaced vacuum tubes with transistors, leading to smaller, faster, and more reliable computers. Key features of second-generation computers included magnetic cores for memory storage, assembly languages for programming, and commercial computers for business applications. Examples included IBM 7090, UNIVAC 1107 and Honeywell 400. The transition to transistors paved the way for the development of third-generation computers and beyond, revolutionizing the computing industry and transforming the way people lived and worked.</a:t>
            </a:r>
          </a:p>
        </p:txBody>
      </p:sp>
    </p:spTree>
    <p:extLst>
      <p:ext uri="{BB962C8B-B14F-4D97-AF65-F5344CB8AC3E}">
        <p14:creationId xmlns:p14="http://schemas.microsoft.com/office/powerpoint/2010/main" val="32505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309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Second Generation computer</vt:lpstr>
      <vt:lpstr>What the 1950s-1960s introduced</vt:lpstr>
      <vt:lpstr>Key features and Technologies</vt:lpstr>
      <vt:lpstr>Features </vt:lpstr>
      <vt:lpstr>Impact on society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Kamonewa Bianca Tshegameno</dc:creator>
  <cp:lastModifiedBy>Kamonewa Bianca Tshegameno</cp:lastModifiedBy>
  <cp:revision>1</cp:revision>
  <dcterms:created xsi:type="dcterms:W3CDTF">2025-03-13T19:08:22Z</dcterms:created>
  <dcterms:modified xsi:type="dcterms:W3CDTF">2025-03-13T20:07:56Z</dcterms:modified>
</cp:coreProperties>
</file>