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B3F6-7FE7-4EDD-B12F-7EF97A456F27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6EC3334-E904-4484-8AA4-10C24A49AA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11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B3F6-7FE7-4EDD-B12F-7EF97A456F27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3334-E904-4484-8AA4-10C24A49AA2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18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B3F6-7FE7-4EDD-B12F-7EF97A456F27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3334-E904-4484-8AA4-10C24A49AA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78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B3F6-7FE7-4EDD-B12F-7EF97A456F27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3334-E904-4484-8AA4-10C24A49AA2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53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B3F6-7FE7-4EDD-B12F-7EF97A456F27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3334-E904-4484-8AA4-10C24A49AA2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080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B3F6-7FE7-4EDD-B12F-7EF97A456F27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3334-E904-4484-8AA4-10C24A49AA2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02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B3F6-7FE7-4EDD-B12F-7EF97A456F27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3334-E904-4484-8AA4-10C24A49AA2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77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B3F6-7FE7-4EDD-B12F-7EF97A456F27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3334-E904-4484-8AA4-10C24A49AA2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64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B3F6-7FE7-4EDD-B12F-7EF97A456F27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3334-E904-4484-8AA4-10C24A49A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1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B3F6-7FE7-4EDD-B12F-7EF97A456F27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3334-E904-4484-8AA4-10C24A49AA2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09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21AB3F6-7FE7-4EDD-B12F-7EF97A456F27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C3334-E904-4484-8AA4-10C24A49AA2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67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AB3F6-7FE7-4EDD-B12F-7EF97A456F27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6EC3334-E904-4484-8AA4-10C24A49AA2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090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242F-B1D5-8453-ACE4-23E17A8CD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A Systematic Review of Heart Sound Detection Algorithms: Experimental Results and Insights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2BDC9-3EB5-1149-56F5-0E79E0BD51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Conference / Journal: IEEE Transactions on Instrumentation and Measurement (2025)</a:t>
            </a:r>
          </a:p>
        </p:txBody>
      </p:sp>
    </p:spTree>
    <p:extLst>
      <p:ext uri="{BB962C8B-B14F-4D97-AF65-F5344CB8AC3E}">
        <p14:creationId xmlns:p14="http://schemas.microsoft.com/office/powerpoint/2010/main" val="3072611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DE7A-C0AC-FA62-DF1A-33B9EEE2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A6B3E-F0A0-6858-C924-D7AAAAEC1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 ML: SVM, k-NN, Random Forests, small ANNs, ANFIS — operate on handcrafted features.</a:t>
            </a:r>
          </a:p>
          <a:p>
            <a:r>
              <a:rPr lang="en-US" dirty="0"/>
              <a:t>Deep learning: CNNs (2D on spectrograms), 1D CNNs on waveforms, RNN/LSTM variants.</a:t>
            </a:r>
          </a:p>
          <a:p>
            <a:r>
              <a:rPr lang="en-US" dirty="0"/>
              <a:t>Transfer learning: fine-tune ImageNet CNNs (VGG, </a:t>
            </a:r>
            <a:r>
              <a:rPr lang="en-US" dirty="0" err="1"/>
              <a:t>ResNet</a:t>
            </a:r>
            <a:r>
              <a:rPr lang="en-US" dirty="0"/>
              <a:t>) on spectrogram images.</a:t>
            </a:r>
          </a:p>
          <a:p>
            <a:r>
              <a:rPr lang="en-US" dirty="0"/>
              <a:t>Ensembles and </a:t>
            </a:r>
            <a:r>
              <a:rPr lang="en-US" dirty="0" err="1"/>
              <a:t>multifeature</a:t>
            </a:r>
            <a:r>
              <a:rPr lang="en-US" dirty="0"/>
              <a:t> fusion remain popular for robustness.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081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E11C6-B135-AB44-FD48-C9DC6D76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Mentioned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10023-9C06-40A8-78AC-0526CE2B1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VGG16 (VGG family): classic CNN for images; used on spectrograms.</a:t>
            </a:r>
          </a:p>
          <a:p>
            <a:r>
              <a:rPr lang="en-US" dirty="0"/>
              <a:t>ResNet18: CNN with residual connections, easier to train in deeper nets.</a:t>
            </a:r>
          </a:p>
          <a:p>
            <a:r>
              <a:rPr lang="en-US" dirty="0" err="1"/>
              <a:t>Rsnet</a:t>
            </a:r>
            <a:r>
              <a:rPr lang="en-US" dirty="0"/>
              <a:t>: authors' variant (paper uses a model labeled “</a:t>
            </a:r>
            <a:r>
              <a:rPr lang="en-US" dirty="0" err="1"/>
              <a:t>Rsnet</a:t>
            </a:r>
            <a:r>
              <a:rPr lang="en-US" dirty="0"/>
              <a:t>” — a </a:t>
            </a:r>
            <a:r>
              <a:rPr lang="en-US" dirty="0" err="1"/>
              <a:t>ResNet</a:t>
            </a:r>
            <a:r>
              <a:rPr lang="en-US" dirty="0"/>
              <a:t>-like model or tuned variant).</a:t>
            </a:r>
          </a:p>
          <a:p>
            <a:r>
              <a:rPr lang="en-US" dirty="0"/>
              <a:t>All three are deep learning models used in classification experiments.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87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C1317-1E20-50FA-035B-EA91FB1B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0B6CF-23D3-9DE0-7CAC-EA69F33EC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Equal-length slice experiments: vary slice length (e.g., 0.25–1.5 s) and overlap rate (0–80%).</a:t>
            </a:r>
          </a:p>
          <a:p>
            <a:r>
              <a:rPr lang="en-US" dirty="0"/>
              <a:t>Inputs: spectrograms / wavelet images / extracted features / raw waveform.</a:t>
            </a:r>
          </a:p>
          <a:p>
            <a:r>
              <a:rPr lang="en-US" dirty="0"/>
              <a:t>Validation: subject-wise splits recommended to prevent leakage.</a:t>
            </a:r>
          </a:p>
          <a:p>
            <a:r>
              <a:rPr lang="en-US" dirty="0"/>
              <a:t>Metrics: Accuracy, Sensitivity, Specificity, Precision, F1-score, AUC</a:t>
            </a:r>
          </a:p>
        </p:txBody>
      </p:sp>
    </p:spTree>
    <p:extLst>
      <p:ext uri="{BB962C8B-B14F-4D97-AF65-F5344CB8AC3E}">
        <p14:creationId xmlns:p14="http://schemas.microsoft.com/office/powerpoint/2010/main" val="3868928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EF5F-7BFD-FA2B-1C4F-57662B0F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D201-D1FD-BD2F-FEA7-933CC7327B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Key takeaways: </a:t>
            </a:r>
            <a:r>
              <a:rPr lang="en-US" dirty="0" err="1"/>
              <a:t>Rsnet</a:t>
            </a:r>
            <a:r>
              <a:rPr lang="en-US" dirty="0"/>
              <a:t> tends to yield the best and most consistent Accuracy and F1.</a:t>
            </a:r>
          </a:p>
          <a:p>
            <a:r>
              <a:rPr lang="en-US" dirty="0"/>
              <a:t>PHSD dataset shows near-top performance with best models.</a:t>
            </a:r>
          </a:p>
          <a:p>
            <a:r>
              <a:rPr lang="en-US" dirty="0"/>
              <a:t>Slice length ≈ 1.0–1.25 s and higher overlap rates (40–80%) are generally favorable.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C57987-0FB0-F33B-2226-682EA06147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38196" y="2156433"/>
            <a:ext cx="5826348" cy="330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90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0453-C04C-7BC1-1641-EC755049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Feature‑Extraction Comparison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D8095C7-4011-4C3D-2DE1-8856D68A3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40422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Fig. 4 compares many feature extraction methods across classifiers and datasets.</a:t>
            </a:r>
          </a:p>
          <a:p>
            <a:r>
              <a:rPr lang="en-US" dirty="0"/>
              <a:t>Layout:</a:t>
            </a:r>
          </a:p>
          <a:p>
            <a:pPr lvl="1"/>
            <a:r>
              <a:rPr lang="en-US" dirty="0"/>
              <a:t>Rows = datasets (PCCD, PHSD, PHSCCD).</a:t>
            </a:r>
          </a:p>
          <a:p>
            <a:pPr lvl="1"/>
            <a:r>
              <a:rPr lang="en-US" dirty="0"/>
              <a:t>Columns = classifiers (traditional on left; deep on right).</a:t>
            </a:r>
          </a:p>
          <a:p>
            <a:pPr lvl="1"/>
            <a:r>
              <a:rPr lang="en-US" dirty="0"/>
              <a:t>X-axis labels are feature types: TIME, FFT, PSD, MFCC, ST, DWT, WPD, CWT, ST (S-transform) etc.</a:t>
            </a:r>
          </a:p>
          <a:p>
            <a:pPr lvl="1"/>
            <a:r>
              <a:rPr lang="en-US" dirty="0"/>
              <a:t>Curves: Sensitivity (blue), Specificity (red), F1 (green), Precision (black), Accuracy (cyan).</a:t>
            </a:r>
          </a:p>
          <a:p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A10EC4F-345C-D1BA-D0A7-80832B2C39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3500" y="2415370"/>
            <a:ext cx="4645025" cy="264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998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DA694C-1C8D-C76C-FFB7-8DD0D743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Traditional</a:t>
            </a:r>
            <a:r>
              <a:rPr lang="fr-FR" dirty="0"/>
              <a:t> </a:t>
            </a:r>
            <a:r>
              <a:rPr lang="fr-FR" dirty="0" err="1"/>
              <a:t>Classifiers</a:t>
            </a:r>
            <a:r>
              <a:rPr lang="fr-FR" dirty="0"/>
              <a:t> (KNN / SVM / MLP)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8C646-B7C6-26F4-488F-3E60FAA40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summary (traditional): </a:t>
            </a:r>
          </a:p>
          <a:p>
            <a:pPr lvl="1"/>
            <a:r>
              <a:rPr lang="en-US" dirty="0"/>
              <a:t>Time-domain (TIME) alone is often OK but inconsistent across datasets.</a:t>
            </a:r>
          </a:p>
          <a:p>
            <a:pPr lvl="1"/>
            <a:r>
              <a:rPr lang="en-US" dirty="0"/>
              <a:t>MFCC and PSD variants frequently give stable and high Specificity and Accuracy for traditional classifiers.</a:t>
            </a:r>
          </a:p>
          <a:p>
            <a:pPr lvl="1"/>
            <a:r>
              <a:rPr lang="en-US" dirty="0"/>
              <a:t>Wavelet features (DWT, CWT, WPD) show variable performance but can boost Sensitivity/F1 on noisy datasets.</a:t>
            </a:r>
          </a:p>
          <a:p>
            <a:pPr lvl="1"/>
            <a:r>
              <a:rPr lang="en-US" dirty="0"/>
              <a:t>Best practice (traditional): combine MFCC + PSD + selected wavelet </a:t>
            </a:r>
            <a:r>
              <a:rPr lang="en-US" dirty="0" err="1"/>
              <a:t>subbands</a:t>
            </a:r>
            <a:r>
              <a:rPr lang="en-US" dirty="0"/>
              <a:t> (</a:t>
            </a:r>
            <a:r>
              <a:rPr lang="en-US" dirty="0" err="1"/>
              <a:t>multifeature</a:t>
            </a:r>
            <a:r>
              <a:rPr lang="en-US" dirty="0"/>
              <a:t>) and use feature selection.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9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F1E3-2676-A604-27FF-79F03832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Classifiers (ResNet18 / VGG16 / </a:t>
            </a:r>
            <a:r>
              <a:rPr lang="en-US" dirty="0" err="1"/>
              <a:t>Rsnet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5AB58-A1FF-ABD2-8181-AE85E8BF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 summary (deep models): </a:t>
            </a:r>
          </a:p>
          <a:p>
            <a:pPr lvl="1"/>
            <a:r>
              <a:rPr lang="en-US" dirty="0"/>
              <a:t>Deep models perform best with time‑frequency images: STFT spectrograms, CWT scalograms, and MFCCs treated as 2D.</a:t>
            </a:r>
          </a:p>
          <a:p>
            <a:pPr lvl="1"/>
            <a:r>
              <a:rPr lang="en-US" dirty="0"/>
              <a:t>CWT and ST often give higher F1 and Accuracy (and more stable Sensitivity) for deep models, compared to simple TIME features.</a:t>
            </a:r>
          </a:p>
          <a:p>
            <a:pPr lvl="1"/>
            <a:r>
              <a:rPr lang="en-US" dirty="0" err="1"/>
              <a:t>Rsnet</a:t>
            </a:r>
            <a:r>
              <a:rPr lang="en-US" dirty="0"/>
              <a:t> and ResNet18 show particularly strong and stable Accuracy/F1 using DIV features (ST, CWT).</a:t>
            </a:r>
          </a:p>
          <a:p>
            <a:pPr lvl="1"/>
            <a:r>
              <a:rPr lang="en-US" dirty="0"/>
              <a:t>Best practice (DL): feed spectrogram/CWT images to CNNs (or use transfer learning on pre-trained image CNNs).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68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AB3FA-2A47-3AD1-A5C6-447F73B91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takeaway from Fig.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4E26D-1732-3D22-E59C-C63E4AB81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using classical ML: engineer MFCC + PSD + wavelet features and perform feature selection.</a:t>
            </a:r>
          </a:p>
          <a:p>
            <a:r>
              <a:rPr lang="en-US" dirty="0"/>
              <a:t>If using DL: prefer spectrogram/CWT/MFCC image inputs for CNNs (</a:t>
            </a:r>
            <a:r>
              <a:rPr lang="en-US" dirty="0" err="1"/>
              <a:t>ResNet</a:t>
            </a:r>
            <a:r>
              <a:rPr lang="en-US" dirty="0"/>
              <a:t>/VGG variants).</a:t>
            </a:r>
          </a:p>
          <a:p>
            <a:r>
              <a:rPr lang="en-US" dirty="0"/>
              <a:t>Combine approaches: use segmentation‑aware time/interval features for interpretability alongside DL on spectrograms for performance.</a:t>
            </a:r>
          </a:p>
          <a:p>
            <a:r>
              <a:rPr lang="en-US" dirty="0"/>
              <a:t>Always validate subject‑wise; feature gains can be dataset-specific.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175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4865C-2424-A7D3-D9FC-5E7ECDA0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5932F-3013-EBF3-8245-300A342F9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Standardize preprocessing across datasets (resample + denoise) before comparison.</a:t>
            </a:r>
          </a:p>
          <a:p>
            <a:r>
              <a:rPr lang="en-US" dirty="0"/>
              <a:t>Use subject-wise validation to obtain realistic performance estimates.</a:t>
            </a:r>
          </a:p>
          <a:p>
            <a:r>
              <a:rPr lang="en-US" dirty="0"/>
              <a:t>If data is abundant: prefer DL on time-frequency images (spectrogram/CWT).</a:t>
            </a:r>
          </a:p>
          <a:p>
            <a:r>
              <a:rPr lang="en-US" dirty="0"/>
              <a:t>If limited labels: use engineered </a:t>
            </a:r>
            <a:r>
              <a:rPr lang="en-US" dirty="0" err="1"/>
              <a:t>multifeature</a:t>
            </a:r>
            <a:r>
              <a:rPr lang="en-US" dirty="0"/>
              <a:t> + classical ML, data augmentation, or transfer learning.</a:t>
            </a:r>
          </a:p>
          <a:p>
            <a:r>
              <a:rPr lang="en-US" dirty="0"/>
              <a:t>Maintain region-aware analysis (S1/S2) for clinical interpretability.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680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12896-B7F4-4EA7-0C9F-A1BDC9AA2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7AAA2-2059-4633-8862-3404BAF24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heterogeneity: device differences, recording conditions, age groups hinder generalization.</a:t>
            </a:r>
          </a:p>
          <a:p>
            <a:r>
              <a:rPr lang="en-US" dirty="0"/>
              <a:t>Some literature reports optimistic performance due to improper splitting or leakage.</a:t>
            </a:r>
          </a:p>
          <a:p>
            <a:r>
              <a:rPr lang="en-US" dirty="0"/>
              <a:t>Need for larger, diverse, well-annotated datasets and standardized benchmarks.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9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32424-EC8C-7295-D1E5-E0D285A8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EC6B2-3228-3521-6AFC-FEF396C18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Heart sounds (PCG) are important for early cardiovascular disease screening.</a:t>
            </a:r>
          </a:p>
          <a:p>
            <a:r>
              <a:rPr lang="en-US" dirty="0"/>
              <a:t>Automatic detection/classification of heart sounds can enable scalable screening.</a:t>
            </a:r>
          </a:p>
          <a:p>
            <a:r>
              <a:rPr lang="en-US" dirty="0"/>
              <a:t>Challenges: noise, heterogeneous datasets, variable sampling rates, and segmentation difficulty.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378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82C0-6D1D-ADF4-EAB8-1F36D5D6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B7A9B-7D53-B972-7855-EFA8086BF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models robust to noise and device variability.</a:t>
            </a:r>
          </a:p>
          <a:p>
            <a:r>
              <a:rPr lang="en-US" dirty="0"/>
              <a:t>Combine segmentation-aware clinical features with DL feature learning.</a:t>
            </a:r>
          </a:p>
          <a:p>
            <a:r>
              <a:rPr lang="en-US" dirty="0"/>
              <a:t>Explore explainability to increase clinical trust using explainable AI.</a:t>
            </a:r>
          </a:p>
          <a:p>
            <a:r>
              <a:rPr lang="en-US" dirty="0"/>
              <a:t>Bench marking of AI Models (ML, DL, LLM) using open-source libraries</a:t>
            </a:r>
          </a:p>
          <a:p>
            <a:r>
              <a:rPr lang="en-US" dirty="0"/>
              <a:t>Testing on real datasets.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185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84E0-5BC5-F245-F2E1-1DA1A212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BEA98-4EBB-E383-1D3D-A8C002BE0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2091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EA80D-3E6D-A273-D7F9-057C7D27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25B75-5885-6411-37DC-2F6F52613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 systematic review of heart sound detection algorithms.</a:t>
            </a:r>
          </a:p>
          <a:p>
            <a:r>
              <a:rPr lang="en-US" dirty="0"/>
              <a:t>Propose a standard experimental pipeline (preprocessing → segmentation → features → classification → evaluation).</a:t>
            </a:r>
          </a:p>
          <a:p>
            <a:r>
              <a:rPr lang="en-US" dirty="0"/>
              <a:t>Re-evaluate algorithms on common datasets using the same protocol to draw fair comparisons.</a:t>
            </a:r>
          </a:p>
          <a:p>
            <a:r>
              <a:rPr lang="en-US" dirty="0"/>
              <a:t>Offer practical insights and recommendations for future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113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AA77-B048-DE2C-DF63-E046B34E6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Used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34C89-7982-3DF5-D929-772BF99D4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public PCG datasets considered (heterogeneous sampling rates and populations).</a:t>
            </a:r>
          </a:p>
          <a:p>
            <a:r>
              <a:rPr lang="en-US" dirty="0"/>
              <a:t>Example sampling rates:</a:t>
            </a:r>
          </a:p>
          <a:p>
            <a:pPr lvl="1"/>
            <a:r>
              <a:rPr lang="en-US" dirty="0"/>
              <a:t>PHSD: 44.1 kHz (high-quality audio)</a:t>
            </a:r>
          </a:p>
          <a:p>
            <a:pPr lvl="1"/>
            <a:r>
              <a:rPr lang="en-US" dirty="0"/>
              <a:t>PHSCCD: reported below ~195 Hz for some recordings</a:t>
            </a:r>
          </a:p>
          <a:p>
            <a:pPr lvl="1"/>
            <a:r>
              <a:rPr lang="en-US" dirty="0"/>
              <a:t>PCCD: 2000 Hz</a:t>
            </a:r>
          </a:p>
          <a:p>
            <a:r>
              <a:rPr lang="en-US" dirty="0"/>
              <a:t>Authors resample datasets to a common sampling frequency (commonly 1000–2000 Hz) for experiments.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4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4DD1E-289C-BAE2-B967-610D7F601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Used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F74BA4-B5E9-E1D1-2E4E-AED2A6E05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0109" y="1966965"/>
            <a:ext cx="5956940" cy="403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20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546C9-AA30-89DA-6402-F31934D1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Standard Process (pipeline)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3460D-F0A7-D05E-7831-6C71A729E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Resample to a common fs (1000–2000 Hz recommended)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Denoise / Filtering (bandpass, wavelet methods)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Segmentation (S1, systole, S2, diastole) — optional for DL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Feature extraction (time-domain, time-frequency, </a:t>
            </a:r>
            <a:r>
              <a:rPr lang="en-US" dirty="0" err="1"/>
              <a:t>multifeature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Classification (traditional ML and deep learning)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Evaluation (subject-wise splits, metrics)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1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2138-CEDD-AAB5-410F-1C4AB7267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Preprocessing: Resampling &amp; Denoising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998B5-49BA-A75F-05F3-7ACD86401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Resample: unify sampling rates (e.g., 1000–2000 Hz) — meets Nyquist for heart-sound bandwidth (~800 Hz).</a:t>
            </a:r>
          </a:p>
          <a:p>
            <a:r>
              <a:rPr lang="en-US" dirty="0"/>
              <a:t>Denoising: typical approaches mentioned in paper:</a:t>
            </a:r>
          </a:p>
          <a:p>
            <a:pPr lvl="1"/>
            <a:r>
              <a:rPr lang="en-US" dirty="0"/>
              <a:t>Butterworth bandpass filter</a:t>
            </a:r>
          </a:p>
          <a:p>
            <a:pPr lvl="1"/>
            <a:r>
              <a:rPr lang="en-US" dirty="0"/>
              <a:t>Chebyshev filter</a:t>
            </a:r>
          </a:p>
          <a:p>
            <a:pPr lvl="1"/>
            <a:r>
              <a:rPr lang="en-US" dirty="0"/>
              <a:t>Wavelet thresholding</a:t>
            </a:r>
          </a:p>
          <a:p>
            <a:pPr lvl="1"/>
            <a:r>
              <a:rPr lang="en-US" dirty="0"/>
              <a:t>Wiener spectral subtraction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16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749C-12AA-817B-2C9A-806B07BC8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11558-0E69-FE6D-73EB-84D8AE462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Heart cycle states: S1, systole, S2, diastole.</a:t>
            </a:r>
          </a:p>
          <a:p>
            <a:r>
              <a:rPr lang="en-US" dirty="0"/>
              <a:t>Accurate S1/S2 localization is crucial when extracting region-specific features.</a:t>
            </a:r>
          </a:p>
          <a:p>
            <a:r>
              <a:rPr lang="en-US" dirty="0"/>
              <a:t>Traditional methods for exact segmentation are feature‑based (WT, Hilbert envelope, Shannon energy, fractal decomposition).</a:t>
            </a:r>
          </a:p>
          <a:p>
            <a:r>
              <a:rPr lang="en-US" dirty="0"/>
              <a:t>Deep learning often uses equal-length slices (no exact segmentation) and still achieves strong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131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693B-0EB6-4CB1-B784-BF61A0A3F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9ECD0-A3BB-FA9D-8150-528AAC887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SIV (single variable / time-domain): peaks, energy, intervals, std, entropy.</a:t>
            </a:r>
          </a:p>
          <a:p>
            <a:r>
              <a:rPr lang="en-US" dirty="0"/>
              <a:t>DIV (time-frequency): STFT spectrograms, MFCCs, wavelet transforms (CWT/DWT), S-transform, WPD.</a:t>
            </a:r>
          </a:p>
          <a:p>
            <a:r>
              <a:rPr lang="en-US" dirty="0"/>
              <a:t>Multifeatured: combine many features (often used with classical ML).</a:t>
            </a:r>
          </a:p>
          <a:p>
            <a:r>
              <a:rPr lang="en-US" dirty="0"/>
              <a:t>Others: LBP/LTP, spectral purity index, learned features (DNNs).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09491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61</TotalTime>
  <Words>1164</Words>
  <Application>Microsoft Office PowerPoint</Application>
  <PresentationFormat>Widescreen</PresentationFormat>
  <Paragraphs>104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Gill Sans MT</vt:lpstr>
      <vt:lpstr>Gallery</vt:lpstr>
      <vt:lpstr>A Systematic Review of Heart Sound Detection Algorithms: Experimental Results and Insights </vt:lpstr>
      <vt:lpstr>Motivation &amp; Problem</vt:lpstr>
      <vt:lpstr>Paper Goals</vt:lpstr>
      <vt:lpstr>Datasets Used  </vt:lpstr>
      <vt:lpstr>Datasets Used  </vt:lpstr>
      <vt:lpstr>Detailed Standard Process (pipeline)</vt:lpstr>
      <vt:lpstr>Preprocessing: Resampling &amp; Denoising</vt:lpstr>
      <vt:lpstr>Segmentation</vt:lpstr>
      <vt:lpstr>Feature Extraction</vt:lpstr>
      <vt:lpstr>Classification Approaches</vt:lpstr>
      <vt:lpstr>Models Mentioned</vt:lpstr>
      <vt:lpstr>Experimental Setup</vt:lpstr>
      <vt:lpstr>Classification Results</vt:lpstr>
      <vt:lpstr>Feature‑Extraction Comparison</vt:lpstr>
      <vt:lpstr>Traditional Classifiers (KNN / SVM / MLP)</vt:lpstr>
      <vt:lpstr>Deep Learning Classifiers (ResNet18 / VGG16 / Rsnet)</vt:lpstr>
      <vt:lpstr>Practical takeaway from Fig. 4</vt:lpstr>
      <vt:lpstr>Practical Recommendations</vt:lpstr>
      <vt:lpstr>Limitations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Hacker</dc:creator>
  <cp:lastModifiedBy>Dr. Abdul Haleem Butt</cp:lastModifiedBy>
  <cp:revision>10</cp:revision>
  <dcterms:created xsi:type="dcterms:W3CDTF">2025-10-16T20:38:54Z</dcterms:created>
  <dcterms:modified xsi:type="dcterms:W3CDTF">2025-10-17T07:34:43Z</dcterms:modified>
</cp:coreProperties>
</file>