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6" r:id="rId3"/>
  </p:sldMasterIdLst>
  <p:notesMasterIdLst>
    <p:notesMasterId r:id="rId21"/>
  </p:notesMasterIdLst>
  <p:handoutMasterIdLst>
    <p:handoutMasterId r:id="rId22"/>
  </p:handoutMasterIdLst>
  <p:sldIdLst>
    <p:sldId id="1459" r:id="rId4"/>
    <p:sldId id="1553" r:id="rId5"/>
    <p:sldId id="2256" r:id="rId6"/>
    <p:sldId id="2230" r:id="rId7"/>
    <p:sldId id="2231" r:id="rId8"/>
    <p:sldId id="2232" r:id="rId9"/>
    <p:sldId id="2245" r:id="rId10"/>
    <p:sldId id="2244" r:id="rId11"/>
    <p:sldId id="2233" r:id="rId12"/>
    <p:sldId id="2241" r:id="rId13"/>
    <p:sldId id="2234" r:id="rId14"/>
    <p:sldId id="2242" r:id="rId15"/>
    <p:sldId id="2235" r:id="rId16"/>
    <p:sldId id="2243" r:id="rId17"/>
    <p:sldId id="2237" r:id="rId18"/>
    <p:sldId id="2239" r:id="rId19"/>
    <p:sldId id="163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e Zhang" initials="JZ" lastIdx="1" clrIdx="0"/>
  <p:cmAuthor id="1" name="陈羽A39221" initials="陈羽A39221" lastIdx="1" clrIdx="0"/>
  <p:cmAuthor id="2" name="Windows 用户" initials="W用" lastIdx="1" clrIdx="1"/>
  <p:cmAuthor id="3" name="A39221" initials="A" lastIdx="1" clrIdx="2"/>
  <p:cmAuthor id="4" name="Jennifer Uyeda" initials="J" lastIdx="0" clrIdx="0"/>
  <p:cmAuthor id="5" name="王 文辉" initials="王" lastIdx="1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F74AD"/>
    <a:srgbClr val="FFFFFF"/>
    <a:srgbClr val="404040"/>
    <a:srgbClr val="F0F0F0"/>
    <a:srgbClr val="EF6F2A"/>
    <a:srgbClr val="CCCCCC"/>
    <a:srgbClr val="0000CC"/>
    <a:srgbClr val="B0CFFF"/>
    <a:srgbClr val="197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4" autoAdjust="0"/>
    <p:restoredTop sz="9666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810" y="108"/>
      </p:cViewPr>
      <p:guideLst>
        <p:guide orient="horz" pos="1016"/>
        <p:guide pos="5403"/>
      </p:guideLst>
    </p:cSldViewPr>
  </p:slideViewPr>
  <p:outlineViewPr>
    <p:cViewPr>
      <p:scale>
        <a:sx n="33" d="100"/>
        <a:sy n="33" d="100"/>
      </p:scale>
      <p:origin x="0" y="60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4" d="100"/>
          <a:sy n="54" d="100"/>
        </p:scale>
        <p:origin x="-2928" y="-84"/>
      </p:cViewPr>
      <p:guideLst>
        <p:guide orient="horz" pos="3091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81D78-E109-9041-A802-AC2C2007520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F6F74-3249-6F4E-A70B-ED646A6B1CA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53E40-A378-5E47-8046-C62E62BEDA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8658" y="685800"/>
            <a:ext cx="4639733" cy="2609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57162" y="3473033"/>
            <a:ext cx="6170960" cy="498516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69BB2-14DB-7D4B-8A1C-43B7C7D904B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页选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 Slide-0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1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09" y="252173"/>
            <a:ext cx="10866232" cy="76944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en-US" sz="44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/>
              </a:defRPr>
            </a:lvl1pPr>
          </a:lstStyle>
          <a:p>
            <a:r>
              <a:rPr lang="zh-TW" altLang="en-US" dirty="0"/>
              <a:t>点击添加</a:t>
            </a:r>
            <a:r>
              <a:rPr lang="en-US" altLang="zh-TW" dirty="0"/>
              <a:t>PPT</a:t>
            </a:r>
            <a:r>
              <a:rPr lang="zh-TW" altLang="en-US" dirty="0"/>
              <a:t>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913" y="3838575"/>
            <a:ext cx="494692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lang="en-US" sz="1800" b="1" kern="1200" dirty="0">
                <a:solidFill>
                  <a:schemeClr val="bg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点击添加报告者姓名、所在部门、日期。（各占一行，分三行）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2886061"/>
            <a:ext cx="12211688" cy="95251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83811" y="3862838"/>
            <a:ext cx="4484370" cy="687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5" b="1" spc="300" dirty="0">
                <a:solidFill>
                  <a:srgbClr val="EF6F2A"/>
                </a:solidFill>
                <a:latin typeface="Helvetica Neue"/>
                <a:cs typeface="Helvetica Neue"/>
              </a:rPr>
              <a:t>TOUGH </a:t>
            </a:r>
            <a:r>
              <a:rPr lang="en-US" sz="1600" b="1" spc="300" dirty="0">
                <a:solidFill>
                  <a:srgbClr val="EF6F2A"/>
                </a:solidFill>
                <a:latin typeface="Helvetica Neue"/>
                <a:cs typeface="Helvetica Neue"/>
              </a:rPr>
              <a:t>WORLD</a:t>
            </a:r>
            <a:r>
              <a:rPr lang="en-US" sz="1735" b="1" spc="300" dirty="0">
                <a:solidFill>
                  <a:srgbClr val="EF6F2A"/>
                </a:solidFill>
                <a:latin typeface="Helvetica Neue"/>
                <a:cs typeface="Helvetica Neue"/>
              </a:rPr>
              <a:t>. TOUGH EQUIPMENT.</a:t>
            </a:r>
            <a:endParaRPr lang="en-US" sz="1735" b="1" spc="300" dirty="0">
              <a:solidFill>
                <a:srgbClr val="EF6F2A"/>
              </a:solidFill>
              <a:latin typeface="Helvetica Neue"/>
              <a:cs typeface="Helvetica Neue"/>
            </a:endParaRPr>
          </a:p>
          <a:p>
            <a:pPr>
              <a:tabLst>
                <a:tab pos="1790700" algn="l"/>
              </a:tabLst>
            </a:pPr>
            <a:r>
              <a:rPr lang="zh-TW" altLang="en-US" sz="213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极限工况</a:t>
            </a:r>
            <a:r>
              <a:rPr lang="en-US" altLang="zh-TW" sz="213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	</a:t>
            </a:r>
            <a:r>
              <a:rPr lang="zh-TW" altLang="en-US" sz="213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强悍设备</a:t>
            </a:r>
            <a:endParaRPr lang="en-US" altLang="zh-CN" sz="2135" b="1" i="0" spc="900" baseline="0" dirty="0">
              <a:solidFill>
                <a:srgbClr val="EF6F2A"/>
              </a:solidFill>
              <a:latin typeface="黑体" panose="02010609060101010101" pitchFamily="49" charset="-122"/>
              <a:ea typeface="黑体" panose="02010609060101010101" pitchFamily="49" charset="-122"/>
              <a:cs typeface="华文黑体"/>
            </a:endParaRPr>
          </a:p>
        </p:txBody>
      </p:sp>
      <p:pic>
        <p:nvPicPr>
          <p:cNvPr id="5" name="Picture 4" descr="LOGO B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87" y="2972641"/>
            <a:ext cx="3774928" cy="781411"/>
          </a:xfrm>
          <a:prstGeom prst="rect">
            <a:avLst/>
          </a:prstGeom>
        </p:spPr>
      </p:pic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及2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974123"/>
            <a:ext cx="6878493" cy="55909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941733" y="974727"/>
            <a:ext cx="4250267" cy="256032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941733" y="4004757"/>
            <a:ext cx="4250267" cy="256032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5" y="965303"/>
            <a:ext cx="11027833" cy="751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 hasCustomPrompt="1"/>
          </p:nvPr>
        </p:nvSpPr>
        <p:spPr>
          <a:xfrm>
            <a:off x="609605" y="1860551"/>
            <a:ext cx="11027833" cy="4703764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owerPoint 12-02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Reverse Bu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48" y="996144"/>
            <a:ext cx="2038877" cy="152915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2727370"/>
            <a:ext cx="12192000" cy="9218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82741" y="2822145"/>
            <a:ext cx="7221039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5335" b="1" i="0" kern="1200" spc="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HelveticaNeue LT 67 MdCn"/>
              </a:rPr>
              <a:t>谢谢</a:t>
            </a:r>
            <a:r>
              <a:rPr lang="en-US" altLang="zh-TW" sz="5335" b="1" i="0" spc="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HelveticaNeue LT 67 MdCn"/>
              </a:rPr>
              <a:t> </a:t>
            </a:r>
            <a:r>
              <a:rPr lang="en-US" altLang="zh-TW" sz="5335" b="1" i="0" spc="300" dirty="0">
                <a:solidFill>
                  <a:schemeClr val="tx1"/>
                </a:solidFill>
                <a:latin typeface="+mn-lt"/>
                <a:cs typeface="HelveticaNeue LT 67 MdCn"/>
              </a:rPr>
              <a:t> </a:t>
            </a:r>
            <a:r>
              <a:rPr lang="en-US" sz="5335" b="1" i="0" spc="300" dirty="0">
                <a:solidFill>
                  <a:schemeClr val="tx1"/>
                </a:solidFill>
                <a:latin typeface="+mn-lt"/>
                <a:cs typeface="HelveticaNeue LT 67 MdCn"/>
              </a:rPr>
              <a:t>THANK YOU</a:t>
            </a:r>
            <a:endParaRPr lang="en-US" sz="5335" b="1" i="0" spc="300" dirty="0">
              <a:solidFill>
                <a:schemeClr val="tx1"/>
              </a:solidFill>
              <a:latin typeface="+mn-lt"/>
              <a:cs typeface="HelveticaNeue LT 67 MdCn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06336" y="3872749"/>
            <a:ext cx="4484370" cy="645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5" b="1" spc="300" dirty="0">
                <a:solidFill>
                  <a:srgbClr val="EF6F2A"/>
                </a:solidFill>
                <a:latin typeface="Helvetica Neue"/>
                <a:cs typeface="Helvetica Neue"/>
              </a:rPr>
              <a:t>TOUGH </a:t>
            </a:r>
            <a:r>
              <a:rPr lang="en-US" sz="1600" b="1" spc="300" dirty="0">
                <a:solidFill>
                  <a:srgbClr val="EF6F2A"/>
                </a:solidFill>
                <a:latin typeface="Helvetica Neue"/>
                <a:cs typeface="Helvetica Neue"/>
              </a:rPr>
              <a:t>WORLD</a:t>
            </a:r>
            <a:r>
              <a:rPr lang="en-US" sz="1735" b="1" spc="300" dirty="0">
                <a:solidFill>
                  <a:srgbClr val="EF6F2A"/>
                </a:solidFill>
                <a:latin typeface="Helvetica Neue"/>
                <a:cs typeface="Helvetica Neue"/>
              </a:rPr>
              <a:t>. TOUGH EQUIPMENT.</a:t>
            </a:r>
            <a:endParaRPr lang="en-US" sz="1735" b="1" spc="300" dirty="0">
              <a:solidFill>
                <a:srgbClr val="EF6F2A"/>
              </a:solidFill>
              <a:latin typeface="Helvetica Neue"/>
              <a:cs typeface="Helvetica Neue"/>
            </a:endParaRPr>
          </a:p>
          <a:p>
            <a:pPr>
              <a:tabLst>
                <a:tab pos="1790700" algn="l"/>
              </a:tabLst>
            </a:pPr>
            <a:r>
              <a:rPr lang="zh-TW" altLang="en-US" sz="186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极限工况</a:t>
            </a:r>
            <a:r>
              <a:rPr lang="en-US" altLang="zh-TW" sz="186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	</a:t>
            </a:r>
            <a:r>
              <a:rPr lang="zh-TW" altLang="en-US" sz="186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强悍设备</a:t>
            </a:r>
            <a:endParaRPr lang="en-US" altLang="zh-CN" sz="1865" b="1" i="0" spc="900" baseline="0" dirty="0">
              <a:solidFill>
                <a:srgbClr val="EF6F2A"/>
              </a:solidFill>
              <a:latin typeface="黑体" panose="02010609060101010101" pitchFamily="49" charset="-122"/>
              <a:ea typeface="黑体" panose="02010609060101010101" pitchFamily="49" charset="-122"/>
              <a:cs typeface="华文黑体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7750"/>
            <a:ext cx="10972800" cy="56737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B3A7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solidFill>
                  <a:srgbClr val="0B3A7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0B3A7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0B3A7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solidFill>
                  <a:srgbClr val="0B3A7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8" name="Picture 24" descr="Short slash-0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68556" y="-1"/>
            <a:ext cx="2723444" cy="1520719"/>
          </a:xfrm>
          <a:prstGeom prst="rect">
            <a:avLst/>
          </a:prstGeom>
        </p:spPr>
      </p:pic>
      <p:pic>
        <p:nvPicPr>
          <p:cNvPr id="10" name="Picture 31" descr="Positve Bug-01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17" y="226087"/>
            <a:ext cx="540512" cy="396240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77800" y="141288"/>
            <a:ext cx="10972800" cy="584576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zh-CN" altLang="en-US" sz="3200" dirty="0">
                <a:solidFill>
                  <a:srgbClr val="0B3A78"/>
                </a:solidFill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301432" y="6655917"/>
            <a:ext cx="96520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4FD1951-E99D-484A-AC0D-04D109F8078C}" type="slidenum">
              <a:rPr lang="zh-CN" altLang="en-US" sz="1335" smtClean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29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EF6F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4000" y="72307"/>
            <a:ext cx="10510199" cy="66509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idx="1" hasCustomPrompt="1"/>
          </p:nvPr>
        </p:nvSpPr>
        <p:spPr>
          <a:xfrm>
            <a:off x="613373" y="1194196"/>
            <a:ext cx="10515600" cy="504031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dirty="0"/>
          </a:p>
          <a:p>
            <a:pPr lvl="3"/>
            <a:r>
              <a:rPr lang="zh-CN" altLang="en-US" dirty="0"/>
              <a:t>第四级</a:t>
            </a:r>
            <a:endParaRPr lang="en-US" dirty="0"/>
          </a:p>
          <a:p>
            <a:pPr lvl="4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4001" y="96057"/>
            <a:ext cx="10510199" cy="54697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endParaRPr lang="en-US" dirty="0"/>
          </a:p>
        </p:txBody>
      </p:sp>
      <p:pic>
        <p:nvPicPr>
          <p:cNvPr id="7" name="图片 16" descr="Lijnen-hei"/>
          <p:cNvPicPr>
            <a:picLocks noChangeAspect="1"/>
          </p:cNvPicPr>
          <p:nvPr userDrawn="1"/>
        </p:nvPicPr>
        <p:blipFill rotWithShape="1">
          <a:blip r:embed="rId2"/>
          <a:srcRect l="31883" t="14267" r="33688" b="48672"/>
          <a:stretch>
            <a:fillRect/>
          </a:stretch>
        </p:blipFill>
        <p:spPr>
          <a:xfrm>
            <a:off x="5604680" y="-2060"/>
            <a:ext cx="6587319" cy="6710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 Slide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152403"/>
            <a:ext cx="103632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" y="3886200"/>
            <a:ext cx="2743200" cy="762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3809" y="3862800"/>
            <a:ext cx="4484370" cy="358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735" b="1" spc="300" dirty="0">
                <a:solidFill>
                  <a:srgbClr val="EF6F2A"/>
                </a:solidFill>
                <a:latin typeface="Helvetica Neue"/>
                <a:ea typeface="黑体" panose="02010609060101010101" pitchFamily="49" charset="-122"/>
                <a:cs typeface="Helvetica Neue"/>
              </a:rPr>
              <a:t>TOUGH </a:t>
            </a:r>
            <a:r>
              <a:rPr lang="en-US" sz="1600" b="1" spc="300" dirty="0">
                <a:solidFill>
                  <a:srgbClr val="EF6F2A"/>
                </a:solidFill>
                <a:latin typeface="Helvetica Neue"/>
                <a:ea typeface="黑体" panose="02010609060101010101" pitchFamily="49" charset="-122"/>
                <a:cs typeface="Helvetica Neue"/>
              </a:rPr>
              <a:t>WORLD</a:t>
            </a:r>
            <a:r>
              <a:rPr lang="en-US" sz="1735" b="1" spc="300" dirty="0">
                <a:solidFill>
                  <a:srgbClr val="EF6F2A"/>
                </a:solidFill>
                <a:latin typeface="Helvetica Neue"/>
                <a:ea typeface="黑体" panose="02010609060101010101" pitchFamily="49" charset="-122"/>
                <a:cs typeface="Helvetica Neue"/>
              </a:rPr>
              <a:t>. TOUGH EQUIPMENT.</a:t>
            </a:r>
            <a:endParaRPr lang="en-US" sz="1735" b="1" spc="300" dirty="0">
              <a:solidFill>
                <a:srgbClr val="EF6F2A"/>
              </a:solidFill>
              <a:latin typeface="Helvetica Neue"/>
              <a:ea typeface="黑体" panose="02010609060101010101" pitchFamily="49" charset="-122"/>
              <a:cs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2-04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3809" y="3862800"/>
            <a:ext cx="4484370" cy="358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735" b="1" spc="300" dirty="0">
                <a:solidFill>
                  <a:srgbClr val="EF6F2A"/>
                </a:solidFill>
                <a:latin typeface="Helvetica Neue"/>
                <a:ea typeface="黑体" panose="02010609060101010101" pitchFamily="49" charset="-122"/>
                <a:cs typeface="Helvetica Neue"/>
              </a:rPr>
              <a:t>TOUGH </a:t>
            </a:r>
            <a:r>
              <a:rPr lang="en-US" sz="1600" b="1" spc="300" dirty="0">
                <a:solidFill>
                  <a:srgbClr val="EF6F2A"/>
                </a:solidFill>
                <a:latin typeface="Helvetica Neue"/>
                <a:ea typeface="黑体" panose="02010609060101010101" pitchFamily="49" charset="-122"/>
                <a:cs typeface="Helvetica Neue"/>
              </a:rPr>
              <a:t>WORLD</a:t>
            </a:r>
            <a:r>
              <a:rPr lang="en-US" sz="1735" b="1" spc="300" dirty="0">
                <a:solidFill>
                  <a:srgbClr val="EF6F2A"/>
                </a:solidFill>
                <a:latin typeface="Helvetica Neue"/>
                <a:ea typeface="黑体" panose="02010609060101010101" pitchFamily="49" charset="-122"/>
                <a:cs typeface="Helvetica Neue"/>
              </a:rPr>
              <a:t>. TOUGH EQUIPMENT.</a:t>
            </a:r>
            <a:endParaRPr lang="en-US" sz="1735" b="1" spc="300" dirty="0">
              <a:solidFill>
                <a:srgbClr val="EF6F2A"/>
              </a:solidFill>
              <a:latin typeface="Helvetica Neue"/>
              <a:ea typeface="黑体" panose="02010609060101010101" pitchFamily="49" charset="-122"/>
              <a:cs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2617" y="3105411"/>
            <a:ext cx="3707096" cy="507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228600"/>
            <a:ext cx="10972800" cy="1143000"/>
          </a:xfrm>
        </p:spPr>
        <p:txBody>
          <a:bodyPr/>
          <a:lstStyle>
            <a:lvl1pPr algn="l">
              <a:defRPr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03200" y="3886200"/>
            <a:ext cx="2743200" cy="762000"/>
          </a:xfrm>
        </p:spPr>
        <p:txBody>
          <a:bodyPr>
            <a:normAutofit/>
          </a:bodyPr>
          <a:lstStyle>
            <a:lvl1pPr marL="0" indent="0" algn="l">
              <a:buNone/>
              <a:defRPr sz="1800" spc="3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选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T3-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09" y="252173"/>
            <a:ext cx="10866232" cy="76944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en-US" altLang="en-US" sz="44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/>
              </a:defRPr>
            </a:lvl1pPr>
          </a:lstStyle>
          <a:p>
            <a:r>
              <a:rPr lang="zh-TW" altLang="en-US" dirty="0"/>
              <a:t>点击添加</a:t>
            </a:r>
            <a:r>
              <a:rPr lang="en-US" altLang="zh-TW" dirty="0"/>
              <a:t>PPT</a:t>
            </a:r>
            <a:r>
              <a:rPr lang="zh-TW" altLang="en-US" dirty="0"/>
              <a:t>标题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83811" y="3862839"/>
            <a:ext cx="4484370" cy="645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5" b="1" spc="300" dirty="0">
                <a:solidFill>
                  <a:srgbClr val="EF6F2A"/>
                </a:solidFill>
                <a:latin typeface="Helvetica Neue"/>
                <a:cs typeface="Helvetica Neue"/>
              </a:rPr>
              <a:t>TOUGH </a:t>
            </a:r>
            <a:r>
              <a:rPr lang="en-US" sz="1600" b="1" spc="300" dirty="0">
                <a:solidFill>
                  <a:srgbClr val="EF6F2A"/>
                </a:solidFill>
                <a:latin typeface="Helvetica Neue"/>
                <a:cs typeface="Helvetica Neue"/>
              </a:rPr>
              <a:t>WORLD</a:t>
            </a:r>
            <a:r>
              <a:rPr lang="en-US" sz="1735" b="1" spc="300" dirty="0">
                <a:solidFill>
                  <a:srgbClr val="EF6F2A"/>
                </a:solidFill>
                <a:latin typeface="Helvetica Neue"/>
                <a:cs typeface="Helvetica Neue"/>
              </a:rPr>
              <a:t>. TOUGH EQUIPMENT.</a:t>
            </a:r>
            <a:endParaRPr lang="en-US" sz="1735" b="1" spc="300" dirty="0">
              <a:solidFill>
                <a:srgbClr val="EF6F2A"/>
              </a:solidFill>
              <a:latin typeface="Helvetica Neue"/>
              <a:cs typeface="Helvetica Neue"/>
            </a:endParaRPr>
          </a:p>
          <a:p>
            <a:pPr>
              <a:tabLst>
                <a:tab pos="1790700" algn="l"/>
              </a:tabLst>
            </a:pPr>
            <a:r>
              <a:rPr lang="zh-TW" altLang="en-US" sz="186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极限工况</a:t>
            </a:r>
            <a:r>
              <a:rPr lang="en-US" altLang="zh-TW" sz="186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	</a:t>
            </a:r>
            <a:r>
              <a:rPr lang="zh-TW" altLang="en-US" sz="186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强悍设备</a:t>
            </a:r>
            <a:endParaRPr lang="en-US" altLang="zh-CN" sz="1865" b="1" i="0" spc="900" baseline="0" dirty="0">
              <a:solidFill>
                <a:srgbClr val="EF6F2A"/>
              </a:solidFill>
              <a:latin typeface="黑体" panose="02010609060101010101" pitchFamily="49" charset="-122"/>
              <a:ea typeface="黑体" panose="02010609060101010101" pitchFamily="49" charset="-122"/>
              <a:cs typeface="华文黑体"/>
            </a:endParaRPr>
          </a:p>
        </p:txBody>
      </p:sp>
      <p:pic>
        <p:nvPicPr>
          <p:cNvPr id="12" name="Picture 11" descr="LOGO 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841" y="2929351"/>
            <a:ext cx="3844171" cy="8289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913" y="3838575"/>
            <a:ext cx="494692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点击添加报告者姓名、所在部门、日期。（各占一行，分三行）</a:t>
            </a:r>
            <a:endParaRPr 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Short slash-01.png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9468588" y="0"/>
            <a:ext cx="2723444" cy="152071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88000" y="11304"/>
            <a:ext cx="0" cy="708703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EF6F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240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11" descr="Positve Bug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1167217" y="226087"/>
            <a:ext cx="540512" cy="39624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8000" y="228639"/>
            <a:ext cx="11074400" cy="393727"/>
          </a:xfrm>
        </p:spPr>
        <p:txBody>
          <a:bodyPr anchor="t">
            <a:noAutofit/>
          </a:bodyPr>
          <a:lstStyle>
            <a:lvl1pPr algn="l">
              <a:defRPr sz="1600" b="0" cap="all" spc="30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owerPoint-07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12"/>
            <a:ext cx="11074400" cy="533399"/>
          </a:xfrm>
        </p:spPr>
        <p:txBody>
          <a:bodyPr anchor="t">
            <a:normAutofit/>
          </a:bodyPr>
          <a:lstStyle>
            <a:lvl1pPr algn="l">
              <a:defRPr sz="3600" b="0" cap="all" spc="30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25600" y="1066800"/>
            <a:ext cx="5791200" cy="5105400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FontTx/>
              <a:buNone/>
              <a:defRPr sz="12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14400" indent="0">
              <a:buFontTx/>
              <a:buNone/>
              <a:defRPr sz="11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371600" indent="0">
              <a:buFontTx/>
              <a:buNone/>
              <a:defRPr sz="105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828800" indent="0">
              <a:buFontTx/>
              <a:buNone/>
              <a:defRPr sz="100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8" name="Picture 7" descr="Positve Bug-01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1167217" y="226087"/>
            <a:ext cx="540512" cy="396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12-02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75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选择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2-04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1076" y="252173"/>
            <a:ext cx="10866232" cy="769441"/>
          </a:xfrm>
          <a:prstGeom prst="rect">
            <a:avLst/>
          </a:prstGeom>
        </p:spPr>
        <p:txBody>
          <a:bodyPr/>
          <a:lstStyle>
            <a:lvl1pPr>
              <a:defRPr lang="en-US" altLang="en-US" sz="44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/>
              </a:defRPr>
            </a:lvl1pPr>
          </a:lstStyle>
          <a:p>
            <a:r>
              <a:rPr lang="zh-TW" altLang="en-US" dirty="0"/>
              <a:t>点击添加</a:t>
            </a:r>
            <a:r>
              <a:rPr lang="en-US" altLang="zh-TW" dirty="0"/>
              <a:t>PPT</a:t>
            </a:r>
            <a:r>
              <a:rPr lang="zh-TW" altLang="en-US" dirty="0"/>
              <a:t>标题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83811" y="3862838"/>
            <a:ext cx="4484370" cy="687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5" b="1" spc="300" dirty="0">
                <a:solidFill>
                  <a:srgbClr val="EF6F2A"/>
                </a:solidFill>
                <a:latin typeface="Helvetica Neue"/>
                <a:cs typeface="Helvetica Neue"/>
              </a:rPr>
              <a:t>TOUGH </a:t>
            </a:r>
            <a:r>
              <a:rPr lang="en-US" sz="1600" b="1" spc="300" dirty="0">
                <a:solidFill>
                  <a:srgbClr val="EF6F2A"/>
                </a:solidFill>
                <a:latin typeface="Helvetica Neue"/>
                <a:cs typeface="Helvetica Neue"/>
              </a:rPr>
              <a:t>WORLD</a:t>
            </a:r>
            <a:r>
              <a:rPr lang="en-US" sz="1735" b="1" spc="300" dirty="0">
                <a:solidFill>
                  <a:srgbClr val="EF6F2A"/>
                </a:solidFill>
                <a:latin typeface="Helvetica Neue"/>
                <a:cs typeface="Helvetica Neue"/>
              </a:rPr>
              <a:t>. TOUGH EQUIPMENT.</a:t>
            </a:r>
            <a:endParaRPr lang="en-US" sz="1735" b="1" spc="300" dirty="0">
              <a:solidFill>
                <a:srgbClr val="EF6F2A"/>
              </a:solidFill>
              <a:latin typeface="Helvetica Neue"/>
              <a:cs typeface="Helvetica Neue"/>
            </a:endParaRPr>
          </a:p>
          <a:p>
            <a:pPr>
              <a:tabLst>
                <a:tab pos="1790700" algn="l"/>
              </a:tabLst>
            </a:pPr>
            <a:r>
              <a:rPr lang="zh-TW" altLang="en-US" sz="213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极限工况</a:t>
            </a:r>
            <a:r>
              <a:rPr lang="en-US" altLang="zh-TW" sz="213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	</a:t>
            </a:r>
            <a:r>
              <a:rPr lang="zh-TW" altLang="en-US" sz="2135" b="1" i="0" spc="900" baseline="0" dirty="0">
                <a:solidFill>
                  <a:srgbClr val="EF6F2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黑体"/>
              </a:rPr>
              <a:t>强悍设备</a:t>
            </a:r>
            <a:endParaRPr lang="en-US" altLang="zh-CN" sz="2135" b="1" i="0" spc="900" baseline="0" dirty="0">
              <a:solidFill>
                <a:srgbClr val="EF6F2A"/>
              </a:solidFill>
              <a:latin typeface="黑体" panose="02010609060101010101" pitchFamily="49" charset="-122"/>
              <a:ea typeface="黑体" panose="02010609060101010101" pitchFamily="49" charset="-122"/>
              <a:cs typeface="华文黑体"/>
            </a:endParaRPr>
          </a:p>
        </p:txBody>
      </p:sp>
      <p:pic>
        <p:nvPicPr>
          <p:cNvPr id="8" name="Picture 7" descr="LOGO B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87" y="2972641"/>
            <a:ext cx="3774928" cy="781411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913" y="3838575"/>
            <a:ext cx="494692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lang="en-US" sz="1800" b="1" kern="1200" dirty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点击添加报告者姓名、所在部门、日期。（各占一行，分三行）</a:t>
            </a:r>
            <a:endParaRPr 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 userDrawn="1"/>
        </p:nvGrpSpPr>
        <p:grpSpPr bwMode="auto">
          <a:xfrm>
            <a:off x="40217" y="114308"/>
            <a:ext cx="8039100" cy="703263"/>
            <a:chOff x="1170" y="1097"/>
            <a:chExt cx="3798" cy="443"/>
          </a:xfrm>
        </p:grpSpPr>
        <p:sp>
          <p:nvSpPr>
            <p:cNvPr id="3" name="Rectangle 2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defRPr/>
              </a:pPr>
              <a:endParaRPr lang="zh-CN" altLang="en-US" sz="3735" dirty="0">
                <a:solidFill>
                  <a:prstClr val="black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" name="Freeform 26"/>
            <p:cNvSpPr/>
            <p:nvPr/>
          </p:nvSpPr>
          <p:spPr bwMode="gray">
            <a:xfrm>
              <a:off x="1170" y="1097"/>
              <a:ext cx="820" cy="443"/>
            </a:xfrm>
            <a:custGeom>
              <a:avLst/>
              <a:gdLst>
                <a:gd name="T0" fmla="*/ 1 w 1334"/>
                <a:gd name="T1" fmla="*/ 0 h 491"/>
                <a:gd name="T2" fmla="*/ 0 w 1334"/>
                <a:gd name="T3" fmla="*/ 5 h 491"/>
                <a:gd name="T4" fmla="*/ 1 w 1334"/>
                <a:gd name="T5" fmla="*/ 5 h 491"/>
                <a:gd name="T6" fmla="*/ 1 w 1334"/>
                <a:gd name="T7" fmla="*/ 0 h 491"/>
                <a:gd name="T8" fmla="*/ 1 w 1334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4"/>
                <a:gd name="T16" fmla="*/ 0 h 491"/>
                <a:gd name="T17" fmla="*/ 1334 w 1334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11425C"/>
                </a:gs>
                <a:gs pos="100000">
                  <a:srgbClr val="2988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AB83CD9-03F8-48E0-BC09-7611DF2DF16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0" y="11"/>
            <a:ext cx="12192000" cy="1520825"/>
            <a:chOff x="0" y="0"/>
            <a:chExt cx="9144000" cy="1520825"/>
          </a:xfrm>
        </p:grpSpPr>
        <p:pic>
          <p:nvPicPr>
            <p:cNvPr id="3" name="Picture 24" descr="Short slash-0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888" y="0"/>
              <a:ext cx="2043112" cy="152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29"/>
            <p:cNvSpPr/>
            <p:nvPr/>
          </p:nvSpPr>
          <p:spPr>
            <a:xfrm>
              <a:off x="0" y="0"/>
              <a:ext cx="9144000" cy="71438"/>
            </a:xfrm>
            <a:prstGeom prst="rect">
              <a:avLst/>
            </a:prstGeom>
            <a:solidFill>
              <a:srgbClr val="EF6F2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5" name="Picture 31" descr="Positve Bug-0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650" y="225425"/>
              <a:ext cx="4048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24"/>
          <p:cNvGrpSpPr/>
          <p:nvPr userDrawn="1"/>
        </p:nvGrpSpPr>
        <p:grpSpPr bwMode="auto">
          <a:xfrm>
            <a:off x="40217" y="114308"/>
            <a:ext cx="8039100" cy="703263"/>
            <a:chOff x="1170" y="1097"/>
            <a:chExt cx="3798" cy="443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defRPr/>
              </a:pPr>
              <a:endParaRPr lang="zh-CN" altLang="en-US" sz="3735" dirty="0">
                <a:solidFill>
                  <a:prstClr val="black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8" name="Freeform 26"/>
            <p:cNvSpPr/>
            <p:nvPr/>
          </p:nvSpPr>
          <p:spPr bwMode="gray">
            <a:xfrm>
              <a:off x="1170" y="1097"/>
              <a:ext cx="820" cy="443"/>
            </a:xfrm>
            <a:custGeom>
              <a:avLst/>
              <a:gdLst>
                <a:gd name="T0" fmla="*/ 1 w 1334"/>
                <a:gd name="T1" fmla="*/ 0 h 491"/>
                <a:gd name="T2" fmla="*/ 0 w 1334"/>
                <a:gd name="T3" fmla="*/ 5 h 491"/>
                <a:gd name="T4" fmla="*/ 1 w 1334"/>
                <a:gd name="T5" fmla="*/ 5 h 491"/>
                <a:gd name="T6" fmla="*/ 1 w 1334"/>
                <a:gd name="T7" fmla="*/ 0 h 491"/>
                <a:gd name="T8" fmla="*/ 1 w 1334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4"/>
                <a:gd name="T16" fmla="*/ 0 h 491"/>
                <a:gd name="T17" fmla="*/ 1334 w 1334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11425C"/>
                </a:gs>
                <a:gs pos="100000">
                  <a:srgbClr val="2988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 userDrawn="1"/>
        </p:nvGrpSpPr>
        <p:grpSpPr bwMode="auto">
          <a:xfrm>
            <a:off x="40217" y="114308"/>
            <a:ext cx="8039100" cy="703263"/>
            <a:chOff x="1170" y="1097"/>
            <a:chExt cx="3798" cy="443"/>
          </a:xfrm>
        </p:grpSpPr>
        <p:sp>
          <p:nvSpPr>
            <p:cNvPr id="5" name="Rectangle 2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defRPr/>
              </a:pPr>
              <a:endParaRPr lang="zh-CN" altLang="en-US" sz="3735" dirty="0">
                <a:solidFill>
                  <a:prstClr val="black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6" name="Freeform 26"/>
            <p:cNvSpPr/>
            <p:nvPr/>
          </p:nvSpPr>
          <p:spPr bwMode="gray">
            <a:xfrm>
              <a:off x="1170" y="1097"/>
              <a:ext cx="820" cy="443"/>
            </a:xfrm>
            <a:custGeom>
              <a:avLst/>
              <a:gdLst>
                <a:gd name="T0" fmla="*/ 1 w 1334"/>
                <a:gd name="T1" fmla="*/ 0 h 491"/>
                <a:gd name="T2" fmla="*/ 0 w 1334"/>
                <a:gd name="T3" fmla="*/ 5 h 491"/>
                <a:gd name="T4" fmla="*/ 1 w 1334"/>
                <a:gd name="T5" fmla="*/ 5 h 491"/>
                <a:gd name="T6" fmla="*/ 1 w 1334"/>
                <a:gd name="T7" fmla="*/ 0 h 491"/>
                <a:gd name="T8" fmla="*/ 1 w 1334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4"/>
                <a:gd name="T16" fmla="*/ 0 h 491"/>
                <a:gd name="T17" fmla="*/ 1334 w 1334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11425C"/>
                </a:gs>
                <a:gs pos="100000">
                  <a:srgbClr val="2988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08DBF67-EB19-45B0-9D20-F5229E8F048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 userDrawn="1"/>
        </p:nvGrpSpPr>
        <p:grpSpPr bwMode="auto">
          <a:xfrm>
            <a:off x="40217" y="114308"/>
            <a:ext cx="8039100" cy="703263"/>
            <a:chOff x="1170" y="1097"/>
            <a:chExt cx="3798" cy="443"/>
          </a:xfrm>
        </p:grpSpPr>
        <p:sp>
          <p:nvSpPr>
            <p:cNvPr id="3" name="Rectangle 2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defRPr/>
              </a:pPr>
              <a:endParaRPr lang="zh-CN" altLang="en-US" sz="3735" dirty="0">
                <a:solidFill>
                  <a:prstClr val="black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" name="Freeform 26"/>
            <p:cNvSpPr/>
            <p:nvPr/>
          </p:nvSpPr>
          <p:spPr bwMode="gray">
            <a:xfrm>
              <a:off x="1170" y="1097"/>
              <a:ext cx="820" cy="443"/>
            </a:xfrm>
            <a:custGeom>
              <a:avLst/>
              <a:gdLst>
                <a:gd name="T0" fmla="*/ 1 w 1334"/>
                <a:gd name="T1" fmla="*/ 0 h 491"/>
                <a:gd name="T2" fmla="*/ 0 w 1334"/>
                <a:gd name="T3" fmla="*/ 5 h 491"/>
                <a:gd name="T4" fmla="*/ 1 w 1334"/>
                <a:gd name="T5" fmla="*/ 5 h 491"/>
                <a:gd name="T6" fmla="*/ 1 w 1334"/>
                <a:gd name="T7" fmla="*/ 0 h 491"/>
                <a:gd name="T8" fmla="*/ 1 w 1334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4"/>
                <a:gd name="T16" fmla="*/ 0 h 491"/>
                <a:gd name="T17" fmla="*/ 1334 w 1334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11425C"/>
                </a:gs>
                <a:gs pos="100000">
                  <a:srgbClr val="2988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 userDrawn="1"/>
        </p:nvGrpSpPr>
        <p:grpSpPr bwMode="auto">
          <a:xfrm>
            <a:off x="40217" y="114308"/>
            <a:ext cx="8039100" cy="703263"/>
            <a:chOff x="1170" y="1097"/>
            <a:chExt cx="3798" cy="443"/>
          </a:xfrm>
        </p:grpSpPr>
        <p:sp>
          <p:nvSpPr>
            <p:cNvPr id="3" name="Rectangle 2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defRPr/>
              </a:pPr>
              <a:endParaRPr lang="zh-CN" altLang="en-US" sz="3735" dirty="0">
                <a:solidFill>
                  <a:prstClr val="black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" name="Freeform 26"/>
            <p:cNvSpPr/>
            <p:nvPr/>
          </p:nvSpPr>
          <p:spPr bwMode="gray">
            <a:xfrm>
              <a:off x="1170" y="1097"/>
              <a:ext cx="820" cy="443"/>
            </a:xfrm>
            <a:custGeom>
              <a:avLst/>
              <a:gdLst>
                <a:gd name="T0" fmla="*/ 1 w 1334"/>
                <a:gd name="T1" fmla="*/ 0 h 491"/>
                <a:gd name="T2" fmla="*/ 0 w 1334"/>
                <a:gd name="T3" fmla="*/ 7 h 491"/>
                <a:gd name="T4" fmla="*/ 1 w 1334"/>
                <a:gd name="T5" fmla="*/ 7 h 491"/>
                <a:gd name="T6" fmla="*/ 1 w 1334"/>
                <a:gd name="T7" fmla="*/ 0 h 491"/>
                <a:gd name="T8" fmla="*/ 1 w 1334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4"/>
                <a:gd name="T16" fmla="*/ 0 h 491"/>
                <a:gd name="T17" fmla="*/ 1334 w 1334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11425C"/>
                </a:gs>
                <a:gs pos="100000">
                  <a:srgbClr val="2988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2DBF68D-EEEC-4E74-B570-F357DA5CC8C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0" y="11"/>
            <a:ext cx="12192000" cy="1520825"/>
            <a:chOff x="0" y="0"/>
            <a:chExt cx="9144000" cy="1520825"/>
          </a:xfrm>
        </p:grpSpPr>
        <p:pic>
          <p:nvPicPr>
            <p:cNvPr id="3" name="Picture 24" descr="Short slash-0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888" y="0"/>
              <a:ext cx="2043112" cy="152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29"/>
            <p:cNvSpPr/>
            <p:nvPr/>
          </p:nvSpPr>
          <p:spPr>
            <a:xfrm>
              <a:off x="0" y="0"/>
              <a:ext cx="9144000" cy="71438"/>
            </a:xfrm>
            <a:prstGeom prst="rect">
              <a:avLst/>
            </a:prstGeom>
            <a:solidFill>
              <a:srgbClr val="EF6F2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5" name="Picture 31" descr="Positve Bug-0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650" y="225425"/>
              <a:ext cx="4048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24"/>
          <p:cNvGrpSpPr/>
          <p:nvPr userDrawn="1"/>
        </p:nvGrpSpPr>
        <p:grpSpPr bwMode="auto">
          <a:xfrm>
            <a:off x="40217" y="114308"/>
            <a:ext cx="8039100" cy="703263"/>
            <a:chOff x="1170" y="1097"/>
            <a:chExt cx="3798" cy="443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defRPr/>
              </a:pPr>
              <a:endParaRPr lang="zh-CN" altLang="en-US" sz="3735" dirty="0">
                <a:solidFill>
                  <a:prstClr val="black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8" name="Freeform 26"/>
            <p:cNvSpPr/>
            <p:nvPr/>
          </p:nvSpPr>
          <p:spPr bwMode="gray">
            <a:xfrm>
              <a:off x="1170" y="1097"/>
              <a:ext cx="820" cy="443"/>
            </a:xfrm>
            <a:custGeom>
              <a:avLst/>
              <a:gdLst>
                <a:gd name="T0" fmla="*/ 1 w 1334"/>
                <a:gd name="T1" fmla="*/ 0 h 491"/>
                <a:gd name="T2" fmla="*/ 0 w 1334"/>
                <a:gd name="T3" fmla="*/ 7 h 491"/>
                <a:gd name="T4" fmla="*/ 1 w 1334"/>
                <a:gd name="T5" fmla="*/ 7 h 491"/>
                <a:gd name="T6" fmla="*/ 1 w 1334"/>
                <a:gd name="T7" fmla="*/ 0 h 491"/>
                <a:gd name="T8" fmla="*/ 1 w 1334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4"/>
                <a:gd name="T16" fmla="*/ 0 h 491"/>
                <a:gd name="T17" fmla="*/ 1334 w 1334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11425C"/>
                </a:gs>
                <a:gs pos="100000">
                  <a:srgbClr val="2988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 userDrawn="1"/>
        </p:nvGrpSpPr>
        <p:grpSpPr bwMode="auto">
          <a:xfrm>
            <a:off x="40217" y="114308"/>
            <a:ext cx="8039100" cy="703263"/>
            <a:chOff x="1170" y="1097"/>
            <a:chExt cx="3798" cy="443"/>
          </a:xfrm>
        </p:grpSpPr>
        <p:sp>
          <p:nvSpPr>
            <p:cNvPr id="3" name="Rectangle 25"/>
            <p:cNvSpPr>
              <a:spLocks noChangeArrowheads="1"/>
            </p:cNvSpPr>
            <p:nvPr/>
          </p:nvSpPr>
          <p:spPr bwMode="gray">
            <a:xfrm>
              <a:off x="1377" y="1111"/>
              <a:ext cx="3591" cy="4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chemeClr val="tx1"/>
                  </a:solidFill>
                  <a:latin typeface="微软雅黑" panose="020B0503020204020204" charset="-122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defRPr/>
              </a:pPr>
              <a:endParaRPr lang="zh-CN" altLang="en-US" sz="3735" dirty="0">
                <a:solidFill>
                  <a:srgbClr val="00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" name="Freeform 26"/>
            <p:cNvSpPr/>
            <p:nvPr/>
          </p:nvSpPr>
          <p:spPr bwMode="gray">
            <a:xfrm>
              <a:off x="1170" y="1097"/>
              <a:ext cx="820" cy="443"/>
            </a:xfrm>
            <a:custGeom>
              <a:avLst/>
              <a:gdLst>
                <a:gd name="T0" fmla="*/ 1 w 1334"/>
                <a:gd name="T1" fmla="*/ 0 h 491"/>
                <a:gd name="T2" fmla="*/ 0 w 1334"/>
                <a:gd name="T3" fmla="*/ 5 h 491"/>
                <a:gd name="T4" fmla="*/ 1 w 1334"/>
                <a:gd name="T5" fmla="*/ 5 h 491"/>
                <a:gd name="T6" fmla="*/ 1 w 1334"/>
                <a:gd name="T7" fmla="*/ 0 h 491"/>
                <a:gd name="T8" fmla="*/ 1 w 1334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4"/>
                <a:gd name="T16" fmla="*/ 0 h 491"/>
                <a:gd name="T17" fmla="*/ 1334 w 1334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4" h="491">
                  <a:moveTo>
                    <a:pt x="2" y="0"/>
                  </a:moveTo>
                  <a:lnTo>
                    <a:pt x="0" y="491"/>
                  </a:lnTo>
                  <a:lnTo>
                    <a:pt x="872" y="491"/>
                  </a:lnTo>
                  <a:lnTo>
                    <a:pt x="1334" y="0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11425C"/>
                </a:gs>
                <a:gs pos="100000">
                  <a:srgbClr val="2988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SzTx/>
              <a:defRPr b="1" i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5C744E50-CB1C-45DC-BB26-35F760C7DDB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0" y="11"/>
            <a:ext cx="12192000" cy="1520825"/>
            <a:chOff x="0" y="0"/>
            <a:chExt cx="9144000" cy="1520825"/>
          </a:xfrm>
        </p:grpSpPr>
        <p:pic>
          <p:nvPicPr>
            <p:cNvPr id="3" name="Picture 24" descr="Short slash-0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00888" y="0"/>
              <a:ext cx="2043112" cy="152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29"/>
            <p:cNvSpPr/>
            <p:nvPr/>
          </p:nvSpPr>
          <p:spPr>
            <a:xfrm>
              <a:off x="0" y="0"/>
              <a:ext cx="9144000" cy="71438"/>
            </a:xfrm>
            <a:prstGeom prst="rect">
              <a:avLst/>
            </a:prstGeom>
            <a:solidFill>
              <a:srgbClr val="EF6F2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altLang="zh-CN" sz="2400">
                <a:solidFill>
                  <a:srgbClr val="FFFFFF"/>
                </a:solidFill>
              </a:endParaRPr>
            </a:p>
          </p:txBody>
        </p:sp>
        <p:pic>
          <p:nvPicPr>
            <p:cNvPr id="5" name="Picture 31" descr="Positve Bug-01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75650" y="225425"/>
              <a:ext cx="4048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选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ransparent Slash-0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1" t="-984"/>
          <a:stretch>
            <a:fillRect/>
          </a:stretch>
        </p:blipFill>
        <p:spPr>
          <a:xfrm>
            <a:off x="1745439" y="0"/>
            <a:ext cx="1044656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EF6F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itle 1"/>
          <p:cNvSpPr txBox="1"/>
          <p:nvPr userDrawn="1"/>
        </p:nvSpPr>
        <p:spPr>
          <a:xfrm>
            <a:off x="613833" y="228612"/>
            <a:ext cx="11074400" cy="533399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kern="1200" cap="all" spc="300" baseline="0">
                <a:solidFill>
                  <a:schemeClr val="bg1">
                    <a:lumMod val="50000"/>
                  </a:schemeClr>
                </a:solidFill>
                <a:latin typeface="Helvetica Neue"/>
                <a:ea typeface="+mj-ea"/>
                <a:cs typeface="+mj-cs"/>
              </a:defRPr>
            </a:lvl1pPr>
          </a:lstStyle>
          <a:p>
            <a:r>
              <a:rPr lang="zh-TW" altLang="en-US" sz="48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Heiti SC Light"/>
              </a:rPr>
              <a:t>目录</a:t>
            </a:r>
            <a:r>
              <a:rPr lang="en-US" altLang="zh-TW" sz="4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sz="4800" dirty="0">
                <a:solidFill>
                  <a:schemeClr val="tx1"/>
                </a:solidFill>
                <a:latin typeface="+mj-lt"/>
              </a:rPr>
              <a:t>CONTENTS</a:t>
            </a:r>
            <a:endParaRPr 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9600" y="908051"/>
            <a:ext cx="10651067" cy="510540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800">
                <a:solidFill>
                  <a:srgbClr val="404040"/>
                </a:solidFill>
                <a:latin typeface="+mn-lt"/>
              </a:defRPr>
            </a:lvl1pPr>
            <a:lvl2pPr marL="800100" indent="-342900">
              <a:buFont typeface="+mj-lt"/>
              <a:buAutoNum type="arabicPeriod"/>
              <a:defRPr sz="2400">
                <a:solidFill>
                  <a:srgbClr val="404040"/>
                </a:solidFill>
                <a:latin typeface="+mn-lt"/>
              </a:defRPr>
            </a:lvl2pPr>
            <a:lvl3pPr marL="1257300" indent="-342900">
              <a:buFont typeface="+mj-lt"/>
              <a:buAutoNum type="arabicPeriod"/>
              <a:defRPr sz="2000">
                <a:solidFill>
                  <a:srgbClr val="404040"/>
                </a:solidFill>
                <a:latin typeface="+mn-lt"/>
              </a:defRPr>
            </a:lvl3pPr>
            <a:lvl4pPr marL="1600200" indent="-228600">
              <a:buFont typeface="+mj-lt"/>
              <a:buAutoNum type="arabicPeriod"/>
              <a:defRPr sz="1800">
                <a:solidFill>
                  <a:srgbClr val="404040"/>
                </a:solidFill>
                <a:latin typeface="+mn-lt"/>
              </a:defRPr>
            </a:lvl4pPr>
            <a:lvl5pPr marL="2057400" indent="-228600">
              <a:buFont typeface="+mj-lt"/>
              <a:buAutoNum type="arabicPeriod"/>
              <a:defRPr sz="1600">
                <a:solidFill>
                  <a:srgbClr val="404040"/>
                </a:solidFill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选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-0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17" y="3453258"/>
            <a:ext cx="10769853" cy="769441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altLang="en-US" sz="44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/>
              </a:defRPr>
            </a:lvl1pPr>
          </a:lstStyle>
          <a:p>
            <a:r>
              <a:rPr lang="zh-TW" altLang="en-US" dirty="0"/>
              <a:t>点击添加章节标题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选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Point 12-02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24417" y="3453258"/>
            <a:ext cx="10769853" cy="769441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altLang="en-US" sz="4400" b="0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/>
              </a:defRPr>
            </a:lvl1pPr>
          </a:lstStyle>
          <a:p>
            <a:r>
              <a:rPr lang="zh-TW" altLang="en-US" dirty="0"/>
              <a:t>点击添加章节标题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9253"/>
            <a:ext cx="10972800" cy="5452723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6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001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种并列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3" y="974123"/>
            <a:ext cx="5281084" cy="559095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n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6369256" y="974123"/>
            <a:ext cx="5281084" cy="55909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974123"/>
            <a:ext cx="6878493" cy="55909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941733" y="974727"/>
            <a:ext cx="4250267" cy="5589588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4.png"/><Relationship Id="rId18" Type="http://schemas.openxmlformats.org/officeDocument/2006/relationships/image" Target="../media/image1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3" Type="http://schemas.openxmlformats.org/officeDocument/2006/relationships/theme" Target="../theme/theme2.xml"/><Relationship Id="rId22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48039"/>
            <a:ext cx="10972800" cy="5220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9" name="Picture 8" descr="Short slash-01.png"/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68588" y="0"/>
            <a:ext cx="2723444" cy="15207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EF6F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Positve Bug-01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17" y="226087"/>
            <a:ext cx="540512" cy="396240"/>
          </a:xfrm>
          <a:prstGeom prst="rect">
            <a:avLst/>
          </a:prstGeom>
        </p:spPr>
      </p:pic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525347"/>
            <a:ext cx="2844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25347"/>
            <a:ext cx="3860800" cy="317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ts val="1600"/>
              </a:lnSpc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99872" y="6525347"/>
            <a:ext cx="2844800" cy="317908"/>
          </a:xfrm>
          <a:prstGeom prst="rect">
            <a:avLst/>
          </a:prstGeom>
        </p:spPr>
        <p:txBody>
          <a:bodyPr lIns="0" tIns="0" rIns="180000" bIns="0" anchor="ctr"/>
          <a:lstStyle>
            <a:lvl1pPr algn="r">
              <a:lnSpc>
                <a:spcPts val="1600"/>
              </a:lnSpc>
              <a:defRPr sz="10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78B43D-FE6D-49CD-B6FA-A56FFBCB10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2000" b="1" kern="1200" cap="all" spc="300" baseline="0" smtClean="0">
          <a:solidFill>
            <a:schemeClr val="accent1"/>
          </a:solidFill>
          <a:latin typeface="Arial" panose="020B0604020202020204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200"/>
        </a:spcBef>
        <a:buFont typeface="Arial" panose="020B0604020202020204"/>
        <a:buChar char="•"/>
        <a:defRPr sz="2400" kern="1200">
          <a:solidFill>
            <a:srgbClr val="00000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ts val="1200"/>
        </a:spcBef>
        <a:buFont typeface="Arial" panose="020B0604020202020204"/>
        <a:buChar char="•"/>
        <a:defRPr sz="2000" kern="1200">
          <a:solidFill>
            <a:srgbClr val="00000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ts val="1200"/>
        </a:spcBef>
        <a:buFont typeface="Arial" panose="020B0604020202020204"/>
        <a:buChar char="•"/>
        <a:defRPr sz="1800" kern="1200">
          <a:solidFill>
            <a:srgbClr val="000000"/>
          </a:solidFill>
          <a:latin typeface="Arial" panose="020B0604020202020204"/>
          <a:ea typeface="+mn-ea"/>
          <a:cs typeface="Arial" panose="020B0604020202020204"/>
        </a:defRPr>
      </a:lvl3pPr>
      <a:lvl4pPr marL="1657350" indent="-285750" algn="l" defTabSz="457200" rtl="0" eaLnBrk="1" latinLnBrk="0" hangingPunct="1">
        <a:spcBef>
          <a:spcPts val="1200"/>
        </a:spcBef>
        <a:buFont typeface="Arial" panose="020B0604020202020204"/>
        <a:buChar char="•"/>
        <a:defRPr sz="1600" kern="1200">
          <a:solidFill>
            <a:srgbClr val="000000"/>
          </a:solidFill>
          <a:latin typeface="Arial" panose="020B0604020202020204"/>
          <a:ea typeface="+mn-ea"/>
          <a:cs typeface="Arial" panose="020B0604020202020204"/>
        </a:defRPr>
      </a:lvl4pPr>
      <a:lvl5pPr marL="2114550" indent="-285750" algn="l" defTabSz="457200" rtl="0" eaLnBrk="1" latinLnBrk="0" hangingPunct="1">
        <a:spcBef>
          <a:spcPts val="1200"/>
        </a:spcBef>
        <a:buFont typeface="Arial" panose="020B0604020202020204"/>
        <a:buChar char="•"/>
        <a:defRPr sz="1600" kern="1200">
          <a:solidFill>
            <a:srgbClr val="00000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19909" y="243297"/>
            <a:ext cx="10866232" cy="3291840"/>
          </a:xfrm>
        </p:spPr>
        <p:txBody>
          <a:bodyPr wrap="square"/>
          <a:lstStyle/>
          <a:p>
            <a:br>
              <a:rPr lang="zh-CN" altLang="en-US" cap="none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</a:br>
            <a:br>
              <a:rPr altLang="zh-CN" cap="none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</a:b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基于NLP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故障零部件分类判断</a:t>
            </a:r>
            <a:br>
              <a:rPr lang="zh-CN" altLang="en-US" cap="none" dirty="0">
                <a:cs typeface="Arial" panose="020B0604020202020204" pitchFamily="34" charset="0"/>
                <a:sym typeface="+mn-ea"/>
              </a:rPr>
            </a:br>
            <a:br>
              <a:rPr kumimoji="0" lang="zh-CN" altLang="en-US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2450" y="4462145"/>
            <a:ext cx="413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报告人：向哲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思路</a:t>
            </a:r>
            <a:r>
              <a:rPr altLang="zh-CN" sz="2400" dirty="0"/>
              <a:t>1</a:t>
            </a:r>
            <a:endParaRPr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032510" y="1500505"/>
            <a:ext cx="5044440" cy="64516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发动机上支架断裂发动机支架断裂 支架过于单薄 导致支撑不平衡 更换新件后试车正常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2510" y="2656840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倒车影像故障  脚制动阀失效损坏 失效损坏 失效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3470" y="4799965"/>
            <a:ext cx="498348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紧固后正常放水阀漏气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1945" y="1500505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[285 286 177  .............0 0 0]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32510" y="3681095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682105" y="2656840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[121 120 </a:t>
            </a:r>
            <a:r>
              <a:rPr lang="en-US" altLang="zh-CN">
                <a:sym typeface="+mn-ea"/>
              </a:rPr>
              <a:t>0  .............0 0 0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671945" y="3681095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[200 100 </a:t>
            </a:r>
            <a:r>
              <a:rPr lang="en-US" altLang="zh-CN">
                <a:sym typeface="+mn-ea"/>
              </a:rPr>
              <a:t>0  .............0 0 0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682105" y="4799965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[101 0 0 </a:t>
            </a:r>
            <a:r>
              <a:rPr lang="en-US" altLang="zh-CN">
                <a:sym typeface="+mn-ea"/>
              </a:rPr>
              <a:t>0  .............0 0 0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32510" y="5731510"/>
            <a:ext cx="70408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这里面没考虑词与词之间的关系，只考虑了句子与句子之间的关系。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思路</a:t>
            </a:r>
            <a:r>
              <a:rPr altLang="zh-CN" sz="2400" dirty="0"/>
              <a:t>2</a:t>
            </a:r>
            <a:endParaRPr altLang="zh-CN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755" y="3754755"/>
            <a:ext cx="93592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思路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：做了两点修改，首先加入了词嵌入层，其次，使用了神经网络（</a:t>
            </a:r>
            <a:r>
              <a:rPr lang="en-US" altLang="zh-CN" dirty="0">
                <a:sym typeface="+mn-ea"/>
              </a:rPr>
              <a:t>LSTM</a:t>
            </a:r>
            <a:r>
              <a:rPr lang="zh-CN" altLang="en-US" dirty="0">
                <a:sym typeface="+mn-ea"/>
              </a:rPr>
              <a:t>或其他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0755" y="4528820"/>
            <a:ext cx="9765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Accuracy:  0.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572，效果也不是很好，但在只有</a:t>
            </a:r>
            <a:r>
              <a:rPr lang="en-US" altLang="zh-CN" dirty="0">
                <a:sym typeface="+mn-ea"/>
              </a:rPr>
              <a:t>2-3</a:t>
            </a:r>
            <a:r>
              <a:rPr lang="zh-CN" altLang="en-US" dirty="0">
                <a:sym typeface="+mn-ea"/>
              </a:rPr>
              <a:t>个类别的时候准确率可以达到</a:t>
            </a:r>
            <a:r>
              <a:rPr lang="en-US" altLang="zh-CN" dirty="0">
                <a:sym typeface="+mn-ea"/>
              </a:rPr>
              <a:t>90%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4125" y="1682750"/>
            <a:ext cx="1339850" cy="147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故障原因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26385" y="1821815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593975" y="1983105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989070" y="198628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04030" y="1642110"/>
            <a:ext cx="1432560" cy="963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（语句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0905" y="180721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分词处理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38495" y="1968500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133590" y="197167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48550" y="1806575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向量模式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8602980" y="198120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387330" y="1738630"/>
            <a:ext cx="1432560" cy="440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神经网咯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17940" y="1812925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词嵌入层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0072370" y="197167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标题 3"/>
          <p:cNvSpPr>
            <a:spLocks noGrp="1"/>
          </p:cNvSpPr>
          <p:nvPr/>
        </p:nvSpPr>
        <p:spPr>
          <a:xfrm>
            <a:off x="224155" y="2233295"/>
            <a:ext cx="1006475" cy="398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000" b="1" kern="1200" cap="all" spc="300" baseline="0" smtClean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思路</a:t>
            </a:r>
            <a:r>
              <a:rPr altLang="zh-CN" dirty="0"/>
              <a:t>2</a:t>
            </a:r>
            <a:endParaRPr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962025" y="5351780"/>
            <a:ext cx="9765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思考：为什么该方法不合理？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思路</a:t>
            </a:r>
            <a:r>
              <a:rPr altLang="zh-CN" sz="2400" dirty="0"/>
              <a:t>2</a:t>
            </a:r>
            <a:endParaRPr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032510" y="1500505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发动机 支架 支架 新件 试车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2510" y="2656840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形圈 老化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3470" y="4799965"/>
            <a:ext cx="498348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故障 脚 制动阀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1945" y="1500505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[ 6  32  32 ...   0   0   0]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32510" y="3681095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682105" y="2656840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[121,120,0,0,0,0,0.............0,0,0]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671945" y="3681095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[200,100,0,0,0,0,0.............0,0,0]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682105" y="4799965"/>
            <a:ext cx="504444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/>
              <a:t>[101,0,0,0,0,0.............0,0,0]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93470" y="5741670"/>
            <a:ext cx="90982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这样的对应关系只考虑，</a:t>
            </a:r>
            <a:r>
              <a:rPr lang="zh-CN" altLang="en-US" dirty="0">
                <a:sym typeface="+mn-ea"/>
              </a:rPr>
              <a:t>考虑了词与词之间的关系，但是词与词之间意思的关系没考虑。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思路</a:t>
            </a:r>
            <a:r>
              <a:rPr altLang="zh-CN" sz="2400" dirty="0"/>
              <a:t>3</a:t>
            </a:r>
            <a:endParaRPr altLang="zh-CN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755" y="3754755"/>
            <a:ext cx="93592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思路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：集中在使用语料修改词嵌入层，因为原来的词嵌入层和语料规则没关系</a:t>
            </a:r>
            <a:endParaRPr lang="zh-CN" altLang="en-US" dirty="0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0755" y="4528820"/>
            <a:ext cx="9765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Accuracy:  0.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72，效果也不是很好，我这里是重新训练的版本，预料越多，</a:t>
            </a:r>
            <a:r>
              <a:rPr lang="en-US" altLang="zh-CN" dirty="0">
                <a:sym typeface="+mn-ea"/>
              </a:rPr>
              <a:t>word2vec</a:t>
            </a:r>
            <a:r>
              <a:rPr lang="zh-CN" altLang="en-US" dirty="0">
                <a:sym typeface="+mn-ea"/>
              </a:rPr>
              <a:t>的大矩阵越精准，市面上有通过阅读大量文章获取的</a:t>
            </a:r>
            <a:r>
              <a:rPr lang="en-US" altLang="zh-CN" dirty="0">
                <a:sym typeface="+mn-ea"/>
              </a:rPr>
              <a:t>word2voc</a:t>
            </a:r>
            <a:r>
              <a:rPr lang="zh-CN" altLang="en-US" dirty="0">
                <a:sym typeface="+mn-ea"/>
              </a:rPr>
              <a:t>中文矩阵。</a:t>
            </a:r>
            <a:endParaRPr lang="zh-CN" altLang="en-US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2025" y="5524500"/>
            <a:ext cx="9765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思考：为什么该方法不合理？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因为只是从很少的语料中训练出的大矩阵，肯定不精准。</a:t>
            </a:r>
            <a:endParaRPr lang="zh-CN" altLang="en-US" dirty="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30630" y="1356995"/>
            <a:ext cx="1339850" cy="147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故障原因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02890" y="141478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570480" y="1576070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965575" y="157924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280535" y="1316355"/>
            <a:ext cx="1432560" cy="963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（语句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947410" y="1481455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分词处理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715000" y="1642745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110095" y="164592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425055" y="149098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向量模式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8579485" y="165544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535285" y="1433195"/>
            <a:ext cx="1432560" cy="440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神经网咯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94445" y="1507490"/>
            <a:ext cx="132588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W2C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词嵌入层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0220325" y="165608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80170" y="238252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word2vec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887210" y="2279650"/>
            <a:ext cx="1563370" cy="516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历史语料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54" name="直接箭头连接符 53"/>
          <p:cNvCxnSpPr>
            <a:stCxn id="53" idx="3"/>
            <a:endCxn id="52" idx="1"/>
          </p:cNvCxnSpPr>
          <p:nvPr/>
        </p:nvCxnSpPr>
        <p:spPr>
          <a:xfrm flipV="1">
            <a:off x="8450580" y="2536190"/>
            <a:ext cx="52959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2" idx="0"/>
            <a:endCxn id="50" idx="2"/>
          </p:cNvCxnSpPr>
          <p:nvPr/>
        </p:nvCxnSpPr>
        <p:spPr>
          <a:xfrm flipV="1">
            <a:off x="9557385" y="1814195"/>
            <a:ext cx="0" cy="568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思路</a:t>
            </a:r>
            <a:r>
              <a:rPr altLang="zh-CN" sz="2400" dirty="0"/>
              <a:t>3</a:t>
            </a:r>
            <a:endParaRPr altLang="zh-CN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18845" y="838835"/>
            <a:ext cx="9765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这个方法也叫</a:t>
            </a:r>
            <a:r>
              <a:rPr lang="en-US" altLang="zh-CN" dirty="0">
                <a:sym typeface="+mn-ea"/>
              </a:rPr>
              <a:t>word2vec</a:t>
            </a:r>
            <a:r>
              <a:rPr lang="zh-CN" altLang="en-US" dirty="0">
                <a:sym typeface="+mn-ea"/>
              </a:rPr>
              <a:t>方法，即训练一个大矩阵，这个代表了稠密向量，在输入神经网络时，这个矩阵可以表述词语之间的关联关系。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2393950"/>
            <a:ext cx="4541520" cy="1805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2370" y="4716145"/>
            <a:ext cx="1473835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稠密大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42100" y="2494915"/>
            <a:ext cx="47263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('增压器叶轮', 0.7562258243560791)</a:t>
            </a:r>
            <a:endParaRPr lang="zh-CN" altLang="en-US"/>
          </a:p>
          <a:p>
            <a:r>
              <a:rPr lang="zh-CN" altLang="en-US"/>
              <a:t>('罩盖', 0.7377114295959473)</a:t>
            </a:r>
            <a:endParaRPr lang="zh-CN" altLang="en-US"/>
          </a:p>
          <a:p>
            <a:r>
              <a:rPr lang="zh-CN" altLang="en-US"/>
              <a:t>('广康', 0.7173625230789185)</a:t>
            </a:r>
            <a:endParaRPr lang="zh-CN" altLang="en-US"/>
          </a:p>
          <a:p>
            <a:r>
              <a:rPr lang="zh-CN" altLang="en-US"/>
              <a:t>('上罩支架', 0.6993269324302673)</a:t>
            </a:r>
            <a:endParaRPr lang="zh-CN" altLang="en-US"/>
          </a:p>
          <a:p>
            <a:r>
              <a:rPr lang="zh-CN" altLang="en-US"/>
              <a:t>('白烟', 0.6982236504554749)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09155" y="4705985"/>
            <a:ext cx="3008630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与发动机最接近的</a:t>
            </a:r>
            <a:r>
              <a:rPr lang="en-US" altLang="zh-CN"/>
              <a:t>5</a:t>
            </a:r>
            <a:r>
              <a:rPr lang="zh-CN" altLang="en-US"/>
              <a:t>个词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最终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18845" y="3767455"/>
            <a:ext cx="1037272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思路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：最终思路，</a:t>
            </a:r>
            <a:r>
              <a:rPr lang="zh-CN" altLang="en-US" dirty="0">
                <a:sym typeface="+mn-ea"/>
              </a:rPr>
              <a:t>迁移学习（</a:t>
            </a:r>
            <a:r>
              <a:rPr lang="en-US" altLang="zh-CN" dirty="0">
                <a:sym typeface="+mn-ea"/>
              </a:rPr>
              <a:t>fine-tune</a:t>
            </a:r>
            <a:r>
              <a:rPr lang="zh-CN" altLang="en-US" dirty="0">
                <a:sym typeface="+mn-ea"/>
              </a:rPr>
              <a:t>微调），</a:t>
            </a:r>
            <a:r>
              <a:rPr lang="zh-CN" altLang="en-US" dirty="0">
                <a:sym typeface="+mn-ea"/>
              </a:rPr>
              <a:t>使用别人已经训练好的大矩阵（</a:t>
            </a:r>
            <a:r>
              <a:rPr lang="en-US" altLang="zh-CN" dirty="0">
                <a:sym typeface="+mn-ea"/>
              </a:rPr>
              <a:t>bert</a:t>
            </a:r>
            <a:r>
              <a:rPr lang="zh-CN" altLang="en-US" dirty="0">
                <a:sym typeface="+mn-ea"/>
              </a:rPr>
              <a:t>网络）配合</a:t>
            </a:r>
            <a:r>
              <a:rPr lang="en-US" altLang="zh-CN" dirty="0">
                <a:sym typeface="+mn-ea"/>
              </a:rPr>
              <a:t>GPU</a:t>
            </a:r>
            <a:r>
              <a:rPr lang="zh-CN" altLang="en-US" dirty="0">
                <a:sym typeface="+mn-ea"/>
              </a:rPr>
              <a:t>加速训练自己的小样本。</a:t>
            </a:r>
            <a:r>
              <a:rPr lang="en-US" altLang="zh-CN" dirty="0">
                <a:sym typeface="+mn-ea"/>
              </a:rPr>
              <a:t>bert</a:t>
            </a:r>
            <a:r>
              <a:rPr lang="zh-CN" altLang="en-US" dirty="0">
                <a:sym typeface="+mn-ea"/>
              </a:rPr>
              <a:t>就可以当作思路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里面训练的</a:t>
            </a:r>
            <a:r>
              <a:rPr lang="en-US" altLang="zh-CN" dirty="0">
                <a:sym typeface="+mn-ea"/>
              </a:rPr>
              <a:t>word2vec</a:t>
            </a:r>
            <a:r>
              <a:rPr lang="zh-CN" altLang="en-US" dirty="0">
                <a:sym typeface="+mn-ea"/>
              </a:rPr>
              <a:t>输出（只不过结构比</a:t>
            </a:r>
            <a:r>
              <a:rPr lang="en-US" altLang="zh-CN" dirty="0">
                <a:sym typeface="+mn-ea"/>
              </a:rPr>
              <a:t>word2vec</a:t>
            </a:r>
            <a:r>
              <a:rPr lang="zh-CN" altLang="en-US" dirty="0">
                <a:sym typeface="+mn-ea"/>
              </a:rPr>
              <a:t>复杂），是百度（中文），谷歌（英文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sym typeface="+mn-ea"/>
              </a:rPr>
              <a:t>通过输入上亿份文本（</a:t>
            </a:r>
            <a:r>
              <a:rPr lang="en-US" altLang="zh-CN" dirty="0">
                <a:sym typeface="+mn-ea"/>
              </a:rPr>
              <a:t>100</a:t>
            </a:r>
            <a:r>
              <a:rPr lang="zh-CN" altLang="en-US" dirty="0">
                <a:sym typeface="+mn-ea"/>
              </a:rPr>
              <a:t>万次更新）训练出来的大矩阵。</a:t>
            </a:r>
            <a:endParaRPr lang="zh-CN" altLang="en-US" dirty="0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8845" y="5482590"/>
            <a:ext cx="103727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Accuracy:  目前</a:t>
            </a:r>
            <a:r>
              <a:rPr lang="en-US" altLang="zh-CN" dirty="0">
                <a:sym typeface="+mn-ea"/>
              </a:rPr>
              <a:t>38</a:t>
            </a:r>
            <a:r>
              <a:rPr lang="zh-CN" altLang="en-US" dirty="0">
                <a:sym typeface="+mn-ea"/>
              </a:rPr>
              <a:t>个零部件分类，测试集准确率在</a:t>
            </a:r>
            <a:r>
              <a:rPr lang="en-US" altLang="zh-CN" dirty="0">
                <a:sym typeface="+mn-ea"/>
              </a:rPr>
              <a:t>85%</a:t>
            </a:r>
            <a:r>
              <a:rPr lang="zh-CN" altLang="en-US" dirty="0">
                <a:sym typeface="+mn-ea"/>
              </a:rPr>
              <a:t>以上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00150" y="1550035"/>
            <a:ext cx="1339850" cy="147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故障原因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72410" y="160782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540000" y="1769110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935095" y="177228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250055" y="1509395"/>
            <a:ext cx="1432560" cy="963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（语句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916930" y="1674495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分词处理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684520" y="1835785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079615" y="183896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394575" y="168402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向量模式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8549005" y="184848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504805" y="1626235"/>
            <a:ext cx="1432560" cy="440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全连接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63965" y="1690370"/>
            <a:ext cx="132588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Bert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0189845" y="184912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22690" y="2557145"/>
            <a:ext cx="132651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GPU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加速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9425305" y="1988820"/>
            <a:ext cx="0" cy="568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其余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09600" y="718185"/>
            <a:ext cx="21990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GPU</a:t>
            </a:r>
            <a:r>
              <a:rPr lang="zh-CN" altLang="en-US" dirty="0">
                <a:sym typeface="+mn-ea"/>
              </a:rPr>
              <a:t>加速步骤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" y="1458595"/>
            <a:ext cx="103835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查看自己显卡，是否支持</a:t>
            </a:r>
            <a:r>
              <a:rPr lang="en-US" altLang="zh-CN" dirty="0">
                <a:sym typeface="+mn-ea"/>
              </a:rPr>
              <a:t>cuda</a:t>
            </a:r>
            <a:r>
              <a:rPr lang="zh-CN" altLang="en-US" dirty="0">
                <a:sym typeface="+mn-ea"/>
              </a:rPr>
              <a:t>（最低版本为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），需要运行</a:t>
            </a:r>
            <a:r>
              <a:rPr lang="en-US" altLang="zh-CN" dirty="0">
                <a:sym typeface="+mn-ea"/>
              </a:rPr>
              <a:t>keras-bert</a:t>
            </a:r>
            <a:r>
              <a:rPr lang="zh-CN" altLang="en-US" dirty="0">
                <a:sym typeface="+mn-ea"/>
              </a:rPr>
              <a:t>至少需要</a:t>
            </a:r>
            <a:r>
              <a:rPr lang="en-US" altLang="zh-CN" dirty="0">
                <a:sym typeface="+mn-ea"/>
              </a:rPr>
              <a:t>cuda10.0</a:t>
            </a:r>
            <a:endParaRPr lang="en-US" altLang="zh-CN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0235" y="2204085"/>
            <a:ext cx="103835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下载</a:t>
            </a:r>
            <a:r>
              <a:rPr lang="en-US" altLang="zh-CN" dirty="0">
                <a:sym typeface="+mn-ea"/>
              </a:rPr>
              <a:t>cuda </a:t>
            </a:r>
            <a:r>
              <a:rPr lang="zh-CN" altLang="en-US">
                <a:sym typeface="+mn-ea"/>
              </a:rPr>
              <a:t>https://developer.nvidia.com/cuda-toolkit-archive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" y="2918460"/>
            <a:ext cx="103835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自定义安装</a:t>
            </a:r>
            <a:r>
              <a:rPr lang="en-US" altLang="zh-CN" dirty="0">
                <a:sym typeface="+mn-ea"/>
              </a:rPr>
              <a:t>cuda</a:t>
            </a:r>
            <a:r>
              <a:rPr lang="zh-CN" altLang="en-US" dirty="0">
                <a:sym typeface="+mn-ea"/>
              </a:rPr>
              <a:t>，由于</a:t>
            </a:r>
            <a:r>
              <a:rPr lang="en-US" altLang="zh-CN" dirty="0">
                <a:sym typeface="+mn-ea"/>
              </a:rPr>
              <a:t>cuda</a:t>
            </a:r>
            <a:r>
              <a:rPr lang="zh-CN" altLang="en-US" dirty="0">
                <a:sym typeface="+mn-ea"/>
              </a:rPr>
              <a:t>会将本显卡的驱动也下载，本机驱动版本较高请勿安装</a:t>
            </a:r>
            <a:r>
              <a:rPr lang="en-US" altLang="zh-CN" dirty="0">
                <a:sym typeface="+mn-ea"/>
              </a:rPr>
              <a:t>cuda</a:t>
            </a:r>
            <a:r>
              <a:rPr lang="zh-CN" altLang="en-US" dirty="0">
                <a:sym typeface="+mn-ea"/>
              </a:rPr>
              <a:t>的显卡驱动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235" y="3758565"/>
            <a:ext cx="103835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4.cudnn</a:t>
            </a:r>
            <a:r>
              <a:rPr lang="zh-CN" altLang="en-US" dirty="0">
                <a:sym typeface="+mn-ea"/>
              </a:rPr>
              <a:t>下载和安装。</a:t>
            </a:r>
            <a:r>
              <a:rPr lang="en-US" altLang="zh-CN" dirty="0">
                <a:sym typeface="+mn-ea"/>
              </a:rPr>
              <a:t>https://developer.nvidia.com/rdp/cudnn-download</a:t>
            </a:r>
            <a:endParaRPr lang="zh-CN" altLang="en-US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0235" y="4488815"/>
            <a:ext cx="10383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5.</a:t>
            </a:r>
            <a:r>
              <a:rPr lang="zh-CN" altLang="en-US" dirty="0">
                <a:sym typeface="+mn-ea"/>
              </a:rPr>
              <a:t>在运行控制台查看需要的</a:t>
            </a:r>
            <a:r>
              <a:rPr lang="en-US" altLang="zh-CN" dirty="0">
                <a:sym typeface="+mn-ea"/>
              </a:rPr>
              <a:t>dll</a:t>
            </a:r>
            <a:r>
              <a:rPr lang="zh-CN" altLang="en-US" dirty="0">
                <a:sym typeface="+mn-ea"/>
              </a:rPr>
              <a:t>文件名，比如需要cudart64_101.dll，则将</a:t>
            </a:r>
            <a:r>
              <a:rPr lang="en-US" altLang="zh-CN" dirty="0">
                <a:sym typeface="+mn-ea"/>
              </a:rPr>
              <a:t>cuda/bin</a:t>
            </a:r>
            <a:r>
              <a:rPr lang="zh-CN" altLang="en-US" dirty="0">
                <a:sym typeface="+mn-ea"/>
              </a:rPr>
              <a:t>目录下</a:t>
            </a:r>
            <a:r>
              <a:rPr lang="zh-CN" altLang="en-US" dirty="0">
                <a:sym typeface="+mn-ea"/>
              </a:rPr>
              <a:t>cudart64_10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.dll改名cudart64_10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.dll。</a:t>
            </a:r>
            <a:endParaRPr lang="en-US" altLang="zh-CN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600" y="5634990"/>
            <a:ext cx="10383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安装教程和踩坑：https://blog.csdn.net/m0_37605642/article/details/98854753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https://blog.csdn.net/m0_37605642/article/details/99100924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525260"/>
            <a:ext cx="2844800" cy="318135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目标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61670" y="1443355"/>
            <a:ext cx="1339850" cy="1824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故障原因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33930" y="1501140"/>
            <a:ext cx="127635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人工识别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25240" y="1443990"/>
            <a:ext cx="1339850" cy="440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121917" tIns="60958" rIns="121917" bIns="60958" rtlCol="0" anchor="t">
            <a:sp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故障件名称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001520" y="1662430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520440" y="166560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619115" y="1710690"/>
            <a:ext cx="5821680" cy="15659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目前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SAP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数据库中包含了质量反馈工单的数据；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数据中有业务人员对质量反馈出现的故障进行的描述、现象和原因；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通过对上述几个字段的分析，业务人员需按照自己的知识填写故障件名称，即分类问题。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19115" y="1189990"/>
            <a:ext cx="923290" cy="3683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19115" y="4646930"/>
            <a:ext cx="5821680" cy="12712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采集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SAP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中质量反馈表的历史数据并梳理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利用已分类的历史数据，使用自然语言处理技术学习其中的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知识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按照已学习知识对未来未分类的故障数据进行自动分类。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19115" y="4126230"/>
            <a:ext cx="923290" cy="3683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1350" y="4354195"/>
            <a:ext cx="1339850" cy="1824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故障原因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13610" y="4411980"/>
            <a:ext cx="127635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自然语言处理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04920" y="4354830"/>
            <a:ext cx="1339850" cy="440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121917" tIns="60958" rIns="121917" bIns="60958" rtlCol="0" anchor="t">
            <a:sp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故障件名称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81200" y="4573270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500120" y="457644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数据源介绍</a:t>
            </a:r>
            <a:endParaRPr lang="zh-CN" altLang="en-US" sz="2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359535" y="974725"/>
            <a:ext cx="1777365" cy="396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故障零部件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3490" y="974725"/>
            <a:ext cx="1290955" cy="396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4560" y="974725"/>
            <a:ext cx="1290955" cy="396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68030" y="974725"/>
            <a:ext cx="1290955" cy="396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故障原因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4" name="直接箭头连接符 33"/>
          <p:cNvCxnSpPr>
            <a:stCxn id="43" idx="2"/>
          </p:cNvCxnSpPr>
          <p:nvPr/>
        </p:nvCxnSpPr>
        <p:spPr>
          <a:xfrm>
            <a:off x="2248535" y="1370965"/>
            <a:ext cx="144780" cy="314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66895" y="1370965"/>
            <a:ext cx="144780" cy="314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507480" y="1370965"/>
            <a:ext cx="0" cy="314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657465" y="1370965"/>
            <a:ext cx="1203325" cy="314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625" y="1828800"/>
            <a:ext cx="7536180" cy="3200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15135" y="5417820"/>
            <a:ext cx="8320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高价值故障零部件共</a:t>
            </a:r>
            <a:r>
              <a:rPr lang="en-US" altLang="zh-CN" dirty="0">
                <a:sym typeface="+mn-ea"/>
              </a:rPr>
              <a:t>38</a:t>
            </a:r>
            <a:r>
              <a:rPr lang="zh-CN" altLang="en-US" dirty="0">
                <a:sym typeface="+mn-ea"/>
              </a:rPr>
              <a:t>类，分类数量</a:t>
            </a:r>
            <a:r>
              <a:rPr lang="en-US" altLang="zh-CN" dirty="0">
                <a:sym typeface="+mn-ea"/>
              </a:rPr>
              <a:t>9095</a:t>
            </a:r>
            <a:r>
              <a:rPr lang="zh-CN" altLang="en-US" dirty="0">
                <a:sym typeface="+mn-ea"/>
              </a:rPr>
              <a:t>条，故障零部件作为分类列，故障描述、现象、原因作为特征列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思路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71245" y="1005205"/>
            <a:ext cx="1339850" cy="147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故障原因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3505" y="106299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411095" y="1224280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806190" y="122745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121150" y="964565"/>
            <a:ext cx="1432560" cy="963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（语句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55615" y="1290955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787390" y="1139190"/>
            <a:ext cx="116268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句子向量化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946265" y="130365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61225" y="1062990"/>
            <a:ext cx="1432560" cy="440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线性分类器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1245" y="2983230"/>
            <a:ext cx="1339850" cy="147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故障原因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43505" y="3041015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411095" y="3202305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806190" y="320548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21150" y="2942590"/>
            <a:ext cx="1432560" cy="963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（语句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8025" y="310769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分词处理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555615" y="3268980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950710" y="327215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265670" y="3117215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向量模式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8420100" y="328168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204450" y="3059430"/>
            <a:ext cx="1432560" cy="440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神经网咯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735060" y="3133725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词嵌入层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9889490" y="328231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47750" y="4872355"/>
            <a:ext cx="1339850" cy="147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故障原因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0010" y="493014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7600" y="5091430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782695" y="509460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97655" y="4831715"/>
            <a:ext cx="1432560" cy="963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（语句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64530" y="4996815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分词处理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532120" y="5158105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927215" y="516128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242175" y="500634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向量模式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8396605" y="517080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352405" y="4948555"/>
            <a:ext cx="1432560" cy="440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神经网咯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11565" y="5022850"/>
            <a:ext cx="132588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W2C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词嵌入层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0037445" y="517144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797290" y="589788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word2vec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04330" y="5795010"/>
            <a:ext cx="1563370" cy="516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历史语料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54" name="直接箭头连接符 53"/>
          <p:cNvCxnSpPr>
            <a:stCxn id="53" idx="3"/>
            <a:endCxn id="52" idx="1"/>
          </p:cNvCxnSpPr>
          <p:nvPr/>
        </p:nvCxnSpPr>
        <p:spPr>
          <a:xfrm flipV="1">
            <a:off x="8267700" y="6051550"/>
            <a:ext cx="52959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2" idx="0"/>
            <a:endCxn id="50" idx="2"/>
          </p:cNvCxnSpPr>
          <p:nvPr/>
        </p:nvCxnSpPr>
        <p:spPr>
          <a:xfrm flipV="1">
            <a:off x="9374505" y="5329555"/>
            <a:ext cx="0" cy="568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标题 3"/>
          <p:cNvSpPr>
            <a:spLocks noGrp="1"/>
          </p:cNvSpPr>
          <p:nvPr/>
        </p:nvSpPr>
        <p:spPr>
          <a:xfrm>
            <a:off x="41275" y="1369695"/>
            <a:ext cx="1006475" cy="398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000" b="1" kern="1200" cap="all" spc="300" baseline="0" smtClean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思路</a:t>
            </a:r>
            <a:r>
              <a:rPr altLang="zh-CN" dirty="0"/>
              <a:t>1</a:t>
            </a:r>
            <a:endParaRPr altLang="zh-CN" dirty="0"/>
          </a:p>
        </p:txBody>
      </p:sp>
      <p:sp>
        <p:nvSpPr>
          <p:cNvPr id="57" name="标题 3"/>
          <p:cNvSpPr>
            <a:spLocks noGrp="1"/>
          </p:cNvSpPr>
          <p:nvPr/>
        </p:nvSpPr>
        <p:spPr>
          <a:xfrm>
            <a:off x="41275" y="3533775"/>
            <a:ext cx="1006475" cy="398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000" b="1" kern="1200" cap="all" spc="300" baseline="0" smtClean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思路</a:t>
            </a:r>
            <a:r>
              <a:rPr altLang="zh-CN" dirty="0"/>
              <a:t>2</a:t>
            </a:r>
            <a:endParaRPr altLang="zh-CN" dirty="0"/>
          </a:p>
        </p:txBody>
      </p:sp>
      <p:sp>
        <p:nvSpPr>
          <p:cNvPr id="58" name="标题 3"/>
          <p:cNvSpPr>
            <a:spLocks noGrp="1"/>
          </p:cNvSpPr>
          <p:nvPr/>
        </p:nvSpPr>
        <p:spPr>
          <a:xfrm>
            <a:off x="10160" y="5396230"/>
            <a:ext cx="1006475" cy="398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000" b="1" kern="1200" cap="all" spc="300" baseline="0" smtClean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思路</a:t>
            </a:r>
            <a:r>
              <a:rPr altLang="zh-CN" dirty="0"/>
              <a:t>3</a:t>
            </a:r>
            <a:endParaRPr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思路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200150" y="1550035"/>
            <a:ext cx="1339850" cy="147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故障原因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772410" y="160782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540000" y="1769110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935095" y="177228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250055" y="1509395"/>
            <a:ext cx="1432560" cy="963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（语句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916930" y="1674495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分词处理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684520" y="1835785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079615" y="183896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394575" y="168402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向量模式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8549005" y="184848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504805" y="1626235"/>
            <a:ext cx="1432560" cy="440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全连接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63965" y="1690370"/>
            <a:ext cx="132588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Bert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0189845" y="1849120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标题 3"/>
          <p:cNvSpPr>
            <a:spLocks noGrp="1"/>
          </p:cNvSpPr>
          <p:nvPr/>
        </p:nvSpPr>
        <p:spPr>
          <a:xfrm>
            <a:off x="213360" y="1992630"/>
            <a:ext cx="1006475" cy="398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000" b="1" kern="1200" cap="all" spc="300" baseline="0" smtClean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思路</a:t>
            </a:r>
            <a:r>
              <a:rPr altLang="zh-CN" dirty="0"/>
              <a:t>4</a:t>
            </a:r>
            <a:endParaRPr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822690" y="2557145"/>
            <a:ext cx="132651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GPU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加速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425305" y="1988820"/>
            <a:ext cx="0" cy="568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4210" y="3791585"/>
            <a:ext cx="108635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结果：使用</a:t>
            </a:r>
            <a:r>
              <a:rPr lang="en-US" altLang="zh-CN" dirty="0">
                <a:sym typeface="+mn-ea"/>
              </a:rPr>
              <a:t>2019-2020</a:t>
            </a:r>
            <a:r>
              <a:rPr lang="zh-CN" altLang="en-US" dirty="0">
                <a:sym typeface="+mn-ea"/>
              </a:rPr>
              <a:t>年质量反馈表数据共</a:t>
            </a:r>
            <a:r>
              <a:rPr lang="en-US" altLang="zh-CN" dirty="0">
                <a:sym typeface="+mn-ea"/>
              </a:rPr>
              <a:t>49292</a:t>
            </a:r>
            <a:r>
              <a:rPr lang="zh-CN" altLang="en-US" dirty="0">
                <a:sym typeface="+mn-ea"/>
              </a:rPr>
              <a:t>条，高价值故障零部件共</a:t>
            </a:r>
            <a:r>
              <a:rPr lang="en-US" altLang="zh-CN" dirty="0">
                <a:sym typeface="+mn-ea"/>
              </a:rPr>
              <a:t>38</a:t>
            </a:r>
            <a:r>
              <a:rPr lang="zh-CN" altLang="en-US" dirty="0">
                <a:sym typeface="+mn-ea"/>
              </a:rPr>
              <a:t>类，分类</a:t>
            </a:r>
            <a:r>
              <a:rPr lang="zh-CN" altLang="en-US" dirty="0">
                <a:sym typeface="+mn-ea"/>
              </a:rPr>
              <a:t>数量</a:t>
            </a:r>
            <a:r>
              <a:rPr lang="en-US" altLang="zh-CN" dirty="0">
                <a:sym typeface="+mn-ea"/>
              </a:rPr>
              <a:t>9095</a:t>
            </a:r>
            <a:r>
              <a:rPr lang="zh-CN" altLang="en-US" dirty="0">
                <a:sym typeface="+mn-ea"/>
              </a:rPr>
              <a:t>条，按照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划分为训练集、验证集和测试集。使用</a:t>
            </a:r>
            <a:r>
              <a:rPr lang="en-US" altLang="zh-CN" dirty="0">
                <a:sym typeface="+mn-ea"/>
              </a:rPr>
              <a:t>bert</a:t>
            </a:r>
            <a:r>
              <a:rPr lang="zh-CN" altLang="en-US" dirty="0">
                <a:sym typeface="+mn-ea"/>
              </a:rPr>
              <a:t>网络算法作为自然语言处理算法，使用训练集和验证集对故障零部件进行分类训练并获得模型。模型在测试集上的演算结果显示：分类准确率达到</a:t>
            </a:r>
            <a:r>
              <a:rPr lang="en-US" altLang="zh-CN" dirty="0">
                <a:sym typeface="+mn-ea"/>
              </a:rPr>
              <a:t>90%</a:t>
            </a:r>
            <a:r>
              <a:rPr lang="zh-CN" altLang="en-US" dirty="0">
                <a:sym typeface="+mn-ea"/>
              </a:rPr>
              <a:t>以上的故障零部件占</a:t>
            </a:r>
            <a:r>
              <a:rPr lang="en-US" altLang="zh-CN" dirty="0">
                <a:sym typeface="+mn-ea"/>
              </a:rPr>
              <a:t>38</a:t>
            </a:r>
            <a:r>
              <a:rPr lang="zh-CN" altLang="en-US" dirty="0">
                <a:sym typeface="+mn-ea"/>
              </a:rPr>
              <a:t>类零部件的</a:t>
            </a:r>
            <a:r>
              <a:rPr lang="en-US" altLang="zh-CN" dirty="0">
                <a:sym typeface="+mn-ea"/>
              </a:rPr>
              <a:t>50%</a:t>
            </a:r>
            <a:r>
              <a:rPr lang="zh-CN" altLang="en-US" dirty="0">
                <a:sym typeface="+mn-ea"/>
              </a:rPr>
              <a:t>（其中</a:t>
            </a:r>
            <a:r>
              <a:rPr lang="en-US" altLang="zh-CN" dirty="0">
                <a:sym typeface="+mn-ea"/>
              </a:rPr>
              <a:t>100%</a:t>
            </a:r>
            <a:r>
              <a:rPr lang="zh-CN" altLang="en-US" dirty="0">
                <a:sym typeface="+mn-ea"/>
              </a:rPr>
              <a:t>的为</a:t>
            </a:r>
            <a:r>
              <a:rPr lang="en-US" altLang="zh-CN" dirty="0">
                <a:sym typeface="+mn-ea"/>
              </a:rPr>
              <a:t>26.32%</a:t>
            </a:r>
            <a:r>
              <a:rPr lang="zh-CN" altLang="en-US" dirty="0">
                <a:sym typeface="+mn-ea"/>
              </a:rPr>
              <a:t>），</a:t>
            </a:r>
            <a:r>
              <a:rPr dirty="0">
                <a:sym typeface="+mn-ea"/>
              </a:rPr>
              <a:t>80%-90%</a:t>
            </a:r>
            <a:r>
              <a:rPr lang="zh-CN" altLang="en-US" dirty="0">
                <a:sym typeface="+mn-ea"/>
              </a:rPr>
              <a:t>的占</a:t>
            </a:r>
            <a:r>
              <a:rPr lang="en-US" altLang="zh-CN" dirty="0">
                <a:sym typeface="+mn-ea"/>
              </a:rPr>
              <a:t>21.05%</a:t>
            </a:r>
            <a:r>
              <a:rPr lang="zh-CN" altLang="en-US" dirty="0">
                <a:sym typeface="+mn-ea"/>
              </a:rPr>
              <a:t>，</a:t>
            </a:r>
            <a:r>
              <a:rPr dirty="0">
                <a:sym typeface="+mn-ea"/>
              </a:rPr>
              <a:t>70%-80%</a:t>
            </a:r>
            <a:r>
              <a:rPr lang="zh-CN" dirty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占</a:t>
            </a:r>
            <a:r>
              <a:rPr lang="en-US" altLang="zh-CN" dirty="0">
                <a:sym typeface="+mn-ea"/>
              </a:rPr>
              <a:t>15.79%</a:t>
            </a:r>
            <a:r>
              <a:rPr lang="zh-CN" altLang="en-US" dirty="0">
                <a:sym typeface="+mn-ea"/>
              </a:rPr>
              <a:t>，</a:t>
            </a:r>
            <a:r>
              <a:rPr dirty="0">
                <a:sym typeface="+mn-ea"/>
              </a:rPr>
              <a:t>60%-70%</a:t>
            </a:r>
            <a:r>
              <a:rPr lang="zh-CN" dirty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占</a:t>
            </a:r>
            <a:r>
              <a:rPr lang="en-US" altLang="zh-CN" dirty="0">
                <a:sym typeface="+mn-ea"/>
              </a:rPr>
              <a:t>5.26%</a:t>
            </a:r>
            <a:r>
              <a:rPr lang="zh-CN" altLang="en-US" dirty="0">
                <a:sym typeface="+mn-ea"/>
              </a:rPr>
              <a:t>，其余为</a:t>
            </a:r>
            <a:r>
              <a:rPr lang="en-US" altLang="zh-CN" dirty="0">
                <a:sym typeface="+mn-ea"/>
              </a:rPr>
              <a:t>7.89%</a:t>
            </a:r>
            <a:r>
              <a:rPr lang="zh-CN" altLang="en-US" dirty="0">
                <a:sym typeface="+mn-ea"/>
              </a:rPr>
              <a:t>。分类效果良好，接近于商业化程序BosonNLP（</a:t>
            </a:r>
            <a:r>
              <a:rPr lang="en-US" altLang="zh-CN" dirty="0">
                <a:sym typeface="+mn-ea"/>
              </a:rPr>
              <a:t>85%-90%</a:t>
            </a:r>
            <a:r>
              <a:rPr lang="zh-CN" altLang="en-US" dirty="0">
                <a:sym typeface="+mn-ea"/>
              </a:rPr>
              <a:t>），证明了技术路线的可行性。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项目结构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1111250"/>
            <a:ext cx="4958080" cy="41071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96000" y="969010"/>
            <a:ext cx="137731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bert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网络参数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箭头连接符 33"/>
          <p:cNvCxnSpPr>
            <a:stCxn id="9" idx="1"/>
          </p:cNvCxnSpPr>
          <p:nvPr/>
        </p:nvCxnSpPr>
        <p:spPr>
          <a:xfrm flipH="1">
            <a:off x="1219200" y="1122680"/>
            <a:ext cx="4876800" cy="505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96000" y="1628140"/>
            <a:ext cx="162115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数据库导出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>
            <a:off x="1219200" y="1781810"/>
            <a:ext cx="4876800" cy="5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8" idx="1"/>
          </p:cNvCxnSpPr>
          <p:nvPr/>
        </p:nvCxnSpPr>
        <p:spPr>
          <a:xfrm flipH="1" flipV="1">
            <a:off x="1564640" y="1994535"/>
            <a:ext cx="4531360" cy="4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96000" y="2273300"/>
            <a:ext cx="61531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stCxn id="14" idx="1"/>
          </p:cNvCxnSpPr>
          <p:nvPr/>
        </p:nvCxnSpPr>
        <p:spPr>
          <a:xfrm flipH="1" flipV="1">
            <a:off x="1320800" y="2189480"/>
            <a:ext cx="4775200" cy="882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96000" y="2918460"/>
            <a:ext cx="137731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保存的模型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stCxn id="16" idx="1"/>
          </p:cNvCxnSpPr>
          <p:nvPr/>
        </p:nvCxnSpPr>
        <p:spPr>
          <a:xfrm flipH="1" flipV="1">
            <a:off x="1219200" y="2392045"/>
            <a:ext cx="4876800" cy="129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096000" y="3538220"/>
            <a:ext cx="137731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静态资源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4230370"/>
            <a:ext cx="72707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网页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96000" y="4911725"/>
            <a:ext cx="107251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字典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2125" y="5927725"/>
            <a:ext cx="828040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7" idx="1"/>
          </p:cNvCxnSpPr>
          <p:nvPr/>
        </p:nvCxnSpPr>
        <p:spPr>
          <a:xfrm flipH="1" flipV="1">
            <a:off x="1391920" y="2580005"/>
            <a:ext cx="4704080" cy="1804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1"/>
          </p:cNvCxnSpPr>
          <p:nvPr/>
        </p:nvCxnSpPr>
        <p:spPr>
          <a:xfrm flipH="1" flipV="1">
            <a:off x="1478280" y="2789555"/>
            <a:ext cx="4617720" cy="2275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78280" y="5917565"/>
            <a:ext cx="828040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55240" y="5927725"/>
            <a:ext cx="828040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2515" y="5927725"/>
            <a:ext cx="726440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最终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箭头连接符 24"/>
          <p:cNvCxnSpPr>
            <a:stCxn id="19" idx="0"/>
          </p:cNvCxnSpPr>
          <p:nvPr/>
        </p:nvCxnSpPr>
        <p:spPr>
          <a:xfrm flipV="1">
            <a:off x="906145" y="3691890"/>
            <a:ext cx="313055" cy="22358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0"/>
          </p:cNvCxnSpPr>
          <p:nvPr/>
        </p:nvCxnSpPr>
        <p:spPr>
          <a:xfrm flipH="1" flipV="1">
            <a:off x="1564640" y="4079875"/>
            <a:ext cx="327660" cy="183769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</p:cNvCxnSpPr>
          <p:nvPr/>
        </p:nvCxnSpPr>
        <p:spPr>
          <a:xfrm flipH="1" flipV="1">
            <a:off x="1978660" y="4669155"/>
            <a:ext cx="990600" cy="125857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0"/>
          </p:cNvCxnSpPr>
          <p:nvPr/>
        </p:nvCxnSpPr>
        <p:spPr>
          <a:xfrm flipH="1" flipV="1">
            <a:off x="1694180" y="3298190"/>
            <a:ext cx="2281555" cy="26295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128000" y="969010"/>
            <a:ext cx="335534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tensorflow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>
                <a:sym typeface="+mn-ea"/>
              </a:rPr>
              <a:t>keras</a:t>
            </a:r>
            <a:r>
              <a:rPr lang="zh-CN" altLang="en-US" dirty="0">
                <a:sym typeface="+mn-ea"/>
              </a:rPr>
              <a:t>版本需求：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keras 2.4.3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tensorflow-gpu 2.3.1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keras-preprocessing 1.3.1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cuda 10.0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5.</a:t>
            </a:r>
            <a:r>
              <a:rPr lang="zh-CN" altLang="en-US" dirty="0">
                <a:sym typeface="+mn-ea"/>
              </a:rPr>
              <a:t>cudnn 7.6.5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6.keras_bert 0.86.0</a:t>
            </a:r>
            <a:endParaRPr lang="en-US" altLang="zh-CN" dirty="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17840" y="4079875"/>
            <a:ext cx="33553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学习需求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机器学习</a:t>
            </a:r>
            <a:r>
              <a:rPr lang="zh-CN" altLang="en-US" dirty="0">
                <a:sym typeface="+mn-ea"/>
              </a:rPr>
              <a:t>基本知识；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深度学习基本知识；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3.keras</a:t>
            </a:r>
            <a:r>
              <a:rPr lang="zh-CN" altLang="en-US" dirty="0">
                <a:sym typeface="+mn-ea"/>
              </a:rPr>
              <a:t>用法；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数据预处理</a:t>
            </a:r>
            <a:endParaRPr lang="zh-CN" altLang="en-US" sz="2400" dirty="0"/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1536065" y="1350010"/>
          <a:ext cx="853186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标签列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特征列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训练、验证、测试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思路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故障零部件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故障描述、故障现象、故障原因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思路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故障零部件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故障描述、故障现象、故障原因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思路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故障零部件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故障描述、故障现象、故障原因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思路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故障零部件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故障描述、故障现象、故障原因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神经网络结构</a:t>
            </a:r>
            <a:endParaRPr lang="zh-CN" altLang="en-US" sz="2400" dirty="0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044575" y="915670"/>
          <a:ext cx="10102215" cy="551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405"/>
                <a:gridCol w="3367405"/>
                <a:gridCol w="336740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网络结构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超参数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思路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逻辑回归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思路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词嵌入层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LTSM</a:t>
                      </a:r>
                      <a:r>
                        <a:rPr lang="zh-CN" altLang="en-US" sz="1800">
                          <a:sym typeface="+mn-ea"/>
                        </a:rPr>
                        <a:t>层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全连接层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全连接层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input_dim=</a:t>
                      </a:r>
                      <a:r>
                        <a:rPr lang="zh-CN" altLang="en-US"/>
                        <a:t>词的总类别数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out_dim=100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max_len=100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learning-rate=</a:t>
                      </a:r>
                      <a:r>
                        <a:rPr lang="en-US" altLang="zh-CN"/>
                        <a:t>1e-5</a:t>
                      </a:r>
                      <a:endParaRPr lang="en-US" altLang="zh-CN"/>
                    </a:p>
                  </a:txBody>
                  <a:tcPr/>
                </a:tc>
              </a:tr>
              <a:tr h="2286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思路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</a:t>
                      </a:r>
                      <a:r>
                        <a:rPr lang="en-US" altLang="zh-CN"/>
                        <a:t>word2vec</a:t>
                      </a:r>
                      <a:r>
                        <a:rPr lang="zh-CN" altLang="en-US"/>
                        <a:t>矩阵：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gensim.modelsword2vec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训练分类：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词嵌入层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LTSM</a:t>
                      </a:r>
                      <a:r>
                        <a:rPr lang="zh-CN" altLang="en-US" sz="1800">
                          <a:sym typeface="+mn-ea"/>
                        </a:rPr>
                        <a:t>层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全连接层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全连接层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input_dim=</a:t>
                      </a:r>
                      <a:r>
                        <a:rPr lang="zh-CN" altLang="en-US" sz="1800">
                          <a:sym typeface="+mn-ea"/>
                        </a:rPr>
                        <a:t>词的总类别数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out_dim=100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max_len=100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/>
                        <a:t>weights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刚训练好的矩阵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learning-rate=1e-5</a:t>
                      </a:r>
                      <a:endParaRPr lang="en-US" altLang="zh-CN"/>
                    </a:p>
                  </a:txBody>
                  <a:tcPr/>
                </a:tc>
              </a:tr>
              <a:tr h="13049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思路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bert</a:t>
                      </a:r>
                      <a:r>
                        <a:rPr lang="zh-CN" altLang="en-US"/>
                        <a:t>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全连接层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input_dim=</a:t>
                      </a:r>
                      <a:r>
                        <a:rPr lang="zh-CN" altLang="en-US" sz="1800">
                          <a:sym typeface="+mn-ea"/>
                        </a:rPr>
                        <a:t>词的总类别数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out_dim=100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max_len=100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weights</a:t>
                      </a:r>
                      <a:r>
                        <a:rPr lang="en-US" altLang="zh-CN" sz="1800">
                          <a:sym typeface="+mn-ea"/>
                        </a:rPr>
                        <a:t>=</a:t>
                      </a:r>
                      <a:r>
                        <a:rPr lang="zh-CN" altLang="en-US" sz="1800">
                          <a:sym typeface="+mn-ea"/>
                        </a:rPr>
                        <a:t>别人训练好的矩阵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learning-rate=1e-5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299872" y="6315797"/>
            <a:ext cx="2844800" cy="317908"/>
          </a:xfrm>
        </p:spPr>
        <p:txBody>
          <a:bodyPr/>
          <a:lstStyle/>
          <a:p>
            <a:fld id="{0478B43D-FE6D-49CD-B6FA-A56FFBCB10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156653"/>
            <a:ext cx="10384067" cy="460375"/>
          </a:xfrm>
        </p:spPr>
        <p:txBody>
          <a:bodyPr/>
          <a:lstStyle/>
          <a:p>
            <a:r>
              <a:rPr lang="zh-CN" altLang="en-US" sz="2400" dirty="0"/>
              <a:t>思路</a:t>
            </a:r>
            <a:r>
              <a:rPr altLang="zh-CN" sz="2400" dirty="0"/>
              <a:t>1</a:t>
            </a:r>
            <a:endParaRPr altLang="zh-CN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755" y="3754755"/>
            <a:ext cx="917638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思路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一般作为基准模型，可以大致确定任务的难易度，并</a:t>
            </a:r>
            <a:r>
              <a:rPr lang="zh-CN" altLang="en-US" dirty="0">
                <a:sym typeface="+mn-ea"/>
              </a:rPr>
              <a:t>用来评判后续模型的好坏</a:t>
            </a:r>
            <a:endParaRPr lang="zh-CN" altLang="en-US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9405" y="1675765"/>
            <a:ext cx="1339850" cy="147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DMS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工单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故障描述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故障现象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故障原因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61665" y="1733550"/>
            <a:ext cx="1154430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结构化处理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929255" y="1894840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24350" y="189801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39310" y="1635125"/>
            <a:ext cx="1432560" cy="963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（语句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类别）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073775" y="1961515"/>
            <a:ext cx="21209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437120" y="1974215"/>
            <a:ext cx="31496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752080" y="1733550"/>
            <a:ext cx="1432560" cy="440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lIns="121917" tIns="60958" rIns="121917" bIns="60958" rtlCol="0" anchor="ctr" anchorCtr="0">
            <a:no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线性分类器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0755" y="4528820"/>
            <a:ext cx="889254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Accuracy: 0.1187，效果不是很好。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思考：为什么该方法不合理？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5865" y="1797050"/>
            <a:ext cx="1162685" cy="306705"/>
          </a:xfrm>
          <a:prstGeom prst="rect">
            <a:avLst/>
          </a:prstGeom>
          <a:solidFill>
            <a:srgbClr val="EF6F2A"/>
          </a:solidFill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句子向量化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5530670-d578-4035-9e68-0fde63560b5a}"/>
</p:tagLst>
</file>

<file path=ppt/tags/tag2.xml><?xml version="1.0" encoding="utf-8"?>
<p:tagLst xmlns:p="http://schemas.openxmlformats.org/presentationml/2006/main">
  <p:tag name="KSO_WM_UNIT_TABLE_BEAUTIFY" val="smartTable{c36a9dc3-a3f9-47bd-b155-7dac87e9508e}"/>
</p:tagLst>
</file>

<file path=ppt/theme/theme1.xml><?xml version="1.0" encoding="utf-8"?>
<a:theme xmlns:a="http://schemas.openxmlformats.org/drawingml/2006/main" name="品牌公关部PPT模板">
  <a:themeElements>
    <a:clrScheme name="LiuGong 1">
      <a:dk1>
        <a:srgbClr val="404040"/>
      </a:dk1>
      <a:lt1>
        <a:sysClr val="window" lastClr="FFFFFF"/>
      </a:lt1>
      <a:dk2>
        <a:srgbClr val="B2B4B2"/>
      </a:dk2>
      <a:lt2>
        <a:srgbClr val="E6E6E6"/>
      </a:lt2>
      <a:accent1>
        <a:srgbClr val="FF671F"/>
      </a:accent1>
      <a:accent2>
        <a:srgbClr val="002D72"/>
      </a:accent2>
      <a:accent3>
        <a:srgbClr val="F1C400"/>
      </a:accent3>
      <a:accent4>
        <a:srgbClr val="5E8AB4"/>
      </a:accent4>
      <a:accent5>
        <a:srgbClr val="7A9A01"/>
      </a:accent5>
      <a:accent6>
        <a:srgbClr val="898D8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柳工新VI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3389</Words>
  <Application>WPS 演示</Application>
  <PresentationFormat>宽屏</PresentationFormat>
  <Paragraphs>476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Arial</vt:lpstr>
      <vt:lpstr>Helvetica Neue</vt:lpstr>
      <vt:lpstr>黑体</vt:lpstr>
      <vt:lpstr>华文黑体</vt:lpstr>
      <vt:lpstr>Heiti SC Light</vt:lpstr>
      <vt:lpstr>微软雅黑</vt:lpstr>
      <vt:lpstr>HelveticaNeue LT 67 MdCn</vt:lpstr>
      <vt:lpstr>Segoe Print</vt:lpstr>
      <vt:lpstr>华文细黑</vt:lpstr>
      <vt:lpstr>Arial Unicode MS</vt:lpstr>
      <vt:lpstr>Microsoft JhengHei</vt:lpstr>
      <vt:lpstr>品牌公关部PPT模板</vt:lpstr>
      <vt:lpstr>柳工新VI主题</vt:lpstr>
      <vt:lpstr>  基于NLP故障零部件分类判断  </vt:lpstr>
      <vt:lpstr>目标</vt:lpstr>
      <vt:lpstr>数据预处理</vt:lpstr>
      <vt:lpstr>思路</vt:lpstr>
      <vt:lpstr>思路</vt:lpstr>
      <vt:lpstr>项目结构</vt:lpstr>
      <vt:lpstr>数据预处理</vt:lpstr>
      <vt:lpstr>神经网络结构</vt:lpstr>
      <vt:lpstr>思路1</vt:lpstr>
      <vt:lpstr>思路1</vt:lpstr>
      <vt:lpstr>思路2</vt:lpstr>
      <vt:lpstr>思路2</vt:lpstr>
      <vt:lpstr>思路3</vt:lpstr>
      <vt:lpstr>思路3</vt:lpstr>
      <vt:lpstr>最终</vt:lpstr>
      <vt:lpstr>其余</vt:lpstr>
      <vt:lpstr>PowerPoint 演示文稿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林业机械战略规划</dc:title>
  <dc:creator>邓英群</dc:creator>
  <cp:lastModifiedBy>向哲</cp:lastModifiedBy>
  <cp:revision>3389</cp:revision>
  <dcterms:created xsi:type="dcterms:W3CDTF">2015-01-04T06:56:00Z</dcterms:created>
  <dcterms:modified xsi:type="dcterms:W3CDTF">2020-10-27T07:16:59Z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