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4" r:id="rId2"/>
    <p:sldId id="259" r:id="rId3"/>
    <p:sldId id="283" r:id="rId4"/>
    <p:sldId id="279" r:id="rId5"/>
    <p:sldId id="285" r:id="rId6"/>
    <p:sldId id="286" r:id="rId7"/>
    <p:sldId id="265" r:id="rId8"/>
    <p:sldId id="287" r:id="rId9"/>
    <p:sldId id="267" r:id="rId10"/>
    <p:sldId id="269" r:id="rId11"/>
    <p:sldId id="295" r:id="rId12"/>
    <p:sldId id="288" r:id="rId13"/>
    <p:sldId id="292" r:id="rId14"/>
    <p:sldId id="293" r:id="rId15"/>
    <p:sldId id="294" r:id="rId16"/>
    <p:sldId id="296" r:id="rId17"/>
    <p:sldId id="297" r:id="rId18"/>
    <p:sldId id="262"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398"/>
    <a:srgbClr val="27426B"/>
    <a:srgbClr val="F9B515"/>
    <a:srgbClr val="252326"/>
    <a:srgbClr val="0CC3BC"/>
    <a:srgbClr val="15181C"/>
    <a:srgbClr val="F09D1F"/>
    <a:srgbClr val="00A0E9"/>
    <a:srgbClr val="FED234"/>
    <a:srgbClr val="3F3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4660"/>
  </p:normalViewPr>
  <p:slideViewPr>
    <p:cSldViewPr snapToGrid="0" showGuides="1">
      <p:cViewPr varScale="1">
        <p:scale>
          <a:sx n="81" d="100"/>
          <a:sy n="81" d="100"/>
        </p:scale>
        <p:origin x="446"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火灾死亡场所人员分布情况</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stacked"/>
        <c:varyColors val="0"/>
        <c:ser>
          <c:idx val="0"/>
          <c:order val="0"/>
          <c:tx>
            <c:strRef>
              <c:f>Sheet1!$B$1</c:f>
              <c:strCache>
                <c:ptCount val="1"/>
                <c:pt idx="0">
                  <c:v>系列 1</c:v>
                </c:pt>
              </c:strCache>
            </c:strRef>
          </c:tx>
          <c:spPr>
            <a:solidFill>
              <a:schemeClr val="accent1"/>
            </a:solidFill>
            <a:ln>
              <a:noFill/>
            </a:ln>
            <a:effectLst/>
          </c:spPr>
          <c:invertIfNegative val="0"/>
          <c:cat>
            <c:strRef>
              <c:f>Sheet1!$A$2:$A$7</c:f>
              <c:strCache>
                <c:ptCount val="6"/>
                <c:pt idx="0">
                  <c:v>其它</c:v>
                </c:pt>
                <c:pt idx="1">
                  <c:v>建筑工具</c:v>
                </c:pt>
                <c:pt idx="2">
                  <c:v>交通工具</c:v>
                </c:pt>
                <c:pt idx="3">
                  <c:v>厂房</c:v>
                </c:pt>
                <c:pt idx="4">
                  <c:v>人员密集场所</c:v>
                </c:pt>
                <c:pt idx="5">
                  <c:v>住宅</c:v>
                </c:pt>
              </c:strCache>
            </c:strRef>
          </c:cat>
          <c:val>
            <c:numRef>
              <c:f>Sheet1!$B$2:$B$7</c:f>
              <c:numCache>
                <c:formatCode>0.00%</c:formatCode>
                <c:ptCount val="6"/>
                <c:pt idx="0">
                  <c:v>0.13800000000000001</c:v>
                </c:pt>
                <c:pt idx="1">
                  <c:v>2E-3</c:v>
                </c:pt>
                <c:pt idx="2">
                  <c:v>2E-3</c:v>
                </c:pt>
                <c:pt idx="3" formatCode="0%">
                  <c:v>0.01</c:v>
                </c:pt>
                <c:pt idx="4">
                  <c:v>0.25700000000000001</c:v>
                </c:pt>
                <c:pt idx="5">
                  <c:v>0.59099999999999997</c:v>
                </c:pt>
              </c:numCache>
            </c:numRef>
          </c:val>
          <c:extLst>
            <c:ext xmlns:c16="http://schemas.microsoft.com/office/drawing/2014/chart" uri="{C3380CC4-5D6E-409C-BE32-E72D297353CC}">
              <c16:uniqueId val="{00000000-D730-40FA-B726-75EE944FB2DE}"/>
            </c:ext>
          </c:extLst>
        </c:ser>
        <c:dLbls>
          <c:showLegendKey val="0"/>
          <c:showVal val="0"/>
          <c:showCatName val="0"/>
          <c:showSerName val="0"/>
          <c:showPercent val="0"/>
          <c:showBubbleSize val="0"/>
        </c:dLbls>
        <c:gapWidth val="150"/>
        <c:overlap val="100"/>
        <c:axId val="171423616"/>
        <c:axId val="171425152"/>
      </c:barChart>
      <c:catAx>
        <c:axId val="171423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1425152"/>
        <c:crosses val="autoZero"/>
        <c:auto val="1"/>
        <c:lblAlgn val="ctr"/>
        <c:lblOffset val="100"/>
        <c:noMultiLvlLbl val="0"/>
      </c:catAx>
      <c:valAx>
        <c:axId val="17142515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1423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20F7B-8E1F-4EEB-A0B0-839A291CFF8C}" type="datetimeFigureOut">
              <a:rPr lang="zh-CN" altLang="en-US" smtClean="0"/>
              <a:t>2019/9/17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BA711-9FC6-496C-A7B4-475989F7D615}" type="slidenum">
              <a:rPr lang="zh-CN" altLang="en-US" smtClean="0"/>
              <a:t>‹#›</a:t>
            </a:fld>
            <a:endParaRPr lang="zh-CN" altLang="en-US"/>
          </a:p>
        </p:txBody>
      </p:sp>
    </p:spTree>
    <p:extLst>
      <p:ext uri="{BB962C8B-B14F-4D97-AF65-F5344CB8AC3E}">
        <p14:creationId xmlns:p14="http://schemas.microsoft.com/office/powerpoint/2010/main" val="8283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1</a:t>
            </a:fld>
            <a:endParaRPr lang="zh-CN" altLang="en-US"/>
          </a:p>
        </p:txBody>
      </p:sp>
    </p:spTree>
    <p:extLst>
      <p:ext uri="{BB962C8B-B14F-4D97-AF65-F5344CB8AC3E}">
        <p14:creationId xmlns:p14="http://schemas.microsoft.com/office/powerpoint/2010/main" val="172566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C5F9A-03A2-4CBD-831C-BE6E2EBDD6CF}" type="slidenum">
              <a:rPr lang="zh-CN" altLang="en-US" smtClean="0"/>
              <a:t>10</a:t>
            </a:fld>
            <a:endParaRPr lang="zh-CN" altLang="en-US"/>
          </a:p>
        </p:txBody>
      </p:sp>
    </p:spTree>
    <p:extLst>
      <p:ext uri="{BB962C8B-B14F-4D97-AF65-F5344CB8AC3E}">
        <p14:creationId xmlns:p14="http://schemas.microsoft.com/office/powerpoint/2010/main" val="70217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C5F9A-03A2-4CBD-831C-BE6E2EBDD6CF}" type="slidenum">
              <a:rPr lang="zh-CN" altLang="en-US" smtClean="0"/>
              <a:t>11</a:t>
            </a:fld>
            <a:endParaRPr lang="zh-CN" altLang="en-US"/>
          </a:p>
        </p:txBody>
      </p:sp>
    </p:spTree>
    <p:extLst>
      <p:ext uri="{BB962C8B-B14F-4D97-AF65-F5344CB8AC3E}">
        <p14:creationId xmlns:p14="http://schemas.microsoft.com/office/powerpoint/2010/main" val="411013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12</a:t>
            </a:fld>
            <a:endParaRPr lang="zh-CN" altLang="en-US"/>
          </a:p>
        </p:txBody>
      </p:sp>
    </p:spTree>
    <p:extLst>
      <p:ext uri="{BB962C8B-B14F-4D97-AF65-F5344CB8AC3E}">
        <p14:creationId xmlns:p14="http://schemas.microsoft.com/office/powerpoint/2010/main" val="266835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13</a:t>
            </a:fld>
            <a:endParaRPr lang="zh-CN" altLang="en-US"/>
          </a:p>
        </p:txBody>
      </p:sp>
    </p:spTree>
    <p:extLst>
      <p:ext uri="{BB962C8B-B14F-4D97-AF65-F5344CB8AC3E}">
        <p14:creationId xmlns:p14="http://schemas.microsoft.com/office/powerpoint/2010/main" val="974449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14</a:t>
            </a:fld>
            <a:endParaRPr lang="zh-CN" altLang="en-US"/>
          </a:p>
        </p:txBody>
      </p:sp>
    </p:spTree>
    <p:extLst>
      <p:ext uri="{BB962C8B-B14F-4D97-AF65-F5344CB8AC3E}">
        <p14:creationId xmlns:p14="http://schemas.microsoft.com/office/powerpoint/2010/main" val="19364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15</a:t>
            </a:fld>
            <a:endParaRPr lang="zh-CN" altLang="en-US"/>
          </a:p>
        </p:txBody>
      </p:sp>
    </p:spTree>
    <p:extLst>
      <p:ext uri="{BB962C8B-B14F-4D97-AF65-F5344CB8AC3E}">
        <p14:creationId xmlns:p14="http://schemas.microsoft.com/office/powerpoint/2010/main" val="114493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16</a:t>
            </a:fld>
            <a:endParaRPr lang="zh-CN" altLang="en-US"/>
          </a:p>
        </p:txBody>
      </p:sp>
    </p:spTree>
    <p:extLst>
      <p:ext uri="{BB962C8B-B14F-4D97-AF65-F5344CB8AC3E}">
        <p14:creationId xmlns:p14="http://schemas.microsoft.com/office/powerpoint/2010/main" val="38052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17</a:t>
            </a:fld>
            <a:endParaRPr lang="zh-CN" altLang="en-US"/>
          </a:p>
        </p:txBody>
      </p:sp>
    </p:spTree>
    <p:extLst>
      <p:ext uri="{BB962C8B-B14F-4D97-AF65-F5344CB8AC3E}">
        <p14:creationId xmlns:p14="http://schemas.microsoft.com/office/powerpoint/2010/main" val="1556192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18</a:t>
            </a:fld>
            <a:endParaRPr lang="zh-CN" altLang="en-US"/>
          </a:p>
        </p:txBody>
      </p:sp>
    </p:spTree>
    <p:extLst>
      <p:ext uri="{BB962C8B-B14F-4D97-AF65-F5344CB8AC3E}">
        <p14:creationId xmlns:p14="http://schemas.microsoft.com/office/powerpoint/2010/main" val="216149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2</a:t>
            </a:fld>
            <a:endParaRPr lang="zh-CN" altLang="en-US"/>
          </a:p>
        </p:txBody>
      </p:sp>
    </p:spTree>
    <p:extLst>
      <p:ext uri="{BB962C8B-B14F-4D97-AF65-F5344CB8AC3E}">
        <p14:creationId xmlns:p14="http://schemas.microsoft.com/office/powerpoint/2010/main" val="127230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3</a:t>
            </a:fld>
            <a:endParaRPr lang="zh-CN" altLang="en-US"/>
          </a:p>
        </p:txBody>
      </p:sp>
    </p:spTree>
    <p:extLst>
      <p:ext uri="{BB962C8B-B14F-4D97-AF65-F5344CB8AC3E}">
        <p14:creationId xmlns:p14="http://schemas.microsoft.com/office/powerpoint/2010/main" val="34235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AC0059-71F0-4354-824B-2FFE6EC8EA2C}" type="slidenum">
              <a:rPr lang="zh-CN" altLang="en-US" smtClean="0"/>
              <a:t>4</a:t>
            </a:fld>
            <a:endParaRPr lang="zh-CN" altLang="en-US"/>
          </a:p>
        </p:txBody>
      </p:sp>
    </p:spTree>
    <p:extLst>
      <p:ext uri="{BB962C8B-B14F-4D97-AF65-F5344CB8AC3E}">
        <p14:creationId xmlns:p14="http://schemas.microsoft.com/office/powerpoint/2010/main" val="341093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5</a:t>
            </a:fld>
            <a:endParaRPr lang="zh-CN" altLang="en-US"/>
          </a:p>
        </p:txBody>
      </p:sp>
    </p:spTree>
    <p:extLst>
      <p:ext uri="{BB962C8B-B14F-4D97-AF65-F5344CB8AC3E}">
        <p14:creationId xmlns:p14="http://schemas.microsoft.com/office/powerpoint/2010/main" val="974449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6</a:t>
            </a:fld>
            <a:endParaRPr lang="zh-CN" altLang="en-US"/>
          </a:p>
        </p:txBody>
      </p:sp>
    </p:spTree>
    <p:extLst>
      <p:ext uri="{BB962C8B-B14F-4D97-AF65-F5344CB8AC3E}">
        <p14:creationId xmlns:p14="http://schemas.microsoft.com/office/powerpoint/2010/main" val="322803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7</a:t>
            </a:fld>
            <a:endParaRPr lang="zh-CN" altLang="en-US"/>
          </a:p>
        </p:txBody>
      </p:sp>
    </p:spTree>
    <p:extLst>
      <p:ext uri="{BB962C8B-B14F-4D97-AF65-F5344CB8AC3E}">
        <p14:creationId xmlns:p14="http://schemas.microsoft.com/office/powerpoint/2010/main" val="3768602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8</a:t>
            </a:fld>
            <a:endParaRPr lang="zh-CN" altLang="en-US"/>
          </a:p>
        </p:txBody>
      </p:sp>
    </p:spTree>
    <p:extLst>
      <p:ext uri="{BB962C8B-B14F-4D97-AF65-F5344CB8AC3E}">
        <p14:creationId xmlns:p14="http://schemas.microsoft.com/office/powerpoint/2010/main" val="390663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9</a:t>
            </a:fld>
            <a:endParaRPr lang="zh-CN" altLang="en-US"/>
          </a:p>
        </p:txBody>
      </p:sp>
    </p:spTree>
    <p:extLst>
      <p:ext uri="{BB962C8B-B14F-4D97-AF65-F5344CB8AC3E}">
        <p14:creationId xmlns:p14="http://schemas.microsoft.com/office/powerpoint/2010/main" val="339054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81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95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096000" y="1628775"/>
            <a:ext cx="6096000" cy="4248150"/>
          </a:xfrm>
          <a:custGeom>
            <a:avLst/>
            <a:gdLst>
              <a:gd name="connsiteX0" fmla="*/ 0 w 6096000"/>
              <a:gd name="connsiteY0" fmla="*/ 0 h 4248150"/>
              <a:gd name="connsiteX1" fmla="*/ 6096000 w 6096000"/>
              <a:gd name="connsiteY1" fmla="*/ 0 h 4248150"/>
              <a:gd name="connsiteX2" fmla="*/ 6096000 w 6096000"/>
              <a:gd name="connsiteY2" fmla="*/ 4248150 h 4248150"/>
              <a:gd name="connsiteX3" fmla="*/ 0 w 6096000"/>
              <a:gd name="connsiteY3" fmla="*/ 4248150 h 4248150"/>
            </a:gdLst>
            <a:ahLst/>
            <a:cxnLst>
              <a:cxn ang="0">
                <a:pos x="connsiteX0" y="connsiteY0"/>
              </a:cxn>
              <a:cxn ang="0">
                <a:pos x="connsiteX1" y="connsiteY1"/>
              </a:cxn>
              <a:cxn ang="0">
                <a:pos x="connsiteX2" y="connsiteY2"/>
              </a:cxn>
              <a:cxn ang="0">
                <a:pos x="connsiteX3" y="connsiteY3"/>
              </a:cxn>
            </a:cxnLst>
            <a:rect l="l" t="t" r="r" b="b"/>
            <a:pathLst>
              <a:path w="6096000" h="4248150">
                <a:moveTo>
                  <a:pt x="0" y="0"/>
                </a:moveTo>
                <a:lnTo>
                  <a:pt x="6096000" y="0"/>
                </a:lnTo>
                <a:lnTo>
                  <a:pt x="6096000" y="4248150"/>
                </a:lnTo>
                <a:lnTo>
                  <a:pt x="0" y="42481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864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180081" y="2803738"/>
            <a:ext cx="2996986" cy="2996986"/>
          </a:xfrm>
          <a:custGeom>
            <a:avLst/>
            <a:gdLst>
              <a:gd name="connsiteX0" fmla="*/ 0 w 2996986"/>
              <a:gd name="connsiteY0" fmla="*/ 0 h 2996986"/>
              <a:gd name="connsiteX1" fmla="*/ 2996986 w 2996986"/>
              <a:gd name="connsiteY1" fmla="*/ 0 h 2996986"/>
              <a:gd name="connsiteX2" fmla="*/ 2996986 w 2996986"/>
              <a:gd name="connsiteY2" fmla="*/ 2996986 h 2996986"/>
              <a:gd name="connsiteX3" fmla="*/ 0 w 2996986"/>
              <a:gd name="connsiteY3" fmla="*/ 2996986 h 2996986"/>
            </a:gdLst>
            <a:ahLst/>
            <a:cxnLst>
              <a:cxn ang="0">
                <a:pos x="connsiteX0" y="connsiteY0"/>
              </a:cxn>
              <a:cxn ang="0">
                <a:pos x="connsiteX1" y="connsiteY1"/>
              </a:cxn>
              <a:cxn ang="0">
                <a:pos x="connsiteX2" y="connsiteY2"/>
              </a:cxn>
              <a:cxn ang="0">
                <a:pos x="connsiteX3" y="connsiteY3"/>
              </a:cxn>
            </a:cxnLst>
            <a:rect l="l" t="t" r="r" b="b"/>
            <a:pathLst>
              <a:path w="2996986" h="2996986">
                <a:moveTo>
                  <a:pt x="0" y="0"/>
                </a:moveTo>
                <a:lnTo>
                  <a:pt x="2996986" y="0"/>
                </a:lnTo>
                <a:lnTo>
                  <a:pt x="2996986" y="2996986"/>
                </a:lnTo>
                <a:lnTo>
                  <a:pt x="0" y="299698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61838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2147453"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204602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flipH="1">
            <a:off x="7854746" y="0"/>
            <a:ext cx="4337254" cy="6858000"/>
          </a:xfrm>
          <a:prstGeom prst="rect">
            <a:avLst/>
          </a:prstGeom>
        </p:spPr>
      </p:pic>
      <p:grpSp>
        <p:nvGrpSpPr>
          <p:cNvPr id="4" name="组合 3"/>
          <p:cNvGrpSpPr/>
          <p:nvPr userDrawn="1"/>
        </p:nvGrpSpPr>
        <p:grpSpPr>
          <a:xfrm>
            <a:off x="10871486" y="6081486"/>
            <a:ext cx="899314" cy="406400"/>
            <a:chOff x="10871486" y="6081486"/>
            <a:chExt cx="899314" cy="406400"/>
          </a:xfrm>
        </p:grpSpPr>
        <p:sp>
          <p:nvSpPr>
            <p:cNvPr id="5" name="椭圆 17"/>
            <p:cNvSpPr/>
            <p:nvPr/>
          </p:nvSpPr>
          <p:spPr>
            <a:xfrm rot="16200000">
              <a:off x="10871200" y="6081772"/>
              <a:ext cx="406400" cy="405828"/>
            </a:xfrm>
            <a:custGeom>
              <a:avLst/>
              <a:gdLst>
                <a:gd name="T0" fmla="*/ 1655 w 3311"/>
                <a:gd name="T1" fmla="*/ 0 h 3311"/>
                <a:gd name="T2" fmla="*/ 0 w 3311"/>
                <a:gd name="T3" fmla="*/ 1655 h 3311"/>
                <a:gd name="T4" fmla="*/ 1655 w 3311"/>
                <a:gd name="T5" fmla="*/ 3311 h 3311"/>
                <a:gd name="T6" fmla="*/ 3311 w 3311"/>
                <a:gd name="T7" fmla="*/ 1655 h 3311"/>
                <a:gd name="T8" fmla="*/ 1655 w 3311"/>
                <a:gd name="T9" fmla="*/ 0 h 3311"/>
                <a:gd name="T10" fmla="*/ 2608 w 3311"/>
                <a:gd name="T11" fmla="*/ 2004 h 3311"/>
                <a:gd name="T12" fmla="*/ 1898 w 3311"/>
                <a:gd name="T13" fmla="*/ 1294 h 3311"/>
                <a:gd name="T14" fmla="*/ 1898 w 3311"/>
                <a:gd name="T15" fmla="*/ 2956 h 3311"/>
                <a:gd name="T16" fmla="*/ 1413 w 3311"/>
                <a:gd name="T17" fmla="*/ 2956 h 3311"/>
                <a:gd name="T18" fmla="*/ 1413 w 3311"/>
                <a:gd name="T19" fmla="*/ 1294 h 3311"/>
                <a:gd name="T20" fmla="*/ 703 w 3311"/>
                <a:gd name="T21" fmla="*/ 2004 h 3311"/>
                <a:gd name="T22" fmla="*/ 326 w 3311"/>
                <a:gd name="T23" fmla="*/ 1627 h 3311"/>
                <a:gd name="T24" fmla="*/ 1655 w 3311"/>
                <a:gd name="T25" fmla="*/ 298 h 3311"/>
                <a:gd name="T26" fmla="*/ 2985 w 3311"/>
                <a:gd name="T27" fmla="*/ 1627 h 3311"/>
                <a:gd name="T28" fmla="*/ 2608 w 3311"/>
                <a:gd name="T29" fmla="*/ 2004 h 3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1" h="3311">
                  <a:moveTo>
                    <a:pt x="1655" y="0"/>
                  </a:moveTo>
                  <a:cubicBezTo>
                    <a:pt x="741" y="0"/>
                    <a:pt x="0" y="741"/>
                    <a:pt x="0" y="1655"/>
                  </a:cubicBezTo>
                  <a:cubicBezTo>
                    <a:pt x="0" y="2570"/>
                    <a:pt x="741" y="3311"/>
                    <a:pt x="1655" y="3311"/>
                  </a:cubicBezTo>
                  <a:cubicBezTo>
                    <a:pt x="2570" y="3311"/>
                    <a:pt x="3311" y="2570"/>
                    <a:pt x="3311" y="1655"/>
                  </a:cubicBezTo>
                  <a:cubicBezTo>
                    <a:pt x="3311" y="741"/>
                    <a:pt x="2570" y="0"/>
                    <a:pt x="1655" y="0"/>
                  </a:cubicBezTo>
                  <a:close/>
                  <a:moveTo>
                    <a:pt x="2608" y="2004"/>
                  </a:moveTo>
                  <a:lnTo>
                    <a:pt x="1898" y="1294"/>
                  </a:lnTo>
                  <a:lnTo>
                    <a:pt x="1898" y="2956"/>
                  </a:lnTo>
                  <a:lnTo>
                    <a:pt x="1413" y="2956"/>
                  </a:lnTo>
                  <a:lnTo>
                    <a:pt x="1413" y="1294"/>
                  </a:lnTo>
                  <a:lnTo>
                    <a:pt x="703" y="2004"/>
                  </a:lnTo>
                  <a:lnTo>
                    <a:pt x="326" y="1627"/>
                  </a:lnTo>
                  <a:lnTo>
                    <a:pt x="1655" y="298"/>
                  </a:lnTo>
                  <a:lnTo>
                    <a:pt x="2985" y="1627"/>
                  </a:lnTo>
                  <a:lnTo>
                    <a:pt x="2608" y="200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8"/>
            <p:cNvSpPr/>
            <p:nvPr/>
          </p:nvSpPr>
          <p:spPr>
            <a:xfrm rot="5400000">
              <a:off x="11364686" y="6081772"/>
              <a:ext cx="406400" cy="405828"/>
            </a:xfrm>
            <a:custGeom>
              <a:avLst/>
              <a:gdLst>
                <a:gd name="T0" fmla="*/ 1655 w 3311"/>
                <a:gd name="T1" fmla="*/ 0 h 3311"/>
                <a:gd name="T2" fmla="*/ 0 w 3311"/>
                <a:gd name="T3" fmla="*/ 1655 h 3311"/>
                <a:gd name="T4" fmla="*/ 1655 w 3311"/>
                <a:gd name="T5" fmla="*/ 3311 h 3311"/>
                <a:gd name="T6" fmla="*/ 3311 w 3311"/>
                <a:gd name="T7" fmla="*/ 1655 h 3311"/>
                <a:gd name="T8" fmla="*/ 1655 w 3311"/>
                <a:gd name="T9" fmla="*/ 0 h 3311"/>
                <a:gd name="T10" fmla="*/ 2608 w 3311"/>
                <a:gd name="T11" fmla="*/ 2004 h 3311"/>
                <a:gd name="T12" fmla="*/ 1898 w 3311"/>
                <a:gd name="T13" fmla="*/ 1294 h 3311"/>
                <a:gd name="T14" fmla="*/ 1898 w 3311"/>
                <a:gd name="T15" fmla="*/ 2956 h 3311"/>
                <a:gd name="T16" fmla="*/ 1413 w 3311"/>
                <a:gd name="T17" fmla="*/ 2956 h 3311"/>
                <a:gd name="T18" fmla="*/ 1413 w 3311"/>
                <a:gd name="T19" fmla="*/ 1294 h 3311"/>
                <a:gd name="T20" fmla="*/ 703 w 3311"/>
                <a:gd name="T21" fmla="*/ 2004 h 3311"/>
                <a:gd name="T22" fmla="*/ 326 w 3311"/>
                <a:gd name="T23" fmla="*/ 1627 h 3311"/>
                <a:gd name="T24" fmla="*/ 1655 w 3311"/>
                <a:gd name="T25" fmla="*/ 298 h 3311"/>
                <a:gd name="T26" fmla="*/ 2985 w 3311"/>
                <a:gd name="T27" fmla="*/ 1627 h 3311"/>
                <a:gd name="T28" fmla="*/ 2608 w 3311"/>
                <a:gd name="T29" fmla="*/ 2004 h 3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1" h="3311">
                  <a:moveTo>
                    <a:pt x="1655" y="0"/>
                  </a:moveTo>
                  <a:cubicBezTo>
                    <a:pt x="741" y="0"/>
                    <a:pt x="0" y="741"/>
                    <a:pt x="0" y="1655"/>
                  </a:cubicBezTo>
                  <a:cubicBezTo>
                    <a:pt x="0" y="2570"/>
                    <a:pt x="741" y="3311"/>
                    <a:pt x="1655" y="3311"/>
                  </a:cubicBezTo>
                  <a:cubicBezTo>
                    <a:pt x="2570" y="3311"/>
                    <a:pt x="3311" y="2570"/>
                    <a:pt x="3311" y="1655"/>
                  </a:cubicBezTo>
                  <a:cubicBezTo>
                    <a:pt x="3311" y="741"/>
                    <a:pt x="2570" y="0"/>
                    <a:pt x="1655" y="0"/>
                  </a:cubicBezTo>
                  <a:close/>
                  <a:moveTo>
                    <a:pt x="2608" y="2004"/>
                  </a:moveTo>
                  <a:lnTo>
                    <a:pt x="1898" y="1294"/>
                  </a:lnTo>
                  <a:lnTo>
                    <a:pt x="1898" y="2956"/>
                  </a:lnTo>
                  <a:lnTo>
                    <a:pt x="1413" y="2956"/>
                  </a:lnTo>
                  <a:lnTo>
                    <a:pt x="1413" y="1294"/>
                  </a:lnTo>
                  <a:lnTo>
                    <a:pt x="703" y="2004"/>
                  </a:lnTo>
                  <a:lnTo>
                    <a:pt x="326" y="1627"/>
                  </a:lnTo>
                  <a:lnTo>
                    <a:pt x="1655" y="298"/>
                  </a:lnTo>
                  <a:lnTo>
                    <a:pt x="2985" y="1627"/>
                  </a:lnTo>
                  <a:lnTo>
                    <a:pt x="2608" y="200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978023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文本框 2"/>
          <p:cNvSpPr txBox="1"/>
          <p:nvPr/>
        </p:nvSpPr>
        <p:spPr>
          <a:xfrm>
            <a:off x="1006457" y="893922"/>
            <a:ext cx="4963218" cy="1323439"/>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1" u="none" strike="noStrike" kern="1200" cap="none" spc="0" normalizeH="0" baseline="0" noProof="0" dirty="0">
                <a:ln>
                  <a:noFill/>
                </a:ln>
                <a:solidFill>
                  <a:srgbClr val="494398"/>
                </a:solidFill>
                <a:effectLst/>
                <a:uLnTx/>
                <a:uFillTx/>
                <a:latin typeface="Century Gothic" panose="020B0502020202020204" pitchFamily="34" charset="0"/>
                <a:ea typeface="方正兰亭中黑_GBK" panose="02000000000000000000" pitchFamily="2" charset="-122"/>
                <a:cs typeface="+mn-cs"/>
              </a:rPr>
              <a:t>2019 </a:t>
            </a:r>
            <a:r>
              <a:rPr kumimoji="0" lang="en-US" altLang="zh-CN" sz="8000" b="1" i="1" u="none" strike="noStrike" kern="1200" cap="none" spc="0" normalizeH="0" baseline="0" noProof="0" dirty="0" err="1">
                <a:ln>
                  <a:noFill/>
                </a:ln>
                <a:solidFill>
                  <a:srgbClr val="494398"/>
                </a:solidFill>
                <a:effectLst/>
                <a:uLnTx/>
                <a:uFillTx/>
                <a:latin typeface="Century Gothic" panose="020B0502020202020204" pitchFamily="34" charset="0"/>
                <a:ea typeface="方正兰亭中黑_GBK" panose="02000000000000000000" pitchFamily="2" charset="-122"/>
                <a:cs typeface="+mn-cs"/>
              </a:rPr>
              <a:t>ican</a:t>
            </a:r>
            <a:endParaRPr kumimoji="0" lang="zh-CN" altLang="en-US" sz="8000" b="1" i="1" u="none" strike="noStrike" kern="1200" cap="none" spc="0" normalizeH="0" baseline="0" noProof="0" dirty="0">
              <a:ln>
                <a:noFill/>
              </a:ln>
              <a:solidFill>
                <a:srgbClr val="494398"/>
              </a:solidFill>
              <a:effectLst/>
              <a:uLnTx/>
              <a:uFillTx/>
              <a:latin typeface="Century Gothic" panose="020B0502020202020204" pitchFamily="34" charset="0"/>
              <a:ea typeface="方正兰亭中黑_GBK" panose="02000000000000000000" pitchFamily="2" charset="-122"/>
              <a:cs typeface="+mn-cs"/>
            </a:endParaRPr>
          </a:p>
        </p:txBody>
      </p:sp>
      <p:sp>
        <p:nvSpPr>
          <p:cNvPr id="4" name="文本框 3"/>
          <p:cNvSpPr txBox="1"/>
          <p:nvPr/>
        </p:nvSpPr>
        <p:spPr>
          <a:xfrm>
            <a:off x="1006457" y="2206903"/>
            <a:ext cx="6652783" cy="1938992"/>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6000" dirty="0">
                <a:solidFill>
                  <a:prstClr val="black">
                    <a:lumMod val="75000"/>
                    <a:lumOff val="25000"/>
                  </a:prstClr>
                </a:solidFill>
                <a:latin typeface="微软雅黑" panose="020B0503020204020204" pitchFamily="34" charset="-122"/>
                <a:ea typeface="微软雅黑" panose="020B0503020204020204" pitchFamily="34" charset="-122"/>
              </a:rPr>
              <a:t>基于</a:t>
            </a:r>
            <a:r>
              <a:rPr lang="en-US" altLang="zh-CN" sz="6000" dirty="0">
                <a:solidFill>
                  <a:prstClr val="black">
                    <a:lumMod val="75000"/>
                    <a:lumOff val="25000"/>
                  </a:prstClr>
                </a:solidFill>
                <a:latin typeface="微软雅黑" panose="020B0503020204020204" pitchFamily="34" charset="-122"/>
                <a:ea typeface="微软雅黑" panose="020B0503020204020204" pitchFamily="34" charset="-122"/>
              </a:rPr>
              <a:t>WSN</a:t>
            </a:r>
            <a:r>
              <a:rPr lang="zh-CN" altLang="en-US" sz="6000" dirty="0">
                <a:solidFill>
                  <a:prstClr val="black">
                    <a:lumMod val="75000"/>
                    <a:lumOff val="25000"/>
                  </a:prstClr>
                </a:solidFill>
                <a:latin typeface="微软雅黑" panose="020B0503020204020204" pitchFamily="34" charset="-122"/>
                <a:ea typeface="微软雅黑" panose="020B0503020204020204" pitchFamily="34" charset="-122"/>
              </a:rPr>
              <a:t>火灾安全</a:t>
            </a:r>
            <a:endParaRPr lang="en-US" altLang="zh-CN" sz="6000" dirty="0">
              <a:solidFill>
                <a:prstClr val="black">
                  <a:lumMod val="75000"/>
                  <a:lumOff val="25000"/>
                </a:prstClr>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600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智能逃生系统</a:t>
            </a:r>
          </a:p>
        </p:txBody>
      </p:sp>
      <p:grpSp>
        <p:nvGrpSpPr>
          <p:cNvPr id="6" name="组合 5"/>
          <p:cNvGrpSpPr/>
          <p:nvPr/>
        </p:nvGrpSpPr>
        <p:grpSpPr>
          <a:xfrm>
            <a:off x="1161187" y="4466651"/>
            <a:ext cx="479921" cy="479921"/>
            <a:chOff x="9870664" y="1889449"/>
            <a:chExt cx="527872" cy="527872"/>
          </a:xfrm>
        </p:grpSpPr>
        <p:sp>
          <p:nvSpPr>
            <p:cNvPr id="7" name="椭圆 6"/>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60"/>
            <p:cNvSpPr/>
            <p:nvPr/>
          </p:nvSpPr>
          <p:spPr>
            <a:xfrm>
              <a:off x="9982200" y="2002361"/>
              <a:ext cx="304800" cy="30204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p:cNvGrpSpPr/>
          <p:nvPr/>
        </p:nvGrpSpPr>
        <p:grpSpPr>
          <a:xfrm>
            <a:off x="1868024" y="4466651"/>
            <a:ext cx="479921" cy="479921"/>
            <a:chOff x="9870664" y="1889449"/>
            <a:chExt cx="527872" cy="527872"/>
          </a:xfrm>
        </p:grpSpPr>
        <p:sp>
          <p:nvSpPr>
            <p:cNvPr id="10" name="椭圆 9"/>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64"/>
            <p:cNvSpPr/>
            <p:nvPr/>
          </p:nvSpPr>
          <p:spPr>
            <a:xfrm>
              <a:off x="9982200" y="2012825"/>
              <a:ext cx="304800" cy="281119"/>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 name="组合 11"/>
          <p:cNvGrpSpPr/>
          <p:nvPr/>
        </p:nvGrpSpPr>
        <p:grpSpPr>
          <a:xfrm>
            <a:off x="2574862" y="4466651"/>
            <a:ext cx="479921" cy="479921"/>
            <a:chOff x="9870664" y="1889449"/>
            <a:chExt cx="527872" cy="527872"/>
          </a:xfrm>
        </p:grpSpPr>
        <p:sp>
          <p:nvSpPr>
            <p:cNvPr id="13" name="椭圆 12"/>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67"/>
            <p:cNvSpPr/>
            <p:nvPr/>
          </p:nvSpPr>
          <p:spPr>
            <a:xfrm>
              <a:off x="9986889" y="2000985"/>
              <a:ext cx="295421" cy="304800"/>
            </a:xfrm>
            <a:custGeom>
              <a:avLst/>
              <a:gdLst>
                <a:gd name="T0" fmla="*/ 614 w 834"/>
                <a:gd name="T1" fmla="*/ 393 h 862"/>
                <a:gd name="T2" fmla="*/ 548 w 834"/>
                <a:gd name="T3" fmla="*/ 370 h 862"/>
                <a:gd name="T4" fmla="*/ 551 w 834"/>
                <a:gd name="T5" fmla="*/ 312 h 862"/>
                <a:gd name="T6" fmla="*/ 627 w 834"/>
                <a:gd name="T7" fmla="*/ 313 h 862"/>
                <a:gd name="T8" fmla="*/ 615 w 834"/>
                <a:gd name="T9" fmla="*/ 345 h 862"/>
                <a:gd name="T10" fmla="*/ 587 w 834"/>
                <a:gd name="T11" fmla="*/ 324 h 862"/>
                <a:gd name="T12" fmla="*/ 563 w 834"/>
                <a:gd name="T13" fmla="*/ 342 h 862"/>
                <a:gd name="T14" fmla="*/ 596 w 834"/>
                <a:gd name="T15" fmla="*/ 359 h 862"/>
                <a:gd name="T16" fmla="*/ 646 w 834"/>
                <a:gd name="T17" fmla="*/ 402 h 862"/>
                <a:gd name="T18" fmla="*/ 590 w 834"/>
                <a:gd name="T19" fmla="*/ 444 h 862"/>
                <a:gd name="T20" fmla="*/ 534 w 834"/>
                <a:gd name="T21" fmla="*/ 398 h 862"/>
                <a:gd name="T22" fmla="*/ 570 w 834"/>
                <a:gd name="T23" fmla="*/ 415 h 862"/>
                <a:gd name="T24" fmla="*/ 612 w 834"/>
                <a:gd name="T25" fmla="*/ 416 h 862"/>
                <a:gd name="T26" fmla="*/ 403 w 834"/>
                <a:gd name="T27" fmla="*/ 440 h 862"/>
                <a:gd name="T28" fmla="*/ 437 w 834"/>
                <a:gd name="T29" fmla="*/ 333 h 862"/>
                <a:gd name="T30" fmla="*/ 473 w 834"/>
                <a:gd name="T31" fmla="*/ 440 h 862"/>
                <a:gd name="T32" fmla="*/ 524 w 834"/>
                <a:gd name="T33" fmla="*/ 304 h 862"/>
                <a:gd name="T34" fmla="*/ 496 w 834"/>
                <a:gd name="T35" fmla="*/ 304 h 862"/>
                <a:gd name="T36" fmla="*/ 473 w 834"/>
                <a:gd name="T37" fmla="*/ 403 h 862"/>
                <a:gd name="T38" fmla="*/ 438 w 834"/>
                <a:gd name="T39" fmla="*/ 304 h 862"/>
                <a:gd name="T40" fmla="*/ 404 w 834"/>
                <a:gd name="T41" fmla="*/ 404 h 862"/>
                <a:gd name="T42" fmla="*/ 366 w 834"/>
                <a:gd name="T43" fmla="*/ 304 h 862"/>
                <a:gd name="T44" fmla="*/ 389 w 834"/>
                <a:gd name="T45" fmla="*/ 440 h 862"/>
                <a:gd name="T46" fmla="*/ 340 w 834"/>
                <a:gd name="T47" fmla="*/ 428 h 862"/>
                <a:gd name="T48" fmla="*/ 265 w 834"/>
                <a:gd name="T49" fmla="*/ 416 h 862"/>
                <a:gd name="T50" fmla="*/ 331 w 834"/>
                <a:gd name="T51" fmla="*/ 381 h 862"/>
                <a:gd name="T52" fmla="*/ 331 w 834"/>
                <a:gd name="T53" fmla="*/ 357 h 862"/>
                <a:gd name="T54" fmla="*/ 265 w 834"/>
                <a:gd name="T55" fmla="*/ 328 h 862"/>
                <a:gd name="T56" fmla="*/ 336 w 834"/>
                <a:gd name="T57" fmla="*/ 316 h 862"/>
                <a:gd name="T58" fmla="*/ 236 w 834"/>
                <a:gd name="T59" fmla="*/ 304 h 862"/>
                <a:gd name="T60" fmla="*/ 340 w 834"/>
                <a:gd name="T61" fmla="*/ 440 h 862"/>
                <a:gd name="T62" fmla="*/ 340 w 834"/>
                <a:gd name="T63" fmla="*/ 428 h 862"/>
                <a:gd name="T64" fmla="*/ 98 w 834"/>
                <a:gd name="T65" fmla="*/ 440 h 862"/>
                <a:gd name="T66" fmla="*/ 125 w 834"/>
                <a:gd name="T67" fmla="*/ 440 h 862"/>
                <a:gd name="T68" fmla="*/ 181 w 834"/>
                <a:gd name="T69" fmla="*/ 440 h 862"/>
                <a:gd name="T70" fmla="*/ 209 w 834"/>
                <a:gd name="T71" fmla="*/ 440 h 862"/>
                <a:gd name="T72" fmla="*/ 196 w 834"/>
                <a:gd name="T73" fmla="*/ 304 h 862"/>
                <a:gd name="T74" fmla="*/ 182 w 834"/>
                <a:gd name="T75" fmla="*/ 400 h 862"/>
                <a:gd name="T76" fmla="*/ 113 w 834"/>
                <a:gd name="T77" fmla="*/ 304 h 862"/>
                <a:gd name="T78" fmla="*/ 834 w 834"/>
                <a:gd name="T79" fmla="*/ 0 h 862"/>
                <a:gd name="T80" fmla="*/ 743 w 834"/>
                <a:gd name="T81" fmla="*/ 555 h 862"/>
                <a:gd name="T82" fmla="*/ 551 w 834"/>
                <a:gd name="T83" fmla="*/ 643 h 862"/>
                <a:gd name="T84" fmla="*/ 420 w 834"/>
                <a:gd name="T85" fmla="*/ 772 h 862"/>
                <a:gd name="T86" fmla="*/ 329 w 834"/>
                <a:gd name="T87" fmla="*/ 643 h 862"/>
                <a:gd name="T88" fmla="*/ 0 w 834"/>
                <a:gd name="T89" fmla="*/ 88 h 862"/>
                <a:gd name="T90" fmla="*/ 91 w 834"/>
                <a:gd name="T91" fmla="*/ 0 h 862"/>
                <a:gd name="T92" fmla="*/ 707 w 834"/>
                <a:gd name="T93" fmla="*/ 125 h 862"/>
                <a:gd name="T94" fmla="*/ 109 w 834"/>
                <a:gd name="T95" fmla="*/ 125 h 862"/>
                <a:gd name="T96" fmla="*/ 37 w 834"/>
                <a:gd name="T97" fmla="*/ 125 h 862"/>
                <a:gd name="T98" fmla="*/ 366 w 834"/>
                <a:gd name="T99" fmla="*/ 606 h 862"/>
                <a:gd name="T100" fmla="*/ 420 w 834"/>
                <a:gd name="T101" fmla="*/ 720 h 862"/>
                <a:gd name="T102" fmla="*/ 456 w 834"/>
                <a:gd name="T103" fmla="*/ 683 h 862"/>
                <a:gd name="T104" fmla="*/ 536 w 834"/>
                <a:gd name="T105" fmla="*/ 606 h 862"/>
                <a:gd name="T106" fmla="*/ 587 w 834"/>
                <a:gd name="T107" fmla="*/ 606 h 862"/>
                <a:gd name="T108" fmla="*/ 707 w 834"/>
                <a:gd name="T109" fmla="*/ 554 h 862"/>
                <a:gd name="T110" fmla="*/ 707 w 834"/>
                <a:gd name="T111" fmla="*/ 518 h 862"/>
                <a:gd name="T112" fmla="*/ 707 w 834"/>
                <a:gd name="T113" fmla="*/ 125 h 862"/>
                <a:gd name="T114" fmla="*/ 127 w 834"/>
                <a:gd name="T115" fmla="*/ 37 h 862"/>
                <a:gd name="T116" fmla="*/ 743 w 834"/>
                <a:gd name="T117" fmla="*/ 88 h 862"/>
                <a:gd name="T118" fmla="*/ 798 w 834"/>
                <a:gd name="T119" fmla="*/ 518 h 862"/>
                <a:gd name="T120" fmla="*/ 798 w 834"/>
                <a:gd name="T121" fmla="*/ 3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4" h="862">
                  <a:moveTo>
                    <a:pt x="619" y="404"/>
                  </a:moveTo>
                  <a:cubicBezTo>
                    <a:pt x="619" y="399"/>
                    <a:pt x="617" y="395"/>
                    <a:pt x="614" y="393"/>
                  </a:cubicBezTo>
                  <a:cubicBezTo>
                    <a:pt x="610" y="390"/>
                    <a:pt x="603" y="388"/>
                    <a:pt x="591" y="385"/>
                  </a:cubicBezTo>
                  <a:cubicBezTo>
                    <a:pt x="569" y="380"/>
                    <a:pt x="555" y="375"/>
                    <a:pt x="548" y="370"/>
                  </a:cubicBezTo>
                  <a:cubicBezTo>
                    <a:pt x="540" y="364"/>
                    <a:pt x="537" y="355"/>
                    <a:pt x="537" y="344"/>
                  </a:cubicBezTo>
                  <a:cubicBezTo>
                    <a:pt x="537" y="330"/>
                    <a:pt x="541" y="320"/>
                    <a:pt x="551" y="312"/>
                  </a:cubicBezTo>
                  <a:cubicBezTo>
                    <a:pt x="561" y="304"/>
                    <a:pt x="573" y="300"/>
                    <a:pt x="590" y="300"/>
                  </a:cubicBezTo>
                  <a:cubicBezTo>
                    <a:pt x="605" y="300"/>
                    <a:pt x="617" y="305"/>
                    <a:pt x="627" y="313"/>
                  </a:cubicBezTo>
                  <a:cubicBezTo>
                    <a:pt x="637" y="321"/>
                    <a:pt x="642" y="331"/>
                    <a:pt x="643" y="345"/>
                  </a:cubicBezTo>
                  <a:lnTo>
                    <a:pt x="615" y="345"/>
                  </a:lnTo>
                  <a:cubicBezTo>
                    <a:pt x="615" y="339"/>
                    <a:pt x="612" y="333"/>
                    <a:pt x="607" y="330"/>
                  </a:cubicBezTo>
                  <a:cubicBezTo>
                    <a:pt x="601" y="326"/>
                    <a:pt x="595" y="324"/>
                    <a:pt x="587" y="324"/>
                  </a:cubicBezTo>
                  <a:cubicBezTo>
                    <a:pt x="579" y="324"/>
                    <a:pt x="574" y="325"/>
                    <a:pt x="570" y="329"/>
                  </a:cubicBezTo>
                  <a:cubicBezTo>
                    <a:pt x="565" y="332"/>
                    <a:pt x="563" y="336"/>
                    <a:pt x="563" y="342"/>
                  </a:cubicBezTo>
                  <a:cubicBezTo>
                    <a:pt x="563" y="346"/>
                    <a:pt x="566" y="349"/>
                    <a:pt x="570" y="351"/>
                  </a:cubicBezTo>
                  <a:cubicBezTo>
                    <a:pt x="574" y="354"/>
                    <a:pt x="583" y="356"/>
                    <a:pt x="596" y="359"/>
                  </a:cubicBezTo>
                  <a:cubicBezTo>
                    <a:pt x="616" y="364"/>
                    <a:pt x="630" y="369"/>
                    <a:pt x="636" y="375"/>
                  </a:cubicBezTo>
                  <a:cubicBezTo>
                    <a:pt x="643" y="380"/>
                    <a:pt x="646" y="390"/>
                    <a:pt x="646" y="402"/>
                  </a:cubicBezTo>
                  <a:cubicBezTo>
                    <a:pt x="646" y="415"/>
                    <a:pt x="641" y="425"/>
                    <a:pt x="631" y="433"/>
                  </a:cubicBezTo>
                  <a:cubicBezTo>
                    <a:pt x="621" y="440"/>
                    <a:pt x="607" y="444"/>
                    <a:pt x="590" y="444"/>
                  </a:cubicBezTo>
                  <a:cubicBezTo>
                    <a:pt x="573" y="444"/>
                    <a:pt x="560" y="440"/>
                    <a:pt x="550" y="432"/>
                  </a:cubicBezTo>
                  <a:cubicBezTo>
                    <a:pt x="540" y="424"/>
                    <a:pt x="535" y="413"/>
                    <a:pt x="534" y="398"/>
                  </a:cubicBezTo>
                  <a:lnTo>
                    <a:pt x="562" y="398"/>
                  </a:lnTo>
                  <a:cubicBezTo>
                    <a:pt x="562" y="405"/>
                    <a:pt x="565" y="411"/>
                    <a:pt x="570" y="415"/>
                  </a:cubicBezTo>
                  <a:cubicBezTo>
                    <a:pt x="575" y="419"/>
                    <a:pt x="581" y="421"/>
                    <a:pt x="590" y="421"/>
                  </a:cubicBezTo>
                  <a:cubicBezTo>
                    <a:pt x="599" y="421"/>
                    <a:pt x="606" y="419"/>
                    <a:pt x="612" y="416"/>
                  </a:cubicBezTo>
                  <a:cubicBezTo>
                    <a:pt x="617" y="413"/>
                    <a:pt x="619" y="409"/>
                    <a:pt x="619" y="404"/>
                  </a:cubicBezTo>
                  <a:close/>
                  <a:moveTo>
                    <a:pt x="403" y="440"/>
                  </a:moveTo>
                  <a:lnTo>
                    <a:pt x="416" y="440"/>
                  </a:lnTo>
                  <a:lnTo>
                    <a:pt x="437" y="333"/>
                  </a:lnTo>
                  <a:lnTo>
                    <a:pt x="459" y="440"/>
                  </a:lnTo>
                  <a:lnTo>
                    <a:pt x="473" y="440"/>
                  </a:lnTo>
                  <a:lnTo>
                    <a:pt x="487" y="440"/>
                  </a:lnTo>
                  <a:lnTo>
                    <a:pt x="524" y="304"/>
                  </a:lnTo>
                  <a:lnTo>
                    <a:pt x="510" y="304"/>
                  </a:lnTo>
                  <a:lnTo>
                    <a:pt x="496" y="304"/>
                  </a:lnTo>
                  <a:lnTo>
                    <a:pt x="473" y="403"/>
                  </a:lnTo>
                  <a:lnTo>
                    <a:pt x="473" y="403"/>
                  </a:lnTo>
                  <a:lnTo>
                    <a:pt x="453" y="304"/>
                  </a:lnTo>
                  <a:lnTo>
                    <a:pt x="438" y="304"/>
                  </a:lnTo>
                  <a:lnTo>
                    <a:pt x="423" y="304"/>
                  </a:lnTo>
                  <a:lnTo>
                    <a:pt x="404" y="404"/>
                  </a:lnTo>
                  <a:lnTo>
                    <a:pt x="381" y="304"/>
                  </a:lnTo>
                  <a:lnTo>
                    <a:pt x="366" y="304"/>
                  </a:lnTo>
                  <a:lnTo>
                    <a:pt x="351" y="304"/>
                  </a:lnTo>
                  <a:lnTo>
                    <a:pt x="389" y="440"/>
                  </a:lnTo>
                  <a:lnTo>
                    <a:pt x="403" y="440"/>
                  </a:lnTo>
                  <a:close/>
                  <a:moveTo>
                    <a:pt x="340" y="428"/>
                  </a:moveTo>
                  <a:lnTo>
                    <a:pt x="340" y="416"/>
                  </a:lnTo>
                  <a:lnTo>
                    <a:pt x="265" y="416"/>
                  </a:lnTo>
                  <a:lnTo>
                    <a:pt x="265" y="381"/>
                  </a:lnTo>
                  <a:lnTo>
                    <a:pt x="331" y="381"/>
                  </a:lnTo>
                  <a:lnTo>
                    <a:pt x="331" y="369"/>
                  </a:lnTo>
                  <a:lnTo>
                    <a:pt x="331" y="357"/>
                  </a:lnTo>
                  <a:lnTo>
                    <a:pt x="265" y="357"/>
                  </a:lnTo>
                  <a:lnTo>
                    <a:pt x="265" y="328"/>
                  </a:lnTo>
                  <a:lnTo>
                    <a:pt x="336" y="328"/>
                  </a:lnTo>
                  <a:lnTo>
                    <a:pt x="336" y="316"/>
                  </a:lnTo>
                  <a:lnTo>
                    <a:pt x="336" y="304"/>
                  </a:lnTo>
                  <a:lnTo>
                    <a:pt x="236" y="304"/>
                  </a:lnTo>
                  <a:lnTo>
                    <a:pt x="236" y="440"/>
                  </a:lnTo>
                  <a:lnTo>
                    <a:pt x="340" y="440"/>
                  </a:lnTo>
                  <a:lnTo>
                    <a:pt x="340" y="428"/>
                  </a:lnTo>
                  <a:lnTo>
                    <a:pt x="340" y="428"/>
                  </a:lnTo>
                  <a:close/>
                  <a:moveTo>
                    <a:pt x="98" y="304"/>
                  </a:moveTo>
                  <a:lnTo>
                    <a:pt x="98" y="440"/>
                  </a:lnTo>
                  <a:lnTo>
                    <a:pt x="111" y="440"/>
                  </a:lnTo>
                  <a:lnTo>
                    <a:pt x="125" y="440"/>
                  </a:lnTo>
                  <a:lnTo>
                    <a:pt x="125" y="342"/>
                  </a:lnTo>
                  <a:lnTo>
                    <a:pt x="181" y="440"/>
                  </a:lnTo>
                  <a:lnTo>
                    <a:pt x="195" y="440"/>
                  </a:lnTo>
                  <a:lnTo>
                    <a:pt x="209" y="440"/>
                  </a:lnTo>
                  <a:lnTo>
                    <a:pt x="209" y="304"/>
                  </a:lnTo>
                  <a:lnTo>
                    <a:pt x="196" y="304"/>
                  </a:lnTo>
                  <a:lnTo>
                    <a:pt x="182" y="304"/>
                  </a:lnTo>
                  <a:lnTo>
                    <a:pt x="182" y="400"/>
                  </a:lnTo>
                  <a:lnTo>
                    <a:pt x="128" y="304"/>
                  </a:lnTo>
                  <a:lnTo>
                    <a:pt x="113" y="304"/>
                  </a:lnTo>
                  <a:lnTo>
                    <a:pt x="98" y="304"/>
                  </a:lnTo>
                  <a:close/>
                  <a:moveTo>
                    <a:pt x="834" y="0"/>
                  </a:moveTo>
                  <a:lnTo>
                    <a:pt x="834" y="555"/>
                  </a:lnTo>
                  <a:lnTo>
                    <a:pt x="743" y="555"/>
                  </a:lnTo>
                  <a:lnTo>
                    <a:pt x="743" y="643"/>
                  </a:lnTo>
                  <a:lnTo>
                    <a:pt x="551" y="643"/>
                  </a:lnTo>
                  <a:lnTo>
                    <a:pt x="420" y="774"/>
                  </a:lnTo>
                  <a:lnTo>
                    <a:pt x="420" y="772"/>
                  </a:lnTo>
                  <a:lnTo>
                    <a:pt x="329" y="862"/>
                  </a:lnTo>
                  <a:lnTo>
                    <a:pt x="329" y="643"/>
                  </a:lnTo>
                  <a:lnTo>
                    <a:pt x="0" y="643"/>
                  </a:lnTo>
                  <a:lnTo>
                    <a:pt x="0" y="88"/>
                  </a:lnTo>
                  <a:lnTo>
                    <a:pt x="91" y="88"/>
                  </a:lnTo>
                  <a:lnTo>
                    <a:pt x="91" y="0"/>
                  </a:lnTo>
                  <a:lnTo>
                    <a:pt x="834" y="0"/>
                  </a:lnTo>
                  <a:close/>
                  <a:moveTo>
                    <a:pt x="707" y="125"/>
                  </a:moveTo>
                  <a:lnTo>
                    <a:pt x="127" y="125"/>
                  </a:lnTo>
                  <a:lnTo>
                    <a:pt x="109" y="125"/>
                  </a:lnTo>
                  <a:lnTo>
                    <a:pt x="91" y="125"/>
                  </a:lnTo>
                  <a:lnTo>
                    <a:pt x="37" y="125"/>
                  </a:lnTo>
                  <a:lnTo>
                    <a:pt x="37" y="606"/>
                  </a:lnTo>
                  <a:lnTo>
                    <a:pt x="366" y="606"/>
                  </a:lnTo>
                  <a:lnTo>
                    <a:pt x="366" y="774"/>
                  </a:lnTo>
                  <a:lnTo>
                    <a:pt x="420" y="720"/>
                  </a:lnTo>
                  <a:lnTo>
                    <a:pt x="438" y="702"/>
                  </a:lnTo>
                  <a:lnTo>
                    <a:pt x="456" y="683"/>
                  </a:lnTo>
                  <a:lnTo>
                    <a:pt x="533" y="606"/>
                  </a:lnTo>
                  <a:lnTo>
                    <a:pt x="536" y="606"/>
                  </a:lnTo>
                  <a:lnTo>
                    <a:pt x="561" y="606"/>
                  </a:lnTo>
                  <a:lnTo>
                    <a:pt x="587" y="606"/>
                  </a:lnTo>
                  <a:lnTo>
                    <a:pt x="707" y="606"/>
                  </a:lnTo>
                  <a:lnTo>
                    <a:pt x="707" y="554"/>
                  </a:lnTo>
                  <a:lnTo>
                    <a:pt x="707" y="536"/>
                  </a:lnTo>
                  <a:lnTo>
                    <a:pt x="707" y="518"/>
                  </a:lnTo>
                  <a:lnTo>
                    <a:pt x="707" y="125"/>
                  </a:lnTo>
                  <a:lnTo>
                    <a:pt x="707" y="125"/>
                  </a:lnTo>
                  <a:close/>
                  <a:moveTo>
                    <a:pt x="798" y="37"/>
                  </a:moveTo>
                  <a:lnTo>
                    <a:pt x="127" y="37"/>
                  </a:lnTo>
                  <a:lnTo>
                    <a:pt x="127" y="88"/>
                  </a:lnTo>
                  <a:lnTo>
                    <a:pt x="743" y="88"/>
                  </a:lnTo>
                  <a:lnTo>
                    <a:pt x="743" y="518"/>
                  </a:lnTo>
                  <a:lnTo>
                    <a:pt x="798" y="518"/>
                  </a:lnTo>
                  <a:lnTo>
                    <a:pt x="798" y="37"/>
                  </a:lnTo>
                  <a:lnTo>
                    <a:pt x="798"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5136243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六边形 12"/>
          <p:cNvSpPr/>
          <p:nvPr/>
        </p:nvSpPr>
        <p:spPr>
          <a:xfrm>
            <a:off x="5312826" y="3618016"/>
            <a:ext cx="437080" cy="436420"/>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六边形 13"/>
          <p:cNvSpPr/>
          <p:nvPr/>
        </p:nvSpPr>
        <p:spPr>
          <a:xfrm>
            <a:off x="5317581" y="4991100"/>
            <a:ext cx="427571" cy="437080"/>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文本框 17"/>
          <p:cNvSpPr txBox="1"/>
          <p:nvPr/>
        </p:nvSpPr>
        <p:spPr>
          <a:xfrm>
            <a:off x="872991" y="401149"/>
            <a:ext cx="3394209" cy="523220"/>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市场痛点分析</a:t>
            </a:r>
          </a:p>
        </p:txBody>
      </p:sp>
      <p:cxnSp>
        <p:nvCxnSpPr>
          <p:cNvPr id="20" name="直接连接符 19"/>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C030B26-2EEE-48BA-8E95-3F45335FE746}"/>
              </a:ext>
            </a:extLst>
          </p:cNvPr>
          <p:cNvSpPr txBox="1"/>
          <p:nvPr/>
        </p:nvSpPr>
        <p:spPr>
          <a:xfrm>
            <a:off x="210206" y="1429820"/>
            <a:ext cx="7115503" cy="4524315"/>
          </a:xfrm>
          <a:prstGeom prst="rect">
            <a:avLst/>
          </a:prstGeom>
          <a:noFill/>
        </p:spPr>
        <p:txBody>
          <a:bodyPr wrap="square" rtlCol="0">
            <a:spAutoFit/>
          </a:bodyPr>
          <a:lstStyle/>
          <a:p>
            <a:r>
              <a:rPr lang="en-US" altLang="zh-CN" dirty="0"/>
              <a:t>1.</a:t>
            </a:r>
            <a:r>
              <a:rPr lang="zh-CN" altLang="en-US" dirty="0"/>
              <a:t>产品局限性：市面上存在的防火灾产品，只能探测火情并报警，不能进行有效的疏导人群。</a:t>
            </a:r>
            <a:endParaRPr lang="en-US" altLang="zh-CN" dirty="0"/>
          </a:p>
          <a:p>
            <a:endParaRPr lang="en-US" altLang="zh-CN" dirty="0"/>
          </a:p>
          <a:p>
            <a:endParaRPr lang="en-US" altLang="zh-CN" dirty="0"/>
          </a:p>
          <a:p>
            <a:r>
              <a:rPr lang="en-US" altLang="zh-CN" dirty="0"/>
              <a:t>2.</a:t>
            </a:r>
            <a:r>
              <a:rPr lang="zh-CN" altLang="en-US" dirty="0"/>
              <a:t>价格昂贵：部署一层楼往往都需要大几千，部署一栋楼需要几万上   十万的资金。普通的中小企业和商户很难承担这样一笔大的开销。</a:t>
            </a:r>
            <a:endParaRPr lang="en-US" altLang="zh-CN" dirty="0"/>
          </a:p>
          <a:p>
            <a:endParaRPr lang="en-US" altLang="zh-CN" dirty="0"/>
          </a:p>
          <a:p>
            <a:endParaRPr lang="en-US" altLang="zh-CN" dirty="0"/>
          </a:p>
          <a:p>
            <a:r>
              <a:rPr lang="en-US" altLang="zh-CN" dirty="0"/>
              <a:t>3.</a:t>
            </a:r>
            <a:r>
              <a:rPr lang="zh-CN" altLang="en-US" dirty="0"/>
              <a:t>不够智能：只能对温度超出预设值范围的位置报警，不能实时反应到终端查看温度值。不能进行自动规划路线。</a:t>
            </a:r>
            <a:endParaRPr lang="en-US" altLang="zh-CN" dirty="0"/>
          </a:p>
          <a:p>
            <a:endParaRPr lang="en-US" altLang="zh-CN" dirty="0"/>
          </a:p>
          <a:p>
            <a:endParaRPr lang="en-US" altLang="zh-CN" dirty="0"/>
          </a:p>
          <a:p>
            <a:r>
              <a:rPr lang="en-US" altLang="zh-CN" dirty="0"/>
              <a:t>4.</a:t>
            </a:r>
            <a:r>
              <a:rPr lang="zh-CN" altLang="en-US" dirty="0"/>
              <a:t>不够人性化：超大分贝的报警铃，而没有正确的疏导方向，只会使人群更加慌乱。</a:t>
            </a:r>
            <a:endParaRPr lang="en-US" altLang="zh-CN" dirty="0"/>
          </a:p>
          <a:p>
            <a:endParaRPr lang="en-US" altLang="zh-CN" dirty="0"/>
          </a:p>
          <a:p>
            <a:endParaRPr lang="zh-CN" altLang="en-US" dirty="0"/>
          </a:p>
        </p:txBody>
      </p:sp>
      <p:sp>
        <p:nvSpPr>
          <p:cNvPr id="8" name="矩形 7">
            <a:extLst>
              <a:ext uri="{FF2B5EF4-FFF2-40B4-BE49-F238E27FC236}">
                <a16:creationId xmlns:a16="http://schemas.microsoft.com/office/drawing/2014/main" id="{6D52C0DD-FCC4-4F3C-A065-3A3120E93769}"/>
              </a:ext>
            </a:extLst>
          </p:cNvPr>
          <p:cNvSpPr/>
          <p:nvPr/>
        </p:nvSpPr>
        <p:spPr>
          <a:xfrm>
            <a:off x="210206" y="5868469"/>
            <a:ext cx="8640415" cy="369332"/>
          </a:xfrm>
          <a:prstGeom prst="rect">
            <a:avLst/>
          </a:prstGeom>
        </p:spPr>
        <p:txBody>
          <a:bodyPr wrap="square">
            <a:spAutoFit/>
          </a:bodyPr>
          <a:lstStyle/>
          <a:p>
            <a:r>
              <a:rPr lang="zh-CN" altLang="en-US" b="1" dirty="0"/>
              <a:t>目前市场迫切需要一款智能，安全，廉价的火灾安全系统更好的保护群众的安全</a:t>
            </a:r>
            <a:endParaRPr lang="en-US" altLang="zh-CN" b="1" dirty="0"/>
          </a:p>
        </p:txBody>
      </p:sp>
    </p:spTree>
    <p:extLst>
      <p:ext uri="{BB962C8B-B14F-4D97-AF65-F5344CB8AC3E}">
        <p14:creationId xmlns:p14="http://schemas.microsoft.com/office/powerpoint/2010/main" val="17730595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六边形 12"/>
          <p:cNvSpPr/>
          <p:nvPr/>
        </p:nvSpPr>
        <p:spPr>
          <a:xfrm>
            <a:off x="5312826" y="3618016"/>
            <a:ext cx="437080" cy="436420"/>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六边形 13"/>
          <p:cNvSpPr/>
          <p:nvPr/>
        </p:nvSpPr>
        <p:spPr>
          <a:xfrm>
            <a:off x="5317581" y="4991100"/>
            <a:ext cx="427571" cy="437080"/>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文本框 17"/>
          <p:cNvSpPr txBox="1"/>
          <p:nvPr/>
        </p:nvSpPr>
        <p:spPr>
          <a:xfrm>
            <a:off x="872991" y="401149"/>
            <a:ext cx="3394209" cy="523220"/>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市场前景</a:t>
            </a:r>
          </a:p>
        </p:txBody>
      </p:sp>
      <p:cxnSp>
        <p:nvCxnSpPr>
          <p:cNvPr id="20" name="直接连接符 19"/>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C030B26-2EEE-48BA-8E95-3F45335FE746}"/>
              </a:ext>
            </a:extLst>
          </p:cNvPr>
          <p:cNvSpPr txBox="1"/>
          <p:nvPr/>
        </p:nvSpPr>
        <p:spPr>
          <a:xfrm>
            <a:off x="210206" y="1429820"/>
            <a:ext cx="11215081" cy="2308324"/>
          </a:xfrm>
          <a:prstGeom prst="rect">
            <a:avLst/>
          </a:prstGeom>
          <a:noFill/>
        </p:spPr>
        <p:txBody>
          <a:bodyPr wrap="square" rtlCol="0">
            <a:spAutoFit/>
          </a:bodyPr>
          <a:lstStyle/>
          <a:p>
            <a:endParaRPr lang="en-US" altLang="zh-CN" dirty="0"/>
          </a:p>
          <a:p>
            <a:endParaRPr lang="en-US" altLang="zh-CN" dirty="0"/>
          </a:p>
          <a:p>
            <a:r>
              <a:rPr lang="zh-CN" altLang="en-US" dirty="0"/>
              <a:t>    当然市场上存在相关的产品可以用来帮助人们在火灾发生时进行逃生，但是通过我们的比较总结，那些产品所需要的成本太高，如果是一所特大型的商场，需要安装的设施太多，太复杂。我们的产品是基</a:t>
            </a:r>
            <a:r>
              <a:rPr lang="en-US" altLang="zh-CN" dirty="0" err="1"/>
              <a:t>zigbeeCC2530</a:t>
            </a:r>
            <a:r>
              <a:rPr lang="zh-CN" altLang="en-US" dirty="0"/>
              <a:t>所研发的，一个传感器所需要的开发成本只需要</a:t>
            </a:r>
            <a:r>
              <a:rPr lang="en-US" altLang="zh-CN" dirty="0"/>
              <a:t>20</a:t>
            </a:r>
            <a:r>
              <a:rPr lang="zh-CN" altLang="en-US" dirty="0"/>
              <a:t>块左右，同样也可以做到火灾智能逃生功能，由于低成本，低功耗，部署在一个大型的商场各个角落所需要的成本也会降到最低，用最低的成本构建一套完整的智能逃生关系网，通过此系统帮助人群在最短的时间内找到最优的逃生路线。</a:t>
            </a:r>
          </a:p>
          <a:p>
            <a:endParaRPr lang="zh-CN" altLang="en-US" dirty="0"/>
          </a:p>
        </p:txBody>
      </p:sp>
    </p:spTree>
    <p:extLst>
      <p:ext uri="{BB962C8B-B14F-4D97-AF65-F5344CB8AC3E}">
        <p14:creationId xmlns:p14="http://schemas.microsoft.com/office/powerpoint/2010/main" val="43297560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04</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3951840" y="5037978"/>
            <a:ext cx="4288353"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技术方案及创新点</a:t>
            </a:r>
          </a:p>
        </p:txBody>
      </p:sp>
    </p:spTree>
    <p:extLst>
      <p:ext uri="{BB962C8B-B14F-4D97-AF65-F5344CB8AC3E}">
        <p14:creationId xmlns:p14="http://schemas.microsoft.com/office/powerpoint/2010/main" val="19464374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îŝḷîḓé-Rectangle 8"/>
          <p:cNvSpPr/>
          <p:nvPr/>
        </p:nvSpPr>
        <p:spPr>
          <a:xfrm>
            <a:off x="5641894" y="409516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îŝḷîḓé-Rectangle 9"/>
          <p:cNvSpPr/>
          <p:nvPr/>
        </p:nvSpPr>
        <p:spPr>
          <a:xfrm>
            <a:off x="5644809" y="515097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4" name="îŝḷîḓé-Rectangle 14"/>
          <p:cNvSpPr/>
          <p:nvPr/>
        </p:nvSpPr>
        <p:spPr>
          <a:xfrm>
            <a:off x="8572999" y="4090942"/>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文本框 19"/>
          <p:cNvSpPr txBox="1"/>
          <p:nvPr/>
        </p:nvSpPr>
        <p:spPr>
          <a:xfrm>
            <a:off x="670214" y="483935"/>
            <a:ext cx="3741530" cy="523220"/>
          </a:xfrm>
          <a:prstGeom prst="rect">
            <a:avLst/>
          </a:prstGeom>
          <a:noFill/>
        </p:spPr>
        <p:txBody>
          <a:bodyPr wrap="square" rtlCol="0">
            <a:spAutoFit/>
            <a:scene3d>
              <a:camera prst="orthographicFront"/>
              <a:lightRig rig="threePt" dir="t"/>
            </a:scene3d>
            <a:sp3d contourW="12700"/>
          </a:bodyPr>
          <a:lstStyle/>
          <a:p>
            <a:r>
              <a:rPr lang="en-US" altLang="zh-CN" sz="2800" b="1" dirty="0">
                <a:latin typeface="+mj-ea"/>
                <a:ea typeface="+mj-ea"/>
                <a:cs typeface="经典综艺体简" panose="02010609000101010101" pitchFamily="49" charset="-122"/>
              </a:rPr>
              <a:t>1.</a:t>
            </a:r>
            <a:r>
              <a:rPr lang="zh-CN" altLang="en-US" sz="2800" b="1" dirty="0">
                <a:latin typeface="+mj-ea"/>
                <a:ea typeface="+mj-ea"/>
                <a:cs typeface="经典综艺体简" panose="02010609000101010101" pitchFamily="49" charset="-122"/>
              </a:rPr>
              <a:t>无线传感器网络组网</a:t>
            </a:r>
          </a:p>
        </p:txBody>
      </p:sp>
      <p:cxnSp>
        <p:nvCxnSpPr>
          <p:cNvPr id="22" name="直接连接符 2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D7ECED2E-2814-48B9-83D9-5A64B7343B8D}"/>
              </a:ext>
            </a:extLst>
          </p:cNvPr>
          <p:cNvSpPr/>
          <p:nvPr/>
        </p:nvSpPr>
        <p:spPr>
          <a:xfrm>
            <a:off x="531043" y="1641059"/>
            <a:ext cx="6096000" cy="2585323"/>
          </a:xfrm>
          <a:prstGeom prst="rect">
            <a:avLst/>
          </a:prstGeom>
        </p:spPr>
        <p:txBody>
          <a:bodyPr>
            <a:spAutoFit/>
          </a:bodyPr>
          <a:lstStyle/>
          <a:p>
            <a:r>
              <a:rPr lang="zh-CN" altLang="en-US" dirty="0">
                <a:solidFill>
                  <a:srgbClr val="333333"/>
                </a:solidFill>
                <a:latin typeface="arial" panose="020B0604020202020204" pitchFamily="34" charset="0"/>
              </a:rPr>
              <a:t>此套逃生系统是由各个带有传感器的节点当作终端设备，然后在此范围内加上一个带有</a:t>
            </a:r>
            <a:r>
              <a:rPr lang="en-US" altLang="zh-CN" dirty="0">
                <a:solidFill>
                  <a:srgbClr val="333333"/>
                </a:solidFill>
                <a:latin typeface="arial" panose="020B0604020202020204" pitchFamily="34" charset="0"/>
              </a:rPr>
              <a:t>WIFI</a:t>
            </a:r>
            <a:r>
              <a:rPr lang="zh-CN" altLang="en-US" dirty="0">
                <a:solidFill>
                  <a:srgbClr val="333333"/>
                </a:solidFill>
                <a:latin typeface="arial" panose="020B0604020202020204" pitchFamily="34" charset="0"/>
              </a:rPr>
              <a:t>模块的协调器，此协调器能收集，处理，转发各个终端收集的相应信息，然后在本地处理或者是将里面的数据上传到云服务器加以处理，</a:t>
            </a:r>
            <a:r>
              <a:rPr lang="zh-CN" altLang="en-US" dirty="0"/>
              <a:t>然后根据设置的</a:t>
            </a:r>
            <a:r>
              <a:rPr lang="en-US" altLang="zh-CN" dirty="0"/>
              <a:t>Dijkstra</a:t>
            </a:r>
            <a:r>
              <a:rPr lang="zh-CN" altLang="en-US" dirty="0"/>
              <a:t>最短路径算法来对相应的位置做出规划，用来达到发生危险时候能有效疏离人群和智能逃生作用。</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endParaRPr lang="zh-CN" altLang="en-US" dirty="0"/>
          </a:p>
        </p:txBody>
      </p:sp>
      <p:pic>
        <p:nvPicPr>
          <p:cNvPr id="3" name="图片 2">
            <a:extLst>
              <a:ext uri="{FF2B5EF4-FFF2-40B4-BE49-F238E27FC236}">
                <a16:creationId xmlns:a16="http://schemas.microsoft.com/office/drawing/2014/main" id="{FD7DDE91-AE56-4AED-9EFF-3F6B754893A4}"/>
              </a:ext>
            </a:extLst>
          </p:cNvPr>
          <p:cNvPicPr>
            <a:picLocks noChangeAspect="1"/>
          </p:cNvPicPr>
          <p:nvPr/>
        </p:nvPicPr>
        <p:blipFill>
          <a:blip r:embed="rId4"/>
          <a:stretch>
            <a:fillRect/>
          </a:stretch>
        </p:blipFill>
        <p:spPr>
          <a:xfrm>
            <a:off x="6521161" y="137265"/>
            <a:ext cx="4814496" cy="3219863"/>
          </a:xfrm>
          <a:prstGeom prst="rect">
            <a:avLst/>
          </a:prstGeom>
        </p:spPr>
      </p:pic>
      <p:pic>
        <p:nvPicPr>
          <p:cNvPr id="4" name="图片 3">
            <a:extLst>
              <a:ext uri="{FF2B5EF4-FFF2-40B4-BE49-F238E27FC236}">
                <a16:creationId xmlns:a16="http://schemas.microsoft.com/office/drawing/2014/main" id="{2D8C6096-6C1F-418A-96F5-063C98E315EF}"/>
              </a:ext>
            </a:extLst>
          </p:cNvPr>
          <p:cNvPicPr>
            <a:picLocks noChangeAspect="1"/>
          </p:cNvPicPr>
          <p:nvPr/>
        </p:nvPicPr>
        <p:blipFill>
          <a:blip r:embed="rId5"/>
          <a:stretch>
            <a:fillRect/>
          </a:stretch>
        </p:blipFill>
        <p:spPr>
          <a:xfrm>
            <a:off x="6665769" y="3497855"/>
            <a:ext cx="4711408" cy="3222879"/>
          </a:xfrm>
          <a:prstGeom prst="rect">
            <a:avLst/>
          </a:prstGeom>
        </p:spPr>
      </p:pic>
      <p:sp>
        <p:nvSpPr>
          <p:cNvPr id="15" name="îŝḷîḓé-Rectangle 9">
            <a:extLst>
              <a:ext uri="{FF2B5EF4-FFF2-40B4-BE49-F238E27FC236}">
                <a16:creationId xmlns:a16="http://schemas.microsoft.com/office/drawing/2014/main" id="{BD313937-0DC2-44C0-AF64-0F35C6DA4FB5}"/>
              </a:ext>
            </a:extLst>
          </p:cNvPr>
          <p:cNvSpPr/>
          <p:nvPr/>
        </p:nvSpPr>
        <p:spPr>
          <a:xfrm>
            <a:off x="176212" y="505281"/>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ŝḷîḓé-Rectangle 8">
            <a:extLst>
              <a:ext uri="{FF2B5EF4-FFF2-40B4-BE49-F238E27FC236}">
                <a16:creationId xmlns:a16="http://schemas.microsoft.com/office/drawing/2014/main" id="{7F7FA2D9-8D68-48FA-B4B5-0CEABD130839}"/>
              </a:ext>
            </a:extLst>
          </p:cNvPr>
          <p:cNvSpPr/>
          <p:nvPr/>
        </p:nvSpPr>
        <p:spPr>
          <a:xfrm>
            <a:off x="323662" y="61700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Tree>
    <p:custDataLst>
      <p:tags r:id="rId1"/>
    </p:custDataLst>
    <p:extLst>
      <p:ext uri="{BB962C8B-B14F-4D97-AF65-F5344CB8AC3E}">
        <p14:creationId xmlns:p14="http://schemas.microsoft.com/office/powerpoint/2010/main" val="4045129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îŝḷîḓé-Rectangle 8"/>
          <p:cNvSpPr/>
          <p:nvPr/>
        </p:nvSpPr>
        <p:spPr>
          <a:xfrm>
            <a:off x="5641894" y="409516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îŝḷîḓé-Rectangle 9"/>
          <p:cNvSpPr/>
          <p:nvPr/>
        </p:nvSpPr>
        <p:spPr>
          <a:xfrm>
            <a:off x="5644809" y="515097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4" name="îŝḷîḓé-Rectangle 14"/>
          <p:cNvSpPr/>
          <p:nvPr/>
        </p:nvSpPr>
        <p:spPr>
          <a:xfrm>
            <a:off x="8572999" y="4090942"/>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文本框 19"/>
          <p:cNvSpPr txBox="1"/>
          <p:nvPr/>
        </p:nvSpPr>
        <p:spPr>
          <a:xfrm>
            <a:off x="660786" y="476328"/>
            <a:ext cx="5966257" cy="523220"/>
          </a:xfrm>
          <a:prstGeom prst="rect">
            <a:avLst/>
          </a:prstGeom>
          <a:noFill/>
        </p:spPr>
        <p:txBody>
          <a:bodyPr wrap="square" rtlCol="0">
            <a:spAutoFit/>
            <a:scene3d>
              <a:camera prst="orthographicFront"/>
              <a:lightRig rig="threePt" dir="t"/>
            </a:scene3d>
            <a:sp3d contourW="12700"/>
          </a:bodyPr>
          <a:lstStyle/>
          <a:p>
            <a:r>
              <a:rPr lang="en-US" altLang="zh-CN" sz="2800" b="1" dirty="0">
                <a:latin typeface="+mj-ea"/>
                <a:ea typeface="+mj-ea"/>
                <a:cs typeface="经典综艺体简" panose="02010609000101010101" pitchFamily="49" charset="-122"/>
              </a:rPr>
              <a:t>2.</a:t>
            </a:r>
            <a:r>
              <a:rPr lang="zh-CN" altLang="en-US" sz="2800" b="1" dirty="0">
                <a:latin typeface="+mj-ea"/>
                <a:ea typeface="+mj-ea"/>
                <a:cs typeface="经典综艺体简" panose="02010609000101010101" pitchFamily="49" charset="-122"/>
              </a:rPr>
              <a:t>带权的</a:t>
            </a:r>
            <a:r>
              <a:rPr lang="en-US" altLang="zh-CN" sz="2800" b="1" dirty="0">
                <a:latin typeface="+mj-ea"/>
                <a:ea typeface="+mj-ea"/>
              </a:rPr>
              <a:t>Dijkstra</a:t>
            </a:r>
            <a:r>
              <a:rPr lang="zh-CN" altLang="en-US" sz="2800" b="1" dirty="0">
                <a:latin typeface="+mj-ea"/>
                <a:ea typeface="+mj-ea"/>
              </a:rPr>
              <a:t>算法自动规划路线</a:t>
            </a:r>
          </a:p>
        </p:txBody>
      </p:sp>
      <p:cxnSp>
        <p:nvCxnSpPr>
          <p:cNvPr id="22" name="直接连接符 2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A6FBC15-D086-4D7E-BC28-04C264774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332" y="1777836"/>
            <a:ext cx="2695575" cy="2114550"/>
          </a:xfrm>
          <a:prstGeom prst="rect">
            <a:avLst/>
          </a:prstGeom>
        </p:spPr>
      </p:pic>
      <p:sp>
        <p:nvSpPr>
          <p:cNvPr id="6" name="文本框 5">
            <a:extLst>
              <a:ext uri="{FF2B5EF4-FFF2-40B4-BE49-F238E27FC236}">
                <a16:creationId xmlns:a16="http://schemas.microsoft.com/office/drawing/2014/main" id="{38B9C9DA-2DC1-46BA-9C74-8DCBC2411A9E}"/>
              </a:ext>
            </a:extLst>
          </p:cNvPr>
          <p:cNvSpPr txBox="1"/>
          <p:nvPr/>
        </p:nvSpPr>
        <p:spPr>
          <a:xfrm>
            <a:off x="4298623" y="1640264"/>
            <a:ext cx="6674177" cy="4247317"/>
          </a:xfrm>
          <a:prstGeom prst="rect">
            <a:avLst/>
          </a:prstGeom>
          <a:noFill/>
        </p:spPr>
        <p:txBody>
          <a:bodyPr wrap="square" rtlCol="0">
            <a:spAutoFit/>
          </a:bodyPr>
          <a:lstStyle/>
          <a:p>
            <a:r>
              <a:rPr lang="en-US" altLang="zh-CN" dirty="0"/>
              <a:t>     Dijkstra</a:t>
            </a:r>
            <a:r>
              <a:rPr lang="zh-CN" altLang="en-US" dirty="0"/>
              <a:t>算法解决的是有权图中最短路径问题。迪杰斯特拉算法主要特点是以起始点为中心向外层层扩展，直到扩展到终点为止。</a:t>
            </a:r>
            <a:endParaRPr lang="en-US" altLang="zh-CN" dirty="0"/>
          </a:p>
          <a:p>
            <a:r>
              <a:rPr lang="en-US" altLang="zh-CN" dirty="0"/>
              <a:t>    </a:t>
            </a:r>
          </a:p>
          <a:p>
            <a:r>
              <a:rPr lang="en-US" altLang="zh-CN" dirty="0"/>
              <a:t>     </a:t>
            </a:r>
            <a:r>
              <a:rPr lang="zh-CN" altLang="en-US" dirty="0"/>
              <a:t>我们通过收集协调器上传终端的温度湿度信息，转换拿到对应热指数表的值。</a:t>
            </a:r>
            <a:r>
              <a:rPr lang="zh-CN" altLang="en-US" dirty="0">
                <a:solidFill>
                  <a:srgbClr val="FF0000"/>
                </a:solidFill>
              </a:rPr>
              <a:t>以热指数表的值和路径的长度综合考虑</a:t>
            </a:r>
            <a:r>
              <a:rPr lang="zh-CN" altLang="en-US" dirty="0"/>
              <a:t>建立对应邻接矩阵，如果有的位置温度或湿度超过对应的阈值，我们设置这一点为不可达。</a:t>
            </a:r>
            <a:endParaRPr lang="en-US" altLang="zh-CN" dirty="0"/>
          </a:p>
          <a:p>
            <a:r>
              <a:rPr lang="en-US" altLang="zh-CN" dirty="0"/>
              <a:t>     </a:t>
            </a:r>
          </a:p>
          <a:p>
            <a:r>
              <a:rPr lang="en-US" altLang="zh-CN" dirty="0"/>
              <a:t>    </a:t>
            </a:r>
          </a:p>
          <a:p>
            <a:r>
              <a:rPr lang="en-US" altLang="zh-CN" dirty="0"/>
              <a:t>    </a:t>
            </a:r>
            <a:r>
              <a:rPr lang="zh-CN" altLang="en-US" dirty="0"/>
              <a:t>这样我们就可以找到一个既安全，又快速的逃生路线了。此线路上的所有终端传感器闪烁，人们就可以通过所有终端的指向来迅速的逃离火灾现场！</a:t>
            </a:r>
            <a:endParaRPr lang="en-US" altLang="zh-CN" dirty="0"/>
          </a:p>
          <a:p>
            <a:r>
              <a:rPr lang="en-US" altLang="zh-CN" dirty="0"/>
              <a:t>      </a:t>
            </a:r>
          </a:p>
          <a:p>
            <a:r>
              <a:rPr lang="en-US" altLang="zh-CN" dirty="0"/>
              <a:t>     </a:t>
            </a:r>
            <a:endParaRPr lang="zh-CN" altLang="en-US" dirty="0"/>
          </a:p>
        </p:txBody>
      </p:sp>
      <p:sp>
        <p:nvSpPr>
          <p:cNvPr id="13" name="îŝḷîḓé-Rectangle 9">
            <a:extLst>
              <a:ext uri="{FF2B5EF4-FFF2-40B4-BE49-F238E27FC236}">
                <a16:creationId xmlns:a16="http://schemas.microsoft.com/office/drawing/2014/main" id="{FFEFF272-6B78-4624-B8C4-912BEB6834FF}"/>
              </a:ext>
            </a:extLst>
          </p:cNvPr>
          <p:cNvSpPr/>
          <p:nvPr/>
        </p:nvSpPr>
        <p:spPr>
          <a:xfrm>
            <a:off x="176212" y="505281"/>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ŝḷîḓé-Rectangle 14">
            <a:extLst>
              <a:ext uri="{FF2B5EF4-FFF2-40B4-BE49-F238E27FC236}">
                <a16:creationId xmlns:a16="http://schemas.microsoft.com/office/drawing/2014/main" id="{F8754492-6C33-4BCA-ADC4-F2AD6FC85810}"/>
              </a:ext>
            </a:extLst>
          </p:cNvPr>
          <p:cNvSpPr/>
          <p:nvPr/>
        </p:nvSpPr>
        <p:spPr>
          <a:xfrm>
            <a:off x="294199" y="624477"/>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Tree>
    <p:custDataLst>
      <p:tags r:id="rId1"/>
    </p:custDataLst>
    <p:extLst>
      <p:ext uri="{BB962C8B-B14F-4D97-AF65-F5344CB8AC3E}">
        <p14:creationId xmlns:p14="http://schemas.microsoft.com/office/powerpoint/2010/main" val="1323451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4"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îŝḷîḓé-Rectangle 8"/>
          <p:cNvSpPr/>
          <p:nvPr/>
        </p:nvSpPr>
        <p:spPr>
          <a:xfrm>
            <a:off x="5641894" y="409516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îŝḷîḓé-Rectangle 9"/>
          <p:cNvSpPr/>
          <p:nvPr/>
        </p:nvSpPr>
        <p:spPr>
          <a:xfrm>
            <a:off x="5644809" y="515097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4" name="îŝḷîḓé-Rectangle 14"/>
          <p:cNvSpPr/>
          <p:nvPr/>
        </p:nvSpPr>
        <p:spPr>
          <a:xfrm>
            <a:off x="8572999" y="4090942"/>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文本框 19"/>
          <p:cNvSpPr txBox="1"/>
          <p:nvPr/>
        </p:nvSpPr>
        <p:spPr>
          <a:xfrm>
            <a:off x="660786" y="476328"/>
            <a:ext cx="6663841" cy="954107"/>
          </a:xfrm>
          <a:prstGeom prst="rect">
            <a:avLst/>
          </a:prstGeom>
          <a:noFill/>
        </p:spPr>
        <p:txBody>
          <a:bodyPr wrap="square" rtlCol="0">
            <a:spAutoFit/>
            <a:scene3d>
              <a:camera prst="orthographicFront"/>
              <a:lightRig rig="threePt" dir="t"/>
            </a:scene3d>
            <a:sp3d contourW="12700"/>
          </a:bodyPr>
          <a:lstStyle/>
          <a:p>
            <a:r>
              <a:rPr lang="en-US" altLang="zh-CN" sz="2800" b="1" dirty="0">
                <a:latin typeface="+mj-ea"/>
                <a:ea typeface="+mj-ea"/>
                <a:cs typeface="经典综艺体简" panose="02010609000101010101" pitchFamily="49" charset="-122"/>
              </a:rPr>
              <a:t>3.</a:t>
            </a:r>
            <a:r>
              <a:rPr lang="zh-CN" altLang="en-US" sz="2800" b="1" dirty="0">
                <a:latin typeface="+mn-ea"/>
              </a:rPr>
              <a:t>服务器</a:t>
            </a:r>
            <a:r>
              <a:rPr lang="en-US" altLang="zh-CN" sz="2800" b="1" dirty="0">
                <a:latin typeface="+mn-ea"/>
              </a:rPr>
              <a:t>-</a:t>
            </a:r>
            <a:r>
              <a:rPr lang="zh-CN" altLang="en-US" sz="2800" b="1" dirty="0">
                <a:latin typeface="+mn-ea"/>
              </a:rPr>
              <a:t>协调器</a:t>
            </a:r>
            <a:r>
              <a:rPr lang="en-US" altLang="zh-CN" sz="2800" b="1" dirty="0">
                <a:latin typeface="+mn-ea"/>
              </a:rPr>
              <a:t>-</a:t>
            </a:r>
            <a:r>
              <a:rPr lang="zh-CN" altLang="en-US" sz="2800" b="1" dirty="0">
                <a:latin typeface="+mn-ea"/>
              </a:rPr>
              <a:t>传感器 三位一体架构</a:t>
            </a:r>
          </a:p>
          <a:p>
            <a:endParaRPr lang="zh-CN" altLang="en-US" sz="2800" b="1" dirty="0">
              <a:latin typeface="+mj-ea"/>
              <a:ea typeface="+mj-ea"/>
            </a:endParaRPr>
          </a:p>
        </p:txBody>
      </p:sp>
      <p:cxnSp>
        <p:nvCxnSpPr>
          <p:cNvPr id="22" name="直接连接符 2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459138D7-9FDD-41DA-A532-D1E575CB3E6F}"/>
              </a:ext>
            </a:extLst>
          </p:cNvPr>
          <p:cNvSpPr/>
          <p:nvPr/>
        </p:nvSpPr>
        <p:spPr>
          <a:xfrm>
            <a:off x="428171" y="1443841"/>
            <a:ext cx="6096000" cy="3970318"/>
          </a:xfrm>
          <a:prstGeom prst="rect">
            <a:avLst/>
          </a:prstGeom>
        </p:spPr>
        <p:txBody>
          <a:bodyPr>
            <a:spAutoFit/>
          </a:bodyPr>
          <a:lstStyle/>
          <a:p>
            <a:r>
              <a:rPr lang="zh-CN" altLang="en-US" dirty="0"/>
              <a:t>1. 感知层：系统中的各种传感器收集相应区域的数据，并实时将指定的数据发给协调器（主控制器）进行处理。 </a:t>
            </a:r>
          </a:p>
          <a:p>
            <a:r>
              <a:rPr lang="zh-CN" altLang="en-US" dirty="0"/>
              <a:t> </a:t>
            </a:r>
          </a:p>
          <a:p>
            <a:r>
              <a:rPr lang="zh-CN" altLang="en-US" dirty="0"/>
              <a:t> </a:t>
            </a:r>
          </a:p>
          <a:p>
            <a:r>
              <a:rPr lang="zh-CN" altLang="en-US" dirty="0"/>
              <a:t> </a:t>
            </a:r>
          </a:p>
          <a:p>
            <a:r>
              <a:rPr lang="zh-CN" altLang="en-US" dirty="0"/>
              <a:t>2. 网络层：协调器（主控制器）将对应的区域打包后发给服务器处理，服务器在根据里面相应 的算法进行处理，然后在将处理的数据整理好发给协调器。 </a:t>
            </a:r>
          </a:p>
          <a:p>
            <a:r>
              <a:rPr lang="zh-CN" altLang="en-US" dirty="0"/>
              <a:t> </a:t>
            </a:r>
          </a:p>
          <a:p>
            <a:r>
              <a:rPr lang="zh-CN" altLang="en-US" dirty="0"/>
              <a:t> </a:t>
            </a:r>
          </a:p>
          <a:p>
            <a:r>
              <a:rPr lang="zh-CN" altLang="en-US" dirty="0"/>
              <a:t> </a:t>
            </a:r>
          </a:p>
          <a:p>
            <a:r>
              <a:rPr lang="zh-CN" altLang="en-US" dirty="0"/>
              <a:t>3. 应用层：服务器收集数据后，在本地进行相应的处理，可以在指定的 pc 端显示对应区域的 数据，也可以在手机端查看经服务器处理后实时现实的数据。 </a:t>
            </a:r>
          </a:p>
        </p:txBody>
      </p:sp>
      <p:sp>
        <p:nvSpPr>
          <p:cNvPr id="4" name="矩形 3">
            <a:extLst>
              <a:ext uri="{FF2B5EF4-FFF2-40B4-BE49-F238E27FC236}">
                <a16:creationId xmlns:a16="http://schemas.microsoft.com/office/drawing/2014/main" id="{F422D227-1916-476B-9964-C88972A60222}"/>
              </a:ext>
            </a:extLst>
          </p:cNvPr>
          <p:cNvSpPr/>
          <p:nvPr/>
        </p:nvSpPr>
        <p:spPr>
          <a:xfrm>
            <a:off x="8706971" y="4604175"/>
            <a:ext cx="2723823" cy="369332"/>
          </a:xfrm>
          <a:prstGeom prst="rect">
            <a:avLst/>
          </a:prstGeom>
        </p:spPr>
        <p:txBody>
          <a:bodyPr wrap="none">
            <a:spAutoFit/>
          </a:bodyPr>
          <a:lstStyle/>
          <a:p>
            <a:r>
              <a:rPr lang="zh-CN" altLang="en-US" b="1" dirty="0">
                <a:latin typeface="+mn-ea"/>
                <a:cs typeface="经典综艺体简" panose="02010609000101010101" pitchFamily="49" charset="-122"/>
              </a:rPr>
              <a:t>集中控制，终端实时显示</a:t>
            </a:r>
            <a:endParaRPr lang="zh-CN" altLang="en-US" dirty="0"/>
          </a:p>
        </p:txBody>
      </p:sp>
      <p:sp>
        <p:nvSpPr>
          <p:cNvPr id="7" name="箭头: 右 6">
            <a:extLst>
              <a:ext uri="{FF2B5EF4-FFF2-40B4-BE49-F238E27FC236}">
                <a16:creationId xmlns:a16="http://schemas.microsoft.com/office/drawing/2014/main" id="{714EEBBC-268E-48C0-92A6-843217E9387C}"/>
              </a:ext>
            </a:extLst>
          </p:cNvPr>
          <p:cNvSpPr/>
          <p:nvPr/>
        </p:nvSpPr>
        <p:spPr>
          <a:xfrm>
            <a:off x="6649323" y="4671849"/>
            <a:ext cx="1932495" cy="301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9C2B60FB-C22B-4CC6-9D88-01D27DBEF840}"/>
              </a:ext>
            </a:extLst>
          </p:cNvPr>
          <p:cNvSpPr/>
          <p:nvPr/>
        </p:nvSpPr>
        <p:spPr>
          <a:xfrm>
            <a:off x="6582337" y="3014303"/>
            <a:ext cx="1932495" cy="301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B29A0CAB-2A95-4821-AEE7-C91A6988185D}"/>
              </a:ext>
            </a:extLst>
          </p:cNvPr>
          <p:cNvSpPr/>
          <p:nvPr/>
        </p:nvSpPr>
        <p:spPr>
          <a:xfrm>
            <a:off x="6551770" y="1594988"/>
            <a:ext cx="1932495" cy="301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17A8C03-7C94-4996-8B80-5C7729448B0A}"/>
              </a:ext>
            </a:extLst>
          </p:cNvPr>
          <p:cNvSpPr/>
          <p:nvPr/>
        </p:nvSpPr>
        <p:spPr>
          <a:xfrm>
            <a:off x="8706971" y="1587818"/>
            <a:ext cx="1107996" cy="369332"/>
          </a:xfrm>
          <a:prstGeom prst="rect">
            <a:avLst/>
          </a:prstGeom>
        </p:spPr>
        <p:txBody>
          <a:bodyPr wrap="none">
            <a:spAutoFit/>
          </a:bodyPr>
          <a:lstStyle/>
          <a:p>
            <a:r>
              <a:rPr lang="zh-CN" altLang="en-US" b="1" dirty="0">
                <a:latin typeface="+mn-ea"/>
                <a:cs typeface="经典综艺体简" panose="02010609000101010101" pitchFamily="49" charset="-122"/>
              </a:rPr>
              <a:t>实时检测</a:t>
            </a:r>
            <a:endParaRPr lang="zh-CN" altLang="en-US" dirty="0"/>
          </a:p>
        </p:txBody>
      </p:sp>
      <p:sp>
        <p:nvSpPr>
          <p:cNvPr id="17" name="矩形 16">
            <a:extLst>
              <a:ext uri="{FF2B5EF4-FFF2-40B4-BE49-F238E27FC236}">
                <a16:creationId xmlns:a16="http://schemas.microsoft.com/office/drawing/2014/main" id="{4E4FCF8A-C16D-4C39-9EDF-045DBD4E8F3C}"/>
              </a:ext>
            </a:extLst>
          </p:cNvPr>
          <p:cNvSpPr/>
          <p:nvPr/>
        </p:nvSpPr>
        <p:spPr>
          <a:xfrm>
            <a:off x="8706971" y="2946629"/>
            <a:ext cx="2262158" cy="369332"/>
          </a:xfrm>
          <a:prstGeom prst="rect">
            <a:avLst/>
          </a:prstGeom>
        </p:spPr>
        <p:txBody>
          <a:bodyPr wrap="none">
            <a:spAutoFit/>
          </a:bodyPr>
          <a:lstStyle/>
          <a:p>
            <a:r>
              <a:rPr lang="zh-CN" altLang="en-US" b="1" dirty="0">
                <a:latin typeface="+mn-ea"/>
              </a:rPr>
              <a:t>数据上传，处理请求</a:t>
            </a:r>
            <a:endParaRPr lang="zh-CN" altLang="en-US" dirty="0"/>
          </a:p>
        </p:txBody>
      </p:sp>
      <p:sp>
        <p:nvSpPr>
          <p:cNvPr id="19" name="îŝḷîḓé-Rectangle 9">
            <a:extLst>
              <a:ext uri="{FF2B5EF4-FFF2-40B4-BE49-F238E27FC236}">
                <a16:creationId xmlns:a16="http://schemas.microsoft.com/office/drawing/2014/main" id="{503BDD3D-E770-4A45-AFE1-59565831B3B4}"/>
              </a:ext>
            </a:extLst>
          </p:cNvPr>
          <p:cNvSpPr/>
          <p:nvPr/>
        </p:nvSpPr>
        <p:spPr>
          <a:xfrm>
            <a:off x="176212" y="505281"/>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ŝḷîḓé-Rectangle 9">
            <a:extLst>
              <a:ext uri="{FF2B5EF4-FFF2-40B4-BE49-F238E27FC236}">
                <a16:creationId xmlns:a16="http://schemas.microsoft.com/office/drawing/2014/main" id="{9400E321-D855-4E11-AE2A-6C9AAC2EB541}"/>
              </a:ext>
            </a:extLst>
          </p:cNvPr>
          <p:cNvSpPr/>
          <p:nvPr/>
        </p:nvSpPr>
        <p:spPr>
          <a:xfrm>
            <a:off x="297114" y="62326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Tree>
    <p:custDataLst>
      <p:tags r:id="rId1"/>
    </p:custDataLst>
    <p:extLst>
      <p:ext uri="{BB962C8B-B14F-4D97-AF65-F5344CB8AC3E}">
        <p14:creationId xmlns:p14="http://schemas.microsoft.com/office/powerpoint/2010/main" val="16570076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4" grpId="0" animBg="1"/>
      <p:bldP spid="19"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05</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721282" y="5037978"/>
            <a:ext cx="2749471"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后期的规划</a:t>
            </a:r>
          </a:p>
        </p:txBody>
      </p:sp>
    </p:spTree>
    <p:extLst>
      <p:ext uri="{BB962C8B-B14F-4D97-AF65-F5344CB8AC3E}">
        <p14:creationId xmlns:p14="http://schemas.microsoft.com/office/powerpoint/2010/main" val="37642945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îŝḷîḓé-Rectangle 8"/>
          <p:cNvSpPr/>
          <p:nvPr/>
        </p:nvSpPr>
        <p:spPr>
          <a:xfrm>
            <a:off x="5641894" y="409516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îŝḷîḓé-Rectangle 9"/>
          <p:cNvSpPr/>
          <p:nvPr/>
        </p:nvSpPr>
        <p:spPr>
          <a:xfrm>
            <a:off x="5644809" y="515097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4" name="îŝḷîḓé-Rectangle 14"/>
          <p:cNvSpPr/>
          <p:nvPr/>
        </p:nvSpPr>
        <p:spPr>
          <a:xfrm>
            <a:off x="8572999" y="4090942"/>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1" name="îŝḷîḓé-Rectangle 9">
            <a:extLst>
              <a:ext uri="{FF2B5EF4-FFF2-40B4-BE49-F238E27FC236}">
                <a16:creationId xmlns:a16="http://schemas.microsoft.com/office/drawing/2014/main" id="{9400E321-D855-4E11-AE2A-6C9AAC2EB541}"/>
              </a:ext>
            </a:extLst>
          </p:cNvPr>
          <p:cNvSpPr/>
          <p:nvPr/>
        </p:nvSpPr>
        <p:spPr>
          <a:xfrm>
            <a:off x="297114" y="62326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 name="文本框 1">
            <a:extLst>
              <a:ext uri="{FF2B5EF4-FFF2-40B4-BE49-F238E27FC236}">
                <a16:creationId xmlns:a16="http://schemas.microsoft.com/office/drawing/2014/main" id="{EF5F5F96-67B6-43E4-A8F9-7FC63D8049AA}"/>
              </a:ext>
            </a:extLst>
          </p:cNvPr>
          <p:cNvSpPr txBox="1"/>
          <p:nvPr/>
        </p:nvSpPr>
        <p:spPr>
          <a:xfrm>
            <a:off x="297114" y="891212"/>
            <a:ext cx="6810696" cy="646331"/>
          </a:xfrm>
          <a:prstGeom prst="rect">
            <a:avLst/>
          </a:prstGeom>
          <a:noFill/>
        </p:spPr>
        <p:txBody>
          <a:bodyPr wrap="square" rtlCol="0">
            <a:spAutoFit/>
          </a:bodyPr>
          <a:lstStyle/>
          <a:p>
            <a:r>
              <a:rPr lang="en-US" altLang="zh-CN" dirty="0"/>
              <a:t>1.</a:t>
            </a:r>
            <a:r>
              <a:rPr lang="zh-CN" altLang="en-US" dirty="0"/>
              <a:t>在终端部署的位置安装对应的灭火喷头等装置，不仅能够规划路线，还可以进行灭火</a:t>
            </a:r>
          </a:p>
        </p:txBody>
      </p:sp>
      <p:sp>
        <p:nvSpPr>
          <p:cNvPr id="5" name="文本框 4">
            <a:extLst>
              <a:ext uri="{FF2B5EF4-FFF2-40B4-BE49-F238E27FC236}">
                <a16:creationId xmlns:a16="http://schemas.microsoft.com/office/drawing/2014/main" id="{15954EDB-F228-47BB-B662-72AD489738D4}"/>
              </a:ext>
            </a:extLst>
          </p:cNvPr>
          <p:cNvSpPr txBox="1"/>
          <p:nvPr/>
        </p:nvSpPr>
        <p:spPr>
          <a:xfrm>
            <a:off x="297114" y="1985357"/>
            <a:ext cx="7055793" cy="369332"/>
          </a:xfrm>
          <a:prstGeom prst="rect">
            <a:avLst/>
          </a:prstGeom>
          <a:noFill/>
        </p:spPr>
        <p:txBody>
          <a:bodyPr wrap="square" rtlCol="0">
            <a:spAutoFit/>
          </a:bodyPr>
          <a:lstStyle/>
          <a:p>
            <a:r>
              <a:rPr lang="en-US" altLang="zh-CN" dirty="0"/>
              <a:t>2.</a:t>
            </a:r>
            <a:r>
              <a:rPr lang="zh-CN" altLang="en-US" dirty="0"/>
              <a:t>优化算法，更加合理的规划路线</a:t>
            </a:r>
          </a:p>
        </p:txBody>
      </p:sp>
    </p:spTree>
    <p:custDataLst>
      <p:tags r:id="rId1"/>
    </p:custDataLst>
    <p:extLst>
      <p:ext uri="{BB962C8B-B14F-4D97-AF65-F5344CB8AC3E}">
        <p14:creationId xmlns:p14="http://schemas.microsoft.com/office/powerpoint/2010/main" val="332498739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4"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文本框 3"/>
          <p:cNvSpPr txBox="1"/>
          <p:nvPr/>
        </p:nvSpPr>
        <p:spPr>
          <a:xfrm>
            <a:off x="1044493" y="1667613"/>
            <a:ext cx="4820550" cy="101566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方正兰亭中黑_GBK" panose="02000000000000000000" pitchFamily="2" charset="-122"/>
              </a:rPr>
              <a:t>感谢您的观看</a:t>
            </a:r>
          </a:p>
        </p:txBody>
      </p:sp>
      <p:sp>
        <p:nvSpPr>
          <p:cNvPr id="5" name="文本框 4"/>
          <p:cNvSpPr txBox="1"/>
          <p:nvPr/>
        </p:nvSpPr>
        <p:spPr>
          <a:xfrm>
            <a:off x="1136858" y="2792037"/>
            <a:ext cx="5134739" cy="58458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50000"/>
                  </a:prstClr>
                </a:solidFill>
                <a:effectLst/>
                <a:uLnTx/>
                <a:uFillTx/>
                <a:latin typeface="Century Gothic" panose="020B0502020202020204" pitchFamily="34" charset="0"/>
                <a:ea typeface="微软雅黑"/>
                <a:cs typeface="+mn-cs"/>
              </a:rPr>
              <a:t>The user can demonstrate on a projector or computer or print the it into a film to be used in a wider field</a:t>
            </a:r>
          </a:p>
        </p:txBody>
      </p:sp>
      <p:grpSp>
        <p:nvGrpSpPr>
          <p:cNvPr id="6" name="组合 5"/>
          <p:cNvGrpSpPr/>
          <p:nvPr/>
        </p:nvGrpSpPr>
        <p:grpSpPr>
          <a:xfrm>
            <a:off x="1136858" y="3940636"/>
            <a:ext cx="479921" cy="479921"/>
            <a:chOff x="9870664" y="1889449"/>
            <a:chExt cx="527872" cy="527872"/>
          </a:xfrm>
        </p:grpSpPr>
        <p:sp>
          <p:nvSpPr>
            <p:cNvPr id="7" name="椭圆 6"/>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60"/>
            <p:cNvSpPr/>
            <p:nvPr/>
          </p:nvSpPr>
          <p:spPr>
            <a:xfrm>
              <a:off x="9982200" y="2002361"/>
              <a:ext cx="304800" cy="30204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p:cNvGrpSpPr/>
          <p:nvPr/>
        </p:nvGrpSpPr>
        <p:grpSpPr>
          <a:xfrm>
            <a:off x="1843695" y="3940636"/>
            <a:ext cx="479921" cy="479921"/>
            <a:chOff x="9870664" y="1889449"/>
            <a:chExt cx="527872" cy="527872"/>
          </a:xfrm>
        </p:grpSpPr>
        <p:sp>
          <p:nvSpPr>
            <p:cNvPr id="10" name="椭圆 9"/>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64"/>
            <p:cNvSpPr/>
            <p:nvPr/>
          </p:nvSpPr>
          <p:spPr>
            <a:xfrm>
              <a:off x="9982200" y="2012825"/>
              <a:ext cx="304800" cy="281119"/>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 name="组合 11"/>
          <p:cNvGrpSpPr/>
          <p:nvPr/>
        </p:nvGrpSpPr>
        <p:grpSpPr>
          <a:xfrm>
            <a:off x="2550533" y="3940636"/>
            <a:ext cx="479921" cy="479921"/>
            <a:chOff x="9870664" y="1889449"/>
            <a:chExt cx="527872" cy="527872"/>
          </a:xfrm>
        </p:grpSpPr>
        <p:sp>
          <p:nvSpPr>
            <p:cNvPr id="13" name="椭圆 12"/>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67"/>
            <p:cNvSpPr/>
            <p:nvPr/>
          </p:nvSpPr>
          <p:spPr>
            <a:xfrm>
              <a:off x="9986889" y="2000985"/>
              <a:ext cx="295421" cy="304800"/>
            </a:xfrm>
            <a:custGeom>
              <a:avLst/>
              <a:gdLst>
                <a:gd name="T0" fmla="*/ 614 w 834"/>
                <a:gd name="T1" fmla="*/ 393 h 862"/>
                <a:gd name="T2" fmla="*/ 548 w 834"/>
                <a:gd name="T3" fmla="*/ 370 h 862"/>
                <a:gd name="T4" fmla="*/ 551 w 834"/>
                <a:gd name="T5" fmla="*/ 312 h 862"/>
                <a:gd name="T6" fmla="*/ 627 w 834"/>
                <a:gd name="T7" fmla="*/ 313 h 862"/>
                <a:gd name="T8" fmla="*/ 615 w 834"/>
                <a:gd name="T9" fmla="*/ 345 h 862"/>
                <a:gd name="T10" fmla="*/ 587 w 834"/>
                <a:gd name="T11" fmla="*/ 324 h 862"/>
                <a:gd name="T12" fmla="*/ 563 w 834"/>
                <a:gd name="T13" fmla="*/ 342 h 862"/>
                <a:gd name="T14" fmla="*/ 596 w 834"/>
                <a:gd name="T15" fmla="*/ 359 h 862"/>
                <a:gd name="T16" fmla="*/ 646 w 834"/>
                <a:gd name="T17" fmla="*/ 402 h 862"/>
                <a:gd name="T18" fmla="*/ 590 w 834"/>
                <a:gd name="T19" fmla="*/ 444 h 862"/>
                <a:gd name="T20" fmla="*/ 534 w 834"/>
                <a:gd name="T21" fmla="*/ 398 h 862"/>
                <a:gd name="T22" fmla="*/ 570 w 834"/>
                <a:gd name="T23" fmla="*/ 415 h 862"/>
                <a:gd name="T24" fmla="*/ 612 w 834"/>
                <a:gd name="T25" fmla="*/ 416 h 862"/>
                <a:gd name="T26" fmla="*/ 403 w 834"/>
                <a:gd name="T27" fmla="*/ 440 h 862"/>
                <a:gd name="T28" fmla="*/ 437 w 834"/>
                <a:gd name="T29" fmla="*/ 333 h 862"/>
                <a:gd name="T30" fmla="*/ 473 w 834"/>
                <a:gd name="T31" fmla="*/ 440 h 862"/>
                <a:gd name="T32" fmla="*/ 524 w 834"/>
                <a:gd name="T33" fmla="*/ 304 h 862"/>
                <a:gd name="T34" fmla="*/ 496 w 834"/>
                <a:gd name="T35" fmla="*/ 304 h 862"/>
                <a:gd name="T36" fmla="*/ 473 w 834"/>
                <a:gd name="T37" fmla="*/ 403 h 862"/>
                <a:gd name="T38" fmla="*/ 438 w 834"/>
                <a:gd name="T39" fmla="*/ 304 h 862"/>
                <a:gd name="T40" fmla="*/ 404 w 834"/>
                <a:gd name="T41" fmla="*/ 404 h 862"/>
                <a:gd name="T42" fmla="*/ 366 w 834"/>
                <a:gd name="T43" fmla="*/ 304 h 862"/>
                <a:gd name="T44" fmla="*/ 389 w 834"/>
                <a:gd name="T45" fmla="*/ 440 h 862"/>
                <a:gd name="T46" fmla="*/ 340 w 834"/>
                <a:gd name="T47" fmla="*/ 428 h 862"/>
                <a:gd name="T48" fmla="*/ 265 w 834"/>
                <a:gd name="T49" fmla="*/ 416 h 862"/>
                <a:gd name="T50" fmla="*/ 331 w 834"/>
                <a:gd name="T51" fmla="*/ 381 h 862"/>
                <a:gd name="T52" fmla="*/ 331 w 834"/>
                <a:gd name="T53" fmla="*/ 357 h 862"/>
                <a:gd name="T54" fmla="*/ 265 w 834"/>
                <a:gd name="T55" fmla="*/ 328 h 862"/>
                <a:gd name="T56" fmla="*/ 336 w 834"/>
                <a:gd name="T57" fmla="*/ 316 h 862"/>
                <a:gd name="T58" fmla="*/ 236 w 834"/>
                <a:gd name="T59" fmla="*/ 304 h 862"/>
                <a:gd name="T60" fmla="*/ 340 w 834"/>
                <a:gd name="T61" fmla="*/ 440 h 862"/>
                <a:gd name="T62" fmla="*/ 340 w 834"/>
                <a:gd name="T63" fmla="*/ 428 h 862"/>
                <a:gd name="T64" fmla="*/ 98 w 834"/>
                <a:gd name="T65" fmla="*/ 440 h 862"/>
                <a:gd name="T66" fmla="*/ 125 w 834"/>
                <a:gd name="T67" fmla="*/ 440 h 862"/>
                <a:gd name="T68" fmla="*/ 181 w 834"/>
                <a:gd name="T69" fmla="*/ 440 h 862"/>
                <a:gd name="T70" fmla="*/ 209 w 834"/>
                <a:gd name="T71" fmla="*/ 440 h 862"/>
                <a:gd name="T72" fmla="*/ 196 w 834"/>
                <a:gd name="T73" fmla="*/ 304 h 862"/>
                <a:gd name="T74" fmla="*/ 182 w 834"/>
                <a:gd name="T75" fmla="*/ 400 h 862"/>
                <a:gd name="T76" fmla="*/ 113 w 834"/>
                <a:gd name="T77" fmla="*/ 304 h 862"/>
                <a:gd name="T78" fmla="*/ 834 w 834"/>
                <a:gd name="T79" fmla="*/ 0 h 862"/>
                <a:gd name="T80" fmla="*/ 743 w 834"/>
                <a:gd name="T81" fmla="*/ 555 h 862"/>
                <a:gd name="T82" fmla="*/ 551 w 834"/>
                <a:gd name="T83" fmla="*/ 643 h 862"/>
                <a:gd name="T84" fmla="*/ 420 w 834"/>
                <a:gd name="T85" fmla="*/ 772 h 862"/>
                <a:gd name="T86" fmla="*/ 329 w 834"/>
                <a:gd name="T87" fmla="*/ 643 h 862"/>
                <a:gd name="T88" fmla="*/ 0 w 834"/>
                <a:gd name="T89" fmla="*/ 88 h 862"/>
                <a:gd name="T90" fmla="*/ 91 w 834"/>
                <a:gd name="T91" fmla="*/ 0 h 862"/>
                <a:gd name="T92" fmla="*/ 707 w 834"/>
                <a:gd name="T93" fmla="*/ 125 h 862"/>
                <a:gd name="T94" fmla="*/ 109 w 834"/>
                <a:gd name="T95" fmla="*/ 125 h 862"/>
                <a:gd name="T96" fmla="*/ 37 w 834"/>
                <a:gd name="T97" fmla="*/ 125 h 862"/>
                <a:gd name="T98" fmla="*/ 366 w 834"/>
                <a:gd name="T99" fmla="*/ 606 h 862"/>
                <a:gd name="T100" fmla="*/ 420 w 834"/>
                <a:gd name="T101" fmla="*/ 720 h 862"/>
                <a:gd name="T102" fmla="*/ 456 w 834"/>
                <a:gd name="T103" fmla="*/ 683 h 862"/>
                <a:gd name="T104" fmla="*/ 536 w 834"/>
                <a:gd name="T105" fmla="*/ 606 h 862"/>
                <a:gd name="T106" fmla="*/ 587 w 834"/>
                <a:gd name="T107" fmla="*/ 606 h 862"/>
                <a:gd name="T108" fmla="*/ 707 w 834"/>
                <a:gd name="T109" fmla="*/ 554 h 862"/>
                <a:gd name="T110" fmla="*/ 707 w 834"/>
                <a:gd name="T111" fmla="*/ 518 h 862"/>
                <a:gd name="T112" fmla="*/ 707 w 834"/>
                <a:gd name="T113" fmla="*/ 125 h 862"/>
                <a:gd name="T114" fmla="*/ 127 w 834"/>
                <a:gd name="T115" fmla="*/ 37 h 862"/>
                <a:gd name="T116" fmla="*/ 743 w 834"/>
                <a:gd name="T117" fmla="*/ 88 h 862"/>
                <a:gd name="T118" fmla="*/ 798 w 834"/>
                <a:gd name="T119" fmla="*/ 518 h 862"/>
                <a:gd name="T120" fmla="*/ 798 w 834"/>
                <a:gd name="T121" fmla="*/ 3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4" h="862">
                  <a:moveTo>
                    <a:pt x="619" y="404"/>
                  </a:moveTo>
                  <a:cubicBezTo>
                    <a:pt x="619" y="399"/>
                    <a:pt x="617" y="395"/>
                    <a:pt x="614" y="393"/>
                  </a:cubicBezTo>
                  <a:cubicBezTo>
                    <a:pt x="610" y="390"/>
                    <a:pt x="603" y="388"/>
                    <a:pt x="591" y="385"/>
                  </a:cubicBezTo>
                  <a:cubicBezTo>
                    <a:pt x="569" y="380"/>
                    <a:pt x="555" y="375"/>
                    <a:pt x="548" y="370"/>
                  </a:cubicBezTo>
                  <a:cubicBezTo>
                    <a:pt x="540" y="364"/>
                    <a:pt x="537" y="355"/>
                    <a:pt x="537" y="344"/>
                  </a:cubicBezTo>
                  <a:cubicBezTo>
                    <a:pt x="537" y="330"/>
                    <a:pt x="541" y="320"/>
                    <a:pt x="551" y="312"/>
                  </a:cubicBezTo>
                  <a:cubicBezTo>
                    <a:pt x="561" y="304"/>
                    <a:pt x="573" y="300"/>
                    <a:pt x="590" y="300"/>
                  </a:cubicBezTo>
                  <a:cubicBezTo>
                    <a:pt x="605" y="300"/>
                    <a:pt x="617" y="305"/>
                    <a:pt x="627" y="313"/>
                  </a:cubicBezTo>
                  <a:cubicBezTo>
                    <a:pt x="637" y="321"/>
                    <a:pt x="642" y="331"/>
                    <a:pt x="643" y="345"/>
                  </a:cubicBezTo>
                  <a:lnTo>
                    <a:pt x="615" y="345"/>
                  </a:lnTo>
                  <a:cubicBezTo>
                    <a:pt x="615" y="339"/>
                    <a:pt x="612" y="333"/>
                    <a:pt x="607" y="330"/>
                  </a:cubicBezTo>
                  <a:cubicBezTo>
                    <a:pt x="601" y="326"/>
                    <a:pt x="595" y="324"/>
                    <a:pt x="587" y="324"/>
                  </a:cubicBezTo>
                  <a:cubicBezTo>
                    <a:pt x="579" y="324"/>
                    <a:pt x="574" y="325"/>
                    <a:pt x="570" y="329"/>
                  </a:cubicBezTo>
                  <a:cubicBezTo>
                    <a:pt x="565" y="332"/>
                    <a:pt x="563" y="336"/>
                    <a:pt x="563" y="342"/>
                  </a:cubicBezTo>
                  <a:cubicBezTo>
                    <a:pt x="563" y="346"/>
                    <a:pt x="566" y="349"/>
                    <a:pt x="570" y="351"/>
                  </a:cubicBezTo>
                  <a:cubicBezTo>
                    <a:pt x="574" y="354"/>
                    <a:pt x="583" y="356"/>
                    <a:pt x="596" y="359"/>
                  </a:cubicBezTo>
                  <a:cubicBezTo>
                    <a:pt x="616" y="364"/>
                    <a:pt x="630" y="369"/>
                    <a:pt x="636" y="375"/>
                  </a:cubicBezTo>
                  <a:cubicBezTo>
                    <a:pt x="643" y="380"/>
                    <a:pt x="646" y="390"/>
                    <a:pt x="646" y="402"/>
                  </a:cubicBezTo>
                  <a:cubicBezTo>
                    <a:pt x="646" y="415"/>
                    <a:pt x="641" y="425"/>
                    <a:pt x="631" y="433"/>
                  </a:cubicBezTo>
                  <a:cubicBezTo>
                    <a:pt x="621" y="440"/>
                    <a:pt x="607" y="444"/>
                    <a:pt x="590" y="444"/>
                  </a:cubicBezTo>
                  <a:cubicBezTo>
                    <a:pt x="573" y="444"/>
                    <a:pt x="560" y="440"/>
                    <a:pt x="550" y="432"/>
                  </a:cubicBezTo>
                  <a:cubicBezTo>
                    <a:pt x="540" y="424"/>
                    <a:pt x="535" y="413"/>
                    <a:pt x="534" y="398"/>
                  </a:cubicBezTo>
                  <a:lnTo>
                    <a:pt x="562" y="398"/>
                  </a:lnTo>
                  <a:cubicBezTo>
                    <a:pt x="562" y="405"/>
                    <a:pt x="565" y="411"/>
                    <a:pt x="570" y="415"/>
                  </a:cubicBezTo>
                  <a:cubicBezTo>
                    <a:pt x="575" y="419"/>
                    <a:pt x="581" y="421"/>
                    <a:pt x="590" y="421"/>
                  </a:cubicBezTo>
                  <a:cubicBezTo>
                    <a:pt x="599" y="421"/>
                    <a:pt x="606" y="419"/>
                    <a:pt x="612" y="416"/>
                  </a:cubicBezTo>
                  <a:cubicBezTo>
                    <a:pt x="617" y="413"/>
                    <a:pt x="619" y="409"/>
                    <a:pt x="619" y="404"/>
                  </a:cubicBezTo>
                  <a:close/>
                  <a:moveTo>
                    <a:pt x="403" y="440"/>
                  </a:moveTo>
                  <a:lnTo>
                    <a:pt x="416" y="440"/>
                  </a:lnTo>
                  <a:lnTo>
                    <a:pt x="437" y="333"/>
                  </a:lnTo>
                  <a:lnTo>
                    <a:pt x="459" y="440"/>
                  </a:lnTo>
                  <a:lnTo>
                    <a:pt x="473" y="440"/>
                  </a:lnTo>
                  <a:lnTo>
                    <a:pt x="487" y="440"/>
                  </a:lnTo>
                  <a:lnTo>
                    <a:pt x="524" y="304"/>
                  </a:lnTo>
                  <a:lnTo>
                    <a:pt x="510" y="304"/>
                  </a:lnTo>
                  <a:lnTo>
                    <a:pt x="496" y="304"/>
                  </a:lnTo>
                  <a:lnTo>
                    <a:pt x="473" y="403"/>
                  </a:lnTo>
                  <a:lnTo>
                    <a:pt x="473" y="403"/>
                  </a:lnTo>
                  <a:lnTo>
                    <a:pt x="453" y="304"/>
                  </a:lnTo>
                  <a:lnTo>
                    <a:pt x="438" y="304"/>
                  </a:lnTo>
                  <a:lnTo>
                    <a:pt x="423" y="304"/>
                  </a:lnTo>
                  <a:lnTo>
                    <a:pt x="404" y="404"/>
                  </a:lnTo>
                  <a:lnTo>
                    <a:pt x="381" y="304"/>
                  </a:lnTo>
                  <a:lnTo>
                    <a:pt x="366" y="304"/>
                  </a:lnTo>
                  <a:lnTo>
                    <a:pt x="351" y="304"/>
                  </a:lnTo>
                  <a:lnTo>
                    <a:pt x="389" y="440"/>
                  </a:lnTo>
                  <a:lnTo>
                    <a:pt x="403" y="440"/>
                  </a:lnTo>
                  <a:close/>
                  <a:moveTo>
                    <a:pt x="340" y="428"/>
                  </a:moveTo>
                  <a:lnTo>
                    <a:pt x="340" y="416"/>
                  </a:lnTo>
                  <a:lnTo>
                    <a:pt x="265" y="416"/>
                  </a:lnTo>
                  <a:lnTo>
                    <a:pt x="265" y="381"/>
                  </a:lnTo>
                  <a:lnTo>
                    <a:pt x="331" y="381"/>
                  </a:lnTo>
                  <a:lnTo>
                    <a:pt x="331" y="369"/>
                  </a:lnTo>
                  <a:lnTo>
                    <a:pt x="331" y="357"/>
                  </a:lnTo>
                  <a:lnTo>
                    <a:pt x="265" y="357"/>
                  </a:lnTo>
                  <a:lnTo>
                    <a:pt x="265" y="328"/>
                  </a:lnTo>
                  <a:lnTo>
                    <a:pt x="336" y="328"/>
                  </a:lnTo>
                  <a:lnTo>
                    <a:pt x="336" y="316"/>
                  </a:lnTo>
                  <a:lnTo>
                    <a:pt x="336" y="304"/>
                  </a:lnTo>
                  <a:lnTo>
                    <a:pt x="236" y="304"/>
                  </a:lnTo>
                  <a:lnTo>
                    <a:pt x="236" y="440"/>
                  </a:lnTo>
                  <a:lnTo>
                    <a:pt x="340" y="440"/>
                  </a:lnTo>
                  <a:lnTo>
                    <a:pt x="340" y="428"/>
                  </a:lnTo>
                  <a:lnTo>
                    <a:pt x="340" y="428"/>
                  </a:lnTo>
                  <a:close/>
                  <a:moveTo>
                    <a:pt x="98" y="304"/>
                  </a:moveTo>
                  <a:lnTo>
                    <a:pt x="98" y="440"/>
                  </a:lnTo>
                  <a:lnTo>
                    <a:pt x="111" y="440"/>
                  </a:lnTo>
                  <a:lnTo>
                    <a:pt x="125" y="440"/>
                  </a:lnTo>
                  <a:lnTo>
                    <a:pt x="125" y="342"/>
                  </a:lnTo>
                  <a:lnTo>
                    <a:pt x="181" y="440"/>
                  </a:lnTo>
                  <a:lnTo>
                    <a:pt x="195" y="440"/>
                  </a:lnTo>
                  <a:lnTo>
                    <a:pt x="209" y="440"/>
                  </a:lnTo>
                  <a:lnTo>
                    <a:pt x="209" y="304"/>
                  </a:lnTo>
                  <a:lnTo>
                    <a:pt x="196" y="304"/>
                  </a:lnTo>
                  <a:lnTo>
                    <a:pt x="182" y="304"/>
                  </a:lnTo>
                  <a:lnTo>
                    <a:pt x="182" y="400"/>
                  </a:lnTo>
                  <a:lnTo>
                    <a:pt x="128" y="304"/>
                  </a:lnTo>
                  <a:lnTo>
                    <a:pt x="113" y="304"/>
                  </a:lnTo>
                  <a:lnTo>
                    <a:pt x="98" y="304"/>
                  </a:lnTo>
                  <a:close/>
                  <a:moveTo>
                    <a:pt x="834" y="0"/>
                  </a:moveTo>
                  <a:lnTo>
                    <a:pt x="834" y="555"/>
                  </a:lnTo>
                  <a:lnTo>
                    <a:pt x="743" y="555"/>
                  </a:lnTo>
                  <a:lnTo>
                    <a:pt x="743" y="643"/>
                  </a:lnTo>
                  <a:lnTo>
                    <a:pt x="551" y="643"/>
                  </a:lnTo>
                  <a:lnTo>
                    <a:pt x="420" y="774"/>
                  </a:lnTo>
                  <a:lnTo>
                    <a:pt x="420" y="772"/>
                  </a:lnTo>
                  <a:lnTo>
                    <a:pt x="329" y="862"/>
                  </a:lnTo>
                  <a:lnTo>
                    <a:pt x="329" y="643"/>
                  </a:lnTo>
                  <a:lnTo>
                    <a:pt x="0" y="643"/>
                  </a:lnTo>
                  <a:lnTo>
                    <a:pt x="0" y="88"/>
                  </a:lnTo>
                  <a:lnTo>
                    <a:pt x="91" y="88"/>
                  </a:lnTo>
                  <a:lnTo>
                    <a:pt x="91" y="0"/>
                  </a:lnTo>
                  <a:lnTo>
                    <a:pt x="834" y="0"/>
                  </a:lnTo>
                  <a:close/>
                  <a:moveTo>
                    <a:pt x="707" y="125"/>
                  </a:moveTo>
                  <a:lnTo>
                    <a:pt x="127" y="125"/>
                  </a:lnTo>
                  <a:lnTo>
                    <a:pt x="109" y="125"/>
                  </a:lnTo>
                  <a:lnTo>
                    <a:pt x="91" y="125"/>
                  </a:lnTo>
                  <a:lnTo>
                    <a:pt x="37" y="125"/>
                  </a:lnTo>
                  <a:lnTo>
                    <a:pt x="37" y="606"/>
                  </a:lnTo>
                  <a:lnTo>
                    <a:pt x="366" y="606"/>
                  </a:lnTo>
                  <a:lnTo>
                    <a:pt x="366" y="774"/>
                  </a:lnTo>
                  <a:lnTo>
                    <a:pt x="420" y="720"/>
                  </a:lnTo>
                  <a:lnTo>
                    <a:pt x="438" y="702"/>
                  </a:lnTo>
                  <a:lnTo>
                    <a:pt x="456" y="683"/>
                  </a:lnTo>
                  <a:lnTo>
                    <a:pt x="533" y="606"/>
                  </a:lnTo>
                  <a:lnTo>
                    <a:pt x="536" y="606"/>
                  </a:lnTo>
                  <a:lnTo>
                    <a:pt x="561" y="606"/>
                  </a:lnTo>
                  <a:lnTo>
                    <a:pt x="587" y="606"/>
                  </a:lnTo>
                  <a:lnTo>
                    <a:pt x="707" y="606"/>
                  </a:lnTo>
                  <a:lnTo>
                    <a:pt x="707" y="554"/>
                  </a:lnTo>
                  <a:lnTo>
                    <a:pt x="707" y="536"/>
                  </a:lnTo>
                  <a:lnTo>
                    <a:pt x="707" y="518"/>
                  </a:lnTo>
                  <a:lnTo>
                    <a:pt x="707" y="125"/>
                  </a:lnTo>
                  <a:lnTo>
                    <a:pt x="707" y="125"/>
                  </a:lnTo>
                  <a:close/>
                  <a:moveTo>
                    <a:pt x="798" y="37"/>
                  </a:moveTo>
                  <a:lnTo>
                    <a:pt x="127" y="37"/>
                  </a:lnTo>
                  <a:lnTo>
                    <a:pt x="127" y="88"/>
                  </a:lnTo>
                  <a:lnTo>
                    <a:pt x="743" y="88"/>
                  </a:lnTo>
                  <a:lnTo>
                    <a:pt x="743" y="518"/>
                  </a:lnTo>
                  <a:lnTo>
                    <a:pt x="798" y="518"/>
                  </a:lnTo>
                  <a:lnTo>
                    <a:pt x="798" y="37"/>
                  </a:lnTo>
                  <a:lnTo>
                    <a:pt x="798"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6818665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0" y="0"/>
            <a:ext cx="4337254" cy="6858000"/>
          </a:xfrm>
          <a:prstGeom prst="rect">
            <a:avLst/>
          </a:prstGeom>
        </p:spPr>
      </p:pic>
      <p:sp>
        <p:nvSpPr>
          <p:cNvPr id="4" name="文本框 3"/>
          <p:cNvSpPr txBox="1"/>
          <p:nvPr/>
        </p:nvSpPr>
        <p:spPr>
          <a:xfrm>
            <a:off x="5914701" y="1574750"/>
            <a:ext cx="2741456"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1 .</a:t>
            </a:r>
            <a:r>
              <a:rPr lang="zh-CN" altLang="en-US"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项目背景研究</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7" name="文本框 6"/>
          <p:cNvSpPr txBox="1"/>
          <p:nvPr/>
        </p:nvSpPr>
        <p:spPr>
          <a:xfrm>
            <a:off x="5914701" y="3062734"/>
            <a:ext cx="1664238"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3 .</a:t>
            </a:r>
            <a:r>
              <a:rPr lang="zh-CN" altLang="en-US"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实用性</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10" name="文本框 9"/>
          <p:cNvSpPr txBox="1"/>
          <p:nvPr/>
        </p:nvSpPr>
        <p:spPr>
          <a:xfrm>
            <a:off x="5914701" y="2329421"/>
            <a:ext cx="2023311"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2 .</a:t>
            </a:r>
            <a:r>
              <a:rPr lang="zh-CN" altLang="en-US"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产品介绍</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13" name="文本框 12"/>
          <p:cNvSpPr txBox="1"/>
          <p:nvPr/>
        </p:nvSpPr>
        <p:spPr>
          <a:xfrm>
            <a:off x="5914701" y="4477293"/>
            <a:ext cx="2382383"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5 .</a:t>
            </a:r>
            <a:r>
              <a:rPr lang="zh-CN" altLang="en-US"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后期的规划</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15" name="文本框 14">
            <a:extLst>
              <a:ext uri="{FF2B5EF4-FFF2-40B4-BE49-F238E27FC236}">
                <a16:creationId xmlns:a16="http://schemas.microsoft.com/office/drawing/2014/main" id="{B4900FC8-F731-4E8A-B56E-A78D1946CE0C}"/>
              </a:ext>
            </a:extLst>
          </p:cNvPr>
          <p:cNvSpPr txBox="1"/>
          <p:nvPr/>
        </p:nvSpPr>
        <p:spPr>
          <a:xfrm>
            <a:off x="5914701" y="3796047"/>
            <a:ext cx="3100529"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4 .</a:t>
            </a:r>
            <a:r>
              <a:rPr lang="zh-CN" altLang="en-US"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技术方案创新性</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Tree>
    <p:extLst>
      <p:ext uri="{BB962C8B-B14F-4D97-AF65-F5344CB8AC3E}">
        <p14:creationId xmlns:p14="http://schemas.microsoft.com/office/powerpoint/2010/main" val="22907454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01</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464784" y="5037978"/>
            <a:ext cx="3262432"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项目背景研究</a:t>
            </a:r>
          </a:p>
        </p:txBody>
      </p:sp>
    </p:spTree>
    <p:extLst>
      <p:ext uri="{BB962C8B-B14F-4D97-AF65-F5344CB8AC3E}">
        <p14:creationId xmlns:p14="http://schemas.microsoft.com/office/powerpoint/2010/main" val="14807905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874712" y="1338848"/>
          <a:ext cx="10118408" cy="3730992"/>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872991" y="401149"/>
            <a:ext cx="3394209" cy="523220"/>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火灾致死地点分析</a:t>
            </a:r>
          </a:p>
        </p:txBody>
      </p:sp>
      <p:sp>
        <p:nvSpPr>
          <p:cNvPr id="5" name="文本框 4"/>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6" name="直接连接符 5"/>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32F6B1B-FC22-4293-82D7-5A6C8B621998}"/>
              </a:ext>
            </a:extLst>
          </p:cNvPr>
          <p:cNvSpPr/>
          <p:nvPr/>
        </p:nvSpPr>
        <p:spPr>
          <a:xfrm>
            <a:off x="872990" y="5449351"/>
            <a:ext cx="9652770" cy="7289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据调查：人员密集场所的火灾死亡人数仅次于住宅，成为第二大火灾致死的场合。迫切需要一种智能的新型产品来帮助人们安全的逃生。</a:t>
            </a:r>
          </a:p>
        </p:txBody>
      </p:sp>
    </p:spTree>
    <p:extLst>
      <p:ext uri="{BB962C8B-B14F-4D97-AF65-F5344CB8AC3E}">
        <p14:creationId xmlns:p14="http://schemas.microsoft.com/office/powerpoint/2010/main" val="28206636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îŝḷîḓé-Rectangle 8"/>
          <p:cNvSpPr/>
          <p:nvPr/>
        </p:nvSpPr>
        <p:spPr>
          <a:xfrm>
            <a:off x="5641894" y="409516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îŝḷîḓé-Rectangle 9"/>
          <p:cNvSpPr/>
          <p:nvPr/>
        </p:nvSpPr>
        <p:spPr>
          <a:xfrm>
            <a:off x="5644809" y="515097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4" name="îŝḷîḓé-Rectangle 14"/>
          <p:cNvSpPr/>
          <p:nvPr/>
        </p:nvSpPr>
        <p:spPr>
          <a:xfrm>
            <a:off x="8572999" y="4090942"/>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文本框 19"/>
          <p:cNvSpPr txBox="1"/>
          <p:nvPr/>
        </p:nvSpPr>
        <p:spPr>
          <a:xfrm>
            <a:off x="670214" y="483935"/>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面向对象</a:t>
            </a:r>
          </a:p>
        </p:txBody>
      </p:sp>
      <p:cxnSp>
        <p:nvCxnSpPr>
          <p:cNvPr id="22" name="直接连接符 2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8AF627F-406E-456A-8184-F2686C076537}"/>
              </a:ext>
            </a:extLst>
          </p:cNvPr>
          <p:cNvSpPr txBox="1"/>
          <p:nvPr/>
        </p:nvSpPr>
        <p:spPr>
          <a:xfrm>
            <a:off x="348382" y="1413559"/>
            <a:ext cx="5591503" cy="3785652"/>
          </a:xfrm>
          <a:prstGeom prst="rect">
            <a:avLst/>
          </a:prstGeom>
          <a:noFill/>
        </p:spPr>
        <p:txBody>
          <a:bodyPr wrap="square" rtlCol="0">
            <a:spAutoFit/>
          </a:bodyPr>
          <a:lstStyle/>
          <a:p>
            <a:r>
              <a:rPr lang="en-US" altLang="zh-CN" sz="2000" dirty="0"/>
              <a:t>      </a:t>
            </a:r>
            <a:r>
              <a:rPr lang="zh-CN" altLang="zh-CN" sz="2000" dirty="0"/>
              <a:t>近年来各种</a:t>
            </a:r>
            <a:r>
              <a:rPr lang="zh-CN" altLang="zh-CN" sz="2000" dirty="0">
                <a:solidFill>
                  <a:srgbClr val="FF0000"/>
                </a:solidFill>
              </a:rPr>
              <a:t>大型商场</a:t>
            </a:r>
            <a:r>
              <a:rPr lang="zh-CN" altLang="zh-CN" sz="2000" dirty="0"/>
              <a:t>，</a:t>
            </a:r>
            <a:r>
              <a:rPr lang="zh-CN" altLang="zh-CN" sz="2000" dirty="0">
                <a:solidFill>
                  <a:srgbClr val="FF0000"/>
                </a:solidFill>
              </a:rPr>
              <a:t>高层写字楼</a:t>
            </a:r>
            <a:r>
              <a:rPr lang="zh-CN" altLang="zh-CN" sz="2000" dirty="0"/>
              <a:t>失火的事故频频发生，在这些人群高度的集中</a:t>
            </a:r>
            <a:r>
              <a:rPr lang="zh-CN" altLang="en-US" sz="2000" dirty="0"/>
              <a:t>、构建复杂、设备设施繁多</a:t>
            </a:r>
            <a:r>
              <a:rPr lang="zh-CN" altLang="zh-CN" sz="2000" dirty="0"/>
              <a:t>的场所</a:t>
            </a:r>
            <a:r>
              <a:rPr lang="zh-CN" altLang="en-US" sz="2000" dirty="0"/>
              <a:t>。</a:t>
            </a:r>
            <a:r>
              <a:rPr lang="zh-CN" altLang="zh-CN" sz="2000" dirty="0"/>
              <a:t>如果没有良好有效的逃生方案，会造成很严重的人群伤亡</a:t>
            </a:r>
            <a:r>
              <a:rPr lang="zh-CN" altLang="en-US" sz="2000" dirty="0"/>
              <a:t>。并且</a:t>
            </a:r>
            <a:r>
              <a:rPr lang="zh-CN" altLang="zh-CN" sz="2000" dirty="0"/>
              <a:t>在火灾发生时，人群都会出现一种极度慌张的情形，即使有好的方案，人们不能有效的执行，依旧不能将伤亡降低到最低。</a:t>
            </a:r>
            <a:endParaRPr lang="en-US" altLang="zh-CN" sz="2000" dirty="0"/>
          </a:p>
          <a:p>
            <a:r>
              <a:rPr lang="en-US" altLang="zh-CN" sz="2000" dirty="0"/>
              <a:t>     </a:t>
            </a:r>
          </a:p>
          <a:p>
            <a:r>
              <a:rPr lang="en-US" altLang="zh-CN" sz="2000" dirty="0"/>
              <a:t>      </a:t>
            </a:r>
            <a:r>
              <a:rPr lang="zh-CN" altLang="en-US" sz="2000" dirty="0"/>
              <a:t>我们团队经过精心研究，研制了</a:t>
            </a:r>
            <a:r>
              <a:rPr lang="en-US" altLang="zh-CN" sz="2000" dirty="0"/>
              <a:t>”</a:t>
            </a:r>
            <a:r>
              <a:rPr lang="zh-CN" altLang="en-US" dirty="0">
                <a:solidFill>
                  <a:srgbClr val="FF0000"/>
                </a:solidFill>
              </a:rPr>
              <a:t>基于</a:t>
            </a:r>
            <a:r>
              <a:rPr lang="en-US" altLang="zh-CN" dirty="0" err="1">
                <a:solidFill>
                  <a:srgbClr val="FF0000"/>
                </a:solidFill>
              </a:rPr>
              <a:t>WSN</a:t>
            </a:r>
            <a:r>
              <a:rPr lang="zh-CN" altLang="en-US" sz="2000" dirty="0">
                <a:solidFill>
                  <a:srgbClr val="FF0000"/>
                </a:solidFill>
              </a:rPr>
              <a:t>火灾安全智能逃生系统</a:t>
            </a:r>
            <a:r>
              <a:rPr lang="en-US" altLang="zh-CN" sz="2000" dirty="0"/>
              <a:t>”,</a:t>
            </a:r>
            <a:r>
              <a:rPr lang="zh-CN" altLang="en-US" sz="2000" dirty="0"/>
              <a:t>在应对大型商场，写字楼时等人群密集的地方发生火灾时，能够有效的指导人们安全、迅速的逃生。</a:t>
            </a:r>
          </a:p>
        </p:txBody>
      </p:sp>
      <p:pic>
        <p:nvPicPr>
          <p:cNvPr id="1026" name="Picture 2">
            <a:extLst>
              <a:ext uri="{FF2B5EF4-FFF2-40B4-BE49-F238E27FC236}">
                <a16:creationId xmlns:a16="http://schemas.microsoft.com/office/drawing/2014/main" id="{F62FEB0E-B5B0-4385-AC8F-E99D1F85D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2138">
            <a:off x="9131570" y="4341757"/>
            <a:ext cx="2870035" cy="161844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AD7A5334-AA61-4780-A300-356D6621D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93096">
            <a:off x="7870096" y="801128"/>
            <a:ext cx="3294117" cy="2091695"/>
          </a:xfrm>
          <a:prstGeom prst="rect">
            <a:avLst/>
          </a:prstGeom>
        </p:spPr>
      </p:pic>
      <p:pic>
        <p:nvPicPr>
          <p:cNvPr id="1028" name="Picture 4">
            <a:extLst>
              <a:ext uri="{FF2B5EF4-FFF2-40B4-BE49-F238E27FC236}">
                <a16:creationId xmlns:a16="http://schemas.microsoft.com/office/drawing/2014/main" id="{3FFC4BF7-6E09-416C-A63E-DC77F1E8F6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03598">
            <a:off x="5711757" y="4139075"/>
            <a:ext cx="2998418" cy="17867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051773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02</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977750" y="5037978"/>
            <a:ext cx="2236510"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产品介绍</a:t>
            </a:r>
          </a:p>
        </p:txBody>
      </p:sp>
    </p:spTree>
    <p:extLst>
      <p:ext uri="{BB962C8B-B14F-4D97-AF65-F5344CB8AC3E}">
        <p14:creationId xmlns:p14="http://schemas.microsoft.com/office/powerpoint/2010/main" val="406631017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4320" y="1628775"/>
            <a:ext cx="6522720" cy="4248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658464" y="1933934"/>
            <a:ext cx="5635413" cy="3713709"/>
          </a:xfrm>
          <a:prstGeom prst="rect">
            <a:avLst/>
          </a:prstGeom>
        </p:spPr>
        <p:txBody>
          <a:bodyPr wrap="square">
            <a:spAutoFit/>
            <a:scene3d>
              <a:camera prst="orthographicFront"/>
              <a:lightRig rig="threePt" dir="t"/>
            </a:scene3d>
            <a:sp3d contourW="12700"/>
          </a:bodyPr>
          <a:lstStyle/>
          <a:p>
            <a:pPr>
              <a:lnSpc>
                <a:spcPct val="120000"/>
              </a:lnSpc>
            </a:pPr>
            <a:r>
              <a:rPr lang="en-US" altLang="zh-CN" sz="2200" b="1" dirty="0">
                <a:solidFill>
                  <a:schemeClr val="bg1"/>
                </a:solidFill>
              </a:rPr>
              <a:t>        </a:t>
            </a:r>
            <a:r>
              <a:rPr lang="zh-CN" altLang="en-US" sz="2200" b="1" dirty="0">
                <a:solidFill>
                  <a:schemeClr val="bg1"/>
                </a:solidFill>
              </a:rPr>
              <a:t>该产品是基于</a:t>
            </a:r>
            <a:r>
              <a:rPr lang="en-US" altLang="zh-CN" sz="2200" b="1" dirty="0">
                <a:solidFill>
                  <a:schemeClr val="bg1"/>
                </a:solidFill>
              </a:rPr>
              <a:t>WSN</a:t>
            </a:r>
            <a:r>
              <a:rPr lang="zh-CN" altLang="en-US" sz="2200" b="1" dirty="0">
                <a:solidFill>
                  <a:schemeClr val="bg1"/>
                </a:solidFill>
              </a:rPr>
              <a:t>的火灾安全智能逃生系统，目前已经做出了相关的仿真模型。</a:t>
            </a:r>
            <a:endParaRPr lang="en-US" altLang="zh-CN" sz="2200" b="1" dirty="0">
              <a:solidFill>
                <a:schemeClr val="bg1"/>
              </a:solidFill>
            </a:endParaRPr>
          </a:p>
          <a:p>
            <a:pPr>
              <a:lnSpc>
                <a:spcPct val="120000"/>
              </a:lnSpc>
            </a:pPr>
            <a:r>
              <a:rPr lang="en-US" altLang="zh-CN" sz="2200" b="1" dirty="0">
                <a:solidFill>
                  <a:schemeClr val="bg1"/>
                </a:solidFill>
              </a:rPr>
              <a:t>        </a:t>
            </a:r>
            <a:r>
              <a:rPr lang="zh-CN" altLang="en-US" sz="2200" b="1" dirty="0">
                <a:solidFill>
                  <a:schemeClr val="bg1"/>
                </a:solidFill>
              </a:rPr>
              <a:t>适用于人群密集，路况交错复杂的办公写字大楼以及大型商场超市等地区。</a:t>
            </a:r>
            <a:endParaRPr lang="en-US" altLang="zh-CN" sz="2200" b="1" dirty="0">
              <a:solidFill>
                <a:schemeClr val="bg1"/>
              </a:solidFill>
            </a:endParaRPr>
          </a:p>
          <a:p>
            <a:pPr>
              <a:lnSpc>
                <a:spcPct val="120000"/>
              </a:lnSpc>
            </a:pPr>
            <a:r>
              <a:rPr lang="en-US" altLang="zh-CN" sz="2200" b="1" dirty="0">
                <a:solidFill>
                  <a:schemeClr val="bg1"/>
                </a:solidFill>
              </a:rPr>
              <a:t>        </a:t>
            </a:r>
            <a:r>
              <a:rPr lang="zh-CN" altLang="en-US" sz="2200" b="1" dirty="0">
                <a:solidFill>
                  <a:schemeClr val="bg1"/>
                </a:solidFill>
              </a:rPr>
              <a:t>在大楼的各个节点部署，由总控制室实时进行监测，当发生火灾时，能够及时检测到火灾发生场地，总控制室根据大楼状况进行精确，安全的路径规划，并指示出方向指导人们快速疏散，保障人民的生命安全。</a:t>
            </a:r>
            <a:endParaRPr lang="en-US" altLang="zh-CN" sz="2200" b="1" dirty="0">
              <a:solidFill>
                <a:schemeClr val="bg1"/>
              </a:solidFill>
            </a:endParaRPr>
          </a:p>
        </p:txBody>
      </p:sp>
      <p:cxnSp>
        <p:nvCxnSpPr>
          <p:cNvPr id="21" name="直接连接符 2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853E44C6-371B-462C-A020-6EC19FEB841E}"/>
              </a:ext>
            </a:extLst>
          </p:cNvPr>
          <p:cNvGrpSpPr/>
          <p:nvPr/>
        </p:nvGrpSpPr>
        <p:grpSpPr>
          <a:xfrm>
            <a:off x="623002" y="464033"/>
            <a:ext cx="4843224" cy="671613"/>
            <a:chOff x="3797607" y="424476"/>
            <a:chExt cx="3807891" cy="671613"/>
          </a:xfrm>
        </p:grpSpPr>
        <p:sp>
          <p:nvSpPr>
            <p:cNvPr id="30" name="文本框 29">
              <a:extLst>
                <a:ext uri="{FF2B5EF4-FFF2-40B4-BE49-F238E27FC236}">
                  <a16:creationId xmlns:a16="http://schemas.microsoft.com/office/drawing/2014/main" id="{1522DCD7-9E8C-4F1A-B3D4-FECB2BB5724D}"/>
                </a:ext>
              </a:extLst>
            </p:cNvPr>
            <p:cNvSpPr txBox="1"/>
            <p:nvPr/>
          </p:nvSpPr>
          <p:spPr>
            <a:xfrm>
              <a:off x="3797608" y="424476"/>
              <a:ext cx="1274446" cy="523220"/>
            </a:xfrm>
            <a:prstGeom prst="rect">
              <a:avLst/>
            </a:prstGeom>
            <a:noFill/>
          </p:spPr>
          <p:txBody>
            <a:bodyPr wrap="none" rtlCol="0">
              <a:spAutoFit/>
              <a:scene3d>
                <a:camera prst="orthographicFront"/>
                <a:lightRig rig="threePt" dir="t"/>
              </a:scene3d>
              <a:sp3d contourW="12700"/>
            </a:bodyPr>
            <a:lstStyle/>
            <a:p>
              <a:r>
                <a:rPr lang="zh-CN" altLang="en-US"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产品介绍</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31" name="文本框 30">
              <a:extLst>
                <a:ext uri="{FF2B5EF4-FFF2-40B4-BE49-F238E27FC236}">
                  <a16:creationId xmlns:a16="http://schemas.microsoft.com/office/drawing/2014/main" id="{9FD3059C-5F0D-4FA4-8D09-0AEFCCEEC22A}"/>
                </a:ext>
              </a:extLst>
            </p:cNvPr>
            <p:cNvSpPr txBox="1"/>
            <p:nvPr/>
          </p:nvSpPr>
          <p:spPr>
            <a:xfrm>
              <a:off x="3797607" y="827682"/>
              <a:ext cx="3807891" cy="2684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75000"/>
                      <a:lumOff val="25000"/>
                    </a:schemeClr>
                  </a:solidFill>
                  <a:latin typeface="Century Gothic" panose="020B0502020202020204" pitchFamily="34" charset="0"/>
                  <a:ea typeface="+mj-ea"/>
                </a:rPr>
                <a:t>Product introduction</a:t>
              </a:r>
            </a:p>
          </p:txBody>
        </p:sp>
      </p:grpSp>
      <p:pic>
        <p:nvPicPr>
          <p:cNvPr id="20" name="图片 19">
            <a:extLst>
              <a:ext uri="{FF2B5EF4-FFF2-40B4-BE49-F238E27FC236}">
                <a16:creationId xmlns:a16="http://schemas.microsoft.com/office/drawing/2014/main" id="{A8F9FDDB-607C-458B-A8CE-190672E53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20" y="1628775"/>
            <a:ext cx="4457143" cy="4380952"/>
          </a:xfrm>
          <a:prstGeom prst="rect">
            <a:avLst/>
          </a:prstGeom>
        </p:spPr>
      </p:pic>
    </p:spTree>
    <p:extLst>
      <p:ext uri="{BB962C8B-B14F-4D97-AF65-F5344CB8AC3E}">
        <p14:creationId xmlns:p14="http://schemas.microsoft.com/office/powerpoint/2010/main" val="30761006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1000" fill="hold"/>
                                            <p:tgtEl>
                                              <p:spTgt spid="16"/>
                                            </p:tgtEl>
                                            <p:attrNameLst>
                                              <p:attrName>ppt_x</p:attrName>
                                            </p:attrNameLst>
                                          </p:cBhvr>
                                          <p:tavLst>
                                            <p:tav tm="0">
                                              <p:val>
                                                <p:strVal val="1+#ppt_w/2"/>
                                              </p:val>
                                            </p:tav>
                                            <p:tav tm="100000">
                                              <p:val>
                                                <p:strVal val="#ppt_x"/>
                                              </p:val>
                                            </p:tav>
                                          </p:tavLst>
                                        </p:anim>
                                        <p:anim calcmode="lin" valueType="num">
                                          <p:cBhvr additive="base">
                                            <p:cTn id="26" dur="10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1000" fill="hold"/>
                                            <p:tgtEl>
                                              <p:spTgt spid="23"/>
                                            </p:tgtEl>
                                            <p:attrNameLst>
                                              <p:attrName>ppt_x</p:attrName>
                                            </p:attrNameLst>
                                          </p:cBhvr>
                                          <p:tavLst>
                                            <p:tav tm="0">
                                              <p:val>
                                                <p:strVal val="1+#ppt_w/2"/>
                                              </p:val>
                                            </p:tav>
                                            <p:tav tm="100000">
                                              <p:val>
                                                <p:strVal val="#ppt_x"/>
                                              </p:val>
                                            </p:tav>
                                          </p:tavLst>
                                        </p:anim>
                                        <p:anim calcmode="lin" valueType="num">
                                          <p:cBhvr additive="base">
                                            <p:cTn id="30" dur="1000" fill="hold"/>
                                            <p:tgtEl>
                                              <p:spTgt spid="23"/>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1000" fill="hold"/>
                                            <p:tgtEl>
                                              <p:spTgt spid="26"/>
                                            </p:tgtEl>
                                            <p:attrNameLst>
                                              <p:attrName>ppt_x</p:attrName>
                                            </p:attrNameLst>
                                          </p:cBhvr>
                                          <p:tavLst>
                                            <p:tav tm="0">
                                              <p:val>
                                                <p:strVal val="1+#ppt_w/2"/>
                                              </p:val>
                                            </p:tav>
                                            <p:tav tm="100000">
                                              <p:val>
                                                <p:strVal val="#ppt_x"/>
                                              </p:val>
                                            </p:tav>
                                          </p:tavLst>
                                        </p:anim>
                                        <p:anim calcmode="lin" valueType="num">
                                          <p:cBhvr additive="base">
                                            <p:cTn id="34" dur="10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14" presetClass="entr" presetSubtype="1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childTnLst>
                              </p:cTn>
                            </p:par>
                            <p:par>
                              <p:cTn id="39" fill="hold">
                                <p:stCondLst>
                                  <p:cond delay="2500"/>
                                </p:stCondLst>
                                <p:childTnLst>
                                  <p:par>
                                    <p:cTn id="40" presetID="12" presetClass="entr" presetSubtype="8"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ppt_x</p:attrName>
                                            </p:attrNameLst>
                                          </p:cBhvr>
                                          <p:tavLst>
                                            <p:tav tm="0">
                                              <p:val>
                                                <p:strVal val="#ppt_x-#ppt_w*1.125000"/>
                                              </p:val>
                                            </p:tav>
                                            <p:tav tm="100000">
                                              <p:val>
                                                <p:strVal val="#ppt_x"/>
                                              </p:val>
                                            </p:tav>
                                          </p:tavLst>
                                        </p:anim>
                                        <p:animEffect transition="in" filter="wipe(right)">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1" grpId="0" animBg="1"/>
          <p:bldP spid="12"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03</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5234234" y="5037978"/>
            <a:ext cx="1723549"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实用性</a:t>
            </a:r>
          </a:p>
        </p:txBody>
      </p:sp>
    </p:spTree>
    <p:extLst>
      <p:ext uri="{BB962C8B-B14F-4D97-AF65-F5344CB8AC3E}">
        <p14:creationId xmlns:p14="http://schemas.microsoft.com/office/powerpoint/2010/main" val="8548925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市场调研</a:t>
            </a:r>
          </a:p>
        </p:txBody>
      </p:sp>
      <p:cxnSp>
        <p:nvCxnSpPr>
          <p:cNvPr id="42" name="直接连接符 4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CF83022-5B48-4659-BEC6-6C4927815BE6}"/>
              </a:ext>
            </a:extLst>
          </p:cNvPr>
          <p:cNvSpPr txBox="1"/>
          <p:nvPr/>
        </p:nvSpPr>
        <p:spPr>
          <a:xfrm>
            <a:off x="263485" y="1311958"/>
            <a:ext cx="5071491" cy="4801314"/>
          </a:xfrm>
          <a:prstGeom prst="rect">
            <a:avLst/>
          </a:prstGeom>
          <a:noFill/>
        </p:spPr>
        <p:txBody>
          <a:bodyPr wrap="square" rtlCol="0">
            <a:spAutoFit/>
          </a:bodyPr>
          <a:lstStyle/>
          <a:p>
            <a:r>
              <a:rPr lang="zh-CN" altLang="en-US" dirty="0"/>
              <a:t>  当然，市面上也有各式各样的智能火灾安全产品：</a:t>
            </a:r>
            <a:r>
              <a:rPr lang="en-US" altLang="zh-CN" dirty="0"/>
              <a:t>           </a:t>
            </a:r>
          </a:p>
          <a:p>
            <a:r>
              <a:rPr lang="zh-CN" altLang="en-US" dirty="0"/>
              <a:t>        例如市面上流行的</a:t>
            </a:r>
            <a:r>
              <a:rPr lang="en-US" altLang="zh-CN" dirty="0"/>
              <a:t>XXX</a:t>
            </a:r>
            <a:r>
              <a:rPr lang="zh-CN" altLang="en-US" dirty="0"/>
              <a:t>牌商场无线火灾系统烟感报警器</a:t>
            </a:r>
            <a:r>
              <a:rPr lang="en-US" altLang="zh-CN" dirty="0"/>
              <a:t>:</a:t>
            </a:r>
          </a:p>
          <a:p>
            <a:r>
              <a:rPr lang="en-US" altLang="zh-CN" dirty="0"/>
              <a:t>          </a:t>
            </a:r>
            <a:r>
              <a:rPr lang="zh-CN" altLang="en-US" dirty="0"/>
              <a:t>优点：</a:t>
            </a:r>
            <a:endParaRPr lang="en-US" altLang="zh-CN" dirty="0"/>
          </a:p>
          <a:p>
            <a:r>
              <a:rPr lang="en-US" altLang="zh-CN" dirty="0"/>
              <a:t>	</a:t>
            </a:r>
            <a:r>
              <a:rPr lang="zh-CN" altLang="en-US" dirty="0"/>
              <a:t>可以联机实时报警</a:t>
            </a:r>
            <a:endParaRPr lang="en-US" altLang="zh-CN" dirty="0"/>
          </a:p>
          <a:p>
            <a:r>
              <a:rPr lang="en-US" altLang="zh-CN" dirty="0"/>
              <a:t>          </a:t>
            </a:r>
            <a:r>
              <a:rPr lang="zh-CN" altLang="en-US" dirty="0"/>
              <a:t>缺点：</a:t>
            </a:r>
            <a:r>
              <a:rPr lang="en-US" altLang="zh-CN" dirty="0"/>
              <a:t> </a:t>
            </a:r>
          </a:p>
          <a:p>
            <a:r>
              <a:rPr lang="en-US" altLang="zh-CN" dirty="0"/>
              <a:t>	</a:t>
            </a:r>
            <a:r>
              <a:rPr lang="zh-CN" altLang="en-US" dirty="0"/>
              <a:t>价格昂贵</a:t>
            </a:r>
            <a:endParaRPr lang="en-US" altLang="zh-CN" dirty="0"/>
          </a:p>
          <a:p>
            <a:r>
              <a:rPr lang="en-US" altLang="zh-CN" dirty="0"/>
              <a:t>           	</a:t>
            </a:r>
            <a:r>
              <a:rPr lang="zh-CN" altLang="en-US" dirty="0"/>
              <a:t>只能进行报警动作，</a:t>
            </a:r>
            <a:r>
              <a:rPr lang="zh-CN" altLang="en-US" dirty="0">
                <a:solidFill>
                  <a:srgbClr val="FF0000"/>
                </a:solidFill>
              </a:rPr>
              <a:t>不能测出部署在每一点的温度信息。</a:t>
            </a:r>
            <a:endParaRPr lang="en-US" altLang="zh-CN" dirty="0">
              <a:solidFill>
                <a:srgbClr val="FF0000"/>
              </a:solidFill>
            </a:endParaRPr>
          </a:p>
          <a:p>
            <a:r>
              <a:rPr lang="en-US" altLang="zh-CN" dirty="0"/>
              <a:t>	</a:t>
            </a:r>
            <a:r>
              <a:rPr lang="zh-CN" altLang="en-US" dirty="0"/>
              <a:t>不能自组网，传感器之间不能交换温度信息，不能对逃生路线进行自动规划，</a:t>
            </a:r>
            <a:r>
              <a:rPr lang="zh-CN" altLang="en-US" dirty="0">
                <a:solidFill>
                  <a:srgbClr val="FF0000"/>
                </a:solidFill>
              </a:rPr>
              <a:t>无法有效疏导人群安全逃生！</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	</a:t>
            </a:r>
          </a:p>
          <a:p>
            <a:r>
              <a:rPr lang="en-US" altLang="zh-CN" dirty="0">
                <a:solidFill>
                  <a:srgbClr val="FF0000"/>
                </a:solidFill>
              </a:rPr>
              <a:t>      </a:t>
            </a:r>
          </a:p>
          <a:p>
            <a:endParaRPr lang="en-US" altLang="zh-CN" dirty="0"/>
          </a:p>
        </p:txBody>
      </p:sp>
      <p:pic>
        <p:nvPicPr>
          <p:cNvPr id="6" name="图片 5">
            <a:extLst>
              <a:ext uri="{FF2B5EF4-FFF2-40B4-BE49-F238E27FC236}">
                <a16:creationId xmlns:a16="http://schemas.microsoft.com/office/drawing/2014/main" id="{FDF7194A-C160-4C64-BA35-86AFC44726A1}"/>
              </a:ext>
            </a:extLst>
          </p:cNvPr>
          <p:cNvPicPr>
            <a:picLocks noChangeAspect="1"/>
          </p:cNvPicPr>
          <p:nvPr/>
        </p:nvPicPr>
        <p:blipFill>
          <a:blip r:embed="rId4"/>
          <a:stretch>
            <a:fillRect/>
          </a:stretch>
        </p:blipFill>
        <p:spPr>
          <a:xfrm>
            <a:off x="5874232" y="401149"/>
            <a:ext cx="6223175" cy="3310757"/>
          </a:xfrm>
          <a:prstGeom prst="rect">
            <a:avLst/>
          </a:prstGeom>
        </p:spPr>
      </p:pic>
      <p:pic>
        <p:nvPicPr>
          <p:cNvPr id="10" name="图片 9">
            <a:extLst>
              <a:ext uri="{FF2B5EF4-FFF2-40B4-BE49-F238E27FC236}">
                <a16:creationId xmlns:a16="http://schemas.microsoft.com/office/drawing/2014/main" id="{CD4E820A-5CFD-4BA3-B910-04BEF00F2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07600">
            <a:off x="5843453" y="4340753"/>
            <a:ext cx="4251883" cy="1951081"/>
          </a:xfrm>
          <a:prstGeom prst="rect">
            <a:avLst/>
          </a:prstGeom>
        </p:spPr>
      </p:pic>
    </p:spTree>
    <p:custDataLst>
      <p:tags r:id="rId1"/>
    </p:custDataLst>
    <p:extLst>
      <p:ext uri="{BB962C8B-B14F-4D97-AF65-F5344CB8AC3E}">
        <p14:creationId xmlns:p14="http://schemas.microsoft.com/office/powerpoint/2010/main" val="35885249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2bbb3f71-ed2b-4813-9d9f-c851c806846e"/>
</p:tagLst>
</file>

<file path=ppt/tags/tag3.xml><?xml version="1.0" encoding="utf-8"?>
<p:tagLst xmlns:a="http://schemas.openxmlformats.org/drawingml/2006/main" xmlns:r="http://schemas.openxmlformats.org/officeDocument/2006/relationships" xmlns:p="http://schemas.openxmlformats.org/presentationml/2006/main">
  <p:tag name="ISLIDE.DIAGRAM" val="d066b0cc-cd07-44e4-a842-2f1f102dbf96"/>
</p:tagLst>
</file>

<file path=ppt/tags/tag4.xml><?xml version="1.0" encoding="utf-8"?>
<p:tagLst xmlns:a="http://schemas.openxmlformats.org/drawingml/2006/main" xmlns:r="http://schemas.openxmlformats.org/officeDocument/2006/relationships" xmlns:p="http://schemas.openxmlformats.org/presentationml/2006/main">
  <p:tag name="ISLIDE.DIAGRAM" val="2bbb3f71-ed2b-4813-9d9f-c851c806846e"/>
</p:tagLst>
</file>

<file path=ppt/tags/tag5.xml><?xml version="1.0" encoding="utf-8"?>
<p:tagLst xmlns:a="http://schemas.openxmlformats.org/drawingml/2006/main" xmlns:r="http://schemas.openxmlformats.org/officeDocument/2006/relationships" xmlns:p="http://schemas.openxmlformats.org/presentationml/2006/main">
  <p:tag name="ISLIDE.DIAGRAM" val="2bbb3f71-ed2b-4813-9d9f-c851c806846e"/>
</p:tagLst>
</file>

<file path=ppt/tags/tag6.xml><?xml version="1.0" encoding="utf-8"?>
<p:tagLst xmlns:a="http://schemas.openxmlformats.org/drawingml/2006/main" xmlns:r="http://schemas.openxmlformats.org/officeDocument/2006/relationships" xmlns:p="http://schemas.openxmlformats.org/presentationml/2006/main">
  <p:tag name="ISLIDE.DIAGRAM" val="2bbb3f71-ed2b-4813-9d9f-c851c806846e"/>
</p:tagLst>
</file>

<file path=ppt/tags/tag7.xml><?xml version="1.0" encoding="utf-8"?>
<p:tagLst xmlns:a="http://schemas.openxmlformats.org/drawingml/2006/main" xmlns:r="http://schemas.openxmlformats.org/officeDocument/2006/relationships" xmlns:p="http://schemas.openxmlformats.org/presentationml/2006/main">
  <p:tag name="ISLIDE.DIAGRAM" val="2bbb3f71-ed2b-4813-9d9f-c851c806846e"/>
</p:tagLst>
</file>

<file path=ppt/theme/theme1.xml><?xml version="1.0" encoding="utf-8"?>
<a:theme xmlns:a="http://schemas.openxmlformats.org/drawingml/2006/main" name="第一PPT，www.1ppt.com">
  <a:themeElements>
    <a:clrScheme name="自定义 224">
      <a:dk1>
        <a:sysClr val="windowText" lastClr="000000"/>
      </a:dk1>
      <a:lt1>
        <a:sysClr val="window" lastClr="FFFFFF"/>
      </a:lt1>
      <a:dk2>
        <a:srgbClr val="44546A"/>
      </a:dk2>
      <a:lt2>
        <a:srgbClr val="E7E6E6"/>
      </a:lt2>
      <a:accent1>
        <a:srgbClr val="494398"/>
      </a:accent1>
      <a:accent2>
        <a:srgbClr val="494398"/>
      </a:accent2>
      <a:accent3>
        <a:srgbClr val="494398"/>
      </a:accent3>
      <a:accent4>
        <a:srgbClr val="494398"/>
      </a:accent4>
      <a:accent5>
        <a:srgbClr val="494398"/>
      </a:accent5>
      <a:accent6>
        <a:srgbClr val="494398"/>
      </a:accent6>
      <a:hlink>
        <a:srgbClr val="494398"/>
      </a:hlink>
      <a:folHlink>
        <a:srgbClr val="494398"/>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515</TotalTime>
  <Words>1243</Words>
  <Application>Microsoft Office PowerPoint</Application>
  <PresentationFormat>宽屏</PresentationFormat>
  <Paragraphs>110</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微软雅黑</vt:lpstr>
      <vt:lpstr>Arial</vt:lpstr>
      <vt:lpstr>Arial</vt:lpstr>
      <vt:lpstr>Calibri</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创业融资计划书</dc:title>
  <dc:creator>第一PPT</dc:creator>
  <cp:keywords>www.1ppt.com</cp:keywords>
  <dc:description>www.1ppt.com</dc:description>
  <cp:lastModifiedBy>916811138@qq.com</cp:lastModifiedBy>
  <cp:revision>60</cp:revision>
  <dcterms:created xsi:type="dcterms:W3CDTF">2017-10-09T03:26:07Z</dcterms:created>
  <dcterms:modified xsi:type="dcterms:W3CDTF">2019-09-17T15:02:19Z</dcterms:modified>
</cp:coreProperties>
</file>