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6" r:id="rId4"/>
    <p:sldMasterId id="2147483691" r:id="rId5"/>
    <p:sldMasterId id="2147483706" r:id="rId6"/>
    <p:sldMasterId id="2147483719" r:id="rId7"/>
    <p:sldMasterId id="2147483732" r:id="rId8"/>
  </p:sldMasterIdLst>
  <p:notesMasterIdLst>
    <p:notesMasterId r:id="rId13"/>
  </p:notesMasterIdLst>
  <p:handoutMasterIdLst>
    <p:handoutMasterId r:id="rId70"/>
  </p:handoutMasterIdLst>
  <p:sldIdLst>
    <p:sldId id="603" r:id="rId9"/>
    <p:sldId id="546" r:id="rId10"/>
    <p:sldId id="543" r:id="rId11"/>
    <p:sldId id="479" r:id="rId12"/>
    <p:sldId id="480" r:id="rId14"/>
    <p:sldId id="485" r:id="rId15"/>
    <p:sldId id="482" r:id="rId16"/>
    <p:sldId id="483" r:id="rId17"/>
    <p:sldId id="484" r:id="rId18"/>
    <p:sldId id="487" r:id="rId19"/>
    <p:sldId id="488" r:id="rId20"/>
    <p:sldId id="489" r:id="rId21"/>
    <p:sldId id="490" r:id="rId22"/>
    <p:sldId id="491" r:id="rId23"/>
    <p:sldId id="492" r:id="rId24"/>
    <p:sldId id="493" r:id="rId25"/>
    <p:sldId id="494" r:id="rId26"/>
    <p:sldId id="495" r:id="rId27"/>
    <p:sldId id="486" r:id="rId28"/>
    <p:sldId id="434" r:id="rId29"/>
    <p:sldId id="662" r:id="rId30"/>
    <p:sldId id="400" r:id="rId31"/>
    <p:sldId id="401" r:id="rId32"/>
    <p:sldId id="402" r:id="rId33"/>
    <p:sldId id="403" r:id="rId34"/>
    <p:sldId id="404" r:id="rId35"/>
    <p:sldId id="405" r:id="rId36"/>
    <p:sldId id="406" r:id="rId37"/>
    <p:sldId id="407" r:id="rId38"/>
    <p:sldId id="408" r:id="rId39"/>
    <p:sldId id="501" r:id="rId40"/>
    <p:sldId id="497" r:id="rId41"/>
    <p:sldId id="498" r:id="rId42"/>
    <p:sldId id="499" r:id="rId43"/>
    <p:sldId id="500" r:id="rId44"/>
    <p:sldId id="547" r:id="rId45"/>
    <p:sldId id="503" r:id="rId46"/>
    <p:sldId id="523" r:id="rId47"/>
    <p:sldId id="524" r:id="rId48"/>
    <p:sldId id="525" r:id="rId49"/>
    <p:sldId id="526" r:id="rId50"/>
    <p:sldId id="527" r:id="rId51"/>
    <p:sldId id="528" r:id="rId52"/>
    <p:sldId id="529" r:id="rId53"/>
    <p:sldId id="530" r:id="rId54"/>
    <p:sldId id="531" r:id="rId55"/>
    <p:sldId id="532" r:id="rId56"/>
    <p:sldId id="533" r:id="rId57"/>
    <p:sldId id="534" r:id="rId58"/>
    <p:sldId id="535" r:id="rId59"/>
    <p:sldId id="536" r:id="rId60"/>
    <p:sldId id="537" r:id="rId61"/>
    <p:sldId id="538" r:id="rId62"/>
    <p:sldId id="548" r:id="rId63"/>
    <p:sldId id="539" r:id="rId64"/>
    <p:sldId id="604" r:id="rId65"/>
    <p:sldId id="605" r:id="rId66"/>
    <p:sldId id="540" r:id="rId67"/>
    <p:sldId id="541" r:id="rId68"/>
    <p:sldId id="542" r:id="rId69"/>
  </p:sldIdLst>
  <p:sldSz cx="9144000" cy="6858000" type="screen4x3"/>
  <p:notesSz cx="6858000" cy="9144000"/>
  <p:custDataLst>
    <p:tags r:id="rId74"/>
  </p:custDataLst>
  <p:defaultTextStyle>
    <a:defPPr>
      <a:defRPr lang="en-US"/>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5EEED"/>
    <a:srgbClr val="FF66FF"/>
    <a:srgbClr val="FFFF66"/>
    <a:srgbClr val="ECFFE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90"/>
    <p:restoredTop sz="93830"/>
  </p:normalViewPr>
  <p:slideViewPr>
    <p:cSldViewPr showGuides="1">
      <p:cViewPr varScale="1">
        <p:scale>
          <a:sx n="93" d="100"/>
          <a:sy n="93" d="100"/>
        </p:scale>
        <p:origin x="-82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4" Type="http://schemas.openxmlformats.org/officeDocument/2006/relationships/tags" Target="tags/tag3.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notesMaster" Target="notesMasters/notesMaster1.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07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070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070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070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0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25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0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noTextEdit="1"/>
          </p:cNvSpPr>
          <p:nvPr>
            <p:ph type="sldImg"/>
          </p:nvPr>
        </p:nvSpPr>
        <p:spPr/>
      </p:sp>
      <p:sp>
        <p:nvSpPr>
          <p:cNvPr id="58370" name="备注占位符 2"/>
          <p:cNvSpPr>
            <a:spLocks noGrp="1"/>
          </p:cNvSpPr>
          <p:nvPr>
            <p:ph type="body"/>
          </p:nvPr>
        </p:nvSpPr>
        <p:spPr/>
        <p:txBody>
          <a:bodyPr wrap="square" lIns="91440" tIns="45720" rIns="91440" bIns="45720" anchor="t" anchorCtr="0"/>
          <a:p>
            <a:pPr lvl="0"/>
            <a:endParaRPr lang="zh-CN" altLang="en-US" sz="1800" dirty="0"/>
          </a:p>
        </p:txBody>
      </p:sp>
      <p:sp>
        <p:nvSpPr>
          <p:cNvPr id="5837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noChangeAspect="1" noTextEdit="1"/>
          </p:cNvSpPr>
          <p:nvPr>
            <p:ph type="sldImg"/>
          </p:nvPr>
        </p:nvSpPr>
        <p:spPr/>
      </p:sp>
      <p:sp>
        <p:nvSpPr>
          <p:cNvPr id="60418" name="备注占位符 2"/>
          <p:cNvSpPr>
            <a:spLocks noGrp="1"/>
          </p:cNvSpPr>
          <p:nvPr>
            <p:ph type="body"/>
          </p:nvPr>
        </p:nvSpPr>
        <p:spPr/>
        <p:txBody>
          <a:bodyPr wrap="square" lIns="91440" tIns="45720" rIns="91440" bIns="45720" anchor="t" anchorCtr="0"/>
          <a:p>
            <a:pPr lvl="0"/>
            <a:endParaRPr lang="zh-CN" altLang="en-US" sz="1800" dirty="0"/>
          </a:p>
        </p:txBody>
      </p:sp>
      <p:sp>
        <p:nvSpPr>
          <p:cNvPr id="6041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8194" name="Group 2"/>
          <p:cNvGrpSpPr/>
          <p:nvPr/>
        </p:nvGrpSpPr>
        <p:grpSpPr>
          <a:xfrm>
            <a:off x="-6350" y="20638"/>
            <a:ext cx="9144000" cy="6858000"/>
            <a:chOff x="0" y="0"/>
            <a:chExt cx="5760" cy="4320"/>
          </a:xfrm>
        </p:grpSpPr>
        <p:sp>
          <p:nvSpPr>
            <p:cNvPr id="28" name="Freeform 3"/>
            <p:cNvSpPr/>
            <p:nvPr/>
          </p:nvSpPr>
          <p:spPr bwMode="hidden">
            <a:xfrm>
              <a:off x="0" y="3072"/>
              <a:ext cx="5760" cy="1248"/>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29" name="Freeform 4"/>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30" name="Freeform 5"/>
          <p:cNvSpPr/>
          <p:nvPr/>
        </p:nvSpPr>
        <p:spPr bwMode="hidden">
          <a:xfrm>
            <a:off x="6242050" y="6269038"/>
            <a:ext cx="2895600" cy="609600"/>
          </a:xfrm>
          <a:custGeom>
            <a:avLst/>
            <a:gdLst>
              <a:gd name="T0" fmla="*/ 5748 w 5748"/>
              <a:gd name="T1" fmla="*/ 246 h 246"/>
              <a:gd name="T2" fmla="*/ 0 w 5748"/>
              <a:gd name="T3" fmla="*/ 246 h 246"/>
              <a:gd name="T4" fmla="*/ 0 w 5748"/>
              <a:gd name="T5" fmla="*/ 0 h 246"/>
              <a:gd name="T6" fmla="*/ 5748 w 5748"/>
              <a:gd name="T7" fmla="*/ 0 h 246"/>
              <a:gd name="T8" fmla="*/ 5748 w 5748"/>
              <a:gd name="T9" fmla="*/ 246 h 246"/>
              <a:gd name="T10" fmla="*/ 5748 w 5748"/>
              <a:gd name="T11" fmla="*/ 246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nvGrpSpPr>
          <p:cNvPr id="8198" name="Group 6"/>
          <p:cNvGrpSpPr/>
          <p:nvPr/>
        </p:nvGrpSpPr>
        <p:grpSpPr>
          <a:xfrm>
            <a:off x="-1587" y="6034088"/>
            <a:ext cx="7845425" cy="850900"/>
            <a:chOff x="0" y="3792"/>
            <a:chExt cx="4942" cy="536"/>
          </a:xfrm>
        </p:grpSpPr>
        <p:sp>
          <p:nvSpPr>
            <p:cNvPr id="32" name="Freeform 7"/>
            <p:cNvSpPr/>
            <p:nvPr/>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nvGrpSpPr>
            <p:cNvPr id="8200" name="Group 8"/>
            <p:cNvGrpSpPr/>
            <p:nvPr userDrawn="1"/>
          </p:nvGrpSpPr>
          <p:grpSpPr>
            <a:xfrm>
              <a:off x="2486" y="3792"/>
              <a:ext cx="2456" cy="536"/>
              <a:chOff x="2486" y="3792"/>
              <a:chExt cx="2456" cy="536"/>
            </a:xfrm>
          </p:grpSpPr>
          <p:sp>
            <p:nvSpPr>
              <p:cNvPr id="35" name="Freeform 9"/>
              <p:cNvSpPr/>
              <p:nvPr/>
            </p:nvSpPr>
            <p:spPr bwMode="ltGray">
              <a:xfrm>
                <a:off x="3948" y="3799"/>
                <a:ext cx="994" cy="529"/>
              </a:xfrm>
              <a:custGeom>
                <a:avLst/>
                <a:gdLst>
                  <a:gd name="T0" fmla="*/ 636 w 994"/>
                  <a:gd name="T1" fmla="*/ 373 h 529"/>
                  <a:gd name="T2" fmla="*/ 495 w 994"/>
                  <a:gd name="T3" fmla="*/ 370 h 529"/>
                  <a:gd name="T4" fmla="*/ 280 w 994"/>
                  <a:gd name="T5" fmla="*/ 249 h 529"/>
                  <a:gd name="T6" fmla="*/ 127 w 994"/>
                  <a:gd name="T7" fmla="*/ 66 h 529"/>
                  <a:gd name="T8" fmla="*/ 0 w 994"/>
                  <a:gd name="T9" fmla="*/ 0 h 529"/>
                  <a:gd name="T10" fmla="*/ 22 w 994"/>
                  <a:gd name="T11" fmla="*/ 26 h 529"/>
                  <a:gd name="T12" fmla="*/ 0 w 994"/>
                  <a:gd name="T13" fmla="*/ 65 h 529"/>
                  <a:gd name="T14" fmla="*/ 30 w 994"/>
                  <a:gd name="T15" fmla="*/ 119 h 529"/>
                  <a:gd name="T16" fmla="*/ 75 w 994"/>
                  <a:gd name="T17" fmla="*/ 243 h 529"/>
                  <a:gd name="T18" fmla="*/ 45 w 994"/>
                  <a:gd name="T19" fmla="*/ 422 h 529"/>
                  <a:gd name="T20" fmla="*/ 200 w 994"/>
                  <a:gd name="T21" fmla="*/ 329 h 529"/>
                  <a:gd name="T22" fmla="*/ 592 w 994"/>
                  <a:gd name="T23" fmla="*/ 527 h 529"/>
                  <a:gd name="T24" fmla="*/ 994 w 994"/>
                  <a:gd name="T25" fmla="*/ 529 h 529"/>
                  <a:gd name="T26" fmla="*/ 828 w 994"/>
                  <a:gd name="T27" fmla="*/ 473 h 529"/>
                  <a:gd name="T28" fmla="*/ 636 w 994"/>
                  <a:gd name="T29" fmla="*/ 373 h 5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36" name="Freeform 10"/>
              <p:cNvSpPr/>
              <p:nvPr/>
            </p:nvSpPr>
            <p:spPr bwMode="ltGray">
              <a:xfrm>
                <a:off x="2677" y="3792"/>
                <a:ext cx="186" cy="395"/>
              </a:xfrm>
              <a:custGeom>
                <a:avLst/>
                <a:gdLst>
                  <a:gd name="T0" fmla="*/ 36 w 186"/>
                  <a:gd name="T1" fmla="*/ 0 h 353"/>
                  <a:gd name="T2" fmla="*/ 54 w 186"/>
                  <a:gd name="T3" fmla="*/ 18 h 353"/>
                  <a:gd name="T4" fmla="*/ 24 w 186"/>
                  <a:gd name="T5" fmla="*/ 30 h 353"/>
                  <a:gd name="T6" fmla="*/ 18 w 186"/>
                  <a:gd name="T7" fmla="*/ 66 h 353"/>
                  <a:gd name="T8" fmla="*/ 42 w 186"/>
                  <a:gd name="T9" fmla="*/ 114 h 353"/>
                  <a:gd name="T10" fmla="*/ 48 w 186"/>
                  <a:gd name="T11" fmla="*/ 162 h 353"/>
                  <a:gd name="T12" fmla="*/ 0 w 186"/>
                  <a:gd name="T13" fmla="*/ 353 h 353"/>
                  <a:gd name="T14" fmla="*/ 54 w 186"/>
                  <a:gd name="T15" fmla="*/ 233 h 353"/>
                  <a:gd name="T16" fmla="*/ 84 w 186"/>
                  <a:gd name="T17" fmla="*/ 216 h 353"/>
                  <a:gd name="T18" fmla="*/ 126 w 186"/>
                  <a:gd name="T19" fmla="*/ 126 h 353"/>
                  <a:gd name="T20" fmla="*/ 144 w 186"/>
                  <a:gd name="T21" fmla="*/ 120 h 353"/>
                  <a:gd name="T22" fmla="*/ 144 w 186"/>
                  <a:gd name="T23" fmla="*/ 90 h 353"/>
                  <a:gd name="T24" fmla="*/ 186 w 186"/>
                  <a:gd name="T25" fmla="*/ 66 h 353"/>
                  <a:gd name="T26" fmla="*/ 162 w 186"/>
                  <a:gd name="T27" fmla="*/ 60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37" name="Freeform 11"/>
              <p:cNvSpPr/>
              <p:nvPr/>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38" name="Freeform 12"/>
              <p:cNvSpPr/>
              <p:nvPr/>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6 h 66"/>
                  <a:gd name="T8" fmla="*/ 6 w 155"/>
                  <a:gd name="T9" fmla="*/ 18 h 66"/>
                  <a:gd name="T10" fmla="*/ 0 w 155"/>
                  <a:gd name="T11" fmla="*/ 24 h 66"/>
                  <a:gd name="T12" fmla="*/ 78 w 155"/>
                  <a:gd name="T13" fmla="*/ 60 h 66"/>
                  <a:gd name="T14" fmla="*/ 96 w 155"/>
                  <a:gd name="T15" fmla="*/ 42 h 66"/>
                  <a:gd name="T16" fmla="*/ 155 w 155"/>
                  <a:gd name="T17" fmla="*/ 66 h 66"/>
                  <a:gd name="T18" fmla="*/ 126 w 155"/>
                  <a:gd name="T19" fmla="*/ 24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39" name="Freeform 13"/>
              <p:cNvSpPr/>
              <p:nvPr/>
            </p:nvSpPr>
            <p:spPr bwMode="ltGray">
              <a:xfrm>
                <a:off x="2486" y="3859"/>
                <a:ext cx="42" cy="81"/>
              </a:xfrm>
              <a:custGeom>
                <a:avLst/>
                <a:gdLst>
                  <a:gd name="T0" fmla="*/ 6 w 42"/>
                  <a:gd name="T1" fmla="*/ 36 h 72"/>
                  <a:gd name="T2" fmla="*/ 0 w 42"/>
                  <a:gd name="T3" fmla="*/ 18 h 72"/>
                  <a:gd name="T4" fmla="*/ 12 w 42"/>
                  <a:gd name="T5" fmla="*/ 6 h 72"/>
                  <a:gd name="T6" fmla="*/ 0 w 42"/>
                  <a:gd name="T7" fmla="*/ 6 h 72"/>
                  <a:gd name="T8" fmla="*/ 12 w 42"/>
                  <a:gd name="T9" fmla="*/ 6 h 72"/>
                  <a:gd name="T10" fmla="*/ 24 w 42"/>
                  <a:gd name="T11" fmla="*/ 6 h 72"/>
                  <a:gd name="T12" fmla="*/ 36 w 42"/>
                  <a:gd name="T13" fmla="*/ 6 h 72"/>
                  <a:gd name="T14" fmla="*/ 42 w 42"/>
                  <a:gd name="T15" fmla="*/ 0 h 72"/>
                  <a:gd name="T16" fmla="*/ 30 w 42"/>
                  <a:gd name="T17" fmla="*/ 18 h 72"/>
                  <a:gd name="T18" fmla="*/ 42 w 42"/>
                  <a:gd name="T19" fmla="*/ 48 h 72"/>
                  <a:gd name="T20" fmla="*/ 12 w 42"/>
                  <a:gd name="T21" fmla="*/ 72 h 72"/>
                  <a:gd name="T22" fmla="*/ 6 w 42"/>
                  <a:gd name="T23" fmla="*/ 36 h 72"/>
                  <a:gd name="T24" fmla="*/ 6 w 42"/>
                  <a:gd name="T25" fmla="*/ 3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34" name="Freeform 14"/>
            <p:cNvSpPr/>
            <p:nvPr/>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grpSp>
        <p:nvGrpSpPr>
          <p:cNvPr id="8207" name="Group 15"/>
          <p:cNvGrpSpPr/>
          <p:nvPr/>
        </p:nvGrpSpPr>
        <p:grpSpPr>
          <a:xfrm>
            <a:off x="627063" y="6021388"/>
            <a:ext cx="5684837" cy="849312"/>
            <a:chOff x="395" y="3793"/>
            <a:chExt cx="3581" cy="535"/>
          </a:xfrm>
        </p:grpSpPr>
        <p:sp>
          <p:nvSpPr>
            <p:cNvPr id="41" name="Freeform 16"/>
            <p:cNvSpPr/>
            <p:nvPr/>
          </p:nvSpPr>
          <p:spPr bwMode="auto">
            <a:xfrm>
              <a:off x="1196" y="3793"/>
              <a:ext cx="365" cy="291"/>
            </a:xfrm>
            <a:custGeom>
              <a:avLst/>
              <a:gdLst>
                <a:gd name="T0" fmla="*/ 24 w 365"/>
                <a:gd name="T1" fmla="*/ 24 h 287"/>
                <a:gd name="T2" fmla="*/ 0 w 365"/>
                <a:gd name="T3" fmla="*/ 60 h 287"/>
                <a:gd name="T4" fmla="*/ 66 w 365"/>
                <a:gd name="T5" fmla="*/ 108 h 287"/>
                <a:gd name="T6" fmla="*/ 143 w 365"/>
                <a:gd name="T7" fmla="*/ 180 h 287"/>
                <a:gd name="T8" fmla="*/ 191 w 365"/>
                <a:gd name="T9" fmla="*/ 168 h 287"/>
                <a:gd name="T10" fmla="*/ 341 w 365"/>
                <a:gd name="T11" fmla="*/ 287 h 287"/>
                <a:gd name="T12" fmla="*/ 305 w 365"/>
                <a:gd name="T13" fmla="*/ 174 h 287"/>
                <a:gd name="T14" fmla="*/ 365 w 365"/>
                <a:gd name="T15" fmla="*/ 132 h 287"/>
                <a:gd name="T16" fmla="*/ 359 w 365"/>
                <a:gd name="T17" fmla="*/ 126 h 287"/>
                <a:gd name="T18" fmla="*/ 335 w 365"/>
                <a:gd name="T19" fmla="*/ 114 h 287"/>
                <a:gd name="T20" fmla="*/ 299 w 365"/>
                <a:gd name="T21" fmla="*/ 90 h 287"/>
                <a:gd name="T22" fmla="*/ 257 w 365"/>
                <a:gd name="T23" fmla="*/ 72 h 287"/>
                <a:gd name="T24" fmla="*/ 215 w 365"/>
                <a:gd name="T25" fmla="*/ 54 h 287"/>
                <a:gd name="T26" fmla="*/ 173 w 365"/>
                <a:gd name="T27" fmla="*/ 36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42" name="Freeform 17"/>
            <p:cNvSpPr/>
            <p:nvPr/>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43" name="Freeform 18"/>
            <p:cNvSpPr/>
            <p:nvPr/>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0 h 60"/>
                <a:gd name="T16" fmla="*/ 65 w 71"/>
                <a:gd name="T17" fmla="*/ 42 h 60"/>
                <a:gd name="T18" fmla="*/ 71 w 71"/>
                <a:gd name="T19" fmla="*/ 54 h 60"/>
                <a:gd name="T20" fmla="*/ 71 w 71"/>
                <a:gd name="T21" fmla="*/ 60 h 60"/>
                <a:gd name="T22" fmla="*/ 59 w 71"/>
                <a:gd name="T23" fmla="*/ 54 h 60"/>
                <a:gd name="T24" fmla="*/ 47 w 71"/>
                <a:gd name="T25" fmla="*/ 42 h 60"/>
                <a:gd name="T26" fmla="*/ 23 w 71"/>
                <a:gd name="T27" fmla="*/ 30 h 60"/>
                <a:gd name="T28" fmla="*/ 23 w 71"/>
                <a:gd name="T29" fmla="*/ 36 h 60"/>
                <a:gd name="T30" fmla="*/ 18 w 71"/>
                <a:gd name="T31" fmla="*/ 42 h 60"/>
                <a:gd name="T32" fmla="*/ 12 w 71"/>
                <a:gd name="T33" fmla="*/ 48 h 60"/>
                <a:gd name="T34" fmla="*/ 6 w 71"/>
                <a:gd name="T35" fmla="*/ 48 h 60"/>
                <a:gd name="T36" fmla="*/ 6 w 71"/>
                <a:gd name="T37" fmla="*/ 48 h 60"/>
                <a:gd name="T38" fmla="*/ 6 w 71"/>
                <a:gd name="T39" fmla="*/ 36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44" name="Freeform 19"/>
            <p:cNvSpPr/>
            <p:nvPr/>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4 h 162"/>
                <a:gd name="T10" fmla="*/ 96 w 161"/>
                <a:gd name="T11" fmla="*/ 60 h 162"/>
                <a:gd name="T12" fmla="*/ 102 w 161"/>
                <a:gd name="T13" fmla="*/ 72 h 162"/>
                <a:gd name="T14" fmla="*/ 108 w 161"/>
                <a:gd name="T15" fmla="*/ 84 h 162"/>
                <a:gd name="T16" fmla="*/ 120 w 161"/>
                <a:gd name="T17" fmla="*/ 96 h 162"/>
                <a:gd name="T18" fmla="*/ 143 w 161"/>
                <a:gd name="T19" fmla="*/ 114 h 162"/>
                <a:gd name="T20" fmla="*/ 155 w 161"/>
                <a:gd name="T21" fmla="*/ 138 h 162"/>
                <a:gd name="T22" fmla="*/ 161 w 161"/>
                <a:gd name="T23" fmla="*/ 156 h 162"/>
                <a:gd name="T24" fmla="*/ 161 w 161"/>
                <a:gd name="T25" fmla="*/ 162 h 162"/>
                <a:gd name="T26" fmla="*/ 96 w 161"/>
                <a:gd name="T27" fmla="*/ 102 h 162"/>
                <a:gd name="T28" fmla="*/ 30 w 161"/>
                <a:gd name="T29" fmla="*/ 54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45" name="Freeform 20"/>
            <p:cNvSpPr/>
            <p:nvPr/>
          </p:nvSpPr>
          <p:spPr bwMode="auto">
            <a:xfrm>
              <a:off x="706" y="3854"/>
              <a:ext cx="59" cy="61"/>
            </a:xfrm>
            <a:custGeom>
              <a:avLst/>
              <a:gdLst>
                <a:gd name="T0" fmla="*/ 59 w 59"/>
                <a:gd name="T1" fmla="*/ 6 h 60"/>
                <a:gd name="T2" fmla="*/ 41 w 59"/>
                <a:gd name="T3" fmla="*/ 30 h 60"/>
                <a:gd name="T4" fmla="*/ 41 w 59"/>
                <a:gd name="T5" fmla="*/ 36 h 60"/>
                <a:gd name="T6" fmla="*/ 47 w 59"/>
                <a:gd name="T7" fmla="*/ 42 h 60"/>
                <a:gd name="T8" fmla="*/ 53 w 59"/>
                <a:gd name="T9" fmla="*/ 54 h 60"/>
                <a:gd name="T10" fmla="*/ 53 w 59"/>
                <a:gd name="T11" fmla="*/ 60 h 60"/>
                <a:gd name="T12" fmla="*/ 47 w 59"/>
                <a:gd name="T13" fmla="*/ 54 h 60"/>
                <a:gd name="T14" fmla="*/ 35 w 59"/>
                <a:gd name="T15" fmla="*/ 48 h 60"/>
                <a:gd name="T16" fmla="*/ 23 w 59"/>
                <a:gd name="T17" fmla="*/ 36 h 60"/>
                <a:gd name="T18" fmla="*/ 17 w 59"/>
                <a:gd name="T19" fmla="*/ 30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46" name="Freeform 21"/>
            <p:cNvSpPr/>
            <p:nvPr/>
          </p:nvSpPr>
          <p:spPr bwMode="auto">
            <a:xfrm>
              <a:off x="395" y="3811"/>
              <a:ext cx="245" cy="207"/>
            </a:xfrm>
            <a:custGeom>
              <a:avLst/>
              <a:gdLst>
                <a:gd name="T0" fmla="*/ 233 w 245"/>
                <a:gd name="T1" fmla="*/ 36 h 204"/>
                <a:gd name="T2" fmla="*/ 245 w 245"/>
                <a:gd name="T3" fmla="*/ 42 h 204"/>
                <a:gd name="T4" fmla="*/ 209 w 245"/>
                <a:gd name="T5" fmla="*/ 84 h 204"/>
                <a:gd name="T6" fmla="*/ 143 w 245"/>
                <a:gd name="T7" fmla="*/ 132 h 204"/>
                <a:gd name="T8" fmla="*/ 167 w 245"/>
                <a:gd name="T9" fmla="*/ 156 h 204"/>
                <a:gd name="T10" fmla="*/ 179 w 245"/>
                <a:gd name="T11" fmla="*/ 204 h 204"/>
                <a:gd name="T12" fmla="*/ 77 w 245"/>
                <a:gd name="T13" fmla="*/ 132 h 204"/>
                <a:gd name="T14" fmla="*/ 47 w 245"/>
                <a:gd name="T15" fmla="*/ 84 h 204"/>
                <a:gd name="T16" fmla="*/ 89 w 245"/>
                <a:gd name="T17" fmla="*/ 66 h 204"/>
                <a:gd name="T18" fmla="*/ 59 w 245"/>
                <a:gd name="T19" fmla="*/ 36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6 h 204"/>
                <a:gd name="T50" fmla="*/ 233 w 245"/>
                <a:gd name="T51" fmla="*/ 36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87062" name="Rectangle 22"/>
          <p:cNvSpPr>
            <a:spLocks noGrp="1" noChangeArrowheads="1"/>
          </p:cNvSpPr>
          <p:nvPr>
            <p:ph type="ctrTitle" sz="quarter"/>
          </p:nvPr>
        </p:nvSpPr>
        <p:spPr>
          <a:xfrm>
            <a:off x="457200" y="1447800"/>
            <a:ext cx="8229600" cy="1736725"/>
          </a:xfrm>
        </p:spPr>
        <p:txBody>
          <a:bodyPr/>
          <a:lstStyle>
            <a:lvl1pPr>
              <a:defRPr sz="5400"/>
            </a:lvl1pPr>
          </a:lstStyle>
          <a:p>
            <a:pPr fontAlgn="base"/>
            <a:r>
              <a:rPr lang="zh-CN" altLang="en-US" strike="noStrike" noProof="1"/>
              <a:t>单击此处编辑母版标题样式</a:t>
            </a:r>
            <a:endParaRPr lang="zh-CN" altLang="en-US" strike="noStrike" noProof="1"/>
          </a:p>
        </p:txBody>
      </p:sp>
      <p:sp>
        <p:nvSpPr>
          <p:cNvPr id="87063"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pPr fontAlgn="base"/>
            <a:r>
              <a:rPr lang="zh-CN" altLang="en-US" strike="noStrike" noProof="1"/>
              <a:t>单击此处编辑母版副标题样式</a:t>
            </a:r>
            <a:endParaRPr lang="zh-CN" altLang="en-US" strike="noStrike" noProof="1"/>
          </a:p>
        </p:txBody>
      </p:sp>
      <p:sp>
        <p:nvSpPr>
          <p:cNvPr id="47" name="Rectangle 24"/>
          <p:cNvSpPr>
            <a:spLocks noGrp="1" noChangeArrowheads="1"/>
          </p:cNvSpPr>
          <p:nvPr>
            <p:ph type="dt" sz="quarter"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fld id="{B3FE08FD-66C6-43C6-A1AD-906D35696CBF}" type="datetime1">
              <a:rPr kumimoji="0" lang="zh-CN" alt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48" name="Rectangle 25"/>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z="1200"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z="1200" strike="noStrike" noProof="1" dirty="0">
              <a:effectLst>
                <a:outerShdw blurRad="38100" dist="38100" dir="2700000">
                  <a:srgbClr val="C0C0C0"/>
                </a:outerShdw>
              </a:effectLst>
              <a:ea typeface="宋体" panose="02010600030101010101" pitchFamily="2" charset="-122"/>
            </a:endParaRPr>
          </a:p>
        </p:txBody>
      </p:sp>
      <p:sp>
        <p:nvSpPr>
          <p:cNvPr id="49" name="Rectangle 2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1</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308303" y="0"/>
            <a:ext cx="1835696" cy="489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4B211E6-D335-461E-8486-2E7319196CFB}"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52319" y="-1"/>
            <a:ext cx="1691680" cy="451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竖排标题 1"/>
          <p:cNvSpPr>
            <a:spLocks noGrp="1"/>
          </p:cNvSpPr>
          <p:nvPr>
            <p:ph type="title" orient="vert"/>
          </p:nvPr>
        </p:nvSpPr>
        <p:spPr>
          <a:xfrm>
            <a:off x="6629400" y="228600"/>
            <a:ext cx="2057400" cy="5867400"/>
          </a:xfrm>
        </p:spPr>
        <p:txBody>
          <a:bodyPr vert="eaVert"/>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a:xfrm>
            <a:off x="457200" y="228600"/>
            <a:ext cx="6019800"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2D21A9B-394E-4810-A9AD-8A38B944133C}"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356962" y="-1"/>
            <a:ext cx="1787038" cy="476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a:xfrm>
            <a:off x="0" y="0"/>
            <a:ext cx="8229600" cy="1143000"/>
          </a:xfrm>
        </p:spPr>
        <p:txBody>
          <a:bodyPr/>
          <a:lstStyle/>
          <a:p>
            <a:pPr fontAlgn="base"/>
            <a:r>
              <a:rPr lang="zh-CN" altLang="en-US" strike="noStrike" noProof="1" dirty="0" smtClean="0"/>
              <a:t>单击此处编辑母版标题样式</a:t>
            </a:r>
            <a:endParaRPr lang="zh-CN" altLang="en-US" strike="noStrike" noProof="1" dirty="0"/>
          </a:p>
        </p:txBody>
      </p:sp>
      <p:sp>
        <p:nvSpPr>
          <p:cNvPr id="3" name="表格占位符 2"/>
          <p:cNvSpPr>
            <a:spLocks noGrp="1"/>
          </p:cNvSpPr>
          <p:nvPr>
            <p:ph type="tbl" idx="1"/>
          </p:nvPr>
        </p:nvSpPr>
        <p:spPr>
          <a:xfrm>
            <a:off x="683568" y="1772816"/>
            <a:ext cx="82296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45BEC0E-086D-4CBE-8B53-97BE4030304F}"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2_标题幻灯片">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1_标题幻灯片">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52319" y="-1"/>
            <a:ext cx="1691680" cy="451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050F71C-45C1-4D61-9AFE-355B05F3AED7}"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324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0"/>
            <a:ext cx="6019800" cy="6324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showMasterSp="0">
  <p:cSld name="3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Rectangle 20"/>
          <p:cNvSpPr>
            <a:spLocks noChangeArrowheads="1"/>
          </p:cNvSpPr>
          <p:nvPr/>
        </p:nvSpPr>
        <p:spPr bwMode="gray">
          <a:xfrm>
            <a:off x="0" y="6562725"/>
            <a:ext cx="9144000" cy="304800"/>
          </a:xfrm>
          <a:prstGeom prst="rect">
            <a:avLst/>
          </a:prstGeom>
          <a:gradFill rotWithShape="1">
            <a:gsLst>
              <a:gs pos="0">
                <a:schemeClr val="tx2"/>
              </a:gs>
              <a:gs pos="100000">
                <a:schemeClr val="tx2">
                  <a:gamma/>
                  <a:shade val="38039"/>
                  <a:invGamma/>
                </a:schemeClr>
              </a:gs>
            </a:gsLst>
            <a:lin ang="0" scaled="1"/>
          </a:gra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2" name="Line 21"/>
          <p:cNvSpPr>
            <a:spLocks noChangeShapeType="1"/>
          </p:cNvSpPr>
          <p:nvPr/>
        </p:nvSpPr>
        <p:spPr bwMode="auto">
          <a:xfrm>
            <a:off x="0" y="6553200"/>
            <a:ext cx="9144000" cy="0"/>
          </a:xfrm>
          <a:prstGeom prst="line">
            <a:avLst/>
          </a:prstGeom>
          <a:noFill/>
          <a:ln w="19050">
            <a:solidFill>
              <a:schemeClr val="bg1"/>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nvGrpSpPr>
          <p:cNvPr id="20484" name="Group 16"/>
          <p:cNvGrpSpPr/>
          <p:nvPr/>
        </p:nvGrpSpPr>
        <p:grpSpPr>
          <a:xfrm>
            <a:off x="228600" y="304800"/>
            <a:ext cx="1079500" cy="633413"/>
            <a:chOff x="2680" y="3678"/>
            <a:chExt cx="680" cy="399"/>
          </a:xfrm>
        </p:grpSpPr>
        <p:sp>
          <p:nvSpPr>
            <p:cNvPr id="14" name="Text Box 14"/>
            <p:cNvSpPr txBox="1">
              <a:spLocks noChangeArrowheads="1"/>
            </p:cNvSpPr>
            <p:nvPr/>
          </p:nvSpPr>
          <p:spPr bwMode="gray">
            <a:xfrm>
              <a:off x="2680" y="3789"/>
              <a:ext cx="680" cy="288"/>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1" i="0" u="none" strike="noStrike" kern="1200" cap="none" spc="0" normalizeH="0" baseline="0" noProof="0">
                <a:ln>
                  <a:noFill/>
                </a:ln>
                <a:solidFill>
                  <a:srgbClr val="132767"/>
                </a:solidFill>
                <a:effectLst/>
                <a:uLnTx/>
                <a:uFillTx/>
                <a:latin typeface="Arial" panose="020B0604020202020204" pitchFamily="34" charset="0"/>
                <a:ea typeface="宋体" panose="02010600030101010101" pitchFamily="2" charset="-122"/>
                <a:cs typeface="+mn-cs"/>
              </a:endParaRPr>
            </a:p>
          </p:txBody>
        </p:sp>
        <p:sp>
          <p:nvSpPr>
            <p:cNvPr id="15" name="AutoShape 15"/>
            <p:cNvSpPr>
              <a:spLocks noChangeArrowheads="1"/>
            </p:cNvSpPr>
            <p:nvPr/>
          </p:nvSpPr>
          <p:spPr bwMode="gray">
            <a:xfrm rot="5400000">
              <a:off x="2928" y="3493"/>
              <a:ext cx="172" cy="542"/>
            </a:xfrm>
            <a:prstGeom prst="moon">
              <a:avLst>
                <a:gd name="adj" fmla="val 21208"/>
              </a:avLst>
            </a:prstGeom>
            <a:solidFill>
              <a:schemeClr val="accent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3075" name="Rectangle 3"/>
          <p:cNvSpPr>
            <a:spLocks noGrp="1" noChangeArrowheads="1"/>
          </p:cNvSpPr>
          <p:nvPr>
            <p:ph type="subTitle" idx="1"/>
          </p:nvPr>
        </p:nvSpPr>
        <p:spPr bwMode="gray">
          <a:xfrm>
            <a:off x="914400" y="2286000"/>
            <a:ext cx="7304088" cy="381000"/>
          </a:xfrm>
        </p:spPr>
        <p:txBody>
          <a:bodyPr/>
          <a:lstStyle>
            <a:lvl1pPr marL="0" indent="0" algn="ctr">
              <a:buFont typeface="Wingdings" panose="05000000000000000000" pitchFamily="2" charset="2"/>
              <a:buNone/>
              <a:defRPr>
                <a:solidFill>
                  <a:schemeClr val="tx2"/>
                </a:solidFill>
                <a:latin typeface="宋体" panose="02010600030101010101" pitchFamily="2" charset="-122"/>
                <a:ea typeface="宋体" panose="02010600030101010101" pitchFamily="2" charset="-122"/>
              </a:defRPr>
            </a:lvl1pPr>
          </a:lstStyle>
          <a:p>
            <a:pPr fontAlgn="base"/>
            <a:r>
              <a:rPr lang="zh-CN" altLang="en-US" strike="noStrike" noProof="1"/>
              <a:t>单击此处编辑母版副标题样式</a:t>
            </a:r>
            <a:endParaRPr lang="zh-CN" altLang="en-US" strike="noStrike" noProof="1"/>
          </a:p>
        </p:txBody>
      </p:sp>
      <p:sp>
        <p:nvSpPr>
          <p:cNvPr id="3074" name="Rectangle 2"/>
          <p:cNvSpPr>
            <a:spLocks noGrp="1" noChangeArrowheads="1"/>
          </p:cNvSpPr>
          <p:nvPr>
            <p:ph type="ctrTitle"/>
          </p:nvPr>
        </p:nvSpPr>
        <p:spPr bwMode="gray">
          <a:xfrm>
            <a:off x="762000" y="1600200"/>
            <a:ext cx="7620000" cy="682625"/>
          </a:xfrm>
        </p:spPr>
        <p:txBody>
          <a:bodyPr/>
          <a:lstStyle>
            <a:lvl1pPr>
              <a:defRPr sz="4400" b="0">
                <a:solidFill>
                  <a:schemeClr val="tx1"/>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6" name="Rectangle 4"/>
          <p:cNvSpPr>
            <a:spLocks noGrp="1" noChangeArrowheads="1"/>
          </p:cNvSpPr>
          <p:nvPr>
            <p:ph type="dt" sz="half" idx="2"/>
          </p:nvPr>
        </p:nvSpPr>
        <p:spPr bwMode="auto">
          <a:xfrm>
            <a:off x="457200" y="6534150"/>
            <a:ext cx="2133600" cy="244475"/>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7" name="Rectangle 5"/>
          <p:cNvSpPr>
            <a:spLocks noGrp="1" noChangeArrowheads="1"/>
          </p:cNvSpPr>
          <p:nvPr>
            <p:ph type="ftr" sz="quarter" idx="3"/>
          </p:nvPr>
        </p:nvSpPr>
        <p:spPr bwMode="auto">
          <a:xfrm>
            <a:off x="3124200" y="6534150"/>
            <a:ext cx="2895600" cy="244475"/>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8" name="Rectangle 6"/>
          <p:cNvSpPr>
            <a:spLocks noGrp="1" noChangeArrowheads="1"/>
          </p:cNvSpPr>
          <p:nvPr>
            <p:ph type="sldNum" sz="quarter" idx="4"/>
          </p:nvPr>
        </p:nvSpPr>
        <p:spPr bwMode="auto">
          <a:xfrm>
            <a:off x="6553200" y="6534150"/>
            <a:ext cx="2133600" cy="244475"/>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zh-CN" altLang="en-US" sz="1200" strike="noStrike" noProof="1" dirty="0">
                <a:solidFill>
                  <a:srgbClr val="FFFFFF"/>
                </a:solidFill>
                <a:latin typeface="Arial" panose="020B0604020202020204" pitchFamily="34" charset="0"/>
                <a:ea typeface="宋体" panose="02010600030101010101" pitchFamily="2" charset="-122"/>
                <a:cs typeface="+mn-cs"/>
              </a:rPr>
            </a:fld>
            <a:endParaRPr lang="zh-CN" altLang="en-US" sz="1200" strike="noStrike" noProof="1" dirty="0">
              <a:solidFill>
                <a:srgbClr val="FFFFFF"/>
              </a:solidFill>
              <a:ea typeface="宋体" panose="02010600030101010101" pitchFamily="2"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showMasterSp="0">
  <p:cSld name="2_标题幻灯片">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showMasterSp="0">
  <p:cSld name="1_标题幻灯片">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324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0"/>
            <a:ext cx="6019800" cy="6324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Sp="0">
  <p:cSld name="3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Rectangle 20"/>
          <p:cNvSpPr>
            <a:spLocks noChangeArrowheads="1"/>
          </p:cNvSpPr>
          <p:nvPr/>
        </p:nvSpPr>
        <p:spPr bwMode="gray">
          <a:xfrm>
            <a:off x="0" y="6562725"/>
            <a:ext cx="9144000" cy="304800"/>
          </a:xfrm>
          <a:prstGeom prst="rect">
            <a:avLst/>
          </a:prstGeom>
          <a:gradFill rotWithShape="1">
            <a:gsLst>
              <a:gs pos="0">
                <a:schemeClr val="tx2"/>
              </a:gs>
              <a:gs pos="100000">
                <a:schemeClr val="tx2">
                  <a:gamma/>
                  <a:shade val="38039"/>
                  <a:invGamma/>
                </a:schemeClr>
              </a:gs>
            </a:gsLst>
            <a:lin ang="0" scaled="1"/>
          </a:gra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2" name="Line 21"/>
          <p:cNvSpPr>
            <a:spLocks noChangeShapeType="1"/>
          </p:cNvSpPr>
          <p:nvPr/>
        </p:nvSpPr>
        <p:spPr bwMode="auto">
          <a:xfrm>
            <a:off x="0" y="6553200"/>
            <a:ext cx="9144000" cy="0"/>
          </a:xfrm>
          <a:prstGeom prst="line">
            <a:avLst/>
          </a:prstGeom>
          <a:noFill/>
          <a:ln w="19050">
            <a:solidFill>
              <a:schemeClr val="bg1"/>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nvGrpSpPr>
          <p:cNvPr id="24580" name="Group 16"/>
          <p:cNvGrpSpPr/>
          <p:nvPr/>
        </p:nvGrpSpPr>
        <p:grpSpPr>
          <a:xfrm>
            <a:off x="228600" y="304800"/>
            <a:ext cx="1079500" cy="633413"/>
            <a:chOff x="2680" y="3678"/>
            <a:chExt cx="680" cy="399"/>
          </a:xfrm>
        </p:grpSpPr>
        <p:sp>
          <p:nvSpPr>
            <p:cNvPr id="14" name="Text Box 14"/>
            <p:cNvSpPr txBox="1">
              <a:spLocks noChangeArrowheads="1"/>
            </p:cNvSpPr>
            <p:nvPr/>
          </p:nvSpPr>
          <p:spPr bwMode="gray">
            <a:xfrm>
              <a:off x="2680" y="3789"/>
              <a:ext cx="680" cy="288"/>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1" i="0" u="none" strike="noStrike" kern="1200" cap="none" spc="0" normalizeH="0" baseline="0" noProof="0">
                <a:ln>
                  <a:noFill/>
                </a:ln>
                <a:solidFill>
                  <a:srgbClr val="132767"/>
                </a:solidFill>
                <a:effectLst/>
                <a:uLnTx/>
                <a:uFillTx/>
                <a:latin typeface="Arial" panose="020B0604020202020204" pitchFamily="34" charset="0"/>
                <a:ea typeface="宋体" panose="02010600030101010101" pitchFamily="2" charset="-122"/>
                <a:cs typeface="+mn-cs"/>
              </a:endParaRPr>
            </a:p>
          </p:txBody>
        </p:sp>
        <p:sp>
          <p:nvSpPr>
            <p:cNvPr id="15" name="AutoShape 15"/>
            <p:cNvSpPr>
              <a:spLocks noChangeArrowheads="1"/>
            </p:cNvSpPr>
            <p:nvPr/>
          </p:nvSpPr>
          <p:spPr bwMode="gray">
            <a:xfrm rot="5400000">
              <a:off x="2928" y="3493"/>
              <a:ext cx="172" cy="542"/>
            </a:xfrm>
            <a:prstGeom prst="moon">
              <a:avLst>
                <a:gd name="adj" fmla="val 21208"/>
              </a:avLst>
            </a:prstGeom>
            <a:solidFill>
              <a:schemeClr val="accent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3075" name="Rectangle 3"/>
          <p:cNvSpPr>
            <a:spLocks noGrp="1" noChangeArrowheads="1"/>
          </p:cNvSpPr>
          <p:nvPr>
            <p:ph type="subTitle" idx="1"/>
          </p:nvPr>
        </p:nvSpPr>
        <p:spPr bwMode="gray">
          <a:xfrm>
            <a:off x="914400" y="2286000"/>
            <a:ext cx="7304088" cy="381000"/>
          </a:xfrm>
        </p:spPr>
        <p:txBody>
          <a:bodyPr/>
          <a:lstStyle>
            <a:lvl1pPr marL="0" indent="0" algn="ctr">
              <a:buFont typeface="Wingdings" panose="05000000000000000000" pitchFamily="2" charset="2"/>
              <a:buNone/>
              <a:defRPr>
                <a:solidFill>
                  <a:schemeClr val="tx2"/>
                </a:solidFill>
                <a:latin typeface="宋体" panose="02010600030101010101" pitchFamily="2" charset="-122"/>
                <a:ea typeface="宋体" panose="02010600030101010101" pitchFamily="2" charset="-122"/>
              </a:defRPr>
            </a:lvl1pPr>
          </a:lstStyle>
          <a:p>
            <a:pPr fontAlgn="base"/>
            <a:r>
              <a:rPr lang="zh-CN" altLang="en-US" strike="noStrike" noProof="1"/>
              <a:t>单击此处编辑母版副标题样式</a:t>
            </a:r>
            <a:endParaRPr lang="zh-CN" altLang="en-US" strike="noStrike" noProof="1"/>
          </a:p>
        </p:txBody>
      </p:sp>
      <p:sp>
        <p:nvSpPr>
          <p:cNvPr id="3074" name="Rectangle 2"/>
          <p:cNvSpPr>
            <a:spLocks noGrp="1" noChangeArrowheads="1"/>
          </p:cNvSpPr>
          <p:nvPr>
            <p:ph type="ctrTitle"/>
          </p:nvPr>
        </p:nvSpPr>
        <p:spPr bwMode="gray">
          <a:xfrm>
            <a:off x="762000" y="1600200"/>
            <a:ext cx="7620000" cy="682625"/>
          </a:xfrm>
        </p:spPr>
        <p:txBody>
          <a:bodyPr/>
          <a:lstStyle>
            <a:lvl1pPr>
              <a:defRPr sz="4400" b="0">
                <a:solidFill>
                  <a:schemeClr val="tx1"/>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6" name="Rectangle 4"/>
          <p:cNvSpPr>
            <a:spLocks noGrp="1" noChangeArrowheads="1"/>
          </p:cNvSpPr>
          <p:nvPr>
            <p:ph type="dt" sz="half" idx="2"/>
          </p:nvPr>
        </p:nvSpPr>
        <p:spPr bwMode="auto">
          <a:xfrm>
            <a:off x="457200" y="6534150"/>
            <a:ext cx="2133600" cy="244475"/>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7" name="Rectangle 5"/>
          <p:cNvSpPr>
            <a:spLocks noGrp="1" noChangeArrowheads="1"/>
          </p:cNvSpPr>
          <p:nvPr>
            <p:ph type="ftr" sz="quarter" idx="3"/>
          </p:nvPr>
        </p:nvSpPr>
        <p:spPr bwMode="auto">
          <a:xfrm>
            <a:off x="3124200" y="6534150"/>
            <a:ext cx="2895600" cy="244475"/>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8" name="Rectangle 6"/>
          <p:cNvSpPr>
            <a:spLocks noGrp="1" noChangeArrowheads="1"/>
          </p:cNvSpPr>
          <p:nvPr>
            <p:ph type="sldNum" sz="quarter" idx="4"/>
          </p:nvPr>
        </p:nvSpPr>
        <p:spPr bwMode="auto">
          <a:xfrm>
            <a:off x="6553200" y="6534150"/>
            <a:ext cx="2133600" cy="244475"/>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zh-CN" altLang="en-US" sz="1200" strike="noStrike" noProof="1" dirty="0">
                <a:solidFill>
                  <a:srgbClr val="FFFFFF"/>
                </a:solidFill>
                <a:latin typeface="Arial" panose="020B0604020202020204" pitchFamily="34" charset="0"/>
                <a:ea typeface="宋体" panose="02010600030101010101" pitchFamily="2" charset="-122"/>
                <a:cs typeface="+mn-cs"/>
              </a:rPr>
            </a:fld>
            <a:endParaRPr lang="zh-CN" altLang="en-US" sz="1200" strike="noStrike" noProof="1" dirty="0">
              <a:solidFill>
                <a:srgbClr val="FFFFFF"/>
              </a:solidFill>
              <a:ea typeface="宋体" panose="02010600030101010101" pitchFamily="2" charset="-122"/>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showMasterSp="0">
  <p:cSld name="2_标题幻灯片">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showMasterSp="0">
  <p:cSld name="1_标题幻灯片">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324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0"/>
            <a:ext cx="6019800" cy="6324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showMasterSp="0">
  <p:cSld name="3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Rectangle 20"/>
          <p:cNvSpPr>
            <a:spLocks noChangeArrowheads="1"/>
          </p:cNvSpPr>
          <p:nvPr/>
        </p:nvSpPr>
        <p:spPr bwMode="gray">
          <a:xfrm>
            <a:off x="0" y="6562725"/>
            <a:ext cx="9144000" cy="304800"/>
          </a:xfrm>
          <a:prstGeom prst="rect">
            <a:avLst/>
          </a:prstGeom>
          <a:gradFill rotWithShape="1">
            <a:gsLst>
              <a:gs pos="0">
                <a:schemeClr val="tx2"/>
              </a:gs>
              <a:gs pos="100000">
                <a:schemeClr val="tx2">
                  <a:gamma/>
                  <a:shade val="38039"/>
                  <a:invGamma/>
                </a:schemeClr>
              </a:gs>
            </a:gsLst>
            <a:lin ang="0" scaled="1"/>
          </a:gra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2" name="Line 21"/>
          <p:cNvSpPr>
            <a:spLocks noChangeShapeType="1"/>
          </p:cNvSpPr>
          <p:nvPr/>
        </p:nvSpPr>
        <p:spPr bwMode="auto">
          <a:xfrm>
            <a:off x="0" y="6553200"/>
            <a:ext cx="9144000" cy="0"/>
          </a:xfrm>
          <a:prstGeom prst="line">
            <a:avLst/>
          </a:prstGeom>
          <a:noFill/>
          <a:ln w="19050">
            <a:solidFill>
              <a:schemeClr val="bg1"/>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nvGrpSpPr>
          <p:cNvPr id="28676" name="Group 16"/>
          <p:cNvGrpSpPr/>
          <p:nvPr/>
        </p:nvGrpSpPr>
        <p:grpSpPr>
          <a:xfrm>
            <a:off x="228600" y="304800"/>
            <a:ext cx="1079500" cy="633413"/>
            <a:chOff x="2680" y="3678"/>
            <a:chExt cx="680" cy="399"/>
          </a:xfrm>
        </p:grpSpPr>
        <p:sp>
          <p:nvSpPr>
            <p:cNvPr id="14" name="Text Box 14"/>
            <p:cNvSpPr txBox="1">
              <a:spLocks noChangeArrowheads="1"/>
            </p:cNvSpPr>
            <p:nvPr/>
          </p:nvSpPr>
          <p:spPr bwMode="gray">
            <a:xfrm>
              <a:off x="2680" y="3789"/>
              <a:ext cx="680" cy="288"/>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1" i="0" u="none" strike="noStrike" kern="1200" cap="none" spc="0" normalizeH="0" baseline="0" noProof="0">
                <a:ln>
                  <a:noFill/>
                </a:ln>
                <a:solidFill>
                  <a:srgbClr val="132767"/>
                </a:solidFill>
                <a:effectLst/>
                <a:uLnTx/>
                <a:uFillTx/>
                <a:latin typeface="Arial" panose="020B0604020202020204" pitchFamily="34" charset="0"/>
                <a:ea typeface="宋体" panose="02010600030101010101" pitchFamily="2" charset="-122"/>
                <a:cs typeface="+mn-cs"/>
              </a:endParaRPr>
            </a:p>
          </p:txBody>
        </p:sp>
        <p:sp>
          <p:nvSpPr>
            <p:cNvPr id="15" name="AutoShape 15"/>
            <p:cNvSpPr>
              <a:spLocks noChangeArrowheads="1"/>
            </p:cNvSpPr>
            <p:nvPr/>
          </p:nvSpPr>
          <p:spPr bwMode="gray">
            <a:xfrm rot="5400000">
              <a:off x="2928" y="3493"/>
              <a:ext cx="172" cy="542"/>
            </a:xfrm>
            <a:prstGeom prst="moon">
              <a:avLst>
                <a:gd name="adj" fmla="val 21208"/>
              </a:avLst>
            </a:prstGeom>
            <a:solidFill>
              <a:schemeClr val="accent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3075" name="Rectangle 3"/>
          <p:cNvSpPr>
            <a:spLocks noGrp="1" noChangeArrowheads="1"/>
          </p:cNvSpPr>
          <p:nvPr>
            <p:ph type="subTitle" idx="1"/>
          </p:nvPr>
        </p:nvSpPr>
        <p:spPr bwMode="gray">
          <a:xfrm>
            <a:off x="914400" y="2286000"/>
            <a:ext cx="7304088" cy="381000"/>
          </a:xfrm>
        </p:spPr>
        <p:txBody>
          <a:bodyPr/>
          <a:lstStyle>
            <a:lvl1pPr marL="0" indent="0" algn="ctr">
              <a:buFont typeface="Wingdings" panose="05000000000000000000" pitchFamily="2" charset="2"/>
              <a:buNone/>
              <a:defRPr>
                <a:solidFill>
                  <a:schemeClr val="tx2"/>
                </a:solidFill>
                <a:latin typeface="宋体" panose="02010600030101010101" pitchFamily="2" charset="-122"/>
                <a:ea typeface="宋体" panose="02010600030101010101" pitchFamily="2" charset="-122"/>
              </a:defRPr>
            </a:lvl1pPr>
          </a:lstStyle>
          <a:p>
            <a:pPr fontAlgn="base"/>
            <a:r>
              <a:rPr lang="zh-CN" altLang="en-US" strike="noStrike" noProof="1"/>
              <a:t>单击此处编辑母版副标题样式</a:t>
            </a:r>
            <a:endParaRPr lang="zh-CN" altLang="en-US" strike="noStrike" noProof="1"/>
          </a:p>
        </p:txBody>
      </p:sp>
      <p:sp>
        <p:nvSpPr>
          <p:cNvPr id="3074" name="Rectangle 2"/>
          <p:cNvSpPr>
            <a:spLocks noGrp="1" noChangeArrowheads="1"/>
          </p:cNvSpPr>
          <p:nvPr>
            <p:ph type="ctrTitle"/>
          </p:nvPr>
        </p:nvSpPr>
        <p:spPr bwMode="gray">
          <a:xfrm>
            <a:off x="762000" y="1600200"/>
            <a:ext cx="7620000" cy="682625"/>
          </a:xfrm>
        </p:spPr>
        <p:txBody>
          <a:bodyPr/>
          <a:lstStyle>
            <a:lvl1pPr>
              <a:defRPr sz="4400" b="0">
                <a:solidFill>
                  <a:schemeClr val="tx1"/>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6" name="Rectangle 4"/>
          <p:cNvSpPr>
            <a:spLocks noGrp="1" noChangeArrowheads="1"/>
          </p:cNvSpPr>
          <p:nvPr>
            <p:ph type="dt" sz="half" idx="2"/>
          </p:nvPr>
        </p:nvSpPr>
        <p:spPr bwMode="auto">
          <a:xfrm>
            <a:off x="457200" y="6534150"/>
            <a:ext cx="2133600" cy="244475"/>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7" name="Rectangle 5"/>
          <p:cNvSpPr>
            <a:spLocks noGrp="1" noChangeArrowheads="1"/>
          </p:cNvSpPr>
          <p:nvPr>
            <p:ph type="ftr" sz="quarter" idx="3"/>
          </p:nvPr>
        </p:nvSpPr>
        <p:spPr bwMode="auto">
          <a:xfrm>
            <a:off x="3124200" y="6534150"/>
            <a:ext cx="2895600" cy="244475"/>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8" name="Rectangle 6"/>
          <p:cNvSpPr>
            <a:spLocks noGrp="1" noChangeArrowheads="1"/>
          </p:cNvSpPr>
          <p:nvPr>
            <p:ph type="sldNum" sz="quarter" idx="4"/>
          </p:nvPr>
        </p:nvSpPr>
        <p:spPr bwMode="auto">
          <a:xfrm>
            <a:off x="6553200" y="6534150"/>
            <a:ext cx="2133600" cy="244475"/>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zh-CN" altLang="en-US" sz="1200" strike="noStrike" noProof="1" dirty="0">
                <a:solidFill>
                  <a:srgbClr val="FFFFFF"/>
                </a:solidFill>
                <a:latin typeface="Arial" panose="020B0604020202020204" pitchFamily="34" charset="0"/>
                <a:ea typeface="宋体" panose="02010600030101010101" pitchFamily="2" charset="-122"/>
                <a:cs typeface="+mn-cs"/>
              </a:rPr>
            </a:fld>
            <a:endParaRPr lang="zh-CN" altLang="en-US" sz="1200" strike="noStrike" noProof="1" dirty="0">
              <a:solidFill>
                <a:srgbClr val="FFFFFF"/>
              </a:solidFill>
              <a:ea typeface="宋体" panose="02010600030101010101" pitchFamily="2" charset="-122"/>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9698" name="Group 2"/>
          <p:cNvGrpSpPr/>
          <p:nvPr/>
        </p:nvGrpSpPr>
        <p:grpSpPr>
          <a:xfrm>
            <a:off x="-6350" y="20638"/>
            <a:ext cx="9144000" cy="6858000"/>
            <a:chOff x="0" y="0"/>
            <a:chExt cx="5760" cy="4320"/>
          </a:xfrm>
        </p:grpSpPr>
        <p:sp>
          <p:nvSpPr>
            <p:cNvPr id="28" name="Freeform 3"/>
            <p:cNvSpPr/>
            <p:nvPr/>
          </p:nvSpPr>
          <p:spPr bwMode="hidden">
            <a:xfrm>
              <a:off x="0" y="3072"/>
              <a:ext cx="5760" cy="1248"/>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29" name="Freeform 4"/>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sp>
        <p:nvSpPr>
          <p:cNvPr id="30" name="Freeform 5"/>
          <p:cNvSpPr/>
          <p:nvPr/>
        </p:nvSpPr>
        <p:spPr bwMode="hidden">
          <a:xfrm>
            <a:off x="6242050" y="6269038"/>
            <a:ext cx="2895600" cy="609600"/>
          </a:xfrm>
          <a:custGeom>
            <a:avLst/>
            <a:gdLst>
              <a:gd name="T0" fmla="*/ 5748 w 5748"/>
              <a:gd name="T1" fmla="*/ 246 h 246"/>
              <a:gd name="T2" fmla="*/ 0 w 5748"/>
              <a:gd name="T3" fmla="*/ 246 h 246"/>
              <a:gd name="T4" fmla="*/ 0 w 5748"/>
              <a:gd name="T5" fmla="*/ 0 h 246"/>
              <a:gd name="T6" fmla="*/ 5748 w 5748"/>
              <a:gd name="T7" fmla="*/ 0 h 246"/>
              <a:gd name="T8" fmla="*/ 5748 w 5748"/>
              <a:gd name="T9" fmla="*/ 246 h 246"/>
              <a:gd name="T10" fmla="*/ 5748 w 5748"/>
              <a:gd name="T11" fmla="*/ 246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nvGrpSpPr>
          <p:cNvPr id="29702" name="Group 6"/>
          <p:cNvGrpSpPr/>
          <p:nvPr/>
        </p:nvGrpSpPr>
        <p:grpSpPr>
          <a:xfrm>
            <a:off x="-1587" y="6034088"/>
            <a:ext cx="7845425" cy="850900"/>
            <a:chOff x="0" y="3792"/>
            <a:chExt cx="4942" cy="536"/>
          </a:xfrm>
        </p:grpSpPr>
        <p:sp>
          <p:nvSpPr>
            <p:cNvPr id="32" name="Freeform 7"/>
            <p:cNvSpPr/>
            <p:nvPr/>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nvGrpSpPr>
            <p:cNvPr id="29704" name="Group 8"/>
            <p:cNvGrpSpPr/>
            <p:nvPr userDrawn="1"/>
          </p:nvGrpSpPr>
          <p:grpSpPr>
            <a:xfrm>
              <a:off x="2486" y="3792"/>
              <a:ext cx="2456" cy="536"/>
              <a:chOff x="2486" y="3792"/>
              <a:chExt cx="2456" cy="536"/>
            </a:xfrm>
          </p:grpSpPr>
          <p:sp>
            <p:nvSpPr>
              <p:cNvPr id="35" name="Freeform 9"/>
              <p:cNvSpPr/>
              <p:nvPr/>
            </p:nvSpPr>
            <p:spPr bwMode="ltGray">
              <a:xfrm>
                <a:off x="3948" y="3799"/>
                <a:ext cx="994" cy="529"/>
              </a:xfrm>
              <a:custGeom>
                <a:avLst/>
                <a:gdLst>
                  <a:gd name="T0" fmla="*/ 636 w 994"/>
                  <a:gd name="T1" fmla="*/ 373 h 529"/>
                  <a:gd name="T2" fmla="*/ 495 w 994"/>
                  <a:gd name="T3" fmla="*/ 370 h 529"/>
                  <a:gd name="T4" fmla="*/ 280 w 994"/>
                  <a:gd name="T5" fmla="*/ 249 h 529"/>
                  <a:gd name="T6" fmla="*/ 127 w 994"/>
                  <a:gd name="T7" fmla="*/ 66 h 529"/>
                  <a:gd name="T8" fmla="*/ 0 w 994"/>
                  <a:gd name="T9" fmla="*/ 0 h 529"/>
                  <a:gd name="T10" fmla="*/ 22 w 994"/>
                  <a:gd name="T11" fmla="*/ 26 h 529"/>
                  <a:gd name="T12" fmla="*/ 0 w 994"/>
                  <a:gd name="T13" fmla="*/ 65 h 529"/>
                  <a:gd name="T14" fmla="*/ 30 w 994"/>
                  <a:gd name="T15" fmla="*/ 119 h 529"/>
                  <a:gd name="T16" fmla="*/ 75 w 994"/>
                  <a:gd name="T17" fmla="*/ 243 h 529"/>
                  <a:gd name="T18" fmla="*/ 45 w 994"/>
                  <a:gd name="T19" fmla="*/ 422 h 529"/>
                  <a:gd name="T20" fmla="*/ 200 w 994"/>
                  <a:gd name="T21" fmla="*/ 329 h 529"/>
                  <a:gd name="T22" fmla="*/ 592 w 994"/>
                  <a:gd name="T23" fmla="*/ 527 h 529"/>
                  <a:gd name="T24" fmla="*/ 994 w 994"/>
                  <a:gd name="T25" fmla="*/ 529 h 529"/>
                  <a:gd name="T26" fmla="*/ 828 w 994"/>
                  <a:gd name="T27" fmla="*/ 473 h 529"/>
                  <a:gd name="T28" fmla="*/ 636 w 994"/>
                  <a:gd name="T29" fmla="*/ 373 h 5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36" name="Freeform 10"/>
              <p:cNvSpPr/>
              <p:nvPr/>
            </p:nvSpPr>
            <p:spPr bwMode="ltGray">
              <a:xfrm>
                <a:off x="2677" y="3792"/>
                <a:ext cx="186" cy="395"/>
              </a:xfrm>
              <a:custGeom>
                <a:avLst/>
                <a:gdLst>
                  <a:gd name="T0" fmla="*/ 36 w 186"/>
                  <a:gd name="T1" fmla="*/ 0 h 353"/>
                  <a:gd name="T2" fmla="*/ 54 w 186"/>
                  <a:gd name="T3" fmla="*/ 18 h 353"/>
                  <a:gd name="T4" fmla="*/ 24 w 186"/>
                  <a:gd name="T5" fmla="*/ 30 h 353"/>
                  <a:gd name="T6" fmla="*/ 18 w 186"/>
                  <a:gd name="T7" fmla="*/ 66 h 353"/>
                  <a:gd name="T8" fmla="*/ 42 w 186"/>
                  <a:gd name="T9" fmla="*/ 114 h 353"/>
                  <a:gd name="T10" fmla="*/ 48 w 186"/>
                  <a:gd name="T11" fmla="*/ 162 h 353"/>
                  <a:gd name="T12" fmla="*/ 0 w 186"/>
                  <a:gd name="T13" fmla="*/ 353 h 353"/>
                  <a:gd name="T14" fmla="*/ 54 w 186"/>
                  <a:gd name="T15" fmla="*/ 233 h 353"/>
                  <a:gd name="T16" fmla="*/ 84 w 186"/>
                  <a:gd name="T17" fmla="*/ 216 h 353"/>
                  <a:gd name="T18" fmla="*/ 126 w 186"/>
                  <a:gd name="T19" fmla="*/ 126 h 353"/>
                  <a:gd name="T20" fmla="*/ 144 w 186"/>
                  <a:gd name="T21" fmla="*/ 120 h 353"/>
                  <a:gd name="T22" fmla="*/ 144 w 186"/>
                  <a:gd name="T23" fmla="*/ 90 h 353"/>
                  <a:gd name="T24" fmla="*/ 186 w 186"/>
                  <a:gd name="T25" fmla="*/ 66 h 353"/>
                  <a:gd name="T26" fmla="*/ 162 w 186"/>
                  <a:gd name="T27" fmla="*/ 60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37" name="Freeform 11"/>
              <p:cNvSpPr/>
              <p:nvPr/>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38" name="Freeform 12"/>
              <p:cNvSpPr/>
              <p:nvPr/>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6 h 66"/>
                  <a:gd name="T8" fmla="*/ 6 w 155"/>
                  <a:gd name="T9" fmla="*/ 18 h 66"/>
                  <a:gd name="T10" fmla="*/ 0 w 155"/>
                  <a:gd name="T11" fmla="*/ 24 h 66"/>
                  <a:gd name="T12" fmla="*/ 78 w 155"/>
                  <a:gd name="T13" fmla="*/ 60 h 66"/>
                  <a:gd name="T14" fmla="*/ 96 w 155"/>
                  <a:gd name="T15" fmla="*/ 42 h 66"/>
                  <a:gd name="T16" fmla="*/ 155 w 155"/>
                  <a:gd name="T17" fmla="*/ 66 h 66"/>
                  <a:gd name="T18" fmla="*/ 126 w 155"/>
                  <a:gd name="T19" fmla="*/ 24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39" name="Freeform 13"/>
              <p:cNvSpPr/>
              <p:nvPr/>
            </p:nvSpPr>
            <p:spPr bwMode="ltGray">
              <a:xfrm>
                <a:off x="2486" y="3859"/>
                <a:ext cx="42" cy="81"/>
              </a:xfrm>
              <a:custGeom>
                <a:avLst/>
                <a:gdLst>
                  <a:gd name="T0" fmla="*/ 6 w 42"/>
                  <a:gd name="T1" fmla="*/ 36 h 72"/>
                  <a:gd name="T2" fmla="*/ 0 w 42"/>
                  <a:gd name="T3" fmla="*/ 18 h 72"/>
                  <a:gd name="T4" fmla="*/ 12 w 42"/>
                  <a:gd name="T5" fmla="*/ 6 h 72"/>
                  <a:gd name="T6" fmla="*/ 0 w 42"/>
                  <a:gd name="T7" fmla="*/ 6 h 72"/>
                  <a:gd name="T8" fmla="*/ 12 w 42"/>
                  <a:gd name="T9" fmla="*/ 6 h 72"/>
                  <a:gd name="T10" fmla="*/ 24 w 42"/>
                  <a:gd name="T11" fmla="*/ 6 h 72"/>
                  <a:gd name="T12" fmla="*/ 36 w 42"/>
                  <a:gd name="T13" fmla="*/ 6 h 72"/>
                  <a:gd name="T14" fmla="*/ 42 w 42"/>
                  <a:gd name="T15" fmla="*/ 0 h 72"/>
                  <a:gd name="T16" fmla="*/ 30 w 42"/>
                  <a:gd name="T17" fmla="*/ 18 h 72"/>
                  <a:gd name="T18" fmla="*/ 42 w 42"/>
                  <a:gd name="T19" fmla="*/ 48 h 72"/>
                  <a:gd name="T20" fmla="*/ 12 w 42"/>
                  <a:gd name="T21" fmla="*/ 72 h 72"/>
                  <a:gd name="T22" fmla="*/ 6 w 42"/>
                  <a:gd name="T23" fmla="*/ 36 h 72"/>
                  <a:gd name="T24" fmla="*/ 6 w 42"/>
                  <a:gd name="T25" fmla="*/ 3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sp>
          <p:nvSpPr>
            <p:cNvPr id="34" name="Freeform 14"/>
            <p:cNvSpPr/>
            <p:nvPr/>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grpSp>
        <p:nvGrpSpPr>
          <p:cNvPr id="29711" name="Group 15"/>
          <p:cNvGrpSpPr/>
          <p:nvPr/>
        </p:nvGrpSpPr>
        <p:grpSpPr>
          <a:xfrm>
            <a:off x="627063" y="6021388"/>
            <a:ext cx="5684837" cy="849312"/>
            <a:chOff x="395" y="3793"/>
            <a:chExt cx="3581" cy="535"/>
          </a:xfrm>
        </p:grpSpPr>
        <p:sp>
          <p:nvSpPr>
            <p:cNvPr id="41" name="Freeform 16"/>
            <p:cNvSpPr/>
            <p:nvPr/>
          </p:nvSpPr>
          <p:spPr bwMode="auto">
            <a:xfrm>
              <a:off x="1196" y="3793"/>
              <a:ext cx="365" cy="291"/>
            </a:xfrm>
            <a:custGeom>
              <a:avLst/>
              <a:gdLst>
                <a:gd name="T0" fmla="*/ 24 w 365"/>
                <a:gd name="T1" fmla="*/ 24 h 287"/>
                <a:gd name="T2" fmla="*/ 0 w 365"/>
                <a:gd name="T3" fmla="*/ 60 h 287"/>
                <a:gd name="T4" fmla="*/ 66 w 365"/>
                <a:gd name="T5" fmla="*/ 108 h 287"/>
                <a:gd name="T6" fmla="*/ 143 w 365"/>
                <a:gd name="T7" fmla="*/ 180 h 287"/>
                <a:gd name="T8" fmla="*/ 191 w 365"/>
                <a:gd name="T9" fmla="*/ 168 h 287"/>
                <a:gd name="T10" fmla="*/ 341 w 365"/>
                <a:gd name="T11" fmla="*/ 287 h 287"/>
                <a:gd name="T12" fmla="*/ 305 w 365"/>
                <a:gd name="T13" fmla="*/ 174 h 287"/>
                <a:gd name="T14" fmla="*/ 365 w 365"/>
                <a:gd name="T15" fmla="*/ 132 h 287"/>
                <a:gd name="T16" fmla="*/ 359 w 365"/>
                <a:gd name="T17" fmla="*/ 126 h 287"/>
                <a:gd name="T18" fmla="*/ 335 w 365"/>
                <a:gd name="T19" fmla="*/ 114 h 287"/>
                <a:gd name="T20" fmla="*/ 299 w 365"/>
                <a:gd name="T21" fmla="*/ 90 h 287"/>
                <a:gd name="T22" fmla="*/ 257 w 365"/>
                <a:gd name="T23" fmla="*/ 72 h 287"/>
                <a:gd name="T24" fmla="*/ 215 w 365"/>
                <a:gd name="T25" fmla="*/ 54 h 287"/>
                <a:gd name="T26" fmla="*/ 173 w 365"/>
                <a:gd name="T27" fmla="*/ 36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42" name="Freeform 17"/>
            <p:cNvSpPr/>
            <p:nvPr/>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43" name="Freeform 18"/>
            <p:cNvSpPr/>
            <p:nvPr/>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0 h 60"/>
                <a:gd name="T16" fmla="*/ 65 w 71"/>
                <a:gd name="T17" fmla="*/ 42 h 60"/>
                <a:gd name="T18" fmla="*/ 71 w 71"/>
                <a:gd name="T19" fmla="*/ 54 h 60"/>
                <a:gd name="T20" fmla="*/ 71 w 71"/>
                <a:gd name="T21" fmla="*/ 60 h 60"/>
                <a:gd name="T22" fmla="*/ 59 w 71"/>
                <a:gd name="T23" fmla="*/ 54 h 60"/>
                <a:gd name="T24" fmla="*/ 47 w 71"/>
                <a:gd name="T25" fmla="*/ 42 h 60"/>
                <a:gd name="T26" fmla="*/ 23 w 71"/>
                <a:gd name="T27" fmla="*/ 30 h 60"/>
                <a:gd name="T28" fmla="*/ 23 w 71"/>
                <a:gd name="T29" fmla="*/ 36 h 60"/>
                <a:gd name="T30" fmla="*/ 18 w 71"/>
                <a:gd name="T31" fmla="*/ 42 h 60"/>
                <a:gd name="T32" fmla="*/ 12 w 71"/>
                <a:gd name="T33" fmla="*/ 48 h 60"/>
                <a:gd name="T34" fmla="*/ 6 w 71"/>
                <a:gd name="T35" fmla="*/ 48 h 60"/>
                <a:gd name="T36" fmla="*/ 6 w 71"/>
                <a:gd name="T37" fmla="*/ 48 h 60"/>
                <a:gd name="T38" fmla="*/ 6 w 71"/>
                <a:gd name="T39" fmla="*/ 36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44" name="Freeform 19"/>
            <p:cNvSpPr/>
            <p:nvPr/>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4 h 162"/>
                <a:gd name="T10" fmla="*/ 96 w 161"/>
                <a:gd name="T11" fmla="*/ 60 h 162"/>
                <a:gd name="T12" fmla="*/ 102 w 161"/>
                <a:gd name="T13" fmla="*/ 72 h 162"/>
                <a:gd name="T14" fmla="*/ 108 w 161"/>
                <a:gd name="T15" fmla="*/ 84 h 162"/>
                <a:gd name="T16" fmla="*/ 120 w 161"/>
                <a:gd name="T17" fmla="*/ 96 h 162"/>
                <a:gd name="T18" fmla="*/ 143 w 161"/>
                <a:gd name="T19" fmla="*/ 114 h 162"/>
                <a:gd name="T20" fmla="*/ 155 w 161"/>
                <a:gd name="T21" fmla="*/ 138 h 162"/>
                <a:gd name="T22" fmla="*/ 161 w 161"/>
                <a:gd name="T23" fmla="*/ 156 h 162"/>
                <a:gd name="T24" fmla="*/ 161 w 161"/>
                <a:gd name="T25" fmla="*/ 162 h 162"/>
                <a:gd name="T26" fmla="*/ 96 w 161"/>
                <a:gd name="T27" fmla="*/ 102 h 162"/>
                <a:gd name="T28" fmla="*/ 30 w 161"/>
                <a:gd name="T29" fmla="*/ 54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45" name="Freeform 20"/>
            <p:cNvSpPr/>
            <p:nvPr/>
          </p:nvSpPr>
          <p:spPr bwMode="auto">
            <a:xfrm>
              <a:off x="706" y="3854"/>
              <a:ext cx="59" cy="61"/>
            </a:xfrm>
            <a:custGeom>
              <a:avLst/>
              <a:gdLst>
                <a:gd name="T0" fmla="*/ 59 w 59"/>
                <a:gd name="T1" fmla="*/ 6 h 60"/>
                <a:gd name="T2" fmla="*/ 41 w 59"/>
                <a:gd name="T3" fmla="*/ 30 h 60"/>
                <a:gd name="T4" fmla="*/ 41 w 59"/>
                <a:gd name="T5" fmla="*/ 36 h 60"/>
                <a:gd name="T6" fmla="*/ 47 w 59"/>
                <a:gd name="T7" fmla="*/ 42 h 60"/>
                <a:gd name="T8" fmla="*/ 53 w 59"/>
                <a:gd name="T9" fmla="*/ 54 h 60"/>
                <a:gd name="T10" fmla="*/ 53 w 59"/>
                <a:gd name="T11" fmla="*/ 60 h 60"/>
                <a:gd name="T12" fmla="*/ 47 w 59"/>
                <a:gd name="T13" fmla="*/ 54 h 60"/>
                <a:gd name="T14" fmla="*/ 35 w 59"/>
                <a:gd name="T15" fmla="*/ 48 h 60"/>
                <a:gd name="T16" fmla="*/ 23 w 59"/>
                <a:gd name="T17" fmla="*/ 36 h 60"/>
                <a:gd name="T18" fmla="*/ 17 w 59"/>
                <a:gd name="T19" fmla="*/ 30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46" name="Freeform 21"/>
            <p:cNvSpPr/>
            <p:nvPr/>
          </p:nvSpPr>
          <p:spPr bwMode="auto">
            <a:xfrm>
              <a:off x="395" y="3811"/>
              <a:ext cx="245" cy="207"/>
            </a:xfrm>
            <a:custGeom>
              <a:avLst/>
              <a:gdLst>
                <a:gd name="T0" fmla="*/ 233 w 245"/>
                <a:gd name="T1" fmla="*/ 36 h 204"/>
                <a:gd name="T2" fmla="*/ 245 w 245"/>
                <a:gd name="T3" fmla="*/ 42 h 204"/>
                <a:gd name="T4" fmla="*/ 209 w 245"/>
                <a:gd name="T5" fmla="*/ 84 h 204"/>
                <a:gd name="T6" fmla="*/ 143 w 245"/>
                <a:gd name="T7" fmla="*/ 132 h 204"/>
                <a:gd name="T8" fmla="*/ 167 w 245"/>
                <a:gd name="T9" fmla="*/ 156 h 204"/>
                <a:gd name="T10" fmla="*/ 179 w 245"/>
                <a:gd name="T11" fmla="*/ 204 h 204"/>
                <a:gd name="T12" fmla="*/ 77 w 245"/>
                <a:gd name="T13" fmla="*/ 132 h 204"/>
                <a:gd name="T14" fmla="*/ 47 w 245"/>
                <a:gd name="T15" fmla="*/ 84 h 204"/>
                <a:gd name="T16" fmla="*/ 89 w 245"/>
                <a:gd name="T17" fmla="*/ 66 h 204"/>
                <a:gd name="T18" fmla="*/ 59 w 245"/>
                <a:gd name="T19" fmla="*/ 36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6 h 204"/>
                <a:gd name="T50" fmla="*/ 233 w 245"/>
                <a:gd name="T51" fmla="*/ 36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sp>
        <p:nvSpPr>
          <p:cNvPr id="87062" name="Rectangle 22"/>
          <p:cNvSpPr>
            <a:spLocks noGrp="1" noChangeArrowheads="1"/>
          </p:cNvSpPr>
          <p:nvPr>
            <p:ph type="ctrTitle" sz="quarter"/>
          </p:nvPr>
        </p:nvSpPr>
        <p:spPr>
          <a:xfrm>
            <a:off x="457200" y="1447800"/>
            <a:ext cx="8229600" cy="1736725"/>
          </a:xfrm>
        </p:spPr>
        <p:txBody>
          <a:bodyPr/>
          <a:lstStyle>
            <a:lvl1pPr>
              <a:defRPr sz="5400"/>
            </a:lvl1pPr>
          </a:lstStyle>
          <a:p>
            <a:pPr fontAlgn="base"/>
            <a:r>
              <a:rPr lang="zh-CN" altLang="en-US" strike="noStrike" noProof="1"/>
              <a:t>单击此处编辑母版标题样式</a:t>
            </a:r>
            <a:endParaRPr lang="zh-CN" altLang="en-US" strike="noStrike" noProof="1"/>
          </a:p>
        </p:txBody>
      </p:sp>
      <p:sp>
        <p:nvSpPr>
          <p:cNvPr id="87063"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pPr fontAlgn="base"/>
            <a:r>
              <a:rPr lang="zh-CN" altLang="en-US" strike="noStrike" noProof="1"/>
              <a:t>单击此处编辑母版副标题样式</a:t>
            </a:r>
            <a:endParaRPr lang="zh-CN" altLang="en-US" strike="noStrike" noProof="1"/>
          </a:p>
        </p:txBody>
      </p:sp>
      <p:sp>
        <p:nvSpPr>
          <p:cNvPr id="47" name="Rectangle 24"/>
          <p:cNvSpPr>
            <a:spLocks noGrp="1" noChangeArrowheads="1"/>
          </p:cNvSpPr>
          <p:nvPr>
            <p:ph type="dt" sz="quarter"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fld id="{B3FE08FD-66C6-43C6-A1AD-906D35696CBF}" type="datetime1">
              <a:rPr kumimoji="0" lang="zh-CN" altLang="en-US" sz="1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48" name="Rectangle 25"/>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z="1200"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z="1200" strike="noStrike" noProof="1" dirty="0">
              <a:effectLst>
                <a:outerShdw blurRad="38100" dist="38100" dir="2700000">
                  <a:srgbClr val="C0C0C0"/>
                </a:outerShdw>
              </a:effectLst>
              <a:ea typeface="宋体" panose="02010600030101010101" pitchFamily="2" charset="-122"/>
            </a:endParaRPr>
          </a:p>
        </p:txBody>
      </p:sp>
      <p:sp>
        <p:nvSpPr>
          <p:cNvPr id="49" name="Rectangle 2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t>1</a:t>
            </a:r>
            <a:endParaRPr kumimoji="0" lang="en-US" altLang="zh-CN" sz="1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52319" y="-1"/>
            <a:ext cx="1691680" cy="451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050F71C-45C1-4D61-9AFE-355B05F3AED7}"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solidFill>
                <a:srgbClr val="FFFFFF"/>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solidFill>
                <a:srgbClr val="FFFFFF"/>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solidFill>
                <a:srgbClr val="FFFFFF"/>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52319" y="-1"/>
            <a:ext cx="1691680" cy="451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CC5B3C5-75A5-4403-9A0F-FD6840713300}"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52319" y="-1"/>
            <a:ext cx="1691680" cy="451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CC5B3C5-75A5-4403-9A0F-FD6840713300}"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356962" y="-1"/>
            <a:ext cx="1787037" cy="476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616AD64-7EF1-4CF4-9780-BC4EE42DDFD9}"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236295" y="-1"/>
            <a:ext cx="1907703" cy="508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8" name="Rectangle 24"/>
          <p:cNvSpPr>
            <a:spLocks noGrp="1" noChangeArrowheads="1"/>
          </p:cNvSpPr>
          <p:nvPr>
            <p:ph type="dt" sz="half" idx="1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931CF2C-E398-4BF0-9C1C-946273EC9449}"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00759" y="-1"/>
            <a:ext cx="3143240" cy="838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8" name="Rectangle 24"/>
          <p:cNvSpPr>
            <a:spLocks noGrp="1" noChangeArrowheads="1"/>
          </p:cNvSpPr>
          <p:nvPr>
            <p:ph type="dt" sz="half" idx="1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A90EDA5-7441-4DF0-8147-F8567E3A0C94}"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308303" y="0"/>
            <a:ext cx="1835696" cy="489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4B211E6-D335-461E-8486-2E7319196CFB}"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52319" y="-1"/>
            <a:ext cx="1691680" cy="451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竖排标题 1"/>
          <p:cNvSpPr>
            <a:spLocks noGrp="1"/>
          </p:cNvSpPr>
          <p:nvPr>
            <p:ph type="title" orient="vert"/>
          </p:nvPr>
        </p:nvSpPr>
        <p:spPr>
          <a:xfrm>
            <a:off x="6629400" y="228600"/>
            <a:ext cx="2057400" cy="5867400"/>
          </a:xfrm>
        </p:spPr>
        <p:txBody>
          <a:bodyPr vert="eaVert"/>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a:xfrm>
            <a:off x="457200" y="228600"/>
            <a:ext cx="6019800"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2D21A9B-394E-4810-A9AD-8A38B944133C}"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bl" preserve="1">
  <p:cSld name="标题和表格">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356962" y="-1"/>
            <a:ext cx="1787038" cy="476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a:xfrm>
            <a:off x="0" y="0"/>
            <a:ext cx="8229600" cy="1143000"/>
          </a:xfrm>
        </p:spPr>
        <p:txBody>
          <a:bodyPr/>
          <a:lstStyle/>
          <a:p>
            <a:pPr fontAlgn="base"/>
            <a:r>
              <a:rPr lang="zh-CN" altLang="en-US" strike="noStrike" noProof="1" dirty="0" smtClean="0"/>
              <a:t>单击此处编辑母版标题样式</a:t>
            </a:r>
            <a:endParaRPr lang="zh-CN" altLang="en-US" strike="noStrike" noProof="1" dirty="0"/>
          </a:p>
        </p:txBody>
      </p:sp>
      <p:sp>
        <p:nvSpPr>
          <p:cNvPr id="3" name="表格占位符 2"/>
          <p:cNvSpPr>
            <a:spLocks noGrp="1"/>
          </p:cNvSpPr>
          <p:nvPr>
            <p:ph type="tbl" idx="1"/>
          </p:nvPr>
        </p:nvSpPr>
        <p:spPr>
          <a:xfrm>
            <a:off x="683568" y="1772816"/>
            <a:ext cx="82296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45BEC0E-086D-4CBE-8B53-97BE4030304F}"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38914" name="Group 2"/>
          <p:cNvGrpSpPr/>
          <p:nvPr/>
        </p:nvGrpSpPr>
        <p:grpSpPr>
          <a:xfrm>
            <a:off x="-6350" y="20638"/>
            <a:ext cx="9144000" cy="6858000"/>
            <a:chOff x="0" y="0"/>
            <a:chExt cx="5760" cy="4320"/>
          </a:xfrm>
        </p:grpSpPr>
        <p:sp>
          <p:nvSpPr>
            <p:cNvPr id="28" name="Freeform 3"/>
            <p:cNvSpPr/>
            <p:nvPr/>
          </p:nvSpPr>
          <p:spPr bwMode="hidden">
            <a:xfrm>
              <a:off x="0" y="3072"/>
              <a:ext cx="5760" cy="1248"/>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29" name="Freeform 4"/>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30" name="Freeform 5"/>
          <p:cNvSpPr/>
          <p:nvPr/>
        </p:nvSpPr>
        <p:spPr bwMode="hidden">
          <a:xfrm>
            <a:off x="6242050" y="6269038"/>
            <a:ext cx="2895600" cy="609600"/>
          </a:xfrm>
          <a:custGeom>
            <a:avLst/>
            <a:gdLst>
              <a:gd name="T0" fmla="*/ 5748 w 5748"/>
              <a:gd name="T1" fmla="*/ 246 h 246"/>
              <a:gd name="T2" fmla="*/ 0 w 5748"/>
              <a:gd name="T3" fmla="*/ 246 h 246"/>
              <a:gd name="T4" fmla="*/ 0 w 5748"/>
              <a:gd name="T5" fmla="*/ 0 h 246"/>
              <a:gd name="T6" fmla="*/ 5748 w 5748"/>
              <a:gd name="T7" fmla="*/ 0 h 246"/>
              <a:gd name="T8" fmla="*/ 5748 w 5748"/>
              <a:gd name="T9" fmla="*/ 246 h 246"/>
              <a:gd name="T10" fmla="*/ 5748 w 5748"/>
              <a:gd name="T11" fmla="*/ 246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nvGrpSpPr>
          <p:cNvPr id="38918" name="Group 6"/>
          <p:cNvGrpSpPr/>
          <p:nvPr/>
        </p:nvGrpSpPr>
        <p:grpSpPr>
          <a:xfrm>
            <a:off x="-1587" y="6034088"/>
            <a:ext cx="7845425" cy="850900"/>
            <a:chOff x="0" y="3792"/>
            <a:chExt cx="4942" cy="536"/>
          </a:xfrm>
        </p:grpSpPr>
        <p:sp>
          <p:nvSpPr>
            <p:cNvPr id="32" name="Freeform 7"/>
            <p:cNvSpPr/>
            <p:nvPr/>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nvGrpSpPr>
            <p:cNvPr id="38920" name="Group 8"/>
            <p:cNvGrpSpPr/>
            <p:nvPr userDrawn="1"/>
          </p:nvGrpSpPr>
          <p:grpSpPr>
            <a:xfrm>
              <a:off x="2486" y="3792"/>
              <a:ext cx="2456" cy="536"/>
              <a:chOff x="2486" y="3792"/>
              <a:chExt cx="2456" cy="536"/>
            </a:xfrm>
          </p:grpSpPr>
          <p:sp>
            <p:nvSpPr>
              <p:cNvPr id="35" name="Freeform 9"/>
              <p:cNvSpPr/>
              <p:nvPr/>
            </p:nvSpPr>
            <p:spPr bwMode="ltGray">
              <a:xfrm>
                <a:off x="3948" y="3799"/>
                <a:ext cx="994" cy="529"/>
              </a:xfrm>
              <a:custGeom>
                <a:avLst/>
                <a:gdLst>
                  <a:gd name="T0" fmla="*/ 636 w 994"/>
                  <a:gd name="T1" fmla="*/ 373 h 529"/>
                  <a:gd name="T2" fmla="*/ 495 w 994"/>
                  <a:gd name="T3" fmla="*/ 370 h 529"/>
                  <a:gd name="T4" fmla="*/ 280 w 994"/>
                  <a:gd name="T5" fmla="*/ 249 h 529"/>
                  <a:gd name="T6" fmla="*/ 127 w 994"/>
                  <a:gd name="T7" fmla="*/ 66 h 529"/>
                  <a:gd name="T8" fmla="*/ 0 w 994"/>
                  <a:gd name="T9" fmla="*/ 0 h 529"/>
                  <a:gd name="T10" fmla="*/ 22 w 994"/>
                  <a:gd name="T11" fmla="*/ 26 h 529"/>
                  <a:gd name="T12" fmla="*/ 0 w 994"/>
                  <a:gd name="T13" fmla="*/ 65 h 529"/>
                  <a:gd name="T14" fmla="*/ 30 w 994"/>
                  <a:gd name="T15" fmla="*/ 119 h 529"/>
                  <a:gd name="T16" fmla="*/ 75 w 994"/>
                  <a:gd name="T17" fmla="*/ 243 h 529"/>
                  <a:gd name="T18" fmla="*/ 45 w 994"/>
                  <a:gd name="T19" fmla="*/ 422 h 529"/>
                  <a:gd name="T20" fmla="*/ 200 w 994"/>
                  <a:gd name="T21" fmla="*/ 329 h 529"/>
                  <a:gd name="T22" fmla="*/ 592 w 994"/>
                  <a:gd name="T23" fmla="*/ 527 h 529"/>
                  <a:gd name="T24" fmla="*/ 994 w 994"/>
                  <a:gd name="T25" fmla="*/ 529 h 529"/>
                  <a:gd name="T26" fmla="*/ 828 w 994"/>
                  <a:gd name="T27" fmla="*/ 473 h 529"/>
                  <a:gd name="T28" fmla="*/ 636 w 994"/>
                  <a:gd name="T29" fmla="*/ 373 h 5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36" name="Freeform 10"/>
              <p:cNvSpPr/>
              <p:nvPr/>
            </p:nvSpPr>
            <p:spPr bwMode="ltGray">
              <a:xfrm>
                <a:off x="2677" y="3792"/>
                <a:ext cx="186" cy="395"/>
              </a:xfrm>
              <a:custGeom>
                <a:avLst/>
                <a:gdLst>
                  <a:gd name="T0" fmla="*/ 36 w 186"/>
                  <a:gd name="T1" fmla="*/ 0 h 353"/>
                  <a:gd name="T2" fmla="*/ 54 w 186"/>
                  <a:gd name="T3" fmla="*/ 18 h 353"/>
                  <a:gd name="T4" fmla="*/ 24 w 186"/>
                  <a:gd name="T5" fmla="*/ 30 h 353"/>
                  <a:gd name="T6" fmla="*/ 18 w 186"/>
                  <a:gd name="T7" fmla="*/ 66 h 353"/>
                  <a:gd name="T8" fmla="*/ 42 w 186"/>
                  <a:gd name="T9" fmla="*/ 114 h 353"/>
                  <a:gd name="T10" fmla="*/ 48 w 186"/>
                  <a:gd name="T11" fmla="*/ 162 h 353"/>
                  <a:gd name="T12" fmla="*/ 0 w 186"/>
                  <a:gd name="T13" fmla="*/ 353 h 353"/>
                  <a:gd name="T14" fmla="*/ 54 w 186"/>
                  <a:gd name="T15" fmla="*/ 233 h 353"/>
                  <a:gd name="T16" fmla="*/ 84 w 186"/>
                  <a:gd name="T17" fmla="*/ 216 h 353"/>
                  <a:gd name="T18" fmla="*/ 126 w 186"/>
                  <a:gd name="T19" fmla="*/ 126 h 353"/>
                  <a:gd name="T20" fmla="*/ 144 w 186"/>
                  <a:gd name="T21" fmla="*/ 120 h 353"/>
                  <a:gd name="T22" fmla="*/ 144 w 186"/>
                  <a:gd name="T23" fmla="*/ 90 h 353"/>
                  <a:gd name="T24" fmla="*/ 186 w 186"/>
                  <a:gd name="T25" fmla="*/ 66 h 353"/>
                  <a:gd name="T26" fmla="*/ 162 w 186"/>
                  <a:gd name="T27" fmla="*/ 60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37" name="Freeform 11"/>
              <p:cNvSpPr/>
              <p:nvPr/>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38" name="Freeform 12"/>
              <p:cNvSpPr/>
              <p:nvPr/>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6 h 66"/>
                  <a:gd name="T8" fmla="*/ 6 w 155"/>
                  <a:gd name="T9" fmla="*/ 18 h 66"/>
                  <a:gd name="T10" fmla="*/ 0 w 155"/>
                  <a:gd name="T11" fmla="*/ 24 h 66"/>
                  <a:gd name="T12" fmla="*/ 78 w 155"/>
                  <a:gd name="T13" fmla="*/ 60 h 66"/>
                  <a:gd name="T14" fmla="*/ 96 w 155"/>
                  <a:gd name="T15" fmla="*/ 42 h 66"/>
                  <a:gd name="T16" fmla="*/ 155 w 155"/>
                  <a:gd name="T17" fmla="*/ 66 h 66"/>
                  <a:gd name="T18" fmla="*/ 126 w 155"/>
                  <a:gd name="T19" fmla="*/ 24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39" name="Freeform 13"/>
              <p:cNvSpPr/>
              <p:nvPr/>
            </p:nvSpPr>
            <p:spPr bwMode="ltGray">
              <a:xfrm>
                <a:off x="2486" y="3859"/>
                <a:ext cx="42" cy="81"/>
              </a:xfrm>
              <a:custGeom>
                <a:avLst/>
                <a:gdLst>
                  <a:gd name="T0" fmla="*/ 6 w 42"/>
                  <a:gd name="T1" fmla="*/ 36 h 72"/>
                  <a:gd name="T2" fmla="*/ 0 w 42"/>
                  <a:gd name="T3" fmla="*/ 18 h 72"/>
                  <a:gd name="T4" fmla="*/ 12 w 42"/>
                  <a:gd name="T5" fmla="*/ 6 h 72"/>
                  <a:gd name="T6" fmla="*/ 0 w 42"/>
                  <a:gd name="T7" fmla="*/ 6 h 72"/>
                  <a:gd name="T8" fmla="*/ 12 w 42"/>
                  <a:gd name="T9" fmla="*/ 6 h 72"/>
                  <a:gd name="T10" fmla="*/ 24 w 42"/>
                  <a:gd name="T11" fmla="*/ 6 h 72"/>
                  <a:gd name="T12" fmla="*/ 36 w 42"/>
                  <a:gd name="T13" fmla="*/ 6 h 72"/>
                  <a:gd name="T14" fmla="*/ 42 w 42"/>
                  <a:gd name="T15" fmla="*/ 0 h 72"/>
                  <a:gd name="T16" fmla="*/ 30 w 42"/>
                  <a:gd name="T17" fmla="*/ 18 h 72"/>
                  <a:gd name="T18" fmla="*/ 42 w 42"/>
                  <a:gd name="T19" fmla="*/ 48 h 72"/>
                  <a:gd name="T20" fmla="*/ 12 w 42"/>
                  <a:gd name="T21" fmla="*/ 72 h 72"/>
                  <a:gd name="T22" fmla="*/ 6 w 42"/>
                  <a:gd name="T23" fmla="*/ 36 h 72"/>
                  <a:gd name="T24" fmla="*/ 6 w 42"/>
                  <a:gd name="T25" fmla="*/ 3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34" name="Freeform 14"/>
            <p:cNvSpPr/>
            <p:nvPr/>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grpSp>
        <p:nvGrpSpPr>
          <p:cNvPr id="38927" name="Group 15"/>
          <p:cNvGrpSpPr/>
          <p:nvPr/>
        </p:nvGrpSpPr>
        <p:grpSpPr>
          <a:xfrm>
            <a:off x="627063" y="6021388"/>
            <a:ext cx="5684837" cy="849312"/>
            <a:chOff x="395" y="3793"/>
            <a:chExt cx="3581" cy="535"/>
          </a:xfrm>
        </p:grpSpPr>
        <p:sp>
          <p:nvSpPr>
            <p:cNvPr id="41" name="Freeform 16"/>
            <p:cNvSpPr/>
            <p:nvPr/>
          </p:nvSpPr>
          <p:spPr bwMode="auto">
            <a:xfrm>
              <a:off x="1196" y="3793"/>
              <a:ext cx="365" cy="291"/>
            </a:xfrm>
            <a:custGeom>
              <a:avLst/>
              <a:gdLst>
                <a:gd name="T0" fmla="*/ 24 w 365"/>
                <a:gd name="T1" fmla="*/ 24 h 287"/>
                <a:gd name="T2" fmla="*/ 0 w 365"/>
                <a:gd name="T3" fmla="*/ 60 h 287"/>
                <a:gd name="T4" fmla="*/ 66 w 365"/>
                <a:gd name="T5" fmla="*/ 108 h 287"/>
                <a:gd name="T6" fmla="*/ 143 w 365"/>
                <a:gd name="T7" fmla="*/ 180 h 287"/>
                <a:gd name="T8" fmla="*/ 191 w 365"/>
                <a:gd name="T9" fmla="*/ 168 h 287"/>
                <a:gd name="T10" fmla="*/ 341 w 365"/>
                <a:gd name="T11" fmla="*/ 287 h 287"/>
                <a:gd name="T12" fmla="*/ 305 w 365"/>
                <a:gd name="T13" fmla="*/ 174 h 287"/>
                <a:gd name="T14" fmla="*/ 365 w 365"/>
                <a:gd name="T15" fmla="*/ 132 h 287"/>
                <a:gd name="T16" fmla="*/ 359 w 365"/>
                <a:gd name="T17" fmla="*/ 126 h 287"/>
                <a:gd name="T18" fmla="*/ 335 w 365"/>
                <a:gd name="T19" fmla="*/ 114 h 287"/>
                <a:gd name="T20" fmla="*/ 299 w 365"/>
                <a:gd name="T21" fmla="*/ 90 h 287"/>
                <a:gd name="T22" fmla="*/ 257 w 365"/>
                <a:gd name="T23" fmla="*/ 72 h 287"/>
                <a:gd name="T24" fmla="*/ 215 w 365"/>
                <a:gd name="T25" fmla="*/ 54 h 287"/>
                <a:gd name="T26" fmla="*/ 173 w 365"/>
                <a:gd name="T27" fmla="*/ 36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42" name="Freeform 17"/>
            <p:cNvSpPr/>
            <p:nvPr/>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43" name="Freeform 18"/>
            <p:cNvSpPr/>
            <p:nvPr/>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0 h 60"/>
                <a:gd name="T16" fmla="*/ 65 w 71"/>
                <a:gd name="T17" fmla="*/ 42 h 60"/>
                <a:gd name="T18" fmla="*/ 71 w 71"/>
                <a:gd name="T19" fmla="*/ 54 h 60"/>
                <a:gd name="T20" fmla="*/ 71 w 71"/>
                <a:gd name="T21" fmla="*/ 60 h 60"/>
                <a:gd name="T22" fmla="*/ 59 w 71"/>
                <a:gd name="T23" fmla="*/ 54 h 60"/>
                <a:gd name="T24" fmla="*/ 47 w 71"/>
                <a:gd name="T25" fmla="*/ 42 h 60"/>
                <a:gd name="T26" fmla="*/ 23 w 71"/>
                <a:gd name="T27" fmla="*/ 30 h 60"/>
                <a:gd name="T28" fmla="*/ 23 w 71"/>
                <a:gd name="T29" fmla="*/ 36 h 60"/>
                <a:gd name="T30" fmla="*/ 18 w 71"/>
                <a:gd name="T31" fmla="*/ 42 h 60"/>
                <a:gd name="T32" fmla="*/ 12 w 71"/>
                <a:gd name="T33" fmla="*/ 48 h 60"/>
                <a:gd name="T34" fmla="*/ 6 w 71"/>
                <a:gd name="T35" fmla="*/ 48 h 60"/>
                <a:gd name="T36" fmla="*/ 6 w 71"/>
                <a:gd name="T37" fmla="*/ 48 h 60"/>
                <a:gd name="T38" fmla="*/ 6 w 71"/>
                <a:gd name="T39" fmla="*/ 36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44" name="Freeform 19"/>
            <p:cNvSpPr/>
            <p:nvPr/>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4 h 162"/>
                <a:gd name="T10" fmla="*/ 96 w 161"/>
                <a:gd name="T11" fmla="*/ 60 h 162"/>
                <a:gd name="T12" fmla="*/ 102 w 161"/>
                <a:gd name="T13" fmla="*/ 72 h 162"/>
                <a:gd name="T14" fmla="*/ 108 w 161"/>
                <a:gd name="T15" fmla="*/ 84 h 162"/>
                <a:gd name="T16" fmla="*/ 120 w 161"/>
                <a:gd name="T17" fmla="*/ 96 h 162"/>
                <a:gd name="T18" fmla="*/ 143 w 161"/>
                <a:gd name="T19" fmla="*/ 114 h 162"/>
                <a:gd name="T20" fmla="*/ 155 w 161"/>
                <a:gd name="T21" fmla="*/ 138 h 162"/>
                <a:gd name="T22" fmla="*/ 161 w 161"/>
                <a:gd name="T23" fmla="*/ 156 h 162"/>
                <a:gd name="T24" fmla="*/ 161 w 161"/>
                <a:gd name="T25" fmla="*/ 162 h 162"/>
                <a:gd name="T26" fmla="*/ 96 w 161"/>
                <a:gd name="T27" fmla="*/ 102 h 162"/>
                <a:gd name="T28" fmla="*/ 30 w 161"/>
                <a:gd name="T29" fmla="*/ 54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45" name="Freeform 20"/>
            <p:cNvSpPr/>
            <p:nvPr/>
          </p:nvSpPr>
          <p:spPr bwMode="auto">
            <a:xfrm>
              <a:off x="706" y="3854"/>
              <a:ext cx="59" cy="61"/>
            </a:xfrm>
            <a:custGeom>
              <a:avLst/>
              <a:gdLst>
                <a:gd name="T0" fmla="*/ 59 w 59"/>
                <a:gd name="T1" fmla="*/ 6 h 60"/>
                <a:gd name="T2" fmla="*/ 41 w 59"/>
                <a:gd name="T3" fmla="*/ 30 h 60"/>
                <a:gd name="T4" fmla="*/ 41 w 59"/>
                <a:gd name="T5" fmla="*/ 36 h 60"/>
                <a:gd name="T6" fmla="*/ 47 w 59"/>
                <a:gd name="T7" fmla="*/ 42 h 60"/>
                <a:gd name="T8" fmla="*/ 53 w 59"/>
                <a:gd name="T9" fmla="*/ 54 h 60"/>
                <a:gd name="T10" fmla="*/ 53 w 59"/>
                <a:gd name="T11" fmla="*/ 60 h 60"/>
                <a:gd name="T12" fmla="*/ 47 w 59"/>
                <a:gd name="T13" fmla="*/ 54 h 60"/>
                <a:gd name="T14" fmla="*/ 35 w 59"/>
                <a:gd name="T15" fmla="*/ 48 h 60"/>
                <a:gd name="T16" fmla="*/ 23 w 59"/>
                <a:gd name="T17" fmla="*/ 36 h 60"/>
                <a:gd name="T18" fmla="*/ 17 w 59"/>
                <a:gd name="T19" fmla="*/ 30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46" name="Freeform 21"/>
            <p:cNvSpPr/>
            <p:nvPr/>
          </p:nvSpPr>
          <p:spPr bwMode="auto">
            <a:xfrm>
              <a:off x="395" y="3811"/>
              <a:ext cx="245" cy="207"/>
            </a:xfrm>
            <a:custGeom>
              <a:avLst/>
              <a:gdLst>
                <a:gd name="T0" fmla="*/ 233 w 245"/>
                <a:gd name="T1" fmla="*/ 36 h 204"/>
                <a:gd name="T2" fmla="*/ 245 w 245"/>
                <a:gd name="T3" fmla="*/ 42 h 204"/>
                <a:gd name="T4" fmla="*/ 209 w 245"/>
                <a:gd name="T5" fmla="*/ 84 h 204"/>
                <a:gd name="T6" fmla="*/ 143 w 245"/>
                <a:gd name="T7" fmla="*/ 132 h 204"/>
                <a:gd name="T8" fmla="*/ 167 w 245"/>
                <a:gd name="T9" fmla="*/ 156 h 204"/>
                <a:gd name="T10" fmla="*/ 179 w 245"/>
                <a:gd name="T11" fmla="*/ 204 h 204"/>
                <a:gd name="T12" fmla="*/ 77 w 245"/>
                <a:gd name="T13" fmla="*/ 132 h 204"/>
                <a:gd name="T14" fmla="*/ 47 w 245"/>
                <a:gd name="T15" fmla="*/ 84 h 204"/>
                <a:gd name="T16" fmla="*/ 89 w 245"/>
                <a:gd name="T17" fmla="*/ 66 h 204"/>
                <a:gd name="T18" fmla="*/ 59 w 245"/>
                <a:gd name="T19" fmla="*/ 36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6 h 204"/>
                <a:gd name="T50" fmla="*/ 233 w 245"/>
                <a:gd name="T51" fmla="*/ 36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87062" name="Rectangle 22"/>
          <p:cNvSpPr>
            <a:spLocks noGrp="1" noChangeArrowheads="1"/>
          </p:cNvSpPr>
          <p:nvPr>
            <p:ph type="ctrTitle" sz="quarter"/>
          </p:nvPr>
        </p:nvSpPr>
        <p:spPr>
          <a:xfrm>
            <a:off x="457200" y="1447800"/>
            <a:ext cx="8229600" cy="1736725"/>
          </a:xfrm>
        </p:spPr>
        <p:txBody>
          <a:bodyPr/>
          <a:lstStyle>
            <a:lvl1pPr>
              <a:defRPr sz="5400"/>
            </a:lvl1pPr>
          </a:lstStyle>
          <a:p>
            <a:pPr fontAlgn="base"/>
            <a:r>
              <a:rPr lang="zh-CN" altLang="en-US" strike="noStrike" noProof="1"/>
              <a:t>单击此处编辑母版标题样式</a:t>
            </a:r>
            <a:endParaRPr lang="zh-CN" altLang="en-US" strike="noStrike" noProof="1"/>
          </a:p>
        </p:txBody>
      </p:sp>
      <p:sp>
        <p:nvSpPr>
          <p:cNvPr id="87063"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pPr fontAlgn="base"/>
            <a:r>
              <a:rPr lang="zh-CN" altLang="en-US" strike="noStrike" noProof="1"/>
              <a:t>单击此处编辑母版副标题样式</a:t>
            </a:r>
            <a:endParaRPr lang="zh-CN" altLang="en-US" strike="noStrike" noProof="1"/>
          </a:p>
        </p:txBody>
      </p:sp>
      <p:sp>
        <p:nvSpPr>
          <p:cNvPr id="47" name="Rectangle 24"/>
          <p:cNvSpPr>
            <a:spLocks noGrp="1" noChangeArrowheads="1"/>
          </p:cNvSpPr>
          <p:nvPr>
            <p:ph type="dt" sz="quarter"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fld id="{B3FE08FD-66C6-43C6-A1AD-906D35696CBF}" type="datetime1">
              <a:rPr kumimoji="0" lang="zh-CN" alt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48" name="Rectangle 25"/>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z="1200"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z="1200" strike="noStrike" noProof="1" dirty="0">
              <a:effectLst>
                <a:outerShdw blurRad="38100" dist="38100" dir="2700000">
                  <a:srgbClr val="C0C0C0"/>
                </a:outerShdw>
              </a:effectLst>
              <a:ea typeface="宋体" panose="02010600030101010101" pitchFamily="2" charset="-122"/>
            </a:endParaRPr>
          </a:p>
        </p:txBody>
      </p:sp>
      <p:sp>
        <p:nvSpPr>
          <p:cNvPr id="49" name="Rectangle 2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1</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52319" y="-1"/>
            <a:ext cx="1691680" cy="451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050F71C-45C1-4D61-9AFE-355B05F3AED7}"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356962" y="-1"/>
            <a:ext cx="1787037" cy="476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616AD64-7EF1-4CF4-9780-BC4EE42DDFD9}"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52319" y="-1"/>
            <a:ext cx="1691680" cy="451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CC5B3C5-75A5-4403-9A0F-FD6840713300}"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356962" y="-1"/>
            <a:ext cx="1787037" cy="476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616AD64-7EF1-4CF4-9780-BC4EE42DDFD9}"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236296" y="-1"/>
            <a:ext cx="1907703" cy="508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8" name="Rectangle 24"/>
          <p:cNvSpPr>
            <a:spLocks noGrp="1" noChangeArrowheads="1"/>
          </p:cNvSpPr>
          <p:nvPr>
            <p:ph type="dt" sz="half" idx="1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931CF2C-E398-4BF0-9C1C-946273EC9449}"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00759" y="-1"/>
            <a:ext cx="3143240" cy="838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8" name="Rectangle 24"/>
          <p:cNvSpPr>
            <a:spLocks noGrp="1" noChangeArrowheads="1"/>
          </p:cNvSpPr>
          <p:nvPr>
            <p:ph type="dt" sz="half" idx="1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A90EDA5-7441-4DF0-8147-F8567E3A0C94}"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308303" y="0"/>
            <a:ext cx="1835696" cy="489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4B211E6-D335-461E-8486-2E7319196CFB}"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52319" y="-1"/>
            <a:ext cx="1691680" cy="451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竖排标题 1"/>
          <p:cNvSpPr>
            <a:spLocks noGrp="1"/>
          </p:cNvSpPr>
          <p:nvPr>
            <p:ph type="title" orient="vert"/>
          </p:nvPr>
        </p:nvSpPr>
        <p:spPr>
          <a:xfrm>
            <a:off x="6629400" y="228600"/>
            <a:ext cx="2057400" cy="5867400"/>
          </a:xfrm>
        </p:spPr>
        <p:txBody>
          <a:bodyPr vert="eaVert"/>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a:xfrm>
            <a:off x="457200" y="228600"/>
            <a:ext cx="6019800"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2D21A9B-394E-4810-A9AD-8A38B944133C}"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标题和表格">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356961" y="-1"/>
            <a:ext cx="1787038" cy="476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a:xfrm>
            <a:off x="0" y="0"/>
            <a:ext cx="8229600" cy="1143000"/>
          </a:xfrm>
        </p:spPr>
        <p:txBody>
          <a:bodyPr/>
          <a:lstStyle/>
          <a:p>
            <a:pPr fontAlgn="base"/>
            <a:r>
              <a:rPr lang="zh-CN" altLang="en-US" strike="noStrike" noProof="1" dirty="0" smtClean="0"/>
              <a:t>单击此处编辑母版标题样式</a:t>
            </a:r>
            <a:endParaRPr lang="zh-CN" altLang="en-US" strike="noStrike" noProof="1" dirty="0"/>
          </a:p>
        </p:txBody>
      </p:sp>
      <p:sp>
        <p:nvSpPr>
          <p:cNvPr id="3" name="表格占位符 2"/>
          <p:cNvSpPr>
            <a:spLocks noGrp="1"/>
          </p:cNvSpPr>
          <p:nvPr>
            <p:ph type="tbl" idx="1"/>
          </p:nvPr>
        </p:nvSpPr>
        <p:spPr>
          <a:xfrm>
            <a:off x="683568" y="1772816"/>
            <a:ext cx="82296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28"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45BEC0E-086D-4CBE-8B53-97BE4030304F}"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236295" y="-1"/>
            <a:ext cx="1907703" cy="508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8" name="Rectangle 24"/>
          <p:cNvSpPr>
            <a:spLocks noGrp="1" noChangeArrowheads="1"/>
          </p:cNvSpPr>
          <p:nvPr>
            <p:ph type="dt" sz="half" idx="1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931CF2C-E398-4BF0-9C1C-946273EC9449}"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showMasterSp="0">
  <p:cSld name="2_标题幻灯片">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showMasterSp="0">
  <p:cSld name="1_标题幻灯片">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rgbClr val="001847"/>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7" name="Picture 2" descr="校标及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00759" y="-1"/>
            <a:ext cx="3143240" cy="838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8" name="Rectangle 24"/>
          <p:cNvSpPr>
            <a:spLocks noGrp="1" noChangeArrowheads="1"/>
          </p:cNvSpPr>
          <p:nvPr>
            <p:ph type="dt" sz="half" idx="1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A90EDA5-7441-4DF0-8147-F8567E3A0C94}"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9"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p>
            <a:pPr algn="ctr"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trike="noStrike" noProof="1" dirty="0">
              <a:effectLst>
                <a:outerShdw blurRad="38100" dist="38100" dir="2700000">
                  <a:srgbClr val="C0C0C0"/>
                </a:outerShdw>
              </a:effectLst>
              <a:ea typeface="宋体" panose="02010600030101010101" pitchFamily="2" charset="-122"/>
            </a:endParaRPr>
          </a:p>
        </p:txBody>
      </p:sp>
      <p:sp>
        <p:nvSpPr>
          <p:cNvPr id="30"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ea typeface="宋体" panose="02010600030101010101" pitchFamily="2" charset="-122"/>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324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0"/>
            <a:ext cx="6019800" cy="6324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showMasterSp="0">
  <p:cSld name="3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Rectangle 20"/>
          <p:cNvSpPr>
            <a:spLocks noChangeArrowheads="1"/>
          </p:cNvSpPr>
          <p:nvPr/>
        </p:nvSpPr>
        <p:spPr bwMode="gray">
          <a:xfrm>
            <a:off x="0" y="6562725"/>
            <a:ext cx="9144000" cy="304800"/>
          </a:xfrm>
          <a:prstGeom prst="rect">
            <a:avLst/>
          </a:prstGeom>
          <a:gradFill rotWithShape="1">
            <a:gsLst>
              <a:gs pos="0">
                <a:schemeClr val="tx2"/>
              </a:gs>
              <a:gs pos="100000">
                <a:schemeClr val="tx2">
                  <a:gamma/>
                  <a:shade val="38039"/>
                  <a:invGamma/>
                </a:schemeClr>
              </a:gs>
            </a:gsLst>
            <a:lin ang="0" scaled="1"/>
          </a:gra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2" name="Line 21"/>
          <p:cNvSpPr>
            <a:spLocks noChangeShapeType="1"/>
          </p:cNvSpPr>
          <p:nvPr/>
        </p:nvSpPr>
        <p:spPr bwMode="auto">
          <a:xfrm>
            <a:off x="0" y="6553200"/>
            <a:ext cx="9144000" cy="0"/>
          </a:xfrm>
          <a:prstGeom prst="line">
            <a:avLst/>
          </a:prstGeom>
          <a:noFill/>
          <a:ln w="19050">
            <a:solidFill>
              <a:schemeClr val="bg1"/>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nvGrpSpPr>
          <p:cNvPr id="51204" name="Group 16"/>
          <p:cNvGrpSpPr/>
          <p:nvPr/>
        </p:nvGrpSpPr>
        <p:grpSpPr>
          <a:xfrm>
            <a:off x="228600" y="304800"/>
            <a:ext cx="1079500" cy="633413"/>
            <a:chOff x="2680" y="3678"/>
            <a:chExt cx="680" cy="399"/>
          </a:xfrm>
        </p:grpSpPr>
        <p:sp>
          <p:nvSpPr>
            <p:cNvPr id="14" name="Text Box 14"/>
            <p:cNvSpPr txBox="1">
              <a:spLocks noChangeArrowheads="1"/>
            </p:cNvSpPr>
            <p:nvPr/>
          </p:nvSpPr>
          <p:spPr bwMode="gray">
            <a:xfrm>
              <a:off x="2680" y="3789"/>
              <a:ext cx="680" cy="288"/>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1" i="0" u="none" strike="noStrike" kern="1200" cap="none" spc="0" normalizeH="0" baseline="0" noProof="0">
                <a:ln>
                  <a:noFill/>
                </a:ln>
                <a:solidFill>
                  <a:srgbClr val="132767"/>
                </a:solidFill>
                <a:effectLst/>
                <a:uLnTx/>
                <a:uFillTx/>
                <a:latin typeface="Arial" panose="020B0604020202020204" pitchFamily="34" charset="0"/>
                <a:ea typeface="宋体" panose="02010600030101010101" pitchFamily="2" charset="-122"/>
                <a:cs typeface="+mn-cs"/>
              </a:endParaRPr>
            </a:p>
          </p:txBody>
        </p:sp>
        <p:sp>
          <p:nvSpPr>
            <p:cNvPr id="15" name="AutoShape 15"/>
            <p:cNvSpPr>
              <a:spLocks noChangeArrowheads="1"/>
            </p:cNvSpPr>
            <p:nvPr/>
          </p:nvSpPr>
          <p:spPr bwMode="gray">
            <a:xfrm rot="5400000">
              <a:off x="2928" y="3493"/>
              <a:ext cx="172" cy="542"/>
            </a:xfrm>
            <a:prstGeom prst="moon">
              <a:avLst>
                <a:gd name="adj" fmla="val 21208"/>
              </a:avLst>
            </a:prstGeom>
            <a:solidFill>
              <a:schemeClr val="accent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3075" name="Rectangle 3"/>
          <p:cNvSpPr>
            <a:spLocks noGrp="1" noChangeArrowheads="1"/>
          </p:cNvSpPr>
          <p:nvPr>
            <p:ph type="subTitle" idx="1"/>
          </p:nvPr>
        </p:nvSpPr>
        <p:spPr bwMode="gray">
          <a:xfrm>
            <a:off x="914400" y="2286000"/>
            <a:ext cx="7304088" cy="381000"/>
          </a:xfrm>
        </p:spPr>
        <p:txBody>
          <a:bodyPr/>
          <a:lstStyle>
            <a:lvl1pPr marL="0" indent="0" algn="ctr">
              <a:buFont typeface="Wingdings" panose="05000000000000000000" pitchFamily="2" charset="2"/>
              <a:buNone/>
              <a:defRPr>
                <a:solidFill>
                  <a:schemeClr val="tx2"/>
                </a:solidFill>
                <a:latin typeface="宋体" panose="02010600030101010101" pitchFamily="2" charset="-122"/>
                <a:ea typeface="宋体" panose="02010600030101010101" pitchFamily="2" charset="-122"/>
              </a:defRPr>
            </a:lvl1pPr>
          </a:lstStyle>
          <a:p>
            <a:pPr fontAlgn="base"/>
            <a:r>
              <a:rPr lang="zh-CN" altLang="en-US" strike="noStrike" noProof="1"/>
              <a:t>单击此处编辑母版副标题样式</a:t>
            </a:r>
            <a:endParaRPr lang="zh-CN" altLang="en-US" strike="noStrike" noProof="1"/>
          </a:p>
        </p:txBody>
      </p:sp>
      <p:sp>
        <p:nvSpPr>
          <p:cNvPr id="3074" name="Rectangle 2"/>
          <p:cNvSpPr>
            <a:spLocks noGrp="1" noChangeArrowheads="1"/>
          </p:cNvSpPr>
          <p:nvPr>
            <p:ph type="ctrTitle"/>
          </p:nvPr>
        </p:nvSpPr>
        <p:spPr bwMode="gray">
          <a:xfrm>
            <a:off x="762000" y="1600200"/>
            <a:ext cx="7620000" cy="682625"/>
          </a:xfrm>
        </p:spPr>
        <p:txBody>
          <a:bodyPr/>
          <a:lstStyle>
            <a:lvl1pPr>
              <a:defRPr sz="4400" b="0">
                <a:solidFill>
                  <a:schemeClr val="tx1"/>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6" name="Rectangle 4"/>
          <p:cNvSpPr>
            <a:spLocks noGrp="1" noChangeArrowheads="1"/>
          </p:cNvSpPr>
          <p:nvPr>
            <p:ph type="dt" sz="half" idx="2"/>
          </p:nvPr>
        </p:nvSpPr>
        <p:spPr bwMode="auto">
          <a:xfrm>
            <a:off x="457200" y="6534150"/>
            <a:ext cx="2133600" cy="244475"/>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7" name="Rectangle 5"/>
          <p:cNvSpPr>
            <a:spLocks noGrp="1" noChangeArrowheads="1"/>
          </p:cNvSpPr>
          <p:nvPr>
            <p:ph type="ftr" sz="quarter" idx="3"/>
          </p:nvPr>
        </p:nvSpPr>
        <p:spPr bwMode="auto">
          <a:xfrm>
            <a:off x="3124200" y="6534150"/>
            <a:ext cx="2895600" cy="244475"/>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8" name="Rectangle 6"/>
          <p:cNvSpPr>
            <a:spLocks noGrp="1" noChangeArrowheads="1"/>
          </p:cNvSpPr>
          <p:nvPr>
            <p:ph type="sldNum" sz="quarter" idx="4"/>
          </p:nvPr>
        </p:nvSpPr>
        <p:spPr bwMode="auto">
          <a:xfrm>
            <a:off x="6553200" y="6534150"/>
            <a:ext cx="2133600" cy="244475"/>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zh-CN" altLang="en-US" sz="1200" strike="noStrike" noProof="1" dirty="0">
                <a:solidFill>
                  <a:srgbClr val="FFFFFF"/>
                </a:solidFill>
                <a:latin typeface="Arial" panose="020B0604020202020204" pitchFamily="34" charset="0"/>
                <a:ea typeface="宋体" panose="02010600030101010101" pitchFamily="2" charset="-122"/>
                <a:cs typeface="+mn-cs"/>
              </a:rPr>
            </a:fld>
            <a:endParaRPr lang="zh-CN" altLang="en-US" sz="1200" strike="noStrike" noProof="1" dirty="0">
              <a:solidFill>
                <a:srgbClr val="FFFFFF"/>
              </a:solidFill>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vmlDrawing" Target="../drawings/vmlDrawing1.vml"/><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8" Type="http://schemas.openxmlformats.org/officeDocument/2006/relationships/theme" Target="../theme/theme3.xml"/><Relationship Id="rId17" Type="http://schemas.openxmlformats.org/officeDocument/2006/relationships/vmlDrawing" Target="../drawings/vmlDrawing2.vml"/><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8" Type="http://schemas.openxmlformats.org/officeDocument/2006/relationships/theme" Target="../theme/theme4.xml"/><Relationship Id="rId17" Type="http://schemas.openxmlformats.org/officeDocument/2006/relationships/vmlDrawing" Target="../drawings/vmlDrawing3.vml"/><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slideLayout" Target="../slideLayouts/slideLayout54.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3.xml"/><Relationship Id="rId8" Type="http://schemas.openxmlformats.org/officeDocument/2006/relationships/slideLayout" Target="../slideLayouts/slideLayout62.xml"/><Relationship Id="rId7" Type="http://schemas.openxmlformats.org/officeDocument/2006/relationships/slideLayout" Target="../slideLayouts/slideLayout61.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 Id="rId3" Type="http://schemas.openxmlformats.org/officeDocument/2006/relationships/slideLayout" Target="../slideLayouts/slideLayout57.xml"/><Relationship Id="rId2" Type="http://schemas.openxmlformats.org/officeDocument/2006/relationships/slideLayout" Target="../slideLayouts/slideLayout56.xml"/><Relationship Id="rId13" Type="http://schemas.openxmlformats.org/officeDocument/2006/relationships/theme" Target="../theme/theme5.xml"/><Relationship Id="rId12" Type="http://schemas.openxmlformats.org/officeDocument/2006/relationships/slideLayout" Target="../slideLayouts/slideLayout66.xml"/><Relationship Id="rId11" Type="http://schemas.openxmlformats.org/officeDocument/2006/relationships/slideLayout" Target="../slideLayouts/slideLayout65.xml"/><Relationship Id="rId10" Type="http://schemas.openxmlformats.org/officeDocument/2006/relationships/slideLayout" Target="../slideLayouts/slideLayout64.xml"/><Relationship Id="rId1"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6.xml"/><Relationship Id="rId12" Type="http://schemas.openxmlformats.org/officeDocument/2006/relationships/slideLayout" Target="../slideLayouts/slideLayout78.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8" Type="http://schemas.openxmlformats.org/officeDocument/2006/relationships/theme" Target="../theme/theme7.xml"/><Relationship Id="rId17" Type="http://schemas.openxmlformats.org/officeDocument/2006/relationships/vmlDrawing" Target="../drawings/vmlDrawing4.vml"/><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slideLayout" Target="../slideLayouts/slideLayout92.xml"/><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47"/>
            </a:gs>
            <a:gs pos="100000">
              <a:schemeClr val="bg1"/>
            </a:gs>
          </a:gsLst>
          <a:lin ang="5400000" scaled="1"/>
          <a:tileRect/>
        </a:gradFill>
        <a:effectLst/>
      </p:bgPr>
    </p:bg>
    <p:spTree>
      <p:nvGrpSpPr>
        <p:cNvPr id="1" name=""/>
        <p:cNvGrpSpPr/>
        <p:nvPr/>
      </p:nvGrpSpPr>
      <p:grpSpPr/>
      <p:grpSp>
        <p:nvGrpSpPr>
          <p:cNvPr id="1026" name="Group 2"/>
          <p:cNvGrpSpPr/>
          <p:nvPr/>
        </p:nvGrpSpPr>
        <p:grpSpPr>
          <a:xfrm>
            <a:off x="0" y="0"/>
            <a:ext cx="9144000" cy="6858000"/>
            <a:chOff x="0" y="0"/>
            <a:chExt cx="5760" cy="4320"/>
          </a:xfrm>
        </p:grpSpPr>
        <p:sp>
          <p:nvSpPr>
            <p:cNvPr id="1049" name="Freeform 3"/>
            <p:cNvSpPr/>
            <p:nvPr/>
          </p:nvSpPr>
          <p:spPr bwMode="hidden">
            <a:xfrm>
              <a:off x="0" y="3072"/>
              <a:ext cx="5760" cy="1248"/>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86020" name="Freeform 4"/>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1027" name="Freeform 5"/>
          <p:cNvSpPr/>
          <p:nvPr/>
        </p:nvSpPr>
        <p:spPr bwMode="hidden">
          <a:xfrm>
            <a:off x="6248400" y="6262688"/>
            <a:ext cx="2895600" cy="609600"/>
          </a:xfrm>
          <a:custGeom>
            <a:avLst/>
            <a:gdLst>
              <a:gd name="T0" fmla="*/ 5748 w 5748"/>
              <a:gd name="T1" fmla="*/ 246 h 246"/>
              <a:gd name="T2" fmla="*/ 0 w 5748"/>
              <a:gd name="T3" fmla="*/ 246 h 246"/>
              <a:gd name="T4" fmla="*/ 0 w 5748"/>
              <a:gd name="T5" fmla="*/ 0 h 246"/>
              <a:gd name="T6" fmla="*/ 5748 w 5748"/>
              <a:gd name="T7" fmla="*/ 0 h 246"/>
              <a:gd name="T8" fmla="*/ 5748 w 5748"/>
              <a:gd name="T9" fmla="*/ 246 h 246"/>
              <a:gd name="T10" fmla="*/ 5748 w 5748"/>
              <a:gd name="T11" fmla="*/ 246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nvGrpSpPr>
          <p:cNvPr id="1030" name="Group 6"/>
          <p:cNvGrpSpPr/>
          <p:nvPr/>
        </p:nvGrpSpPr>
        <p:grpSpPr>
          <a:xfrm>
            <a:off x="0" y="6019800"/>
            <a:ext cx="7848600" cy="857250"/>
            <a:chOff x="0" y="3792"/>
            <a:chExt cx="4944" cy="540"/>
          </a:xfrm>
        </p:grpSpPr>
        <p:sp>
          <p:nvSpPr>
            <p:cNvPr id="86023" name="Freeform 7"/>
            <p:cNvSpPr/>
            <p:nvPr/>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nvGrpSpPr>
            <p:cNvPr id="1032" name="Group 8"/>
            <p:cNvGrpSpPr/>
            <p:nvPr userDrawn="1"/>
          </p:nvGrpSpPr>
          <p:grpSpPr>
            <a:xfrm>
              <a:off x="2486" y="3792"/>
              <a:ext cx="2458" cy="540"/>
              <a:chOff x="2486" y="3792"/>
              <a:chExt cx="2458" cy="540"/>
            </a:xfrm>
          </p:grpSpPr>
          <p:sp>
            <p:nvSpPr>
              <p:cNvPr id="1044" name="Freeform 9"/>
              <p:cNvSpPr/>
              <p:nvPr/>
            </p:nvSpPr>
            <p:spPr bwMode="ltGray">
              <a:xfrm>
                <a:off x="3948" y="3799"/>
                <a:ext cx="996" cy="533"/>
              </a:xfrm>
              <a:custGeom>
                <a:avLst/>
                <a:gdLst>
                  <a:gd name="T0" fmla="*/ 636 w 996"/>
                  <a:gd name="T1" fmla="*/ 373 h 533"/>
                  <a:gd name="T2" fmla="*/ 495 w 996"/>
                  <a:gd name="T3" fmla="*/ 370 h 533"/>
                  <a:gd name="T4" fmla="*/ 280 w 996"/>
                  <a:gd name="T5" fmla="*/ 249 h 533"/>
                  <a:gd name="T6" fmla="*/ 127 w 996"/>
                  <a:gd name="T7" fmla="*/ 66 h 533"/>
                  <a:gd name="T8" fmla="*/ 0 w 996"/>
                  <a:gd name="T9" fmla="*/ 0 h 533"/>
                  <a:gd name="T10" fmla="*/ 22 w 996"/>
                  <a:gd name="T11" fmla="*/ 26 h 533"/>
                  <a:gd name="T12" fmla="*/ 0 w 996"/>
                  <a:gd name="T13" fmla="*/ 65 h 533"/>
                  <a:gd name="T14" fmla="*/ 30 w 996"/>
                  <a:gd name="T15" fmla="*/ 119 h 533"/>
                  <a:gd name="T16" fmla="*/ 75 w 996"/>
                  <a:gd name="T17" fmla="*/ 243 h 533"/>
                  <a:gd name="T18" fmla="*/ 45 w 996"/>
                  <a:gd name="T19" fmla="*/ 422 h 533"/>
                  <a:gd name="T20" fmla="*/ 200 w 996"/>
                  <a:gd name="T21" fmla="*/ 329 h 533"/>
                  <a:gd name="T22" fmla="*/ 612 w 996"/>
                  <a:gd name="T23" fmla="*/ 533 h 533"/>
                  <a:gd name="T24" fmla="*/ 996 w 996"/>
                  <a:gd name="T25" fmla="*/ 529 h 533"/>
                  <a:gd name="T26" fmla="*/ 828 w 996"/>
                  <a:gd name="T27" fmla="*/ 473 h 533"/>
                  <a:gd name="T28" fmla="*/ 636 w 996"/>
                  <a:gd name="T29" fmla="*/ 373 h 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45" name="Freeform 10"/>
              <p:cNvSpPr/>
              <p:nvPr/>
            </p:nvSpPr>
            <p:spPr bwMode="ltGray">
              <a:xfrm>
                <a:off x="2677" y="3792"/>
                <a:ext cx="186" cy="395"/>
              </a:xfrm>
              <a:custGeom>
                <a:avLst/>
                <a:gdLst>
                  <a:gd name="T0" fmla="*/ 36 w 186"/>
                  <a:gd name="T1" fmla="*/ 0 h 353"/>
                  <a:gd name="T2" fmla="*/ 54 w 186"/>
                  <a:gd name="T3" fmla="*/ 18 h 353"/>
                  <a:gd name="T4" fmla="*/ 24 w 186"/>
                  <a:gd name="T5" fmla="*/ 30 h 353"/>
                  <a:gd name="T6" fmla="*/ 18 w 186"/>
                  <a:gd name="T7" fmla="*/ 66 h 353"/>
                  <a:gd name="T8" fmla="*/ 42 w 186"/>
                  <a:gd name="T9" fmla="*/ 114 h 353"/>
                  <a:gd name="T10" fmla="*/ 48 w 186"/>
                  <a:gd name="T11" fmla="*/ 162 h 353"/>
                  <a:gd name="T12" fmla="*/ 0 w 186"/>
                  <a:gd name="T13" fmla="*/ 353 h 353"/>
                  <a:gd name="T14" fmla="*/ 54 w 186"/>
                  <a:gd name="T15" fmla="*/ 233 h 353"/>
                  <a:gd name="T16" fmla="*/ 84 w 186"/>
                  <a:gd name="T17" fmla="*/ 216 h 353"/>
                  <a:gd name="T18" fmla="*/ 126 w 186"/>
                  <a:gd name="T19" fmla="*/ 126 h 353"/>
                  <a:gd name="T20" fmla="*/ 144 w 186"/>
                  <a:gd name="T21" fmla="*/ 120 h 353"/>
                  <a:gd name="T22" fmla="*/ 144 w 186"/>
                  <a:gd name="T23" fmla="*/ 90 h 353"/>
                  <a:gd name="T24" fmla="*/ 186 w 186"/>
                  <a:gd name="T25" fmla="*/ 66 h 353"/>
                  <a:gd name="T26" fmla="*/ 162 w 186"/>
                  <a:gd name="T27" fmla="*/ 60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46" name="Freeform 11"/>
              <p:cNvSpPr/>
              <p:nvPr/>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47" name="Freeform 12"/>
              <p:cNvSpPr/>
              <p:nvPr/>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6 h 66"/>
                  <a:gd name="T8" fmla="*/ 6 w 155"/>
                  <a:gd name="T9" fmla="*/ 18 h 66"/>
                  <a:gd name="T10" fmla="*/ 0 w 155"/>
                  <a:gd name="T11" fmla="*/ 24 h 66"/>
                  <a:gd name="T12" fmla="*/ 78 w 155"/>
                  <a:gd name="T13" fmla="*/ 60 h 66"/>
                  <a:gd name="T14" fmla="*/ 96 w 155"/>
                  <a:gd name="T15" fmla="*/ 42 h 66"/>
                  <a:gd name="T16" fmla="*/ 155 w 155"/>
                  <a:gd name="T17" fmla="*/ 66 h 66"/>
                  <a:gd name="T18" fmla="*/ 126 w 155"/>
                  <a:gd name="T19" fmla="*/ 24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48" name="Freeform 13"/>
              <p:cNvSpPr/>
              <p:nvPr/>
            </p:nvSpPr>
            <p:spPr bwMode="ltGray">
              <a:xfrm>
                <a:off x="2486" y="3859"/>
                <a:ext cx="42" cy="81"/>
              </a:xfrm>
              <a:custGeom>
                <a:avLst/>
                <a:gdLst>
                  <a:gd name="T0" fmla="*/ 6 w 42"/>
                  <a:gd name="T1" fmla="*/ 36 h 72"/>
                  <a:gd name="T2" fmla="*/ 0 w 42"/>
                  <a:gd name="T3" fmla="*/ 18 h 72"/>
                  <a:gd name="T4" fmla="*/ 12 w 42"/>
                  <a:gd name="T5" fmla="*/ 6 h 72"/>
                  <a:gd name="T6" fmla="*/ 0 w 42"/>
                  <a:gd name="T7" fmla="*/ 6 h 72"/>
                  <a:gd name="T8" fmla="*/ 12 w 42"/>
                  <a:gd name="T9" fmla="*/ 6 h 72"/>
                  <a:gd name="T10" fmla="*/ 24 w 42"/>
                  <a:gd name="T11" fmla="*/ 6 h 72"/>
                  <a:gd name="T12" fmla="*/ 36 w 42"/>
                  <a:gd name="T13" fmla="*/ 6 h 72"/>
                  <a:gd name="T14" fmla="*/ 42 w 42"/>
                  <a:gd name="T15" fmla="*/ 0 h 72"/>
                  <a:gd name="T16" fmla="*/ 30 w 42"/>
                  <a:gd name="T17" fmla="*/ 18 h 72"/>
                  <a:gd name="T18" fmla="*/ 42 w 42"/>
                  <a:gd name="T19" fmla="*/ 48 h 72"/>
                  <a:gd name="T20" fmla="*/ 12 w 42"/>
                  <a:gd name="T21" fmla="*/ 72 h 72"/>
                  <a:gd name="T22" fmla="*/ 6 w 42"/>
                  <a:gd name="T23" fmla="*/ 36 h 72"/>
                  <a:gd name="T24" fmla="*/ 6 w 42"/>
                  <a:gd name="T25" fmla="*/ 3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86030" name="Freeform 14"/>
            <p:cNvSpPr/>
            <p:nvPr/>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grpSp>
        <p:nvGrpSpPr>
          <p:cNvPr id="1039" name="Group 15"/>
          <p:cNvGrpSpPr/>
          <p:nvPr/>
        </p:nvGrpSpPr>
        <p:grpSpPr>
          <a:xfrm>
            <a:off x="627063" y="6021388"/>
            <a:ext cx="5684837" cy="849312"/>
            <a:chOff x="395" y="3793"/>
            <a:chExt cx="3581" cy="535"/>
          </a:xfrm>
        </p:grpSpPr>
        <p:sp>
          <p:nvSpPr>
            <p:cNvPr id="1035" name="Freeform 16"/>
            <p:cNvSpPr/>
            <p:nvPr/>
          </p:nvSpPr>
          <p:spPr bwMode="auto">
            <a:xfrm>
              <a:off x="1196" y="3793"/>
              <a:ext cx="365" cy="291"/>
            </a:xfrm>
            <a:custGeom>
              <a:avLst/>
              <a:gdLst>
                <a:gd name="T0" fmla="*/ 24 w 365"/>
                <a:gd name="T1" fmla="*/ 24 h 287"/>
                <a:gd name="T2" fmla="*/ 0 w 365"/>
                <a:gd name="T3" fmla="*/ 60 h 287"/>
                <a:gd name="T4" fmla="*/ 66 w 365"/>
                <a:gd name="T5" fmla="*/ 108 h 287"/>
                <a:gd name="T6" fmla="*/ 143 w 365"/>
                <a:gd name="T7" fmla="*/ 180 h 287"/>
                <a:gd name="T8" fmla="*/ 191 w 365"/>
                <a:gd name="T9" fmla="*/ 168 h 287"/>
                <a:gd name="T10" fmla="*/ 341 w 365"/>
                <a:gd name="T11" fmla="*/ 287 h 287"/>
                <a:gd name="T12" fmla="*/ 305 w 365"/>
                <a:gd name="T13" fmla="*/ 174 h 287"/>
                <a:gd name="T14" fmla="*/ 365 w 365"/>
                <a:gd name="T15" fmla="*/ 132 h 287"/>
                <a:gd name="T16" fmla="*/ 359 w 365"/>
                <a:gd name="T17" fmla="*/ 126 h 287"/>
                <a:gd name="T18" fmla="*/ 335 w 365"/>
                <a:gd name="T19" fmla="*/ 114 h 287"/>
                <a:gd name="T20" fmla="*/ 299 w 365"/>
                <a:gd name="T21" fmla="*/ 90 h 287"/>
                <a:gd name="T22" fmla="*/ 257 w 365"/>
                <a:gd name="T23" fmla="*/ 72 h 287"/>
                <a:gd name="T24" fmla="*/ 215 w 365"/>
                <a:gd name="T25" fmla="*/ 54 h 287"/>
                <a:gd name="T26" fmla="*/ 173 w 365"/>
                <a:gd name="T27" fmla="*/ 36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36" name="Freeform 17"/>
            <p:cNvSpPr/>
            <p:nvPr/>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37" name="Freeform 18"/>
            <p:cNvSpPr/>
            <p:nvPr/>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0 h 60"/>
                <a:gd name="T16" fmla="*/ 65 w 71"/>
                <a:gd name="T17" fmla="*/ 42 h 60"/>
                <a:gd name="T18" fmla="*/ 71 w 71"/>
                <a:gd name="T19" fmla="*/ 54 h 60"/>
                <a:gd name="T20" fmla="*/ 71 w 71"/>
                <a:gd name="T21" fmla="*/ 60 h 60"/>
                <a:gd name="T22" fmla="*/ 59 w 71"/>
                <a:gd name="T23" fmla="*/ 54 h 60"/>
                <a:gd name="T24" fmla="*/ 47 w 71"/>
                <a:gd name="T25" fmla="*/ 42 h 60"/>
                <a:gd name="T26" fmla="*/ 23 w 71"/>
                <a:gd name="T27" fmla="*/ 30 h 60"/>
                <a:gd name="T28" fmla="*/ 23 w 71"/>
                <a:gd name="T29" fmla="*/ 36 h 60"/>
                <a:gd name="T30" fmla="*/ 18 w 71"/>
                <a:gd name="T31" fmla="*/ 42 h 60"/>
                <a:gd name="T32" fmla="*/ 12 w 71"/>
                <a:gd name="T33" fmla="*/ 48 h 60"/>
                <a:gd name="T34" fmla="*/ 6 w 71"/>
                <a:gd name="T35" fmla="*/ 48 h 60"/>
                <a:gd name="T36" fmla="*/ 6 w 71"/>
                <a:gd name="T37" fmla="*/ 48 h 60"/>
                <a:gd name="T38" fmla="*/ 6 w 71"/>
                <a:gd name="T39" fmla="*/ 36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38" name="Freeform 19"/>
            <p:cNvSpPr/>
            <p:nvPr/>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4 h 162"/>
                <a:gd name="T10" fmla="*/ 96 w 161"/>
                <a:gd name="T11" fmla="*/ 60 h 162"/>
                <a:gd name="T12" fmla="*/ 102 w 161"/>
                <a:gd name="T13" fmla="*/ 72 h 162"/>
                <a:gd name="T14" fmla="*/ 108 w 161"/>
                <a:gd name="T15" fmla="*/ 84 h 162"/>
                <a:gd name="T16" fmla="*/ 120 w 161"/>
                <a:gd name="T17" fmla="*/ 96 h 162"/>
                <a:gd name="T18" fmla="*/ 143 w 161"/>
                <a:gd name="T19" fmla="*/ 114 h 162"/>
                <a:gd name="T20" fmla="*/ 155 w 161"/>
                <a:gd name="T21" fmla="*/ 138 h 162"/>
                <a:gd name="T22" fmla="*/ 161 w 161"/>
                <a:gd name="T23" fmla="*/ 156 h 162"/>
                <a:gd name="T24" fmla="*/ 161 w 161"/>
                <a:gd name="T25" fmla="*/ 162 h 162"/>
                <a:gd name="T26" fmla="*/ 96 w 161"/>
                <a:gd name="T27" fmla="*/ 102 h 162"/>
                <a:gd name="T28" fmla="*/ 30 w 161"/>
                <a:gd name="T29" fmla="*/ 54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2" name="Freeform 20"/>
            <p:cNvSpPr/>
            <p:nvPr/>
          </p:nvSpPr>
          <p:spPr bwMode="auto">
            <a:xfrm>
              <a:off x="706" y="3854"/>
              <a:ext cx="59" cy="61"/>
            </a:xfrm>
            <a:custGeom>
              <a:avLst/>
              <a:gdLst>
                <a:gd name="T0" fmla="*/ 59 w 59"/>
                <a:gd name="T1" fmla="*/ 6 h 60"/>
                <a:gd name="T2" fmla="*/ 41 w 59"/>
                <a:gd name="T3" fmla="*/ 30 h 60"/>
                <a:gd name="T4" fmla="*/ 41 w 59"/>
                <a:gd name="T5" fmla="*/ 36 h 60"/>
                <a:gd name="T6" fmla="*/ 47 w 59"/>
                <a:gd name="T7" fmla="*/ 42 h 60"/>
                <a:gd name="T8" fmla="*/ 53 w 59"/>
                <a:gd name="T9" fmla="*/ 54 h 60"/>
                <a:gd name="T10" fmla="*/ 53 w 59"/>
                <a:gd name="T11" fmla="*/ 60 h 60"/>
                <a:gd name="T12" fmla="*/ 47 w 59"/>
                <a:gd name="T13" fmla="*/ 54 h 60"/>
                <a:gd name="T14" fmla="*/ 35 w 59"/>
                <a:gd name="T15" fmla="*/ 48 h 60"/>
                <a:gd name="T16" fmla="*/ 23 w 59"/>
                <a:gd name="T17" fmla="*/ 36 h 60"/>
                <a:gd name="T18" fmla="*/ 17 w 59"/>
                <a:gd name="T19" fmla="*/ 30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40" name="Freeform 21"/>
            <p:cNvSpPr/>
            <p:nvPr/>
          </p:nvSpPr>
          <p:spPr bwMode="auto">
            <a:xfrm>
              <a:off x="395" y="3811"/>
              <a:ext cx="245" cy="207"/>
            </a:xfrm>
            <a:custGeom>
              <a:avLst/>
              <a:gdLst>
                <a:gd name="T0" fmla="*/ 233 w 245"/>
                <a:gd name="T1" fmla="*/ 36 h 204"/>
                <a:gd name="T2" fmla="*/ 245 w 245"/>
                <a:gd name="T3" fmla="*/ 42 h 204"/>
                <a:gd name="T4" fmla="*/ 209 w 245"/>
                <a:gd name="T5" fmla="*/ 84 h 204"/>
                <a:gd name="T6" fmla="*/ 143 w 245"/>
                <a:gd name="T7" fmla="*/ 132 h 204"/>
                <a:gd name="T8" fmla="*/ 167 w 245"/>
                <a:gd name="T9" fmla="*/ 156 h 204"/>
                <a:gd name="T10" fmla="*/ 179 w 245"/>
                <a:gd name="T11" fmla="*/ 204 h 204"/>
                <a:gd name="T12" fmla="*/ 77 w 245"/>
                <a:gd name="T13" fmla="*/ 132 h 204"/>
                <a:gd name="T14" fmla="*/ 47 w 245"/>
                <a:gd name="T15" fmla="*/ 84 h 204"/>
                <a:gd name="T16" fmla="*/ 89 w 245"/>
                <a:gd name="T17" fmla="*/ 66 h 204"/>
                <a:gd name="T18" fmla="*/ 59 w 245"/>
                <a:gd name="T19" fmla="*/ 36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6 h 204"/>
                <a:gd name="T50" fmla="*/ 233 w 245"/>
                <a:gd name="T51" fmla="*/ 36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86038" name="Rectangle 22"/>
          <p:cNvSpPr>
            <a:spLocks noGrp="1" noChangeArrowheads="1"/>
          </p:cNvSpPr>
          <p:nvPr>
            <p:ph type="title"/>
          </p:nvPr>
        </p:nvSpPr>
        <p:spPr bwMode="auto">
          <a:xfrm>
            <a:off x="457200" y="228600"/>
            <a:ext cx="8229600" cy="11430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3" name="Rectangle 23"/>
          <p:cNvSpPr>
            <a:spLocks noGrp="1"/>
          </p:cNvSpPr>
          <p:nvPr>
            <p:ph type="body"/>
          </p:nvPr>
        </p:nvSpPr>
        <p:spPr>
          <a:xfrm>
            <a:off x="457200" y="1600200"/>
            <a:ext cx="8229600" cy="4495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6040"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800">
                <a:effectLst>
                  <a:outerShdw blurRad="38100" dist="38100" dir="2700000" algn="tl">
                    <a:srgbClr val="000000"/>
                  </a:outerShdw>
                </a:effectLst>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86041"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ea typeface="宋体" panose="02010600030101010101" pitchFamily="2" charset="-122"/>
              </a:defRPr>
            </a:lvl1pPr>
          </a:lstStyle>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86042"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800" b="1">
                <a:ea typeface="宋体" panose="02010600030101010101" pitchFamily="2" charset="-122"/>
              </a:defRPr>
            </a:lvl1pPr>
          </a:lstStyle>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ea typeface="+mn-ea"/>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aphicFrame>
        <p:nvGraphicFramePr>
          <p:cNvPr id="2050" name="Object 17"/>
          <p:cNvGraphicFramePr/>
          <p:nvPr/>
        </p:nvGraphicFramePr>
        <p:xfrm>
          <a:off x="0" y="0"/>
          <a:ext cx="9144000" cy="1123950"/>
        </p:xfrm>
        <a:graphic>
          <a:graphicData uri="http://schemas.openxmlformats.org/presentationml/2006/ole">
            <mc:AlternateContent xmlns:mc="http://schemas.openxmlformats.org/markup-compatibility/2006">
              <mc:Choice xmlns:v="urn:schemas-microsoft-com:vml" Requires="v">
                <p:oleObj spid="_x0000_s3076" name="" r:id="rId15" imgW="10795000" imgH="1498600" progId="Photoshop.Image.6">
                  <p:embed/>
                </p:oleObj>
              </mc:Choice>
              <mc:Fallback>
                <p:oleObj name="" r:id="rId15" imgW="10795000" imgH="1498600" progId="Photoshop.Image.6">
                  <p:embed/>
                  <p:pic>
                    <p:nvPicPr>
                      <p:cNvPr id="0" name="图片 3075"/>
                      <p:cNvPicPr/>
                      <p:nvPr/>
                    </p:nvPicPr>
                    <p:blipFill>
                      <a:blip r:embed="rId16"/>
                      <a:stretch>
                        <a:fillRect/>
                      </a:stretch>
                    </p:blipFill>
                    <p:spPr>
                      <a:xfrm>
                        <a:off x="0" y="0"/>
                        <a:ext cx="9144000" cy="1123950"/>
                      </a:xfrm>
                      <a:prstGeom prst="rect">
                        <a:avLst/>
                      </a:prstGeom>
                      <a:noFill/>
                      <a:ln w="38100">
                        <a:noFill/>
                        <a:miter/>
                      </a:ln>
                    </p:spPr>
                  </p:pic>
                </p:oleObj>
              </mc:Fallback>
            </mc:AlternateContent>
          </a:graphicData>
        </a:graphic>
      </p:graphicFrame>
      <p:sp>
        <p:nvSpPr>
          <p:cNvPr id="1042" name="Rectangle 18"/>
          <p:cNvSpPr>
            <a:spLocks noChangeArrowheads="1"/>
          </p:cNvSpPr>
          <p:nvPr/>
        </p:nvSpPr>
        <p:spPr bwMode="gray">
          <a:xfrm>
            <a:off x="304800" y="609600"/>
            <a:ext cx="8839200" cy="533400"/>
          </a:xfrm>
          <a:prstGeom prst="rect">
            <a:avLst/>
          </a:prstGeom>
          <a:gradFill rotWithShape="1">
            <a:gsLst>
              <a:gs pos="0">
                <a:srgbClr val="FFFFFF">
                  <a:alpha val="0"/>
                </a:srgbClr>
              </a:gs>
              <a:gs pos="100000">
                <a:schemeClr val="accent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043" name="Rectangle 19"/>
          <p:cNvSpPr>
            <a:spLocks noChangeArrowheads="1"/>
          </p:cNvSpPr>
          <p:nvPr/>
        </p:nvSpPr>
        <p:spPr bwMode="gray">
          <a:xfrm>
            <a:off x="9525" y="1114425"/>
            <a:ext cx="9144000" cy="76200"/>
          </a:xfrm>
          <a:prstGeom prst="rect">
            <a:avLst/>
          </a:prstGeom>
          <a:gradFill rotWithShape="1">
            <a:gsLst>
              <a:gs pos="0">
                <a:schemeClr val="tx2"/>
              </a:gs>
              <a:gs pos="100000">
                <a:schemeClr val="tx2">
                  <a:gamma/>
                  <a:shade val="38039"/>
                  <a:invGamma/>
                </a:schemeClr>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2053" name="Rectangle 3"/>
          <p:cNvSpPr>
            <a:spLocks noGrp="1"/>
          </p:cNvSpPr>
          <p:nvPr>
            <p:ph type="body"/>
          </p:nvPr>
        </p:nvSpPr>
        <p:spPr>
          <a:xfrm>
            <a:off x="457200" y="1219200"/>
            <a:ext cx="8229600" cy="51054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2" name="Rectangle 6"/>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r">
              <a:defRPr sz="1400">
                <a:solidFill>
                  <a:srgbClr val="132767"/>
                </a:solidFill>
                <a:ea typeface="宋体" panose="02010600030101010101" pitchFamily="2" charset="-122"/>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2057" name="Rectangle 2"/>
          <p:cNvSpPr>
            <a:spLocks noGrp="1"/>
          </p:cNvSpPr>
          <p:nvPr>
            <p:ph type="title"/>
          </p:nvPr>
        </p:nvSpPr>
        <p:spPr>
          <a:xfrm>
            <a:off x="2500313" y="0"/>
            <a:ext cx="6143625" cy="10969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8" name="AutoShape 14"/>
          <p:cNvSpPr>
            <a:spLocks noChangeArrowheads="1"/>
          </p:cNvSpPr>
          <p:nvPr/>
        </p:nvSpPr>
        <p:spPr bwMode="gray">
          <a:xfrm rot="5400000">
            <a:off x="8447088" y="-185737"/>
            <a:ext cx="273050" cy="860425"/>
          </a:xfrm>
          <a:prstGeom prst="moon">
            <a:avLst>
              <a:gd name="adj" fmla="val 21208"/>
            </a:avLst>
          </a:prstGeom>
          <a:solidFill>
            <a:schemeClr val="tx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3200" b="1">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800" b="1">
          <a:solidFill>
            <a:schemeClr val="tx1"/>
          </a:solidFill>
          <a:latin typeface="+mn-ea"/>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ea"/>
          <a:ea typeface="+mn-ea"/>
        </a:defRPr>
      </a:lvl5pPr>
      <a:lvl6pPr marL="2514600" indent="-228600" algn="l" rtl="0" eaLnBrk="0" fontAlgn="base" hangingPunct="0">
        <a:spcBef>
          <a:spcPct val="20000"/>
        </a:spcBef>
        <a:spcAft>
          <a:spcPct val="0"/>
        </a:spcAft>
        <a:buChar char="»"/>
        <a:defRPr sz="2400" b="1">
          <a:solidFill>
            <a:schemeClr val="tx1"/>
          </a:solidFill>
          <a:latin typeface="+mn-ea"/>
          <a:ea typeface="+mn-ea"/>
        </a:defRPr>
      </a:lvl6pPr>
      <a:lvl7pPr marL="2971800" indent="-228600" algn="l" rtl="0" eaLnBrk="0" fontAlgn="base" hangingPunct="0">
        <a:spcBef>
          <a:spcPct val="20000"/>
        </a:spcBef>
        <a:spcAft>
          <a:spcPct val="0"/>
        </a:spcAft>
        <a:buChar char="»"/>
        <a:defRPr sz="2400" b="1">
          <a:solidFill>
            <a:schemeClr val="tx1"/>
          </a:solidFill>
          <a:latin typeface="+mn-ea"/>
          <a:ea typeface="+mn-ea"/>
        </a:defRPr>
      </a:lvl7pPr>
      <a:lvl8pPr marL="3429000" indent="-228600" algn="l" rtl="0" eaLnBrk="0" fontAlgn="base" hangingPunct="0">
        <a:spcBef>
          <a:spcPct val="20000"/>
        </a:spcBef>
        <a:spcAft>
          <a:spcPct val="0"/>
        </a:spcAft>
        <a:buChar char="»"/>
        <a:defRPr sz="2400" b="1">
          <a:solidFill>
            <a:schemeClr val="tx1"/>
          </a:solidFill>
          <a:latin typeface="+mn-ea"/>
          <a:ea typeface="+mn-ea"/>
        </a:defRPr>
      </a:lvl8pPr>
      <a:lvl9pPr marL="3886200" indent="-228600" algn="l" rtl="0" eaLnBrk="0" fontAlgn="base" hangingPunct="0">
        <a:spcBef>
          <a:spcPct val="20000"/>
        </a:spcBef>
        <a:spcAft>
          <a:spcPct val="0"/>
        </a:spcAft>
        <a:buChar char="»"/>
        <a:defRPr sz="2400" b="1">
          <a:solidFill>
            <a:schemeClr val="tx1"/>
          </a:solidFill>
          <a:latin typeface="+mn-ea"/>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aphicFrame>
        <p:nvGraphicFramePr>
          <p:cNvPr id="3074" name="Object 17"/>
          <p:cNvGraphicFramePr/>
          <p:nvPr/>
        </p:nvGraphicFramePr>
        <p:xfrm>
          <a:off x="0" y="0"/>
          <a:ext cx="9144000" cy="1123950"/>
        </p:xfrm>
        <a:graphic>
          <a:graphicData uri="http://schemas.openxmlformats.org/presentationml/2006/ole">
            <mc:AlternateContent xmlns:mc="http://schemas.openxmlformats.org/markup-compatibility/2006">
              <mc:Choice xmlns:v="urn:schemas-microsoft-com:vml" Requires="v">
                <p:oleObj spid="_x0000_s3078" name="" r:id="rId15" imgW="10795000" imgH="1498600" progId="Photoshop.Image.6">
                  <p:embed/>
                </p:oleObj>
              </mc:Choice>
              <mc:Fallback>
                <p:oleObj name="" r:id="rId15" imgW="10795000" imgH="1498600" progId="Photoshop.Image.6">
                  <p:embed/>
                  <p:pic>
                    <p:nvPicPr>
                      <p:cNvPr id="0" name="图片 3077"/>
                      <p:cNvPicPr/>
                      <p:nvPr/>
                    </p:nvPicPr>
                    <p:blipFill>
                      <a:blip r:embed="rId16"/>
                      <a:stretch>
                        <a:fillRect/>
                      </a:stretch>
                    </p:blipFill>
                    <p:spPr>
                      <a:xfrm>
                        <a:off x="0" y="0"/>
                        <a:ext cx="9144000" cy="1123950"/>
                      </a:xfrm>
                      <a:prstGeom prst="rect">
                        <a:avLst/>
                      </a:prstGeom>
                      <a:noFill/>
                      <a:ln w="38100">
                        <a:noFill/>
                        <a:miter/>
                      </a:ln>
                    </p:spPr>
                  </p:pic>
                </p:oleObj>
              </mc:Fallback>
            </mc:AlternateContent>
          </a:graphicData>
        </a:graphic>
      </p:graphicFrame>
      <p:sp>
        <p:nvSpPr>
          <p:cNvPr id="1042" name="Rectangle 18"/>
          <p:cNvSpPr>
            <a:spLocks noChangeArrowheads="1"/>
          </p:cNvSpPr>
          <p:nvPr/>
        </p:nvSpPr>
        <p:spPr bwMode="gray">
          <a:xfrm>
            <a:off x="304800" y="609600"/>
            <a:ext cx="8839200" cy="533400"/>
          </a:xfrm>
          <a:prstGeom prst="rect">
            <a:avLst/>
          </a:prstGeom>
          <a:gradFill rotWithShape="1">
            <a:gsLst>
              <a:gs pos="0">
                <a:srgbClr val="FFFFFF">
                  <a:alpha val="0"/>
                </a:srgbClr>
              </a:gs>
              <a:gs pos="100000">
                <a:schemeClr val="accent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043" name="Rectangle 19"/>
          <p:cNvSpPr>
            <a:spLocks noChangeArrowheads="1"/>
          </p:cNvSpPr>
          <p:nvPr/>
        </p:nvSpPr>
        <p:spPr bwMode="gray">
          <a:xfrm>
            <a:off x="9525" y="1114425"/>
            <a:ext cx="9144000" cy="76200"/>
          </a:xfrm>
          <a:prstGeom prst="rect">
            <a:avLst/>
          </a:prstGeom>
          <a:gradFill rotWithShape="1">
            <a:gsLst>
              <a:gs pos="0">
                <a:schemeClr val="tx2"/>
              </a:gs>
              <a:gs pos="100000">
                <a:schemeClr val="tx2">
                  <a:gamma/>
                  <a:shade val="38039"/>
                  <a:invGamma/>
                </a:schemeClr>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3077" name="Rectangle 3"/>
          <p:cNvSpPr>
            <a:spLocks noGrp="1"/>
          </p:cNvSpPr>
          <p:nvPr>
            <p:ph type="body"/>
          </p:nvPr>
        </p:nvSpPr>
        <p:spPr>
          <a:xfrm>
            <a:off x="457200" y="1219200"/>
            <a:ext cx="8229600" cy="51054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2" name="Rectangle 6"/>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r">
              <a:defRPr sz="1400">
                <a:solidFill>
                  <a:srgbClr val="132767"/>
                </a:solidFill>
                <a:ea typeface="宋体" panose="02010600030101010101" pitchFamily="2" charset="-122"/>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3081" name="Rectangle 2"/>
          <p:cNvSpPr>
            <a:spLocks noGrp="1"/>
          </p:cNvSpPr>
          <p:nvPr>
            <p:ph type="title"/>
          </p:nvPr>
        </p:nvSpPr>
        <p:spPr>
          <a:xfrm>
            <a:off x="2500313" y="0"/>
            <a:ext cx="6143625" cy="10969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8" name="AutoShape 14"/>
          <p:cNvSpPr>
            <a:spLocks noChangeArrowheads="1"/>
          </p:cNvSpPr>
          <p:nvPr/>
        </p:nvSpPr>
        <p:spPr bwMode="gray">
          <a:xfrm rot="5400000">
            <a:off x="8447088" y="-185737"/>
            <a:ext cx="273050" cy="860425"/>
          </a:xfrm>
          <a:prstGeom prst="moon">
            <a:avLst>
              <a:gd name="adj" fmla="val 21208"/>
            </a:avLst>
          </a:prstGeom>
          <a:solidFill>
            <a:schemeClr val="tx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3200" b="1">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800" b="1">
          <a:solidFill>
            <a:schemeClr val="tx1"/>
          </a:solidFill>
          <a:latin typeface="+mn-ea"/>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ea"/>
          <a:ea typeface="+mn-ea"/>
        </a:defRPr>
      </a:lvl5pPr>
      <a:lvl6pPr marL="2514600" indent="-228600" algn="l" rtl="0" eaLnBrk="0" fontAlgn="base" hangingPunct="0">
        <a:spcBef>
          <a:spcPct val="20000"/>
        </a:spcBef>
        <a:spcAft>
          <a:spcPct val="0"/>
        </a:spcAft>
        <a:buChar char="»"/>
        <a:defRPr sz="2400" b="1">
          <a:solidFill>
            <a:schemeClr val="tx1"/>
          </a:solidFill>
          <a:latin typeface="+mn-ea"/>
          <a:ea typeface="+mn-ea"/>
        </a:defRPr>
      </a:lvl6pPr>
      <a:lvl7pPr marL="2971800" indent="-228600" algn="l" rtl="0" eaLnBrk="0" fontAlgn="base" hangingPunct="0">
        <a:spcBef>
          <a:spcPct val="20000"/>
        </a:spcBef>
        <a:spcAft>
          <a:spcPct val="0"/>
        </a:spcAft>
        <a:buChar char="»"/>
        <a:defRPr sz="2400" b="1">
          <a:solidFill>
            <a:schemeClr val="tx1"/>
          </a:solidFill>
          <a:latin typeface="+mn-ea"/>
          <a:ea typeface="+mn-ea"/>
        </a:defRPr>
      </a:lvl7pPr>
      <a:lvl8pPr marL="3429000" indent="-228600" algn="l" rtl="0" eaLnBrk="0" fontAlgn="base" hangingPunct="0">
        <a:spcBef>
          <a:spcPct val="20000"/>
        </a:spcBef>
        <a:spcAft>
          <a:spcPct val="0"/>
        </a:spcAft>
        <a:buChar char="»"/>
        <a:defRPr sz="2400" b="1">
          <a:solidFill>
            <a:schemeClr val="tx1"/>
          </a:solidFill>
          <a:latin typeface="+mn-ea"/>
          <a:ea typeface="+mn-ea"/>
        </a:defRPr>
      </a:lvl8pPr>
      <a:lvl9pPr marL="3886200" indent="-228600" algn="l" rtl="0" eaLnBrk="0" fontAlgn="base" hangingPunct="0">
        <a:spcBef>
          <a:spcPct val="20000"/>
        </a:spcBef>
        <a:spcAft>
          <a:spcPct val="0"/>
        </a:spcAft>
        <a:buChar char="»"/>
        <a:defRPr sz="2400" b="1">
          <a:solidFill>
            <a:schemeClr val="tx1"/>
          </a:solidFill>
          <a:latin typeface="+mn-ea"/>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aphicFrame>
        <p:nvGraphicFramePr>
          <p:cNvPr id="4098" name="Object 17"/>
          <p:cNvGraphicFramePr/>
          <p:nvPr/>
        </p:nvGraphicFramePr>
        <p:xfrm>
          <a:off x="0" y="0"/>
          <a:ext cx="9144000" cy="1123950"/>
        </p:xfrm>
        <a:graphic>
          <a:graphicData uri="http://schemas.openxmlformats.org/presentationml/2006/ole">
            <mc:AlternateContent xmlns:mc="http://schemas.openxmlformats.org/markup-compatibility/2006">
              <mc:Choice xmlns:v="urn:schemas-microsoft-com:vml" Requires="v">
                <p:oleObj spid="_x0000_s3077" name="" r:id="rId15" imgW="10795000" imgH="1498600" progId="Photoshop.Image.6">
                  <p:embed/>
                </p:oleObj>
              </mc:Choice>
              <mc:Fallback>
                <p:oleObj name="" r:id="rId15" imgW="10795000" imgH="1498600" progId="Photoshop.Image.6">
                  <p:embed/>
                  <p:pic>
                    <p:nvPicPr>
                      <p:cNvPr id="0" name="图片 3076"/>
                      <p:cNvPicPr/>
                      <p:nvPr/>
                    </p:nvPicPr>
                    <p:blipFill>
                      <a:blip r:embed="rId16"/>
                      <a:stretch>
                        <a:fillRect/>
                      </a:stretch>
                    </p:blipFill>
                    <p:spPr>
                      <a:xfrm>
                        <a:off x="0" y="0"/>
                        <a:ext cx="9144000" cy="1123950"/>
                      </a:xfrm>
                      <a:prstGeom prst="rect">
                        <a:avLst/>
                      </a:prstGeom>
                      <a:noFill/>
                      <a:ln w="38100">
                        <a:noFill/>
                        <a:miter/>
                      </a:ln>
                    </p:spPr>
                  </p:pic>
                </p:oleObj>
              </mc:Fallback>
            </mc:AlternateContent>
          </a:graphicData>
        </a:graphic>
      </p:graphicFrame>
      <p:sp>
        <p:nvSpPr>
          <p:cNvPr id="1042" name="Rectangle 18"/>
          <p:cNvSpPr>
            <a:spLocks noChangeArrowheads="1"/>
          </p:cNvSpPr>
          <p:nvPr/>
        </p:nvSpPr>
        <p:spPr bwMode="gray">
          <a:xfrm>
            <a:off x="304800" y="609600"/>
            <a:ext cx="8839200" cy="533400"/>
          </a:xfrm>
          <a:prstGeom prst="rect">
            <a:avLst/>
          </a:prstGeom>
          <a:gradFill rotWithShape="1">
            <a:gsLst>
              <a:gs pos="0">
                <a:srgbClr val="FFFFFF">
                  <a:alpha val="0"/>
                </a:srgbClr>
              </a:gs>
              <a:gs pos="100000">
                <a:schemeClr val="accent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043" name="Rectangle 19"/>
          <p:cNvSpPr>
            <a:spLocks noChangeArrowheads="1"/>
          </p:cNvSpPr>
          <p:nvPr/>
        </p:nvSpPr>
        <p:spPr bwMode="gray">
          <a:xfrm>
            <a:off x="9525" y="1114425"/>
            <a:ext cx="9144000" cy="76200"/>
          </a:xfrm>
          <a:prstGeom prst="rect">
            <a:avLst/>
          </a:prstGeom>
          <a:gradFill rotWithShape="1">
            <a:gsLst>
              <a:gs pos="0">
                <a:schemeClr val="tx2"/>
              </a:gs>
              <a:gs pos="100000">
                <a:schemeClr val="tx2">
                  <a:gamma/>
                  <a:shade val="38039"/>
                  <a:invGamma/>
                </a:schemeClr>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101" name="Rectangle 3"/>
          <p:cNvSpPr>
            <a:spLocks noGrp="1"/>
          </p:cNvSpPr>
          <p:nvPr>
            <p:ph type="body"/>
          </p:nvPr>
        </p:nvSpPr>
        <p:spPr>
          <a:xfrm>
            <a:off x="457200" y="1219200"/>
            <a:ext cx="8229600" cy="51054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2" name="Rectangle 6"/>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r">
              <a:defRPr sz="1400">
                <a:solidFill>
                  <a:srgbClr val="132767"/>
                </a:solidFill>
                <a:ea typeface="宋体" panose="02010600030101010101" pitchFamily="2" charset="-122"/>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4105" name="Rectangle 2"/>
          <p:cNvSpPr>
            <a:spLocks noGrp="1"/>
          </p:cNvSpPr>
          <p:nvPr>
            <p:ph type="title"/>
          </p:nvPr>
        </p:nvSpPr>
        <p:spPr>
          <a:xfrm>
            <a:off x="2500313" y="0"/>
            <a:ext cx="6143625" cy="10969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8" name="AutoShape 14"/>
          <p:cNvSpPr>
            <a:spLocks noChangeArrowheads="1"/>
          </p:cNvSpPr>
          <p:nvPr/>
        </p:nvSpPr>
        <p:spPr bwMode="gray">
          <a:xfrm rot="5400000">
            <a:off x="8447088" y="-185737"/>
            <a:ext cx="273050" cy="860425"/>
          </a:xfrm>
          <a:prstGeom prst="moon">
            <a:avLst>
              <a:gd name="adj" fmla="val 21208"/>
            </a:avLst>
          </a:prstGeom>
          <a:solidFill>
            <a:schemeClr val="tx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3200" b="1">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800" b="1">
          <a:solidFill>
            <a:schemeClr val="tx1"/>
          </a:solidFill>
          <a:latin typeface="+mn-ea"/>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ea"/>
          <a:ea typeface="+mn-ea"/>
        </a:defRPr>
      </a:lvl5pPr>
      <a:lvl6pPr marL="2514600" indent="-228600" algn="l" rtl="0" eaLnBrk="0" fontAlgn="base" hangingPunct="0">
        <a:spcBef>
          <a:spcPct val="20000"/>
        </a:spcBef>
        <a:spcAft>
          <a:spcPct val="0"/>
        </a:spcAft>
        <a:buChar char="»"/>
        <a:defRPr sz="2400" b="1">
          <a:solidFill>
            <a:schemeClr val="tx1"/>
          </a:solidFill>
          <a:latin typeface="+mn-ea"/>
          <a:ea typeface="+mn-ea"/>
        </a:defRPr>
      </a:lvl6pPr>
      <a:lvl7pPr marL="2971800" indent="-228600" algn="l" rtl="0" eaLnBrk="0" fontAlgn="base" hangingPunct="0">
        <a:spcBef>
          <a:spcPct val="20000"/>
        </a:spcBef>
        <a:spcAft>
          <a:spcPct val="0"/>
        </a:spcAft>
        <a:buChar char="»"/>
        <a:defRPr sz="2400" b="1">
          <a:solidFill>
            <a:schemeClr val="tx1"/>
          </a:solidFill>
          <a:latin typeface="+mn-ea"/>
          <a:ea typeface="+mn-ea"/>
        </a:defRPr>
      </a:lvl7pPr>
      <a:lvl8pPr marL="3429000" indent="-228600" algn="l" rtl="0" eaLnBrk="0" fontAlgn="base" hangingPunct="0">
        <a:spcBef>
          <a:spcPct val="20000"/>
        </a:spcBef>
        <a:spcAft>
          <a:spcPct val="0"/>
        </a:spcAft>
        <a:buChar char="»"/>
        <a:defRPr sz="2400" b="1">
          <a:solidFill>
            <a:schemeClr val="tx1"/>
          </a:solidFill>
          <a:latin typeface="+mn-ea"/>
          <a:ea typeface="+mn-ea"/>
        </a:defRPr>
      </a:lvl8pPr>
      <a:lvl9pPr marL="3886200" indent="-228600" algn="l" rtl="0" eaLnBrk="0" fontAlgn="base" hangingPunct="0">
        <a:spcBef>
          <a:spcPct val="20000"/>
        </a:spcBef>
        <a:spcAft>
          <a:spcPct val="0"/>
        </a:spcAft>
        <a:buChar char="»"/>
        <a:defRPr sz="2400" b="1">
          <a:solidFill>
            <a:schemeClr val="tx1"/>
          </a:solidFill>
          <a:latin typeface="+mn-ea"/>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47"/>
            </a:gs>
            <a:gs pos="100000">
              <a:schemeClr val="bg1"/>
            </a:gs>
          </a:gsLst>
          <a:lin ang="5400000" scaled="1"/>
          <a:tileRect/>
        </a:gradFill>
        <a:effectLst/>
      </p:bgPr>
    </p:bg>
    <p:spTree>
      <p:nvGrpSpPr>
        <p:cNvPr id="1" name=""/>
        <p:cNvGrpSpPr/>
        <p:nvPr/>
      </p:nvGrpSpPr>
      <p:grpSpPr/>
      <p:grpSp>
        <p:nvGrpSpPr>
          <p:cNvPr id="5122" name="Group 2"/>
          <p:cNvGrpSpPr/>
          <p:nvPr/>
        </p:nvGrpSpPr>
        <p:grpSpPr>
          <a:xfrm>
            <a:off x="0" y="0"/>
            <a:ext cx="9144000" cy="6858000"/>
            <a:chOff x="0" y="0"/>
            <a:chExt cx="5760" cy="4320"/>
          </a:xfrm>
        </p:grpSpPr>
        <p:sp>
          <p:nvSpPr>
            <p:cNvPr id="1049" name="Freeform 3"/>
            <p:cNvSpPr/>
            <p:nvPr/>
          </p:nvSpPr>
          <p:spPr bwMode="hidden">
            <a:xfrm>
              <a:off x="0" y="3072"/>
              <a:ext cx="5760" cy="1248"/>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86020" name="Freeform 4"/>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sp>
        <p:nvSpPr>
          <p:cNvPr id="1027" name="Freeform 5"/>
          <p:cNvSpPr/>
          <p:nvPr/>
        </p:nvSpPr>
        <p:spPr bwMode="hidden">
          <a:xfrm>
            <a:off x="6248400" y="6262688"/>
            <a:ext cx="2895600" cy="609600"/>
          </a:xfrm>
          <a:custGeom>
            <a:avLst/>
            <a:gdLst>
              <a:gd name="T0" fmla="*/ 5748 w 5748"/>
              <a:gd name="T1" fmla="*/ 246 h 246"/>
              <a:gd name="T2" fmla="*/ 0 w 5748"/>
              <a:gd name="T3" fmla="*/ 246 h 246"/>
              <a:gd name="T4" fmla="*/ 0 w 5748"/>
              <a:gd name="T5" fmla="*/ 0 h 246"/>
              <a:gd name="T6" fmla="*/ 5748 w 5748"/>
              <a:gd name="T7" fmla="*/ 0 h 246"/>
              <a:gd name="T8" fmla="*/ 5748 w 5748"/>
              <a:gd name="T9" fmla="*/ 246 h 246"/>
              <a:gd name="T10" fmla="*/ 5748 w 5748"/>
              <a:gd name="T11" fmla="*/ 246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nvGrpSpPr>
          <p:cNvPr id="5126" name="Group 6"/>
          <p:cNvGrpSpPr/>
          <p:nvPr/>
        </p:nvGrpSpPr>
        <p:grpSpPr>
          <a:xfrm>
            <a:off x="0" y="6019800"/>
            <a:ext cx="7848600" cy="857250"/>
            <a:chOff x="0" y="3792"/>
            <a:chExt cx="4944" cy="540"/>
          </a:xfrm>
        </p:grpSpPr>
        <p:sp>
          <p:nvSpPr>
            <p:cNvPr id="86023" name="Freeform 7"/>
            <p:cNvSpPr/>
            <p:nvPr/>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nvGrpSpPr>
            <p:cNvPr id="5128" name="Group 8"/>
            <p:cNvGrpSpPr/>
            <p:nvPr userDrawn="1"/>
          </p:nvGrpSpPr>
          <p:grpSpPr>
            <a:xfrm>
              <a:off x="2486" y="3792"/>
              <a:ext cx="2458" cy="540"/>
              <a:chOff x="2486" y="3792"/>
              <a:chExt cx="2458" cy="540"/>
            </a:xfrm>
          </p:grpSpPr>
          <p:sp>
            <p:nvSpPr>
              <p:cNvPr id="1044" name="Freeform 9"/>
              <p:cNvSpPr/>
              <p:nvPr/>
            </p:nvSpPr>
            <p:spPr bwMode="ltGray">
              <a:xfrm>
                <a:off x="3948" y="3799"/>
                <a:ext cx="996" cy="533"/>
              </a:xfrm>
              <a:custGeom>
                <a:avLst/>
                <a:gdLst>
                  <a:gd name="T0" fmla="*/ 636 w 996"/>
                  <a:gd name="T1" fmla="*/ 373 h 533"/>
                  <a:gd name="T2" fmla="*/ 495 w 996"/>
                  <a:gd name="T3" fmla="*/ 370 h 533"/>
                  <a:gd name="T4" fmla="*/ 280 w 996"/>
                  <a:gd name="T5" fmla="*/ 249 h 533"/>
                  <a:gd name="T6" fmla="*/ 127 w 996"/>
                  <a:gd name="T7" fmla="*/ 66 h 533"/>
                  <a:gd name="T8" fmla="*/ 0 w 996"/>
                  <a:gd name="T9" fmla="*/ 0 h 533"/>
                  <a:gd name="T10" fmla="*/ 22 w 996"/>
                  <a:gd name="T11" fmla="*/ 26 h 533"/>
                  <a:gd name="T12" fmla="*/ 0 w 996"/>
                  <a:gd name="T13" fmla="*/ 65 h 533"/>
                  <a:gd name="T14" fmla="*/ 30 w 996"/>
                  <a:gd name="T15" fmla="*/ 119 h 533"/>
                  <a:gd name="T16" fmla="*/ 75 w 996"/>
                  <a:gd name="T17" fmla="*/ 243 h 533"/>
                  <a:gd name="T18" fmla="*/ 45 w 996"/>
                  <a:gd name="T19" fmla="*/ 422 h 533"/>
                  <a:gd name="T20" fmla="*/ 200 w 996"/>
                  <a:gd name="T21" fmla="*/ 329 h 533"/>
                  <a:gd name="T22" fmla="*/ 612 w 996"/>
                  <a:gd name="T23" fmla="*/ 533 h 533"/>
                  <a:gd name="T24" fmla="*/ 996 w 996"/>
                  <a:gd name="T25" fmla="*/ 529 h 533"/>
                  <a:gd name="T26" fmla="*/ 828 w 996"/>
                  <a:gd name="T27" fmla="*/ 473 h 533"/>
                  <a:gd name="T28" fmla="*/ 636 w 996"/>
                  <a:gd name="T29" fmla="*/ 373 h 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1045" name="Freeform 10"/>
              <p:cNvSpPr/>
              <p:nvPr/>
            </p:nvSpPr>
            <p:spPr bwMode="ltGray">
              <a:xfrm>
                <a:off x="2677" y="3792"/>
                <a:ext cx="186" cy="395"/>
              </a:xfrm>
              <a:custGeom>
                <a:avLst/>
                <a:gdLst>
                  <a:gd name="T0" fmla="*/ 36 w 186"/>
                  <a:gd name="T1" fmla="*/ 0 h 353"/>
                  <a:gd name="T2" fmla="*/ 54 w 186"/>
                  <a:gd name="T3" fmla="*/ 18 h 353"/>
                  <a:gd name="T4" fmla="*/ 24 w 186"/>
                  <a:gd name="T5" fmla="*/ 30 h 353"/>
                  <a:gd name="T6" fmla="*/ 18 w 186"/>
                  <a:gd name="T7" fmla="*/ 66 h 353"/>
                  <a:gd name="T8" fmla="*/ 42 w 186"/>
                  <a:gd name="T9" fmla="*/ 114 h 353"/>
                  <a:gd name="T10" fmla="*/ 48 w 186"/>
                  <a:gd name="T11" fmla="*/ 162 h 353"/>
                  <a:gd name="T12" fmla="*/ 0 w 186"/>
                  <a:gd name="T13" fmla="*/ 353 h 353"/>
                  <a:gd name="T14" fmla="*/ 54 w 186"/>
                  <a:gd name="T15" fmla="*/ 233 h 353"/>
                  <a:gd name="T16" fmla="*/ 84 w 186"/>
                  <a:gd name="T17" fmla="*/ 216 h 353"/>
                  <a:gd name="T18" fmla="*/ 126 w 186"/>
                  <a:gd name="T19" fmla="*/ 126 h 353"/>
                  <a:gd name="T20" fmla="*/ 144 w 186"/>
                  <a:gd name="T21" fmla="*/ 120 h 353"/>
                  <a:gd name="T22" fmla="*/ 144 w 186"/>
                  <a:gd name="T23" fmla="*/ 90 h 353"/>
                  <a:gd name="T24" fmla="*/ 186 w 186"/>
                  <a:gd name="T25" fmla="*/ 66 h 353"/>
                  <a:gd name="T26" fmla="*/ 162 w 186"/>
                  <a:gd name="T27" fmla="*/ 60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1046" name="Freeform 11"/>
              <p:cNvSpPr/>
              <p:nvPr/>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1047" name="Freeform 12"/>
              <p:cNvSpPr/>
              <p:nvPr/>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6 h 66"/>
                  <a:gd name="T8" fmla="*/ 6 w 155"/>
                  <a:gd name="T9" fmla="*/ 18 h 66"/>
                  <a:gd name="T10" fmla="*/ 0 w 155"/>
                  <a:gd name="T11" fmla="*/ 24 h 66"/>
                  <a:gd name="T12" fmla="*/ 78 w 155"/>
                  <a:gd name="T13" fmla="*/ 60 h 66"/>
                  <a:gd name="T14" fmla="*/ 96 w 155"/>
                  <a:gd name="T15" fmla="*/ 42 h 66"/>
                  <a:gd name="T16" fmla="*/ 155 w 155"/>
                  <a:gd name="T17" fmla="*/ 66 h 66"/>
                  <a:gd name="T18" fmla="*/ 126 w 155"/>
                  <a:gd name="T19" fmla="*/ 24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1048" name="Freeform 13"/>
              <p:cNvSpPr/>
              <p:nvPr/>
            </p:nvSpPr>
            <p:spPr bwMode="ltGray">
              <a:xfrm>
                <a:off x="2486" y="3859"/>
                <a:ext cx="42" cy="81"/>
              </a:xfrm>
              <a:custGeom>
                <a:avLst/>
                <a:gdLst>
                  <a:gd name="T0" fmla="*/ 6 w 42"/>
                  <a:gd name="T1" fmla="*/ 36 h 72"/>
                  <a:gd name="T2" fmla="*/ 0 w 42"/>
                  <a:gd name="T3" fmla="*/ 18 h 72"/>
                  <a:gd name="T4" fmla="*/ 12 w 42"/>
                  <a:gd name="T5" fmla="*/ 6 h 72"/>
                  <a:gd name="T6" fmla="*/ 0 w 42"/>
                  <a:gd name="T7" fmla="*/ 6 h 72"/>
                  <a:gd name="T8" fmla="*/ 12 w 42"/>
                  <a:gd name="T9" fmla="*/ 6 h 72"/>
                  <a:gd name="T10" fmla="*/ 24 w 42"/>
                  <a:gd name="T11" fmla="*/ 6 h 72"/>
                  <a:gd name="T12" fmla="*/ 36 w 42"/>
                  <a:gd name="T13" fmla="*/ 6 h 72"/>
                  <a:gd name="T14" fmla="*/ 42 w 42"/>
                  <a:gd name="T15" fmla="*/ 0 h 72"/>
                  <a:gd name="T16" fmla="*/ 30 w 42"/>
                  <a:gd name="T17" fmla="*/ 18 h 72"/>
                  <a:gd name="T18" fmla="*/ 42 w 42"/>
                  <a:gd name="T19" fmla="*/ 48 h 72"/>
                  <a:gd name="T20" fmla="*/ 12 w 42"/>
                  <a:gd name="T21" fmla="*/ 72 h 72"/>
                  <a:gd name="T22" fmla="*/ 6 w 42"/>
                  <a:gd name="T23" fmla="*/ 36 h 72"/>
                  <a:gd name="T24" fmla="*/ 6 w 42"/>
                  <a:gd name="T25" fmla="*/ 3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sp>
          <p:nvSpPr>
            <p:cNvPr id="86030" name="Freeform 14"/>
            <p:cNvSpPr/>
            <p:nvPr/>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grpSp>
        <p:nvGrpSpPr>
          <p:cNvPr id="5135" name="Group 15"/>
          <p:cNvGrpSpPr/>
          <p:nvPr/>
        </p:nvGrpSpPr>
        <p:grpSpPr>
          <a:xfrm>
            <a:off x="627063" y="6021388"/>
            <a:ext cx="5684837" cy="849312"/>
            <a:chOff x="395" y="3793"/>
            <a:chExt cx="3581" cy="535"/>
          </a:xfrm>
        </p:grpSpPr>
        <p:sp>
          <p:nvSpPr>
            <p:cNvPr id="1035" name="Freeform 16"/>
            <p:cNvSpPr/>
            <p:nvPr/>
          </p:nvSpPr>
          <p:spPr bwMode="auto">
            <a:xfrm>
              <a:off x="1196" y="3793"/>
              <a:ext cx="365" cy="291"/>
            </a:xfrm>
            <a:custGeom>
              <a:avLst/>
              <a:gdLst>
                <a:gd name="T0" fmla="*/ 24 w 365"/>
                <a:gd name="T1" fmla="*/ 24 h 287"/>
                <a:gd name="T2" fmla="*/ 0 w 365"/>
                <a:gd name="T3" fmla="*/ 60 h 287"/>
                <a:gd name="T4" fmla="*/ 66 w 365"/>
                <a:gd name="T5" fmla="*/ 108 h 287"/>
                <a:gd name="T6" fmla="*/ 143 w 365"/>
                <a:gd name="T7" fmla="*/ 180 h 287"/>
                <a:gd name="T8" fmla="*/ 191 w 365"/>
                <a:gd name="T9" fmla="*/ 168 h 287"/>
                <a:gd name="T10" fmla="*/ 341 w 365"/>
                <a:gd name="T11" fmla="*/ 287 h 287"/>
                <a:gd name="T12" fmla="*/ 305 w 365"/>
                <a:gd name="T13" fmla="*/ 174 h 287"/>
                <a:gd name="T14" fmla="*/ 365 w 365"/>
                <a:gd name="T15" fmla="*/ 132 h 287"/>
                <a:gd name="T16" fmla="*/ 359 w 365"/>
                <a:gd name="T17" fmla="*/ 126 h 287"/>
                <a:gd name="T18" fmla="*/ 335 w 365"/>
                <a:gd name="T19" fmla="*/ 114 h 287"/>
                <a:gd name="T20" fmla="*/ 299 w 365"/>
                <a:gd name="T21" fmla="*/ 90 h 287"/>
                <a:gd name="T22" fmla="*/ 257 w 365"/>
                <a:gd name="T23" fmla="*/ 72 h 287"/>
                <a:gd name="T24" fmla="*/ 215 w 365"/>
                <a:gd name="T25" fmla="*/ 54 h 287"/>
                <a:gd name="T26" fmla="*/ 173 w 365"/>
                <a:gd name="T27" fmla="*/ 36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1036" name="Freeform 17"/>
            <p:cNvSpPr/>
            <p:nvPr/>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1037" name="Freeform 18"/>
            <p:cNvSpPr/>
            <p:nvPr/>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0 h 60"/>
                <a:gd name="T16" fmla="*/ 65 w 71"/>
                <a:gd name="T17" fmla="*/ 42 h 60"/>
                <a:gd name="T18" fmla="*/ 71 w 71"/>
                <a:gd name="T19" fmla="*/ 54 h 60"/>
                <a:gd name="T20" fmla="*/ 71 w 71"/>
                <a:gd name="T21" fmla="*/ 60 h 60"/>
                <a:gd name="T22" fmla="*/ 59 w 71"/>
                <a:gd name="T23" fmla="*/ 54 h 60"/>
                <a:gd name="T24" fmla="*/ 47 w 71"/>
                <a:gd name="T25" fmla="*/ 42 h 60"/>
                <a:gd name="T26" fmla="*/ 23 w 71"/>
                <a:gd name="T27" fmla="*/ 30 h 60"/>
                <a:gd name="T28" fmla="*/ 23 w 71"/>
                <a:gd name="T29" fmla="*/ 36 h 60"/>
                <a:gd name="T30" fmla="*/ 18 w 71"/>
                <a:gd name="T31" fmla="*/ 42 h 60"/>
                <a:gd name="T32" fmla="*/ 12 w 71"/>
                <a:gd name="T33" fmla="*/ 48 h 60"/>
                <a:gd name="T34" fmla="*/ 6 w 71"/>
                <a:gd name="T35" fmla="*/ 48 h 60"/>
                <a:gd name="T36" fmla="*/ 6 w 71"/>
                <a:gd name="T37" fmla="*/ 48 h 60"/>
                <a:gd name="T38" fmla="*/ 6 w 71"/>
                <a:gd name="T39" fmla="*/ 36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1038" name="Freeform 19"/>
            <p:cNvSpPr/>
            <p:nvPr/>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4 h 162"/>
                <a:gd name="T10" fmla="*/ 96 w 161"/>
                <a:gd name="T11" fmla="*/ 60 h 162"/>
                <a:gd name="T12" fmla="*/ 102 w 161"/>
                <a:gd name="T13" fmla="*/ 72 h 162"/>
                <a:gd name="T14" fmla="*/ 108 w 161"/>
                <a:gd name="T15" fmla="*/ 84 h 162"/>
                <a:gd name="T16" fmla="*/ 120 w 161"/>
                <a:gd name="T17" fmla="*/ 96 h 162"/>
                <a:gd name="T18" fmla="*/ 143 w 161"/>
                <a:gd name="T19" fmla="*/ 114 h 162"/>
                <a:gd name="T20" fmla="*/ 155 w 161"/>
                <a:gd name="T21" fmla="*/ 138 h 162"/>
                <a:gd name="T22" fmla="*/ 161 w 161"/>
                <a:gd name="T23" fmla="*/ 156 h 162"/>
                <a:gd name="T24" fmla="*/ 161 w 161"/>
                <a:gd name="T25" fmla="*/ 162 h 162"/>
                <a:gd name="T26" fmla="*/ 96 w 161"/>
                <a:gd name="T27" fmla="*/ 102 h 162"/>
                <a:gd name="T28" fmla="*/ 30 w 161"/>
                <a:gd name="T29" fmla="*/ 54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1039" name="Freeform 20"/>
            <p:cNvSpPr/>
            <p:nvPr/>
          </p:nvSpPr>
          <p:spPr bwMode="auto">
            <a:xfrm>
              <a:off x="706" y="3854"/>
              <a:ext cx="59" cy="61"/>
            </a:xfrm>
            <a:custGeom>
              <a:avLst/>
              <a:gdLst>
                <a:gd name="T0" fmla="*/ 59 w 59"/>
                <a:gd name="T1" fmla="*/ 6 h 60"/>
                <a:gd name="T2" fmla="*/ 41 w 59"/>
                <a:gd name="T3" fmla="*/ 30 h 60"/>
                <a:gd name="T4" fmla="*/ 41 w 59"/>
                <a:gd name="T5" fmla="*/ 36 h 60"/>
                <a:gd name="T6" fmla="*/ 47 w 59"/>
                <a:gd name="T7" fmla="*/ 42 h 60"/>
                <a:gd name="T8" fmla="*/ 53 w 59"/>
                <a:gd name="T9" fmla="*/ 54 h 60"/>
                <a:gd name="T10" fmla="*/ 53 w 59"/>
                <a:gd name="T11" fmla="*/ 60 h 60"/>
                <a:gd name="T12" fmla="*/ 47 w 59"/>
                <a:gd name="T13" fmla="*/ 54 h 60"/>
                <a:gd name="T14" fmla="*/ 35 w 59"/>
                <a:gd name="T15" fmla="*/ 48 h 60"/>
                <a:gd name="T16" fmla="*/ 23 w 59"/>
                <a:gd name="T17" fmla="*/ 36 h 60"/>
                <a:gd name="T18" fmla="*/ 17 w 59"/>
                <a:gd name="T19" fmla="*/ 30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sp>
          <p:nvSpPr>
            <p:cNvPr id="1040" name="Freeform 21"/>
            <p:cNvSpPr/>
            <p:nvPr/>
          </p:nvSpPr>
          <p:spPr bwMode="auto">
            <a:xfrm>
              <a:off x="395" y="3811"/>
              <a:ext cx="245" cy="207"/>
            </a:xfrm>
            <a:custGeom>
              <a:avLst/>
              <a:gdLst>
                <a:gd name="T0" fmla="*/ 233 w 245"/>
                <a:gd name="T1" fmla="*/ 36 h 204"/>
                <a:gd name="T2" fmla="*/ 245 w 245"/>
                <a:gd name="T3" fmla="*/ 42 h 204"/>
                <a:gd name="T4" fmla="*/ 209 w 245"/>
                <a:gd name="T5" fmla="*/ 84 h 204"/>
                <a:gd name="T6" fmla="*/ 143 w 245"/>
                <a:gd name="T7" fmla="*/ 132 h 204"/>
                <a:gd name="T8" fmla="*/ 167 w 245"/>
                <a:gd name="T9" fmla="*/ 156 h 204"/>
                <a:gd name="T10" fmla="*/ 179 w 245"/>
                <a:gd name="T11" fmla="*/ 204 h 204"/>
                <a:gd name="T12" fmla="*/ 77 w 245"/>
                <a:gd name="T13" fmla="*/ 132 h 204"/>
                <a:gd name="T14" fmla="*/ 47 w 245"/>
                <a:gd name="T15" fmla="*/ 84 h 204"/>
                <a:gd name="T16" fmla="*/ 89 w 245"/>
                <a:gd name="T17" fmla="*/ 66 h 204"/>
                <a:gd name="T18" fmla="*/ 59 w 245"/>
                <a:gd name="T19" fmla="*/ 36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6 h 204"/>
                <a:gd name="T50" fmla="*/ 233 w 245"/>
                <a:gd name="T51" fmla="*/ 36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cs"/>
              </a:endParaRPr>
            </a:p>
          </p:txBody>
        </p:sp>
      </p:grpSp>
      <p:sp>
        <p:nvSpPr>
          <p:cNvPr id="86038" name="Rectangle 22"/>
          <p:cNvSpPr>
            <a:spLocks noGrp="1" noChangeArrowheads="1"/>
          </p:cNvSpPr>
          <p:nvPr>
            <p:ph type="title"/>
          </p:nvPr>
        </p:nvSpPr>
        <p:spPr bwMode="auto">
          <a:xfrm>
            <a:off x="457200" y="228600"/>
            <a:ext cx="8229600" cy="11430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5143" name="Rectangle 23"/>
          <p:cNvSpPr>
            <a:spLocks noGrp="1"/>
          </p:cNvSpPr>
          <p:nvPr>
            <p:ph type="body"/>
          </p:nvPr>
        </p:nvSpPr>
        <p:spPr>
          <a:xfrm>
            <a:off x="457200" y="1600200"/>
            <a:ext cx="8229600" cy="4495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6040"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800">
                <a:effectLst>
                  <a:outerShdw blurRad="38100" dist="38100" dir="2700000" algn="tl">
                    <a:srgbClr val="000000"/>
                  </a:outerShdw>
                </a:effectLst>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86041"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FFFFFF"/>
                </a:solidFill>
                <a:ea typeface="宋体" panose="02010600030101010101" pitchFamily="2" charset="-122"/>
              </a:defRPr>
            </a:lvl1pPr>
          </a:lstStyle>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solidFill>
                <a:srgbClr val="FFFFFF"/>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86042"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800" b="1">
                <a:solidFill>
                  <a:srgbClr val="FFFFFF"/>
                </a:solidFill>
                <a:ea typeface="宋体" panose="02010600030101010101" pitchFamily="2" charset="-122"/>
              </a:defRPr>
            </a:lvl1pPr>
          </a:lstStyle>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sldNum="0"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ea typeface="+mn-ea"/>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47"/>
            </a:gs>
            <a:gs pos="100000">
              <a:schemeClr val="bg1"/>
            </a:gs>
          </a:gsLst>
          <a:lin ang="5400000" scaled="1"/>
          <a:tileRect/>
        </a:gradFill>
        <a:effectLst/>
      </p:bgPr>
    </p:bg>
    <p:spTree>
      <p:nvGrpSpPr>
        <p:cNvPr id="1" name=""/>
        <p:cNvGrpSpPr/>
        <p:nvPr/>
      </p:nvGrpSpPr>
      <p:grpSpPr/>
      <p:grpSp>
        <p:nvGrpSpPr>
          <p:cNvPr id="6146" name="Group 2"/>
          <p:cNvGrpSpPr/>
          <p:nvPr/>
        </p:nvGrpSpPr>
        <p:grpSpPr>
          <a:xfrm>
            <a:off x="0" y="0"/>
            <a:ext cx="9144000" cy="6858000"/>
            <a:chOff x="0" y="0"/>
            <a:chExt cx="5760" cy="4320"/>
          </a:xfrm>
        </p:grpSpPr>
        <p:sp>
          <p:nvSpPr>
            <p:cNvPr id="1049" name="Freeform 3"/>
            <p:cNvSpPr/>
            <p:nvPr/>
          </p:nvSpPr>
          <p:spPr bwMode="hidden">
            <a:xfrm>
              <a:off x="0" y="3072"/>
              <a:ext cx="5760" cy="1248"/>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86020" name="Freeform 4"/>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1027" name="Freeform 5"/>
          <p:cNvSpPr/>
          <p:nvPr/>
        </p:nvSpPr>
        <p:spPr bwMode="hidden">
          <a:xfrm>
            <a:off x="6248400" y="6262688"/>
            <a:ext cx="2895600" cy="609600"/>
          </a:xfrm>
          <a:custGeom>
            <a:avLst/>
            <a:gdLst>
              <a:gd name="T0" fmla="*/ 5748 w 5748"/>
              <a:gd name="T1" fmla="*/ 246 h 246"/>
              <a:gd name="T2" fmla="*/ 0 w 5748"/>
              <a:gd name="T3" fmla="*/ 246 h 246"/>
              <a:gd name="T4" fmla="*/ 0 w 5748"/>
              <a:gd name="T5" fmla="*/ 0 h 246"/>
              <a:gd name="T6" fmla="*/ 5748 w 5748"/>
              <a:gd name="T7" fmla="*/ 0 h 246"/>
              <a:gd name="T8" fmla="*/ 5748 w 5748"/>
              <a:gd name="T9" fmla="*/ 246 h 246"/>
              <a:gd name="T10" fmla="*/ 5748 w 5748"/>
              <a:gd name="T11" fmla="*/ 246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nvGrpSpPr>
          <p:cNvPr id="6150" name="Group 6"/>
          <p:cNvGrpSpPr/>
          <p:nvPr/>
        </p:nvGrpSpPr>
        <p:grpSpPr>
          <a:xfrm>
            <a:off x="0" y="6019800"/>
            <a:ext cx="7848600" cy="857250"/>
            <a:chOff x="0" y="3792"/>
            <a:chExt cx="4944" cy="540"/>
          </a:xfrm>
        </p:grpSpPr>
        <p:sp>
          <p:nvSpPr>
            <p:cNvPr id="86023" name="Freeform 7"/>
            <p:cNvSpPr/>
            <p:nvPr/>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nvGrpSpPr>
            <p:cNvPr id="6152" name="Group 8"/>
            <p:cNvGrpSpPr/>
            <p:nvPr userDrawn="1"/>
          </p:nvGrpSpPr>
          <p:grpSpPr>
            <a:xfrm>
              <a:off x="2486" y="3792"/>
              <a:ext cx="2458" cy="540"/>
              <a:chOff x="2486" y="3792"/>
              <a:chExt cx="2458" cy="540"/>
            </a:xfrm>
          </p:grpSpPr>
          <p:sp>
            <p:nvSpPr>
              <p:cNvPr id="1044" name="Freeform 9"/>
              <p:cNvSpPr/>
              <p:nvPr/>
            </p:nvSpPr>
            <p:spPr bwMode="ltGray">
              <a:xfrm>
                <a:off x="3948" y="3799"/>
                <a:ext cx="996" cy="533"/>
              </a:xfrm>
              <a:custGeom>
                <a:avLst/>
                <a:gdLst>
                  <a:gd name="T0" fmla="*/ 636 w 996"/>
                  <a:gd name="T1" fmla="*/ 373 h 533"/>
                  <a:gd name="T2" fmla="*/ 495 w 996"/>
                  <a:gd name="T3" fmla="*/ 370 h 533"/>
                  <a:gd name="T4" fmla="*/ 280 w 996"/>
                  <a:gd name="T5" fmla="*/ 249 h 533"/>
                  <a:gd name="T6" fmla="*/ 127 w 996"/>
                  <a:gd name="T7" fmla="*/ 66 h 533"/>
                  <a:gd name="T8" fmla="*/ 0 w 996"/>
                  <a:gd name="T9" fmla="*/ 0 h 533"/>
                  <a:gd name="T10" fmla="*/ 22 w 996"/>
                  <a:gd name="T11" fmla="*/ 26 h 533"/>
                  <a:gd name="T12" fmla="*/ 0 w 996"/>
                  <a:gd name="T13" fmla="*/ 65 h 533"/>
                  <a:gd name="T14" fmla="*/ 30 w 996"/>
                  <a:gd name="T15" fmla="*/ 119 h 533"/>
                  <a:gd name="T16" fmla="*/ 75 w 996"/>
                  <a:gd name="T17" fmla="*/ 243 h 533"/>
                  <a:gd name="T18" fmla="*/ 45 w 996"/>
                  <a:gd name="T19" fmla="*/ 422 h 533"/>
                  <a:gd name="T20" fmla="*/ 200 w 996"/>
                  <a:gd name="T21" fmla="*/ 329 h 533"/>
                  <a:gd name="T22" fmla="*/ 612 w 996"/>
                  <a:gd name="T23" fmla="*/ 533 h 533"/>
                  <a:gd name="T24" fmla="*/ 996 w 996"/>
                  <a:gd name="T25" fmla="*/ 529 h 533"/>
                  <a:gd name="T26" fmla="*/ 828 w 996"/>
                  <a:gd name="T27" fmla="*/ 473 h 533"/>
                  <a:gd name="T28" fmla="*/ 636 w 996"/>
                  <a:gd name="T29" fmla="*/ 373 h 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45" name="Freeform 10"/>
              <p:cNvSpPr/>
              <p:nvPr/>
            </p:nvSpPr>
            <p:spPr bwMode="ltGray">
              <a:xfrm>
                <a:off x="2677" y="3792"/>
                <a:ext cx="186" cy="395"/>
              </a:xfrm>
              <a:custGeom>
                <a:avLst/>
                <a:gdLst>
                  <a:gd name="T0" fmla="*/ 36 w 186"/>
                  <a:gd name="T1" fmla="*/ 0 h 353"/>
                  <a:gd name="T2" fmla="*/ 54 w 186"/>
                  <a:gd name="T3" fmla="*/ 18 h 353"/>
                  <a:gd name="T4" fmla="*/ 24 w 186"/>
                  <a:gd name="T5" fmla="*/ 30 h 353"/>
                  <a:gd name="T6" fmla="*/ 18 w 186"/>
                  <a:gd name="T7" fmla="*/ 66 h 353"/>
                  <a:gd name="T8" fmla="*/ 42 w 186"/>
                  <a:gd name="T9" fmla="*/ 114 h 353"/>
                  <a:gd name="T10" fmla="*/ 48 w 186"/>
                  <a:gd name="T11" fmla="*/ 162 h 353"/>
                  <a:gd name="T12" fmla="*/ 0 w 186"/>
                  <a:gd name="T13" fmla="*/ 353 h 353"/>
                  <a:gd name="T14" fmla="*/ 54 w 186"/>
                  <a:gd name="T15" fmla="*/ 233 h 353"/>
                  <a:gd name="T16" fmla="*/ 84 w 186"/>
                  <a:gd name="T17" fmla="*/ 216 h 353"/>
                  <a:gd name="T18" fmla="*/ 126 w 186"/>
                  <a:gd name="T19" fmla="*/ 126 h 353"/>
                  <a:gd name="T20" fmla="*/ 144 w 186"/>
                  <a:gd name="T21" fmla="*/ 120 h 353"/>
                  <a:gd name="T22" fmla="*/ 144 w 186"/>
                  <a:gd name="T23" fmla="*/ 90 h 353"/>
                  <a:gd name="T24" fmla="*/ 186 w 186"/>
                  <a:gd name="T25" fmla="*/ 66 h 353"/>
                  <a:gd name="T26" fmla="*/ 162 w 186"/>
                  <a:gd name="T27" fmla="*/ 60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46" name="Freeform 11"/>
              <p:cNvSpPr/>
              <p:nvPr/>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47" name="Freeform 12"/>
              <p:cNvSpPr/>
              <p:nvPr/>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6 h 66"/>
                  <a:gd name="T8" fmla="*/ 6 w 155"/>
                  <a:gd name="T9" fmla="*/ 18 h 66"/>
                  <a:gd name="T10" fmla="*/ 0 w 155"/>
                  <a:gd name="T11" fmla="*/ 24 h 66"/>
                  <a:gd name="T12" fmla="*/ 78 w 155"/>
                  <a:gd name="T13" fmla="*/ 60 h 66"/>
                  <a:gd name="T14" fmla="*/ 96 w 155"/>
                  <a:gd name="T15" fmla="*/ 42 h 66"/>
                  <a:gd name="T16" fmla="*/ 155 w 155"/>
                  <a:gd name="T17" fmla="*/ 66 h 66"/>
                  <a:gd name="T18" fmla="*/ 126 w 155"/>
                  <a:gd name="T19" fmla="*/ 24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48" name="Freeform 13"/>
              <p:cNvSpPr/>
              <p:nvPr/>
            </p:nvSpPr>
            <p:spPr bwMode="ltGray">
              <a:xfrm>
                <a:off x="2486" y="3859"/>
                <a:ext cx="42" cy="81"/>
              </a:xfrm>
              <a:custGeom>
                <a:avLst/>
                <a:gdLst>
                  <a:gd name="T0" fmla="*/ 6 w 42"/>
                  <a:gd name="T1" fmla="*/ 36 h 72"/>
                  <a:gd name="T2" fmla="*/ 0 w 42"/>
                  <a:gd name="T3" fmla="*/ 18 h 72"/>
                  <a:gd name="T4" fmla="*/ 12 w 42"/>
                  <a:gd name="T5" fmla="*/ 6 h 72"/>
                  <a:gd name="T6" fmla="*/ 0 w 42"/>
                  <a:gd name="T7" fmla="*/ 6 h 72"/>
                  <a:gd name="T8" fmla="*/ 12 w 42"/>
                  <a:gd name="T9" fmla="*/ 6 h 72"/>
                  <a:gd name="T10" fmla="*/ 24 w 42"/>
                  <a:gd name="T11" fmla="*/ 6 h 72"/>
                  <a:gd name="T12" fmla="*/ 36 w 42"/>
                  <a:gd name="T13" fmla="*/ 6 h 72"/>
                  <a:gd name="T14" fmla="*/ 42 w 42"/>
                  <a:gd name="T15" fmla="*/ 0 h 72"/>
                  <a:gd name="T16" fmla="*/ 30 w 42"/>
                  <a:gd name="T17" fmla="*/ 18 h 72"/>
                  <a:gd name="T18" fmla="*/ 42 w 42"/>
                  <a:gd name="T19" fmla="*/ 48 h 72"/>
                  <a:gd name="T20" fmla="*/ 12 w 42"/>
                  <a:gd name="T21" fmla="*/ 72 h 72"/>
                  <a:gd name="T22" fmla="*/ 6 w 42"/>
                  <a:gd name="T23" fmla="*/ 36 h 72"/>
                  <a:gd name="T24" fmla="*/ 6 w 42"/>
                  <a:gd name="T25" fmla="*/ 3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86030" name="Freeform 14"/>
            <p:cNvSpPr/>
            <p:nvPr/>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grpSp>
        <p:nvGrpSpPr>
          <p:cNvPr id="6159" name="Group 15"/>
          <p:cNvGrpSpPr/>
          <p:nvPr/>
        </p:nvGrpSpPr>
        <p:grpSpPr>
          <a:xfrm>
            <a:off x="627063" y="6021388"/>
            <a:ext cx="5684837" cy="849312"/>
            <a:chOff x="395" y="3793"/>
            <a:chExt cx="3581" cy="535"/>
          </a:xfrm>
        </p:grpSpPr>
        <p:sp>
          <p:nvSpPr>
            <p:cNvPr id="1035" name="Freeform 16"/>
            <p:cNvSpPr/>
            <p:nvPr/>
          </p:nvSpPr>
          <p:spPr bwMode="auto">
            <a:xfrm>
              <a:off x="1196" y="3793"/>
              <a:ext cx="365" cy="291"/>
            </a:xfrm>
            <a:custGeom>
              <a:avLst/>
              <a:gdLst>
                <a:gd name="T0" fmla="*/ 24 w 365"/>
                <a:gd name="T1" fmla="*/ 24 h 287"/>
                <a:gd name="T2" fmla="*/ 0 w 365"/>
                <a:gd name="T3" fmla="*/ 60 h 287"/>
                <a:gd name="T4" fmla="*/ 66 w 365"/>
                <a:gd name="T5" fmla="*/ 108 h 287"/>
                <a:gd name="T6" fmla="*/ 143 w 365"/>
                <a:gd name="T7" fmla="*/ 180 h 287"/>
                <a:gd name="T8" fmla="*/ 191 w 365"/>
                <a:gd name="T9" fmla="*/ 168 h 287"/>
                <a:gd name="T10" fmla="*/ 341 w 365"/>
                <a:gd name="T11" fmla="*/ 287 h 287"/>
                <a:gd name="T12" fmla="*/ 305 w 365"/>
                <a:gd name="T13" fmla="*/ 174 h 287"/>
                <a:gd name="T14" fmla="*/ 365 w 365"/>
                <a:gd name="T15" fmla="*/ 132 h 287"/>
                <a:gd name="T16" fmla="*/ 359 w 365"/>
                <a:gd name="T17" fmla="*/ 126 h 287"/>
                <a:gd name="T18" fmla="*/ 335 w 365"/>
                <a:gd name="T19" fmla="*/ 114 h 287"/>
                <a:gd name="T20" fmla="*/ 299 w 365"/>
                <a:gd name="T21" fmla="*/ 90 h 287"/>
                <a:gd name="T22" fmla="*/ 257 w 365"/>
                <a:gd name="T23" fmla="*/ 72 h 287"/>
                <a:gd name="T24" fmla="*/ 215 w 365"/>
                <a:gd name="T25" fmla="*/ 54 h 287"/>
                <a:gd name="T26" fmla="*/ 173 w 365"/>
                <a:gd name="T27" fmla="*/ 36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36" name="Freeform 17"/>
            <p:cNvSpPr/>
            <p:nvPr/>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37" name="Freeform 18"/>
            <p:cNvSpPr/>
            <p:nvPr/>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0 h 60"/>
                <a:gd name="T16" fmla="*/ 65 w 71"/>
                <a:gd name="T17" fmla="*/ 42 h 60"/>
                <a:gd name="T18" fmla="*/ 71 w 71"/>
                <a:gd name="T19" fmla="*/ 54 h 60"/>
                <a:gd name="T20" fmla="*/ 71 w 71"/>
                <a:gd name="T21" fmla="*/ 60 h 60"/>
                <a:gd name="T22" fmla="*/ 59 w 71"/>
                <a:gd name="T23" fmla="*/ 54 h 60"/>
                <a:gd name="T24" fmla="*/ 47 w 71"/>
                <a:gd name="T25" fmla="*/ 42 h 60"/>
                <a:gd name="T26" fmla="*/ 23 w 71"/>
                <a:gd name="T27" fmla="*/ 30 h 60"/>
                <a:gd name="T28" fmla="*/ 23 w 71"/>
                <a:gd name="T29" fmla="*/ 36 h 60"/>
                <a:gd name="T30" fmla="*/ 18 w 71"/>
                <a:gd name="T31" fmla="*/ 42 h 60"/>
                <a:gd name="T32" fmla="*/ 12 w 71"/>
                <a:gd name="T33" fmla="*/ 48 h 60"/>
                <a:gd name="T34" fmla="*/ 6 w 71"/>
                <a:gd name="T35" fmla="*/ 48 h 60"/>
                <a:gd name="T36" fmla="*/ 6 w 71"/>
                <a:gd name="T37" fmla="*/ 48 h 60"/>
                <a:gd name="T38" fmla="*/ 6 w 71"/>
                <a:gd name="T39" fmla="*/ 36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38" name="Freeform 19"/>
            <p:cNvSpPr/>
            <p:nvPr/>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4 h 162"/>
                <a:gd name="T10" fmla="*/ 96 w 161"/>
                <a:gd name="T11" fmla="*/ 60 h 162"/>
                <a:gd name="T12" fmla="*/ 102 w 161"/>
                <a:gd name="T13" fmla="*/ 72 h 162"/>
                <a:gd name="T14" fmla="*/ 108 w 161"/>
                <a:gd name="T15" fmla="*/ 84 h 162"/>
                <a:gd name="T16" fmla="*/ 120 w 161"/>
                <a:gd name="T17" fmla="*/ 96 h 162"/>
                <a:gd name="T18" fmla="*/ 143 w 161"/>
                <a:gd name="T19" fmla="*/ 114 h 162"/>
                <a:gd name="T20" fmla="*/ 155 w 161"/>
                <a:gd name="T21" fmla="*/ 138 h 162"/>
                <a:gd name="T22" fmla="*/ 161 w 161"/>
                <a:gd name="T23" fmla="*/ 156 h 162"/>
                <a:gd name="T24" fmla="*/ 161 w 161"/>
                <a:gd name="T25" fmla="*/ 162 h 162"/>
                <a:gd name="T26" fmla="*/ 96 w 161"/>
                <a:gd name="T27" fmla="*/ 102 h 162"/>
                <a:gd name="T28" fmla="*/ 30 w 161"/>
                <a:gd name="T29" fmla="*/ 54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39" name="Freeform 20"/>
            <p:cNvSpPr/>
            <p:nvPr/>
          </p:nvSpPr>
          <p:spPr bwMode="auto">
            <a:xfrm>
              <a:off x="706" y="3854"/>
              <a:ext cx="59" cy="61"/>
            </a:xfrm>
            <a:custGeom>
              <a:avLst/>
              <a:gdLst>
                <a:gd name="T0" fmla="*/ 59 w 59"/>
                <a:gd name="T1" fmla="*/ 6 h 60"/>
                <a:gd name="T2" fmla="*/ 41 w 59"/>
                <a:gd name="T3" fmla="*/ 30 h 60"/>
                <a:gd name="T4" fmla="*/ 41 w 59"/>
                <a:gd name="T5" fmla="*/ 36 h 60"/>
                <a:gd name="T6" fmla="*/ 47 w 59"/>
                <a:gd name="T7" fmla="*/ 42 h 60"/>
                <a:gd name="T8" fmla="*/ 53 w 59"/>
                <a:gd name="T9" fmla="*/ 54 h 60"/>
                <a:gd name="T10" fmla="*/ 53 w 59"/>
                <a:gd name="T11" fmla="*/ 60 h 60"/>
                <a:gd name="T12" fmla="*/ 47 w 59"/>
                <a:gd name="T13" fmla="*/ 54 h 60"/>
                <a:gd name="T14" fmla="*/ 35 w 59"/>
                <a:gd name="T15" fmla="*/ 48 h 60"/>
                <a:gd name="T16" fmla="*/ 23 w 59"/>
                <a:gd name="T17" fmla="*/ 36 h 60"/>
                <a:gd name="T18" fmla="*/ 17 w 59"/>
                <a:gd name="T19" fmla="*/ 30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1040" name="Freeform 21"/>
            <p:cNvSpPr/>
            <p:nvPr/>
          </p:nvSpPr>
          <p:spPr bwMode="auto">
            <a:xfrm>
              <a:off x="395" y="3811"/>
              <a:ext cx="245" cy="207"/>
            </a:xfrm>
            <a:custGeom>
              <a:avLst/>
              <a:gdLst>
                <a:gd name="T0" fmla="*/ 233 w 245"/>
                <a:gd name="T1" fmla="*/ 36 h 204"/>
                <a:gd name="T2" fmla="*/ 245 w 245"/>
                <a:gd name="T3" fmla="*/ 42 h 204"/>
                <a:gd name="T4" fmla="*/ 209 w 245"/>
                <a:gd name="T5" fmla="*/ 84 h 204"/>
                <a:gd name="T6" fmla="*/ 143 w 245"/>
                <a:gd name="T7" fmla="*/ 132 h 204"/>
                <a:gd name="T8" fmla="*/ 167 w 245"/>
                <a:gd name="T9" fmla="*/ 156 h 204"/>
                <a:gd name="T10" fmla="*/ 179 w 245"/>
                <a:gd name="T11" fmla="*/ 204 h 204"/>
                <a:gd name="T12" fmla="*/ 77 w 245"/>
                <a:gd name="T13" fmla="*/ 132 h 204"/>
                <a:gd name="T14" fmla="*/ 47 w 245"/>
                <a:gd name="T15" fmla="*/ 84 h 204"/>
                <a:gd name="T16" fmla="*/ 89 w 245"/>
                <a:gd name="T17" fmla="*/ 66 h 204"/>
                <a:gd name="T18" fmla="*/ 59 w 245"/>
                <a:gd name="T19" fmla="*/ 36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6 h 204"/>
                <a:gd name="T50" fmla="*/ 233 w 245"/>
                <a:gd name="T51" fmla="*/ 36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grpSp>
      <p:sp>
        <p:nvSpPr>
          <p:cNvPr id="86038" name="Rectangle 22"/>
          <p:cNvSpPr>
            <a:spLocks noGrp="1" noChangeArrowheads="1"/>
          </p:cNvSpPr>
          <p:nvPr>
            <p:ph type="title"/>
          </p:nvPr>
        </p:nvSpPr>
        <p:spPr bwMode="auto">
          <a:xfrm>
            <a:off x="457200" y="228600"/>
            <a:ext cx="8229600" cy="11430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6167" name="Rectangle 23"/>
          <p:cNvSpPr>
            <a:spLocks noGrp="1"/>
          </p:cNvSpPr>
          <p:nvPr>
            <p:ph type="body"/>
          </p:nvPr>
        </p:nvSpPr>
        <p:spPr>
          <a:xfrm>
            <a:off x="457200" y="1600200"/>
            <a:ext cx="8229600" cy="4495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6040"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800">
                <a:effectLst>
                  <a:outerShdw blurRad="38100" dist="38100" dir="2700000" algn="tl">
                    <a:srgbClr val="000000"/>
                  </a:outerShdw>
                </a:effectLst>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DFA48CC-C8B2-4E5B-B2EE-8B0CA98A630B}"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86041" name="Rectangle 25"/>
          <p:cNvSpPr>
            <a:spLocks noGrp="1" noChangeArrowheads="1"/>
          </p:cNvSpPr>
          <p:nvPr>
            <p:ph type="ftr" sz="quarter" idx="3"/>
          </p:nvPr>
        </p:nvSpPr>
        <p:spPr bwMode="auto">
          <a:xfrm>
            <a:off x="3276600" y="623728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ea typeface="宋体" panose="02010600030101010101" pitchFamily="2" charset="-122"/>
              </a:defRPr>
            </a:lvl1pPr>
          </a:lstStyle>
          <a:p>
            <a:pPr lvl="0" eaLnBrk="1" fontAlgn="base" hangingPunct="1">
              <a:buNone/>
            </a:pPr>
            <a:r>
              <a:rPr lang="zh-CN" altLang="zh-CN"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t>1</a:t>
            </a:r>
            <a:endParaRPr lang="zh-CN" altLang="zh-CN" sz="1200" strike="noStrike" noProof="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86042"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800" b="1">
                <a:ea typeface="宋体" panose="02010600030101010101" pitchFamily="2" charset="-122"/>
              </a:defRPr>
            </a:lvl1pPr>
          </a:lstStyle>
          <a:p>
            <a:pPr lvl="0" eaLnBrk="1" fontAlgn="base" hangingPunct="1">
              <a:buNone/>
            </a:pPr>
            <a:fld id="{9A0DB2DC-4C9A-4742-B13C-FB6460FD3503}" type="slidenum">
              <a:rPr lang="zh-CN" altLang="en-US"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C0C0C0"/>
                </a:outerShdw>
              </a:effectLst>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sldNum="0"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ea typeface="+mn-ea"/>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aphicFrame>
        <p:nvGraphicFramePr>
          <p:cNvPr id="7170" name="Object 17"/>
          <p:cNvGraphicFramePr/>
          <p:nvPr/>
        </p:nvGraphicFramePr>
        <p:xfrm>
          <a:off x="0" y="0"/>
          <a:ext cx="9144000" cy="1123950"/>
        </p:xfrm>
        <a:graphic>
          <a:graphicData uri="http://schemas.openxmlformats.org/presentationml/2006/ole">
            <mc:AlternateContent xmlns:mc="http://schemas.openxmlformats.org/markup-compatibility/2006">
              <mc:Choice xmlns:v="urn:schemas-microsoft-com:vml" Requires="v">
                <p:oleObj spid="_x0000_s3079" name="" r:id="rId15" imgW="10795000" imgH="1498600" progId="Photoshop.Image.6">
                  <p:embed/>
                </p:oleObj>
              </mc:Choice>
              <mc:Fallback>
                <p:oleObj name="" r:id="rId15" imgW="10795000" imgH="1498600" progId="Photoshop.Image.6">
                  <p:embed/>
                  <p:pic>
                    <p:nvPicPr>
                      <p:cNvPr id="0" name="图片 3078"/>
                      <p:cNvPicPr/>
                      <p:nvPr/>
                    </p:nvPicPr>
                    <p:blipFill>
                      <a:blip r:embed="rId16"/>
                      <a:stretch>
                        <a:fillRect/>
                      </a:stretch>
                    </p:blipFill>
                    <p:spPr>
                      <a:xfrm>
                        <a:off x="0" y="0"/>
                        <a:ext cx="9144000" cy="1123950"/>
                      </a:xfrm>
                      <a:prstGeom prst="rect">
                        <a:avLst/>
                      </a:prstGeom>
                      <a:noFill/>
                      <a:ln w="38100">
                        <a:noFill/>
                        <a:miter/>
                      </a:ln>
                    </p:spPr>
                  </p:pic>
                </p:oleObj>
              </mc:Fallback>
            </mc:AlternateContent>
          </a:graphicData>
        </a:graphic>
      </p:graphicFrame>
      <p:sp>
        <p:nvSpPr>
          <p:cNvPr id="1042" name="Rectangle 18"/>
          <p:cNvSpPr>
            <a:spLocks noChangeArrowheads="1"/>
          </p:cNvSpPr>
          <p:nvPr/>
        </p:nvSpPr>
        <p:spPr bwMode="gray">
          <a:xfrm>
            <a:off x="304800" y="609600"/>
            <a:ext cx="8839200" cy="533400"/>
          </a:xfrm>
          <a:prstGeom prst="rect">
            <a:avLst/>
          </a:prstGeom>
          <a:gradFill rotWithShape="1">
            <a:gsLst>
              <a:gs pos="0">
                <a:srgbClr val="FFFFFF">
                  <a:alpha val="0"/>
                </a:srgbClr>
              </a:gs>
              <a:gs pos="100000">
                <a:schemeClr val="accent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043" name="Rectangle 19"/>
          <p:cNvSpPr>
            <a:spLocks noChangeArrowheads="1"/>
          </p:cNvSpPr>
          <p:nvPr/>
        </p:nvSpPr>
        <p:spPr bwMode="gray">
          <a:xfrm>
            <a:off x="9525" y="1114425"/>
            <a:ext cx="9144000" cy="76200"/>
          </a:xfrm>
          <a:prstGeom prst="rect">
            <a:avLst/>
          </a:prstGeom>
          <a:gradFill rotWithShape="1">
            <a:gsLst>
              <a:gs pos="0">
                <a:schemeClr val="tx2"/>
              </a:gs>
              <a:gs pos="100000">
                <a:schemeClr val="tx2">
                  <a:gamma/>
                  <a:shade val="38039"/>
                  <a:invGamma/>
                </a:schemeClr>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7173" name="Rectangle 3"/>
          <p:cNvSpPr>
            <a:spLocks noGrp="1"/>
          </p:cNvSpPr>
          <p:nvPr>
            <p:ph type="body"/>
          </p:nvPr>
        </p:nvSpPr>
        <p:spPr>
          <a:xfrm>
            <a:off x="457200" y="1219200"/>
            <a:ext cx="8229600" cy="51054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132767"/>
              </a:solidFill>
              <a:effectLst/>
              <a:uLnTx/>
              <a:uFillTx/>
              <a:latin typeface="Arial" panose="020B0604020202020204" pitchFamily="34" charset="0"/>
              <a:ea typeface="+mn-ea"/>
              <a:cs typeface="+mn-cs"/>
            </a:endParaRPr>
          </a:p>
        </p:txBody>
      </p:sp>
      <p:sp>
        <p:nvSpPr>
          <p:cNvPr id="2" name="Rectangle 6"/>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r">
              <a:defRPr sz="1400">
                <a:solidFill>
                  <a:srgbClr val="132767"/>
                </a:solidFill>
                <a:ea typeface="宋体" panose="02010600030101010101" pitchFamily="2" charset="-122"/>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7177" name="Rectangle 2"/>
          <p:cNvSpPr>
            <a:spLocks noGrp="1"/>
          </p:cNvSpPr>
          <p:nvPr>
            <p:ph type="title"/>
          </p:nvPr>
        </p:nvSpPr>
        <p:spPr>
          <a:xfrm>
            <a:off x="2500313" y="0"/>
            <a:ext cx="6143625" cy="10969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8" name="AutoShape 14"/>
          <p:cNvSpPr>
            <a:spLocks noChangeArrowheads="1"/>
          </p:cNvSpPr>
          <p:nvPr/>
        </p:nvSpPr>
        <p:spPr bwMode="gray">
          <a:xfrm rot="5400000">
            <a:off x="8447088" y="-185737"/>
            <a:ext cx="273050" cy="860425"/>
          </a:xfrm>
          <a:prstGeom prst="moon">
            <a:avLst>
              <a:gd name="adj" fmla="val 21208"/>
            </a:avLst>
          </a:prstGeom>
          <a:solidFill>
            <a:schemeClr val="tx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3200" b="1">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800" b="1">
          <a:solidFill>
            <a:schemeClr val="tx1"/>
          </a:solidFill>
          <a:latin typeface="+mn-ea"/>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ea"/>
          <a:ea typeface="+mn-ea"/>
        </a:defRPr>
      </a:lvl5pPr>
      <a:lvl6pPr marL="2514600" indent="-228600" algn="l" rtl="0" eaLnBrk="0" fontAlgn="base" hangingPunct="0">
        <a:spcBef>
          <a:spcPct val="20000"/>
        </a:spcBef>
        <a:spcAft>
          <a:spcPct val="0"/>
        </a:spcAft>
        <a:buChar char="»"/>
        <a:defRPr sz="2400" b="1">
          <a:solidFill>
            <a:schemeClr val="tx1"/>
          </a:solidFill>
          <a:latin typeface="+mn-ea"/>
          <a:ea typeface="+mn-ea"/>
        </a:defRPr>
      </a:lvl6pPr>
      <a:lvl7pPr marL="2971800" indent="-228600" algn="l" rtl="0" eaLnBrk="0" fontAlgn="base" hangingPunct="0">
        <a:spcBef>
          <a:spcPct val="20000"/>
        </a:spcBef>
        <a:spcAft>
          <a:spcPct val="0"/>
        </a:spcAft>
        <a:buChar char="»"/>
        <a:defRPr sz="2400" b="1">
          <a:solidFill>
            <a:schemeClr val="tx1"/>
          </a:solidFill>
          <a:latin typeface="+mn-ea"/>
          <a:ea typeface="+mn-ea"/>
        </a:defRPr>
      </a:lvl7pPr>
      <a:lvl8pPr marL="3429000" indent="-228600" algn="l" rtl="0" eaLnBrk="0" fontAlgn="base" hangingPunct="0">
        <a:spcBef>
          <a:spcPct val="20000"/>
        </a:spcBef>
        <a:spcAft>
          <a:spcPct val="0"/>
        </a:spcAft>
        <a:buChar char="»"/>
        <a:defRPr sz="2400" b="1">
          <a:solidFill>
            <a:schemeClr val="tx1"/>
          </a:solidFill>
          <a:latin typeface="+mn-ea"/>
          <a:ea typeface="+mn-ea"/>
        </a:defRPr>
      </a:lvl8pPr>
      <a:lvl9pPr marL="3886200" indent="-228600" algn="l" rtl="0" eaLnBrk="0" fontAlgn="base" hangingPunct="0">
        <a:spcBef>
          <a:spcPct val="20000"/>
        </a:spcBef>
        <a:spcAft>
          <a:spcPct val="0"/>
        </a:spcAft>
        <a:buChar char="»"/>
        <a:defRPr sz="2400" b="1">
          <a:solidFill>
            <a:schemeClr val="tx1"/>
          </a:solidFill>
          <a:latin typeface="+mn-ea"/>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0027;&#35201;&#35838;&#31243;&#19982;&#27605;&#19994;&#35201;&#27714;&#23545;&#24212;&#30697;&#38453;.docx"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8.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hyperlink" Target="&#20027;&#35201;&#35838;&#31243;&#19982;&#27605;&#19994;&#35201;&#27714;&#23545;&#24212;&#30697;&#38453;.doc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3073"/>
          <p:cNvSpPr>
            <a:spLocks noGrp="1"/>
          </p:cNvSpPr>
          <p:nvPr>
            <p:ph type="ctrTitle"/>
          </p:nvPr>
        </p:nvSpPr>
        <p:spPr>
          <a:xfrm>
            <a:off x="611505" y="692150"/>
            <a:ext cx="7772400" cy="1470025"/>
          </a:xfrm>
        </p:spPr>
        <p:txBody>
          <a:bodyPr anchor="ctr" anchorCtr="0"/>
          <a:p>
            <a:pPr defTabSz="914400">
              <a:buClrTx/>
              <a:buSzTx/>
              <a:buFontTx/>
              <a:buNone/>
            </a:pPr>
            <a:r>
              <a:rPr lang="zh-CN" altLang="zh-CN" sz="4400" kern="1200" baseline="0">
                <a:latin typeface="隶书" panose="02010509060101010101" pitchFamily="49" charset="-122"/>
                <a:ea typeface="隶书" panose="02010509060101010101" pitchFamily="49" charset="-122"/>
                <a:cs typeface="+mj-cs"/>
              </a:rPr>
              <a:t>电子科学与技术导论</a:t>
            </a:r>
            <a:br>
              <a:rPr lang="zh-CN" altLang="zh-CN" sz="4400" kern="1200" baseline="0">
                <a:latin typeface="隶书" panose="02010509060101010101" pitchFamily="49" charset="-122"/>
                <a:ea typeface="隶书" panose="02010509060101010101" pitchFamily="49" charset="-122"/>
                <a:cs typeface="+mj-cs"/>
              </a:rPr>
            </a:br>
            <a:r>
              <a:rPr lang="zh-CN" altLang="en-US" sz="2400">
                <a:latin typeface="+mn-lt"/>
                <a:ea typeface="+mn-ea"/>
                <a:cs typeface="+mn-cs"/>
                <a:sym typeface="+mn-ea"/>
              </a:rPr>
              <a:t>序</a:t>
            </a:r>
            <a:r>
              <a:rPr lang="en-US" altLang="zh-CN" sz="2400">
                <a:latin typeface="+mn-lt"/>
                <a:ea typeface="+mn-ea"/>
                <a:cs typeface="+mn-cs"/>
                <a:sym typeface="+mn-ea"/>
              </a:rPr>
              <a:t>   </a:t>
            </a:r>
            <a:r>
              <a:rPr lang="zh-CN" altLang="en-US" sz="2400">
                <a:latin typeface="+mn-lt"/>
                <a:ea typeface="+mn-ea"/>
                <a:cs typeface="+mn-cs"/>
                <a:sym typeface="+mn-ea"/>
              </a:rPr>
              <a:t>言（</a:t>
            </a:r>
            <a:r>
              <a:rPr lang="en-US" altLang="zh-CN" sz="2400">
                <a:latin typeface="+mn-lt"/>
                <a:ea typeface="+mn-ea"/>
                <a:cs typeface="+mn-cs"/>
                <a:sym typeface="+mn-ea"/>
              </a:rPr>
              <a:t>2</a:t>
            </a:r>
            <a:r>
              <a:rPr lang="zh-CN" altLang="en-US" sz="2400">
                <a:latin typeface="+mn-lt"/>
                <a:ea typeface="+mn-ea"/>
                <a:cs typeface="+mn-cs"/>
                <a:sym typeface="+mn-ea"/>
              </a:rPr>
              <a:t>）</a:t>
            </a:r>
            <a:endParaRPr lang="zh-CN" altLang="zh-CN" sz="2400" kern="1200" baseline="0">
              <a:latin typeface="隶书" panose="02010509060101010101" pitchFamily="49" charset="-122"/>
              <a:ea typeface="隶书" panose="02010509060101010101" pitchFamily="49" charset="-122"/>
              <a:cs typeface="+mj-cs"/>
            </a:endParaRPr>
          </a:p>
        </p:txBody>
      </p:sp>
      <p:sp>
        <p:nvSpPr>
          <p:cNvPr id="8194" name="副标题 3074"/>
          <p:cNvSpPr>
            <a:spLocks noGrp="1"/>
          </p:cNvSpPr>
          <p:nvPr>
            <p:ph type="subTitle" idx="1"/>
          </p:nvPr>
        </p:nvSpPr>
        <p:spPr>
          <a:xfrm>
            <a:off x="469265" y="2295525"/>
            <a:ext cx="8448040" cy="4150995"/>
          </a:xfrm>
        </p:spPr>
        <p:txBody>
          <a:bodyPr anchor="t" anchorCtr="0"/>
          <a:p>
            <a:pPr defTabSz="914400">
              <a:buClrTx/>
              <a:buSzTx/>
              <a:buFontTx/>
            </a:pPr>
            <a:endParaRPr lang="zh-CN" altLang="en-US" sz="3200" kern="1200" baseline="0">
              <a:latin typeface="+mn-lt"/>
              <a:ea typeface="+mn-ea"/>
              <a:cs typeface="+mn-cs"/>
            </a:endParaRPr>
          </a:p>
          <a:p>
            <a:pPr defTabSz="914400">
              <a:buClrTx/>
              <a:buSzTx/>
              <a:buFontTx/>
            </a:pPr>
            <a:r>
              <a:rPr lang="zh-CN" altLang="en-US" sz="2400" kern="1200" baseline="0">
                <a:latin typeface="+mn-lt"/>
                <a:ea typeface="+mn-ea"/>
                <a:cs typeface="+mn-cs"/>
              </a:rPr>
              <a:t>南京邮电大学  </a:t>
            </a:r>
            <a:endParaRPr lang="zh-CN" altLang="en-US" sz="2400" kern="1200" baseline="0">
              <a:latin typeface="+mn-lt"/>
              <a:ea typeface="+mn-ea"/>
              <a:cs typeface="+mn-cs"/>
            </a:endParaRPr>
          </a:p>
          <a:p>
            <a:pPr defTabSz="914400">
              <a:buClrTx/>
              <a:buSzTx/>
              <a:buFontTx/>
            </a:pPr>
            <a:r>
              <a:rPr lang="zh-CN" altLang="en-US" sz="2400" kern="1200" baseline="0">
                <a:latin typeface="+mn-lt"/>
                <a:ea typeface="+mn-ea"/>
                <a:cs typeface="+mn-cs"/>
              </a:rPr>
              <a:t>电子与光学工程学院  柔性电子（未来技术）学院  </a:t>
            </a:r>
            <a:endParaRPr lang="zh-CN" altLang="en-US" sz="2400" kern="1200" baseline="0">
              <a:latin typeface="+mn-lt"/>
              <a:ea typeface="+mn-ea"/>
              <a:cs typeface="+mn-cs"/>
            </a:endParaRPr>
          </a:p>
          <a:p>
            <a:pPr defTabSz="914400">
              <a:buClrTx/>
              <a:buSzTx/>
              <a:buFontTx/>
            </a:pPr>
            <a:endParaRPr lang="zh-CN" altLang="en-US" sz="2400" kern="1200" baseline="0">
              <a:latin typeface="+mn-lt"/>
              <a:ea typeface="+mn-ea"/>
              <a:cs typeface="+mn-cs"/>
            </a:endParaRPr>
          </a:p>
          <a:p>
            <a:pPr defTabSz="914400">
              <a:buClrTx/>
              <a:buSzTx/>
              <a:buFontTx/>
            </a:pPr>
            <a:r>
              <a:rPr lang="zh-CN" altLang="en-US" sz="2400" kern="1200" baseline="0">
                <a:latin typeface="+mn-lt"/>
                <a:ea typeface="+mn-ea"/>
                <a:cs typeface="+mn-cs"/>
              </a:rPr>
              <a:t>陈将伟</a:t>
            </a:r>
            <a:endParaRPr lang="zh-CN" altLang="en-US" sz="2400" kern="1200" baseline="0">
              <a:latin typeface="+mn-lt"/>
              <a:ea typeface="+mn-ea"/>
              <a:cs typeface="+mn-cs"/>
            </a:endParaRPr>
          </a:p>
          <a:p>
            <a:pPr algn="l" defTabSz="914400">
              <a:buClrTx/>
              <a:buSzTx/>
              <a:buFontTx/>
            </a:pPr>
            <a:endParaRPr lang="zh-CN" altLang="en-US" sz="2400" kern="1200" baseline="0">
              <a:latin typeface="+mn-lt"/>
              <a:ea typeface="+mn-ea"/>
              <a:cs typeface="+mn-cs"/>
            </a:endParaRPr>
          </a:p>
          <a:p>
            <a:pPr algn="l" defTabSz="914400">
              <a:buClrTx/>
              <a:buSzTx/>
              <a:buFontTx/>
            </a:pPr>
            <a:r>
              <a:rPr lang="zh-CN" altLang="en-US" sz="2000" kern="1200" baseline="0">
                <a:latin typeface="+mn-lt"/>
                <a:ea typeface="+mn-ea"/>
                <a:cs typeface="+mn-cs"/>
              </a:rPr>
              <a:t>联系方式：手机   </a:t>
            </a:r>
            <a:r>
              <a:rPr lang="en-US" altLang="zh-CN" sz="2000" kern="1200" baseline="0">
                <a:latin typeface="+mn-lt"/>
                <a:ea typeface="+mn-ea"/>
                <a:cs typeface="+mn-cs"/>
              </a:rPr>
              <a:t>13776413469</a:t>
            </a:r>
            <a:endParaRPr lang="en-US" altLang="zh-CN" sz="2000" kern="1200" baseline="0">
              <a:latin typeface="+mn-lt"/>
              <a:ea typeface="+mn-ea"/>
              <a:cs typeface="+mn-cs"/>
            </a:endParaRPr>
          </a:p>
          <a:p>
            <a:pPr algn="just" defTabSz="914400">
              <a:buClrTx/>
              <a:buSzTx/>
              <a:buFontTx/>
            </a:pPr>
            <a:r>
              <a:rPr lang="zh-CN" altLang="en-US" sz="2000" kern="1200" baseline="0">
                <a:latin typeface="+mn-lt"/>
                <a:ea typeface="+mn-ea"/>
                <a:cs typeface="+mn-cs"/>
              </a:rPr>
              <a:t>                  邮箱   </a:t>
            </a:r>
            <a:r>
              <a:rPr lang="en-US" altLang="zh-CN" sz="2000" kern="1200" baseline="0">
                <a:latin typeface="+mn-lt"/>
                <a:ea typeface="+mn-ea"/>
                <a:cs typeface="+mn-cs"/>
              </a:rPr>
              <a:t>20100005@njupt.edu.cn</a:t>
            </a:r>
            <a:endParaRPr lang="en-US" altLang="zh-CN" sz="2000" kern="1200" baseline="0">
              <a:latin typeface="+mn-lt"/>
              <a:ea typeface="+mn-ea"/>
              <a:cs typeface="+mn-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65539" name="TextBox 3"/>
          <p:cNvSpPr txBox="1"/>
          <p:nvPr/>
        </p:nvSpPr>
        <p:spPr>
          <a:xfrm>
            <a:off x="468313" y="333375"/>
            <a:ext cx="4967287"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65540" name="TextBox 4"/>
          <p:cNvSpPr txBox="1"/>
          <p:nvPr/>
        </p:nvSpPr>
        <p:spPr>
          <a:xfrm>
            <a:off x="323850" y="836613"/>
            <a:ext cx="8135938" cy="5006975"/>
          </a:xfrm>
          <a:prstGeom prst="rect">
            <a:avLst/>
          </a:prstGeom>
          <a:noFill/>
          <a:ln w="9525">
            <a:noFill/>
          </a:ln>
        </p:spPr>
        <p:txBody>
          <a:bodyPr anchor="t" anchorCtr="0">
            <a:spAutoFit/>
          </a:bodyPr>
          <a:p>
            <a:pPr eaLnBrk="0" hangingPunct="0">
              <a:lnSpc>
                <a:spcPct val="150000"/>
              </a:lnSpc>
            </a:pPr>
            <a:r>
              <a:rPr lang="zh-CN" altLang="zh-CN"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4 </a:t>
            </a:r>
            <a:r>
              <a:rPr lang="zh-CN" altLang="zh-CN" sz="2400" b="1" dirty="0">
                <a:latin typeface="Arial" panose="020B0604020202020204" pitchFamily="34" charset="0"/>
                <a:ea typeface="隶书" panose="02010509060101010101" pitchFamily="49" charset="-122"/>
              </a:rPr>
              <a:t>研究：</a:t>
            </a:r>
            <a:r>
              <a:rPr lang="zh-CN" altLang="zh-CN" sz="2400" dirty="0">
                <a:latin typeface="Arial" panose="020B0604020202020204" pitchFamily="34" charset="0"/>
                <a:ea typeface="隶书" panose="02010509060101010101" pitchFamily="49" charset="-122"/>
              </a:rPr>
              <a:t>能够基于科学原理并采用科学方法对信息电子器件（系统）等相关领域复杂工程问题进行研究，包括设计实验、分析与解释数据、并通过信息综合得到合理有效的结论。</a:t>
            </a:r>
            <a:endParaRPr lang="zh-CN" altLang="zh-CN" sz="2400" dirty="0">
              <a:latin typeface="Arial" panose="020B0604020202020204" pitchFamily="34" charset="0"/>
              <a:ea typeface="隶书" panose="02010509060101010101" pitchFamily="49" charset="-122"/>
            </a:endParaRPr>
          </a:p>
          <a:p>
            <a:pPr eaLnBrk="0" hangingPunct="0">
              <a:lnSpc>
                <a:spcPct val="150000"/>
              </a:lnSpc>
            </a:pPr>
            <a:r>
              <a:rPr lang="en-US" altLang="zh-CN" sz="2400" dirty="0">
                <a:latin typeface="Arial" panose="020B0604020202020204" pitchFamily="34" charset="0"/>
              </a:rPr>
              <a:t>4-1</a:t>
            </a:r>
            <a:r>
              <a:rPr lang="zh-CN" altLang="zh-CN" sz="2400" dirty="0">
                <a:latin typeface="Arial" panose="020B0604020202020204" pitchFamily="34" charset="0"/>
                <a:ea typeface="隶书" panose="02010509060101010101" pitchFamily="49" charset="-122"/>
              </a:rPr>
              <a:t>能够针对信息电子器件（系统）及相关领域复杂工程问题，基于专业理论，采用科学方法对信息电子器件（系统）设计实验方案。</a:t>
            </a:r>
            <a:endParaRPr lang="zh-CN" altLang="zh-CN" sz="2400" dirty="0">
              <a:latin typeface="Arial" panose="020B0604020202020204" pitchFamily="34" charset="0"/>
              <a:ea typeface="隶书" panose="02010509060101010101" pitchFamily="49" charset="-122"/>
            </a:endParaRPr>
          </a:p>
          <a:p>
            <a:pPr eaLnBrk="0" hangingPunct="0">
              <a:lnSpc>
                <a:spcPct val="150000"/>
              </a:lnSpc>
            </a:pPr>
            <a:r>
              <a:rPr lang="en-US" altLang="zh-CN" sz="2400" dirty="0">
                <a:latin typeface="Arial" panose="020B0604020202020204" pitchFamily="34" charset="0"/>
              </a:rPr>
              <a:t>4-2</a:t>
            </a:r>
            <a:r>
              <a:rPr lang="zh-CN" altLang="zh-CN" sz="2400" dirty="0">
                <a:latin typeface="Arial" panose="020B0604020202020204" pitchFamily="34" charset="0"/>
                <a:ea typeface="隶书" panose="02010509060101010101" pitchFamily="49" charset="-122"/>
              </a:rPr>
              <a:t>能够根据实验方案操作实验装置，开展实验，对实验结果进行分析与解释，并通过信息综合得到合理有效的结论。</a:t>
            </a:r>
            <a:endParaRPr lang="zh-CN" altLang="zh-CN" sz="2400" dirty="0">
              <a:latin typeface="Arial" panose="020B0604020202020204" pitchFamily="34" charset="0"/>
              <a:ea typeface="隶书" panose="020105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66563" name="TextBox 3"/>
          <p:cNvSpPr txBox="1"/>
          <p:nvPr/>
        </p:nvSpPr>
        <p:spPr>
          <a:xfrm>
            <a:off x="468313" y="333375"/>
            <a:ext cx="4967287"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66564" name="TextBox 4"/>
          <p:cNvSpPr txBox="1"/>
          <p:nvPr/>
        </p:nvSpPr>
        <p:spPr>
          <a:xfrm>
            <a:off x="323850" y="836613"/>
            <a:ext cx="8135938" cy="5006975"/>
          </a:xfrm>
          <a:prstGeom prst="rect">
            <a:avLst/>
          </a:prstGeom>
          <a:noFill/>
          <a:ln w="9525">
            <a:noFill/>
          </a:ln>
        </p:spPr>
        <p:txBody>
          <a:bodyPr anchor="t" anchorCtr="0">
            <a:spAutoFit/>
          </a:bodyPr>
          <a:p>
            <a:pPr eaLnBrk="0" hangingPunct="0">
              <a:lnSpc>
                <a:spcPct val="150000"/>
              </a:lnSpc>
            </a:pPr>
            <a:r>
              <a:rPr lang="zh-CN" altLang="en-US"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5 </a:t>
            </a:r>
            <a:r>
              <a:rPr lang="zh-CN" altLang="en-US" sz="2400" b="1" dirty="0">
                <a:latin typeface="Arial" panose="020B0604020202020204" pitchFamily="34" charset="0"/>
                <a:ea typeface="隶书" panose="02010509060101010101" pitchFamily="49" charset="-122"/>
              </a:rPr>
              <a:t>使用现代工具：能够针对复杂工程问题，开发、选择与使用恰当的技术、资源、现代工程工具和信息技术工具，包括对信息电子等领域复杂工程问题的预测与模拟，并能够理解其局限性。</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5-1</a:t>
            </a:r>
            <a:r>
              <a:rPr lang="zh-CN" altLang="en-US" sz="2400" b="1" dirty="0">
                <a:latin typeface="Arial" panose="020B0604020202020204" pitchFamily="34" charset="0"/>
                <a:ea typeface="隶书" panose="02010509060101010101" pitchFamily="49" charset="-122"/>
              </a:rPr>
              <a:t>能合理使用现代信息技术工具。</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5-2</a:t>
            </a:r>
            <a:r>
              <a:rPr lang="zh-CN" altLang="en-US" sz="2400" b="1" dirty="0">
                <a:latin typeface="Arial" panose="020B0604020202020204" pitchFamily="34" charset="0"/>
                <a:ea typeface="隶书" panose="02010509060101010101" pitchFamily="49" charset="-122"/>
              </a:rPr>
              <a:t>能针对复杂工程问题，选择并合理使用软硬件设计与仿真平台。</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5-3</a:t>
            </a:r>
            <a:r>
              <a:rPr lang="zh-CN" altLang="en-US" sz="2400" b="1" dirty="0">
                <a:latin typeface="Arial" panose="020B0604020202020204" pitchFamily="34" charset="0"/>
                <a:ea typeface="隶书" panose="02010509060101010101" pitchFamily="49" charset="-122"/>
              </a:rPr>
              <a:t>具有使用现代电子仪器设备的能力，并能够理解其局限性。</a:t>
            </a:r>
            <a:endParaRPr lang="zh-CN" altLang="en-US" sz="2400" b="1" dirty="0">
              <a:latin typeface="Arial" panose="020B0604020202020204" pitchFamily="34" charset="0"/>
              <a:ea typeface="隶书" panose="020105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67587" name="TextBox 3"/>
          <p:cNvSpPr txBox="1"/>
          <p:nvPr/>
        </p:nvSpPr>
        <p:spPr>
          <a:xfrm>
            <a:off x="395288" y="0"/>
            <a:ext cx="4968875"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67588" name="TextBox 4"/>
          <p:cNvSpPr txBox="1"/>
          <p:nvPr/>
        </p:nvSpPr>
        <p:spPr>
          <a:xfrm>
            <a:off x="250825" y="549275"/>
            <a:ext cx="8137525" cy="6113463"/>
          </a:xfrm>
          <a:prstGeom prst="rect">
            <a:avLst/>
          </a:prstGeom>
          <a:noFill/>
          <a:ln w="9525">
            <a:noFill/>
          </a:ln>
        </p:spPr>
        <p:txBody>
          <a:bodyPr anchor="t" anchorCtr="0">
            <a:spAutoFit/>
          </a:bodyPr>
          <a:p>
            <a:pPr eaLnBrk="0" hangingPunct="0">
              <a:lnSpc>
                <a:spcPct val="150000"/>
              </a:lnSpc>
            </a:pPr>
            <a:r>
              <a:rPr lang="zh-CN" altLang="en-US"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6 </a:t>
            </a:r>
            <a:r>
              <a:rPr lang="zh-CN" altLang="en-US" sz="2400" b="1" dirty="0">
                <a:latin typeface="Arial" panose="020B0604020202020204" pitchFamily="34" charset="0"/>
                <a:ea typeface="隶书" panose="02010509060101010101" pitchFamily="49" charset="-122"/>
              </a:rPr>
              <a:t>工程与社会：能够基于电子科学与技术领域复杂工程问题的相关背景知识进行合理分析，评价本专业工程实践和解决方案对社会、健康、安全、法律以及文化的影响，并理解应承担的责任。</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6-1</a:t>
            </a:r>
            <a:r>
              <a:rPr lang="zh-CN" altLang="en-US" sz="2400" b="1" dirty="0">
                <a:latin typeface="Arial" panose="020B0604020202020204" pitchFamily="34" charset="0"/>
                <a:ea typeface="隶书" panose="02010509060101010101" pitchFamily="49" charset="-122"/>
              </a:rPr>
              <a:t>具有工程实习和社会实践的经历。</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6-2</a:t>
            </a:r>
            <a:r>
              <a:rPr lang="zh-CN" altLang="en-US" sz="2400" b="1" dirty="0">
                <a:latin typeface="Arial" panose="020B0604020202020204" pitchFamily="34" charset="0"/>
                <a:ea typeface="隶书" panose="02010509060101010101" pitchFamily="49" charset="-122"/>
              </a:rPr>
              <a:t>熟悉电子科学与技术领域相关的国家和行业标准、发展规划、政策，了解企业管理体系，并考虑信息电子产品设计等复杂工程问题解决方案对社会及安全的影响。</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6-3</a:t>
            </a:r>
            <a:r>
              <a:rPr lang="zh-CN" altLang="en-US" sz="2400" b="1" dirty="0">
                <a:latin typeface="Arial" panose="020B0604020202020204" pitchFamily="34" charset="0"/>
                <a:ea typeface="隶书" panose="02010509060101010101" pitchFamily="49" charset="-122"/>
              </a:rPr>
              <a:t>能够基于电子科学与技术领域相关背景知识进行合理分析，评价信息电子产品设计等复杂工程问题解决方案对健康、法律以及文化的影响，并了解应承担的责任。</a:t>
            </a:r>
            <a:endParaRPr lang="zh-CN" altLang="en-US" sz="2400" b="1" dirty="0">
              <a:latin typeface="Arial" panose="020B0604020202020204" pitchFamily="34" charset="0"/>
              <a:ea typeface="隶书" panose="020105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68611" name="TextBox 3"/>
          <p:cNvSpPr txBox="1"/>
          <p:nvPr/>
        </p:nvSpPr>
        <p:spPr>
          <a:xfrm>
            <a:off x="395288" y="0"/>
            <a:ext cx="4968875"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68612" name="TextBox 4"/>
          <p:cNvSpPr txBox="1"/>
          <p:nvPr/>
        </p:nvSpPr>
        <p:spPr>
          <a:xfrm>
            <a:off x="250825" y="549275"/>
            <a:ext cx="8137525" cy="3667125"/>
          </a:xfrm>
          <a:prstGeom prst="rect">
            <a:avLst/>
          </a:prstGeom>
          <a:noFill/>
          <a:ln w="9525">
            <a:noFill/>
          </a:ln>
        </p:spPr>
        <p:txBody>
          <a:bodyPr anchor="t" anchorCtr="0">
            <a:spAutoFit/>
          </a:bodyPr>
          <a:p>
            <a:pPr eaLnBrk="0" hangingPunct="0">
              <a:lnSpc>
                <a:spcPct val="200000"/>
              </a:lnSpc>
            </a:pPr>
            <a:r>
              <a:rPr lang="zh-CN" altLang="en-US"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7 </a:t>
            </a:r>
            <a:r>
              <a:rPr lang="zh-CN" altLang="en-US" sz="2400" b="1" dirty="0">
                <a:latin typeface="Arial" panose="020B0604020202020204" pitchFamily="34" charset="0"/>
                <a:ea typeface="隶书" panose="02010509060101010101" pitchFamily="49" charset="-122"/>
              </a:rPr>
              <a:t>环境和可持续发展：能够理解和评价针对复杂工程问题的工程实践对环境、社会可持续发展的影响。</a:t>
            </a:r>
            <a:endParaRPr lang="zh-CN" altLang="en-US" sz="2400" b="1" dirty="0">
              <a:latin typeface="Arial" panose="020B0604020202020204" pitchFamily="34" charset="0"/>
              <a:ea typeface="隶书" panose="02010509060101010101" pitchFamily="49" charset="-122"/>
            </a:endParaRPr>
          </a:p>
          <a:p>
            <a:pPr eaLnBrk="0" hangingPunct="0">
              <a:lnSpc>
                <a:spcPct val="200000"/>
              </a:lnSpc>
            </a:pPr>
            <a:r>
              <a:rPr lang="en-US" altLang="zh-CN" sz="2400" b="1" dirty="0">
                <a:latin typeface="Arial" panose="020B0604020202020204" pitchFamily="34" charset="0"/>
              </a:rPr>
              <a:t>7-1</a:t>
            </a:r>
            <a:r>
              <a:rPr lang="zh-CN" altLang="en-US" sz="2400" b="1" dirty="0">
                <a:latin typeface="Arial" panose="020B0604020202020204" pitchFamily="34" charset="0"/>
                <a:ea typeface="隶书" panose="02010509060101010101" pitchFamily="49" charset="-122"/>
              </a:rPr>
              <a:t>理解环境保护和社会可持续发展的内涵和意义。</a:t>
            </a:r>
            <a:endParaRPr lang="zh-CN" altLang="en-US" sz="2400" b="1" dirty="0">
              <a:latin typeface="Arial" panose="020B0604020202020204" pitchFamily="34" charset="0"/>
              <a:ea typeface="隶书" panose="02010509060101010101" pitchFamily="49" charset="-122"/>
            </a:endParaRPr>
          </a:p>
          <a:p>
            <a:pPr eaLnBrk="0" hangingPunct="0">
              <a:lnSpc>
                <a:spcPct val="200000"/>
              </a:lnSpc>
            </a:pPr>
            <a:r>
              <a:rPr lang="en-US" altLang="zh-CN" sz="2400" b="1" dirty="0">
                <a:latin typeface="Arial" panose="020B0604020202020204" pitchFamily="34" charset="0"/>
              </a:rPr>
              <a:t>7-2</a:t>
            </a:r>
            <a:r>
              <a:rPr lang="zh-CN" altLang="en-US" sz="2400" b="1" dirty="0">
                <a:latin typeface="Arial" panose="020B0604020202020204" pitchFamily="34" charset="0"/>
                <a:ea typeface="隶书" panose="02010509060101010101" pitchFamily="49" charset="-122"/>
              </a:rPr>
              <a:t>正确理解和评价电子科学与技术领域复杂工程问题实施对环境保护及社会可持续发展等的影响。</a:t>
            </a:r>
            <a:endParaRPr lang="zh-CN" altLang="en-US" sz="2400" b="1" dirty="0">
              <a:latin typeface="Arial" panose="020B0604020202020204" pitchFamily="34" charset="0"/>
              <a:ea typeface="隶书" panose="020105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69635" name="TextBox 3"/>
          <p:cNvSpPr txBox="1"/>
          <p:nvPr/>
        </p:nvSpPr>
        <p:spPr>
          <a:xfrm>
            <a:off x="395288" y="0"/>
            <a:ext cx="4968875"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69636" name="TextBox 4"/>
          <p:cNvSpPr txBox="1"/>
          <p:nvPr/>
        </p:nvSpPr>
        <p:spPr>
          <a:xfrm>
            <a:off x="250825" y="549275"/>
            <a:ext cx="8137525" cy="5005388"/>
          </a:xfrm>
          <a:prstGeom prst="rect">
            <a:avLst/>
          </a:prstGeom>
          <a:noFill/>
          <a:ln w="9525">
            <a:noFill/>
          </a:ln>
        </p:spPr>
        <p:txBody>
          <a:bodyPr anchor="t" anchorCtr="0">
            <a:spAutoFit/>
          </a:bodyPr>
          <a:p>
            <a:pPr eaLnBrk="0" hangingPunct="0">
              <a:lnSpc>
                <a:spcPct val="150000"/>
              </a:lnSpc>
            </a:pPr>
            <a:r>
              <a:rPr lang="zh-CN" altLang="en-US"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8 </a:t>
            </a:r>
            <a:r>
              <a:rPr lang="zh-CN" altLang="en-US" sz="2400" b="1" dirty="0">
                <a:latin typeface="Arial" panose="020B0604020202020204" pitchFamily="34" charset="0"/>
                <a:ea typeface="隶书" panose="02010509060101010101" pitchFamily="49" charset="-122"/>
              </a:rPr>
              <a:t>职业规范：具有人文社会科学素养、社会责任感，能够在工程实践中理解并遵守工程职业道德和规范，履行责任。</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8-1</a:t>
            </a:r>
            <a:r>
              <a:rPr lang="zh-CN" altLang="en-US" sz="2400" b="1" dirty="0">
                <a:latin typeface="Arial" panose="020B0604020202020204" pitchFamily="34" charset="0"/>
                <a:ea typeface="隶书" panose="02010509060101010101" pitchFamily="49" charset="-122"/>
              </a:rPr>
              <a:t>具有与电子科学与技术领域的工程问题相适应的人文社会科学素养和健全人格、遵纪守法。</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8-2</a:t>
            </a:r>
            <a:r>
              <a:rPr lang="zh-CN" altLang="en-US" sz="2400" b="1" dirty="0">
                <a:latin typeface="Arial" panose="020B0604020202020204" pitchFamily="34" charset="0"/>
                <a:ea typeface="隶书" panose="02010509060101010101" pitchFamily="49" charset="-122"/>
              </a:rPr>
              <a:t>具有科学的人生观、世界观、价值观和社会责任感。具有科学的人生观、世界观、价值观和社会责任感。</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8-3</a:t>
            </a:r>
            <a:r>
              <a:rPr lang="zh-CN" altLang="en-US" sz="2400" b="1" dirty="0">
                <a:latin typeface="Arial" panose="020B0604020202020204" pitchFamily="34" charset="0"/>
                <a:ea typeface="隶书" panose="02010509060101010101" pitchFamily="49" charset="-122"/>
              </a:rPr>
              <a:t>能够在电子科学与技术领域工程实践中理解并遵守工程职业道德和规范，履行责任。</a:t>
            </a:r>
            <a:endParaRPr lang="zh-CN" altLang="en-US" sz="2400" b="1" dirty="0">
              <a:latin typeface="Arial" panose="020B0604020202020204" pitchFamily="34" charset="0"/>
              <a:ea typeface="隶书" panose="020105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70659" name="TextBox 3"/>
          <p:cNvSpPr txBox="1"/>
          <p:nvPr/>
        </p:nvSpPr>
        <p:spPr>
          <a:xfrm>
            <a:off x="395288" y="0"/>
            <a:ext cx="4968875"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70660" name="TextBox 4"/>
          <p:cNvSpPr txBox="1"/>
          <p:nvPr/>
        </p:nvSpPr>
        <p:spPr>
          <a:xfrm>
            <a:off x="250825" y="549275"/>
            <a:ext cx="8137525" cy="2789238"/>
          </a:xfrm>
          <a:prstGeom prst="rect">
            <a:avLst/>
          </a:prstGeom>
          <a:noFill/>
          <a:ln w="9525">
            <a:noFill/>
          </a:ln>
        </p:spPr>
        <p:txBody>
          <a:bodyPr anchor="t" anchorCtr="0">
            <a:spAutoFit/>
          </a:bodyPr>
          <a:p>
            <a:pPr eaLnBrk="0" hangingPunct="0">
              <a:lnSpc>
                <a:spcPct val="150000"/>
              </a:lnSpc>
            </a:pPr>
            <a:r>
              <a:rPr lang="zh-CN" altLang="en-US"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9 </a:t>
            </a:r>
            <a:r>
              <a:rPr lang="zh-CN" altLang="en-US" sz="2400" b="1" dirty="0">
                <a:latin typeface="Arial" panose="020B0604020202020204" pitchFamily="34" charset="0"/>
                <a:ea typeface="隶书" panose="02010509060101010101" pitchFamily="49" charset="-122"/>
              </a:rPr>
              <a:t>个人和团队：能够在多学科背景下的团队中承担个体、团队成员以及负责人的角色。</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9-1</a:t>
            </a:r>
            <a:r>
              <a:rPr lang="zh-CN" altLang="en-US" sz="2400" b="1" dirty="0">
                <a:latin typeface="Arial" panose="020B0604020202020204" pitchFamily="34" charset="0"/>
                <a:ea typeface="隶书" panose="02010509060101010101" pitchFamily="49" charset="-122"/>
              </a:rPr>
              <a:t>能主动与其他学科的成员合作开展工作。</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9-2</a:t>
            </a:r>
            <a:r>
              <a:rPr lang="zh-CN" altLang="en-US" sz="2400" b="1" dirty="0">
                <a:latin typeface="Arial" panose="020B0604020202020204" pitchFamily="34" charset="0"/>
                <a:ea typeface="隶书" panose="02010509060101010101" pitchFamily="49" charset="-122"/>
              </a:rPr>
              <a:t>能胜任团队成员的角色与责任，组织团队成员开展工作，完成团队分配的工作。</a:t>
            </a:r>
            <a:endParaRPr lang="zh-CN" altLang="en-US" sz="2400" b="1" dirty="0">
              <a:latin typeface="Arial" panose="020B0604020202020204" pitchFamily="34"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71683" name="TextBox 3"/>
          <p:cNvSpPr txBox="1"/>
          <p:nvPr/>
        </p:nvSpPr>
        <p:spPr>
          <a:xfrm>
            <a:off x="395288" y="0"/>
            <a:ext cx="4968875"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71684" name="TextBox 4"/>
          <p:cNvSpPr txBox="1"/>
          <p:nvPr/>
        </p:nvSpPr>
        <p:spPr>
          <a:xfrm>
            <a:off x="250825" y="549275"/>
            <a:ext cx="8137525" cy="6113463"/>
          </a:xfrm>
          <a:prstGeom prst="rect">
            <a:avLst/>
          </a:prstGeom>
          <a:noFill/>
          <a:ln w="9525">
            <a:noFill/>
          </a:ln>
        </p:spPr>
        <p:txBody>
          <a:bodyPr anchor="t" anchorCtr="0">
            <a:spAutoFit/>
          </a:bodyPr>
          <a:p>
            <a:pPr eaLnBrk="0" hangingPunct="0">
              <a:lnSpc>
                <a:spcPct val="150000"/>
              </a:lnSpc>
            </a:pPr>
            <a:r>
              <a:rPr lang="zh-CN" altLang="en-US"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10</a:t>
            </a:r>
            <a:r>
              <a:rPr lang="zh-CN" altLang="en-US" sz="2400" b="1" dirty="0">
                <a:latin typeface="Arial" panose="020B0604020202020204" pitchFamily="34" charset="0"/>
                <a:ea typeface="隶书" panose="02010509060101010101" pitchFamily="49" charset="-122"/>
              </a:rPr>
              <a:t>沟通：能够就信息电子领域复杂工程问题与业界同行及社会公众进行有效沟通和交流，包括撰写报告和设计文稿、陈述发言、清晰表达或回应指令。并具备一定的国际视野，能够在跨文化背景下进行沟通和交流。</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10-1</a:t>
            </a:r>
            <a:r>
              <a:rPr lang="zh-CN" altLang="en-US" sz="2400" b="1" dirty="0">
                <a:latin typeface="Arial" panose="020B0604020202020204" pitchFamily="34" charset="0"/>
                <a:ea typeface="隶书" panose="02010509060101010101" pitchFamily="49" charset="-122"/>
              </a:rPr>
              <a:t>了解不同文化背景的差异，具有较强的外语交流能力和一定的国际视野，能够在跨文化背景下进行沟通和交流。</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10-2</a:t>
            </a:r>
            <a:r>
              <a:rPr lang="zh-CN" altLang="en-US" sz="2400" b="1" dirty="0">
                <a:latin typeface="Arial" panose="020B0604020202020204" pitchFamily="34" charset="0"/>
                <a:ea typeface="隶书" panose="02010509060101010101" pitchFamily="49" charset="-122"/>
              </a:rPr>
              <a:t>了解信息电子领域及其相关行业的国内外的技术现状，能够就复杂工程问题具备较强的沟通能力和表达能力，能够结合复杂工程问题撰写报告、设计文稿，能够清晰陈述观点和回答问题。</a:t>
            </a:r>
            <a:endParaRPr lang="zh-CN" altLang="en-US" sz="2400" b="1" dirty="0">
              <a:latin typeface="Arial" panose="020B0604020202020204" pitchFamily="34" charset="0"/>
              <a:ea typeface="隶书" panose="020105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72707" name="TextBox 3"/>
          <p:cNvSpPr txBox="1"/>
          <p:nvPr/>
        </p:nvSpPr>
        <p:spPr>
          <a:xfrm>
            <a:off x="395288" y="0"/>
            <a:ext cx="4968875"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72708" name="TextBox 4"/>
          <p:cNvSpPr txBox="1"/>
          <p:nvPr/>
        </p:nvSpPr>
        <p:spPr>
          <a:xfrm>
            <a:off x="250825" y="549275"/>
            <a:ext cx="8137525" cy="3343275"/>
          </a:xfrm>
          <a:prstGeom prst="rect">
            <a:avLst/>
          </a:prstGeom>
          <a:noFill/>
          <a:ln w="9525">
            <a:noFill/>
          </a:ln>
        </p:spPr>
        <p:txBody>
          <a:bodyPr anchor="t" anchorCtr="0">
            <a:spAutoFit/>
          </a:bodyPr>
          <a:p>
            <a:pPr eaLnBrk="0" hangingPunct="0">
              <a:lnSpc>
                <a:spcPct val="150000"/>
              </a:lnSpc>
            </a:pPr>
            <a:r>
              <a:rPr lang="zh-CN" altLang="en-US"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11 </a:t>
            </a:r>
            <a:r>
              <a:rPr lang="zh-CN" altLang="en-US" sz="2400" b="1" dirty="0">
                <a:latin typeface="Arial" panose="020B0604020202020204" pitchFamily="34" charset="0"/>
                <a:ea typeface="隶书" panose="02010509060101010101" pitchFamily="49" charset="-122"/>
              </a:rPr>
              <a:t>项目管理：理解并掌握信息电子领域工程管理原理与经济决策方法，并能在多学科环境中应用。</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11-1</a:t>
            </a:r>
            <a:r>
              <a:rPr lang="zh-CN" altLang="en-US" sz="2400" b="1" dirty="0">
                <a:latin typeface="Arial" panose="020B0604020202020204" pitchFamily="34" charset="0"/>
                <a:ea typeface="隶书" panose="02010509060101010101" pitchFamily="49" charset="-122"/>
              </a:rPr>
              <a:t>了解信息电子领域工程管理原理与经济决策基本知识，理解并掌握相应的工程管理与经济决策方法。</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11-2</a:t>
            </a:r>
            <a:r>
              <a:rPr lang="zh-CN" altLang="en-US" sz="2400" b="1" dirty="0">
                <a:latin typeface="Arial" panose="020B0604020202020204" pitchFamily="34" charset="0"/>
                <a:ea typeface="隶书" panose="02010509060101010101" pitchFamily="49" charset="-122"/>
              </a:rPr>
              <a:t>能够在多学科环境中应用工程管理原理和经济决策方法进行工程设计与实践，具有一定的组织、管理能力。</a:t>
            </a:r>
            <a:endParaRPr lang="zh-CN" altLang="en-US" sz="2400" b="1" dirty="0">
              <a:latin typeface="Arial" panose="020B0604020202020204" pitchFamily="34" charset="0"/>
              <a:ea typeface="隶书" panose="020105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73731" name="TextBox 3"/>
          <p:cNvSpPr txBox="1"/>
          <p:nvPr/>
        </p:nvSpPr>
        <p:spPr>
          <a:xfrm>
            <a:off x="395288" y="0"/>
            <a:ext cx="4968875"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73732" name="TextBox 4"/>
          <p:cNvSpPr txBox="1"/>
          <p:nvPr/>
        </p:nvSpPr>
        <p:spPr>
          <a:xfrm>
            <a:off x="250825" y="549275"/>
            <a:ext cx="8137525" cy="3343275"/>
          </a:xfrm>
          <a:prstGeom prst="rect">
            <a:avLst/>
          </a:prstGeom>
          <a:noFill/>
          <a:ln w="9525">
            <a:noFill/>
          </a:ln>
        </p:spPr>
        <p:txBody>
          <a:bodyPr anchor="t" anchorCtr="0">
            <a:spAutoFit/>
          </a:bodyPr>
          <a:p>
            <a:pPr eaLnBrk="0" hangingPunct="0">
              <a:lnSpc>
                <a:spcPct val="150000"/>
              </a:lnSpc>
            </a:pPr>
            <a:r>
              <a:rPr lang="zh-CN" altLang="en-US"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12 </a:t>
            </a:r>
            <a:r>
              <a:rPr lang="zh-CN" altLang="en-US" sz="2400" b="1" dirty="0">
                <a:latin typeface="Arial" panose="020B0604020202020204" pitchFamily="34" charset="0"/>
                <a:ea typeface="隶书" panose="02010509060101010101" pitchFamily="49" charset="-122"/>
              </a:rPr>
              <a:t>终身学习：具有自主学习和终身学习的意识，有不断学习和适应发展的能力。</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12-1</a:t>
            </a:r>
            <a:r>
              <a:rPr lang="zh-CN" altLang="en-US" sz="2400" b="1" dirty="0">
                <a:latin typeface="Arial" panose="020B0604020202020204" pitchFamily="34" charset="0"/>
                <a:ea typeface="隶书" panose="02010509060101010101" pitchFamily="49" charset="-122"/>
              </a:rPr>
              <a:t>能认识不断探索和学习的必要性，具有自主学习和终身学习的意识，了解拓展知识和能力的途径。</a:t>
            </a:r>
            <a:endParaRPr lang="zh-CN" altLang="en-US" sz="2400" b="1" dirty="0">
              <a:latin typeface="Arial" panose="020B0604020202020204" pitchFamily="34" charset="0"/>
              <a:ea typeface="隶书" panose="02010509060101010101" pitchFamily="49" charset="-122"/>
            </a:endParaRPr>
          </a:p>
          <a:p>
            <a:pPr eaLnBrk="0" hangingPunct="0">
              <a:lnSpc>
                <a:spcPct val="150000"/>
              </a:lnSpc>
            </a:pPr>
            <a:r>
              <a:rPr lang="en-US" altLang="zh-CN" sz="2400" b="1" dirty="0">
                <a:latin typeface="Arial" panose="020B0604020202020204" pitchFamily="34" charset="0"/>
              </a:rPr>
              <a:t>12-2</a:t>
            </a:r>
            <a:r>
              <a:rPr lang="zh-CN" altLang="en-US" sz="2400" b="1" dirty="0">
                <a:latin typeface="Arial" panose="020B0604020202020204" pitchFamily="34" charset="0"/>
                <a:ea typeface="隶书" panose="02010509060101010101" pitchFamily="49" charset="-122"/>
              </a:rPr>
              <a:t>能针对个人或职业发展的需求，具有自我完善能力及可持续发展的潜力。</a:t>
            </a:r>
            <a:endParaRPr lang="zh-CN" altLang="en-US" sz="2400" b="1" dirty="0">
              <a:latin typeface="Arial" panose="020B0604020202020204" pitchFamily="34" charset="0"/>
              <a:ea typeface="隶书" panose="020105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pic>
        <p:nvPicPr>
          <p:cNvPr id="74755" name="Picture 2"/>
          <p:cNvPicPr>
            <a:picLocks noChangeAspect="1"/>
          </p:cNvPicPr>
          <p:nvPr/>
        </p:nvPicPr>
        <p:blipFill>
          <a:blip r:embed="rId1"/>
          <a:stretch>
            <a:fillRect/>
          </a:stretch>
        </p:blipFill>
        <p:spPr>
          <a:xfrm>
            <a:off x="611505" y="1124585"/>
            <a:ext cx="8199120" cy="42164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xfrm>
            <a:off x="457200" y="841375"/>
            <a:ext cx="8229600" cy="1143000"/>
          </a:xfrm>
        </p:spPr>
        <p:txBody>
          <a:bodyPr anchor="ctr"/>
          <a:p>
            <a:pPr marL="0" marR="0" indent="0" algn="ctr" defTabSz="914400" rtl="0" eaLnBrk="0" fontAlgn="base" latinLnBrk="0" hangingPunct="0">
              <a:lnSpc>
                <a:spcPct val="100000"/>
              </a:lnSpc>
              <a:spcBef>
                <a:spcPct val="0"/>
              </a:spcBef>
              <a:spcAft>
                <a:spcPct val="0"/>
              </a:spcAft>
              <a:buClrTx/>
              <a:buSzTx/>
              <a:buFontTx/>
              <a:buNone/>
            </a:pPr>
            <a:r>
              <a:rPr kumimoji="0" lang="zh-CN" altLang="en-US" sz="4400" b="0" i="0" u="none" strike="noStrike" kern="0" cap="none" spc="0" normalizeH="0" baseline="0" noProof="1">
                <a:solidFill>
                  <a:schemeClr val="tx2"/>
                </a:solidFill>
                <a:effectLst>
                  <a:outerShdw blurRad="38100" dist="38100" dir="2700000" algn="tl">
                    <a:srgbClr val="000000"/>
                  </a:outerShdw>
                </a:effectLst>
                <a:latin typeface="+mj-lt"/>
                <a:ea typeface="+mj-ea"/>
                <a:cs typeface="+mj-cs"/>
              </a:rPr>
              <a:t> 序言（</a:t>
            </a:r>
            <a:r>
              <a:rPr kumimoji="0" lang="en-US" altLang="zh-CN" sz="4400" b="0" i="0" u="none" strike="noStrike" kern="0" cap="none" spc="0" normalizeH="0" baseline="0" noProof="1">
                <a:solidFill>
                  <a:schemeClr val="tx2"/>
                </a:solidFill>
                <a:effectLst>
                  <a:outerShdw blurRad="38100" dist="38100" dir="2700000" algn="tl">
                    <a:srgbClr val="000000"/>
                  </a:outerShdw>
                </a:effectLst>
                <a:latin typeface="+mj-lt"/>
                <a:ea typeface="+mj-ea"/>
                <a:cs typeface="+mj-cs"/>
              </a:rPr>
              <a:t>2</a:t>
            </a:r>
            <a:r>
              <a:rPr kumimoji="0" lang="zh-CN" altLang="en-US" sz="4400" b="0" i="0" u="none" strike="noStrike" kern="0" cap="none" spc="0" normalizeH="0" baseline="0" noProof="1">
                <a:solidFill>
                  <a:schemeClr val="tx2"/>
                </a:solidFill>
                <a:effectLst>
                  <a:outerShdw blurRad="38100" dist="38100" dir="2700000" algn="tl">
                    <a:srgbClr val="000000"/>
                  </a:outerShdw>
                </a:effectLst>
                <a:latin typeface="+mj-lt"/>
                <a:ea typeface="+mj-ea"/>
                <a:cs typeface="+mj-cs"/>
              </a:rPr>
              <a:t>）提  纲</a:t>
            </a:r>
            <a:endParaRPr kumimoji="0" lang="zh-CN" altLang="en-US" sz="4400" b="0" i="0" u="none" strike="noStrike" kern="0" cap="none" spc="0" normalizeH="0" baseline="0" noProof="1">
              <a:solidFill>
                <a:schemeClr val="tx2"/>
              </a:solidFill>
              <a:effectLst>
                <a:outerShdw blurRad="38100" dist="38100" dir="2700000" algn="tl">
                  <a:srgbClr val="000000"/>
                </a:outerShdw>
              </a:effectLst>
              <a:latin typeface="+mj-lt"/>
              <a:ea typeface="+mj-ea"/>
              <a:cs typeface="+mj-cs"/>
            </a:endParaRPr>
          </a:p>
        </p:txBody>
      </p:sp>
      <p:sp>
        <p:nvSpPr>
          <p:cNvPr id="3" name="内容占位符 2"/>
          <p:cNvSpPr>
            <a:spLocks noGrp="1"/>
          </p:cNvSpPr>
          <p:nvPr>
            <p:ph idx="1"/>
          </p:nvPr>
        </p:nvSpPr>
        <p:spPr>
          <a:xfrm>
            <a:off x="1547495" y="2852420"/>
            <a:ext cx="6578600" cy="2056765"/>
          </a:xfrm>
        </p:spPr>
        <p:txBody>
          <a:bodyPr/>
          <a:p>
            <a:pPr marL="0" marR="0" indent="0" algn="l" defTabSz="914400" rtl="0" eaLnBrk="1" fontAlgn="base" latinLnBrk="0" hangingPunct="1">
              <a:lnSpc>
                <a:spcPct val="100000"/>
              </a:lnSpc>
              <a:spcBef>
                <a:spcPct val="50000"/>
              </a:spcBef>
              <a:spcAft>
                <a:spcPct val="0"/>
              </a:spcAft>
              <a:buClrTx/>
              <a:buSzTx/>
              <a:buFontTx/>
              <a:buNone/>
            </a:pPr>
            <a:r>
              <a:rPr kumimoji="0" lang="en-US" altLang="zh-CN" sz="3200" b="1" i="0" u="none" strike="noStrike" kern="1200" cap="none" spc="0" normalizeH="0" baseline="0" noProof="1">
                <a:solidFill>
                  <a:schemeClr val="tx1"/>
                </a:solidFill>
                <a:latin typeface="隶书" panose="02010509060101010101" pitchFamily="49" charset="-122"/>
                <a:ea typeface="隶书" panose="02010509060101010101" pitchFamily="49" charset="-122"/>
                <a:cs typeface="隶书" panose="02010509060101010101" pitchFamily="49" charset="-122"/>
              </a:rPr>
              <a:t>2.1</a:t>
            </a:r>
            <a:r>
              <a:rPr kumimoji="0" lang="zh-CN" altLang="zh-CN" sz="3200" b="1" i="0" u="none" strike="noStrike" kern="1200" cap="none" spc="0" normalizeH="0" baseline="0" noProof="1">
                <a:solidFill>
                  <a:schemeClr val="tx1"/>
                </a:solidFill>
                <a:latin typeface="隶书" panose="02010509060101010101" pitchFamily="49" charset="-122"/>
                <a:ea typeface="隶书" panose="02010509060101010101" pitchFamily="49" charset="-122"/>
                <a:cs typeface="隶书" panose="02010509060101010101" pitchFamily="49" charset="-122"/>
              </a:rPr>
              <a:t> 培养目标与</a:t>
            </a:r>
            <a:r>
              <a:rPr kumimoji="0" lang="zh-CN" altLang="en-US" sz="3200" b="1" i="0" u="none" strike="noStrike" kern="0" cap="none" spc="0" normalizeH="0" baseline="0" noProof="0" dirty="0" smtClean="0">
                <a:solidFill>
                  <a:schemeClr val="tx1"/>
                </a:solidFill>
                <a:effectLst>
                  <a:outerShdw blurRad="38100" dist="38100" dir="2700000" algn="tl">
                    <a:srgbClr val="000000"/>
                  </a:outerShdw>
                </a:effectLst>
                <a:latin typeface="隶书" panose="02010509060101010101" pitchFamily="49" charset="-122"/>
                <a:ea typeface="隶书" panose="02010509060101010101" pitchFamily="49" charset="-122"/>
                <a:cs typeface="隶书" panose="02010509060101010101" pitchFamily="49" charset="-122"/>
                <a:sym typeface="+mn-ea"/>
              </a:rPr>
              <a:t>毕业要求</a:t>
            </a:r>
            <a:endParaRPr kumimoji="0" lang="zh-CN" altLang="en-US" sz="3200" b="1" i="0" u="none" strike="noStrike" kern="1200" cap="none" spc="0" normalizeH="0" baseline="0" noProof="1">
              <a:solidFill>
                <a:schemeClr val="tx1"/>
              </a:solidFill>
              <a:latin typeface="隶书" panose="02010509060101010101" pitchFamily="49" charset="-122"/>
              <a:ea typeface="隶书" panose="02010509060101010101" pitchFamily="49" charset="-122"/>
              <a:cs typeface="隶书" panose="02010509060101010101" pitchFamily="49" charset="-122"/>
            </a:endParaRPr>
          </a:p>
          <a:p>
            <a:pPr marL="0" marR="0" indent="0" algn="l" defTabSz="914400" rtl="0" eaLnBrk="0" fontAlgn="base" latinLnBrk="0" hangingPunct="0">
              <a:lnSpc>
                <a:spcPct val="100000"/>
              </a:lnSpc>
              <a:spcBef>
                <a:spcPct val="20000"/>
              </a:spcBef>
              <a:spcAft>
                <a:spcPct val="0"/>
              </a:spcAft>
              <a:buClrTx/>
              <a:buSzTx/>
              <a:buFontTx/>
              <a:buNone/>
              <a:defRPr/>
            </a:pPr>
            <a:r>
              <a:rPr kumimoji="0" lang="en-US" altLang="zh-CN" sz="3200" b="1" i="0" u="none" strike="noStrike" kern="0" cap="none" spc="0" normalizeH="0" baseline="0" noProof="0" dirty="0" smtClean="0">
                <a:solidFill>
                  <a:schemeClr val="tx1"/>
                </a:solidFill>
                <a:effectLst>
                  <a:outerShdw blurRad="38100" dist="38100" dir="2700000" algn="tl">
                    <a:srgbClr val="000000"/>
                  </a:outerShdw>
                </a:effectLst>
                <a:latin typeface="隶书" panose="02010509060101010101" pitchFamily="49" charset="-122"/>
                <a:ea typeface="隶书" panose="02010509060101010101" pitchFamily="49" charset="-122"/>
                <a:cs typeface="隶书" panose="02010509060101010101" pitchFamily="49" charset="-122"/>
                <a:sym typeface="+mn-ea"/>
              </a:rPr>
              <a:t>2.2 </a:t>
            </a:r>
            <a:r>
              <a:rPr kumimoji="0" lang="zh-CN" altLang="en-US" sz="3200" b="1" i="0" u="none" strike="noStrike" kern="1200" cap="none" spc="0" normalizeH="0" baseline="0" noProof="1">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课程体系</a:t>
            </a:r>
            <a:endParaRPr kumimoji="0" lang="zh-CN" altLang="en-US" sz="3200" b="1" i="0" u="none" strike="noStrike" kern="0" cap="none" spc="0" normalizeH="0" baseline="0" noProof="0" dirty="0" smtClean="0">
              <a:solidFill>
                <a:schemeClr val="tx1"/>
              </a:solidFill>
              <a:effectLst>
                <a:outerShdw blurRad="38100" dist="38100" dir="2700000" algn="tl">
                  <a:srgbClr val="000000"/>
                </a:outerShdw>
              </a:effectLst>
              <a:latin typeface="隶书" panose="02010509060101010101" pitchFamily="49" charset="-122"/>
              <a:ea typeface="隶书" panose="02010509060101010101" pitchFamily="49" charset="-122"/>
              <a:cs typeface="隶书" panose="02010509060101010101" pitchFamily="49" charset="-122"/>
              <a:sym typeface="+mn-ea"/>
            </a:endParaRPr>
          </a:p>
          <a:p>
            <a:pPr marL="0" marR="0" indent="0" algn="l" defTabSz="914400" rtl="0" eaLnBrk="0" fontAlgn="base" latinLnBrk="0" hangingPunct="0">
              <a:lnSpc>
                <a:spcPct val="100000"/>
              </a:lnSpc>
              <a:spcBef>
                <a:spcPct val="20000"/>
              </a:spcBef>
              <a:spcAft>
                <a:spcPct val="0"/>
              </a:spcAft>
              <a:buClrTx/>
              <a:buSzTx/>
              <a:buFontTx/>
              <a:buNone/>
              <a:defRPr/>
            </a:pPr>
            <a:r>
              <a:rPr kumimoji="0" lang="en-US" altLang="zh-CN" sz="3200" b="1" i="0" u="none" strike="noStrike" kern="0" cap="none" spc="0" normalizeH="0" baseline="0" noProof="0" dirty="0" smtClean="0">
                <a:solidFill>
                  <a:schemeClr val="tx1"/>
                </a:solidFill>
                <a:effectLst>
                  <a:outerShdw blurRad="38100" dist="38100" dir="2700000" algn="tl">
                    <a:srgbClr val="000000"/>
                  </a:outerShdw>
                </a:effectLst>
                <a:latin typeface="隶书" panose="02010509060101010101" pitchFamily="49" charset="-122"/>
                <a:ea typeface="隶书" panose="02010509060101010101" pitchFamily="49" charset="-122"/>
                <a:cs typeface="隶书" panose="02010509060101010101" pitchFamily="49" charset="-122"/>
                <a:sym typeface="+mn-ea"/>
              </a:rPr>
              <a:t>2.3 </a:t>
            </a:r>
            <a:r>
              <a:rPr kumimoji="0" lang="zh-CN" altLang="en-US" sz="3200" b="1" i="0" u="none" strike="noStrike" kern="0" cap="none" spc="0" normalizeH="0" baseline="0" noProof="1" dirty="0">
                <a:solidFill>
                  <a:schemeClr val="tx1"/>
                </a:solidFill>
                <a:effectLst/>
                <a:latin typeface="隶书" panose="02010509060101010101" pitchFamily="49" charset="-122"/>
                <a:ea typeface="隶书" panose="02010509060101010101" pitchFamily="49" charset="-122"/>
                <a:cs typeface="隶书" panose="02010509060101010101" pitchFamily="49" charset="-122"/>
                <a:sym typeface="+mn-ea"/>
              </a:rPr>
              <a:t>大学期间学习问题的讨论</a:t>
            </a:r>
            <a:endParaRPr kumimoji="0" lang="zh-CN" altLang="en-US" sz="3200" b="1" i="0" u="none" strike="noStrike" kern="0" cap="none" spc="0" normalizeH="0" baseline="0" noProof="0" dirty="0" smtClean="0">
              <a:solidFill>
                <a:schemeClr val="tx1"/>
              </a:solidFill>
              <a:effectLst/>
              <a:latin typeface="隶书" panose="02010509060101010101" pitchFamily="49" charset="-122"/>
              <a:ea typeface="隶书" panose="02010509060101010101" pitchFamily="49" charset="-122"/>
              <a:cs typeface="隶书" panose="02010509060101010101" pitchFamily="49"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BF35CEE-142B-445D-8A28-30A6F89D6220}"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8"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75779" name="Rectangle 2"/>
          <p:cNvSpPr/>
          <p:nvPr/>
        </p:nvSpPr>
        <p:spPr>
          <a:xfrm>
            <a:off x="221933" y="404178"/>
            <a:ext cx="7346950" cy="520700"/>
          </a:xfrm>
          <a:prstGeom prst="rect">
            <a:avLst/>
          </a:prstGeom>
          <a:noFill/>
          <a:ln w="12700">
            <a:noFill/>
          </a:ln>
        </p:spPr>
        <p:txBody>
          <a:bodyPr anchor="ctr" anchorCtr="0">
            <a:spAutoFit/>
          </a:bodyPr>
          <a:p>
            <a:pPr eaLnBrk="0" hangingPunct="0"/>
            <a:r>
              <a:rPr lang="en-US" altLang="zh-CN" sz="2800" dirty="0">
                <a:solidFill>
                  <a:srgbClr val="FFFF00"/>
                </a:solidFill>
                <a:latin typeface="Arial" panose="020B0604020202020204" pitchFamily="34" charset="0"/>
              </a:rPr>
              <a:t>2.2 </a:t>
            </a:r>
            <a:r>
              <a:rPr lang="zh-CN" altLang="en-US" sz="2800" dirty="0">
                <a:solidFill>
                  <a:srgbClr val="FFFF00"/>
                </a:solidFill>
                <a:latin typeface="Arial" panose="020B0604020202020204" pitchFamily="34" charset="0"/>
                <a:ea typeface="隶书" panose="02010509060101010101" pitchFamily="49" charset="-122"/>
              </a:rPr>
              <a:t>电子科学与技术专业课程体系 </a:t>
            </a:r>
            <a:endParaRPr lang="zh-CN" altLang="en-US" sz="2800" dirty="0">
              <a:solidFill>
                <a:srgbClr val="FFFF00"/>
              </a:solidFill>
              <a:latin typeface="Arial" panose="020B0604020202020204" pitchFamily="34" charset="0"/>
              <a:ea typeface="隶书" panose="02010509060101010101" pitchFamily="49" charset="-122"/>
            </a:endParaRPr>
          </a:p>
        </p:txBody>
      </p:sp>
      <p:sp>
        <p:nvSpPr>
          <p:cNvPr id="3" name="文本框 2"/>
          <p:cNvSpPr txBox="1"/>
          <p:nvPr/>
        </p:nvSpPr>
        <p:spPr>
          <a:xfrm>
            <a:off x="683895" y="908685"/>
            <a:ext cx="7536815" cy="1383665"/>
          </a:xfrm>
          <a:prstGeom prst="rect">
            <a:avLst/>
          </a:prstGeom>
          <a:noFill/>
        </p:spPr>
        <p:txBody>
          <a:bodyPr wrap="square" rtlCol="0" anchor="t">
            <a:spAutoFit/>
          </a:bodyPr>
          <a:p>
            <a:pPr>
              <a:lnSpc>
                <a:spcPct val="150000"/>
              </a:lnSpc>
            </a:pPr>
            <a:r>
              <a:rPr lang="zh-CN" altLang="zh-CN" sz="2800" dirty="0">
                <a:solidFill>
                  <a:schemeClr val="bg2"/>
                </a:solidFill>
                <a:highlight>
                  <a:srgbClr val="00FFFF"/>
                </a:highlight>
                <a:sym typeface="+mn-ea"/>
              </a:rPr>
              <a:t>通识</a:t>
            </a:r>
            <a:r>
              <a:rPr lang="zh-CN" altLang="zh-CN" sz="2800" dirty="0">
                <a:highlight>
                  <a:srgbClr val="00FFFF"/>
                </a:highlight>
                <a:sym typeface="+mn-ea"/>
              </a:rPr>
              <a:t>：</a:t>
            </a:r>
            <a:r>
              <a:rPr lang="zh-CN" altLang="zh-CN" sz="2800" dirty="0">
                <a:highlight>
                  <a:srgbClr val="00FFFF"/>
                </a:highlight>
                <a:sym typeface="+mn-ea"/>
              </a:rPr>
              <a:t>人文社会科学类通识教育课程</a:t>
            </a:r>
            <a:endParaRPr lang="zh-CN" altLang="zh-CN" sz="2800" dirty="0">
              <a:solidFill>
                <a:schemeClr val="bg2"/>
              </a:solidFill>
              <a:highlight>
                <a:srgbClr val="00FFFF"/>
              </a:highlight>
              <a:ea typeface="隶书" panose="02010509060101010101" pitchFamily="49" charset="-122"/>
              <a:sym typeface="+mn-ea"/>
            </a:endParaRPr>
          </a:p>
          <a:p>
            <a:pPr>
              <a:lnSpc>
                <a:spcPct val="150000"/>
              </a:lnSpc>
            </a:pPr>
            <a:r>
              <a:rPr lang="zh-CN" altLang="zh-CN" sz="2800" dirty="0">
                <a:solidFill>
                  <a:schemeClr val="bg2"/>
                </a:solidFill>
                <a:highlight>
                  <a:srgbClr val="00FFFF"/>
                </a:highlight>
                <a:ea typeface="隶书" panose="02010509060101010101" pitchFamily="49" charset="-122"/>
                <a:sym typeface="+mn-ea"/>
              </a:rPr>
              <a:t>专业知识框架：</a:t>
            </a:r>
            <a:r>
              <a:rPr lang="zh-CN" sz="2800" dirty="0">
                <a:solidFill>
                  <a:srgbClr val="FF0000"/>
                </a:solidFill>
                <a:highlight>
                  <a:srgbClr val="FFFF00"/>
                </a:highlight>
                <a:ea typeface="隶书" panose="02010509060101010101" pitchFamily="49" charset="-122"/>
                <a:sym typeface="+mn-ea"/>
              </a:rPr>
              <a:t>基础</a:t>
            </a:r>
            <a:r>
              <a:rPr lang="zh-CN" sz="2800" dirty="0">
                <a:solidFill>
                  <a:srgbClr val="FF0000"/>
                </a:solidFill>
                <a:highlight>
                  <a:srgbClr val="FFFF00"/>
                </a:highlight>
                <a:sym typeface="+mn-ea"/>
              </a:rPr>
              <a:t>理论</a:t>
            </a:r>
            <a:r>
              <a:rPr lang="zh-CN" sz="2800" dirty="0">
                <a:solidFill>
                  <a:srgbClr val="FF0000"/>
                </a:solidFill>
                <a:highlight>
                  <a:srgbClr val="FFFF00"/>
                </a:highlight>
                <a:ea typeface="隶书" panose="02010509060101010101" pitchFamily="49" charset="-122"/>
                <a:sym typeface="+mn-ea"/>
              </a:rPr>
              <a:t>体系</a:t>
            </a:r>
            <a:r>
              <a:rPr lang="en-US" altLang="zh-CN" sz="2800" dirty="0">
                <a:solidFill>
                  <a:srgbClr val="FF0000"/>
                </a:solidFill>
                <a:highlight>
                  <a:srgbClr val="FFFF00"/>
                </a:highlight>
                <a:ea typeface="隶书" panose="02010509060101010101" pitchFamily="49" charset="-122"/>
                <a:sym typeface="+mn-ea"/>
              </a:rPr>
              <a:t> +</a:t>
            </a:r>
            <a:r>
              <a:rPr lang="zh-CN" altLang="en-US" sz="2800" dirty="0">
                <a:solidFill>
                  <a:srgbClr val="FF0000"/>
                </a:solidFill>
                <a:highlight>
                  <a:srgbClr val="00FF00"/>
                </a:highlight>
                <a:ea typeface="隶书" panose="02010509060101010101" pitchFamily="49" charset="-122"/>
                <a:sym typeface="+mn-ea"/>
              </a:rPr>
              <a:t>工程应用体系</a:t>
            </a:r>
            <a:endParaRPr lang="zh-CN" altLang="en-US" sz="2800" dirty="0">
              <a:solidFill>
                <a:srgbClr val="FF0000"/>
              </a:solidFill>
              <a:highlight>
                <a:srgbClr val="00FF00"/>
              </a:highlight>
              <a:ea typeface="隶书" panose="02010509060101010101" pitchFamily="49" charset="-122"/>
              <a:sym typeface="+mn-ea"/>
            </a:endParaRPr>
          </a:p>
        </p:txBody>
      </p:sp>
      <p:pic>
        <p:nvPicPr>
          <p:cNvPr id="5" name="图片 4"/>
          <p:cNvPicPr>
            <a:picLocks noChangeAspect="1"/>
          </p:cNvPicPr>
          <p:nvPr>
            <p:custDataLst>
              <p:tags r:id="rId1"/>
            </p:custDataLst>
          </p:nvPr>
        </p:nvPicPr>
        <p:blipFill>
          <a:blip r:embed="rId2"/>
          <a:stretch>
            <a:fillRect/>
          </a:stretch>
        </p:blipFill>
        <p:spPr>
          <a:xfrm>
            <a:off x="1979295" y="2421255"/>
            <a:ext cx="4890770" cy="3561715"/>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BF35CEE-142B-445D-8A28-30A6F89D6220}"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8"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75780" name="Text Box 3"/>
          <p:cNvSpPr txBox="1"/>
          <p:nvPr/>
        </p:nvSpPr>
        <p:spPr>
          <a:xfrm>
            <a:off x="900113" y="836613"/>
            <a:ext cx="746125" cy="2590800"/>
          </a:xfrm>
          <a:prstGeom prst="rect">
            <a:avLst/>
          </a:prstGeom>
          <a:solidFill>
            <a:srgbClr val="FF9900"/>
          </a:solidFill>
          <a:ln w="12700" cap="flat" cmpd="sng">
            <a:solidFill>
              <a:srgbClr val="FF6600"/>
            </a:solidFill>
            <a:prstDash val="solid"/>
            <a:miter/>
            <a:headEnd type="none" w="sm" len="sm"/>
            <a:tailEnd type="none" w="sm" len="sm"/>
          </a:ln>
        </p:spPr>
        <p:txBody>
          <a:bodyPr vert="eaVert" anchor="t" anchorCtr="0">
            <a:spAutoFit/>
          </a:bodyPr>
          <a:p>
            <a:pPr>
              <a:spcBef>
                <a:spcPct val="50000"/>
              </a:spcBef>
            </a:pPr>
            <a:r>
              <a:rPr lang="zh-CN" altLang="en-US" sz="3600" dirty="0">
                <a:latin typeface="Arial" panose="020B0604020202020204" pitchFamily="34" charset="0"/>
                <a:ea typeface="隶书" panose="02010509060101010101" pitchFamily="49" charset="-122"/>
              </a:rPr>
              <a:t> 三大基础</a:t>
            </a:r>
            <a:endParaRPr lang="zh-CN" altLang="en-US" sz="3600" dirty="0">
              <a:latin typeface="Arial" panose="020B0604020202020204" pitchFamily="34" charset="0"/>
              <a:ea typeface="隶书" panose="02010509060101010101" pitchFamily="49" charset="-122"/>
            </a:endParaRPr>
          </a:p>
        </p:txBody>
      </p:sp>
      <p:sp>
        <p:nvSpPr>
          <p:cNvPr id="75781" name="Line 4"/>
          <p:cNvSpPr/>
          <p:nvPr/>
        </p:nvSpPr>
        <p:spPr>
          <a:xfrm>
            <a:off x="1619250" y="1125538"/>
            <a:ext cx="889000" cy="0"/>
          </a:xfrm>
          <a:prstGeom prst="line">
            <a:avLst/>
          </a:prstGeom>
          <a:ln w="76200" cap="flat" cmpd="sng">
            <a:solidFill>
              <a:schemeClr val="tx1"/>
            </a:solidFill>
            <a:prstDash val="solid"/>
            <a:round/>
            <a:headEnd type="none" w="sm" len="sm"/>
            <a:tailEnd type="triangle" w="med" len="med"/>
          </a:ln>
        </p:spPr>
      </p:sp>
      <p:sp>
        <p:nvSpPr>
          <p:cNvPr id="75782" name="Line 5"/>
          <p:cNvSpPr/>
          <p:nvPr/>
        </p:nvSpPr>
        <p:spPr>
          <a:xfrm>
            <a:off x="1692275" y="2133600"/>
            <a:ext cx="889000" cy="0"/>
          </a:xfrm>
          <a:prstGeom prst="line">
            <a:avLst/>
          </a:prstGeom>
          <a:ln w="76200" cap="flat" cmpd="sng">
            <a:solidFill>
              <a:schemeClr val="tx1"/>
            </a:solidFill>
            <a:prstDash val="solid"/>
            <a:round/>
            <a:headEnd type="none" w="sm" len="sm"/>
            <a:tailEnd type="triangle" w="med" len="med"/>
          </a:ln>
        </p:spPr>
      </p:sp>
      <p:sp>
        <p:nvSpPr>
          <p:cNvPr id="75783" name="Line 6"/>
          <p:cNvSpPr/>
          <p:nvPr/>
        </p:nvSpPr>
        <p:spPr>
          <a:xfrm>
            <a:off x="1619250" y="3068638"/>
            <a:ext cx="889000" cy="0"/>
          </a:xfrm>
          <a:prstGeom prst="line">
            <a:avLst/>
          </a:prstGeom>
          <a:ln w="76200" cap="flat" cmpd="sng">
            <a:solidFill>
              <a:schemeClr val="tx1"/>
            </a:solidFill>
            <a:prstDash val="solid"/>
            <a:round/>
            <a:headEnd type="none" w="sm" len="sm"/>
            <a:tailEnd type="triangle" w="med" len="med"/>
          </a:ln>
        </p:spPr>
      </p:sp>
      <p:sp>
        <p:nvSpPr>
          <p:cNvPr id="75784" name="Text Box 7"/>
          <p:cNvSpPr txBox="1"/>
          <p:nvPr/>
        </p:nvSpPr>
        <p:spPr>
          <a:xfrm>
            <a:off x="2484438" y="836613"/>
            <a:ext cx="4902200" cy="523875"/>
          </a:xfrm>
          <a:prstGeom prst="rect">
            <a:avLst/>
          </a:prstGeom>
          <a:solidFill>
            <a:srgbClr val="FF9900"/>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zh-CN" sz="2800" dirty="0">
                <a:latin typeface="Arial" panose="020B0604020202020204" pitchFamily="34" charset="0"/>
                <a:ea typeface="隶书" panose="02010509060101010101" pitchFamily="49" charset="-122"/>
              </a:rPr>
              <a:t>人文社会科学类通识教育课程</a:t>
            </a:r>
            <a:endParaRPr lang="zh-CN" altLang="en-US" sz="2800" dirty="0">
              <a:latin typeface="Arial" panose="020B0604020202020204" pitchFamily="34" charset="0"/>
              <a:ea typeface="隶书" panose="02010509060101010101" pitchFamily="49" charset="-122"/>
            </a:endParaRPr>
          </a:p>
        </p:txBody>
      </p:sp>
      <p:sp>
        <p:nvSpPr>
          <p:cNvPr id="75785" name="Text Box 8"/>
          <p:cNvSpPr txBox="1"/>
          <p:nvPr/>
        </p:nvSpPr>
        <p:spPr>
          <a:xfrm>
            <a:off x="2555875" y="1773238"/>
            <a:ext cx="4902200" cy="646112"/>
          </a:xfrm>
          <a:prstGeom prst="rect">
            <a:avLst/>
          </a:prstGeom>
          <a:solidFill>
            <a:srgbClr val="FF9900"/>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zh-CN" sz="3600" dirty="0">
                <a:latin typeface="Arial" panose="020B0604020202020204" pitchFamily="34" charset="0"/>
                <a:ea typeface="隶书" panose="02010509060101010101" pitchFamily="49" charset="-122"/>
              </a:rPr>
              <a:t>数学与自然科学类课程</a:t>
            </a:r>
            <a:endParaRPr lang="zh-CN" altLang="en-US" sz="3600" dirty="0">
              <a:latin typeface="Arial" panose="020B0604020202020204" pitchFamily="34" charset="0"/>
              <a:ea typeface="隶书" panose="02010509060101010101" pitchFamily="49" charset="-122"/>
            </a:endParaRPr>
          </a:p>
        </p:txBody>
      </p:sp>
      <p:sp>
        <p:nvSpPr>
          <p:cNvPr id="75786" name="Text Box 9"/>
          <p:cNvSpPr txBox="1"/>
          <p:nvPr/>
        </p:nvSpPr>
        <p:spPr>
          <a:xfrm>
            <a:off x="2555875" y="2781300"/>
            <a:ext cx="4902200" cy="646113"/>
          </a:xfrm>
          <a:prstGeom prst="rect">
            <a:avLst/>
          </a:prstGeom>
          <a:solidFill>
            <a:srgbClr val="FF9900"/>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zh-CN" sz="3600" dirty="0">
                <a:latin typeface="Arial" panose="020B0604020202020204" pitchFamily="34" charset="0"/>
                <a:ea typeface="隶书" panose="02010509060101010101" pitchFamily="49" charset="-122"/>
              </a:rPr>
              <a:t>工程基础类课程</a:t>
            </a:r>
            <a:endParaRPr lang="zh-CN" altLang="en-US" sz="3600" dirty="0">
              <a:latin typeface="Arial" panose="020B0604020202020204" pitchFamily="34" charset="0"/>
              <a:ea typeface="隶书" panose="02010509060101010101" pitchFamily="49" charset="-122"/>
            </a:endParaRPr>
          </a:p>
        </p:txBody>
      </p:sp>
      <p:sp>
        <p:nvSpPr>
          <p:cNvPr id="75787" name="Text Box 10"/>
          <p:cNvSpPr txBox="1"/>
          <p:nvPr/>
        </p:nvSpPr>
        <p:spPr>
          <a:xfrm>
            <a:off x="862013" y="3708400"/>
            <a:ext cx="738187" cy="2590800"/>
          </a:xfrm>
          <a:prstGeom prst="rect">
            <a:avLst/>
          </a:prstGeom>
          <a:solidFill>
            <a:srgbClr val="00FF00"/>
          </a:solidFill>
          <a:ln w="12700" cap="flat" cmpd="sng">
            <a:solidFill>
              <a:srgbClr val="FF6600"/>
            </a:solidFill>
            <a:prstDash val="solid"/>
            <a:miter/>
            <a:headEnd type="none" w="sm" len="sm"/>
            <a:tailEnd type="none" w="sm" len="sm"/>
          </a:ln>
        </p:spPr>
        <p:txBody>
          <a:bodyPr vert="eaVert" anchor="t" anchorCtr="0">
            <a:spAutoFit/>
          </a:bodyPr>
          <a:p>
            <a:pPr>
              <a:spcBef>
                <a:spcPct val="50000"/>
              </a:spcBef>
            </a:pPr>
            <a:r>
              <a:rPr lang="zh-CN" altLang="en-US" sz="3600" dirty="0">
                <a:solidFill>
                  <a:srgbClr val="FF00FF"/>
                </a:solidFill>
                <a:latin typeface="Arial" panose="020B0604020202020204" pitchFamily="34" charset="0"/>
                <a:ea typeface="隶书" panose="02010509060101010101" pitchFamily="49" charset="-122"/>
              </a:rPr>
              <a:t> 两个方向</a:t>
            </a:r>
            <a:endParaRPr lang="zh-CN" altLang="en-US" sz="3600" dirty="0">
              <a:solidFill>
                <a:srgbClr val="FF00FF"/>
              </a:solidFill>
              <a:latin typeface="Arial" panose="020B0604020202020204" pitchFamily="34" charset="0"/>
              <a:ea typeface="隶书" panose="02010509060101010101" pitchFamily="49" charset="-122"/>
            </a:endParaRPr>
          </a:p>
        </p:txBody>
      </p:sp>
      <p:sp>
        <p:nvSpPr>
          <p:cNvPr id="75788" name="Line 11"/>
          <p:cNvSpPr/>
          <p:nvPr/>
        </p:nvSpPr>
        <p:spPr>
          <a:xfrm>
            <a:off x="1619250" y="4292600"/>
            <a:ext cx="889000" cy="0"/>
          </a:xfrm>
          <a:prstGeom prst="line">
            <a:avLst/>
          </a:prstGeom>
          <a:ln w="76200" cap="flat" cmpd="sng">
            <a:solidFill>
              <a:schemeClr val="tx1"/>
            </a:solidFill>
            <a:prstDash val="solid"/>
            <a:round/>
            <a:headEnd type="none" w="sm" len="sm"/>
            <a:tailEnd type="triangle" w="med" len="med"/>
          </a:ln>
        </p:spPr>
      </p:sp>
      <p:sp>
        <p:nvSpPr>
          <p:cNvPr id="75789" name="Line 13"/>
          <p:cNvSpPr/>
          <p:nvPr/>
        </p:nvSpPr>
        <p:spPr>
          <a:xfrm>
            <a:off x="1619250" y="5876925"/>
            <a:ext cx="889000" cy="0"/>
          </a:xfrm>
          <a:prstGeom prst="line">
            <a:avLst/>
          </a:prstGeom>
          <a:ln w="76200" cap="flat" cmpd="sng">
            <a:solidFill>
              <a:schemeClr val="tx1"/>
            </a:solidFill>
            <a:prstDash val="solid"/>
            <a:round/>
            <a:headEnd type="none" w="sm" len="sm"/>
            <a:tailEnd type="triangle" w="med" len="med"/>
          </a:ln>
        </p:spPr>
      </p:sp>
      <p:sp>
        <p:nvSpPr>
          <p:cNvPr id="75790" name="Text Box 14"/>
          <p:cNvSpPr txBox="1"/>
          <p:nvPr/>
        </p:nvSpPr>
        <p:spPr>
          <a:xfrm>
            <a:off x="2555875" y="3933825"/>
            <a:ext cx="3454400" cy="646113"/>
          </a:xfrm>
          <a:prstGeom prst="rect">
            <a:avLst/>
          </a:prstGeom>
          <a:solidFill>
            <a:srgbClr val="00FF00"/>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3600" dirty="0">
                <a:solidFill>
                  <a:srgbClr val="FF00FF"/>
                </a:solidFill>
                <a:latin typeface="Arial" panose="020B0604020202020204" pitchFamily="34" charset="0"/>
                <a:ea typeface="隶书" panose="02010509060101010101" pitchFamily="49" charset="-122"/>
              </a:rPr>
              <a:t>信息光电子</a:t>
            </a:r>
            <a:endParaRPr lang="zh-CN" altLang="en-US" sz="3600" dirty="0">
              <a:latin typeface="Arial" panose="020B0604020202020204" pitchFamily="34" charset="0"/>
              <a:ea typeface="隶书" panose="02010509060101010101" pitchFamily="49" charset="-122"/>
            </a:endParaRPr>
          </a:p>
        </p:txBody>
      </p:sp>
      <p:sp>
        <p:nvSpPr>
          <p:cNvPr id="75791" name="Text Box 16"/>
          <p:cNvSpPr txBox="1"/>
          <p:nvPr/>
        </p:nvSpPr>
        <p:spPr>
          <a:xfrm>
            <a:off x="2555875" y="5516563"/>
            <a:ext cx="3530600" cy="646112"/>
          </a:xfrm>
          <a:prstGeom prst="rect">
            <a:avLst/>
          </a:prstGeom>
          <a:solidFill>
            <a:srgbClr val="00FF00"/>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3600" dirty="0">
                <a:solidFill>
                  <a:srgbClr val="FF00FF"/>
                </a:solidFill>
                <a:latin typeface="Arial" panose="020B0604020202020204" pitchFamily="34" charset="0"/>
                <a:ea typeface="隶书" panose="02010509060101010101" pitchFamily="49" charset="-122"/>
              </a:rPr>
              <a:t>智能微纳器件</a:t>
            </a:r>
            <a:endParaRPr lang="zh-CN" altLang="en-US" sz="3600" dirty="0">
              <a:latin typeface="Arial" panose="020B0604020202020204" pitchFamily="34" charset="0"/>
              <a:ea typeface="隶书" panose="02010509060101010101" pitchFamily="49"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57461E1-7C93-4177-A7C7-5368777314AC}"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4"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76803" name="Text Box 2"/>
          <p:cNvSpPr txBox="1"/>
          <p:nvPr/>
        </p:nvSpPr>
        <p:spPr>
          <a:xfrm>
            <a:off x="447675" y="228600"/>
            <a:ext cx="733425" cy="6629400"/>
          </a:xfrm>
          <a:prstGeom prst="rect">
            <a:avLst/>
          </a:prstGeom>
          <a:noFill/>
          <a:ln w="12700">
            <a:noFill/>
          </a:ln>
        </p:spPr>
        <p:txBody>
          <a:bodyPr vert="eaVert" anchor="t" anchorCtr="0">
            <a:spAutoFit/>
          </a:bodyPr>
          <a:p>
            <a:pPr>
              <a:spcBef>
                <a:spcPct val="50000"/>
              </a:spcBef>
            </a:pPr>
            <a:endParaRPr lang="zh-CN" altLang="en-US" sz="3600" dirty="0">
              <a:latin typeface="Arial" panose="020B0604020202020204" pitchFamily="34" charset="0"/>
              <a:ea typeface="隶书" panose="02010509060101010101" pitchFamily="49" charset="-122"/>
            </a:endParaRPr>
          </a:p>
        </p:txBody>
      </p:sp>
      <p:sp>
        <p:nvSpPr>
          <p:cNvPr id="76804" name="Text Box 3"/>
          <p:cNvSpPr txBox="1"/>
          <p:nvPr/>
        </p:nvSpPr>
        <p:spPr>
          <a:xfrm>
            <a:off x="112713" y="190500"/>
            <a:ext cx="738187" cy="6667500"/>
          </a:xfrm>
          <a:prstGeom prst="rect">
            <a:avLst/>
          </a:prstGeom>
          <a:solidFill>
            <a:srgbClr val="FF9900"/>
          </a:solidFill>
          <a:ln w="12700" cap="flat" cmpd="sng">
            <a:solidFill>
              <a:srgbClr val="FF3300"/>
            </a:solidFill>
            <a:prstDash val="solid"/>
            <a:miter/>
            <a:headEnd type="none" w="sm" len="sm"/>
            <a:tailEnd type="none" w="sm" len="sm"/>
          </a:ln>
        </p:spPr>
        <p:txBody>
          <a:bodyPr vert="eaVert" anchor="t" anchorCtr="0">
            <a:spAutoFit/>
          </a:bodyPr>
          <a:p>
            <a:pPr>
              <a:spcBef>
                <a:spcPct val="50000"/>
              </a:spcBef>
            </a:pPr>
            <a:r>
              <a:rPr lang="zh-CN" altLang="zh-CN" sz="3600" dirty="0">
                <a:latin typeface="Arial" panose="020B0604020202020204" pitchFamily="34" charset="0"/>
                <a:ea typeface="隶书" panose="02010509060101010101" pitchFamily="49" charset="-122"/>
              </a:rPr>
              <a:t>人文社会科学类通识教育课程</a:t>
            </a:r>
            <a:endParaRPr lang="zh-CN" altLang="en-US" sz="3600" dirty="0">
              <a:latin typeface="Arial" panose="020B0604020202020204" pitchFamily="34" charset="0"/>
              <a:ea typeface="隶书" panose="02010509060101010101" pitchFamily="49" charset="-122"/>
            </a:endParaRPr>
          </a:p>
        </p:txBody>
      </p:sp>
      <p:sp>
        <p:nvSpPr>
          <p:cNvPr id="76805" name="Line 4"/>
          <p:cNvSpPr/>
          <p:nvPr/>
        </p:nvSpPr>
        <p:spPr>
          <a:xfrm>
            <a:off x="850900" y="355600"/>
            <a:ext cx="419100" cy="0"/>
          </a:xfrm>
          <a:prstGeom prst="line">
            <a:avLst/>
          </a:prstGeom>
          <a:ln w="38100" cap="flat" cmpd="sng">
            <a:solidFill>
              <a:schemeClr val="tx1"/>
            </a:solidFill>
            <a:prstDash val="solid"/>
            <a:round/>
            <a:headEnd type="none" w="sm" len="sm"/>
            <a:tailEnd type="triangle" w="med" len="med"/>
          </a:ln>
        </p:spPr>
      </p:sp>
      <p:sp>
        <p:nvSpPr>
          <p:cNvPr id="76806" name="Text Box 5"/>
          <p:cNvSpPr txBox="1"/>
          <p:nvPr/>
        </p:nvSpPr>
        <p:spPr>
          <a:xfrm>
            <a:off x="1244600" y="152400"/>
            <a:ext cx="1498600" cy="409575"/>
          </a:xfrm>
          <a:prstGeom prst="rect">
            <a:avLst/>
          </a:prstGeom>
          <a:solidFill>
            <a:srgbClr val="FF00FF"/>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000" dirty="0">
                <a:latin typeface="Arial" panose="020B0604020202020204" pitchFamily="34" charset="0"/>
                <a:ea typeface="隶书" panose="02010509060101010101" pitchFamily="49" charset="-122"/>
              </a:rPr>
              <a:t>形势与政策</a:t>
            </a:r>
            <a:endParaRPr lang="zh-CN" altLang="en-US" sz="2000" dirty="0">
              <a:latin typeface="Arial" panose="020B0604020202020204" pitchFamily="34" charset="0"/>
              <a:ea typeface="隶书" panose="02010509060101010101" pitchFamily="49" charset="-122"/>
            </a:endParaRPr>
          </a:p>
        </p:txBody>
      </p:sp>
      <p:sp>
        <p:nvSpPr>
          <p:cNvPr id="76807" name="Line 6"/>
          <p:cNvSpPr/>
          <p:nvPr/>
        </p:nvSpPr>
        <p:spPr>
          <a:xfrm>
            <a:off x="838200" y="2120900"/>
            <a:ext cx="419100" cy="0"/>
          </a:xfrm>
          <a:prstGeom prst="line">
            <a:avLst/>
          </a:prstGeom>
          <a:ln w="38100" cap="flat" cmpd="sng">
            <a:solidFill>
              <a:schemeClr val="tx1"/>
            </a:solidFill>
            <a:prstDash val="solid"/>
            <a:round/>
            <a:headEnd type="none" w="sm" len="sm"/>
            <a:tailEnd type="triangle" w="med" len="med"/>
          </a:ln>
        </p:spPr>
      </p:sp>
      <p:sp>
        <p:nvSpPr>
          <p:cNvPr id="76808" name="Line 9"/>
          <p:cNvSpPr/>
          <p:nvPr/>
        </p:nvSpPr>
        <p:spPr>
          <a:xfrm>
            <a:off x="857250" y="4286250"/>
            <a:ext cx="642938" cy="0"/>
          </a:xfrm>
          <a:prstGeom prst="line">
            <a:avLst/>
          </a:prstGeom>
          <a:ln w="38100" cap="flat" cmpd="sng">
            <a:solidFill>
              <a:schemeClr val="tx1"/>
            </a:solidFill>
            <a:prstDash val="solid"/>
            <a:round/>
            <a:headEnd type="none" w="sm" len="sm"/>
            <a:tailEnd type="triangle" w="med" len="med"/>
          </a:ln>
        </p:spPr>
      </p:sp>
      <p:sp>
        <p:nvSpPr>
          <p:cNvPr id="76809" name="Text Box 10"/>
          <p:cNvSpPr txBox="1"/>
          <p:nvPr/>
        </p:nvSpPr>
        <p:spPr>
          <a:xfrm>
            <a:off x="1500188" y="4000500"/>
            <a:ext cx="2679700" cy="531813"/>
          </a:xfrm>
          <a:prstGeom prst="rect">
            <a:avLst/>
          </a:prstGeom>
          <a:solidFill>
            <a:srgbClr val="FF00FF"/>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800" dirty="0">
                <a:latin typeface="Arial" panose="020B0604020202020204" pitchFamily="34" charset="0"/>
                <a:ea typeface="隶书" panose="02010509060101010101" pitchFamily="49" charset="-122"/>
              </a:rPr>
              <a:t>    大学英语</a:t>
            </a:r>
            <a:endParaRPr lang="zh-CN" altLang="en-US" sz="2800" dirty="0">
              <a:latin typeface="Arial" panose="020B0604020202020204" pitchFamily="34" charset="0"/>
              <a:ea typeface="隶书" panose="02010509060101010101" pitchFamily="49" charset="-122"/>
            </a:endParaRPr>
          </a:p>
        </p:txBody>
      </p:sp>
      <p:sp>
        <p:nvSpPr>
          <p:cNvPr id="76810" name="Line 11"/>
          <p:cNvSpPr/>
          <p:nvPr/>
        </p:nvSpPr>
        <p:spPr>
          <a:xfrm>
            <a:off x="857250" y="5214938"/>
            <a:ext cx="571500" cy="0"/>
          </a:xfrm>
          <a:prstGeom prst="line">
            <a:avLst/>
          </a:prstGeom>
          <a:ln w="38100" cap="flat" cmpd="sng">
            <a:solidFill>
              <a:schemeClr val="tx1"/>
            </a:solidFill>
            <a:prstDash val="solid"/>
            <a:round/>
            <a:headEnd type="none" w="sm" len="sm"/>
            <a:tailEnd type="triangle" w="med" len="med"/>
          </a:ln>
        </p:spPr>
      </p:sp>
      <p:sp>
        <p:nvSpPr>
          <p:cNvPr id="76811" name="Text Box 12"/>
          <p:cNvSpPr txBox="1"/>
          <p:nvPr/>
        </p:nvSpPr>
        <p:spPr>
          <a:xfrm>
            <a:off x="1428750" y="4929188"/>
            <a:ext cx="7715250" cy="461962"/>
          </a:xfrm>
          <a:prstGeom prst="rect">
            <a:avLst/>
          </a:prstGeom>
          <a:solidFill>
            <a:srgbClr val="FF00FF"/>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400" dirty="0">
                <a:latin typeface="Arial" panose="020B0604020202020204" pitchFamily="34" charset="0"/>
                <a:ea typeface="隶书" panose="02010509060101010101" pitchFamily="49" charset="-122"/>
              </a:rPr>
              <a:t>工程管理与经济决策、工程与社会 、中国文化概论</a:t>
            </a:r>
            <a:endParaRPr lang="zh-CN" altLang="en-US" sz="2400" dirty="0">
              <a:latin typeface="Arial" panose="020B0604020202020204" pitchFamily="34" charset="0"/>
              <a:ea typeface="隶书" panose="02010509060101010101" pitchFamily="49" charset="-122"/>
            </a:endParaRPr>
          </a:p>
        </p:txBody>
      </p:sp>
      <p:sp>
        <p:nvSpPr>
          <p:cNvPr id="76812" name="Line 13"/>
          <p:cNvSpPr/>
          <p:nvPr/>
        </p:nvSpPr>
        <p:spPr>
          <a:xfrm>
            <a:off x="857250" y="6072188"/>
            <a:ext cx="660400" cy="1587"/>
          </a:xfrm>
          <a:prstGeom prst="line">
            <a:avLst/>
          </a:prstGeom>
          <a:ln w="38100" cap="flat" cmpd="sng">
            <a:solidFill>
              <a:schemeClr val="tx1"/>
            </a:solidFill>
            <a:prstDash val="solid"/>
            <a:round/>
            <a:headEnd type="none" w="sm" len="sm"/>
            <a:tailEnd type="triangle" w="med" len="med"/>
          </a:ln>
        </p:spPr>
      </p:sp>
      <p:sp>
        <p:nvSpPr>
          <p:cNvPr id="76813" name="Text Box 14"/>
          <p:cNvSpPr txBox="1"/>
          <p:nvPr/>
        </p:nvSpPr>
        <p:spPr>
          <a:xfrm>
            <a:off x="1500188" y="5786438"/>
            <a:ext cx="2362200" cy="531812"/>
          </a:xfrm>
          <a:prstGeom prst="rect">
            <a:avLst/>
          </a:prstGeom>
          <a:solidFill>
            <a:srgbClr val="FF00FF"/>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800" dirty="0">
                <a:latin typeface="Arial" panose="020B0604020202020204" pitchFamily="34" charset="0"/>
                <a:ea typeface="隶书" panose="02010509060101010101" pitchFamily="49" charset="-122"/>
              </a:rPr>
              <a:t>相关选修课</a:t>
            </a:r>
            <a:endParaRPr lang="zh-CN" altLang="en-US" sz="2800" dirty="0">
              <a:latin typeface="Arial" panose="020B0604020202020204" pitchFamily="34" charset="0"/>
              <a:ea typeface="隶书" panose="02010509060101010101" pitchFamily="49" charset="-122"/>
            </a:endParaRPr>
          </a:p>
        </p:txBody>
      </p:sp>
      <p:sp>
        <p:nvSpPr>
          <p:cNvPr id="76814" name="Line 15"/>
          <p:cNvSpPr/>
          <p:nvPr/>
        </p:nvSpPr>
        <p:spPr>
          <a:xfrm>
            <a:off x="2768600" y="292100"/>
            <a:ext cx="419100" cy="0"/>
          </a:xfrm>
          <a:prstGeom prst="line">
            <a:avLst/>
          </a:prstGeom>
          <a:ln w="38100" cap="flat" cmpd="sng">
            <a:solidFill>
              <a:schemeClr val="tx1"/>
            </a:solidFill>
            <a:prstDash val="solid"/>
            <a:round/>
            <a:headEnd type="none" w="sm" len="sm"/>
            <a:tailEnd type="triangle" w="med" len="med"/>
          </a:ln>
        </p:spPr>
      </p:sp>
      <p:sp>
        <p:nvSpPr>
          <p:cNvPr id="76815" name="Text Box 16"/>
          <p:cNvSpPr txBox="1"/>
          <p:nvPr/>
        </p:nvSpPr>
        <p:spPr>
          <a:xfrm>
            <a:off x="3227388" y="173038"/>
            <a:ext cx="1739900" cy="409575"/>
          </a:xfrm>
          <a:prstGeom prst="rect">
            <a:avLst/>
          </a:prstGeom>
          <a:solidFill>
            <a:srgbClr val="FF00FF"/>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000" dirty="0">
                <a:latin typeface="Arial" panose="020B0604020202020204" pitchFamily="34" charset="0"/>
                <a:ea typeface="隶书" panose="02010509060101010101" pitchFamily="49" charset="-122"/>
              </a:rPr>
              <a:t>思想道德修养</a:t>
            </a:r>
            <a:endParaRPr lang="zh-CN" altLang="en-US" sz="2000" dirty="0">
              <a:latin typeface="Arial" panose="020B0604020202020204" pitchFamily="34" charset="0"/>
              <a:ea typeface="隶书" panose="02010509060101010101" pitchFamily="49" charset="-122"/>
            </a:endParaRPr>
          </a:p>
        </p:txBody>
      </p:sp>
      <p:sp>
        <p:nvSpPr>
          <p:cNvPr id="76816" name="Line 17"/>
          <p:cNvSpPr/>
          <p:nvPr/>
        </p:nvSpPr>
        <p:spPr>
          <a:xfrm>
            <a:off x="4737100" y="-876300"/>
            <a:ext cx="419100" cy="0"/>
          </a:xfrm>
          <a:prstGeom prst="line">
            <a:avLst/>
          </a:prstGeom>
          <a:ln w="38100" cap="flat" cmpd="sng">
            <a:solidFill>
              <a:schemeClr val="tx1"/>
            </a:solidFill>
            <a:prstDash val="solid"/>
            <a:round/>
            <a:headEnd type="none" w="sm" len="sm"/>
            <a:tailEnd type="triangle" w="med" len="med"/>
          </a:ln>
        </p:spPr>
      </p:sp>
      <p:sp>
        <p:nvSpPr>
          <p:cNvPr id="76817" name="Text Box 18"/>
          <p:cNvSpPr txBox="1"/>
          <p:nvPr/>
        </p:nvSpPr>
        <p:spPr>
          <a:xfrm>
            <a:off x="3151188" y="173038"/>
            <a:ext cx="1739900" cy="409575"/>
          </a:xfrm>
          <a:prstGeom prst="rect">
            <a:avLst/>
          </a:prstGeom>
          <a:solidFill>
            <a:srgbClr val="FF00FF"/>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000" dirty="0">
                <a:latin typeface="Arial" panose="020B0604020202020204" pitchFamily="34" charset="0"/>
                <a:ea typeface="隶书" panose="02010509060101010101" pitchFamily="49" charset="-122"/>
              </a:rPr>
              <a:t>思想道德修养</a:t>
            </a:r>
            <a:endParaRPr lang="zh-CN" altLang="en-US" sz="2000" dirty="0">
              <a:latin typeface="Arial" panose="020B0604020202020204" pitchFamily="34" charset="0"/>
              <a:ea typeface="隶书" panose="02010509060101010101" pitchFamily="49" charset="-122"/>
            </a:endParaRPr>
          </a:p>
        </p:txBody>
      </p:sp>
      <p:sp>
        <p:nvSpPr>
          <p:cNvPr id="76818" name="Text Box 19"/>
          <p:cNvSpPr txBox="1"/>
          <p:nvPr/>
        </p:nvSpPr>
        <p:spPr>
          <a:xfrm>
            <a:off x="3143250" y="160338"/>
            <a:ext cx="3000375" cy="400050"/>
          </a:xfrm>
          <a:prstGeom prst="rect">
            <a:avLst/>
          </a:prstGeom>
          <a:solidFill>
            <a:srgbClr val="FF00FF"/>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000" dirty="0">
                <a:latin typeface="Arial" panose="020B0604020202020204" pitchFamily="34" charset="0"/>
                <a:ea typeface="隶书" panose="02010509060101010101" pitchFamily="49" charset="-122"/>
              </a:rPr>
              <a:t>思想道德修养与法律基础</a:t>
            </a:r>
            <a:endParaRPr lang="zh-CN" altLang="en-US" sz="2000" dirty="0">
              <a:latin typeface="Arial" panose="020B0604020202020204" pitchFamily="34" charset="0"/>
              <a:ea typeface="隶书" panose="02010509060101010101" pitchFamily="49" charset="-122"/>
            </a:endParaRPr>
          </a:p>
        </p:txBody>
      </p:sp>
      <p:sp>
        <p:nvSpPr>
          <p:cNvPr id="76819" name="Line 20"/>
          <p:cNvSpPr/>
          <p:nvPr/>
        </p:nvSpPr>
        <p:spPr>
          <a:xfrm>
            <a:off x="876300" y="1270000"/>
            <a:ext cx="419100" cy="0"/>
          </a:xfrm>
          <a:prstGeom prst="line">
            <a:avLst/>
          </a:prstGeom>
          <a:ln w="38100" cap="flat" cmpd="sng">
            <a:solidFill>
              <a:schemeClr val="tx1"/>
            </a:solidFill>
            <a:prstDash val="solid"/>
            <a:round/>
            <a:headEnd type="none" w="sm" len="sm"/>
            <a:tailEnd type="triangle" w="med" len="med"/>
          </a:ln>
        </p:spPr>
      </p:sp>
      <p:sp>
        <p:nvSpPr>
          <p:cNvPr id="76820" name="Text Box 21"/>
          <p:cNvSpPr txBox="1"/>
          <p:nvPr/>
        </p:nvSpPr>
        <p:spPr>
          <a:xfrm>
            <a:off x="1282700" y="1092200"/>
            <a:ext cx="2070100" cy="531813"/>
          </a:xfrm>
          <a:prstGeom prst="rect">
            <a:avLst/>
          </a:prstGeom>
          <a:solidFill>
            <a:srgbClr val="FF00FF"/>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800" dirty="0">
                <a:latin typeface="Arial" panose="020B0604020202020204" pitchFamily="34" charset="0"/>
                <a:ea typeface="隶书" panose="02010509060101010101" pitchFamily="49" charset="-122"/>
              </a:rPr>
              <a:t>军事理论</a:t>
            </a:r>
            <a:endParaRPr lang="zh-CN" altLang="en-US" sz="2800" dirty="0">
              <a:latin typeface="Arial" panose="020B0604020202020204" pitchFamily="34" charset="0"/>
              <a:ea typeface="隶书" panose="02010509060101010101" pitchFamily="49" charset="-122"/>
            </a:endParaRPr>
          </a:p>
        </p:txBody>
      </p:sp>
      <p:sp>
        <p:nvSpPr>
          <p:cNvPr id="76821" name="Line 22"/>
          <p:cNvSpPr/>
          <p:nvPr/>
        </p:nvSpPr>
        <p:spPr>
          <a:xfrm>
            <a:off x="3390900" y="1371600"/>
            <a:ext cx="419100" cy="0"/>
          </a:xfrm>
          <a:prstGeom prst="line">
            <a:avLst/>
          </a:prstGeom>
          <a:ln w="38100" cap="flat" cmpd="sng">
            <a:solidFill>
              <a:schemeClr val="tx1"/>
            </a:solidFill>
            <a:prstDash val="solid"/>
            <a:round/>
            <a:headEnd type="none" w="sm" len="sm"/>
            <a:tailEnd type="triangle" w="med" len="med"/>
          </a:ln>
        </p:spPr>
      </p:sp>
      <p:sp>
        <p:nvSpPr>
          <p:cNvPr id="76822" name="Text Box 23"/>
          <p:cNvSpPr txBox="1"/>
          <p:nvPr/>
        </p:nvSpPr>
        <p:spPr>
          <a:xfrm>
            <a:off x="3849688" y="1109663"/>
            <a:ext cx="1498600" cy="531812"/>
          </a:xfrm>
          <a:prstGeom prst="rect">
            <a:avLst/>
          </a:prstGeom>
          <a:solidFill>
            <a:srgbClr val="FF00FF"/>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800" dirty="0">
                <a:latin typeface="Arial" panose="020B0604020202020204" pitchFamily="34" charset="0"/>
                <a:ea typeface="隶书" panose="02010509060101010101" pitchFamily="49" charset="-122"/>
              </a:rPr>
              <a:t>体育</a:t>
            </a:r>
            <a:endParaRPr lang="zh-CN" altLang="en-US" sz="2800" dirty="0">
              <a:latin typeface="Arial" panose="020B0604020202020204" pitchFamily="34" charset="0"/>
              <a:ea typeface="隶书" panose="02010509060101010101" pitchFamily="49" charset="-122"/>
            </a:endParaRPr>
          </a:p>
        </p:txBody>
      </p:sp>
      <p:sp>
        <p:nvSpPr>
          <p:cNvPr id="76823" name="Text Box 25"/>
          <p:cNvSpPr txBox="1"/>
          <p:nvPr/>
        </p:nvSpPr>
        <p:spPr>
          <a:xfrm>
            <a:off x="1258888" y="1887538"/>
            <a:ext cx="7456487" cy="523875"/>
          </a:xfrm>
          <a:prstGeom prst="rect">
            <a:avLst/>
          </a:prstGeom>
          <a:solidFill>
            <a:srgbClr val="FF00FF"/>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800" dirty="0">
                <a:latin typeface="Arial" panose="020B0604020202020204" pitchFamily="34" charset="0"/>
                <a:ea typeface="隶书" panose="02010509060101010101" pitchFamily="49" charset="-122"/>
              </a:rPr>
              <a:t>毛泽东思想和中国特色社会主义理论体系概论</a:t>
            </a:r>
            <a:endParaRPr lang="zh-CN" altLang="en-US" sz="2800" dirty="0">
              <a:latin typeface="Arial" panose="020B0604020202020204" pitchFamily="34" charset="0"/>
              <a:ea typeface="隶书" panose="02010509060101010101" pitchFamily="49" charset="-122"/>
            </a:endParaRPr>
          </a:p>
        </p:txBody>
      </p:sp>
      <p:grpSp>
        <p:nvGrpSpPr>
          <p:cNvPr id="76824" name="Group 28"/>
          <p:cNvGrpSpPr/>
          <p:nvPr/>
        </p:nvGrpSpPr>
        <p:grpSpPr>
          <a:xfrm>
            <a:off x="857250" y="3000375"/>
            <a:ext cx="4899025" cy="523875"/>
            <a:chOff x="535" y="1827"/>
            <a:chExt cx="3086" cy="330"/>
          </a:xfrm>
        </p:grpSpPr>
        <p:sp>
          <p:nvSpPr>
            <p:cNvPr id="76825" name="Line 29"/>
            <p:cNvSpPr/>
            <p:nvPr/>
          </p:nvSpPr>
          <p:spPr>
            <a:xfrm>
              <a:off x="535" y="1979"/>
              <a:ext cx="454" cy="0"/>
            </a:xfrm>
            <a:prstGeom prst="line">
              <a:avLst/>
            </a:prstGeom>
            <a:ln w="38100" cap="flat" cmpd="sng">
              <a:solidFill>
                <a:schemeClr val="tx1"/>
              </a:solidFill>
              <a:prstDash val="solid"/>
              <a:round/>
              <a:headEnd type="none" w="sm" len="sm"/>
              <a:tailEnd type="triangle" w="med" len="med"/>
            </a:ln>
          </p:spPr>
        </p:sp>
        <p:sp>
          <p:nvSpPr>
            <p:cNvPr id="76826" name="Text Box 30"/>
            <p:cNvSpPr txBox="1"/>
            <p:nvPr/>
          </p:nvSpPr>
          <p:spPr>
            <a:xfrm>
              <a:off x="985" y="1827"/>
              <a:ext cx="2636" cy="330"/>
            </a:xfrm>
            <a:prstGeom prst="rect">
              <a:avLst/>
            </a:prstGeom>
            <a:solidFill>
              <a:srgbClr val="FF00FF"/>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800" dirty="0">
                  <a:latin typeface="Arial" panose="020B0604020202020204" pitchFamily="34" charset="0"/>
                  <a:ea typeface="隶书" panose="02010509060101010101" pitchFamily="49" charset="-122"/>
                </a:rPr>
                <a:t>马克思主义基本原理概论</a:t>
              </a:r>
              <a:endParaRPr lang="zh-CN" altLang="en-US" sz="2800" dirty="0">
                <a:latin typeface="Arial" panose="020B0604020202020204" pitchFamily="34" charset="0"/>
                <a:ea typeface="隶书" panose="02010509060101010101" pitchFamily="49" charset="-122"/>
              </a:endParaRP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FCDEE64-9B3E-4129-986C-4E23D9D1013F}"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1"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77827" name="Text Box 2"/>
          <p:cNvSpPr txBox="1"/>
          <p:nvPr/>
        </p:nvSpPr>
        <p:spPr>
          <a:xfrm>
            <a:off x="42863" y="115888"/>
            <a:ext cx="738187" cy="6858000"/>
          </a:xfrm>
          <a:prstGeom prst="rect">
            <a:avLst/>
          </a:prstGeom>
          <a:solidFill>
            <a:srgbClr val="FF6600"/>
          </a:solidFill>
          <a:ln w="12700" cap="flat" cmpd="sng">
            <a:solidFill>
              <a:srgbClr val="FF0000"/>
            </a:solidFill>
            <a:prstDash val="solid"/>
            <a:miter/>
            <a:headEnd type="none" w="sm" len="sm"/>
            <a:tailEnd type="none" w="sm" len="sm"/>
          </a:ln>
        </p:spPr>
        <p:txBody>
          <a:bodyPr vert="eaVert" anchor="t" anchorCtr="0">
            <a:spAutoFit/>
          </a:bodyPr>
          <a:p>
            <a:pPr algn="ctr">
              <a:spcBef>
                <a:spcPct val="50000"/>
              </a:spcBef>
            </a:pPr>
            <a:r>
              <a:rPr lang="zh-CN" altLang="zh-CN" sz="3600" dirty="0">
                <a:latin typeface="Arial" panose="020B0604020202020204" pitchFamily="34" charset="0"/>
                <a:ea typeface="隶书" panose="02010509060101010101" pitchFamily="49" charset="-122"/>
              </a:rPr>
              <a:t>数学与自然科学类课程</a:t>
            </a:r>
            <a:endParaRPr lang="zh-CN" altLang="en-US" sz="3600" dirty="0">
              <a:latin typeface="Arial" panose="020B0604020202020204" pitchFamily="34" charset="0"/>
              <a:ea typeface="隶书" panose="02010509060101010101" pitchFamily="49" charset="-122"/>
            </a:endParaRPr>
          </a:p>
        </p:txBody>
      </p:sp>
      <p:sp>
        <p:nvSpPr>
          <p:cNvPr id="77828" name="Line 3"/>
          <p:cNvSpPr/>
          <p:nvPr/>
        </p:nvSpPr>
        <p:spPr>
          <a:xfrm>
            <a:off x="774700" y="685800"/>
            <a:ext cx="635000" cy="0"/>
          </a:xfrm>
          <a:prstGeom prst="line">
            <a:avLst/>
          </a:prstGeom>
          <a:ln w="38100" cap="flat" cmpd="sng">
            <a:solidFill>
              <a:schemeClr val="tx1"/>
            </a:solidFill>
            <a:prstDash val="solid"/>
            <a:round/>
            <a:headEnd type="none" w="sm" len="sm"/>
            <a:tailEnd type="triangle" w="med" len="med"/>
          </a:ln>
        </p:spPr>
      </p:sp>
      <p:sp>
        <p:nvSpPr>
          <p:cNvPr id="77829" name="Text Box 4"/>
          <p:cNvSpPr txBox="1"/>
          <p:nvPr/>
        </p:nvSpPr>
        <p:spPr>
          <a:xfrm>
            <a:off x="1403350" y="476250"/>
            <a:ext cx="1422400" cy="457200"/>
          </a:xfrm>
          <a:prstGeom prst="rect">
            <a:avLst/>
          </a:prstGeom>
          <a:solidFill>
            <a:srgbClr val="99FF33"/>
          </a:solidFill>
          <a:ln w="12700">
            <a:noFill/>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高等数学</a:t>
            </a:r>
            <a:endParaRPr lang="zh-CN" altLang="en-US" sz="2400" dirty="0">
              <a:solidFill>
                <a:srgbClr val="FF00FF"/>
              </a:solidFill>
              <a:latin typeface="Arial" panose="020B0604020202020204" pitchFamily="34" charset="0"/>
              <a:ea typeface="隶书" panose="02010509060101010101" pitchFamily="49" charset="-122"/>
            </a:endParaRPr>
          </a:p>
        </p:txBody>
      </p:sp>
      <p:sp>
        <p:nvSpPr>
          <p:cNvPr id="77830" name="Line 5"/>
          <p:cNvSpPr/>
          <p:nvPr/>
        </p:nvSpPr>
        <p:spPr>
          <a:xfrm>
            <a:off x="749300" y="1612900"/>
            <a:ext cx="635000" cy="0"/>
          </a:xfrm>
          <a:prstGeom prst="line">
            <a:avLst/>
          </a:prstGeom>
          <a:ln w="38100" cap="flat" cmpd="sng">
            <a:solidFill>
              <a:schemeClr val="tx1"/>
            </a:solidFill>
            <a:prstDash val="solid"/>
            <a:round/>
            <a:headEnd type="none" w="sm" len="sm"/>
            <a:tailEnd type="triangle" w="med" len="med"/>
          </a:ln>
        </p:spPr>
      </p:sp>
      <p:sp>
        <p:nvSpPr>
          <p:cNvPr id="77831" name="Text Box 6"/>
          <p:cNvSpPr txBox="1"/>
          <p:nvPr/>
        </p:nvSpPr>
        <p:spPr>
          <a:xfrm>
            <a:off x="1403350" y="1268413"/>
            <a:ext cx="1460500" cy="701675"/>
          </a:xfrm>
          <a:prstGeom prst="rect">
            <a:avLst/>
          </a:prstGeom>
          <a:solidFill>
            <a:srgbClr val="99FF33"/>
          </a:solidFill>
          <a:ln w="12700">
            <a:noFill/>
          </a:ln>
        </p:spPr>
        <p:txBody>
          <a:bodyPr anchor="t" anchorCtr="0">
            <a:spAutoFit/>
          </a:bodyPr>
          <a:p>
            <a:pPr>
              <a:spcBef>
                <a:spcPct val="50000"/>
              </a:spcBef>
            </a:pPr>
            <a:r>
              <a:rPr lang="zh-CN" altLang="en-US" sz="2000" dirty="0">
                <a:solidFill>
                  <a:srgbClr val="FF00FF"/>
                </a:solidFill>
                <a:latin typeface="Arial" panose="020B0604020202020204" pitchFamily="34" charset="0"/>
                <a:ea typeface="隶书" panose="02010509060101010101" pitchFamily="49" charset="-122"/>
              </a:rPr>
              <a:t>线性代数与解析几何</a:t>
            </a:r>
            <a:endParaRPr lang="zh-CN" altLang="en-US" sz="2000" dirty="0">
              <a:solidFill>
                <a:srgbClr val="FF00FF"/>
              </a:solidFill>
              <a:latin typeface="Arial" panose="020B0604020202020204" pitchFamily="34" charset="0"/>
              <a:ea typeface="隶书" panose="02010509060101010101" pitchFamily="49" charset="-122"/>
            </a:endParaRPr>
          </a:p>
        </p:txBody>
      </p:sp>
      <p:sp>
        <p:nvSpPr>
          <p:cNvPr id="77832" name="Line 7"/>
          <p:cNvSpPr/>
          <p:nvPr/>
        </p:nvSpPr>
        <p:spPr>
          <a:xfrm>
            <a:off x="2819400" y="723900"/>
            <a:ext cx="266700" cy="0"/>
          </a:xfrm>
          <a:prstGeom prst="line">
            <a:avLst/>
          </a:prstGeom>
          <a:ln w="38100" cap="flat" cmpd="sng">
            <a:solidFill>
              <a:schemeClr val="tx1"/>
            </a:solidFill>
            <a:prstDash val="solid"/>
            <a:round/>
            <a:headEnd type="none" w="sm" len="sm"/>
            <a:tailEnd type="none" w="sm" len="sm"/>
          </a:ln>
        </p:spPr>
      </p:sp>
      <p:sp>
        <p:nvSpPr>
          <p:cNvPr id="77833" name="Line 8"/>
          <p:cNvSpPr/>
          <p:nvPr/>
        </p:nvSpPr>
        <p:spPr>
          <a:xfrm flipV="1">
            <a:off x="2857500" y="1562100"/>
            <a:ext cx="254000" cy="12700"/>
          </a:xfrm>
          <a:prstGeom prst="line">
            <a:avLst/>
          </a:prstGeom>
          <a:ln w="38100" cap="flat" cmpd="sng">
            <a:solidFill>
              <a:schemeClr val="tx1"/>
            </a:solidFill>
            <a:prstDash val="solid"/>
            <a:round/>
            <a:headEnd type="none" w="sm" len="sm"/>
            <a:tailEnd type="none" w="sm" len="sm"/>
          </a:ln>
        </p:spPr>
      </p:sp>
      <p:sp>
        <p:nvSpPr>
          <p:cNvPr id="77834" name="Line 9"/>
          <p:cNvSpPr/>
          <p:nvPr/>
        </p:nvSpPr>
        <p:spPr>
          <a:xfrm>
            <a:off x="3098800" y="723900"/>
            <a:ext cx="0" cy="850900"/>
          </a:xfrm>
          <a:prstGeom prst="line">
            <a:avLst/>
          </a:prstGeom>
          <a:ln w="28575" cap="flat" cmpd="sng">
            <a:solidFill>
              <a:schemeClr val="tx1"/>
            </a:solidFill>
            <a:prstDash val="solid"/>
            <a:round/>
            <a:headEnd type="none" w="sm" len="sm"/>
            <a:tailEnd type="none" w="sm" len="sm"/>
          </a:ln>
        </p:spPr>
      </p:sp>
      <p:sp>
        <p:nvSpPr>
          <p:cNvPr id="77835" name="Line 10"/>
          <p:cNvSpPr/>
          <p:nvPr/>
        </p:nvSpPr>
        <p:spPr>
          <a:xfrm>
            <a:off x="3111500" y="1143000"/>
            <a:ext cx="266700" cy="0"/>
          </a:xfrm>
          <a:prstGeom prst="line">
            <a:avLst/>
          </a:prstGeom>
          <a:ln w="38100" cap="flat" cmpd="sng">
            <a:solidFill>
              <a:schemeClr val="tx1"/>
            </a:solidFill>
            <a:prstDash val="solid"/>
            <a:round/>
            <a:headEnd type="none" w="sm" len="sm"/>
            <a:tailEnd type="triangle" w="med" len="med"/>
          </a:ln>
        </p:spPr>
      </p:sp>
      <p:sp>
        <p:nvSpPr>
          <p:cNvPr id="77836" name="Text Box 11"/>
          <p:cNvSpPr txBox="1"/>
          <p:nvPr/>
        </p:nvSpPr>
        <p:spPr>
          <a:xfrm>
            <a:off x="3729038" y="438150"/>
            <a:ext cx="2498725" cy="469900"/>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数理方程（选修）</a:t>
            </a:r>
            <a:endParaRPr lang="zh-CN" altLang="en-US" sz="2400" dirty="0">
              <a:solidFill>
                <a:srgbClr val="FF00FF"/>
              </a:solidFill>
              <a:latin typeface="Arial" panose="020B0604020202020204" pitchFamily="34" charset="0"/>
              <a:ea typeface="隶书" panose="02010509060101010101" pitchFamily="49" charset="-122"/>
            </a:endParaRPr>
          </a:p>
        </p:txBody>
      </p:sp>
      <p:sp>
        <p:nvSpPr>
          <p:cNvPr id="77837" name="Line 12"/>
          <p:cNvSpPr/>
          <p:nvPr/>
        </p:nvSpPr>
        <p:spPr>
          <a:xfrm>
            <a:off x="3378200" y="698500"/>
            <a:ext cx="0" cy="863600"/>
          </a:xfrm>
          <a:prstGeom prst="line">
            <a:avLst/>
          </a:prstGeom>
          <a:ln w="38100" cap="flat" cmpd="sng">
            <a:solidFill>
              <a:schemeClr val="tx1"/>
            </a:solidFill>
            <a:prstDash val="solid"/>
            <a:round/>
            <a:headEnd type="none" w="sm" len="sm"/>
            <a:tailEnd type="none" w="sm" len="sm"/>
          </a:ln>
        </p:spPr>
      </p:sp>
      <p:sp>
        <p:nvSpPr>
          <p:cNvPr id="77838" name="Line 13"/>
          <p:cNvSpPr/>
          <p:nvPr/>
        </p:nvSpPr>
        <p:spPr>
          <a:xfrm>
            <a:off x="3378200" y="711200"/>
            <a:ext cx="368300" cy="0"/>
          </a:xfrm>
          <a:prstGeom prst="line">
            <a:avLst/>
          </a:prstGeom>
          <a:ln w="38100" cap="flat" cmpd="sng">
            <a:solidFill>
              <a:schemeClr val="tx1"/>
            </a:solidFill>
            <a:prstDash val="solid"/>
            <a:round/>
            <a:headEnd type="none" w="sm" len="sm"/>
            <a:tailEnd type="triangle" w="med" len="med"/>
          </a:ln>
        </p:spPr>
      </p:sp>
      <p:sp>
        <p:nvSpPr>
          <p:cNvPr id="77839" name="Line 14"/>
          <p:cNvSpPr/>
          <p:nvPr/>
        </p:nvSpPr>
        <p:spPr>
          <a:xfrm>
            <a:off x="3348038" y="1557338"/>
            <a:ext cx="368300" cy="0"/>
          </a:xfrm>
          <a:prstGeom prst="line">
            <a:avLst/>
          </a:prstGeom>
          <a:ln w="38100" cap="flat" cmpd="sng">
            <a:solidFill>
              <a:schemeClr val="tx1"/>
            </a:solidFill>
            <a:prstDash val="solid"/>
            <a:round/>
            <a:headEnd type="none" w="sm" len="sm"/>
            <a:tailEnd type="triangle" w="med" len="med"/>
          </a:ln>
        </p:spPr>
      </p:sp>
      <p:sp>
        <p:nvSpPr>
          <p:cNvPr id="77840" name="Text Box 15"/>
          <p:cNvSpPr txBox="1"/>
          <p:nvPr/>
        </p:nvSpPr>
        <p:spPr>
          <a:xfrm>
            <a:off x="3708400" y="1196975"/>
            <a:ext cx="2616200" cy="830263"/>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概率统计和数理统计</a:t>
            </a:r>
            <a:endParaRPr lang="zh-CN" altLang="en-US" sz="2400" dirty="0">
              <a:solidFill>
                <a:srgbClr val="FF00FF"/>
              </a:solidFill>
              <a:latin typeface="Arial" panose="020B0604020202020204" pitchFamily="34" charset="0"/>
              <a:ea typeface="隶书" panose="02010509060101010101" pitchFamily="49" charset="-122"/>
            </a:endParaRPr>
          </a:p>
        </p:txBody>
      </p:sp>
      <p:grpSp>
        <p:nvGrpSpPr>
          <p:cNvPr id="77841" name="Group 16"/>
          <p:cNvGrpSpPr/>
          <p:nvPr/>
        </p:nvGrpSpPr>
        <p:grpSpPr>
          <a:xfrm>
            <a:off x="774700" y="2398713"/>
            <a:ext cx="2597150" cy="641350"/>
            <a:chOff x="488" y="1511"/>
            <a:chExt cx="1636" cy="404"/>
          </a:xfrm>
        </p:grpSpPr>
        <p:sp>
          <p:nvSpPr>
            <p:cNvPr id="77842" name="Line 17"/>
            <p:cNvSpPr/>
            <p:nvPr/>
          </p:nvSpPr>
          <p:spPr>
            <a:xfrm>
              <a:off x="488" y="1736"/>
              <a:ext cx="400" cy="0"/>
            </a:xfrm>
            <a:prstGeom prst="line">
              <a:avLst/>
            </a:prstGeom>
            <a:ln w="38100" cap="flat" cmpd="sng">
              <a:solidFill>
                <a:schemeClr val="tx1"/>
              </a:solidFill>
              <a:prstDash val="solid"/>
              <a:round/>
              <a:headEnd type="none" w="sm" len="sm"/>
              <a:tailEnd type="triangle" w="med" len="med"/>
            </a:ln>
          </p:spPr>
        </p:sp>
        <p:sp>
          <p:nvSpPr>
            <p:cNvPr id="77843" name="Text Box 18"/>
            <p:cNvSpPr txBox="1"/>
            <p:nvPr/>
          </p:nvSpPr>
          <p:spPr>
            <a:xfrm>
              <a:off x="868" y="1511"/>
              <a:ext cx="1256" cy="404"/>
            </a:xfrm>
            <a:prstGeom prst="rect">
              <a:avLst/>
            </a:prstGeom>
            <a:solidFill>
              <a:srgbClr val="99FF33"/>
            </a:solidFill>
            <a:ln w="12700">
              <a:noFill/>
            </a:ln>
          </p:spPr>
          <p:txBody>
            <a:bodyPr anchor="t" anchorCtr="0">
              <a:spAutoFit/>
            </a:bodyPr>
            <a:p>
              <a:pPr>
                <a:spcBef>
                  <a:spcPct val="50000"/>
                </a:spcBef>
              </a:pPr>
              <a:r>
                <a:rPr lang="zh-CN" altLang="en-US" sz="2800" dirty="0">
                  <a:solidFill>
                    <a:srgbClr val="FF00FF"/>
                  </a:solidFill>
                  <a:latin typeface="Arial" panose="020B0604020202020204" pitchFamily="34" charset="0"/>
                  <a:ea typeface="隶书" panose="02010509060101010101" pitchFamily="49" charset="-122"/>
                </a:rPr>
                <a:t>大学物理</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grpSp>
      <p:sp>
        <p:nvSpPr>
          <p:cNvPr id="77844" name="Line 19"/>
          <p:cNvSpPr/>
          <p:nvPr/>
        </p:nvSpPr>
        <p:spPr>
          <a:xfrm>
            <a:off x="3390900" y="2743200"/>
            <a:ext cx="635000" cy="0"/>
          </a:xfrm>
          <a:prstGeom prst="line">
            <a:avLst/>
          </a:prstGeom>
          <a:ln w="38100" cap="flat" cmpd="sng">
            <a:solidFill>
              <a:schemeClr val="tx1"/>
            </a:solidFill>
            <a:prstDash val="solid"/>
            <a:round/>
            <a:headEnd type="none" w="sm" len="sm"/>
            <a:tailEnd type="triangle" w="med" len="med"/>
          </a:ln>
        </p:spPr>
      </p:sp>
      <p:sp>
        <p:nvSpPr>
          <p:cNvPr id="77845" name="Text Box 20"/>
          <p:cNvSpPr txBox="1"/>
          <p:nvPr/>
        </p:nvSpPr>
        <p:spPr>
          <a:xfrm>
            <a:off x="4044950" y="2436813"/>
            <a:ext cx="1993900" cy="519112"/>
          </a:xfrm>
          <a:prstGeom prst="rect">
            <a:avLst/>
          </a:prstGeom>
          <a:solidFill>
            <a:srgbClr val="99FF33"/>
          </a:solidFill>
          <a:ln w="12700">
            <a:noFill/>
          </a:ln>
        </p:spPr>
        <p:txBody>
          <a:bodyPr anchor="t" anchorCtr="0">
            <a:spAutoFit/>
          </a:bodyPr>
          <a:p>
            <a:pPr>
              <a:spcBef>
                <a:spcPct val="50000"/>
              </a:spcBef>
            </a:pPr>
            <a:r>
              <a:rPr lang="zh-CN" altLang="en-US" sz="2800" dirty="0">
                <a:solidFill>
                  <a:srgbClr val="FF00FF"/>
                </a:solidFill>
                <a:latin typeface="Arial" panose="020B0604020202020204" pitchFamily="34" charset="0"/>
                <a:ea typeface="隶书" panose="02010509060101010101" pitchFamily="49" charset="-122"/>
              </a:rPr>
              <a:t>物理 实验</a:t>
            </a:r>
            <a:endParaRPr lang="zh-CN" altLang="en-US" sz="2800" dirty="0">
              <a:solidFill>
                <a:srgbClr val="FF00FF"/>
              </a:solidFill>
              <a:latin typeface="Arial" panose="020B0604020202020204" pitchFamily="34" charset="0"/>
              <a:ea typeface="隶书" panose="02010509060101010101" pitchFamily="49" charset="-122"/>
            </a:endParaRPr>
          </a:p>
        </p:txBody>
      </p:sp>
      <p:grpSp>
        <p:nvGrpSpPr>
          <p:cNvPr id="77846" name="Group 21"/>
          <p:cNvGrpSpPr/>
          <p:nvPr/>
        </p:nvGrpSpPr>
        <p:grpSpPr>
          <a:xfrm>
            <a:off x="755650" y="3357563"/>
            <a:ext cx="5832475" cy="646112"/>
            <a:chOff x="488" y="1511"/>
            <a:chExt cx="1829" cy="407"/>
          </a:xfrm>
        </p:grpSpPr>
        <p:sp>
          <p:nvSpPr>
            <p:cNvPr id="77847" name="Line 22"/>
            <p:cNvSpPr/>
            <p:nvPr/>
          </p:nvSpPr>
          <p:spPr>
            <a:xfrm>
              <a:off x="488" y="1736"/>
              <a:ext cx="400" cy="0"/>
            </a:xfrm>
            <a:prstGeom prst="line">
              <a:avLst/>
            </a:prstGeom>
            <a:ln w="38100" cap="flat" cmpd="sng">
              <a:solidFill>
                <a:schemeClr val="tx1"/>
              </a:solidFill>
              <a:prstDash val="solid"/>
              <a:round/>
              <a:headEnd type="none" w="sm" len="sm"/>
              <a:tailEnd type="triangle" w="med" len="med"/>
            </a:ln>
          </p:spPr>
        </p:sp>
        <p:sp>
          <p:nvSpPr>
            <p:cNvPr id="77848" name="Text Box 23"/>
            <p:cNvSpPr txBox="1"/>
            <p:nvPr/>
          </p:nvSpPr>
          <p:spPr>
            <a:xfrm>
              <a:off x="872" y="1511"/>
              <a:ext cx="1445" cy="407"/>
            </a:xfrm>
            <a:prstGeom prst="rect">
              <a:avLst/>
            </a:prstGeom>
            <a:solidFill>
              <a:srgbClr val="99FF33"/>
            </a:solidFill>
            <a:ln w="12700">
              <a:noFill/>
            </a:ln>
          </p:spPr>
          <p:txBody>
            <a:bodyPr anchor="t" anchorCtr="0">
              <a:spAutoFit/>
            </a:bodyPr>
            <a:p>
              <a:pPr>
                <a:spcBef>
                  <a:spcPct val="50000"/>
                </a:spcBef>
              </a:pPr>
              <a:r>
                <a:rPr lang="zh-CN" altLang="en-US" sz="2800" dirty="0">
                  <a:solidFill>
                    <a:srgbClr val="FF00FF"/>
                  </a:solidFill>
                  <a:latin typeface="Arial" panose="020B0604020202020204" pitchFamily="34" charset="0"/>
                  <a:ea typeface="隶书" panose="02010509060101010101" pitchFamily="49" charset="-122"/>
                </a:rPr>
                <a:t>人工智能与信息技术（选修）</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grpSp>
      <p:grpSp>
        <p:nvGrpSpPr>
          <p:cNvPr id="77849" name="Group 24"/>
          <p:cNvGrpSpPr/>
          <p:nvPr/>
        </p:nvGrpSpPr>
        <p:grpSpPr>
          <a:xfrm>
            <a:off x="755650" y="4149725"/>
            <a:ext cx="5262563" cy="519113"/>
            <a:chOff x="488" y="1511"/>
            <a:chExt cx="1636" cy="327"/>
          </a:xfrm>
        </p:grpSpPr>
        <p:sp>
          <p:nvSpPr>
            <p:cNvPr id="77850" name="Line 25"/>
            <p:cNvSpPr/>
            <p:nvPr/>
          </p:nvSpPr>
          <p:spPr>
            <a:xfrm>
              <a:off x="488" y="1736"/>
              <a:ext cx="400" cy="0"/>
            </a:xfrm>
            <a:prstGeom prst="line">
              <a:avLst/>
            </a:prstGeom>
            <a:ln w="38100" cap="flat" cmpd="sng">
              <a:solidFill>
                <a:schemeClr val="tx1"/>
              </a:solidFill>
              <a:prstDash val="solid"/>
              <a:round/>
              <a:headEnd type="none" w="sm" len="sm"/>
              <a:tailEnd type="triangle" w="med" len="med"/>
            </a:ln>
          </p:spPr>
        </p:sp>
        <p:sp>
          <p:nvSpPr>
            <p:cNvPr id="77851" name="Text Box 26"/>
            <p:cNvSpPr txBox="1"/>
            <p:nvPr/>
          </p:nvSpPr>
          <p:spPr>
            <a:xfrm>
              <a:off x="868" y="1511"/>
              <a:ext cx="1256" cy="327"/>
            </a:xfrm>
            <a:prstGeom prst="rect">
              <a:avLst/>
            </a:prstGeom>
            <a:solidFill>
              <a:srgbClr val="99FF33"/>
            </a:solidFill>
            <a:ln w="12700">
              <a:noFill/>
            </a:ln>
          </p:spPr>
          <p:txBody>
            <a:bodyPr anchor="t" anchorCtr="0">
              <a:spAutoFit/>
            </a:bodyPr>
            <a:p>
              <a:pPr>
                <a:spcBef>
                  <a:spcPct val="50000"/>
                </a:spcBef>
              </a:pPr>
              <a:r>
                <a:rPr lang="zh-CN" altLang="en-US" sz="2800" dirty="0">
                  <a:solidFill>
                    <a:srgbClr val="FF00FF"/>
                  </a:solidFill>
                  <a:latin typeface="Arial" panose="020B0604020202020204" pitchFamily="34" charset="0"/>
                  <a:ea typeface="隶书" panose="02010509060101010101" pitchFamily="49" charset="-122"/>
                </a:rPr>
                <a:t>技术创新管理（选修） </a:t>
              </a:r>
              <a:endParaRPr lang="zh-CN" altLang="en-US" sz="2800" dirty="0">
                <a:solidFill>
                  <a:srgbClr val="FF00FF"/>
                </a:solidFill>
                <a:latin typeface="Arial" panose="020B0604020202020204" pitchFamily="34" charset="0"/>
                <a:ea typeface="隶书" panose="02010509060101010101" pitchFamily="49" charset="-122"/>
              </a:endParaRPr>
            </a:p>
          </p:txBody>
        </p:sp>
      </p:grpSp>
      <p:grpSp>
        <p:nvGrpSpPr>
          <p:cNvPr id="77852" name="Group 27"/>
          <p:cNvGrpSpPr/>
          <p:nvPr/>
        </p:nvGrpSpPr>
        <p:grpSpPr>
          <a:xfrm>
            <a:off x="800100" y="6056313"/>
            <a:ext cx="3549650" cy="641350"/>
            <a:chOff x="488" y="1511"/>
            <a:chExt cx="1636" cy="404"/>
          </a:xfrm>
        </p:grpSpPr>
        <p:sp>
          <p:nvSpPr>
            <p:cNvPr id="77853" name="Line 28"/>
            <p:cNvSpPr/>
            <p:nvPr/>
          </p:nvSpPr>
          <p:spPr>
            <a:xfrm>
              <a:off x="488" y="1736"/>
              <a:ext cx="400" cy="0"/>
            </a:xfrm>
            <a:prstGeom prst="line">
              <a:avLst/>
            </a:prstGeom>
            <a:ln w="38100" cap="flat" cmpd="sng">
              <a:solidFill>
                <a:schemeClr val="tx1"/>
              </a:solidFill>
              <a:prstDash val="solid"/>
              <a:round/>
              <a:headEnd type="none" w="sm" len="sm"/>
              <a:tailEnd type="triangle" w="med" len="med"/>
            </a:ln>
          </p:spPr>
        </p:sp>
        <p:sp>
          <p:nvSpPr>
            <p:cNvPr id="77854" name="Text Box 29"/>
            <p:cNvSpPr txBox="1"/>
            <p:nvPr/>
          </p:nvSpPr>
          <p:spPr>
            <a:xfrm>
              <a:off x="868" y="1511"/>
              <a:ext cx="1256" cy="404"/>
            </a:xfrm>
            <a:prstGeom prst="rect">
              <a:avLst/>
            </a:prstGeom>
            <a:solidFill>
              <a:srgbClr val="99FF33"/>
            </a:solidFill>
            <a:ln w="12700">
              <a:noFill/>
            </a:ln>
          </p:spPr>
          <p:txBody>
            <a:bodyPr anchor="t" anchorCtr="0">
              <a:spAutoFit/>
            </a:bodyPr>
            <a:p>
              <a:pPr>
                <a:spcBef>
                  <a:spcPct val="50000"/>
                </a:spcBef>
              </a:pPr>
              <a:r>
                <a:rPr lang="zh-CN" altLang="en-US" sz="2800" dirty="0">
                  <a:solidFill>
                    <a:srgbClr val="FF00FF"/>
                  </a:solidFill>
                  <a:latin typeface="Arial" panose="020B0604020202020204" pitchFamily="34" charset="0"/>
                  <a:ea typeface="隶书" panose="02010509060101010101" pitchFamily="49" charset="-122"/>
                </a:rPr>
                <a:t>相关选修课</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grpSp>
      <p:grpSp>
        <p:nvGrpSpPr>
          <p:cNvPr id="77855" name="Group 24"/>
          <p:cNvGrpSpPr/>
          <p:nvPr/>
        </p:nvGrpSpPr>
        <p:grpSpPr>
          <a:xfrm>
            <a:off x="755650" y="5084763"/>
            <a:ext cx="5262563" cy="519112"/>
            <a:chOff x="488" y="1511"/>
            <a:chExt cx="1636" cy="327"/>
          </a:xfrm>
        </p:grpSpPr>
        <p:sp>
          <p:nvSpPr>
            <p:cNvPr id="77856" name="Line 25"/>
            <p:cNvSpPr/>
            <p:nvPr/>
          </p:nvSpPr>
          <p:spPr>
            <a:xfrm>
              <a:off x="488" y="1736"/>
              <a:ext cx="400" cy="0"/>
            </a:xfrm>
            <a:prstGeom prst="line">
              <a:avLst/>
            </a:prstGeom>
            <a:ln w="38100" cap="flat" cmpd="sng">
              <a:solidFill>
                <a:schemeClr val="tx1"/>
              </a:solidFill>
              <a:prstDash val="solid"/>
              <a:round/>
              <a:headEnd type="none" w="sm" len="sm"/>
              <a:tailEnd type="triangle" w="med" len="med"/>
            </a:ln>
          </p:spPr>
        </p:sp>
        <p:sp>
          <p:nvSpPr>
            <p:cNvPr id="77857" name="Text Box 26"/>
            <p:cNvSpPr txBox="1"/>
            <p:nvPr/>
          </p:nvSpPr>
          <p:spPr>
            <a:xfrm>
              <a:off x="868" y="1511"/>
              <a:ext cx="1256" cy="327"/>
            </a:xfrm>
            <a:prstGeom prst="rect">
              <a:avLst/>
            </a:prstGeom>
            <a:solidFill>
              <a:srgbClr val="99FF33"/>
            </a:solidFill>
            <a:ln w="12700">
              <a:noFill/>
            </a:ln>
          </p:spPr>
          <p:txBody>
            <a:bodyPr anchor="t" anchorCtr="0">
              <a:spAutoFit/>
            </a:bodyPr>
            <a:p>
              <a:pPr>
                <a:spcBef>
                  <a:spcPct val="50000"/>
                </a:spcBef>
              </a:pPr>
              <a:r>
                <a:rPr lang="zh-CN" altLang="en-US" sz="2800" dirty="0">
                  <a:solidFill>
                    <a:srgbClr val="FF00FF"/>
                  </a:solidFill>
                  <a:latin typeface="Arial" panose="020B0604020202020204" pitchFamily="34" charset="0"/>
                  <a:ea typeface="隶书" panose="02010509060101010101" pitchFamily="49" charset="-122"/>
                </a:rPr>
                <a:t>走进光子世界（选修） </a:t>
              </a:r>
              <a:endParaRPr lang="zh-CN" altLang="en-US" sz="2800" dirty="0">
                <a:solidFill>
                  <a:srgbClr val="FF00FF"/>
                </a:solidFill>
                <a:latin typeface="Arial" panose="020B0604020202020204" pitchFamily="34" charset="0"/>
                <a:ea typeface="隶书" panose="02010509060101010101" pitchFamily="49" charset="-122"/>
              </a:endParaRP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3A6D9B2-E99E-4DF4-81DB-8E51CB68DC39}"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2"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78851" name="Text Box 2"/>
          <p:cNvSpPr txBox="1"/>
          <p:nvPr/>
        </p:nvSpPr>
        <p:spPr>
          <a:xfrm>
            <a:off x="44450" y="115888"/>
            <a:ext cx="736600" cy="5884862"/>
          </a:xfrm>
          <a:prstGeom prst="rect">
            <a:avLst/>
          </a:prstGeom>
          <a:solidFill>
            <a:srgbClr val="FF6600"/>
          </a:solidFill>
          <a:ln w="12700" cap="flat" cmpd="sng">
            <a:solidFill>
              <a:srgbClr val="FF0000"/>
            </a:solidFill>
            <a:prstDash val="solid"/>
            <a:miter/>
            <a:headEnd type="none" w="sm" len="sm"/>
            <a:tailEnd type="none" w="sm" len="sm"/>
          </a:ln>
        </p:spPr>
        <p:txBody>
          <a:bodyPr vert="eaVert" wrap="square" anchor="t" anchorCtr="0">
            <a:spAutoFit/>
          </a:bodyPr>
          <a:p>
            <a:pPr algn="ctr">
              <a:spcBef>
                <a:spcPct val="50000"/>
              </a:spcBef>
            </a:pPr>
            <a:r>
              <a:rPr lang="zh-CN" altLang="zh-CN" sz="3600" dirty="0">
                <a:latin typeface="Arial" panose="020B0604020202020204" pitchFamily="34" charset="0"/>
                <a:ea typeface="隶书" panose="02010509060101010101" pitchFamily="49" charset="-122"/>
              </a:rPr>
              <a:t>工程基础类课程</a:t>
            </a:r>
            <a:endParaRPr lang="zh-CN" altLang="en-US" sz="3600" dirty="0">
              <a:latin typeface="Arial" panose="020B0604020202020204" pitchFamily="34" charset="0"/>
              <a:ea typeface="隶书" panose="02010509060101010101" pitchFamily="49" charset="-122"/>
            </a:endParaRPr>
          </a:p>
        </p:txBody>
      </p:sp>
      <p:sp>
        <p:nvSpPr>
          <p:cNvPr id="78852" name="Line 3"/>
          <p:cNvSpPr/>
          <p:nvPr/>
        </p:nvSpPr>
        <p:spPr>
          <a:xfrm>
            <a:off x="787400" y="749300"/>
            <a:ext cx="849313" cy="0"/>
          </a:xfrm>
          <a:prstGeom prst="line">
            <a:avLst/>
          </a:prstGeom>
          <a:ln w="38100" cap="flat" cmpd="sng">
            <a:solidFill>
              <a:schemeClr val="tx1"/>
            </a:solidFill>
            <a:prstDash val="solid"/>
            <a:round/>
            <a:headEnd type="none" w="sm" len="sm"/>
            <a:tailEnd type="triangle" w="med" len="med"/>
          </a:ln>
        </p:spPr>
      </p:sp>
      <p:sp>
        <p:nvSpPr>
          <p:cNvPr id="78853" name="Text Box 4"/>
          <p:cNvSpPr txBox="1"/>
          <p:nvPr/>
        </p:nvSpPr>
        <p:spPr>
          <a:xfrm>
            <a:off x="1593850" y="392113"/>
            <a:ext cx="2667000" cy="641350"/>
          </a:xfrm>
          <a:prstGeom prst="rect">
            <a:avLst/>
          </a:prstGeom>
          <a:solidFill>
            <a:srgbClr val="99FF33"/>
          </a:solidFill>
          <a:ln w="12700">
            <a:noFill/>
          </a:ln>
        </p:spPr>
        <p:txBody>
          <a:bodyPr anchor="t" anchorCtr="0">
            <a:spAutoFit/>
          </a:bodyPr>
          <a:p>
            <a:pPr>
              <a:spcBef>
                <a:spcPct val="50000"/>
              </a:spcBef>
            </a:pPr>
            <a:r>
              <a:rPr lang="zh-CN" altLang="en-US" dirty="0">
                <a:solidFill>
                  <a:srgbClr val="FF00FF"/>
                </a:solidFill>
                <a:latin typeface="Arial" panose="020B0604020202020204" pitchFamily="34" charset="0"/>
                <a:ea typeface="隶书" panose="02010509060101010101" pitchFamily="49" charset="-122"/>
              </a:rPr>
              <a:t>计算机类</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grpSp>
        <p:nvGrpSpPr>
          <p:cNvPr id="78854" name="Group 5"/>
          <p:cNvGrpSpPr/>
          <p:nvPr/>
        </p:nvGrpSpPr>
        <p:grpSpPr>
          <a:xfrm>
            <a:off x="736600" y="2601913"/>
            <a:ext cx="5346700" cy="584200"/>
            <a:chOff x="488" y="1511"/>
            <a:chExt cx="1916" cy="368"/>
          </a:xfrm>
        </p:grpSpPr>
        <p:sp>
          <p:nvSpPr>
            <p:cNvPr id="78855" name="Line 6"/>
            <p:cNvSpPr/>
            <p:nvPr/>
          </p:nvSpPr>
          <p:spPr>
            <a:xfrm>
              <a:off x="488" y="1736"/>
              <a:ext cx="400" cy="0"/>
            </a:xfrm>
            <a:prstGeom prst="line">
              <a:avLst/>
            </a:prstGeom>
            <a:ln w="38100" cap="flat" cmpd="sng">
              <a:solidFill>
                <a:schemeClr val="tx1"/>
              </a:solidFill>
              <a:prstDash val="solid"/>
              <a:round/>
              <a:headEnd type="none" w="sm" len="sm"/>
              <a:tailEnd type="triangle" w="med" len="med"/>
            </a:ln>
          </p:spPr>
        </p:sp>
        <p:sp>
          <p:nvSpPr>
            <p:cNvPr id="78856" name="Text Box 7"/>
            <p:cNvSpPr txBox="1"/>
            <p:nvPr/>
          </p:nvSpPr>
          <p:spPr>
            <a:xfrm>
              <a:off x="868" y="1511"/>
              <a:ext cx="1536" cy="368"/>
            </a:xfrm>
            <a:prstGeom prst="rect">
              <a:avLst/>
            </a:prstGeom>
            <a:solidFill>
              <a:srgbClr val="99FF33"/>
            </a:solidFill>
            <a:ln w="12700">
              <a:noFill/>
            </a:ln>
          </p:spPr>
          <p:txBody>
            <a:bodyPr anchor="t" anchorCtr="0">
              <a:spAutoFit/>
            </a:bodyPr>
            <a:p>
              <a:pPr>
                <a:spcBef>
                  <a:spcPct val="50000"/>
                </a:spcBef>
              </a:pPr>
              <a:r>
                <a:rPr lang="zh-CN" altLang="en-US" dirty="0">
                  <a:solidFill>
                    <a:srgbClr val="FF00FF"/>
                  </a:solidFill>
                  <a:latin typeface="Arial" panose="020B0604020202020204" pitchFamily="34" charset="0"/>
                  <a:ea typeface="隶书" panose="02010509060101010101" pitchFamily="49" charset="-122"/>
                </a:rPr>
                <a:t>电磁场与电子线路类</a:t>
              </a:r>
              <a:endParaRPr lang="zh-CN" altLang="en-US" sz="3600" dirty="0">
                <a:latin typeface="Arial" panose="020B0604020202020204" pitchFamily="34" charset="0"/>
                <a:ea typeface="隶书" panose="02010509060101010101" pitchFamily="49" charset="-122"/>
              </a:endParaRPr>
            </a:p>
          </p:txBody>
        </p:sp>
      </p:grpSp>
      <p:grpSp>
        <p:nvGrpSpPr>
          <p:cNvPr id="78857" name="Group 8"/>
          <p:cNvGrpSpPr/>
          <p:nvPr/>
        </p:nvGrpSpPr>
        <p:grpSpPr>
          <a:xfrm>
            <a:off x="825500" y="5218113"/>
            <a:ext cx="5289550" cy="579437"/>
            <a:chOff x="488" y="1511"/>
            <a:chExt cx="1636" cy="365"/>
          </a:xfrm>
        </p:grpSpPr>
        <p:sp>
          <p:nvSpPr>
            <p:cNvPr id="78858" name="Line 9"/>
            <p:cNvSpPr/>
            <p:nvPr/>
          </p:nvSpPr>
          <p:spPr>
            <a:xfrm>
              <a:off x="488" y="1736"/>
              <a:ext cx="400" cy="0"/>
            </a:xfrm>
            <a:prstGeom prst="line">
              <a:avLst/>
            </a:prstGeom>
            <a:ln w="38100" cap="flat" cmpd="sng">
              <a:solidFill>
                <a:schemeClr val="tx1"/>
              </a:solidFill>
              <a:prstDash val="solid"/>
              <a:round/>
              <a:headEnd type="none" w="sm" len="sm"/>
              <a:tailEnd type="triangle" w="med" len="med"/>
            </a:ln>
          </p:spPr>
        </p:sp>
        <p:sp>
          <p:nvSpPr>
            <p:cNvPr id="78859" name="Text Box 10"/>
            <p:cNvSpPr txBox="1"/>
            <p:nvPr/>
          </p:nvSpPr>
          <p:spPr>
            <a:xfrm>
              <a:off x="868" y="1511"/>
              <a:ext cx="1256" cy="365"/>
            </a:xfrm>
            <a:prstGeom prst="rect">
              <a:avLst/>
            </a:prstGeom>
            <a:solidFill>
              <a:srgbClr val="99FF33"/>
            </a:solidFill>
            <a:ln w="12700">
              <a:noFill/>
            </a:ln>
          </p:spPr>
          <p:txBody>
            <a:bodyPr anchor="t" anchorCtr="0">
              <a:spAutoFit/>
            </a:bodyPr>
            <a:p>
              <a:pPr>
                <a:spcBef>
                  <a:spcPct val="50000"/>
                </a:spcBef>
              </a:pPr>
              <a:r>
                <a:rPr lang="zh-CN" altLang="en-US" dirty="0">
                  <a:solidFill>
                    <a:srgbClr val="FF00FF"/>
                  </a:solidFill>
                  <a:latin typeface="Arial" panose="020B0604020202020204" pitchFamily="34" charset="0"/>
                  <a:ea typeface="隶书" panose="02010509060101010101" pitchFamily="49" charset="-122"/>
                </a:rPr>
                <a:t>固体电子与光电子类</a:t>
              </a:r>
              <a:endParaRPr lang="zh-CN" altLang="en-US" dirty="0">
                <a:solidFill>
                  <a:srgbClr val="FF00FF"/>
                </a:solidFill>
                <a:latin typeface="Arial" panose="020B0604020202020204" pitchFamily="34" charset="0"/>
                <a:ea typeface="隶书" panose="02010509060101010101" pitchFamily="49" charset="-122"/>
              </a:endParaRP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4C6DE9C-95FA-40B9-970B-3F9447189130}"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5"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79875" name="Text Box 2"/>
          <p:cNvSpPr txBox="1"/>
          <p:nvPr/>
        </p:nvSpPr>
        <p:spPr>
          <a:xfrm>
            <a:off x="1643063" y="1571625"/>
            <a:ext cx="3360737" cy="646113"/>
          </a:xfrm>
          <a:prstGeom prst="rect">
            <a:avLst/>
          </a:prstGeom>
          <a:solidFill>
            <a:srgbClr val="99FF33"/>
          </a:solidFill>
          <a:ln w="12700" cap="flat" cmpd="sng">
            <a:solidFill>
              <a:srgbClr val="99FF33"/>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高级程序设计语言</a:t>
            </a:r>
            <a:r>
              <a:rPr lang="en-US" altLang="zh-CN" sz="2400" dirty="0">
                <a:solidFill>
                  <a:srgbClr val="FF00FF"/>
                </a:solidFill>
                <a:latin typeface="Arial" panose="020B0604020202020204" pitchFamily="34" charset="0"/>
              </a:rPr>
              <a:t>A</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sp>
        <p:nvSpPr>
          <p:cNvPr id="79876" name="Text Box 4"/>
          <p:cNvSpPr txBox="1"/>
          <p:nvPr/>
        </p:nvSpPr>
        <p:spPr>
          <a:xfrm>
            <a:off x="249238" y="1457325"/>
            <a:ext cx="746125" cy="3530600"/>
          </a:xfrm>
          <a:prstGeom prst="rect">
            <a:avLst/>
          </a:prstGeom>
          <a:solidFill>
            <a:srgbClr val="99FF33"/>
          </a:solidFill>
          <a:ln w="12700" cap="flat" cmpd="sng">
            <a:solidFill>
              <a:srgbClr val="FF3300"/>
            </a:solidFill>
            <a:prstDash val="solid"/>
            <a:miter/>
            <a:headEnd type="none" w="sm" len="sm"/>
            <a:tailEnd type="none" w="sm" len="sm"/>
          </a:ln>
        </p:spPr>
        <p:txBody>
          <a:bodyPr vert="eaVert" anchor="t" anchorCtr="0">
            <a:spAutoFit/>
          </a:bodyPr>
          <a:p>
            <a:pPr>
              <a:spcBef>
                <a:spcPct val="50000"/>
              </a:spcBef>
            </a:pPr>
            <a:r>
              <a:rPr lang="zh-CN" altLang="en-US" sz="3600" dirty="0">
                <a:latin typeface="Arial" panose="020B0604020202020204" pitchFamily="34" charset="0"/>
                <a:ea typeface="隶书" panose="02010509060101010101" pitchFamily="49" charset="-122"/>
              </a:rPr>
              <a:t>  </a:t>
            </a:r>
            <a:r>
              <a:rPr lang="zh-CN" altLang="en-US" sz="3600" dirty="0">
                <a:solidFill>
                  <a:srgbClr val="FF00FF"/>
                </a:solidFill>
                <a:latin typeface="Arial" panose="020B0604020202020204" pitchFamily="34" charset="0"/>
                <a:ea typeface="隶书" panose="02010509060101010101" pitchFamily="49" charset="-122"/>
              </a:rPr>
              <a:t>计   算   机   类</a:t>
            </a:r>
            <a:endParaRPr lang="zh-CN" altLang="en-US" sz="3600" dirty="0">
              <a:solidFill>
                <a:srgbClr val="FF00FF"/>
              </a:solidFill>
              <a:latin typeface="Arial" panose="020B0604020202020204" pitchFamily="34" charset="0"/>
              <a:ea typeface="隶书" panose="02010509060101010101" pitchFamily="49" charset="-122"/>
            </a:endParaRPr>
          </a:p>
        </p:txBody>
      </p:sp>
      <p:sp>
        <p:nvSpPr>
          <p:cNvPr id="79877" name="Line 5"/>
          <p:cNvSpPr/>
          <p:nvPr/>
        </p:nvSpPr>
        <p:spPr>
          <a:xfrm>
            <a:off x="982663" y="1889125"/>
            <a:ext cx="698500" cy="0"/>
          </a:xfrm>
          <a:prstGeom prst="line">
            <a:avLst/>
          </a:prstGeom>
          <a:ln w="38100" cap="flat" cmpd="sng">
            <a:solidFill>
              <a:schemeClr val="tx1"/>
            </a:solidFill>
            <a:prstDash val="solid"/>
            <a:round/>
            <a:headEnd type="none" w="sm" len="sm"/>
            <a:tailEnd type="triangle" w="med" len="med"/>
          </a:ln>
        </p:spPr>
      </p:sp>
      <p:sp>
        <p:nvSpPr>
          <p:cNvPr id="79878" name="Line 8"/>
          <p:cNvSpPr/>
          <p:nvPr/>
        </p:nvSpPr>
        <p:spPr>
          <a:xfrm>
            <a:off x="1008063" y="3044825"/>
            <a:ext cx="698500" cy="0"/>
          </a:xfrm>
          <a:prstGeom prst="line">
            <a:avLst/>
          </a:prstGeom>
          <a:ln w="38100" cap="flat" cmpd="sng">
            <a:solidFill>
              <a:schemeClr val="tx1"/>
            </a:solidFill>
            <a:prstDash val="solid"/>
            <a:round/>
            <a:headEnd type="none" w="sm" len="sm"/>
            <a:tailEnd type="triangle" w="med" len="med"/>
          </a:ln>
        </p:spPr>
      </p:sp>
      <p:sp>
        <p:nvSpPr>
          <p:cNvPr id="79879" name="Text Box 9"/>
          <p:cNvSpPr txBox="1"/>
          <p:nvPr/>
        </p:nvSpPr>
        <p:spPr>
          <a:xfrm>
            <a:off x="1709738" y="2824163"/>
            <a:ext cx="2743200" cy="461962"/>
          </a:xfrm>
          <a:prstGeom prst="rect">
            <a:avLst/>
          </a:prstGeom>
          <a:solidFill>
            <a:srgbClr val="99FF33"/>
          </a:solidFill>
          <a:ln w="12700" cap="flat" cmpd="sng">
            <a:solidFill>
              <a:srgbClr val="99FF33"/>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网络技术及应用</a:t>
            </a:r>
            <a:endParaRPr lang="zh-CN" altLang="en-US" sz="2400" dirty="0">
              <a:solidFill>
                <a:srgbClr val="FF00FF"/>
              </a:solidFill>
              <a:latin typeface="Arial" panose="020B0604020202020204" pitchFamily="34" charset="0"/>
              <a:ea typeface="隶书" panose="02010509060101010101" pitchFamily="49" charset="-122"/>
            </a:endParaRPr>
          </a:p>
        </p:txBody>
      </p:sp>
      <p:sp>
        <p:nvSpPr>
          <p:cNvPr id="79880" name="Line 12"/>
          <p:cNvSpPr/>
          <p:nvPr/>
        </p:nvSpPr>
        <p:spPr>
          <a:xfrm>
            <a:off x="1008063" y="4454525"/>
            <a:ext cx="698500" cy="0"/>
          </a:xfrm>
          <a:prstGeom prst="line">
            <a:avLst/>
          </a:prstGeom>
          <a:ln w="38100" cap="flat" cmpd="sng">
            <a:solidFill>
              <a:schemeClr val="tx1"/>
            </a:solidFill>
            <a:prstDash val="solid"/>
            <a:round/>
            <a:headEnd type="none" w="sm" len="sm"/>
            <a:tailEnd type="triangle" w="med" len="med"/>
          </a:ln>
        </p:spPr>
      </p:sp>
      <p:sp>
        <p:nvSpPr>
          <p:cNvPr id="79881" name="Text Box 13"/>
          <p:cNvSpPr txBox="1"/>
          <p:nvPr/>
        </p:nvSpPr>
        <p:spPr>
          <a:xfrm>
            <a:off x="1684338" y="4157663"/>
            <a:ext cx="4119562" cy="646112"/>
          </a:xfrm>
          <a:prstGeom prst="rect">
            <a:avLst/>
          </a:prstGeom>
          <a:solidFill>
            <a:srgbClr val="99FF33"/>
          </a:solidFill>
          <a:ln w="12700" cap="flat" cmpd="sng">
            <a:solidFill>
              <a:srgbClr val="99FF33"/>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微型计算机原理与接口技术</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926D56F-61F6-4F9D-8279-F8F6896919A5}"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2"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80899" name="Text Box 2"/>
          <p:cNvSpPr txBox="1"/>
          <p:nvPr/>
        </p:nvSpPr>
        <p:spPr>
          <a:xfrm>
            <a:off x="7938" y="203200"/>
            <a:ext cx="738187" cy="6654800"/>
          </a:xfrm>
          <a:prstGeom prst="rect">
            <a:avLst/>
          </a:prstGeom>
          <a:solidFill>
            <a:srgbClr val="99FF33"/>
          </a:solidFill>
          <a:ln w="12700" cap="flat" cmpd="sng">
            <a:solidFill>
              <a:srgbClr val="FF3300"/>
            </a:solidFill>
            <a:prstDash val="solid"/>
            <a:miter/>
            <a:headEnd type="none" w="sm" len="sm"/>
            <a:tailEnd type="none" w="sm" len="sm"/>
          </a:ln>
        </p:spPr>
        <p:txBody>
          <a:bodyPr vert="eaVert" anchor="t" anchorCtr="0">
            <a:spAutoFit/>
          </a:bodyPr>
          <a:p>
            <a:pPr>
              <a:spcBef>
                <a:spcPct val="50000"/>
              </a:spcBef>
            </a:pPr>
            <a:r>
              <a:rPr lang="zh-CN" altLang="en-US" sz="3600" b="1" dirty="0">
                <a:solidFill>
                  <a:srgbClr val="FF00FF"/>
                </a:solidFill>
                <a:latin typeface="Arial" panose="020B0604020202020204" pitchFamily="34" charset="0"/>
                <a:ea typeface="隶书" panose="02010509060101010101" pitchFamily="49" charset="-122"/>
              </a:rPr>
              <a:t>   电  磁场  与  电  子  线  路  类</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sp>
        <p:nvSpPr>
          <p:cNvPr id="80900" name="Text Box 3"/>
          <p:cNvSpPr txBox="1"/>
          <p:nvPr/>
        </p:nvSpPr>
        <p:spPr>
          <a:xfrm>
            <a:off x="1247775" y="608013"/>
            <a:ext cx="863600" cy="1384300"/>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电路分析基础</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sp>
        <p:nvSpPr>
          <p:cNvPr id="80901" name="Line 4"/>
          <p:cNvSpPr/>
          <p:nvPr/>
        </p:nvSpPr>
        <p:spPr>
          <a:xfrm>
            <a:off x="660400" y="1231900"/>
            <a:ext cx="571500" cy="0"/>
          </a:xfrm>
          <a:prstGeom prst="line">
            <a:avLst/>
          </a:prstGeom>
          <a:ln w="38100" cap="flat" cmpd="sng">
            <a:solidFill>
              <a:schemeClr val="tx1"/>
            </a:solidFill>
            <a:prstDash val="solid"/>
            <a:round/>
            <a:headEnd type="none" w="sm" len="sm"/>
            <a:tailEnd type="triangle" w="med" len="med"/>
          </a:ln>
        </p:spPr>
      </p:sp>
      <p:sp>
        <p:nvSpPr>
          <p:cNvPr id="80902" name="Text Box 5"/>
          <p:cNvSpPr txBox="1"/>
          <p:nvPr/>
        </p:nvSpPr>
        <p:spPr>
          <a:xfrm>
            <a:off x="2786063" y="642938"/>
            <a:ext cx="1006475" cy="1384300"/>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信号与系统</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sp>
        <p:nvSpPr>
          <p:cNvPr id="80903" name="Line 6"/>
          <p:cNvSpPr/>
          <p:nvPr/>
        </p:nvSpPr>
        <p:spPr>
          <a:xfrm>
            <a:off x="2120900" y="1244600"/>
            <a:ext cx="571500" cy="0"/>
          </a:xfrm>
          <a:prstGeom prst="line">
            <a:avLst/>
          </a:prstGeom>
          <a:ln w="38100" cap="flat" cmpd="sng">
            <a:solidFill>
              <a:schemeClr val="tx1"/>
            </a:solidFill>
            <a:prstDash val="solid"/>
            <a:round/>
            <a:headEnd type="none" w="sm" len="sm"/>
            <a:tailEnd type="triangle" w="med" len="med"/>
          </a:ln>
        </p:spPr>
      </p:sp>
      <p:sp>
        <p:nvSpPr>
          <p:cNvPr id="80904" name="Text Box 7"/>
          <p:cNvSpPr txBox="1"/>
          <p:nvPr/>
        </p:nvSpPr>
        <p:spPr>
          <a:xfrm>
            <a:off x="4295775" y="696913"/>
            <a:ext cx="1127125" cy="1200150"/>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数字电路与逻辑设计</a:t>
            </a:r>
            <a:endParaRPr lang="zh-CN" altLang="en-US" sz="2400" dirty="0">
              <a:solidFill>
                <a:srgbClr val="FF00FF"/>
              </a:solidFill>
              <a:latin typeface="Arial" panose="020B0604020202020204" pitchFamily="34" charset="0"/>
              <a:ea typeface="隶书" panose="02010509060101010101" pitchFamily="49" charset="-122"/>
            </a:endParaRPr>
          </a:p>
        </p:txBody>
      </p:sp>
      <p:sp>
        <p:nvSpPr>
          <p:cNvPr id="80905" name="Line 8"/>
          <p:cNvSpPr/>
          <p:nvPr/>
        </p:nvSpPr>
        <p:spPr>
          <a:xfrm>
            <a:off x="3873500" y="1282700"/>
            <a:ext cx="449263" cy="1588"/>
          </a:xfrm>
          <a:prstGeom prst="line">
            <a:avLst/>
          </a:prstGeom>
          <a:ln w="38100" cap="flat" cmpd="sng">
            <a:solidFill>
              <a:schemeClr val="tx1"/>
            </a:solidFill>
            <a:prstDash val="solid"/>
            <a:round/>
            <a:headEnd type="none" w="sm" len="sm"/>
            <a:tailEnd type="triangle" w="med" len="med"/>
          </a:ln>
        </p:spPr>
      </p:sp>
      <p:sp>
        <p:nvSpPr>
          <p:cNvPr id="80906" name="Text Box 9"/>
          <p:cNvSpPr txBox="1"/>
          <p:nvPr/>
        </p:nvSpPr>
        <p:spPr>
          <a:xfrm>
            <a:off x="5819775" y="608013"/>
            <a:ext cx="936625" cy="1384300"/>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模拟电子技术</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sp>
        <p:nvSpPr>
          <p:cNvPr id="80907" name="Line 10"/>
          <p:cNvSpPr/>
          <p:nvPr/>
        </p:nvSpPr>
        <p:spPr>
          <a:xfrm>
            <a:off x="5384800" y="1308100"/>
            <a:ext cx="449263" cy="1588"/>
          </a:xfrm>
          <a:prstGeom prst="line">
            <a:avLst/>
          </a:prstGeom>
          <a:ln w="38100" cap="flat" cmpd="sng">
            <a:solidFill>
              <a:schemeClr val="tx1"/>
            </a:solidFill>
            <a:prstDash val="solid"/>
            <a:round/>
            <a:headEnd type="none" w="sm" len="sm"/>
            <a:tailEnd type="triangle" w="med" len="med"/>
          </a:ln>
        </p:spPr>
      </p:sp>
      <p:sp>
        <p:nvSpPr>
          <p:cNvPr id="80908" name="Line 11"/>
          <p:cNvSpPr/>
          <p:nvPr/>
        </p:nvSpPr>
        <p:spPr>
          <a:xfrm>
            <a:off x="660400" y="3606800"/>
            <a:ext cx="571500" cy="0"/>
          </a:xfrm>
          <a:prstGeom prst="line">
            <a:avLst/>
          </a:prstGeom>
          <a:ln w="38100" cap="flat" cmpd="sng">
            <a:solidFill>
              <a:schemeClr val="tx1"/>
            </a:solidFill>
            <a:prstDash val="solid"/>
            <a:round/>
            <a:headEnd type="none" w="sm" len="sm"/>
            <a:tailEnd type="triangle" w="med" len="med"/>
          </a:ln>
        </p:spPr>
      </p:sp>
      <p:sp>
        <p:nvSpPr>
          <p:cNvPr id="80909" name="Text Box 12"/>
          <p:cNvSpPr txBox="1"/>
          <p:nvPr/>
        </p:nvSpPr>
        <p:spPr>
          <a:xfrm>
            <a:off x="1247775" y="3168650"/>
            <a:ext cx="1562100" cy="835025"/>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电工电子实验</a:t>
            </a:r>
            <a:r>
              <a:rPr lang="en-US" altLang="zh-CN" sz="2400" dirty="0">
                <a:solidFill>
                  <a:srgbClr val="FF00FF"/>
                </a:solidFill>
                <a:latin typeface="Arial" panose="020B0604020202020204" pitchFamily="34" charset="0"/>
              </a:rPr>
              <a:t>(</a:t>
            </a:r>
            <a:r>
              <a:rPr lang="zh-CN" altLang="en-US" sz="2400" dirty="0">
                <a:solidFill>
                  <a:srgbClr val="FF00FF"/>
                </a:solidFill>
                <a:latin typeface="Arial" panose="020B0604020202020204" pitchFamily="34" charset="0"/>
                <a:ea typeface="隶书" panose="02010509060101010101" pitchFamily="49" charset="-122"/>
              </a:rPr>
              <a:t>一</a:t>
            </a:r>
            <a:r>
              <a:rPr lang="en-US" altLang="zh-CN" sz="2400" dirty="0">
                <a:solidFill>
                  <a:srgbClr val="FF00FF"/>
                </a:solidFill>
                <a:latin typeface="Arial" panose="020B0604020202020204" pitchFamily="34" charset="0"/>
              </a:rPr>
              <a:t>)</a:t>
            </a:r>
            <a:endParaRPr lang="en-US" altLang="zh-CN" sz="3600" dirty="0">
              <a:latin typeface="Arial" panose="020B0604020202020204" pitchFamily="34" charset="0"/>
            </a:endParaRPr>
          </a:p>
        </p:txBody>
      </p:sp>
      <p:sp>
        <p:nvSpPr>
          <p:cNvPr id="80910" name="Line 13"/>
          <p:cNvSpPr/>
          <p:nvPr/>
        </p:nvSpPr>
        <p:spPr>
          <a:xfrm>
            <a:off x="2819400" y="3581400"/>
            <a:ext cx="571500" cy="0"/>
          </a:xfrm>
          <a:prstGeom prst="line">
            <a:avLst/>
          </a:prstGeom>
          <a:ln w="38100" cap="flat" cmpd="sng">
            <a:solidFill>
              <a:schemeClr val="tx1"/>
            </a:solidFill>
            <a:prstDash val="solid"/>
            <a:round/>
            <a:headEnd type="none" w="sm" len="sm"/>
            <a:tailEnd type="triangle" w="med" len="med"/>
          </a:ln>
        </p:spPr>
      </p:sp>
      <p:sp>
        <p:nvSpPr>
          <p:cNvPr id="80911" name="Text Box 14"/>
          <p:cNvSpPr txBox="1"/>
          <p:nvPr/>
        </p:nvSpPr>
        <p:spPr>
          <a:xfrm>
            <a:off x="3394075" y="3168650"/>
            <a:ext cx="1562100" cy="835025"/>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电工电子实验</a:t>
            </a:r>
            <a:r>
              <a:rPr lang="en-US" altLang="zh-CN" sz="2400" dirty="0">
                <a:solidFill>
                  <a:srgbClr val="FF00FF"/>
                </a:solidFill>
                <a:latin typeface="Arial" panose="020B0604020202020204" pitchFamily="34" charset="0"/>
              </a:rPr>
              <a:t>(</a:t>
            </a:r>
            <a:r>
              <a:rPr lang="zh-CN" altLang="en-US" sz="2400" dirty="0">
                <a:solidFill>
                  <a:srgbClr val="FF00FF"/>
                </a:solidFill>
                <a:latin typeface="Arial" panose="020B0604020202020204" pitchFamily="34" charset="0"/>
                <a:ea typeface="隶书" panose="02010509060101010101" pitchFamily="49" charset="-122"/>
              </a:rPr>
              <a:t>二</a:t>
            </a:r>
            <a:r>
              <a:rPr lang="en-US" altLang="zh-CN" sz="2400" dirty="0">
                <a:solidFill>
                  <a:srgbClr val="FF00FF"/>
                </a:solidFill>
                <a:latin typeface="Arial" panose="020B0604020202020204" pitchFamily="34" charset="0"/>
              </a:rPr>
              <a:t>)</a:t>
            </a:r>
            <a:endParaRPr lang="en-US" altLang="zh-CN" sz="3600" dirty="0">
              <a:latin typeface="Arial" panose="020B0604020202020204" pitchFamily="34" charset="0"/>
            </a:endParaRPr>
          </a:p>
        </p:txBody>
      </p:sp>
      <p:sp>
        <p:nvSpPr>
          <p:cNvPr id="80912" name="Line 15"/>
          <p:cNvSpPr/>
          <p:nvPr/>
        </p:nvSpPr>
        <p:spPr>
          <a:xfrm>
            <a:off x="711200" y="5842000"/>
            <a:ext cx="571500" cy="0"/>
          </a:xfrm>
          <a:prstGeom prst="line">
            <a:avLst/>
          </a:prstGeom>
          <a:ln w="38100" cap="flat" cmpd="sng">
            <a:solidFill>
              <a:schemeClr val="tx1"/>
            </a:solidFill>
            <a:prstDash val="solid"/>
            <a:round/>
            <a:headEnd type="none" w="sm" len="sm"/>
            <a:tailEnd type="triangle" w="med" len="med"/>
          </a:ln>
        </p:spPr>
      </p:sp>
      <p:sp>
        <p:nvSpPr>
          <p:cNvPr id="80913" name="Text Box 16"/>
          <p:cNvSpPr txBox="1"/>
          <p:nvPr/>
        </p:nvSpPr>
        <p:spPr>
          <a:xfrm>
            <a:off x="1349375" y="5619750"/>
            <a:ext cx="2679700" cy="469900"/>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400" dirty="0">
                <a:solidFill>
                  <a:srgbClr val="FF00FF"/>
                </a:solidFill>
                <a:latin typeface="Arial" panose="020B0604020202020204" pitchFamily="34" charset="0"/>
                <a:ea typeface="隶书" panose="02010509060101010101" pitchFamily="49" charset="-122"/>
              </a:rPr>
              <a:t>电 磁 场 理 论（</a:t>
            </a:r>
            <a:r>
              <a:rPr lang="en-US" altLang="zh-CN" sz="2400" dirty="0">
                <a:solidFill>
                  <a:srgbClr val="FF00FF"/>
                </a:solidFill>
                <a:latin typeface="Arial" panose="020B0604020202020204" pitchFamily="34" charset="0"/>
              </a:rPr>
              <a:t>B</a:t>
            </a:r>
            <a:r>
              <a:rPr lang="zh-CN" altLang="en-US" sz="2400" dirty="0">
                <a:solidFill>
                  <a:srgbClr val="FF00FF"/>
                </a:solidFill>
                <a:latin typeface="Arial" panose="020B0604020202020204" pitchFamily="34" charset="0"/>
                <a:ea typeface="隶书" panose="02010509060101010101" pitchFamily="49" charset="-122"/>
              </a:rPr>
              <a:t>）</a:t>
            </a:r>
            <a:endParaRPr lang="en-US" altLang="zh-CN" sz="3600" dirty="0">
              <a:latin typeface="Arial" panose="020B0604020202020204" pitchFamily="34" charset="0"/>
            </a:endParaRPr>
          </a:p>
        </p:txBody>
      </p:sp>
      <p:sp>
        <p:nvSpPr>
          <p:cNvPr id="80914" name="Line 17"/>
          <p:cNvSpPr/>
          <p:nvPr/>
        </p:nvSpPr>
        <p:spPr>
          <a:xfrm>
            <a:off x="6794500" y="1308100"/>
            <a:ext cx="449263" cy="1588"/>
          </a:xfrm>
          <a:prstGeom prst="line">
            <a:avLst/>
          </a:prstGeom>
          <a:ln w="38100" cap="flat" cmpd="sng">
            <a:solidFill>
              <a:schemeClr val="tx1"/>
            </a:solidFill>
            <a:prstDash val="solid"/>
            <a:round/>
            <a:headEnd type="none" w="sm" len="sm"/>
            <a:tailEnd type="triangle" w="med" len="med"/>
          </a:ln>
        </p:spPr>
      </p:sp>
      <p:sp>
        <p:nvSpPr>
          <p:cNvPr id="80915" name="Line 18"/>
          <p:cNvSpPr/>
          <p:nvPr/>
        </p:nvSpPr>
        <p:spPr>
          <a:xfrm flipV="1">
            <a:off x="4940300" y="3573463"/>
            <a:ext cx="2224088" cy="20637"/>
          </a:xfrm>
          <a:prstGeom prst="line">
            <a:avLst/>
          </a:prstGeom>
          <a:ln w="38100" cap="flat" cmpd="sng">
            <a:solidFill>
              <a:schemeClr val="tx1"/>
            </a:solidFill>
            <a:prstDash val="solid"/>
            <a:round/>
            <a:headEnd type="none" w="sm" len="sm"/>
            <a:tailEnd type="triangle" w="med" len="med"/>
          </a:ln>
        </p:spPr>
      </p:sp>
      <p:sp>
        <p:nvSpPr>
          <p:cNvPr id="80916" name="Line 19"/>
          <p:cNvSpPr/>
          <p:nvPr/>
        </p:nvSpPr>
        <p:spPr>
          <a:xfrm>
            <a:off x="4051300" y="5854700"/>
            <a:ext cx="3184525" cy="22225"/>
          </a:xfrm>
          <a:prstGeom prst="line">
            <a:avLst/>
          </a:prstGeom>
          <a:ln w="38100" cap="flat" cmpd="sng">
            <a:solidFill>
              <a:schemeClr val="tx1"/>
            </a:solidFill>
            <a:prstDash val="solid"/>
            <a:round/>
            <a:headEnd type="none" w="sm" len="sm"/>
            <a:tailEnd type="triangle" w="med" len="med"/>
          </a:ln>
        </p:spPr>
      </p:sp>
      <p:sp>
        <p:nvSpPr>
          <p:cNvPr id="80917" name="Text Box 20"/>
          <p:cNvSpPr txBox="1"/>
          <p:nvPr/>
        </p:nvSpPr>
        <p:spPr>
          <a:xfrm>
            <a:off x="7262813" y="698500"/>
            <a:ext cx="738187" cy="5778500"/>
          </a:xfrm>
          <a:prstGeom prst="rect">
            <a:avLst/>
          </a:prstGeom>
          <a:solidFill>
            <a:srgbClr val="99FF33"/>
          </a:solidFill>
          <a:ln w="12700" cap="flat" cmpd="sng">
            <a:solidFill>
              <a:srgbClr val="FF3300"/>
            </a:solidFill>
            <a:prstDash val="solid"/>
            <a:miter/>
            <a:headEnd type="none" w="sm" len="sm"/>
            <a:tailEnd type="none" w="sm" len="sm"/>
          </a:ln>
        </p:spPr>
        <p:txBody>
          <a:bodyPr vert="eaVert" anchor="t" anchorCtr="0">
            <a:spAutoFit/>
          </a:bodyPr>
          <a:p>
            <a:pPr>
              <a:spcBef>
                <a:spcPct val="50000"/>
              </a:spcBef>
            </a:pPr>
            <a:r>
              <a:rPr lang="zh-CN" altLang="en-US" sz="3600" dirty="0">
                <a:solidFill>
                  <a:srgbClr val="FF00FF"/>
                </a:solidFill>
                <a:latin typeface="Arial" panose="020B0604020202020204" pitchFamily="34" charset="0"/>
                <a:ea typeface="隶书" panose="02010509060101010101" pitchFamily="49" charset="-122"/>
              </a:rPr>
              <a:t>   通    信      原         理</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79CB663-2872-49F2-9384-C7DAD02BB0EB}"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8"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81923" name="Text Box 2"/>
          <p:cNvSpPr txBox="1"/>
          <p:nvPr/>
        </p:nvSpPr>
        <p:spPr>
          <a:xfrm>
            <a:off x="250825" y="0"/>
            <a:ext cx="739775" cy="6618288"/>
          </a:xfrm>
          <a:prstGeom prst="rect">
            <a:avLst/>
          </a:prstGeom>
          <a:solidFill>
            <a:srgbClr val="99FF33"/>
          </a:solidFill>
          <a:ln w="12700" cap="flat" cmpd="sng">
            <a:solidFill>
              <a:srgbClr val="FF3300"/>
            </a:solidFill>
            <a:prstDash val="solid"/>
            <a:miter/>
            <a:headEnd type="none" w="sm" len="sm"/>
            <a:tailEnd type="none" w="sm" len="sm"/>
          </a:ln>
        </p:spPr>
        <p:txBody>
          <a:bodyPr vert="eaVert" anchor="t" anchorCtr="0">
            <a:spAutoFit/>
          </a:bodyPr>
          <a:p>
            <a:pPr>
              <a:spcBef>
                <a:spcPct val="50000"/>
              </a:spcBef>
            </a:pPr>
            <a:r>
              <a:rPr lang="zh-CN" altLang="en-US" sz="3600" b="1" dirty="0">
                <a:solidFill>
                  <a:srgbClr val="FF00FF"/>
                </a:solidFill>
                <a:latin typeface="Arial" panose="020B0604020202020204" pitchFamily="34" charset="0"/>
                <a:ea typeface="隶书" panose="02010509060101010101" pitchFamily="49" charset="-122"/>
              </a:rPr>
              <a:t>  固  体  电  子  与  光  电  子  类</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sp>
        <p:nvSpPr>
          <p:cNvPr id="81924" name="Line 3"/>
          <p:cNvSpPr/>
          <p:nvPr/>
        </p:nvSpPr>
        <p:spPr>
          <a:xfrm>
            <a:off x="971550" y="981075"/>
            <a:ext cx="360363" cy="0"/>
          </a:xfrm>
          <a:prstGeom prst="line">
            <a:avLst/>
          </a:prstGeom>
          <a:ln w="38100" cap="flat" cmpd="sng">
            <a:solidFill>
              <a:schemeClr val="tx1"/>
            </a:solidFill>
            <a:prstDash val="solid"/>
            <a:round/>
            <a:headEnd type="none" w="sm" len="sm"/>
            <a:tailEnd type="triangle" w="med" len="med"/>
          </a:ln>
        </p:spPr>
      </p:sp>
      <p:sp>
        <p:nvSpPr>
          <p:cNvPr id="81925" name="Text Box 4"/>
          <p:cNvSpPr txBox="1"/>
          <p:nvPr/>
        </p:nvSpPr>
        <p:spPr>
          <a:xfrm>
            <a:off x="1331913" y="836613"/>
            <a:ext cx="2016125" cy="369887"/>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1800" dirty="0">
                <a:solidFill>
                  <a:srgbClr val="FF00FF"/>
                </a:solidFill>
                <a:latin typeface="Arial" panose="020B0604020202020204" pitchFamily="34" charset="0"/>
                <a:ea typeface="隶书" panose="02010509060101010101" pitchFamily="49" charset="-122"/>
              </a:rPr>
              <a:t>量子与固体物理</a:t>
            </a:r>
            <a:endParaRPr lang="zh-CN" altLang="en-US" sz="1800" dirty="0">
              <a:latin typeface="Arial" panose="020B0604020202020204" pitchFamily="34" charset="0"/>
              <a:ea typeface="隶书" panose="02010509060101010101" pitchFamily="49" charset="-122"/>
            </a:endParaRPr>
          </a:p>
        </p:txBody>
      </p:sp>
      <p:sp>
        <p:nvSpPr>
          <p:cNvPr id="81926" name="Line 5"/>
          <p:cNvSpPr/>
          <p:nvPr/>
        </p:nvSpPr>
        <p:spPr>
          <a:xfrm>
            <a:off x="6300788" y="981075"/>
            <a:ext cx="706437" cy="0"/>
          </a:xfrm>
          <a:prstGeom prst="line">
            <a:avLst/>
          </a:prstGeom>
          <a:ln w="38100" cap="flat" cmpd="sng">
            <a:solidFill>
              <a:schemeClr val="tx1"/>
            </a:solidFill>
            <a:prstDash val="solid"/>
            <a:round/>
            <a:headEnd type="none" w="sm" len="sm"/>
            <a:tailEnd type="triangle" w="med" len="med"/>
          </a:ln>
        </p:spPr>
      </p:sp>
      <p:sp>
        <p:nvSpPr>
          <p:cNvPr id="81927" name="Line 7"/>
          <p:cNvSpPr/>
          <p:nvPr/>
        </p:nvSpPr>
        <p:spPr>
          <a:xfrm>
            <a:off x="952500" y="5410200"/>
            <a:ext cx="635000" cy="0"/>
          </a:xfrm>
          <a:prstGeom prst="line">
            <a:avLst/>
          </a:prstGeom>
          <a:ln w="38100" cap="flat" cmpd="sng">
            <a:solidFill>
              <a:schemeClr val="tx1"/>
            </a:solidFill>
            <a:prstDash val="solid"/>
            <a:round/>
            <a:headEnd type="none" w="sm" len="sm"/>
            <a:tailEnd type="triangle" w="med" len="med"/>
          </a:ln>
        </p:spPr>
      </p:sp>
      <p:sp>
        <p:nvSpPr>
          <p:cNvPr id="81928" name="Text Box 8"/>
          <p:cNvSpPr txBox="1"/>
          <p:nvPr/>
        </p:nvSpPr>
        <p:spPr>
          <a:xfrm>
            <a:off x="1600200" y="5092700"/>
            <a:ext cx="1638300" cy="531813"/>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800" dirty="0">
                <a:solidFill>
                  <a:srgbClr val="FF00FF"/>
                </a:solidFill>
                <a:latin typeface="Arial" panose="020B0604020202020204" pitchFamily="34" charset="0"/>
                <a:ea typeface="隶书" panose="02010509060101010101" pitchFamily="49" charset="-122"/>
              </a:rPr>
              <a:t>物理光学</a:t>
            </a:r>
            <a:endParaRPr lang="zh-CN" altLang="en-US" sz="3600" dirty="0">
              <a:latin typeface="Arial" panose="020B0604020202020204" pitchFamily="34" charset="0"/>
              <a:ea typeface="隶书" panose="02010509060101010101" pitchFamily="49" charset="-122"/>
            </a:endParaRPr>
          </a:p>
        </p:txBody>
      </p:sp>
      <p:sp>
        <p:nvSpPr>
          <p:cNvPr id="81929" name="Line 9"/>
          <p:cNvSpPr/>
          <p:nvPr/>
        </p:nvSpPr>
        <p:spPr>
          <a:xfrm>
            <a:off x="3251200" y="5422900"/>
            <a:ext cx="635000" cy="0"/>
          </a:xfrm>
          <a:prstGeom prst="line">
            <a:avLst/>
          </a:prstGeom>
          <a:ln w="38100" cap="flat" cmpd="sng">
            <a:solidFill>
              <a:schemeClr val="tx1"/>
            </a:solidFill>
            <a:prstDash val="solid"/>
            <a:round/>
            <a:headEnd type="none" w="sm" len="sm"/>
            <a:tailEnd type="triangle" w="med" len="med"/>
          </a:ln>
        </p:spPr>
      </p:sp>
      <p:sp>
        <p:nvSpPr>
          <p:cNvPr id="81930" name="Text Box 10"/>
          <p:cNvSpPr txBox="1"/>
          <p:nvPr/>
        </p:nvSpPr>
        <p:spPr>
          <a:xfrm>
            <a:off x="3873500" y="5105400"/>
            <a:ext cx="2425700" cy="531813"/>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800" dirty="0">
                <a:solidFill>
                  <a:srgbClr val="FF00FF"/>
                </a:solidFill>
                <a:latin typeface="Arial" panose="020B0604020202020204" pitchFamily="34" charset="0"/>
                <a:ea typeface="隶书" panose="02010509060101010101" pitchFamily="49" charset="-122"/>
              </a:rPr>
              <a:t>  激光原理</a:t>
            </a:r>
            <a:endParaRPr lang="zh-CN" altLang="en-US" sz="3600" dirty="0">
              <a:latin typeface="Arial" panose="020B0604020202020204" pitchFamily="34" charset="0"/>
              <a:ea typeface="隶书" panose="02010509060101010101" pitchFamily="49" charset="-122"/>
            </a:endParaRPr>
          </a:p>
        </p:txBody>
      </p:sp>
      <p:sp>
        <p:nvSpPr>
          <p:cNvPr id="81931" name="Line 11"/>
          <p:cNvSpPr/>
          <p:nvPr/>
        </p:nvSpPr>
        <p:spPr>
          <a:xfrm>
            <a:off x="1042988" y="3068638"/>
            <a:ext cx="995362" cy="0"/>
          </a:xfrm>
          <a:prstGeom prst="line">
            <a:avLst/>
          </a:prstGeom>
          <a:ln w="38100" cap="flat" cmpd="sng">
            <a:solidFill>
              <a:schemeClr val="tx1"/>
            </a:solidFill>
            <a:prstDash val="solid"/>
            <a:round/>
            <a:headEnd type="none" w="sm" len="sm"/>
            <a:tailEnd type="triangle" w="med" len="med"/>
          </a:ln>
        </p:spPr>
      </p:sp>
      <p:sp>
        <p:nvSpPr>
          <p:cNvPr id="81932" name="Text Box 12"/>
          <p:cNvSpPr txBox="1"/>
          <p:nvPr/>
        </p:nvSpPr>
        <p:spPr>
          <a:xfrm>
            <a:off x="1979613" y="2781300"/>
            <a:ext cx="3149600" cy="531813"/>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800" dirty="0">
                <a:solidFill>
                  <a:srgbClr val="FF00FF"/>
                </a:solidFill>
                <a:latin typeface="Arial" panose="020B0604020202020204" pitchFamily="34" charset="0"/>
                <a:ea typeface="隶书" panose="02010509060101010101" pitchFamily="49" charset="-122"/>
              </a:rPr>
              <a:t>光电子基础实验</a:t>
            </a:r>
            <a:endParaRPr lang="en-US" altLang="zh-CN" sz="3600" dirty="0">
              <a:latin typeface="Arial" panose="020B0604020202020204" pitchFamily="34" charset="0"/>
            </a:endParaRPr>
          </a:p>
        </p:txBody>
      </p:sp>
      <p:sp>
        <p:nvSpPr>
          <p:cNvPr id="81933" name="Line 14"/>
          <p:cNvSpPr/>
          <p:nvPr/>
        </p:nvSpPr>
        <p:spPr>
          <a:xfrm>
            <a:off x="5148263" y="2997200"/>
            <a:ext cx="1800225" cy="0"/>
          </a:xfrm>
          <a:prstGeom prst="line">
            <a:avLst/>
          </a:prstGeom>
          <a:ln w="38100" cap="flat" cmpd="sng">
            <a:solidFill>
              <a:schemeClr val="tx1"/>
            </a:solidFill>
            <a:prstDash val="solid"/>
            <a:round/>
            <a:headEnd type="none" w="sm" len="sm"/>
            <a:tailEnd type="triangle" w="med" len="med"/>
          </a:ln>
        </p:spPr>
      </p:sp>
      <p:sp>
        <p:nvSpPr>
          <p:cNvPr id="81934" name="Line 15"/>
          <p:cNvSpPr/>
          <p:nvPr/>
        </p:nvSpPr>
        <p:spPr>
          <a:xfrm>
            <a:off x="6286500" y="5397500"/>
            <a:ext cx="736600" cy="0"/>
          </a:xfrm>
          <a:prstGeom prst="line">
            <a:avLst/>
          </a:prstGeom>
          <a:ln w="38100" cap="flat" cmpd="sng">
            <a:solidFill>
              <a:schemeClr val="tx1"/>
            </a:solidFill>
            <a:prstDash val="solid"/>
            <a:round/>
            <a:headEnd type="none" w="sm" len="sm"/>
            <a:tailEnd type="triangle" w="med" len="med"/>
          </a:ln>
        </p:spPr>
      </p:sp>
      <p:sp>
        <p:nvSpPr>
          <p:cNvPr id="81935" name="Text Box 16"/>
          <p:cNvSpPr txBox="1"/>
          <p:nvPr/>
        </p:nvSpPr>
        <p:spPr>
          <a:xfrm>
            <a:off x="6986588" y="693738"/>
            <a:ext cx="739775" cy="5299075"/>
          </a:xfrm>
          <a:prstGeom prst="rect">
            <a:avLst/>
          </a:prstGeom>
          <a:solidFill>
            <a:srgbClr val="99FF33"/>
          </a:solidFill>
          <a:ln w="12700" cap="flat" cmpd="sng">
            <a:solidFill>
              <a:srgbClr val="FF3300"/>
            </a:solidFill>
            <a:prstDash val="solid"/>
            <a:miter/>
            <a:headEnd type="none" w="sm" len="sm"/>
            <a:tailEnd type="none" w="sm" len="sm"/>
          </a:ln>
        </p:spPr>
        <p:txBody>
          <a:bodyPr vert="eaVert" anchor="t" anchorCtr="0">
            <a:spAutoFit/>
          </a:bodyPr>
          <a:p>
            <a:pPr>
              <a:spcBef>
                <a:spcPct val="50000"/>
              </a:spcBef>
            </a:pPr>
            <a:r>
              <a:rPr lang="zh-CN" altLang="en-US" sz="3600" dirty="0">
                <a:latin typeface="Arial" panose="020B0604020202020204" pitchFamily="34" charset="0"/>
                <a:ea typeface="隶书" panose="02010509060101010101" pitchFamily="49" charset="-122"/>
              </a:rPr>
              <a:t>      </a:t>
            </a:r>
            <a:r>
              <a:rPr lang="zh-CN" altLang="en-US" sz="3600" dirty="0">
                <a:solidFill>
                  <a:srgbClr val="FF00FF"/>
                </a:solidFill>
                <a:latin typeface="Arial" panose="020B0604020202020204" pitchFamily="34" charset="0"/>
                <a:ea typeface="隶书" panose="02010509060101010101" pitchFamily="49" charset="-122"/>
              </a:rPr>
              <a:t>光      电      子      学</a:t>
            </a:r>
            <a:endParaRPr lang="zh-CN" altLang="en-US" sz="3600" dirty="0">
              <a:solidFill>
                <a:srgbClr val="FF00FF"/>
              </a:solidFill>
              <a:latin typeface="Arial" panose="020B0604020202020204" pitchFamily="34" charset="0"/>
              <a:ea typeface="隶书" panose="02010509060101010101" pitchFamily="49" charset="-122"/>
            </a:endParaRPr>
          </a:p>
        </p:txBody>
      </p:sp>
      <p:sp>
        <p:nvSpPr>
          <p:cNvPr id="81936" name="Text Box 4"/>
          <p:cNvSpPr txBox="1"/>
          <p:nvPr/>
        </p:nvSpPr>
        <p:spPr>
          <a:xfrm>
            <a:off x="4140200" y="836613"/>
            <a:ext cx="2447925" cy="369887"/>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1800" dirty="0">
                <a:solidFill>
                  <a:srgbClr val="FF00FF"/>
                </a:solidFill>
                <a:latin typeface="Arial" panose="020B0604020202020204" pitchFamily="34" charset="0"/>
                <a:ea typeface="隶书" panose="02010509060101010101" pitchFamily="49" charset="-122"/>
              </a:rPr>
              <a:t>纳米材料与传感技术</a:t>
            </a:r>
            <a:endParaRPr lang="zh-CN" altLang="en-US" sz="1800" dirty="0">
              <a:solidFill>
                <a:srgbClr val="FF00FF"/>
              </a:solidFill>
              <a:latin typeface="Arial" panose="020B0604020202020204" pitchFamily="34" charset="0"/>
              <a:ea typeface="隶书" panose="02010509060101010101" pitchFamily="49" charset="-122"/>
            </a:endParaRPr>
          </a:p>
        </p:txBody>
      </p:sp>
      <p:sp>
        <p:nvSpPr>
          <p:cNvPr id="81937" name="Line 3"/>
          <p:cNvSpPr/>
          <p:nvPr/>
        </p:nvSpPr>
        <p:spPr>
          <a:xfrm>
            <a:off x="3348038" y="1052513"/>
            <a:ext cx="792162" cy="0"/>
          </a:xfrm>
          <a:prstGeom prst="line">
            <a:avLst/>
          </a:prstGeom>
          <a:ln w="38100" cap="flat" cmpd="sng">
            <a:solidFill>
              <a:schemeClr val="tx1"/>
            </a:solidFill>
            <a:prstDash val="solid"/>
            <a:round/>
            <a:headEnd type="none" w="sm" len="sm"/>
            <a:tailEnd type="triangle" w="med" len="med"/>
          </a:ln>
        </p:spPr>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6A38B0D-8DF4-4BBA-9ED4-EB5015815DBD}"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2"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82947" name="Text Box 2"/>
          <p:cNvSpPr txBox="1"/>
          <p:nvPr/>
        </p:nvSpPr>
        <p:spPr>
          <a:xfrm>
            <a:off x="0" y="476250"/>
            <a:ext cx="738188" cy="2881313"/>
          </a:xfrm>
          <a:prstGeom prst="rect">
            <a:avLst/>
          </a:prstGeom>
          <a:solidFill>
            <a:srgbClr val="99FF33"/>
          </a:solidFill>
          <a:ln w="12700" cap="flat" cmpd="sng">
            <a:solidFill>
              <a:srgbClr val="FF3300"/>
            </a:solidFill>
            <a:prstDash val="solid"/>
            <a:miter/>
            <a:headEnd type="none" w="sm" len="sm"/>
            <a:tailEnd type="none" w="sm" len="sm"/>
          </a:ln>
        </p:spPr>
        <p:txBody>
          <a:bodyPr vert="eaVert" anchor="t" anchorCtr="0">
            <a:spAutoFit/>
          </a:bodyPr>
          <a:p>
            <a:pPr>
              <a:spcBef>
                <a:spcPct val="50000"/>
              </a:spcBef>
            </a:pPr>
            <a:r>
              <a:rPr lang="zh-CN" altLang="en-US" sz="3600" dirty="0">
                <a:solidFill>
                  <a:srgbClr val="FF00FF"/>
                </a:solidFill>
                <a:latin typeface="Arial" panose="020B0604020202020204" pitchFamily="34" charset="0"/>
                <a:ea typeface="隶书" panose="02010509060101010101" pitchFamily="49" charset="-122"/>
              </a:rPr>
              <a:t>信息光光电子</a:t>
            </a:r>
            <a:endParaRPr lang="zh-CN" altLang="en-US" sz="3600" dirty="0">
              <a:solidFill>
                <a:srgbClr val="FF00FF"/>
              </a:solidFill>
              <a:latin typeface="Arial" panose="020B0604020202020204" pitchFamily="34" charset="0"/>
              <a:ea typeface="隶书" panose="02010509060101010101" pitchFamily="49" charset="-122"/>
            </a:endParaRPr>
          </a:p>
        </p:txBody>
      </p:sp>
      <p:sp>
        <p:nvSpPr>
          <p:cNvPr id="82948" name="Text Box 4"/>
          <p:cNvSpPr txBox="1"/>
          <p:nvPr/>
        </p:nvSpPr>
        <p:spPr>
          <a:xfrm>
            <a:off x="7938" y="3716338"/>
            <a:ext cx="738187" cy="2881312"/>
          </a:xfrm>
          <a:prstGeom prst="rect">
            <a:avLst/>
          </a:prstGeom>
          <a:solidFill>
            <a:srgbClr val="99FF33"/>
          </a:solidFill>
          <a:ln w="12700" cap="flat" cmpd="sng">
            <a:solidFill>
              <a:srgbClr val="FF3300"/>
            </a:solidFill>
            <a:prstDash val="solid"/>
            <a:miter/>
            <a:headEnd type="none" w="sm" len="sm"/>
            <a:tailEnd type="none" w="sm" len="sm"/>
          </a:ln>
        </p:spPr>
        <p:txBody>
          <a:bodyPr vert="eaVert" anchor="t" anchorCtr="0">
            <a:spAutoFit/>
          </a:bodyPr>
          <a:p>
            <a:pPr>
              <a:spcBef>
                <a:spcPct val="50000"/>
              </a:spcBef>
            </a:pPr>
            <a:r>
              <a:rPr lang="zh-CN" altLang="en-US" sz="3600" dirty="0">
                <a:solidFill>
                  <a:srgbClr val="FF00FF"/>
                </a:solidFill>
                <a:latin typeface="Arial" panose="020B0604020202020204" pitchFamily="34" charset="0"/>
                <a:ea typeface="隶书" panose="02010509060101010101" pitchFamily="49" charset="-122"/>
              </a:rPr>
              <a:t>智能微纳器件</a:t>
            </a:r>
            <a:endParaRPr lang="zh-CN" altLang="en-US" sz="3600" dirty="0">
              <a:solidFill>
                <a:srgbClr val="FF00FF"/>
              </a:solidFill>
              <a:latin typeface="Arial" panose="020B0604020202020204" pitchFamily="34" charset="0"/>
              <a:ea typeface="隶书" panose="02010509060101010101" pitchFamily="49" charset="-122"/>
            </a:endParaRPr>
          </a:p>
        </p:txBody>
      </p:sp>
      <p:sp>
        <p:nvSpPr>
          <p:cNvPr id="82949" name="Line 5"/>
          <p:cNvSpPr/>
          <p:nvPr/>
        </p:nvSpPr>
        <p:spPr>
          <a:xfrm>
            <a:off x="684213" y="1628775"/>
            <a:ext cx="406400" cy="0"/>
          </a:xfrm>
          <a:prstGeom prst="line">
            <a:avLst/>
          </a:prstGeom>
          <a:ln w="38100" cap="flat" cmpd="sng">
            <a:solidFill>
              <a:schemeClr val="tx1"/>
            </a:solidFill>
            <a:prstDash val="solid"/>
            <a:round/>
            <a:headEnd type="none" w="sm" len="sm"/>
            <a:tailEnd type="triangle" w="med" len="med"/>
          </a:ln>
        </p:spPr>
      </p:sp>
      <p:sp>
        <p:nvSpPr>
          <p:cNvPr id="82950" name="Text Box 6"/>
          <p:cNvSpPr txBox="1"/>
          <p:nvPr/>
        </p:nvSpPr>
        <p:spPr>
          <a:xfrm>
            <a:off x="1116013" y="1196975"/>
            <a:ext cx="7759700" cy="646113"/>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sz="2800" dirty="0">
                <a:solidFill>
                  <a:srgbClr val="FF00FF"/>
                </a:solidFill>
                <a:latin typeface="Arial" panose="020B0604020202020204" pitchFamily="34" charset="0"/>
                <a:ea typeface="隶书" panose="02010509060101010101" pitchFamily="49" charset="-122"/>
              </a:rPr>
              <a:t>光电子技术及应用、光纤传输技术、光通信实验</a:t>
            </a:r>
            <a:r>
              <a:rPr lang="zh-CN" altLang="en-US" sz="3600" dirty="0">
                <a:latin typeface="Arial" panose="020B0604020202020204" pitchFamily="34" charset="0"/>
                <a:ea typeface="隶书" panose="02010509060101010101" pitchFamily="49" charset="-122"/>
              </a:rPr>
              <a:t> </a:t>
            </a:r>
            <a:endParaRPr lang="zh-CN" altLang="en-US" sz="3600" dirty="0">
              <a:latin typeface="Arial" panose="020B0604020202020204" pitchFamily="34" charset="0"/>
              <a:ea typeface="隶书" panose="02010509060101010101" pitchFamily="49" charset="-122"/>
            </a:endParaRPr>
          </a:p>
        </p:txBody>
      </p:sp>
      <p:sp>
        <p:nvSpPr>
          <p:cNvPr id="82951" name="Line 9"/>
          <p:cNvSpPr/>
          <p:nvPr/>
        </p:nvSpPr>
        <p:spPr>
          <a:xfrm>
            <a:off x="755650" y="4941888"/>
            <a:ext cx="406400" cy="0"/>
          </a:xfrm>
          <a:prstGeom prst="line">
            <a:avLst/>
          </a:prstGeom>
          <a:ln w="38100" cap="flat" cmpd="sng">
            <a:solidFill>
              <a:schemeClr val="tx1"/>
            </a:solidFill>
            <a:prstDash val="solid"/>
            <a:round/>
            <a:headEnd type="none" w="sm" len="sm"/>
            <a:tailEnd type="triangle" w="med" len="med"/>
          </a:ln>
        </p:spPr>
      </p:sp>
      <p:sp>
        <p:nvSpPr>
          <p:cNvPr id="82952" name="Text Box 10"/>
          <p:cNvSpPr txBox="1"/>
          <p:nvPr/>
        </p:nvSpPr>
        <p:spPr>
          <a:xfrm>
            <a:off x="1130300" y="4365625"/>
            <a:ext cx="8013700" cy="1076325"/>
          </a:xfrm>
          <a:prstGeom prst="rect">
            <a:avLst/>
          </a:prstGeom>
          <a:solidFill>
            <a:srgbClr val="99FF33"/>
          </a:solidFill>
          <a:ln w="12700" cap="flat" cmpd="sng">
            <a:solidFill>
              <a:srgbClr val="FF3300"/>
            </a:solidFill>
            <a:prstDash val="solid"/>
            <a:miter/>
            <a:headEnd type="none" w="sm" len="sm"/>
            <a:tailEnd type="none" w="sm" len="sm"/>
          </a:ln>
        </p:spPr>
        <p:txBody>
          <a:bodyPr anchor="t" anchorCtr="0">
            <a:spAutoFit/>
          </a:bodyPr>
          <a:p>
            <a:pPr>
              <a:spcBef>
                <a:spcPct val="50000"/>
              </a:spcBef>
            </a:pPr>
            <a:r>
              <a:rPr lang="zh-CN" altLang="en-US" dirty="0">
                <a:solidFill>
                  <a:srgbClr val="FF00FF"/>
                </a:solidFill>
                <a:latin typeface="Arial" panose="020B0604020202020204" pitchFamily="34" charset="0"/>
                <a:ea typeface="隶书" panose="02010509060101010101" pitchFamily="49" charset="-122"/>
              </a:rPr>
              <a:t>微纳传感器及其应用、智能微纳器件设计、微电子材料与器件实验</a:t>
            </a:r>
            <a:endParaRPr lang="zh-CN" altLang="en-US" sz="3600" dirty="0">
              <a:latin typeface="Arial" panose="020B0604020202020204" pitchFamily="34" charset="0"/>
              <a:ea typeface="隶书" panose="02010509060101010101"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EDB0D77-8307-4F15-9760-8F34D548087E}"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3"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83971" name="Text Box 2"/>
          <p:cNvSpPr txBox="1"/>
          <p:nvPr/>
        </p:nvSpPr>
        <p:spPr>
          <a:xfrm>
            <a:off x="0" y="0"/>
            <a:ext cx="7962900" cy="641350"/>
          </a:xfrm>
          <a:prstGeom prst="rect">
            <a:avLst/>
          </a:prstGeom>
          <a:noFill/>
          <a:ln w="12700">
            <a:noFill/>
          </a:ln>
        </p:spPr>
        <p:txBody>
          <a:bodyPr anchor="t" anchorCtr="0">
            <a:spAutoFit/>
          </a:bodyPr>
          <a:p>
            <a:pPr>
              <a:spcBef>
                <a:spcPct val="50000"/>
              </a:spcBef>
            </a:pPr>
            <a:r>
              <a:rPr lang="zh-CN" altLang="en-US" sz="3600" dirty="0">
                <a:latin typeface="Arial" panose="020B0604020202020204" pitchFamily="34" charset="0"/>
                <a:ea typeface="隶书" panose="02010509060101010101" pitchFamily="49" charset="-122"/>
              </a:rPr>
              <a:t>实验、实践教学体系</a:t>
            </a:r>
            <a:endParaRPr lang="zh-CN" altLang="en-US" sz="3600" dirty="0">
              <a:latin typeface="Arial" panose="020B0604020202020204" pitchFamily="34" charset="0"/>
              <a:ea typeface="隶书" panose="02010509060101010101" pitchFamily="49" charset="-122"/>
            </a:endParaRPr>
          </a:p>
        </p:txBody>
      </p:sp>
      <p:sp>
        <p:nvSpPr>
          <p:cNvPr id="83972" name="Text Box 3"/>
          <p:cNvSpPr txBox="1"/>
          <p:nvPr/>
        </p:nvSpPr>
        <p:spPr>
          <a:xfrm>
            <a:off x="0" y="1019175"/>
            <a:ext cx="1485900" cy="423863"/>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400" dirty="0">
                <a:solidFill>
                  <a:srgbClr val="FF0000"/>
                </a:solidFill>
                <a:latin typeface="Times New Roman" panose="02020603050405020304" pitchFamily="18" charset="0"/>
                <a:ea typeface="隶书" panose="02010509060101010101" pitchFamily="49" charset="-122"/>
              </a:rPr>
              <a:t>物理实验</a:t>
            </a:r>
            <a:endParaRPr lang="zh-CN" altLang="en-US" sz="2400" dirty="0">
              <a:latin typeface="Times New Roman" panose="02020603050405020304" pitchFamily="18" charset="0"/>
              <a:ea typeface="Times New Roman" panose="02020603050405020304" pitchFamily="18" charset="0"/>
            </a:endParaRPr>
          </a:p>
        </p:txBody>
      </p:sp>
      <p:sp>
        <p:nvSpPr>
          <p:cNvPr id="83973" name="Text Box 4"/>
          <p:cNvSpPr txBox="1"/>
          <p:nvPr/>
        </p:nvSpPr>
        <p:spPr>
          <a:xfrm>
            <a:off x="2108200" y="995363"/>
            <a:ext cx="2979738" cy="474662"/>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400" dirty="0">
                <a:solidFill>
                  <a:srgbClr val="FF0000"/>
                </a:solidFill>
                <a:latin typeface="Times New Roman" panose="02020603050405020304" pitchFamily="18" charset="0"/>
                <a:ea typeface="隶书" panose="02010509060101010101" pitchFamily="49" charset="-122"/>
              </a:rPr>
              <a:t>电工电子实验（一）</a:t>
            </a:r>
            <a:endParaRPr lang="zh-CN" altLang="en-US" sz="2400" dirty="0">
              <a:latin typeface="Times New Roman" panose="02020603050405020304" pitchFamily="18" charset="0"/>
              <a:ea typeface="Times New Roman" panose="02020603050405020304" pitchFamily="18" charset="0"/>
            </a:endParaRPr>
          </a:p>
        </p:txBody>
      </p:sp>
      <p:sp>
        <p:nvSpPr>
          <p:cNvPr id="83974" name="Text Box 5"/>
          <p:cNvSpPr txBox="1"/>
          <p:nvPr/>
        </p:nvSpPr>
        <p:spPr>
          <a:xfrm>
            <a:off x="5656263" y="1001713"/>
            <a:ext cx="2954337" cy="550862"/>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400" dirty="0">
                <a:solidFill>
                  <a:srgbClr val="FF0000"/>
                </a:solidFill>
                <a:latin typeface="Times New Roman" panose="02020603050405020304" pitchFamily="18" charset="0"/>
                <a:ea typeface="隶书" panose="02010509060101010101" pitchFamily="49" charset="-122"/>
              </a:rPr>
              <a:t>电工电子实验（二）</a:t>
            </a:r>
            <a:endParaRPr lang="zh-CN" altLang="en-US" sz="2400" dirty="0">
              <a:latin typeface="Times New Roman" panose="02020603050405020304" pitchFamily="18" charset="0"/>
              <a:ea typeface="Times New Roman" panose="02020603050405020304" pitchFamily="18" charset="0"/>
            </a:endParaRPr>
          </a:p>
        </p:txBody>
      </p:sp>
      <p:sp>
        <p:nvSpPr>
          <p:cNvPr id="83975" name="Text Box 6"/>
          <p:cNvSpPr txBox="1"/>
          <p:nvPr/>
        </p:nvSpPr>
        <p:spPr>
          <a:xfrm>
            <a:off x="1054100" y="3308350"/>
            <a:ext cx="2525713" cy="652463"/>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400" dirty="0">
                <a:solidFill>
                  <a:srgbClr val="FF0000"/>
                </a:solidFill>
                <a:latin typeface="Times New Roman" panose="02020603050405020304" pitchFamily="18" charset="0"/>
                <a:ea typeface="隶书" panose="02010509060101010101" pitchFamily="49" charset="-122"/>
              </a:rPr>
              <a:t>光电子基础实验</a:t>
            </a:r>
            <a:endParaRPr lang="zh-CN" altLang="en-US" sz="2400" dirty="0">
              <a:latin typeface="Times New Roman" panose="02020603050405020304" pitchFamily="18" charset="0"/>
              <a:ea typeface="Times New Roman" panose="02020603050405020304" pitchFamily="18" charset="0"/>
            </a:endParaRPr>
          </a:p>
        </p:txBody>
      </p:sp>
      <p:sp>
        <p:nvSpPr>
          <p:cNvPr id="83976" name="Text Box 7"/>
          <p:cNvSpPr txBox="1"/>
          <p:nvPr/>
        </p:nvSpPr>
        <p:spPr>
          <a:xfrm>
            <a:off x="4619625" y="2566988"/>
            <a:ext cx="2516188" cy="411162"/>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000" dirty="0">
                <a:solidFill>
                  <a:srgbClr val="FF0000"/>
                </a:solidFill>
                <a:latin typeface="Times New Roman" panose="02020603050405020304" pitchFamily="18" charset="0"/>
                <a:ea typeface="隶书" panose="02010509060101010101" pitchFamily="49" charset="-122"/>
              </a:rPr>
              <a:t>光通信实验</a:t>
            </a:r>
            <a:endParaRPr lang="zh-CN" altLang="en-US" sz="2000" dirty="0">
              <a:latin typeface="Times New Roman" panose="02020603050405020304" pitchFamily="18" charset="0"/>
              <a:ea typeface="Times New Roman" panose="02020603050405020304" pitchFamily="18" charset="0"/>
            </a:endParaRPr>
          </a:p>
        </p:txBody>
      </p:sp>
      <p:sp>
        <p:nvSpPr>
          <p:cNvPr id="83977" name="Text Box 9"/>
          <p:cNvSpPr txBox="1"/>
          <p:nvPr/>
        </p:nvSpPr>
        <p:spPr>
          <a:xfrm>
            <a:off x="4643438" y="4214813"/>
            <a:ext cx="2881312" cy="487362"/>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000" dirty="0">
                <a:solidFill>
                  <a:srgbClr val="FF0000"/>
                </a:solidFill>
                <a:latin typeface="Times New Roman" panose="02020603050405020304" pitchFamily="18" charset="0"/>
                <a:ea typeface="隶书" panose="02010509060101010101" pitchFamily="49" charset="-122"/>
              </a:rPr>
              <a:t>微电子材料与器件实验</a:t>
            </a:r>
            <a:endParaRPr lang="zh-CN" altLang="en-US" sz="2000" dirty="0">
              <a:solidFill>
                <a:srgbClr val="FF0000"/>
              </a:solidFill>
              <a:latin typeface="Times New Roman" panose="02020603050405020304" pitchFamily="18" charset="0"/>
              <a:ea typeface="Times New Roman" panose="02020603050405020304" pitchFamily="18" charset="0"/>
            </a:endParaRPr>
          </a:p>
        </p:txBody>
      </p:sp>
      <p:sp>
        <p:nvSpPr>
          <p:cNvPr id="83978" name="Rectangle 10"/>
          <p:cNvSpPr/>
          <p:nvPr/>
        </p:nvSpPr>
        <p:spPr>
          <a:xfrm>
            <a:off x="-14287" y="2565400"/>
            <a:ext cx="9144000" cy="0"/>
          </a:xfrm>
          <a:prstGeom prst="rect">
            <a:avLst/>
          </a:prstGeom>
          <a:noFill/>
          <a:ln w="12700">
            <a:noFill/>
          </a:ln>
        </p:spPr>
        <p:txBody>
          <a:bodyPr wrap="none" anchor="ctr" anchorCtr="0">
            <a:spAutoFit/>
          </a:bodyPr>
          <a:p>
            <a:pPr indent="285750" eaLnBrk="0" hangingPunct="0"/>
            <a:endParaRPr lang="zh-CN" altLang="en-US" sz="2400" dirty="0">
              <a:latin typeface="Times New Roman" panose="02020603050405020304" pitchFamily="18" charset="0"/>
              <a:ea typeface="宋体" panose="02010600030101010101" pitchFamily="2" charset="-122"/>
            </a:endParaRPr>
          </a:p>
        </p:txBody>
      </p:sp>
      <p:sp>
        <p:nvSpPr>
          <p:cNvPr id="83979" name="Rectangle 11"/>
          <p:cNvSpPr/>
          <p:nvPr/>
        </p:nvSpPr>
        <p:spPr>
          <a:xfrm>
            <a:off x="14288" y="2565400"/>
            <a:ext cx="9144000" cy="0"/>
          </a:xfrm>
          <a:prstGeom prst="rect">
            <a:avLst/>
          </a:prstGeom>
          <a:noFill/>
          <a:ln w="12700">
            <a:noFill/>
          </a:ln>
        </p:spPr>
        <p:txBody>
          <a:bodyPr wrap="none" anchor="ctr" anchorCtr="0">
            <a:spAutoFit/>
          </a:bodyPr>
          <a:p>
            <a:pPr indent="342900" eaLnBrk="0" hangingPunct="0"/>
            <a:endParaRPr lang="zh-CN" altLang="en-US" sz="2400" dirty="0">
              <a:latin typeface="Times New Roman" panose="02020603050405020304" pitchFamily="18" charset="0"/>
              <a:ea typeface="宋体" panose="02010600030101010101" pitchFamily="2" charset="-122"/>
            </a:endParaRPr>
          </a:p>
        </p:txBody>
      </p:sp>
      <p:sp>
        <p:nvSpPr>
          <p:cNvPr id="83980" name="Line 12"/>
          <p:cNvSpPr/>
          <p:nvPr/>
        </p:nvSpPr>
        <p:spPr>
          <a:xfrm>
            <a:off x="1460500" y="1244600"/>
            <a:ext cx="698500" cy="0"/>
          </a:xfrm>
          <a:prstGeom prst="line">
            <a:avLst/>
          </a:prstGeom>
          <a:ln w="38100" cap="flat" cmpd="sng">
            <a:solidFill>
              <a:schemeClr val="tx1"/>
            </a:solidFill>
            <a:prstDash val="solid"/>
            <a:round/>
            <a:headEnd type="none" w="sm" len="sm"/>
            <a:tailEnd type="triangle" w="med" len="med"/>
          </a:ln>
        </p:spPr>
      </p:sp>
      <p:sp>
        <p:nvSpPr>
          <p:cNvPr id="83981" name="Line 13"/>
          <p:cNvSpPr/>
          <p:nvPr/>
        </p:nvSpPr>
        <p:spPr>
          <a:xfrm>
            <a:off x="0" y="3657600"/>
            <a:ext cx="1117600" cy="0"/>
          </a:xfrm>
          <a:prstGeom prst="line">
            <a:avLst/>
          </a:prstGeom>
          <a:ln w="38100" cap="flat" cmpd="sng">
            <a:solidFill>
              <a:schemeClr val="tx1"/>
            </a:solidFill>
            <a:prstDash val="solid"/>
            <a:round/>
            <a:headEnd type="none" w="sm" len="sm"/>
            <a:tailEnd type="triangle" w="med" len="med"/>
          </a:ln>
        </p:spPr>
      </p:sp>
      <p:sp>
        <p:nvSpPr>
          <p:cNvPr id="83982" name="Line 14"/>
          <p:cNvSpPr/>
          <p:nvPr/>
        </p:nvSpPr>
        <p:spPr>
          <a:xfrm>
            <a:off x="5092700" y="1231900"/>
            <a:ext cx="596900" cy="0"/>
          </a:xfrm>
          <a:prstGeom prst="line">
            <a:avLst/>
          </a:prstGeom>
          <a:ln w="38100" cap="flat" cmpd="sng">
            <a:solidFill>
              <a:schemeClr val="tx1"/>
            </a:solidFill>
            <a:prstDash val="solid"/>
            <a:round/>
            <a:headEnd type="none" w="sm" len="sm"/>
            <a:tailEnd type="triangle" w="med" len="med"/>
          </a:ln>
        </p:spPr>
      </p:sp>
      <p:sp>
        <p:nvSpPr>
          <p:cNvPr id="83983" name="Line 15"/>
          <p:cNvSpPr/>
          <p:nvPr/>
        </p:nvSpPr>
        <p:spPr>
          <a:xfrm>
            <a:off x="8597900" y="1244600"/>
            <a:ext cx="546100" cy="0"/>
          </a:xfrm>
          <a:prstGeom prst="line">
            <a:avLst/>
          </a:prstGeom>
          <a:ln w="28575" cap="flat" cmpd="sng">
            <a:solidFill>
              <a:schemeClr val="tx1"/>
            </a:solidFill>
            <a:prstDash val="solid"/>
            <a:round/>
            <a:headEnd type="none" w="sm" len="sm"/>
            <a:tailEnd type="triangle" w="med" len="med"/>
          </a:ln>
        </p:spPr>
      </p:sp>
      <p:sp>
        <p:nvSpPr>
          <p:cNvPr id="83984" name="Line 16"/>
          <p:cNvSpPr/>
          <p:nvPr/>
        </p:nvSpPr>
        <p:spPr>
          <a:xfrm>
            <a:off x="3556000" y="3644900"/>
            <a:ext cx="0" cy="0"/>
          </a:xfrm>
          <a:prstGeom prst="line">
            <a:avLst/>
          </a:prstGeom>
          <a:ln w="12700" cap="flat" cmpd="sng">
            <a:solidFill>
              <a:schemeClr val="tx1"/>
            </a:solidFill>
            <a:prstDash val="solid"/>
            <a:round/>
            <a:headEnd type="none" w="sm" len="sm"/>
            <a:tailEnd type="none" w="sm" len="sm"/>
          </a:ln>
        </p:spPr>
      </p:sp>
      <p:sp>
        <p:nvSpPr>
          <p:cNvPr id="83985" name="Line 17"/>
          <p:cNvSpPr/>
          <p:nvPr/>
        </p:nvSpPr>
        <p:spPr>
          <a:xfrm>
            <a:off x="3581400" y="3644900"/>
            <a:ext cx="393700" cy="0"/>
          </a:xfrm>
          <a:prstGeom prst="line">
            <a:avLst/>
          </a:prstGeom>
          <a:ln w="38100" cap="flat" cmpd="sng">
            <a:solidFill>
              <a:schemeClr val="tx1"/>
            </a:solidFill>
            <a:prstDash val="solid"/>
            <a:round/>
            <a:headEnd type="none" w="sm" len="sm"/>
            <a:tailEnd type="none" w="sm" len="sm"/>
          </a:ln>
        </p:spPr>
      </p:sp>
      <p:sp>
        <p:nvSpPr>
          <p:cNvPr id="83986" name="Line 18"/>
          <p:cNvSpPr/>
          <p:nvPr/>
        </p:nvSpPr>
        <p:spPr>
          <a:xfrm>
            <a:off x="3995738" y="2708275"/>
            <a:ext cx="0" cy="1790700"/>
          </a:xfrm>
          <a:prstGeom prst="line">
            <a:avLst/>
          </a:prstGeom>
          <a:ln w="28575" cap="flat" cmpd="sng">
            <a:solidFill>
              <a:schemeClr val="tx1"/>
            </a:solidFill>
            <a:prstDash val="solid"/>
            <a:round/>
            <a:headEnd type="none" w="sm" len="sm"/>
            <a:tailEnd type="none" w="sm" len="sm"/>
          </a:ln>
        </p:spPr>
      </p:sp>
      <p:sp>
        <p:nvSpPr>
          <p:cNvPr id="83987" name="Line 19"/>
          <p:cNvSpPr/>
          <p:nvPr/>
        </p:nvSpPr>
        <p:spPr>
          <a:xfrm>
            <a:off x="3995738" y="2708275"/>
            <a:ext cx="622300" cy="0"/>
          </a:xfrm>
          <a:prstGeom prst="line">
            <a:avLst/>
          </a:prstGeom>
          <a:ln w="38100" cap="flat" cmpd="sng">
            <a:solidFill>
              <a:schemeClr val="tx1"/>
            </a:solidFill>
            <a:prstDash val="solid"/>
            <a:round/>
            <a:headEnd type="none" w="sm" len="sm"/>
            <a:tailEnd type="triangle" w="med" len="med"/>
          </a:ln>
        </p:spPr>
      </p:sp>
      <p:sp>
        <p:nvSpPr>
          <p:cNvPr id="83988" name="Line 20"/>
          <p:cNvSpPr/>
          <p:nvPr/>
        </p:nvSpPr>
        <p:spPr>
          <a:xfrm>
            <a:off x="4000500" y="4470400"/>
            <a:ext cx="546100" cy="0"/>
          </a:xfrm>
          <a:prstGeom prst="line">
            <a:avLst/>
          </a:prstGeom>
          <a:ln w="38100" cap="flat" cmpd="sng">
            <a:solidFill>
              <a:schemeClr val="tx1"/>
            </a:solidFill>
            <a:prstDash val="solid"/>
            <a:round/>
            <a:headEnd type="none" w="sm" len="sm"/>
            <a:tailEnd type="triangle" w="med" len="med"/>
          </a:ln>
        </p:spPr>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ED7878C-FBCE-4084-A5A4-CC54F005A9AE}"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7"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122884" name="Text Box 4"/>
          <p:cNvSpPr txBox="1"/>
          <p:nvPr/>
        </p:nvSpPr>
        <p:spPr>
          <a:xfrm>
            <a:off x="74295" y="404178"/>
            <a:ext cx="8820150" cy="646112"/>
          </a:xfrm>
          <a:prstGeom prst="rect">
            <a:avLst/>
          </a:prstGeom>
          <a:noFill/>
          <a:ln w="9525">
            <a:noFill/>
          </a:ln>
        </p:spPr>
        <p:txBody>
          <a:bodyPr lIns="90000" tIns="46800" rIns="90000" bIns="46800" anchor="t" anchorCtr="0">
            <a:spAutoFit/>
          </a:bodyPr>
          <a:p>
            <a:pPr>
              <a:spcBef>
                <a:spcPct val="50000"/>
              </a:spcBef>
            </a:pPr>
            <a:r>
              <a:rPr lang="zh-CN" altLang="en-US" dirty="0">
                <a:latin typeface="Arial" panose="020B0604020202020204" pitchFamily="34" charset="0"/>
                <a:ea typeface="隶书" panose="02010509060101010101" pitchFamily="49" charset="-122"/>
              </a:rPr>
              <a:t>  </a:t>
            </a:r>
            <a:r>
              <a:rPr lang="zh-CN" altLang="en-US" sz="3600" dirty="0">
                <a:latin typeface="Arial" panose="020B0604020202020204" pitchFamily="34" charset="0"/>
                <a:ea typeface="隶书" panose="02010509060101010101" pitchFamily="49" charset="-122"/>
              </a:rPr>
              <a:t>  </a:t>
            </a:r>
            <a:r>
              <a:rPr lang="en-US" altLang="zh-CN" sz="3600" dirty="0">
                <a:latin typeface="Arial" panose="020B0604020202020204" pitchFamily="34" charset="0"/>
              </a:rPr>
              <a:t>2.1 </a:t>
            </a:r>
            <a:r>
              <a:rPr lang="zh-CN" altLang="en-US" sz="3600" dirty="0">
                <a:latin typeface="Arial" panose="020B0604020202020204" pitchFamily="34" charset="0"/>
                <a:ea typeface="隶书" panose="02010509060101010101" pitchFamily="49" charset="-122"/>
              </a:rPr>
              <a:t>培养目标与毕业要求</a:t>
            </a:r>
            <a:endParaRPr lang="zh-CN" altLang="en-US" sz="3600" dirty="0">
              <a:latin typeface="Arial" panose="020B0604020202020204" pitchFamily="34" charset="0"/>
              <a:ea typeface="隶书" panose="02010509060101010101" pitchFamily="49" charset="-122"/>
            </a:endParaRPr>
          </a:p>
        </p:txBody>
      </p:sp>
      <p:sp>
        <p:nvSpPr>
          <p:cNvPr id="122885" name="Text Box 5"/>
          <p:cNvSpPr txBox="1"/>
          <p:nvPr/>
        </p:nvSpPr>
        <p:spPr>
          <a:xfrm>
            <a:off x="306705" y="1124585"/>
            <a:ext cx="8529638" cy="5201920"/>
          </a:xfrm>
          <a:prstGeom prst="rect">
            <a:avLst/>
          </a:prstGeom>
          <a:noFill/>
          <a:ln w="9525">
            <a:noFill/>
          </a:ln>
        </p:spPr>
        <p:txBody>
          <a:bodyPr wrap="square" lIns="90000" tIns="46800" rIns="90000" bIns="46800" anchor="t" anchorCtr="0">
            <a:spAutoFit/>
          </a:bodyPr>
          <a:p>
            <a:pPr>
              <a:spcBef>
                <a:spcPct val="50000"/>
              </a:spcBef>
            </a:pPr>
            <a:r>
              <a:rPr lang="zh-CN" altLang="en-US" dirty="0">
                <a:latin typeface="Arial" panose="020B0604020202020204" pitchFamily="34" charset="0"/>
                <a:ea typeface="隶书" panose="02010509060101010101" pitchFamily="49" charset="-122"/>
              </a:rPr>
              <a:t>     </a:t>
            </a:r>
            <a:r>
              <a:rPr lang="en-US" altLang="zh-CN" dirty="0">
                <a:solidFill>
                  <a:srgbClr val="FFFF00"/>
                </a:solidFill>
                <a:latin typeface="Arial" panose="020B0604020202020204" pitchFamily="34" charset="0"/>
              </a:rPr>
              <a:t>1.</a:t>
            </a:r>
            <a:r>
              <a:rPr lang="zh-CN" altLang="en-US" dirty="0">
                <a:solidFill>
                  <a:srgbClr val="FFFF00"/>
                </a:solidFill>
                <a:latin typeface="Arial" panose="020B0604020202020204" pitchFamily="34" charset="0"/>
                <a:ea typeface="隶书" panose="02010509060101010101" pitchFamily="49" charset="-122"/>
              </a:rPr>
              <a:t>培养目标：</a:t>
            </a:r>
            <a:endParaRPr lang="en-US" altLang="zh-CN" dirty="0">
              <a:solidFill>
                <a:srgbClr val="FFFF00"/>
              </a:solidFill>
              <a:latin typeface="Arial" panose="020B0604020202020204" pitchFamily="34" charset="0"/>
            </a:endParaRPr>
          </a:p>
          <a:p>
            <a:pPr>
              <a:lnSpc>
                <a:spcPct val="150000"/>
              </a:lnSpc>
            </a:pPr>
            <a:r>
              <a:rPr lang="zh-CN" altLang="en-US" dirty="0">
                <a:solidFill>
                  <a:srgbClr val="FFFF00"/>
                </a:solidFill>
                <a:latin typeface="Arial" panose="020B0604020202020204" pitchFamily="34" charset="0"/>
                <a:ea typeface="隶书" panose="02010509060101010101" pitchFamily="49" charset="-122"/>
              </a:rPr>
              <a:t>    </a:t>
            </a:r>
            <a:r>
              <a:rPr lang="zh-CN" altLang="zh-CN" sz="2400" dirty="0">
                <a:latin typeface="Arial" panose="020B0604020202020204" pitchFamily="34" charset="0"/>
                <a:ea typeface="隶书" panose="02010509060101010101" pitchFamily="49" charset="-122"/>
              </a:rPr>
              <a:t>本专业坚持立德树人，培养具有较高思想道德、文化修养、敬业精神、社会责任感， 德、智、体、美、劳</a:t>
            </a:r>
            <a:r>
              <a:rPr lang="zh-CN" altLang="zh-CN" sz="2400" dirty="0">
                <a:solidFill>
                  <a:srgbClr val="FF0000"/>
                </a:solidFill>
                <a:latin typeface="Arial" panose="020B0604020202020204" pitchFamily="34" charset="0"/>
                <a:ea typeface="隶书" panose="02010509060101010101" pitchFamily="49" charset="-122"/>
              </a:rPr>
              <a:t>全面发展</a:t>
            </a:r>
            <a:r>
              <a:rPr lang="zh-CN" altLang="zh-CN" sz="2400" dirty="0">
                <a:latin typeface="Arial" panose="020B0604020202020204" pitchFamily="34" charset="0"/>
                <a:ea typeface="隶书" panose="02010509060101010101" pitchFamily="49" charset="-122"/>
              </a:rPr>
              <a:t>，适应社会主义现代化建设和信息产业发展</a:t>
            </a:r>
            <a:r>
              <a:rPr lang="zh-CN" altLang="zh-CN" sz="2400" dirty="0">
                <a:solidFill>
                  <a:srgbClr val="FF0000"/>
                </a:solidFill>
                <a:latin typeface="Arial" panose="020B0604020202020204" pitchFamily="34" charset="0"/>
                <a:ea typeface="隶书" panose="02010509060101010101" pitchFamily="49" charset="-122"/>
              </a:rPr>
              <a:t>需要</a:t>
            </a:r>
            <a:r>
              <a:rPr lang="zh-CN" altLang="zh-CN" sz="2400" dirty="0">
                <a:latin typeface="Arial" panose="020B0604020202020204" pitchFamily="34" charset="0"/>
                <a:ea typeface="隶书" panose="02010509060101010101" pitchFamily="49" charset="-122"/>
              </a:rPr>
              <a:t>，具有良好的学习能力、实践能力、创新意识、国际视野和团队合作精神，具备运用系统的数学、自然科学基础知识和必备的专业知识分析和解决电子科学与技术领域复杂工程问题的能力，能够胜任信息光电子、智能微纳器件的设计、开发、维护、管理等工作的高素质专门技术人才。</a:t>
            </a:r>
            <a:endParaRPr lang="zh-CN" altLang="zh-CN" sz="2400" dirty="0">
              <a:latin typeface="Arial" panose="020B060402020202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 calcmode="lin" valueType="num">
                                      <p:cBhvr>
                                        <p:cTn id="7" dur="500" fill="hold"/>
                                        <p:tgtEl>
                                          <p:spTgt spid="122884"/>
                                        </p:tgtEl>
                                        <p:attrNameLst>
                                          <p:attrName>ppt_x</p:attrName>
                                        </p:attrNameLst>
                                      </p:cBhvr>
                                      <p:tavLst>
                                        <p:tav tm="0">
                                          <p:val>
                                            <p:strVal val="#ppt_x"/>
                                          </p:val>
                                        </p:tav>
                                        <p:tav tm="100000">
                                          <p:val>
                                            <p:strVal val="#ppt_x"/>
                                          </p:val>
                                        </p:tav>
                                      </p:tavLst>
                                    </p:anim>
                                    <p:anim calcmode="lin" valueType="num">
                                      <p:cBhvr>
                                        <p:cTn id="8" dur="500" fill="hold"/>
                                        <p:tgtEl>
                                          <p:spTgt spid="1228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22885"/>
                                        </p:tgtEl>
                                        <p:attrNameLst>
                                          <p:attrName>style.visibility</p:attrName>
                                        </p:attrNameLst>
                                      </p:cBhvr>
                                      <p:to>
                                        <p:strVal val="visible"/>
                                      </p:to>
                                    </p:set>
                                    <p:animEffect transition="in" filter="box(in)">
                                      <p:cBhvr>
                                        <p:cTn id="13"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p:bldP spid="12288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285A3A6-CA6E-448A-ABC2-DF0A5F9736C4}"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7" name="灯片编号占位符 3"/>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84995" name="Text Box 2"/>
          <p:cNvSpPr txBox="1"/>
          <p:nvPr/>
        </p:nvSpPr>
        <p:spPr>
          <a:xfrm>
            <a:off x="0" y="1895475"/>
            <a:ext cx="1493838" cy="487363"/>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400" dirty="0">
                <a:solidFill>
                  <a:srgbClr val="FF0000"/>
                </a:solidFill>
                <a:latin typeface="Times New Roman" panose="02020603050405020304" pitchFamily="18" charset="0"/>
                <a:ea typeface="隶书" panose="02010509060101010101" pitchFamily="49" charset="-122"/>
              </a:rPr>
              <a:t>程序设计</a:t>
            </a:r>
            <a:endParaRPr lang="zh-CN" altLang="en-US" sz="2400" dirty="0">
              <a:latin typeface="Times New Roman" panose="02020603050405020304" pitchFamily="18" charset="0"/>
              <a:ea typeface="Times New Roman" panose="02020603050405020304" pitchFamily="18" charset="0"/>
            </a:endParaRPr>
          </a:p>
        </p:txBody>
      </p:sp>
      <p:sp>
        <p:nvSpPr>
          <p:cNvPr id="84996" name="Text Box 3"/>
          <p:cNvSpPr txBox="1"/>
          <p:nvPr/>
        </p:nvSpPr>
        <p:spPr>
          <a:xfrm>
            <a:off x="0" y="3252788"/>
            <a:ext cx="1497013" cy="536575"/>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1600" dirty="0">
                <a:solidFill>
                  <a:srgbClr val="FF0000"/>
                </a:solidFill>
                <a:latin typeface="Times New Roman" panose="02020603050405020304" pitchFamily="18" charset="0"/>
                <a:ea typeface="隶书" panose="02010509060101010101" pitchFamily="49" charset="-122"/>
              </a:rPr>
              <a:t>金工实习、</a:t>
            </a:r>
            <a:endParaRPr lang="en-US" altLang="zh-CN" sz="1600" dirty="0">
              <a:solidFill>
                <a:srgbClr val="FF0000"/>
              </a:solidFill>
              <a:latin typeface="Times New Roman" panose="02020603050405020304" pitchFamily="18" charset="0"/>
            </a:endParaRPr>
          </a:p>
          <a:p>
            <a:pPr algn="ctr" eaLnBrk="0" hangingPunct="0"/>
            <a:r>
              <a:rPr lang="zh-CN" altLang="en-US" sz="1600" dirty="0">
                <a:solidFill>
                  <a:srgbClr val="FF0000"/>
                </a:solidFill>
                <a:latin typeface="Times New Roman" panose="02020603050405020304" pitchFamily="18" charset="0"/>
                <a:ea typeface="隶书" panose="02010509060101010101" pitchFamily="49" charset="-122"/>
              </a:rPr>
              <a:t>电装实习</a:t>
            </a:r>
            <a:endParaRPr lang="zh-CN" altLang="en-US" sz="1600" dirty="0">
              <a:latin typeface="Times New Roman" panose="02020603050405020304" pitchFamily="18" charset="0"/>
              <a:ea typeface="Times New Roman" panose="02020603050405020304" pitchFamily="18" charset="0"/>
            </a:endParaRPr>
          </a:p>
        </p:txBody>
      </p:sp>
      <p:sp>
        <p:nvSpPr>
          <p:cNvPr id="84997" name="Text Box 4"/>
          <p:cNvSpPr txBox="1"/>
          <p:nvPr/>
        </p:nvSpPr>
        <p:spPr>
          <a:xfrm>
            <a:off x="0" y="4578350"/>
            <a:ext cx="1658938" cy="563563"/>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400" dirty="0">
                <a:solidFill>
                  <a:srgbClr val="FF0000"/>
                </a:solidFill>
                <a:latin typeface="Times New Roman" panose="02020603050405020304" pitchFamily="18" charset="0"/>
                <a:ea typeface="隶书" panose="02010509060101010101" pitchFamily="49" charset="-122"/>
              </a:rPr>
              <a:t>认识实习</a:t>
            </a:r>
            <a:endParaRPr lang="zh-CN" altLang="en-US" sz="2400" dirty="0">
              <a:latin typeface="Times New Roman" panose="02020603050405020304" pitchFamily="18" charset="0"/>
              <a:ea typeface="Times New Roman" panose="02020603050405020304" pitchFamily="18" charset="0"/>
            </a:endParaRPr>
          </a:p>
        </p:txBody>
      </p:sp>
      <p:sp>
        <p:nvSpPr>
          <p:cNvPr id="84998" name="Line 5"/>
          <p:cNvSpPr/>
          <p:nvPr/>
        </p:nvSpPr>
        <p:spPr>
          <a:xfrm>
            <a:off x="1492250" y="2136775"/>
            <a:ext cx="342900" cy="0"/>
          </a:xfrm>
          <a:prstGeom prst="line">
            <a:avLst/>
          </a:prstGeom>
          <a:ln w="38100" cap="flat" cmpd="sng">
            <a:solidFill>
              <a:schemeClr val="tx1"/>
            </a:solidFill>
            <a:prstDash val="solid"/>
            <a:round/>
            <a:headEnd type="none" w="med" len="med"/>
            <a:tailEnd type="triangle" w="med" len="med"/>
          </a:ln>
        </p:spPr>
      </p:sp>
      <p:sp>
        <p:nvSpPr>
          <p:cNvPr id="84999" name="Line 6"/>
          <p:cNvSpPr/>
          <p:nvPr/>
        </p:nvSpPr>
        <p:spPr>
          <a:xfrm>
            <a:off x="1501775" y="3476625"/>
            <a:ext cx="433388" cy="0"/>
          </a:xfrm>
          <a:prstGeom prst="line">
            <a:avLst/>
          </a:prstGeom>
          <a:ln w="38100" cap="flat" cmpd="sng">
            <a:solidFill>
              <a:schemeClr val="tx1"/>
            </a:solidFill>
            <a:prstDash val="solid"/>
            <a:round/>
            <a:headEnd type="none" w="med" len="med"/>
            <a:tailEnd type="triangle" w="med" len="med"/>
          </a:ln>
        </p:spPr>
      </p:sp>
      <p:sp>
        <p:nvSpPr>
          <p:cNvPr id="85000" name="Text Box 7"/>
          <p:cNvSpPr txBox="1"/>
          <p:nvPr/>
        </p:nvSpPr>
        <p:spPr>
          <a:xfrm>
            <a:off x="1860550" y="1917700"/>
            <a:ext cx="1595438" cy="461963"/>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400" dirty="0">
                <a:solidFill>
                  <a:srgbClr val="FF0000"/>
                </a:solidFill>
                <a:latin typeface="Times New Roman" panose="02020603050405020304" pitchFamily="18" charset="0"/>
                <a:ea typeface="隶书" panose="02010509060101010101" pitchFamily="49" charset="-122"/>
              </a:rPr>
              <a:t>数学实验</a:t>
            </a:r>
            <a:endParaRPr lang="zh-CN" altLang="en-US" sz="2400" dirty="0">
              <a:latin typeface="Times New Roman" panose="02020603050405020304" pitchFamily="18" charset="0"/>
              <a:ea typeface="Times New Roman" panose="02020603050405020304" pitchFamily="18" charset="0"/>
            </a:endParaRPr>
          </a:p>
        </p:txBody>
      </p:sp>
      <p:sp>
        <p:nvSpPr>
          <p:cNvPr id="85001" name="Text Box 8"/>
          <p:cNvSpPr txBox="1"/>
          <p:nvPr/>
        </p:nvSpPr>
        <p:spPr>
          <a:xfrm>
            <a:off x="1919288" y="3257550"/>
            <a:ext cx="1500187" cy="474663"/>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1600" dirty="0">
                <a:solidFill>
                  <a:srgbClr val="FF0000"/>
                </a:solidFill>
                <a:latin typeface="Times New Roman" panose="02020603050405020304" pitchFamily="18" charset="0"/>
                <a:ea typeface="隶书" panose="02010509060101010101" pitchFamily="49" charset="-122"/>
              </a:rPr>
              <a:t>电子电路</a:t>
            </a:r>
            <a:endParaRPr lang="en-US" altLang="zh-CN" sz="1600" dirty="0">
              <a:solidFill>
                <a:srgbClr val="FF0000"/>
              </a:solidFill>
              <a:latin typeface="Times New Roman" panose="02020603050405020304" pitchFamily="18" charset="0"/>
            </a:endParaRPr>
          </a:p>
          <a:p>
            <a:pPr algn="ctr" eaLnBrk="0" hangingPunct="0"/>
            <a:r>
              <a:rPr lang="zh-CN" altLang="en-US" sz="1600" dirty="0">
                <a:solidFill>
                  <a:srgbClr val="FF0000"/>
                </a:solidFill>
                <a:latin typeface="Times New Roman" panose="02020603050405020304" pitchFamily="18" charset="0"/>
                <a:ea typeface="隶书" panose="02010509060101010101" pitchFamily="49" charset="-122"/>
              </a:rPr>
              <a:t>课程设计</a:t>
            </a:r>
            <a:endParaRPr lang="zh-CN" altLang="en-US" sz="1600" dirty="0">
              <a:latin typeface="Times New Roman" panose="02020603050405020304" pitchFamily="18" charset="0"/>
              <a:ea typeface="Times New Roman" panose="02020603050405020304" pitchFamily="18" charset="0"/>
            </a:endParaRPr>
          </a:p>
        </p:txBody>
      </p:sp>
      <p:sp>
        <p:nvSpPr>
          <p:cNvPr id="85002" name="Text Box 9"/>
          <p:cNvSpPr txBox="1"/>
          <p:nvPr/>
        </p:nvSpPr>
        <p:spPr>
          <a:xfrm>
            <a:off x="2057400" y="4624388"/>
            <a:ext cx="1582738" cy="512762"/>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400" dirty="0">
                <a:solidFill>
                  <a:srgbClr val="FF0000"/>
                </a:solidFill>
                <a:latin typeface="Times New Roman" panose="02020603050405020304" pitchFamily="18" charset="0"/>
                <a:ea typeface="隶书" panose="02010509060101010101" pitchFamily="49" charset="-122"/>
              </a:rPr>
              <a:t>社会实践</a:t>
            </a:r>
            <a:endParaRPr lang="zh-CN" altLang="en-US" sz="2400" dirty="0">
              <a:latin typeface="Times New Roman" panose="02020603050405020304" pitchFamily="18" charset="0"/>
              <a:ea typeface="Times New Roman" panose="02020603050405020304" pitchFamily="18" charset="0"/>
            </a:endParaRPr>
          </a:p>
        </p:txBody>
      </p:sp>
      <p:sp>
        <p:nvSpPr>
          <p:cNvPr id="85003" name="Line 10"/>
          <p:cNvSpPr/>
          <p:nvPr/>
        </p:nvSpPr>
        <p:spPr>
          <a:xfrm>
            <a:off x="3448050" y="2168525"/>
            <a:ext cx="342900" cy="0"/>
          </a:xfrm>
          <a:prstGeom prst="line">
            <a:avLst/>
          </a:prstGeom>
          <a:ln w="38100" cap="flat" cmpd="sng">
            <a:solidFill>
              <a:schemeClr val="tx1"/>
            </a:solidFill>
            <a:prstDash val="solid"/>
            <a:round/>
            <a:headEnd type="none" w="med" len="med"/>
            <a:tailEnd type="triangle" w="med" len="med"/>
          </a:ln>
        </p:spPr>
      </p:sp>
      <p:sp>
        <p:nvSpPr>
          <p:cNvPr id="85004" name="Line 11"/>
          <p:cNvSpPr/>
          <p:nvPr/>
        </p:nvSpPr>
        <p:spPr>
          <a:xfrm>
            <a:off x="3254375" y="3522663"/>
            <a:ext cx="469900" cy="0"/>
          </a:xfrm>
          <a:prstGeom prst="line">
            <a:avLst/>
          </a:prstGeom>
          <a:ln w="38100" cap="flat" cmpd="sng">
            <a:solidFill>
              <a:schemeClr val="tx1"/>
            </a:solidFill>
            <a:prstDash val="solid"/>
            <a:round/>
            <a:headEnd type="none" w="med" len="med"/>
            <a:tailEnd type="triangle" w="med" len="med"/>
          </a:ln>
        </p:spPr>
      </p:sp>
      <p:sp>
        <p:nvSpPr>
          <p:cNvPr id="85005" name="Text Box 12"/>
          <p:cNvSpPr txBox="1"/>
          <p:nvPr/>
        </p:nvSpPr>
        <p:spPr>
          <a:xfrm>
            <a:off x="3794125" y="1927225"/>
            <a:ext cx="1446213" cy="500063"/>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400" dirty="0">
                <a:solidFill>
                  <a:srgbClr val="FF0000"/>
                </a:solidFill>
                <a:latin typeface="Times New Roman" panose="02020603050405020304" pitchFamily="18" charset="0"/>
                <a:ea typeface="隶书" panose="02010509060101010101" pitchFamily="49" charset="-122"/>
              </a:rPr>
              <a:t>软件设计</a:t>
            </a:r>
            <a:endParaRPr lang="zh-CN" altLang="en-US" sz="2400" dirty="0">
              <a:latin typeface="Times New Roman" panose="02020603050405020304" pitchFamily="18" charset="0"/>
              <a:ea typeface="Times New Roman" panose="02020603050405020304" pitchFamily="18" charset="0"/>
            </a:endParaRPr>
          </a:p>
        </p:txBody>
      </p:sp>
      <p:sp>
        <p:nvSpPr>
          <p:cNvPr id="85006" name="Text Box 13"/>
          <p:cNvSpPr txBox="1"/>
          <p:nvPr/>
        </p:nvSpPr>
        <p:spPr>
          <a:xfrm>
            <a:off x="3714750" y="3228975"/>
            <a:ext cx="2097088" cy="522288"/>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1800" dirty="0">
                <a:solidFill>
                  <a:srgbClr val="FF0000"/>
                </a:solidFill>
                <a:latin typeface="Times New Roman" panose="02020603050405020304" pitchFamily="18" charset="0"/>
                <a:ea typeface="隶书" panose="02010509060101010101" pitchFamily="49" charset="-122"/>
              </a:rPr>
              <a:t>电子科学综合设计</a:t>
            </a:r>
            <a:endParaRPr lang="zh-CN" altLang="en-US" sz="1800" dirty="0">
              <a:latin typeface="Times New Roman" panose="02020603050405020304" pitchFamily="18" charset="0"/>
              <a:ea typeface="Times New Roman" panose="02020603050405020304" pitchFamily="18" charset="0"/>
            </a:endParaRPr>
          </a:p>
        </p:txBody>
      </p:sp>
      <p:sp>
        <p:nvSpPr>
          <p:cNvPr id="85007" name="Text Box 14"/>
          <p:cNvSpPr txBox="1"/>
          <p:nvPr/>
        </p:nvSpPr>
        <p:spPr>
          <a:xfrm>
            <a:off x="4133850" y="4603750"/>
            <a:ext cx="1620838" cy="560388"/>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400" dirty="0">
                <a:solidFill>
                  <a:srgbClr val="FF0000"/>
                </a:solidFill>
                <a:latin typeface="Times New Roman" panose="02020603050405020304" pitchFamily="18" charset="0"/>
                <a:ea typeface="隶书" panose="02010509060101010101" pitchFamily="49" charset="-122"/>
              </a:rPr>
              <a:t>生产实习</a:t>
            </a:r>
            <a:endParaRPr lang="zh-CN" altLang="en-US" sz="2400" dirty="0">
              <a:latin typeface="Times New Roman" panose="02020603050405020304" pitchFamily="18" charset="0"/>
              <a:ea typeface="Times New Roman" panose="02020603050405020304" pitchFamily="18" charset="0"/>
            </a:endParaRPr>
          </a:p>
        </p:txBody>
      </p:sp>
      <p:sp>
        <p:nvSpPr>
          <p:cNvPr id="85008" name="Line 15"/>
          <p:cNvSpPr/>
          <p:nvPr/>
        </p:nvSpPr>
        <p:spPr>
          <a:xfrm>
            <a:off x="5238750" y="2165350"/>
            <a:ext cx="838200" cy="0"/>
          </a:xfrm>
          <a:prstGeom prst="line">
            <a:avLst/>
          </a:prstGeom>
          <a:ln w="38100" cap="flat" cmpd="sng">
            <a:solidFill>
              <a:schemeClr val="tx1"/>
            </a:solidFill>
            <a:prstDash val="solid"/>
            <a:round/>
            <a:headEnd type="none" w="med" len="med"/>
            <a:tailEnd type="triangle" w="med" len="med"/>
          </a:ln>
        </p:spPr>
      </p:sp>
      <p:sp>
        <p:nvSpPr>
          <p:cNvPr id="85009" name="Line 16"/>
          <p:cNvSpPr/>
          <p:nvPr/>
        </p:nvSpPr>
        <p:spPr>
          <a:xfrm>
            <a:off x="6103938" y="3502025"/>
            <a:ext cx="342900" cy="0"/>
          </a:xfrm>
          <a:prstGeom prst="line">
            <a:avLst/>
          </a:prstGeom>
          <a:ln w="38100" cap="flat" cmpd="sng">
            <a:solidFill>
              <a:schemeClr val="tx1"/>
            </a:solidFill>
            <a:prstDash val="solid"/>
            <a:round/>
            <a:headEnd type="none" w="med" len="med"/>
            <a:tailEnd type="triangle" w="med" len="med"/>
          </a:ln>
        </p:spPr>
      </p:sp>
      <p:sp>
        <p:nvSpPr>
          <p:cNvPr id="85010" name="Line 17"/>
          <p:cNvSpPr/>
          <p:nvPr/>
        </p:nvSpPr>
        <p:spPr>
          <a:xfrm>
            <a:off x="5746750" y="4892675"/>
            <a:ext cx="342900" cy="0"/>
          </a:xfrm>
          <a:prstGeom prst="line">
            <a:avLst/>
          </a:prstGeom>
          <a:ln w="38100" cap="flat" cmpd="sng">
            <a:solidFill>
              <a:schemeClr val="tx1"/>
            </a:solidFill>
            <a:prstDash val="solid"/>
            <a:round/>
            <a:headEnd type="none" w="med" len="med"/>
            <a:tailEnd type="triangle" w="med" len="med"/>
          </a:ln>
        </p:spPr>
      </p:sp>
      <p:sp>
        <p:nvSpPr>
          <p:cNvPr id="85011" name="Line 18"/>
          <p:cNvSpPr/>
          <p:nvPr/>
        </p:nvSpPr>
        <p:spPr>
          <a:xfrm>
            <a:off x="5778500" y="3498850"/>
            <a:ext cx="279400" cy="0"/>
          </a:xfrm>
          <a:prstGeom prst="line">
            <a:avLst/>
          </a:prstGeom>
          <a:ln w="38100" cap="flat" cmpd="sng">
            <a:solidFill>
              <a:schemeClr val="tx1"/>
            </a:solidFill>
            <a:prstDash val="solid"/>
            <a:round/>
            <a:headEnd type="none" w="med" len="med"/>
            <a:tailEnd type="triangle" w="med" len="med"/>
          </a:ln>
        </p:spPr>
      </p:sp>
      <p:sp>
        <p:nvSpPr>
          <p:cNvPr id="85012" name="Line 19"/>
          <p:cNvSpPr/>
          <p:nvPr/>
        </p:nvSpPr>
        <p:spPr>
          <a:xfrm>
            <a:off x="6086475" y="2136775"/>
            <a:ext cx="0" cy="2755900"/>
          </a:xfrm>
          <a:prstGeom prst="line">
            <a:avLst/>
          </a:prstGeom>
          <a:ln w="38100" cap="flat" cmpd="sng">
            <a:solidFill>
              <a:schemeClr val="tx1"/>
            </a:solidFill>
            <a:prstDash val="solid"/>
            <a:round/>
            <a:headEnd type="none" w="med" len="med"/>
            <a:tailEnd type="none" w="med" len="med"/>
          </a:ln>
        </p:spPr>
      </p:sp>
      <p:sp>
        <p:nvSpPr>
          <p:cNvPr id="85013" name="Rectangle 20"/>
          <p:cNvSpPr/>
          <p:nvPr/>
        </p:nvSpPr>
        <p:spPr>
          <a:xfrm>
            <a:off x="-14287" y="2740025"/>
            <a:ext cx="9144000" cy="0"/>
          </a:xfrm>
          <a:prstGeom prst="rect">
            <a:avLst/>
          </a:prstGeom>
          <a:noFill/>
          <a:ln w="12700">
            <a:noFill/>
          </a:ln>
        </p:spPr>
        <p:txBody>
          <a:bodyPr wrap="none" anchor="ctr" anchorCtr="0">
            <a:spAutoFit/>
          </a:bodyPr>
          <a:p>
            <a:pPr indent="285750" eaLnBrk="0" hangingPunct="0"/>
            <a:endParaRPr lang="zh-CN" altLang="en-US" sz="2400" dirty="0">
              <a:latin typeface="Times New Roman" panose="02020603050405020304" pitchFamily="18" charset="0"/>
              <a:ea typeface="宋体" panose="02010600030101010101" pitchFamily="2" charset="-122"/>
            </a:endParaRPr>
          </a:p>
        </p:txBody>
      </p:sp>
      <p:sp>
        <p:nvSpPr>
          <p:cNvPr id="85014" name="Rectangle 21"/>
          <p:cNvSpPr/>
          <p:nvPr/>
        </p:nvSpPr>
        <p:spPr>
          <a:xfrm>
            <a:off x="14288" y="2740025"/>
            <a:ext cx="9144000" cy="0"/>
          </a:xfrm>
          <a:prstGeom prst="rect">
            <a:avLst/>
          </a:prstGeom>
          <a:noFill/>
          <a:ln w="12700">
            <a:noFill/>
          </a:ln>
        </p:spPr>
        <p:txBody>
          <a:bodyPr wrap="none" anchor="ctr" anchorCtr="0">
            <a:spAutoFit/>
          </a:bodyPr>
          <a:p>
            <a:pPr indent="285750" eaLnBrk="0" hangingPunct="0"/>
            <a:endParaRPr lang="zh-CN" altLang="en-US" sz="2400" dirty="0">
              <a:latin typeface="Times New Roman" panose="02020603050405020304" pitchFamily="18" charset="0"/>
              <a:ea typeface="宋体" panose="02010600030101010101" pitchFamily="2" charset="-122"/>
            </a:endParaRPr>
          </a:p>
        </p:txBody>
      </p:sp>
      <p:sp>
        <p:nvSpPr>
          <p:cNvPr id="85015" name="Line 22"/>
          <p:cNvSpPr/>
          <p:nvPr/>
        </p:nvSpPr>
        <p:spPr>
          <a:xfrm>
            <a:off x="1641475" y="4860925"/>
            <a:ext cx="433388" cy="0"/>
          </a:xfrm>
          <a:prstGeom prst="line">
            <a:avLst/>
          </a:prstGeom>
          <a:ln w="38100" cap="flat" cmpd="sng">
            <a:solidFill>
              <a:schemeClr val="tx1"/>
            </a:solidFill>
            <a:prstDash val="solid"/>
            <a:round/>
            <a:headEnd type="none" w="med" len="med"/>
            <a:tailEnd type="triangle" w="med" len="med"/>
          </a:ln>
        </p:spPr>
      </p:sp>
      <p:sp>
        <p:nvSpPr>
          <p:cNvPr id="85016" name="Line 23"/>
          <p:cNvSpPr/>
          <p:nvPr/>
        </p:nvSpPr>
        <p:spPr>
          <a:xfrm>
            <a:off x="3648075" y="4894263"/>
            <a:ext cx="469900" cy="0"/>
          </a:xfrm>
          <a:prstGeom prst="line">
            <a:avLst/>
          </a:prstGeom>
          <a:ln w="38100" cap="flat" cmpd="sng">
            <a:solidFill>
              <a:schemeClr val="tx1"/>
            </a:solidFill>
            <a:prstDash val="solid"/>
            <a:round/>
            <a:headEnd type="none" w="med" len="med"/>
            <a:tailEnd type="triangle" w="med" len="med"/>
          </a:ln>
        </p:spPr>
      </p:sp>
      <p:sp>
        <p:nvSpPr>
          <p:cNvPr id="85017" name="Text Box 24"/>
          <p:cNvSpPr txBox="1"/>
          <p:nvPr/>
        </p:nvSpPr>
        <p:spPr>
          <a:xfrm>
            <a:off x="6442075" y="1841500"/>
            <a:ext cx="733425" cy="3543300"/>
          </a:xfrm>
          <a:prstGeom prst="rect">
            <a:avLst/>
          </a:prstGeom>
          <a:solidFill>
            <a:srgbClr val="FF9900"/>
          </a:solidFill>
          <a:ln w="12700">
            <a:noFill/>
          </a:ln>
        </p:spPr>
        <p:txBody>
          <a:bodyPr vert="eaVert" anchor="t" anchorCtr="0">
            <a:spAutoFit/>
          </a:bodyPr>
          <a:p>
            <a:pPr>
              <a:spcBef>
                <a:spcPct val="50000"/>
              </a:spcBef>
            </a:pPr>
            <a:r>
              <a:rPr lang="zh-CN" altLang="en-US" sz="3600" dirty="0">
                <a:latin typeface="Arial" panose="020B0604020202020204" pitchFamily="34" charset="0"/>
                <a:ea typeface="隶书" panose="02010509060101010101" pitchFamily="49" charset="-122"/>
              </a:rPr>
              <a:t>  毕  业  设  计</a:t>
            </a:r>
            <a:endParaRPr lang="zh-CN" altLang="en-US" sz="3600" dirty="0">
              <a:latin typeface="Arial" panose="020B0604020202020204" pitchFamily="34" charset="0"/>
              <a:ea typeface="隶书" panose="02010509060101010101" pitchFamily="49" charset="-122"/>
            </a:endParaRPr>
          </a:p>
        </p:txBody>
      </p:sp>
      <p:sp>
        <p:nvSpPr>
          <p:cNvPr id="85018" name="Text Box 25"/>
          <p:cNvSpPr txBox="1"/>
          <p:nvPr/>
        </p:nvSpPr>
        <p:spPr>
          <a:xfrm>
            <a:off x="241300" y="330200"/>
            <a:ext cx="7442200" cy="641350"/>
          </a:xfrm>
          <a:prstGeom prst="rect">
            <a:avLst/>
          </a:prstGeom>
          <a:noFill/>
          <a:ln w="12700">
            <a:noFill/>
          </a:ln>
        </p:spPr>
        <p:txBody>
          <a:bodyPr anchor="t" anchorCtr="0">
            <a:spAutoFit/>
          </a:bodyPr>
          <a:p>
            <a:pPr>
              <a:spcBef>
                <a:spcPct val="50000"/>
              </a:spcBef>
            </a:pPr>
            <a:r>
              <a:rPr lang="zh-CN" altLang="en-US" sz="3600" dirty="0">
                <a:solidFill>
                  <a:srgbClr val="66FF66"/>
                </a:solidFill>
                <a:latin typeface="Arial" panose="020B0604020202020204" pitchFamily="34" charset="0"/>
                <a:ea typeface="隶书" panose="02010509060101010101" pitchFamily="49" charset="-122"/>
              </a:rPr>
              <a:t>实践性环节体系：</a:t>
            </a:r>
            <a:endParaRPr lang="zh-CN" altLang="en-US" sz="3600" dirty="0">
              <a:solidFill>
                <a:srgbClr val="66FF66"/>
              </a:solidFill>
              <a:latin typeface="Arial" panose="020B0604020202020204" pitchFamily="34" charset="0"/>
              <a:ea typeface="隶书" panose="02010509060101010101"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86019" name="Rectangle 2"/>
          <p:cNvSpPr/>
          <p:nvPr/>
        </p:nvSpPr>
        <p:spPr>
          <a:xfrm>
            <a:off x="0" y="0"/>
            <a:ext cx="9144000" cy="457200"/>
          </a:xfrm>
          <a:prstGeom prst="rect">
            <a:avLst/>
          </a:prstGeom>
          <a:noFill/>
          <a:ln w="9525">
            <a:noFill/>
          </a:ln>
        </p:spPr>
        <p:txBody>
          <a:bodyPr wrap="none" lIns="914112" tIns="1141053" rIns="914112" bIns="46800" anchor="ctr" anchorCtr="0">
            <a:spAutoFit/>
          </a:bodyPr>
          <a:p>
            <a:pPr eaLnBrk="0" hangingPunct="0"/>
            <a:r>
              <a:rPr lang="zh-CN" altLang="en-US" sz="1200" dirty="0">
                <a:latin typeface="黑体" panose="02010609060101010101" pitchFamily="49" charset="-122"/>
                <a:ea typeface="隶书" panose="02010509060101010101" pitchFamily="49" charset="-122"/>
              </a:rPr>
              <a:t>课程体系配置流程图</a:t>
            </a:r>
            <a:endParaRPr lang="zh-CN" altLang="en-US" sz="800" dirty="0">
              <a:latin typeface="Arial" panose="020B0604020202020204" pitchFamily="34" charset="0"/>
              <a:ea typeface="隶书" panose="02010509060101010101" pitchFamily="49" charset="-122"/>
            </a:endParaRPr>
          </a:p>
          <a:p>
            <a:pPr eaLnBrk="0" hangingPunct="0"/>
            <a:endParaRPr lang="zh-CN" altLang="en-US" dirty="0">
              <a:latin typeface="Arial" panose="020B0604020202020204" pitchFamily="34" charset="0"/>
              <a:ea typeface="隶书" panose="02010509060101010101" pitchFamily="49" charset="-122"/>
            </a:endParaRPr>
          </a:p>
        </p:txBody>
      </p:sp>
      <p:pic>
        <p:nvPicPr>
          <p:cNvPr id="147457" name="Picture 1"/>
          <p:cNvPicPr>
            <a:picLocks noChangeAspect="1" noChangeArrowheads="1"/>
          </p:cNvPicPr>
          <p:nvPr/>
        </p:nvPicPr>
        <p:blipFill>
          <a:blip r:embed="rId1" cstate="print">
            <a:duotone>
              <a:prstClr val="black"/>
              <a:schemeClr val="accent6">
                <a:tint val="45000"/>
                <a:satMod val="400000"/>
              </a:schemeClr>
            </a:duotone>
          </a:blip>
          <a:stretch>
            <a:fillRect/>
          </a:stretch>
        </p:blipFill>
        <p:spPr bwMode="auto">
          <a:xfrm>
            <a:off x="899160" y="1158875"/>
            <a:ext cx="7800340" cy="4387850"/>
          </a:xfrm>
          <a:prstGeom prst="rect">
            <a:avLst/>
          </a:prstGeom>
          <a:noFill/>
          <a:ln>
            <a:noFill/>
          </a:ln>
        </p:spPr>
      </p:pic>
      <p:sp>
        <p:nvSpPr>
          <p:cNvPr id="86021" name="Rectangle 3"/>
          <p:cNvSpPr/>
          <p:nvPr/>
        </p:nvSpPr>
        <p:spPr>
          <a:xfrm>
            <a:off x="0" y="5819775"/>
            <a:ext cx="9144000" cy="457200"/>
          </a:xfrm>
          <a:prstGeom prst="rect">
            <a:avLst/>
          </a:prstGeom>
          <a:noFill/>
          <a:ln w="9525">
            <a:noFill/>
          </a:ln>
        </p:spPr>
        <p:txBody>
          <a:bodyPr wrap="none" lIns="90000" tIns="46800" rIns="90000" bIns="46800" anchor="ctr" anchorCtr="0">
            <a:spAutoFit/>
          </a:bodyPr>
          <a:p>
            <a:pPr eaLnBrk="0" hangingPunct="0"/>
            <a:br>
              <a:rPr lang="en-US" altLang="zh-CN" sz="1200" b="1" dirty="0">
                <a:latin typeface="Times New Roman" panose="02020603050405020304" pitchFamily="18" charset="0"/>
              </a:rPr>
            </a:br>
            <a:endParaRPr lang="en-US" altLang="zh-CN"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809FB95-DBD4-4BD7-B389-B192C9CBBD21}"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87043" name="TextBox 3">
            <a:hlinkClick r:id="rId1" action="ppaction://hlinkfile"/>
          </p:cNvPr>
          <p:cNvSpPr txBox="1"/>
          <p:nvPr/>
        </p:nvSpPr>
        <p:spPr>
          <a:xfrm>
            <a:off x="395288" y="260350"/>
            <a:ext cx="6985000" cy="1077913"/>
          </a:xfrm>
          <a:prstGeom prst="rect">
            <a:avLst/>
          </a:prstGeom>
          <a:noFill/>
          <a:ln w="9525">
            <a:noFill/>
          </a:ln>
        </p:spPr>
        <p:txBody>
          <a:bodyPr anchor="t" anchorCtr="0">
            <a:spAutoFit/>
          </a:bodyPr>
          <a:p>
            <a:pPr eaLnBrk="0" hangingPunct="0"/>
            <a:r>
              <a:rPr lang="zh-CN" altLang="en-US" dirty="0">
                <a:latin typeface="Arial" panose="020B0604020202020204" pitchFamily="34" charset="0"/>
                <a:ea typeface="隶书" panose="02010509060101010101" pitchFamily="49" charset="-122"/>
              </a:rPr>
              <a:t>主要课程对毕业要求支撑</a:t>
            </a:r>
            <a:r>
              <a:rPr lang="zh-CN" altLang="en-US" dirty="0">
                <a:latin typeface="Arial" panose="020B0604020202020204" pitchFamily="34" charset="0"/>
                <a:ea typeface="隶书" panose="02010509060101010101" pitchFamily="49" charset="-122"/>
                <a:hlinkClick r:id="rId1" action="ppaction://hlinkfile"/>
              </a:rPr>
              <a:t>主要课程与毕业要求对应矩阵</a:t>
            </a:r>
            <a:r>
              <a:rPr lang="en-US" altLang="zh-CN" dirty="0">
                <a:latin typeface="Arial" panose="020B0604020202020204" pitchFamily="34" charset="0"/>
                <a:hlinkClick r:id="rId1" action="ppaction://hlinkfile"/>
              </a:rPr>
              <a:t>.docx</a:t>
            </a:r>
            <a:endParaRPr lang="zh-CN" altLang="en-US" dirty="0">
              <a:latin typeface="Arial" panose="020B0604020202020204" pitchFamily="34" charset="0"/>
              <a:ea typeface="隶书" panose="02010509060101010101" pitchFamily="49" charset="-122"/>
            </a:endParaRPr>
          </a:p>
        </p:txBody>
      </p:sp>
      <p:sp>
        <p:nvSpPr>
          <p:cNvPr id="87044" name="TextBox 4"/>
          <p:cNvSpPr txBox="1"/>
          <p:nvPr/>
        </p:nvSpPr>
        <p:spPr>
          <a:xfrm>
            <a:off x="179388" y="4365625"/>
            <a:ext cx="6985000" cy="584200"/>
          </a:xfrm>
          <a:prstGeom prst="rect">
            <a:avLst/>
          </a:prstGeom>
          <a:noFill/>
          <a:ln w="9525">
            <a:noFill/>
          </a:ln>
        </p:spPr>
        <p:txBody>
          <a:bodyPr anchor="t" anchorCtr="0">
            <a:spAutoFit/>
          </a:bodyPr>
          <a:p>
            <a:pPr eaLnBrk="0" hangingPunct="0"/>
            <a:r>
              <a:rPr lang="zh-CN" altLang="en-US" dirty="0">
                <a:latin typeface="Arial" panose="020B0604020202020204" pitchFamily="34" charset="0"/>
                <a:ea typeface="隶书" panose="02010509060101010101" pitchFamily="49" charset="-122"/>
              </a:rPr>
              <a:t>核心课程对毕业要求支撑举例</a:t>
            </a:r>
            <a:endParaRPr lang="zh-CN" altLang="en-US" dirty="0">
              <a:latin typeface="Arial" panose="020B0604020202020204" pitchFamily="34" charset="0"/>
              <a:ea typeface="隶书" panose="020105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616AD64-7EF1-4CF4-9780-BC4EE42DDFD9}"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88067" name="TextBox 3"/>
          <p:cNvSpPr txBox="1"/>
          <p:nvPr/>
        </p:nvSpPr>
        <p:spPr>
          <a:xfrm>
            <a:off x="250825" y="188913"/>
            <a:ext cx="3889375" cy="584200"/>
          </a:xfrm>
          <a:prstGeom prst="rect">
            <a:avLst/>
          </a:prstGeom>
          <a:noFill/>
          <a:ln w="9525">
            <a:noFill/>
          </a:ln>
        </p:spPr>
        <p:txBody>
          <a:bodyPr anchor="t" anchorCtr="0">
            <a:spAutoFit/>
          </a:bodyPr>
          <a:p>
            <a:pPr eaLnBrk="0" hangingPunct="0"/>
            <a:r>
              <a:rPr lang="zh-CN" altLang="en-US" dirty="0">
                <a:latin typeface="Arial" panose="020B0604020202020204" pitchFamily="34" charset="0"/>
                <a:ea typeface="隶书" panose="02010509060101010101" pitchFamily="49" charset="-122"/>
              </a:rPr>
              <a:t>大学物理</a:t>
            </a:r>
            <a:endParaRPr lang="zh-CN" altLang="en-US" dirty="0">
              <a:latin typeface="Arial" panose="020B0604020202020204" pitchFamily="34" charset="0"/>
              <a:ea typeface="隶书" panose="02010509060101010101" pitchFamily="49" charset="-122"/>
            </a:endParaRPr>
          </a:p>
        </p:txBody>
      </p:sp>
      <p:graphicFrame>
        <p:nvGraphicFramePr>
          <p:cNvPr id="9" name="表格 8"/>
          <p:cNvGraphicFramePr>
            <a:graphicFrameLocks noGrp="1"/>
          </p:cNvGraphicFramePr>
          <p:nvPr/>
        </p:nvGraphicFramePr>
        <p:xfrm>
          <a:off x="2051050" y="0"/>
          <a:ext cx="5276850" cy="1452563"/>
        </p:xfrm>
        <a:graphic>
          <a:graphicData uri="http://schemas.openxmlformats.org/drawingml/2006/table">
            <a:tbl>
              <a:tblPr/>
              <a:tblGrid>
                <a:gridCol w="1571747"/>
                <a:gridCol w="1452589"/>
                <a:gridCol w="1185836"/>
                <a:gridCol w="1066678"/>
              </a:tblGrid>
              <a:tr h="721182">
                <a:tc>
                  <a:txBody>
                    <a:bodyPr/>
                    <a:lstStyle/>
                    <a:p>
                      <a:pPr algn="ctr">
                        <a:lnSpc>
                          <a:spcPct val="150000"/>
                        </a:lnSpc>
                        <a:spcAft>
                          <a:spcPts val="0"/>
                        </a:spcAft>
                      </a:pPr>
                      <a:r>
                        <a:rPr lang="zh-CN" sz="1600" b="1" kern="100" dirty="0">
                          <a:latin typeface="Times New Roman" panose="02020603050405020304"/>
                          <a:ea typeface="宋体" panose="02010600030101010101" pitchFamily="2" charset="-122"/>
                          <a:cs typeface="Times New Roman" panose="02020603050405020304"/>
                        </a:rPr>
                        <a:t>课程编号：</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600" kern="100" dirty="0">
                          <a:solidFill>
                            <a:schemeClr val="tx1"/>
                          </a:solidFill>
                          <a:latin typeface="Times New Roman" panose="02020603050405020304"/>
                          <a:ea typeface="宋体" panose="02010600030101010101" pitchFamily="2" charset="-122"/>
                          <a:cs typeface="Times New Roman" panose="02020603050405020304"/>
                        </a:rPr>
                        <a:t>B0600311-21S</a:t>
                      </a:r>
                      <a:endParaRPr lang="zh-CN" sz="1600" kern="100" dirty="0">
                        <a:solidFill>
                          <a:schemeClr val="tx1"/>
                        </a:solidFill>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600" b="1" kern="100" dirty="0">
                          <a:latin typeface="Times New Roman" panose="02020603050405020304"/>
                          <a:ea typeface="宋体" panose="02010600030101010101" pitchFamily="2" charset="-122"/>
                          <a:cs typeface="Times New Roman" panose="02020603050405020304"/>
                        </a:rPr>
                        <a:t>学分：</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600" kern="100">
                          <a:latin typeface="Times New Roman" panose="02020603050405020304"/>
                          <a:ea typeface="宋体" panose="02010600030101010101" pitchFamily="2" charset="-122"/>
                          <a:cs typeface="Times New Roman" panose="02020603050405020304"/>
                        </a:rPr>
                        <a:t>7</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r>
              <a:tr h="315367">
                <a:tc>
                  <a:txBody>
                    <a:bodyPr/>
                    <a:lstStyle/>
                    <a:p>
                      <a:pPr algn="ctr">
                        <a:lnSpc>
                          <a:spcPct val="150000"/>
                        </a:lnSpc>
                        <a:spcAft>
                          <a:spcPts val="0"/>
                        </a:spcAft>
                      </a:pPr>
                      <a:r>
                        <a:rPr lang="zh-CN" sz="1600" b="1" kern="100" dirty="0">
                          <a:latin typeface="Times New Roman" panose="02020603050405020304"/>
                          <a:ea typeface="宋体" panose="02010600030101010101" pitchFamily="2" charset="-122"/>
                          <a:cs typeface="Times New Roman" panose="02020603050405020304"/>
                        </a:rPr>
                        <a:t>开课学院：</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600" kern="100" dirty="0">
                          <a:latin typeface="Times New Roman" panose="02020603050405020304"/>
                          <a:ea typeface="宋体" panose="02010600030101010101" pitchFamily="2" charset="-122"/>
                          <a:cs typeface="Times New Roman" panose="02020603050405020304"/>
                        </a:rPr>
                        <a:t>理学院</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600" b="1" kern="100" dirty="0">
                          <a:latin typeface="Times New Roman" panose="02020603050405020304"/>
                          <a:ea typeface="宋体" panose="02010600030101010101" pitchFamily="2" charset="-122"/>
                          <a:cs typeface="Times New Roman" panose="02020603050405020304"/>
                        </a:rPr>
                        <a:t>课内学时：</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600" kern="100">
                          <a:latin typeface="Times New Roman" panose="02020603050405020304"/>
                          <a:ea typeface="宋体" panose="02010600030101010101" pitchFamily="2" charset="-122"/>
                          <a:cs typeface="Times New Roman" panose="02020603050405020304"/>
                        </a:rPr>
                        <a:t>112</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r>
              <a:tr h="315367">
                <a:tc>
                  <a:txBody>
                    <a:bodyPr/>
                    <a:lstStyle/>
                    <a:p>
                      <a:pPr algn="ctr">
                        <a:lnSpc>
                          <a:spcPct val="150000"/>
                        </a:lnSpc>
                        <a:spcAft>
                          <a:spcPts val="0"/>
                        </a:spcAft>
                      </a:pPr>
                      <a:r>
                        <a:rPr lang="zh-CN" sz="1600" b="1" kern="100">
                          <a:latin typeface="Times New Roman" panose="02020603050405020304"/>
                          <a:ea typeface="宋体" panose="02010600030101010101" pitchFamily="2" charset="-122"/>
                          <a:cs typeface="Times New Roman" panose="02020603050405020304"/>
                        </a:rPr>
                        <a:t>课程类别：</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600" kern="100">
                          <a:latin typeface="Times New Roman" panose="02020603050405020304"/>
                          <a:ea typeface="宋体" panose="02010600030101010101" pitchFamily="2" charset="-122"/>
                          <a:cs typeface="Times New Roman" panose="02020603050405020304"/>
                        </a:rPr>
                        <a:t>通识基础课</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600" b="1" kern="100" dirty="0">
                          <a:latin typeface="Times New Roman" panose="02020603050405020304"/>
                          <a:ea typeface="宋体" panose="02010600030101010101" pitchFamily="2" charset="-122"/>
                          <a:cs typeface="Times New Roman" panose="02020603050405020304"/>
                        </a:rPr>
                        <a:t>课程性质：</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600" kern="100" dirty="0">
                          <a:latin typeface="Times New Roman" panose="02020603050405020304"/>
                          <a:ea typeface="宋体" panose="02010600030101010101" pitchFamily="2" charset="-122"/>
                          <a:cs typeface="Times New Roman" panose="02020603050405020304"/>
                        </a:rPr>
                        <a:t>必修</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r>
            </a:tbl>
          </a:graphicData>
        </a:graphic>
      </p:graphicFrame>
      <p:sp>
        <p:nvSpPr>
          <p:cNvPr id="57346" name="Rectangle 2"/>
          <p:cNvSpPr>
            <a:spLocks noChangeArrowheads="1"/>
          </p:cNvSpPr>
          <p:nvPr/>
        </p:nvSpPr>
        <p:spPr bwMode="auto">
          <a:xfrm>
            <a:off x="323850" y="1284288"/>
            <a:ext cx="8569325" cy="5327650"/>
          </a:xfrm>
          <a:prstGeom prst="rect">
            <a:avLst/>
          </a:prstGeom>
          <a:noFill/>
          <a:ln w="9525" cap="flat" cmpd="sng">
            <a:noFill/>
            <a:prstDash val="solid"/>
            <a:miter lim="800000"/>
            <a:headEnd type="none" w="med" len="med"/>
            <a:tailEnd type="none" w="med" len="med"/>
          </a:ln>
          <a:effectLst/>
        </p:spPr>
        <p:txBody>
          <a:bodyPr vert="horz" wrap="square" lIns="90000" tIns="46800" rIns="90000" bIns="46800" numCol="1" anchor="ctr" anchorCtr="0" compatLnSpc="1">
            <a:spAutoFit/>
          </a:bodyPr>
          <a:lstStyle/>
          <a:p>
            <a:pPr marL="0" marR="0" lvl="0" indent="213233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大学物理</a:t>
            </a:r>
            <a:endPar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a:p>
            <a:pPr marL="0" marR="0" lvl="0" indent="213233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Calibri" panose="020F0502020204030204" pitchFamily="34" charset="0"/>
                <a:ea typeface="隶书" panose="02010509060101010101" pitchFamily="49" charset="-122"/>
                <a:cs typeface="Times New Roman" panose="02020603050405020304" pitchFamily="18" charset="0"/>
              </a:rPr>
              <a:t>University Physics</a:t>
            </a:r>
            <a:endParaRPr kumimoji="0" lang="en-US"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a:p>
            <a:pPr marL="0" marR="0" lvl="0" indent="213233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Calibri" panose="020F0502020204030204" pitchFamily="34" charset="0"/>
                <a:ea typeface="隶书" panose="02010509060101010101" pitchFamily="49" charset="-122"/>
                <a:cs typeface="Times New Roman" panose="02020603050405020304" pitchFamily="18" charset="0"/>
              </a:rPr>
              <a:t>一、课程的性质和目标</a:t>
            </a:r>
            <a:endPar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物理学是研究物质的基本结构、相互作用和物质最基本、最普遍的运动方式及其相互转化规律的学科。物理学的研究对象具有极大的普遍性。他的基本理论渗透自然科学的一切领域，应用于生产技术的各个部门，它是自然科学的许多领域和工程技术的基础。</a:t>
            </a:r>
            <a:endPar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随着科学技术的飞速发展，各学科之间相互渗透、相互影响、相互促进，新型的交叉学科不断出现并迅速发展，物理学的概念、研究方法和实验技术已在其他学科得到十分广泛的应用。物理学知识已成为各类人才所必须具备的基础知识。大学物理课是高等理工科院校</a:t>
            </a:r>
            <a:r>
              <a:rPr kumimoji="0" lang="zh-CN" altLang="en-US" sz="2000" b="0" i="0" u="none" strike="noStrike" kern="1200" cap="none" spc="0" normalizeH="0" baseline="0" noProof="0" dirty="0" smtClean="0">
                <a:ln>
                  <a:noFill/>
                </a:ln>
                <a:solidFill>
                  <a:schemeClr val="tx1"/>
                </a:solidFill>
                <a:effectLst/>
                <a:uLnTx/>
                <a:uFillTx/>
                <a:latin typeface="Calibri" panose="020F0502020204030204" pitchFamily="34" charset="0"/>
                <a:ea typeface="隶书" panose="02010509060101010101" pitchFamily="49" charset="-122"/>
                <a:cs typeface="Times New Roman" panose="02020603050405020304" pitchFamily="18" charset="0"/>
              </a:rPr>
              <a:t>“</a:t>
            </a: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微电子科学与工程</a:t>
            </a:r>
            <a:r>
              <a:rPr kumimoji="0" lang="zh-CN" altLang="en-US" sz="2000" b="0" i="0" u="none" strike="noStrike" kern="1200" cap="none" spc="0" normalizeH="0" baseline="0" noProof="0" dirty="0" smtClean="0">
                <a:ln>
                  <a:noFill/>
                </a:ln>
                <a:solidFill>
                  <a:schemeClr val="tx1"/>
                </a:solidFill>
                <a:effectLst/>
                <a:uLnTx/>
                <a:uFillTx/>
                <a:latin typeface="Calibri" panose="020F0502020204030204" pitchFamily="34" charset="0"/>
                <a:ea typeface="隶书" panose="02010509060101010101" pitchFamily="49" charset="-122"/>
                <a:cs typeface="Times New Roman" panose="02020603050405020304" pitchFamily="18" charset="0"/>
              </a:rPr>
              <a:t>”</a:t>
            </a: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专业学生的一门重要的必修基础课。</a:t>
            </a:r>
            <a:endPar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rgbClr val="FFFF00"/>
                </a:solidFill>
                <a:effectLst/>
                <a:uLnTx/>
                <a:uFillTx/>
                <a:latin typeface="Times New Roman" panose="02020603050405020304" pitchFamily="18" charset="0"/>
                <a:ea typeface="隶书" panose="02010509060101010101" pitchFamily="49" charset="-122"/>
                <a:cs typeface="Times New Roman" panose="02020603050405020304" pitchFamily="18" charset="0"/>
              </a:rPr>
              <a:t>课程目标</a:t>
            </a:r>
            <a:r>
              <a:rPr kumimoji="0" lang="en-US" altLang="zh-CN" sz="2000" b="0" i="0" u="none" strike="noStrike" kern="1200" cap="none" spc="0" normalizeH="0" baseline="0" noProof="0" dirty="0" smtClean="0">
                <a:ln>
                  <a:noFill/>
                </a:ln>
                <a:solidFill>
                  <a:srgbClr val="FFFF00"/>
                </a:solidFill>
                <a:effectLst/>
                <a:uLnTx/>
                <a:uFillTx/>
                <a:latin typeface="Calibri" panose="020F0502020204030204" pitchFamily="34" charset="0"/>
                <a:ea typeface="隶书" panose="02010509060101010101" pitchFamily="49" charset="-122"/>
                <a:cs typeface="Times New Roman" panose="02020603050405020304" pitchFamily="18" charset="0"/>
              </a:rPr>
              <a:t>1</a:t>
            </a:r>
            <a:r>
              <a:rPr kumimoji="0" lang="zh-CN" altLang="en-US" sz="2000" b="0" i="0" u="none" strike="noStrike" kern="1200" cap="none" spc="0" normalizeH="0" baseline="0" noProof="0" dirty="0" smtClean="0">
                <a:ln>
                  <a:noFill/>
                </a:ln>
                <a:solidFill>
                  <a:srgbClr val="FFFF00"/>
                </a:solidFill>
                <a:effectLst/>
                <a:uLnTx/>
                <a:uFillTx/>
                <a:latin typeface="Times New Roman" panose="02020603050405020304" pitchFamily="18" charset="0"/>
                <a:ea typeface="隶书" panose="02010509060101010101" pitchFamily="49" charset="-122"/>
                <a:cs typeface="Times New Roman" panose="02020603050405020304" pitchFamily="18" charset="0"/>
              </a:rPr>
              <a:t>：培养学生打下扎实的物理基础，对物理学所研究的物质运动基本规律、物质结构以及物质间的相互作用等建立全面系统的认识，</a:t>
            </a:r>
            <a:endParaRPr kumimoji="0" lang="zh-CN" altLang="en-US" sz="2000" b="0" i="0" u="none" strike="noStrike" kern="1200" cap="none" spc="0" normalizeH="0" baseline="0" noProof="0" dirty="0" smtClean="0">
              <a:ln>
                <a:noFill/>
              </a:ln>
              <a:solidFill>
                <a:srgbClr val="FFFF00"/>
              </a:solidFill>
              <a:effectLst/>
              <a:uLnTx/>
              <a:uFillTx/>
              <a:latin typeface="Arial" panose="020B0604020202020204" pitchFamily="34" charset="0"/>
              <a:ea typeface="隶书" panose="020105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rgbClr val="FFFF00"/>
                </a:solidFill>
                <a:effectLst/>
                <a:uLnTx/>
                <a:uFillTx/>
                <a:latin typeface="Times New Roman" panose="02020603050405020304" pitchFamily="18" charset="0"/>
                <a:ea typeface="隶书" panose="02010509060101010101" pitchFamily="49" charset="-122"/>
                <a:cs typeface="Times New Roman" panose="02020603050405020304" pitchFamily="18" charset="0"/>
              </a:rPr>
              <a:t>课程目标</a:t>
            </a:r>
            <a:r>
              <a:rPr kumimoji="0" lang="en-US" altLang="zh-CN" sz="2000" b="0" i="0" u="none" strike="noStrike" kern="1200" cap="none" spc="0" normalizeH="0" baseline="0" noProof="0" dirty="0" smtClean="0">
                <a:ln>
                  <a:noFill/>
                </a:ln>
                <a:solidFill>
                  <a:srgbClr val="FFFF00"/>
                </a:solidFill>
                <a:effectLst/>
                <a:uLnTx/>
                <a:uFillTx/>
                <a:latin typeface="Calibri" panose="020F0502020204030204" pitchFamily="34" charset="0"/>
                <a:ea typeface="隶书" panose="02010509060101010101" pitchFamily="49" charset="-122"/>
                <a:cs typeface="Times New Roman" panose="02020603050405020304" pitchFamily="18" charset="0"/>
              </a:rPr>
              <a:t>2</a:t>
            </a:r>
            <a:r>
              <a:rPr kumimoji="0" lang="zh-CN" altLang="en-US" sz="2000" b="0" i="0" u="none" strike="noStrike" kern="1200" cap="none" spc="0" normalizeH="0" baseline="0" noProof="0" dirty="0" smtClean="0">
                <a:ln>
                  <a:noFill/>
                </a:ln>
                <a:solidFill>
                  <a:srgbClr val="FFFF00"/>
                </a:solidFill>
                <a:effectLst/>
                <a:uLnTx/>
                <a:uFillTx/>
                <a:latin typeface="Times New Roman" panose="02020603050405020304" pitchFamily="18" charset="0"/>
                <a:ea typeface="隶书" panose="02010509060101010101" pitchFamily="49" charset="-122"/>
                <a:cs typeface="Times New Roman" panose="02020603050405020304" pitchFamily="18" charset="0"/>
              </a:rPr>
              <a:t>：培养学生分析问题、解决问题尤其是复杂工程问题的能力，训练学生科学的思维方法，激发学生的探索和创新精神，树立科学世界观</a:t>
            </a:r>
            <a:endParaRPr kumimoji="0" lang="zh-CN" altLang="en-US" sz="2000" b="0" i="0" u="none" strike="noStrike" kern="1200" cap="none" spc="0" normalizeH="0" baseline="0" noProof="0" dirty="0" smtClean="0">
              <a:ln>
                <a:noFill/>
              </a:ln>
              <a:solidFill>
                <a:srgbClr val="FFFF00"/>
              </a:solidFill>
              <a:effectLst/>
              <a:uLnTx/>
              <a:uFillTx/>
              <a:latin typeface="Arial" panose="020B0604020202020204" pitchFamily="34" charset="0"/>
              <a:ea typeface="隶书" panose="020105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Calibri" panose="020F0502020204030204" pitchFamily="34" charset="0"/>
                <a:ea typeface="隶书" panose="02010509060101010101" pitchFamily="49" charset="-122"/>
                <a:cs typeface="Times New Roman" panose="02020603050405020304" pitchFamily="18" charset="0"/>
              </a:rPr>
              <a:t>二、课程目标与毕业要求的关系</a:t>
            </a:r>
            <a:endParaRPr kumimoji="0" lang="zh-CN" altLang="en-US" sz="32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616AD64-7EF1-4CF4-9780-BC4EE42DDFD9}"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graphicFrame>
        <p:nvGraphicFramePr>
          <p:cNvPr id="4" name="表格 3"/>
          <p:cNvGraphicFramePr>
            <a:graphicFrameLocks noGrp="1"/>
          </p:cNvGraphicFramePr>
          <p:nvPr/>
        </p:nvGraphicFramePr>
        <p:xfrm>
          <a:off x="684213" y="1125538"/>
          <a:ext cx="7993063" cy="4054475"/>
        </p:xfrm>
        <a:graphic>
          <a:graphicData uri="http://schemas.openxmlformats.org/drawingml/2006/table">
            <a:tbl>
              <a:tblPr/>
              <a:tblGrid>
                <a:gridCol w="1604167"/>
                <a:gridCol w="4737028"/>
                <a:gridCol w="1651693"/>
              </a:tblGrid>
              <a:tr h="636702">
                <a:tc>
                  <a:txBody>
                    <a:bodyPr/>
                    <a:lstStyle/>
                    <a:p>
                      <a:pPr algn="ctr">
                        <a:lnSpc>
                          <a:spcPct val="150000"/>
                        </a:lnSpc>
                        <a:spcAft>
                          <a:spcPts val="0"/>
                        </a:spcAft>
                      </a:pPr>
                      <a:r>
                        <a:rPr lang="zh-CN" sz="2800" b="1" kern="0" dirty="0">
                          <a:solidFill>
                            <a:srgbClr val="002060"/>
                          </a:solidFill>
                          <a:latin typeface="Times New Roman" panose="02020603050405020304"/>
                          <a:ea typeface="宋体" panose="02010600030101010101" pitchFamily="2" charset="-122"/>
                          <a:cs typeface="Times New Roman" panose="02020603050405020304"/>
                        </a:rPr>
                        <a:t>毕业要求</a:t>
                      </a:r>
                      <a:endParaRPr lang="zh-CN" sz="2800" b="1" kern="100" dirty="0">
                        <a:solidFill>
                          <a:srgbClr val="00206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Aft>
                          <a:spcPts val="0"/>
                        </a:spcAft>
                      </a:pPr>
                      <a:r>
                        <a:rPr lang="zh-CN" sz="2800" b="1" kern="0" dirty="0">
                          <a:solidFill>
                            <a:srgbClr val="002060"/>
                          </a:solidFill>
                          <a:latin typeface="Times New Roman" panose="02020603050405020304"/>
                          <a:ea typeface="宋体" panose="02010600030101010101" pitchFamily="2" charset="-122"/>
                          <a:cs typeface="Times New Roman" panose="02020603050405020304"/>
                        </a:rPr>
                        <a:t>指标点</a:t>
                      </a:r>
                      <a:endParaRPr lang="zh-CN" sz="2800" b="1" kern="100" dirty="0">
                        <a:solidFill>
                          <a:srgbClr val="00206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Aft>
                          <a:spcPts val="0"/>
                        </a:spcAft>
                      </a:pPr>
                      <a:r>
                        <a:rPr lang="zh-CN" sz="2800" b="1" kern="0" dirty="0">
                          <a:solidFill>
                            <a:srgbClr val="002060"/>
                          </a:solidFill>
                          <a:latin typeface="Times New Roman" panose="02020603050405020304"/>
                          <a:ea typeface="宋体" panose="02010600030101010101" pitchFamily="2" charset="-122"/>
                          <a:cs typeface="Times New Roman" panose="02020603050405020304"/>
                        </a:rPr>
                        <a:t>课程目标</a:t>
                      </a:r>
                      <a:endParaRPr lang="zh-CN" sz="2800" b="1" kern="100" dirty="0">
                        <a:solidFill>
                          <a:srgbClr val="00206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1697873">
                <a:tc>
                  <a:txBody>
                    <a:bodyPr/>
                    <a:lstStyle/>
                    <a:p>
                      <a:pPr algn="l">
                        <a:lnSpc>
                          <a:spcPct val="150000"/>
                        </a:lnSpc>
                        <a:spcAft>
                          <a:spcPts val="0"/>
                        </a:spcAft>
                      </a:pPr>
                      <a:r>
                        <a:rPr lang="en-US" sz="2800" b="1" kern="0">
                          <a:solidFill>
                            <a:srgbClr val="002060"/>
                          </a:solidFill>
                          <a:latin typeface="Times New Roman" panose="02020603050405020304"/>
                          <a:ea typeface="宋体" panose="02010600030101010101" pitchFamily="2" charset="-122"/>
                          <a:cs typeface="宋体" panose="02010600030101010101" pitchFamily="2" charset="-122"/>
                        </a:rPr>
                        <a:t>1</a:t>
                      </a:r>
                      <a:r>
                        <a:rPr lang="zh-CN" sz="2800" b="1" kern="0">
                          <a:solidFill>
                            <a:srgbClr val="002060"/>
                          </a:solidFill>
                          <a:latin typeface="Times New Roman" panose="02020603050405020304"/>
                          <a:ea typeface="宋体" panose="02010600030101010101" pitchFamily="2" charset="-122"/>
                          <a:cs typeface="宋体" panose="02010600030101010101" pitchFamily="2" charset="-122"/>
                        </a:rPr>
                        <a:t>、工程知识</a:t>
                      </a:r>
                      <a:endParaRPr lang="zh-CN" sz="2800" b="1" kern="100">
                        <a:solidFill>
                          <a:srgbClr val="00206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a:lnSpc>
                          <a:spcPct val="100000"/>
                        </a:lnSpc>
                        <a:spcAft>
                          <a:spcPts val="0"/>
                        </a:spcAft>
                      </a:pPr>
                      <a:r>
                        <a:rPr lang="en-US" sz="2800" b="1" kern="0" dirty="0">
                          <a:solidFill>
                            <a:srgbClr val="002060"/>
                          </a:solidFill>
                          <a:latin typeface="Times New Roman" panose="02020603050405020304"/>
                          <a:ea typeface="宋体" panose="02010600030101010101" pitchFamily="2" charset="-122"/>
                          <a:cs typeface="宋体" panose="02010600030101010101" pitchFamily="2" charset="-122"/>
                        </a:rPr>
                        <a:t>1-1</a:t>
                      </a:r>
                      <a:r>
                        <a:rPr lang="zh-CN" sz="2800" b="1" kern="0" dirty="0">
                          <a:solidFill>
                            <a:srgbClr val="002060"/>
                          </a:solidFill>
                          <a:latin typeface="Times New Roman" panose="02020603050405020304"/>
                          <a:ea typeface="宋体" panose="02010600030101010101" pitchFamily="2" charset="-122"/>
                          <a:cs typeface="宋体" panose="02010600030101010101" pitchFamily="2" charset="-122"/>
                        </a:rPr>
                        <a:t>能将数学、自然科学、工程科学的语言工具</a:t>
                      </a:r>
                      <a:r>
                        <a:rPr lang="zh-CN" sz="2800" b="1" kern="0" dirty="0" smtClean="0">
                          <a:solidFill>
                            <a:srgbClr val="002060"/>
                          </a:solidFill>
                          <a:latin typeface="Times New Roman" panose="02020603050405020304"/>
                          <a:ea typeface="宋体" panose="02010600030101010101" pitchFamily="2" charset="-122"/>
                          <a:cs typeface="宋体" panose="02010600030101010101" pitchFamily="2" charset="-122"/>
                        </a:rPr>
                        <a:t>用于电子</a:t>
                      </a:r>
                      <a:r>
                        <a:rPr lang="zh-CN" sz="2800" b="1" kern="0" dirty="0">
                          <a:solidFill>
                            <a:srgbClr val="002060"/>
                          </a:solidFill>
                          <a:latin typeface="Times New Roman" panose="02020603050405020304"/>
                          <a:ea typeface="宋体" panose="02010600030101010101" pitchFamily="2" charset="-122"/>
                          <a:cs typeface="宋体" panose="02010600030101010101" pitchFamily="2" charset="-122"/>
                        </a:rPr>
                        <a:t>科学</a:t>
                      </a:r>
                      <a:r>
                        <a:rPr lang="zh-CN" sz="2800" b="1" kern="0" dirty="0" smtClean="0">
                          <a:solidFill>
                            <a:srgbClr val="002060"/>
                          </a:solidFill>
                          <a:latin typeface="Times New Roman" panose="02020603050405020304"/>
                          <a:ea typeface="宋体" panose="02010600030101010101" pitchFamily="2" charset="-122"/>
                          <a:cs typeface="宋体" panose="02010600030101010101" pitchFamily="2" charset="-122"/>
                        </a:rPr>
                        <a:t>与</a:t>
                      </a:r>
                      <a:r>
                        <a:rPr lang="zh-CN" altLang="en-US" sz="2800" b="1" kern="0" dirty="0" smtClean="0">
                          <a:solidFill>
                            <a:srgbClr val="002060"/>
                          </a:solidFill>
                          <a:latin typeface="Times New Roman" panose="02020603050405020304"/>
                          <a:ea typeface="宋体" panose="02010600030101010101" pitchFamily="2" charset="-122"/>
                          <a:cs typeface="宋体" panose="02010600030101010101" pitchFamily="2" charset="-122"/>
                        </a:rPr>
                        <a:t>技术</a:t>
                      </a:r>
                      <a:r>
                        <a:rPr lang="zh-CN" sz="2800" b="1" kern="0" dirty="0" smtClean="0">
                          <a:solidFill>
                            <a:srgbClr val="002060"/>
                          </a:solidFill>
                          <a:latin typeface="Times New Roman" panose="02020603050405020304"/>
                          <a:ea typeface="宋体" panose="02010600030101010101" pitchFamily="2" charset="-122"/>
                          <a:cs typeface="宋体" panose="02010600030101010101" pitchFamily="2" charset="-122"/>
                        </a:rPr>
                        <a:t>专业</a:t>
                      </a:r>
                      <a:r>
                        <a:rPr lang="zh-CN" sz="2800" b="1" kern="0" dirty="0">
                          <a:solidFill>
                            <a:srgbClr val="002060"/>
                          </a:solidFill>
                          <a:latin typeface="Times New Roman" panose="02020603050405020304"/>
                          <a:ea typeface="宋体" panose="02010600030101010101" pitchFamily="2" charset="-122"/>
                          <a:cs typeface="宋体" panose="02010600030101010101" pitchFamily="2" charset="-122"/>
                        </a:rPr>
                        <a:t>领域工程问题的表述。</a:t>
                      </a:r>
                      <a:endParaRPr lang="zh-CN" sz="2800" b="1" kern="100" dirty="0">
                        <a:solidFill>
                          <a:srgbClr val="00206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Aft>
                          <a:spcPts val="0"/>
                        </a:spcAft>
                      </a:pPr>
                      <a:r>
                        <a:rPr lang="en-US" sz="2800" b="1" kern="0" dirty="0">
                          <a:solidFill>
                            <a:srgbClr val="002060"/>
                          </a:solidFill>
                          <a:latin typeface="Times New Roman" panose="02020603050405020304"/>
                          <a:ea typeface="宋体" panose="02010600030101010101" pitchFamily="2" charset="-122"/>
                          <a:cs typeface="Times New Roman" panose="02020603050405020304"/>
                        </a:rPr>
                        <a:t>1</a:t>
                      </a:r>
                      <a:endParaRPr lang="zh-CN" sz="2800" b="1" kern="100" dirty="0">
                        <a:solidFill>
                          <a:srgbClr val="00206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1697873">
                <a:tc>
                  <a:txBody>
                    <a:bodyPr/>
                    <a:lstStyle/>
                    <a:p>
                      <a:pPr algn="l">
                        <a:lnSpc>
                          <a:spcPct val="150000"/>
                        </a:lnSpc>
                        <a:spcAft>
                          <a:spcPts val="0"/>
                        </a:spcAft>
                      </a:pPr>
                      <a:r>
                        <a:rPr lang="en-US" sz="2800" b="1" kern="0">
                          <a:solidFill>
                            <a:srgbClr val="002060"/>
                          </a:solidFill>
                          <a:latin typeface="Times New Roman" panose="02020603050405020304"/>
                          <a:ea typeface="宋体" panose="02010600030101010101" pitchFamily="2" charset="-122"/>
                          <a:cs typeface="宋体" panose="02010600030101010101" pitchFamily="2" charset="-122"/>
                        </a:rPr>
                        <a:t>2</a:t>
                      </a:r>
                      <a:r>
                        <a:rPr lang="zh-CN" sz="2800" b="1" kern="0">
                          <a:solidFill>
                            <a:srgbClr val="002060"/>
                          </a:solidFill>
                          <a:latin typeface="Times New Roman" panose="02020603050405020304"/>
                          <a:ea typeface="宋体" panose="02010600030101010101" pitchFamily="2" charset="-122"/>
                          <a:cs typeface="宋体" panose="02010600030101010101" pitchFamily="2" charset="-122"/>
                        </a:rPr>
                        <a:t>、问题分析</a:t>
                      </a:r>
                      <a:endParaRPr lang="zh-CN" sz="2800" b="1" kern="100">
                        <a:solidFill>
                          <a:srgbClr val="00206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a:lnSpc>
                          <a:spcPct val="100000"/>
                        </a:lnSpc>
                        <a:spcAft>
                          <a:spcPts val="0"/>
                        </a:spcAft>
                      </a:pPr>
                      <a:r>
                        <a:rPr lang="en-US" sz="2800" b="1" kern="0" dirty="0">
                          <a:solidFill>
                            <a:srgbClr val="002060"/>
                          </a:solidFill>
                          <a:latin typeface="Times New Roman" panose="02020603050405020304"/>
                          <a:ea typeface="宋体" panose="02010600030101010101" pitchFamily="2" charset="-122"/>
                          <a:cs typeface="宋体" panose="02010600030101010101" pitchFamily="2" charset="-122"/>
                        </a:rPr>
                        <a:t>2-1</a:t>
                      </a:r>
                      <a:r>
                        <a:rPr lang="zh-CN" sz="2800" b="1" kern="0" dirty="0">
                          <a:solidFill>
                            <a:srgbClr val="002060"/>
                          </a:solidFill>
                          <a:latin typeface="Times New Roman" panose="02020603050405020304"/>
                          <a:ea typeface="宋体" panose="02010600030101010101" pitchFamily="2" charset="-122"/>
                          <a:cs typeface="宋体" panose="02010600030101010101" pitchFamily="2" charset="-122"/>
                        </a:rPr>
                        <a:t>能</a:t>
                      </a:r>
                      <a:r>
                        <a:rPr lang="zh-CN" sz="2800" b="1" kern="0" dirty="0" smtClean="0">
                          <a:solidFill>
                            <a:srgbClr val="002060"/>
                          </a:solidFill>
                          <a:latin typeface="Times New Roman" panose="02020603050405020304"/>
                          <a:ea typeface="宋体" panose="02010600030101010101" pitchFamily="2" charset="-122"/>
                          <a:cs typeface="宋体" panose="02010600030101010101" pitchFamily="2" charset="-122"/>
                        </a:rPr>
                        <a:t>运用电子</a:t>
                      </a:r>
                      <a:r>
                        <a:rPr lang="zh-CN" altLang="en-US" sz="2800" b="1" kern="0" dirty="0" smtClean="0">
                          <a:solidFill>
                            <a:srgbClr val="002060"/>
                          </a:solidFill>
                          <a:latin typeface="Times New Roman" panose="02020603050405020304"/>
                          <a:ea typeface="宋体" panose="02010600030101010101" pitchFamily="2" charset="-122"/>
                          <a:cs typeface="宋体" panose="02010600030101010101" pitchFamily="2" charset="-122"/>
                        </a:rPr>
                        <a:t>科学与技术</a:t>
                      </a:r>
                      <a:r>
                        <a:rPr lang="zh-CN" sz="2800" b="1" kern="0" dirty="0" smtClean="0">
                          <a:solidFill>
                            <a:srgbClr val="002060"/>
                          </a:solidFill>
                          <a:latin typeface="Times New Roman" panose="02020603050405020304"/>
                          <a:ea typeface="宋体" panose="02010600030101010101" pitchFamily="2" charset="-122"/>
                          <a:cs typeface="宋体" panose="02010600030101010101" pitchFamily="2" charset="-122"/>
                        </a:rPr>
                        <a:t>专业</a:t>
                      </a:r>
                      <a:r>
                        <a:rPr lang="zh-CN" sz="2800" b="1" kern="0" dirty="0">
                          <a:solidFill>
                            <a:srgbClr val="002060"/>
                          </a:solidFill>
                          <a:latin typeface="Times New Roman" panose="02020603050405020304"/>
                          <a:ea typeface="宋体" panose="02010600030101010101" pitchFamily="2" charset="-122"/>
                          <a:cs typeface="宋体" panose="02010600030101010101" pitchFamily="2" charset="-122"/>
                        </a:rPr>
                        <a:t>相关科学原理，识别和</a:t>
                      </a:r>
                      <a:r>
                        <a:rPr lang="zh-CN" sz="2800" b="1" kern="0" dirty="0" smtClean="0">
                          <a:solidFill>
                            <a:srgbClr val="002060"/>
                          </a:solidFill>
                          <a:latin typeface="Times New Roman" panose="02020603050405020304"/>
                          <a:ea typeface="宋体" panose="02010600030101010101" pitchFamily="2" charset="-122"/>
                          <a:cs typeface="宋体" panose="02010600030101010101" pitchFamily="2" charset="-122"/>
                        </a:rPr>
                        <a:t>判断电子</a:t>
                      </a:r>
                      <a:r>
                        <a:rPr lang="zh-CN" sz="2800" b="1" kern="0" dirty="0">
                          <a:solidFill>
                            <a:srgbClr val="002060"/>
                          </a:solidFill>
                          <a:latin typeface="Times New Roman" panose="02020603050405020304"/>
                          <a:ea typeface="宋体" panose="02010600030101010101" pitchFamily="2" charset="-122"/>
                          <a:cs typeface="宋体" panose="02010600030101010101" pitchFamily="2" charset="-122"/>
                        </a:rPr>
                        <a:t>科学与工程领域中的关键环节和参数。</a:t>
                      </a:r>
                      <a:endParaRPr lang="zh-CN" sz="2800" b="1" kern="100" dirty="0">
                        <a:solidFill>
                          <a:srgbClr val="00206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Aft>
                          <a:spcPts val="0"/>
                        </a:spcAft>
                      </a:pPr>
                      <a:r>
                        <a:rPr lang="en-US" sz="2800" b="1" kern="0" dirty="0">
                          <a:solidFill>
                            <a:srgbClr val="002060"/>
                          </a:solidFill>
                          <a:latin typeface="Times New Roman" panose="02020603050405020304"/>
                          <a:ea typeface="宋体" panose="02010600030101010101" pitchFamily="2" charset="-122"/>
                          <a:cs typeface="Times New Roman" panose="02020603050405020304"/>
                        </a:rPr>
                        <a:t>2</a:t>
                      </a:r>
                      <a:endParaRPr lang="zh-CN" sz="2800" b="1" kern="100" dirty="0">
                        <a:solidFill>
                          <a:srgbClr val="00206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616AD64-7EF1-4CF4-9780-BC4EE42DDFD9}"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graphicFrame>
        <p:nvGraphicFramePr>
          <p:cNvPr id="4" name="表格 3"/>
          <p:cNvGraphicFramePr>
            <a:graphicFrameLocks noGrp="1"/>
          </p:cNvGraphicFramePr>
          <p:nvPr/>
        </p:nvGraphicFramePr>
        <p:xfrm>
          <a:off x="1476375" y="0"/>
          <a:ext cx="4975860" cy="1600200"/>
        </p:xfrm>
        <a:graphic>
          <a:graphicData uri="http://schemas.openxmlformats.org/drawingml/2006/table">
            <a:tbl>
              <a:tblPr/>
              <a:tblGrid>
                <a:gridCol w="1243965"/>
                <a:gridCol w="1243965"/>
                <a:gridCol w="1243965"/>
                <a:gridCol w="1243965"/>
              </a:tblGrid>
              <a:tr h="224790">
                <a:tc>
                  <a:txBody>
                    <a:bodyPr/>
                    <a:lstStyle/>
                    <a:p>
                      <a:pPr algn="ctr">
                        <a:lnSpc>
                          <a:spcPct val="150000"/>
                        </a:lnSpc>
                        <a:spcAft>
                          <a:spcPts val="0"/>
                        </a:spcAft>
                      </a:pPr>
                      <a:r>
                        <a:rPr lang="zh-CN" sz="1400" b="1" kern="100" dirty="0">
                          <a:latin typeface="Times New Roman" panose="02020603050405020304"/>
                          <a:ea typeface="宋体" panose="02010600030101010101" pitchFamily="2" charset="-122"/>
                          <a:cs typeface="Times New Roman" panose="02020603050405020304"/>
                        </a:rPr>
                        <a:t>课程编号：</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spcAft>
                          <a:spcPts val="0"/>
                        </a:spcAft>
                      </a:pPr>
                      <a:r>
                        <a:rPr lang="en-US" sz="1400" kern="100" dirty="0">
                          <a:latin typeface="Times New Roman" panose="02020603050405020304"/>
                          <a:ea typeface="等线" panose="02010600030101010101" charset="-122"/>
                          <a:cs typeface="Times New Roman" panose="02020603050405020304"/>
                        </a:rPr>
                        <a:t>B0400091S</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indent="133985" algn="just">
                        <a:lnSpc>
                          <a:spcPct val="150000"/>
                        </a:lnSpc>
                        <a:spcAft>
                          <a:spcPts val="0"/>
                        </a:spcAft>
                      </a:pPr>
                      <a:r>
                        <a:rPr lang="zh-CN" sz="1400" b="1" kern="100">
                          <a:latin typeface="Times New Roman" panose="02020603050405020304"/>
                          <a:ea typeface="宋体" panose="02010600030101010101" pitchFamily="2" charset="-122"/>
                          <a:cs typeface="Times New Roman" panose="02020603050405020304"/>
                        </a:rPr>
                        <a:t>学分：</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100">
                          <a:latin typeface="Times New Roman" panose="02020603050405020304"/>
                          <a:ea typeface="宋体" panose="02010600030101010101" pitchFamily="2" charset="-122"/>
                          <a:cs typeface="Times New Roman" panose="02020603050405020304"/>
                        </a:rPr>
                        <a:t>4</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r>
              <a:tr h="224790">
                <a:tc>
                  <a:txBody>
                    <a:bodyPr/>
                    <a:lstStyle/>
                    <a:p>
                      <a:pPr algn="ctr">
                        <a:lnSpc>
                          <a:spcPct val="150000"/>
                        </a:lnSpc>
                        <a:spcAft>
                          <a:spcPts val="0"/>
                        </a:spcAft>
                      </a:pPr>
                      <a:r>
                        <a:rPr lang="zh-CN" sz="1400" b="1" kern="100" dirty="0">
                          <a:latin typeface="Times New Roman" panose="02020603050405020304"/>
                          <a:ea typeface="宋体" panose="02010600030101010101" pitchFamily="2" charset="-122"/>
                          <a:cs typeface="Times New Roman" panose="02020603050405020304"/>
                        </a:rPr>
                        <a:t>开课学院：</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400" kern="100" dirty="0">
                          <a:latin typeface="Times New Roman" panose="02020603050405020304"/>
                          <a:ea typeface="宋体" panose="02010600030101010101" pitchFamily="2" charset="-122"/>
                          <a:cs typeface="Times New Roman" panose="02020603050405020304"/>
                        </a:rPr>
                        <a:t>电子与光学工程学院、微电子学院</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400" b="1" kern="100" dirty="0">
                          <a:latin typeface="Times New Roman" panose="02020603050405020304"/>
                          <a:ea typeface="宋体" panose="02010600030101010101" pitchFamily="2" charset="-122"/>
                          <a:cs typeface="Times New Roman" panose="02020603050405020304"/>
                        </a:rPr>
                        <a:t>课内学时：</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100">
                          <a:latin typeface="Times New Roman" panose="02020603050405020304"/>
                          <a:ea typeface="宋体" panose="02010600030101010101" pitchFamily="2" charset="-122"/>
                          <a:cs typeface="Times New Roman" panose="02020603050405020304"/>
                        </a:rPr>
                        <a:t>64</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r>
              <a:tr h="224790">
                <a:tc>
                  <a:txBody>
                    <a:bodyPr/>
                    <a:lstStyle/>
                    <a:p>
                      <a:pPr algn="ctr">
                        <a:lnSpc>
                          <a:spcPct val="150000"/>
                        </a:lnSpc>
                        <a:spcAft>
                          <a:spcPts val="0"/>
                        </a:spcAft>
                      </a:pPr>
                      <a:r>
                        <a:rPr lang="zh-CN" sz="1400" b="1" kern="100">
                          <a:latin typeface="Times New Roman" panose="02020603050405020304"/>
                          <a:ea typeface="宋体" panose="02010600030101010101" pitchFamily="2" charset="-122"/>
                          <a:cs typeface="Times New Roman" panose="02020603050405020304"/>
                        </a:rPr>
                        <a:t>课程类别：</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400" kern="100">
                          <a:latin typeface="Times New Roman" panose="02020603050405020304"/>
                          <a:ea typeface="宋体" panose="02010600030101010101" pitchFamily="2" charset="-122"/>
                          <a:cs typeface="Times New Roman" panose="02020603050405020304"/>
                        </a:rPr>
                        <a:t>专业基础课</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400" b="1" kern="100" dirty="0">
                          <a:latin typeface="Times New Roman" panose="02020603050405020304"/>
                          <a:ea typeface="宋体" panose="02010600030101010101" pitchFamily="2" charset="-122"/>
                          <a:cs typeface="Times New Roman" panose="02020603050405020304"/>
                        </a:rPr>
                        <a:t>课程性质：</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400" kern="100" dirty="0">
                          <a:latin typeface="Times New Roman" panose="02020603050405020304"/>
                          <a:ea typeface="宋体" panose="02010600030101010101" pitchFamily="2" charset="-122"/>
                          <a:cs typeface="Times New Roman" panose="02020603050405020304"/>
                        </a:rPr>
                        <a:t>必修</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1476375" y="4724400"/>
          <a:ext cx="6696744" cy="1579563"/>
        </p:xfrm>
        <a:graphic>
          <a:graphicData uri="http://schemas.openxmlformats.org/drawingml/2006/table">
            <a:tbl>
              <a:tblPr/>
              <a:tblGrid>
                <a:gridCol w="1656184"/>
                <a:gridCol w="3696529"/>
                <a:gridCol w="1344031"/>
              </a:tblGrid>
              <a:tr h="360040">
                <a:tc>
                  <a:txBody>
                    <a:bodyPr/>
                    <a:lstStyle/>
                    <a:p>
                      <a:pPr algn="ctr">
                        <a:spcAft>
                          <a:spcPts val="0"/>
                        </a:spcAft>
                      </a:pPr>
                      <a:r>
                        <a:rPr lang="zh-CN" sz="1800" b="1" kern="0" dirty="0">
                          <a:solidFill>
                            <a:srgbClr val="FFFF00"/>
                          </a:solidFill>
                          <a:latin typeface="Times New Roman" panose="02020603050405020304"/>
                          <a:ea typeface="等线" panose="02010600030101010101" charset="-122"/>
                          <a:cs typeface="Times New Roman" panose="02020603050405020304"/>
                        </a:rPr>
                        <a:t>毕业要求</a:t>
                      </a:r>
                      <a:endParaRPr lang="zh-CN" sz="1800" kern="100" dirty="0">
                        <a:solidFill>
                          <a:srgbClr val="FFFF0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dirty="0">
                          <a:solidFill>
                            <a:srgbClr val="FFFF00"/>
                          </a:solidFill>
                          <a:latin typeface="Times New Roman" panose="02020603050405020304"/>
                          <a:ea typeface="等线" panose="02010600030101010101" charset="-122"/>
                          <a:cs typeface="Times New Roman" panose="02020603050405020304"/>
                        </a:rPr>
                        <a:t>指标点</a:t>
                      </a:r>
                      <a:endParaRPr lang="zh-CN" sz="1800" kern="100" dirty="0">
                        <a:solidFill>
                          <a:srgbClr val="FFFF0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FFFF00"/>
                          </a:solidFill>
                          <a:latin typeface="Times New Roman" panose="02020603050405020304"/>
                          <a:ea typeface="等线" panose="02010600030101010101" charset="-122"/>
                          <a:cs typeface="Times New Roman" panose="02020603050405020304"/>
                        </a:rPr>
                        <a:t>课程目标</a:t>
                      </a:r>
                      <a:endParaRPr lang="zh-CN" sz="1800" kern="100">
                        <a:solidFill>
                          <a:srgbClr val="FFFF0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8045">
                <a:tc>
                  <a:txBody>
                    <a:bodyPr/>
                    <a:lstStyle/>
                    <a:p>
                      <a:pPr algn="l">
                        <a:spcAft>
                          <a:spcPts val="0"/>
                        </a:spcAft>
                      </a:pPr>
                      <a:r>
                        <a:rPr lang="en-US" sz="2000" b="1" kern="0" dirty="0">
                          <a:solidFill>
                            <a:srgbClr val="FFFF00"/>
                          </a:solidFill>
                          <a:latin typeface="Times New Roman" panose="02020603050405020304"/>
                          <a:ea typeface="宋体" panose="02010600030101010101" pitchFamily="2" charset="-122"/>
                          <a:cs typeface="Times New Roman" panose="02020603050405020304"/>
                        </a:rPr>
                        <a:t>1</a:t>
                      </a:r>
                      <a:r>
                        <a:rPr lang="zh-CN" sz="2000" b="1" kern="0" dirty="0">
                          <a:solidFill>
                            <a:srgbClr val="FFFF00"/>
                          </a:solidFill>
                          <a:latin typeface="Times New Roman" panose="02020603050405020304"/>
                          <a:ea typeface="宋体" panose="02010600030101010101" pitchFamily="2" charset="-122"/>
                          <a:cs typeface="Times New Roman" panose="02020603050405020304"/>
                        </a:rPr>
                        <a:t>、工程知识</a:t>
                      </a:r>
                      <a:endParaRPr lang="zh-CN" sz="2000" b="1" kern="100" dirty="0">
                        <a:solidFill>
                          <a:srgbClr val="FFFF0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1" kern="0" dirty="0">
                          <a:solidFill>
                            <a:srgbClr val="FFFF00"/>
                          </a:solidFill>
                          <a:latin typeface="Times New Roman" panose="02020603050405020304"/>
                          <a:ea typeface="宋体" panose="02010600030101010101" pitchFamily="2" charset="-122"/>
                          <a:cs typeface="宋体" panose="02010600030101010101" pitchFamily="2" charset="-122"/>
                        </a:rPr>
                        <a:t>1-3</a:t>
                      </a:r>
                      <a:r>
                        <a:rPr lang="zh-CN" sz="2000" b="1" kern="0" dirty="0">
                          <a:solidFill>
                            <a:srgbClr val="FFFF00"/>
                          </a:solidFill>
                          <a:latin typeface="Calibri" panose="020F0502020204030204"/>
                          <a:ea typeface="宋体" panose="02010600030101010101" pitchFamily="2" charset="-122"/>
                          <a:cs typeface="Times New Roman" panose="02020603050405020304"/>
                        </a:rPr>
                        <a:t>能够将相关电路和工程知识及数学模型方法用于推演、</a:t>
                      </a:r>
                      <a:r>
                        <a:rPr lang="zh-CN" sz="2000" b="1" kern="0" dirty="0" smtClean="0">
                          <a:solidFill>
                            <a:srgbClr val="FFFF00"/>
                          </a:solidFill>
                          <a:latin typeface="Calibri" panose="020F0502020204030204"/>
                          <a:ea typeface="宋体" panose="02010600030101010101" pitchFamily="2" charset="-122"/>
                          <a:cs typeface="Times New Roman" panose="02020603050405020304"/>
                        </a:rPr>
                        <a:t>分析电子</a:t>
                      </a:r>
                      <a:r>
                        <a:rPr lang="zh-CN" sz="2000" b="1" kern="0" dirty="0">
                          <a:solidFill>
                            <a:srgbClr val="FFFF00"/>
                          </a:solidFill>
                          <a:latin typeface="Calibri" panose="020F0502020204030204"/>
                          <a:ea typeface="宋体" panose="02010600030101010101" pitchFamily="2" charset="-122"/>
                          <a:cs typeface="Times New Roman" panose="02020603050405020304"/>
                        </a:rPr>
                        <a:t>科学</a:t>
                      </a:r>
                      <a:r>
                        <a:rPr lang="zh-CN" sz="2000" b="1" kern="0" dirty="0" smtClean="0">
                          <a:solidFill>
                            <a:srgbClr val="FFFF00"/>
                          </a:solidFill>
                          <a:latin typeface="Calibri" panose="020F0502020204030204"/>
                          <a:ea typeface="宋体" panose="02010600030101010101" pitchFamily="2" charset="-122"/>
                          <a:cs typeface="Times New Roman" panose="02020603050405020304"/>
                        </a:rPr>
                        <a:t>与</a:t>
                      </a:r>
                      <a:r>
                        <a:rPr lang="zh-CN" altLang="en-US" sz="2000" b="1" kern="0" dirty="0" smtClean="0">
                          <a:solidFill>
                            <a:srgbClr val="FFFF00"/>
                          </a:solidFill>
                          <a:latin typeface="Calibri" panose="020F0502020204030204"/>
                          <a:ea typeface="宋体" panose="02010600030101010101" pitchFamily="2" charset="-122"/>
                          <a:cs typeface="Times New Roman" panose="02020603050405020304"/>
                        </a:rPr>
                        <a:t>技术</a:t>
                      </a:r>
                      <a:r>
                        <a:rPr lang="zh-CN" sz="2000" b="1" kern="0" dirty="0" smtClean="0">
                          <a:solidFill>
                            <a:srgbClr val="FFFF00"/>
                          </a:solidFill>
                          <a:latin typeface="Calibri" panose="020F0502020204030204"/>
                          <a:ea typeface="宋体" panose="02010600030101010101" pitchFamily="2" charset="-122"/>
                          <a:cs typeface="Times New Roman" panose="02020603050405020304"/>
                        </a:rPr>
                        <a:t>专业</a:t>
                      </a:r>
                      <a:r>
                        <a:rPr lang="zh-CN" sz="2000" b="1" kern="0" dirty="0">
                          <a:solidFill>
                            <a:srgbClr val="FFFF00"/>
                          </a:solidFill>
                          <a:latin typeface="Calibri" panose="020F0502020204030204"/>
                          <a:ea typeface="宋体" panose="02010600030101010101" pitchFamily="2" charset="-122"/>
                          <a:cs typeface="Times New Roman" panose="02020603050405020304"/>
                        </a:rPr>
                        <a:t>复杂工程问题。</a:t>
                      </a:r>
                      <a:endParaRPr lang="zh-CN" sz="2000" b="1" kern="100" dirty="0">
                        <a:solidFill>
                          <a:srgbClr val="FFFF0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0" dirty="0">
                          <a:solidFill>
                            <a:srgbClr val="FFFF00"/>
                          </a:solidFill>
                          <a:latin typeface="Times New Roman" panose="02020603050405020304"/>
                          <a:ea typeface="宋体" panose="02010600030101010101" pitchFamily="2" charset="-122"/>
                          <a:cs typeface="Times New Roman" panose="02020603050405020304"/>
                        </a:rPr>
                        <a:t>1</a:t>
                      </a:r>
                      <a:endParaRPr lang="zh-CN" sz="2000" b="1" kern="100" dirty="0">
                        <a:solidFill>
                          <a:srgbClr val="FFFF00"/>
                        </a:solidFill>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0657" name="Rectangle 1"/>
          <p:cNvSpPr>
            <a:spLocks noChangeArrowheads="1"/>
          </p:cNvSpPr>
          <p:nvPr/>
        </p:nvSpPr>
        <p:spPr bwMode="auto">
          <a:xfrm>
            <a:off x="323850" y="1628775"/>
            <a:ext cx="8424863" cy="3111500"/>
          </a:xfrm>
          <a:prstGeom prst="rect">
            <a:avLst/>
          </a:prstGeom>
          <a:noFill/>
          <a:ln w="9525" cap="flat" cmpd="sng">
            <a:noFill/>
            <a:prstDash val="solid"/>
            <a:miter lim="800000"/>
            <a:headEnd type="none" w="med" len="med"/>
            <a:tailEnd type="none" w="med" len="med"/>
          </a:ln>
          <a:effectLst/>
        </p:spPr>
        <p:txBody>
          <a:bodyPr vert="horz" wrap="square" lIns="90000" tIns="46800" rIns="90000" bIns="46800" numCol="1" anchor="ctr" anchorCtr="0" compatLnSpc="1">
            <a:spAutoFit/>
          </a:bodyPr>
          <a:lstStyle/>
          <a:p>
            <a:pPr marL="0" marR="0" lvl="0" indent="20320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模拟电子线路</a:t>
            </a:r>
            <a:r>
              <a:rPr kumimoji="0" lang="en-US" altLang="zh-CN" sz="1600" b="1" i="0" u="none" strike="noStrike" kern="1200" cap="none" spc="0" normalizeH="0" baseline="0" noProof="0" dirty="0" smtClean="0">
                <a:ln>
                  <a:noFill/>
                </a:ln>
                <a:solidFill>
                  <a:schemeClr val="tx1"/>
                </a:solidFill>
                <a:effectLst/>
                <a:uLnTx/>
                <a:uFillTx/>
                <a:latin typeface="Calibri" panose="020F0502020204030204" pitchFamily="34" charset="0"/>
                <a:ea typeface="隶书" panose="02010509060101010101" pitchFamily="49" charset="-122"/>
                <a:cs typeface="Times New Roman" panose="02020603050405020304" pitchFamily="18" charset="0"/>
              </a:rPr>
              <a:t>A</a:t>
            </a:r>
            <a:endParaRPr kumimoji="0" lang="en-US" altLang="zh-CN" sz="8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隶书" panose="02010509060101010101" pitchFamily="49" charset="-122"/>
                <a:cs typeface="Times New Roman" panose="02020603050405020304" pitchFamily="18" charset="0"/>
              </a:rPr>
              <a:t>Analog Electric technology</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一、课程的性质和目的</a:t>
            </a:r>
            <a:endPar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模拟电子线路</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隶书" panose="02010509060101010101" pitchFamily="49" charset="-122"/>
                <a:cs typeface="Times New Roman" panose="02020603050405020304" pitchFamily="18" charset="0"/>
              </a:rPr>
              <a:t>A</a:t>
            </a:r>
            <a:r>
              <a:rPr kumimoji="0" lang="zh-CN" alt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是是高等工科院校“</a:t>
            </a:r>
            <a:r>
              <a:rPr kumimoji="0" lang="zh-CN" altLang="en-US" sz="1800" b="1"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微电子科学与工程”</a:t>
            </a:r>
            <a:r>
              <a:rPr kumimoji="0" lang="zh-CN" alt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等专业的一门重要的必修学科基础课。在整个电子信息类专业的人才培养方案和课程体系中起着基础作用，对于培养学生的综合分析电路和设计相关电路的能力都起到重要的作用。。</a:t>
            </a:r>
            <a:r>
              <a:rPr kumimoji="0" lang="zh-CN" altLang="en-US" sz="1800" b="0" i="0" u="none" strike="noStrike" kern="1200" cap="none" spc="0" normalizeH="0" baseline="0" noProof="0" dirty="0" smtClean="0">
                <a:ln>
                  <a:noFill/>
                </a:ln>
                <a:solidFill>
                  <a:schemeClr val="tx1"/>
                </a:solidFill>
                <a:effectLst/>
                <a:uLnTx/>
                <a:uFillTx/>
                <a:latin typeface="Calibri" panose="020F0502020204030204" pitchFamily="34" charset="0"/>
                <a:ea typeface="隶书" panose="02010509060101010101" pitchFamily="49" charset="-122"/>
                <a:cs typeface="Times New Roman" panose="02020603050405020304" pitchFamily="18" charset="0"/>
              </a:rPr>
              <a:t> </a:t>
            </a:r>
            <a:endPar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课程目标</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隶书" panose="02010509060101010101" pitchFamily="49" charset="-122"/>
                <a:cs typeface="Times New Roman" panose="02020603050405020304" pitchFamily="18" charset="0"/>
              </a:rPr>
              <a:t>1</a:t>
            </a:r>
            <a:r>
              <a:rPr kumimoji="0" lang="zh-CN" alt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使学生掌握常用半导体器件和典型模拟集成电路的特性和参数，系统地掌握电子线路的基本概念、组成、基本原理、性能特点和各类放大电路、频率响应、反馈、直流稳压电源的分析设计方法。为电子系统的工程实现和后续课程学习打下必备的基础。</a:t>
            </a:r>
            <a:endPar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Times New Roman" panose="02020603050405020304" pitchFamily="18" charset="0"/>
              </a:rPr>
              <a:t>二、课程目标与毕业要求的关系</a:t>
            </a:r>
            <a:endParaRPr kumimoji="0" lang="zh-CN" altLang="en-US" sz="3200" b="0" i="0" u="none" strike="noStrike" kern="1200" cap="none" spc="0" normalizeH="0" baseline="0" noProof="0" dirty="0" smtClean="0">
              <a:ln>
                <a:noFill/>
              </a:ln>
              <a:solidFill>
                <a:schemeClr val="tx1"/>
              </a:solidFill>
              <a:effectLst/>
              <a:uLnTx/>
              <a:uFillTx/>
              <a:latin typeface="Arial" panose="020B0604020202020204" pitchFamily="34" charset="0"/>
              <a:ea typeface="隶书" panose="02010509060101010101" pitchFamily="49"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2"/>
          </p:nvPr>
        </p:nvSpPr>
        <p:spPr/>
        <p:txBody>
          <a:bodyPr wrap="square" lIns="91440" tIns="45720" rIns="91440" bIns="45720" numCol="1" anchor="b" anchorCtr="0" compatLnSpc="1"/>
          <a:p>
            <a:pPr marL="0" marR="0" lvl="0" indent="0" algn="l" defTabSz="914400" rtl="0" eaLnBrk="1" fontAlgn="base" latinLnBrk="0" hangingPunct="1">
              <a:lnSpc>
                <a:spcPct val="100000"/>
              </a:lnSpc>
              <a:spcBef>
                <a:spcPct val="0"/>
              </a:spcBef>
              <a:spcAft>
                <a:spcPct val="0"/>
              </a:spcAft>
              <a:buClrTx/>
              <a:buSzTx/>
              <a:buFontTx/>
              <a:buNone/>
              <a:defRPr/>
            </a:pPr>
            <a:fld id="{C616AD64-7EF1-4CF4-9780-BC4EE42DDFD9}" type="datetime1">
              <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91138" name="文本框 2"/>
          <p:cNvSpPr txBox="1"/>
          <p:nvPr/>
        </p:nvSpPr>
        <p:spPr>
          <a:xfrm>
            <a:off x="1046163" y="1631950"/>
            <a:ext cx="7053262" cy="4524375"/>
          </a:xfrm>
          <a:prstGeom prst="rect">
            <a:avLst/>
          </a:prstGeom>
          <a:noFill/>
          <a:ln w="9525">
            <a:noFill/>
          </a:ln>
        </p:spPr>
        <p:txBody>
          <a:bodyPr wrap="square" anchor="t" anchorCtr="0">
            <a:spAutoFit/>
          </a:bodyPr>
          <a:p>
            <a:pPr eaLnBrk="0" hangingPunct="0"/>
            <a:r>
              <a:rPr lang="en-US" altLang="zh-CN" sz="3600" b="1" dirty="0">
                <a:solidFill>
                  <a:srgbClr val="FFFF00"/>
                </a:solidFill>
                <a:latin typeface="仿宋" panose="02010609060101010101" charset="-122"/>
                <a:ea typeface="仿宋" panose="02010609060101010101" charset="-122"/>
              </a:rPr>
              <a:t>2.3 </a:t>
            </a:r>
            <a:r>
              <a:rPr lang="zh-CN" altLang="en-US" sz="3600" b="1" dirty="0">
                <a:solidFill>
                  <a:srgbClr val="FFFF00"/>
                </a:solidFill>
                <a:latin typeface="仿宋" panose="02010609060101010101" charset="-122"/>
                <a:ea typeface="仿宋" panose="02010609060101010101" charset="-122"/>
              </a:rPr>
              <a:t>大学期间学习问题的讨论</a:t>
            </a:r>
            <a:endParaRPr lang="zh-CN" altLang="en-US" sz="3600" b="1" dirty="0">
              <a:solidFill>
                <a:srgbClr val="FFFF00"/>
              </a:solidFill>
              <a:latin typeface="仿宋" panose="02010609060101010101" charset="-122"/>
              <a:ea typeface="仿宋" panose="02010609060101010101" charset="-122"/>
            </a:endParaRPr>
          </a:p>
          <a:p>
            <a:pPr eaLnBrk="0" hangingPunct="0"/>
            <a:endParaRPr lang="zh-CN" altLang="en-US" sz="3600" b="1" dirty="0">
              <a:solidFill>
                <a:srgbClr val="FFFF00"/>
              </a:solidFill>
              <a:latin typeface="仿宋" panose="02010609060101010101" charset="-122"/>
              <a:ea typeface="仿宋" panose="02010609060101010101" charset="-122"/>
            </a:endParaRPr>
          </a:p>
          <a:p>
            <a:pPr eaLnBrk="0" hangingPunct="0"/>
            <a:r>
              <a:rPr lang="en-US" altLang="zh-CN" sz="3600">
                <a:latin typeface="Arial" panose="020B0604020202020204" pitchFamily="34" charset="0"/>
              </a:rPr>
              <a:t>2.3.1 </a:t>
            </a:r>
            <a:r>
              <a:rPr lang="zh-CN" altLang="en-US" sz="3600" b="1" dirty="0">
                <a:latin typeface="仿宋" panose="02010609060101010101" charset="-122"/>
                <a:ea typeface="仿宋" panose="02010609060101010101" charset="-122"/>
              </a:rPr>
              <a:t>如何规划大学四年的学习</a:t>
            </a:r>
            <a:endParaRPr lang="en-US" altLang="zh-CN" sz="3600">
              <a:latin typeface="Arial" panose="020B0604020202020204" pitchFamily="34" charset="0"/>
            </a:endParaRPr>
          </a:p>
          <a:p>
            <a:pPr eaLnBrk="0" hangingPunct="0"/>
            <a:r>
              <a:rPr lang="en-US" altLang="zh-CN" sz="3600">
                <a:latin typeface="Arial" panose="020B0604020202020204" pitchFamily="34" charset="0"/>
              </a:rPr>
              <a:t>2.3.2 </a:t>
            </a:r>
            <a:r>
              <a:rPr lang="zh-CN" altLang="en-US" sz="3600" dirty="0">
                <a:latin typeface="仿宋" panose="02010609060101010101" charset="-122"/>
                <a:ea typeface="仿宋" panose="02010609060101010101" charset="-122"/>
              </a:rPr>
              <a:t>关于能力培养</a:t>
            </a:r>
            <a:endParaRPr lang="en-US" altLang="zh-CN" sz="3600">
              <a:latin typeface="Arial" panose="020B0604020202020204" pitchFamily="34" charset="0"/>
            </a:endParaRPr>
          </a:p>
          <a:p>
            <a:pPr eaLnBrk="0" hangingPunct="0"/>
            <a:r>
              <a:rPr lang="en-US" altLang="zh-CN" sz="3600">
                <a:latin typeface="Arial" panose="020B0604020202020204" pitchFamily="34" charset="0"/>
              </a:rPr>
              <a:t>2.3.3 </a:t>
            </a:r>
            <a:r>
              <a:rPr lang="zh-CN" altLang="en-US" sz="3600" dirty="0">
                <a:latin typeface="仿宋" panose="02010609060101010101" charset="-122"/>
                <a:ea typeface="仿宋" panose="02010609060101010101" charset="-122"/>
              </a:rPr>
              <a:t>关于学习方法</a:t>
            </a:r>
            <a:endParaRPr lang="zh-CN" altLang="en-US" sz="3600">
              <a:latin typeface="Arial" panose="020B0604020202020204" pitchFamily="34" charset="0"/>
              <a:ea typeface="隶书" panose="02010509060101010101" pitchFamily="49" charset="-122"/>
            </a:endParaRPr>
          </a:p>
          <a:p>
            <a:pPr eaLnBrk="0" hangingPunct="0"/>
            <a:endParaRPr lang="zh-CN" altLang="en-US" sz="3600">
              <a:latin typeface="Arial" panose="020B0604020202020204" pitchFamily="34" charset="0"/>
              <a:ea typeface="隶书" panose="02010509060101010101" pitchFamily="49" charset="-122"/>
            </a:endParaRPr>
          </a:p>
          <a:p>
            <a:pPr eaLnBrk="0" hangingPunct="0"/>
            <a:endParaRPr lang="zh-CN" altLang="en-US" sz="3600">
              <a:latin typeface="Arial" panose="020B0604020202020204" pitchFamily="34" charset="0"/>
              <a:ea typeface="隶书" panose="02010509060101010101" pitchFamily="49" charset="-122"/>
            </a:endParaRPr>
          </a:p>
          <a:p>
            <a:pPr eaLnBrk="0" hangingPunct="0"/>
            <a:endParaRPr lang="zh-CN" altLang="en-US" sz="3600">
              <a:latin typeface="Arial" panose="020B0604020202020204" pitchFamily="34" charset="0"/>
              <a:ea typeface="隶书" panose="020105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title"/>
          </p:nvPr>
        </p:nvSpPr>
        <p:spPr>
          <a:xfrm>
            <a:off x="1258888" y="115888"/>
            <a:ext cx="7321550" cy="1071562"/>
          </a:xfrm>
        </p:spPr>
        <p:txBody>
          <a:bodyPr wrap="square" lIns="91440" tIns="45720" rIns="91440" bIns="45720" anchor="ctr" anchorCtr="0"/>
          <a:p>
            <a:pPr algn="l"/>
            <a:r>
              <a:rPr lang="en-US" altLang="zh-CN" sz="3600" b="1" dirty="0">
                <a:solidFill>
                  <a:srgbClr val="FFFF00"/>
                </a:solidFill>
                <a:effectLst/>
                <a:latin typeface="仿宋" panose="02010609060101010101" charset="-122"/>
                <a:ea typeface="仿宋" panose="02010609060101010101" charset="-122"/>
              </a:rPr>
              <a:t>2.3.1</a:t>
            </a:r>
            <a:r>
              <a:rPr lang="zh-CN" altLang="en-US" sz="3600" b="1" dirty="0">
                <a:solidFill>
                  <a:srgbClr val="FFFF00"/>
                </a:solidFill>
                <a:effectLst/>
                <a:latin typeface="仿宋" panose="02010609060101010101" charset="-122"/>
                <a:ea typeface="仿宋" panose="02010609060101010101" charset="-122"/>
              </a:rPr>
              <a:t>、如何规划大学四年的学习</a:t>
            </a:r>
            <a:endParaRPr lang="zh-CN" altLang="en-US" b="1" dirty="0">
              <a:solidFill>
                <a:srgbClr val="FFFF00"/>
              </a:solidFill>
              <a:effectLst/>
            </a:endParaRPr>
          </a:p>
        </p:txBody>
      </p:sp>
      <p:sp>
        <p:nvSpPr>
          <p:cNvPr id="15363" name="TextBox 2"/>
          <p:cNvSpPr txBox="1"/>
          <p:nvPr/>
        </p:nvSpPr>
        <p:spPr>
          <a:xfrm>
            <a:off x="468313" y="1052513"/>
            <a:ext cx="6016625" cy="523875"/>
          </a:xfrm>
          <a:prstGeom prst="rect">
            <a:avLst/>
          </a:prstGeom>
          <a:noFill/>
          <a:ln w="9525">
            <a:noFill/>
          </a:ln>
        </p:spPr>
        <p:txBody>
          <a:bodyPr anchor="t" anchorCtr="0">
            <a:spAutoFit/>
          </a:bodyPr>
          <a:p>
            <a:r>
              <a:rPr lang="zh-CN" altLang="en-US" sz="2800" b="1" dirty="0">
                <a:latin typeface="Arial" panose="020B0604020202020204" pitchFamily="34" charset="0"/>
                <a:ea typeface="隶书" panose="02010509060101010101" pitchFamily="49" charset="-122"/>
              </a:rPr>
              <a:t>（一）了解大学教育的阶段目标</a:t>
            </a:r>
            <a:endParaRPr lang="zh-CN" altLang="en-US" sz="2800" b="1" dirty="0">
              <a:latin typeface="Arial" panose="020B0604020202020204" pitchFamily="34" charset="0"/>
              <a:ea typeface="隶书" panose="02010509060101010101" pitchFamily="49" charset="-122"/>
            </a:endParaRPr>
          </a:p>
        </p:txBody>
      </p:sp>
      <p:sp>
        <p:nvSpPr>
          <p:cNvPr id="13" name="圆角矩形 12"/>
          <p:cNvSpPr/>
          <p:nvPr/>
        </p:nvSpPr>
        <p:spPr>
          <a:xfrm>
            <a:off x="1643063" y="1785938"/>
            <a:ext cx="5500688" cy="357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a:t>
            </a:r>
            <a:r>
              <a:rPr kumimoji="0" lang="zh-CN" altLang="en-US" sz="2000" b="1" i="0" u="none" strike="noStrike" kern="1200" cap="none" spc="0" normalizeH="0" baseline="0" noProof="0" dirty="0">
                <a:ln>
                  <a:noFill/>
                </a:ln>
                <a:solidFill>
                  <a:schemeClr val="lt1"/>
                </a:solidFill>
                <a:effectLst/>
                <a:uLnTx/>
                <a:uFillTx/>
                <a:latin typeface="+mn-lt"/>
                <a:ea typeface="+mn-ea"/>
                <a:cs typeface="+mn-cs"/>
              </a:rPr>
              <a:t>工科</a:t>
            </a:r>
            <a:r>
              <a:rPr kumimoji="0" lang="en-US" altLang="zh-CN" sz="2000" b="1" i="0" u="none" strike="noStrike" kern="1200" cap="none" spc="0" normalizeH="0" baseline="0" noProof="0" dirty="0">
                <a:ln>
                  <a:noFill/>
                </a:ln>
                <a:solidFill>
                  <a:schemeClr val="lt1"/>
                </a:solidFill>
                <a:effectLst/>
                <a:uLnTx/>
                <a:uFillTx/>
                <a:latin typeface="+mn-lt"/>
                <a:ea typeface="+mn-ea"/>
                <a:cs typeface="+mn-cs"/>
              </a:rPr>
              <a:t>”</a:t>
            </a:r>
            <a:r>
              <a:rPr kumimoji="0" lang="zh-CN" altLang="en-US" sz="2000" b="1" i="0" u="none" strike="noStrike" kern="1200" cap="none" spc="0" normalizeH="0" baseline="0" noProof="0" dirty="0">
                <a:ln>
                  <a:noFill/>
                </a:ln>
                <a:solidFill>
                  <a:schemeClr val="lt1"/>
                </a:solidFill>
                <a:effectLst/>
                <a:uLnTx/>
                <a:uFillTx/>
                <a:latin typeface="+mn-lt"/>
                <a:ea typeface="+mn-ea"/>
                <a:cs typeface="+mn-cs"/>
              </a:rPr>
              <a:t>大学教育阶段、目标</a:t>
            </a: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grpSp>
        <p:nvGrpSpPr>
          <p:cNvPr id="2" name="组合 22"/>
          <p:cNvGrpSpPr/>
          <p:nvPr/>
        </p:nvGrpSpPr>
        <p:grpSpPr>
          <a:xfrm>
            <a:off x="785813" y="2143125"/>
            <a:ext cx="2971800" cy="3538538"/>
            <a:chOff x="785786" y="2143116"/>
            <a:chExt cx="2971800" cy="3538542"/>
          </a:xfrm>
        </p:grpSpPr>
        <p:sp>
          <p:nvSpPr>
            <p:cNvPr id="8" name="AutoShape 6"/>
            <p:cNvSpPr>
              <a:spLocks noChangeArrowheads="1"/>
            </p:cNvSpPr>
            <p:nvPr/>
          </p:nvSpPr>
          <p:spPr bwMode="gray">
            <a:xfrm>
              <a:off x="1014386" y="2143116"/>
              <a:ext cx="2057400" cy="574676"/>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本科</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AutoShape 5"/>
            <p:cNvSpPr>
              <a:spLocks noChangeArrowheads="1"/>
            </p:cNvSpPr>
            <p:nvPr/>
          </p:nvSpPr>
          <p:spPr bwMode="gray">
            <a:xfrm>
              <a:off x="785786" y="2786055"/>
              <a:ext cx="2971800" cy="2895603"/>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92167" name="TextBox 13"/>
            <p:cNvSpPr txBox="1"/>
            <p:nvPr/>
          </p:nvSpPr>
          <p:spPr>
            <a:xfrm>
              <a:off x="1331613" y="3356984"/>
              <a:ext cx="1785950" cy="2308327"/>
            </a:xfrm>
            <a:prstGeom prst="rect">
              <a:avLst/>
            </a:prstGeom>
            <a:noFill/>
            <a:ln w="9525">
              <a:noFill/>
            </a:ln>
          </p:spPr>
          <p:txBody>
            <a:bodyPr anchor="t" anchorCtr="0">
              <a:spAutoFit/>
            </a:bodyPr>
            <a:p>
              <a:r>
                <a:rPr lang="zh-CN" altLang="en-US" sz="2400" b="1" dirty="0">
                  <a:latin typeface="Arial" panose="020B0604020202020204" pitchFamily="34" charset="0"/>
                  <a:ea typeface="隶书" panose="02010509060101010101" pitchFamily="49" charset="-122"/>
                </a:rPr>
                <a:t>掌握某一专业领域的</a:t>
              </a:r>
              <a:r>
                <a:rPr lang="zh-CN" altLang="en-US" sz="2400" b="1" dirty="0">
                  <a:solidFill>
                    <a:srgbClr val="FFFF00"/>
                  </a:solidFill>
                  <a:latin typeface="Arial" panose="020B0604020202020204" pitchFamily="34" charset="0"/>
                  <a:ea typeface="隶书" panose="02010509060101010101" pitchFamily="49" charset="-122"/>
                </a:rPr>
                <a:t>基础理论和技术</a:t>
              </a:r>
              <a:r>
                <a:rPr lang="zh-CN" altLang="en-US" sz="2400" b="1" dirty="0">
                  <a:latin typeface="Arial" panose="020B0604020202020204" pitchFamily="34" charset="0"/>
                  <a:ea typeface="隶书" panose="02010509060101010101" pitchFamily="49" charset="-122"/>
                </a:rPr>
                <a:t>的专门人才。</a:t>
              </a:r>
              <a:r>
                <a:rPr lang="zh-CN" altLang="en-US" sz="2400" b="1" dirty="0">
                  <a:solidFill>
                    <a:srgbClr val="FF0000"/>
                  </a:solidFill>
                  <a:latin typeface="Arial" panose="020B0604020202020204" pitchFamily="34" charset="0"/>
                  <a:ea typeface="隶书" panose="02010509060101010101" pitchFamily="49" charset="-122"/>
                </a:rPr>
                <a:t>（毛坯工程师）</a:t>
              </a:r>
              <a:endParaRPr lang="zh-CN" altLang="en-US" sz="2400" b="1" dirty="0">
                <a:solidFill>
                  <a:srgbClr val="FF0000"/>
                </a:solidFill>
                <a:latin typeface="Arial" panose="020B0604020202020204" pitchFamily="34" charset="0"/>
                <a:ea typeface="隶书" panose="02010509060101010101" pitchFamily="49" charset="-122"/>
              </a:endParaRPr>
            </a:p>
          </p:txBody>
        </p:sp>
        <p:sp>
          <p:nvSpPr>
            <p:cNvPr id="92168" name="TextBox 16"/>
            <p:cNvSpPr txBox="1"/>
            <p:nvPr/>
          </p:nvSpPr>
          <p:spPr>
            <a:xfrm>
              <a:off x="1428728" y="2876552"/>
              <a:ext cx="1500198" cy="461665"/>
            </a:xfrm>
            <a:prstGeom prst="rect">
              <a:avLst/>
            </a:prstGeom>
            <a:noFill/>
            <a:ln w="9525">
              <a:noFill/>
            </a:ln>
          </p:spPr>
          <p:txBody>
            <a:bodyPr anchor="t" anchorCtr="0">
              <a:spAutoFit/>
            </a:bodyPr>
            <a:p>
              <a:r>
                <a:rPr lang="zh-CN" altLang="en-US" sz="2400" b="1" dirty="0">
                  <a:latin typeface="Arial" panose="020B0604020202020204" pitchFamily="34" charset="0"/>
                  <a:ea typeface="隶书" panose="02010509060101010101" pitchFamily="49" charset="-122"/>
                </a:rPr>
                <a:t>培养目标：</a:t>
              </a:r>
              <a:endParaRPr lang="zh-CN" altLang="en-US" sz="2400" b="1" dirty="0">
                <a:latin typeface="Arial" panose="020B0604020202020204" pitchFamily="34" charset="0"/>
                <a:ea typeface="隶书" panose="02010509060101010101" pitchFamily="49" charset="-122"/>
              </a:endParaRPr>
            </a:p>
          </p:txBody>
        </p:sp>
      </p:grpSp>
      <p:grpSp>
        <p:nvGrpSpPr>
          <p:cNvPr id="3" name="组合 23"/>
          <p:cNvGrpSpPr/>
          <p:nvPr/>
        </p:nvGrpSpPr>
        <p:grpSpPr>
          <a:xfrm>
            <a:off x="3203575" y="2133600"/>
            <a:ext cx="2971800" cy="3538538"/>
            <a:chOff x="3147986" y="2143116"/>
            <a:chExt cx="2971800" cy="3538542"/>
          </a:xfrm>
        </p:grpSpPr>
        <p:sp>
          <p:nvSpPr>
            <p:cNvPr id="9" name="AutoShape 7"/>
            <p:cNvSpPr>
              <a:spLocks noChangeArrowheads="1"/>
            </p:cNvSpPr>
            <p:nvPr/>
          </p:nvSpPr>
          <p:spPr bwMode="gray">
            <a:xfrm>
              <a:off x="3333723" y="2143116"/>
              <a:ext cx="2057400" cy="574676"/>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硕士研究生</a:t>
              </a:r>
              <a:endPar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AutoShape 4"/>
            <p:cNvSpPr>
              <a:spLocks noChangeArrowheads="1"/>
            </p:cNvSpPr>
            <p:nvPr/>
          </p:nvSpPr>
          <p:spPr bwMode="gray">
            <a:xfrm>
              <a:off x="3147986" y="2786055"/>
              <a:ext cx="2971800" cy="2895603"/>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92172" name="TextBox 14"/>
            <p:cNvSpPr txBox="1"/>
            <p:nvPr/>
          </p:nvSpPr>
          <p:spPr>
            <a:xfrm>
              <a:off x="3786182" y="3233742"/>
              <a:ext cx="1785950" cy="2308324"/>
            </a:xfrm>
            <a:prstGeom prst="rect">
              <a:avLst/>
            </a:prstGeom>
            <a:noFill/>
            <a:ln w="9525">
              <a:noFill/>
            </a:ln>
          </p:spPr>
          <p:txBody>
            <a:bodyPr anchor="t" anchorCtr="0">
              <a:spAutoFit/>
            </a:bodyPr>
            <a:p>
              <a:r>
                <a:rPr lang="zh-CN" altLang="en-US" sz="2400" b="1" dirty="0">
                  <a:solidFill>
                    <a:schemeClr val="bg1"/>
                  </a:solidFill>
                  <a:latin typeface="Arial" panose="020B0604020202020204" pitchFamily="34" charset="0"/>
                  <a:ea typeface="隶书" panose="02010509060101010101" pitchFamily="49" charset="-122"/>
                </a:rPr>
                <a:t>具有从事某一技术理论或工程技术</a:t>
              </a:r>
              <a:r>
                <a:rPr lang="zh-CN" altLang="en-US" sz="2400" b="1" dirty="0">
                  <a:solidFill>
                    <a:srgbClr val="C00000"/>
                  </a:solidFill>
                  <a:latin typeface="Arial" panose="020B0604020202020204" pitchFamily="34" charset="0"/>
                  <a:ea typeface="隶书" panose="02010509060101010101" pitchFamily="49" charset="-122"/>
                </a:rPr>
                <a:t>项目研究开发能力</a:t>
              </a:r>
              <a:r>
                <a:rPr lang="zh-CN" altLang="en-US" sz="2400" b="1" dirty="0">
                  <a:solidFill>
                    <a:schemeClr val="bg1"/>
                  </a:solidFill>
                  <a:latin typeface="Arial" panose="020B0604020202020204" pitchFamily="34" charset="0"/>
                  <a:ea typeface="隶书" panose="02010509060101010101" pitchFamily="49" charset="-122"/>
                </a:rPr>
                <a:t>的专门人才。</a:t>
              </a:r>
              <a:endParaRPr lang="zh-CN" altLang="en-US" sz="2400" b="1" dirty="0">
                <a:solidFill>
                  <a:schemeClr val="bg1"/>
                </a:solidFill>
                <a:latin typeface="Arial" panose="020B0604020202020204" pitchFamily="34" charset="0"/>
                <a:ea typeface="隶书" panose="02010509060101010101" pitchFamily="49" charset="-122"/>
              </a:endParaRPr>
            </a:p>
          </p:txBody>
        </p:sp>
        <p:sp>
          <p:nvSpPr>
            <p:cNvPr id="92173" name="TextBox 17"/>
            <p:cNvSpPr txBox="1"/>
            <p:nvPr/>
          </p:nvSpPr>
          <p:spPr>
            <a:xfrm>
              <a:off x="3786182" y="2805114"/>
              <a:ext cx="1500198" cy="461665"/>
            </a:xfrm>
            <a:prstGeom prst="rect">
              <a:avLst/>
            </a:prstGeom>
            <a:noFill/>
            <a:ln w="9525">
              <a:noFill/>
            </a:ln>
          </p:spPr>
          <p:txBody>
            <a:bodyPr anchor="t" anchorCtr="0">
              <a:spAutoFit/>
            </a:bodyPr>
            <a:p>
              <a:r>
                <a:rPr lang="zh-CN" altLang="en-US" sz="2400" b="1" dirty="0">
                  <a:latin typeface="Arial" panose="020B0604020202020204" pitchFamily="34" charset="0"/>
                  <a:ea typeface="隶书" panose="02010509060101010101" pitchFamily="49" charset="-122"/>
                </a:rPr>
                <a:t>培养目标：</a:t>
              </a:r>
              <a:endParaRPr lang="zh-CN" altLang="en-US" sz="2400" b="1" dirty="0">
                <a:latin typeface="Arial" panose="020B0604020202020204" pitchFamily="34" charset="0"/>
                <a:ea typeface="隶书" panose="02010509060101010101" pitchFamily="49" charset="-122"/>
              </a:endParaRPr>
            </a:p>
          </p:txBody>
        </p:sp>
      </p:grpSp>
      <p:grpSp>
        <p:nvGrpSpPr>
          <p:cNvPr id="4" name="组合 24"/>
          <p:cNvGrpSpPr/>
          <p:nvPr/>
        </p:nvGrpSpPr>
        <p:grpSpPr>
          <a:xfrm>
            <a:off x="5510213" y="2143125"/>
            <a:ext cx="2819400" cy="3538538"/>
            <a:chOff x="5510186" y="2143116"/>
            <a:chExt cx="2819400" cy="3538542"/>
          </a:xfrm>
        </p:grpSpPr>
        <p:sp>
          <p:nvSpPr>
            <p:cNvPr id="10" name="AutoShape 8"/>
            <p:cNvSpPr>
              <a:spLocks noChangeArrowheads="1"/>
            </p:cNvSpPr>
            <p:nvPr/>
          </p:nvSpPr>
          <p:spPr bwMode="gray">
            <a:xfrm>
              <a:off x="5662586" y="2143116"/>
              <a:ext cx="2057400" cy="574676"/>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博士研究生</a:t>
              </a:r>
              <a:endPar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AutoShape 3"/>
            <p:cNvSpPr>
              <a:spLocks noChangeArrowheads="1"/>
            </p:cNvSpPr>
            <p:nvPr/>
          </p:nvSpPr>
          <p:spPr bwMode="gray">
            <a:xfrm>
              <a:off x="5510186" y="2786055"/>
              <a:ext cx="2819400" cy="2895603"/>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pitchFamily="49" charset="-122"/>
                <a:cs typeface="+mn-cs"/>
              </a:endParaRPr>
            </a:p>
          </p:txBody>
        </p:sp>
        <p:sp>
          <p:nvSpPr>
            <p:cNvPr id="92177" name="TextBox 15"/>
            <p:cNvSpPr txBox="1"/>
            <p:nvPr/>
          </p:nvSpPr>
          <p:spPr>
            <a:xfrm>
              <a:off x="6143636" y="3448056"/>
              <a:ext cx="1785950" cy="1938992"/>
            </a:xfrm>
            <a:prstGeom prst="rect">
              <a:avLst/>
            </a:prstGeom>
            <a:noFill/>
            <a:ln w="9525">
              <a:noFill/>
            </a:ln>
          </p:spPr>
          <p:txBody>
            <a:bodyPr anchor="t" anchorCtr="0">
              <a:spAutoFit/>
            </a:bodyPr>
            <a:p>
              <a:r>
                <a:rPr lang="zh-CN" altLang="en-US" sz="2400" b="1" dirty="0">
                  <a:solidFill>
                    <a:schemeClr val="bg1"/>
                  </a:solidFill>
                  <a:latin typeface="Arial" panose="020B0604020202020204" pitchFamily="34" charset="0"/>
                  <a:ea typeface="隶书" panose="02010509060101010101" pitchFamily="49" charset="-122"/>
                </a:rPr>
                <a:t>具有理论、技术或工程项目</a:t>
              </a:r>
              <a:r>
                <a:rPr lang="zh-CN" altLang="en-US" sz="2400" b="1" dirty="0">
                  <a:solidFill>
                    <a:srgbClr val="C00000"/>
                  </a:solidFill>
                  <a:latin typeface="Arial" panose="020B0604020202020204" pitchFamily="34" charset="0"/>
                  <a:ea typeface="隶书" panose="02010509060101010101" pitchFamily="49" charset="-122"/>
                </a:rPr>
                <a:t>研究开发创新能力</a:t>
              </a:r>
              <a:r>
                <a:rPr lang="zh-CN" altLang="en-US" sz="2400" b="1" dirty="0">
                  <a:solidFill>
                    <a:schemeClr val="bg1"/>
                  </a:solidFill>
                  <a:latin typeface="Arial" panose="020B0604020202020204" pitchFamily="34" charset="0"/>
                  <a:ea typeface="隶书" panose="02010509060101010101" pitchFamily="49" charset="-122"/>
                </a:rPr>
                <a:t>的人才。</a:t>
              </a:r>
              <a:endParaRPr lang="zh-CN" altLang="en-US" sz="2400" b="1" dirty="0">
                <a:solidFill>
                  <a:schemeClr val="bg1"/>
                </a:solidFill>
                <a:latin typeface="Arial" panose="020B0604020202020204" pitchFamily="34" charset="0"/>
                <a:ea typeface="隶书" panose="02010509060101010101" pitchFamily="49" charset="-122"/>
              </a:endParaRPr>
            </a:p>
          </p:txBody>
        </p:sp>
        <p:sp>
          <p:nvSpPr>
            <p:cNvPr id="92178" name="TextBox 18"/>
            <p:cNvSpPr txBox="1"/>
            <p:nvPr/>
          </p:nvSpPr>
          <p:spPr>
            <a:xfrm>
              <a:off x="6072198" y="2876552"/>
              <a:ext cx="1500198" cy="461665"/>
            </a:xfrm>
            <a:prstGeom prst="rect">
              <a:avLst/>
            </a:prstGeom>
            <a:noFill/>
            <a:ln w="9525">
              <a:noFill/>
            </a:ln>
          </p:spPr>
          <p:txBody>
            <a:bodyPr anchor="t" anchorCtr="0">
              <a:spAutoFit/>
            </a:bodyPr>
            <a:p>
              <a:r>
                <a:rPr lang="zh-CN" altLang="en-US" sz="2400" b="1" dirty="0">
                  <a:latin typeface="Arial" panose="020B0604020202020204" pitchFamily="34" charset="0"/>
                  <a:ea typeface="隶书" panose="02010509060101010101" pitchFamily="49" charset="-122"/>
                </a:rPr>
                <a:t>培养目标：</a:t>
              </a:r>
              <a:endParaRPr lang="zh-CN" altLang="en-US" sz="2400" b="1" dirty="0">
                <a:latin typeface="Arial" panose="020B0604020202020204" pitchFamily="34" charset="0"/>
                <a:ea typeface="隶书" panose="02010509060101010101" pitchFamily="49" charset="-122"/>
              </a:endParaRPr>
            </a:p>
          </p:txBody>
        </p:sp>
      </p:grpSp>
      <p:sp>
        <p:nvSpPr>
          <p:cNvPr id="21" name="TextBox 20"/>
          <p:cNvSpPr txBox="1"/>
          <p:nvPr/>
        </p:nvSpPr>
        <p:spPr>
          <a:xfrm>
            <a:off x="857250" y="5786438"/>
            <a:ext cx="7500938" cy="830262"/>
          </a:xfrm>
          <a:prstGeom prst="rect">
            <a:avLst/>
          </a:prstGeom>
          <a:solidFill>
            <a:srgbClr val="FF99FF"/>
          </a:solidFill>
          <a:ln w="9525">
            <a:noFill/>
          </a:ln>
        </p:spPr>
        <p:txBody>
          <a:bodyPr anchor="t" anchorCtr="0">
            <a:spAutoFit/>
          </a:bodyPr>
          <a:p>
            <a:r>
              <a:rPr lang="zh-CN" altLang="zh-CN" sz="2400" b="1" dirty="0">
                <a:solidFill>
                  <a:srgbClr val="002060"/>
                </a:solidFill>
                <a:latin typeface="Arial" panose="020B0604020202020204" pitchFamily="34" charset="0"/>
                <a:ea typeface="隶书" panose="02010509060101010101" pitchFamily="49" charset="-122"/>
              </a:rPr>
              <a:t>“</a:t>
            </a:r>
            <a:r>
              <a:rPr lang="zh-CN" altLang="en-US" sz="2400" b="1" dirty="0">
                <a:solidFill>
                  <a:srgbClr val="002060"/>
                </a:solidFill>
                <a:latin typeface="Arial" panose="020B0604020202020204" pitchFamily="34" charset="0"/>
                <a:ea typeface="隶书" panose="02010509060101010101" pitchFamily="49" charset="-122"/>
              </a:rPr>
              <a:t>博士后</a:t>
            </a:r>
            <a:r>
              <a:rPr lang="zh-CN" altLang="zh-CN" sz="2400" b="1" dirty="0">
                <a:solidFill>
                  <a:srgbClr val="002060"/>
                </a:solidFill>
                <a:latin typeface="Arial" panose="020B0604020202020204" pitchFamily="34" charset="0"/>
                <a:ea typeface="隶书" panose="02010509060101010101" pitchFamily="49" charset="-122"/>
              </a:rPr>
              <a:t>”</a:t>
            </a:r>
            <a:r>
              <a:rPr lang="zh-CN" altLang="en-US" sz="2400" b="1" dirty="0">
                <a:solidFill>
                  <a:srgbClr val="002060"/>
                </a:solidFill>
                <a:latin typeface="Arial" panose="020B0604020202020204" pitchFamily="34" charset="0"/>
                <a:ea typeface="隶书" panose="02010509060101010101" pitchFamily="49" charset="-122"/>
              </a:rPr>
              <a:t>不属大学教育的一个阶段。它是</a:t>
            </a:r>
            <a:r>
              <a:rPr lang="zh-CN" altLang="zh-CN" sz="2400" b="1" dirty="0">
                <a:solidFill>
                  <a:srgbClr val="002060"/>
                </a:solidFill>
                <a:latin typeface="Arial" panose="020B0604020202020204" pitchFamily="34" charset="0"/>
                <a:ea typeface="隶书" panose="02010509060101010101" pitchFamily="49" charset="-122"/>
              </a:rPr>
              <a:t>“工作站”，是帮助博士生转化创新成果的“孵化基地”。</a:t>
            </a:r>
            <a:endParaRPr lang="zh-CN" altLang="en-US" sz="2400" b="1" dirty="0">
              <a:solidFill>
                <a:srgbClr val="002060"/>
              </a:solidFill>
              <a:latin typeface="Arial" panose="020B060402020202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1000" fill="hold"/>
                                        <p:tgtEl>
                                          <p:spTgt spid="15363"/>
                                        </p:tgtEl>
                                        <p:attrNameLst>
                                          <p:attrName>ppt_x</p:attrName>
                                        </p:attrNameLst>
                                      </p:cBhvr>
                                      <p:tavLst>
                                        <p:tav tm="0">
                                          <p:val>
                                            <p:strVal val="#ppt_x-.2"/>
                                          </p:val>
                                        </p:tav>
                                        <p:tav tm="100000">
                                          <p:val>
                                            <p:strVal val="#ppt_x"/>
                                          </p:val>
                                        </p:tav>
                                      </p:tavLst>
                                    </p:anim>
                                    <p:anim calcmode="lin" valueType="num">
                                      <p:cBhvr>
                                        <p:cTn id="8" dur="1000" fill="hold"/>
                                        <p:tgtEl>
                                          <p:spTgt spid="153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6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strVal val="#ppt_w*0.70"/>
                                          </p:val>
                                        </p:tav>
                                        <p:tav tm="100000">
                                          <p:val>
                                            <p:strVal val="#ppt_w"/>
                                          </p:val>
                                        </p:tav>
                                      </p:tavLst>
                                    </p:anim>
                                    <p:anim calcmode="lin" valueType="num">
                                      <p:cBhvr>
                                        <p:cTn id="22" dur="1000" fill="hold"/>
                                        <p:tgtEl>
                                          <p:spTgt spid="3"/>
                                        </p:tgtEl>
                                        <p:attrNameLst>
                                          <p:attrName>ppt_h</p:attrName>
                                        </p:attrNameLst>
                                      </p:cBhvr>
                                      <p:tavLst>
                                        <p:tav tm="0">
                                          <p:val>
                                            <p:strVal val="#ppt_h"/>
                                          </p:val>
                                        </p:tav>
                                        <p:tav tm="100000">
                                          <p:val>
                                            <p:strVal val="#ppt_h"/>
                                          </p:val>
                                        </p:tav>
                                      </p:tavLst>
                                    </p:anim>
                                    <p:animEffect transition="in" filter="fade">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strVal val="#ppt_w*0.70"/>
                                          </p:val>
                                        </p:tav>
                                        <p:tav tm="100000">
                                          <p:val>
                                            <p:strVal val="#ppt_w"/>
                                          </p:val>
                                        </p:tav>
                                      </p:tavLst>
                                    </p:anim>
                                    <p:anim calcmode="lin" valueType="num">
                                      <p:cBhvr>
                                        <p:cTn id="29" dur="1000" fill="hold"/>
                                        <p:tgtEl>
                                          <p:spTgt spid="4"/>
                                        </p:tgtEl>
                                        <p:attrNameLst>
                                          <p:attrName>ppt_h</p:attrName>
                                        </p:attrNameLst>
                                      </p:cBhvr>
                                      <p:tavLst>
                                        <p:tav tm="0">
                                          <p:val>
                                            <p:strVal val="#ppt_h"/>
                                          </p:val>
                                        </p:tav>
                                        <p:tav tm="100000">
                                          <p:val>
                                            <p:strVal val="#ppt_h"/>
                                          </p:val>
                                        </p:tav>
                                      </p:tavLst>
                                    </p:anim>
                                    <p:animEffect transition="in" filter="fade">
                                      <p:cBhvr>
                                        <p:cTn id="30" dur="1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1000" fill="hold"/>
                                        <p:tgtEl>
                                          <p:spTgt spid="21"/>
                                        </p:tgtEl>
                                        <p:attrNameLst>
                                          <p:attrName>ppt_w</p:attrName>
                                        </p:attrNameLst>
                                      </p:cBhvr>
                                      <p:tavLst>
                                        <p:tav tm="0">
                                          <p:val>
                                            <p:strVal val="#ppt_w*0.70"/>
                                          </p:val>
                                        </p:tav>
                                        <p:tav tm="100000">
                                          <p:val>
                                            <p:strVal val="#ppt_w"/>
                                          </p:val>
                                        </p:tav>
                                      </p:tavLst>
                                    </p:anim>
                                    <p:anim calcmode="lin" valueType="num">
                                      <p:cBhvr>
                                        <p:cTn id="36" dur="1000" fill="hold"/>
                                        <p:tgtEl>
                                          <p:spTgt spid="21"/>
                                        </p:tgtEl>
                                        <p:attrNameLst>
                                          <p:attrName>ppt_h</p:attrName>
                                        </p:attrNameLst>
                                      </p:cBhvr>
                                      <p:tavLst>
                                        <p:tav tm="0">
                                          <p:val>
                                            <p:strVal val="#ppt_h"/>
                                          </p:val>
                                        </p:tav>
                                        <p:tav tm="100000">
                                          <p:val>
                                            <p:strVal val="#ppt_h"/>
                                          </p:val>
                                        </p:tav>
                                      </p:tavLst>
                                    </p:anim>
                                    <p:animEffect transition="in" filter="fade">
                                      <p:cBhvr>
                                        <p:cTn id="3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Box 2"/>
          <p:cNvSpPr txBox="1"/>
          <p:nvPr/>
        </p:nvSpPr>
        <p:spPr>
          <a:xfrm>
            <a:off x="571500" y="1285875"/>
            <a:ext cx="5072063" cy="400050"/>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（二）作好大学四年学习规划</a:t>
            </a:r>
            <a:endParaRPr lang="zh-CN" altLang="en-US" sz="2000" b="1" dirty="0">
              <a:solidFill>
                <a:srgbClr val="C00000"/>
              </a:solidFill>
              <a:latin typeface="Arial" panose="020B0604020202020204" pitchFamily="34" charset="0"/>
              <a:ea typeface="仿宋_GB2312" pitchFamily="49" charset="-122"/>
            </a:endParaRPr>
          </a:p>
        </p:txBody>
      </p:sp>
      <p:grpSp>
        <p:nvGrpSpPr>
          <p:cNvPr id="2" name="组合 55"/>
          <p:cNvGrpSpPr/>
          <p:nvPr/>
        </p:nvGrpSpPr>
        <p:grpSpPr>
          <a:xfrm>
            <a:off x="857250" y="2071688"/>
            <a:ext cx="7500938" cy="785812"/>
            <a:chOff x="857224" y="2071678"/>
            <a:chExt cx="7500990" cy="785818"/>
          </a:xfrm>
        </p:grpSpPr>
        <p:sp>
          <p:nvSpPr>
            <p:cNvPr id="93187" name="TextBox 2"/>
            <p:cNvSpPr txBox="1"/>
            <p:nvPr/>
          </p:nvSpPr>
          <p:spPr>
            <a:xfrm>
              <a:off x="857224" y="2071678"/>
              <a:ext cx="5072063" cy="369888"/>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（1</a:t>
              </a:r>
              <a:r>
                <a:rPr lang="zh-CN" altLang="en-US" sz="1800" b="1" dirty="0">
                  <a:solidFill>
                    <a:srgbClr val="132767"/>
                  </a:solidFill>
                  <a:latin typeface="Arial" panose="020B0604020202020204" pitchFamily="34" charset="0"/>
                  <a:ea typeface="仿宋_GB2312" pitchFamily="49" charset="-122"/>
                </a:rPr>
                <a:t>）你对什么感兴趣？</a:t>
              </a:r>
              <a:endParaRPr lang="zh-CN" altLang="en-US" sz="1800" b="1" dirty="0">
                <a:solidFill>
                  <a:srgbClr val="132767"/>
                </a:solidFill>
                <a:latin typeface="Arial" panose="020B0604020202020204" pitchFamily="34" charset="0"/>
                <a:ea typeface="仿宋_GB2312" pitchFamily="49" charset="-122"/>
              </a:endParaRPr>
            </a:p>
          </p:txBody>
        </p:sp>
        <p:sp>
          <p:nvSpPr>
            <p:cNvPr id="8" name="圆角矩形 7"/>
            <p:cNvSpPr/>
            <p:nvPr/>
          </p:nvSpPr>
          <p:spPr>
            <a:xfrm>
              <a:off x="1357290" y="2500306"/>
              <a:ext cx="928693"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硬件？</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9" name="圆角矩形 8"/>
            <p:cNvSpPr/>
            <p:nvPr/>
          </p:nvSpPr>
          <p:spPr>
            <a:xfrm>
              <a:off x="2428860" y="250030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软件？</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0" name="圆角矩形 9"/>
            <p:cNvSpPr/>
            <p:nvPr/>
          </p:nvSpPr>
          <p:spPr>
            <a:xfrm>
              <a:off x="3500430" y="2500306"/>
              <a:ext cx="928693"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通信？</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1" name="圆角矩形 10"/>
            <p:cNvSpPr/>
            <p:nvPr/>
          </p:nvSpPr>
          <p:spPr>
            <a:xfrm>
              <a:off x="4572000" y="250030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网络？</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2" name="圆角矩形 11"/>
            <p:cNvSpPr/>
            <p:nvPr/>
          </p:nvSpPr>
          <p:spPr>
            <a:xfrm>
              <a:off x="5643570" y="2500306"/>
              <a:ext cx="928693"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市场？</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3" name="圆角矩形 12"/>
            <p:cNvSpPr/>
            <p:nvPr/>
          </p:nvSpPr>
          <p:spPr>
            <a:xfrm>
              <a:off x="6715140" y="2500306"/>
              <a:ext cx="1214446"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企业管理？</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cxnSp>
          <p:nvCxnSpPr>
            <p:cNvPr id="16" name="直接箭头连接符 15"/>
            <p:cNvCxnSpPr/>
            <p:nvPr/>
          </p:nvCxnSpPr>
          <p:spPr>
            <a:xfrm>
              <a:off x="2214546" y="2500306"/>
              <a:ext cx="6143668" cy="158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56"/>
          <p:cNvGrpSpPr/>
          <p:nvPr/>
        </p:nvGrpSpPr>
        <p:grpSpPr>
          <a:xfrm>
            <a:off x="857250" y="2928938"/>
            <a:ext cx="7929563" cy="714375"/>
            <a:chOff x="857224" y="2928934"/>
            <a:chExt cx="7929618" cy="714380"/>
          </a:xfrm>
        </p:grpSpPr>
        <p:sp>
          <p:nvSpPr>
            <p:cNvPr id="93196" name="TextBox 3"/>
            <p:cNvSpPr txBox="1"/>
            <p:nvPr/>
          </p:nvSpPr>
          <p:spPr>
            <a:xfrm>
              <a:off x="857224" y="2928934"/>
              <a:ext cx="4929187" cy="369888"/>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（2</a:t>
              </a:r>
              <a:r>
                <a:rPr lang="zh-CN" altLang="en-US" sz="1800" b="1" dirty="0">
                  <a:solidFill>
                    <a:srgbClr val="132767"/>
                  </a:solidFill>
                  <a:latin typeface="Arial" panose="020B0604020202020204" pitchFamily="34" charset="0"/>
                  <a:ea typeface="仿宋_GB2312" pitchFamily="49" charset="-122"/>
                </a:rPr>
                <a:t>）你的特长是什么？</a:t>
              </a:r>
              <a:endParaRPr lang="zh-CN" altLang="en-US" sz="1800" b="1" dirty="0">
                <a:solidFill>
                  <a:srgbClr val="132767"/>
                </a:solidFill>
                <a:latin typeface="Arial" panose="020B0604020202020204" pitchFamily="34" charset="0"/>
                <a:ea typeface="仿宋_GB2312" pitchFamily="49" charset="-122"/>
              </a:endParaRPr>
            </a:p>
          </p:txBody>
        </p:sp>
        <p:sp>
          <p:nvSpPr>
            <p:cNvPr id="19" name="圆角矩形 18"/>
            <p:cNvSpPr/>
            <p:nvPr/>
          </p:nvSpPr>
          <p:spPr>
            <a:xfrm>
              <a:off x="1357290" y="3286123"/>
              <a:ext cx="928693" cy="35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数学？</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20" name="圆角矩形 19"/>
            <p:cNvSpPr/>
            <p:nvPr/>
          </p:nvSpPr>
          <p:spPr>
            <a:xfrm>
              <a:off x="2428860" y="3286123"/>
              <a:ext cx="928694" cy="35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理论？</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21" name="圆角矩形 20"/>
            <p:cNvSpPr/>
            <p:nvPr/>
          </p:nvSpPr>
          <p:spPr>
            <a:xfrm>
              <a:off x="3500430" y="3286123"/>
              <a:ext cx="1214445" cy="35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动手能力？</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22" name="圆角矩形 21"/>
            <p:cNvSpPr/>
            <p:nvPr/>
          </p:nvSpPr>
          <p:spPr>
            <a:xfrm>
              <a:off x="7572396" y="3286123"/>
              <a:ext cx="1214446" cy="35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软件开发？</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23" name="圆角矩形 22"/>
            <p:cNvSpPr/>
            <p:nvPr/>
          </p:nvSpPr>
          <p:spPr>
            <a:xfrm>
              <a:off x="4857752" y="3286123"/>
              <a:ext cx="1285884" cy="35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逻辑思维？</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24" name="圆角矩形 23"/>
            <p:cNvSpPr/>
            <p:nvPr/>
          </p:nvSpPr>
          <p:spPr>
            <a:xfrm>
              <a:off x="6286512" y="3286123"/>
              <a:ext cx="1214446" cy="35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组织管理？</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cxnSp>
          <p:nvCxnSpPr>
            <p:cNvPr id="25" name="直接箭头连接符 24"/>
            <p:cNvCxnSpPr/>
            <p:nvPr/>
          </p:nvCxnSpPr>
          <p:spPr>
            <a:xfrm>
              <a:off x="2214546" y="3286123"/>
              <a:ext cx="614366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57"/>
          <p:cNvGrpSpPr/>
          <p:nvPr/>
        </p:nvGrpSpPr>
        <p:grpSpPr>
          <a:xfrm>
            <a:off x="857250" y="3714750"/>
            <a:ext cx="7786688" cy="1155700"/>
            <a:chOff x="857224" y="3714752"/>
            <a:chExt cx="7786789" cy="1155150"/>
          </a:xfrm>
        </p:grpSpPr>
        <p:sp>
          <p:nvSpPr>
            <p:cNvPr id="93205" name="TextBox 3"/>
            <p:cNvSpPr txBox="1"/>
            <p:nvPr/>
          </p:nvSpPr>
          <p:spPr>
            <a:xfrm>
              <a:off x="857224" y="3714752"/>
              <a:ext cx="4214813" cy="369887"/>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（3</a:t>
              </a:r>
              <a:r>
                <a:rPr lang="zh-CN" altLang="en-US" sz="1800" b="1" dirty="0">
                  <a:solidFill>
                    <a:srgbClr val="132767"/>
                  </a:solidFill>
                  <a:latin typeface="Arial" panose="020B0604020202020204" pitchFamily="34" charset="0"/>
                  <a:ea typeface="仿宋_GB2312" pitchFamily="49" charset="-122"/>
                </a:rPr>
                <a:t>）社会需求是什么？</a:t>
              </a:r>
              <a:endParaRPr lang="zh-CN" altLang="en-US" sz="1800" b="1" dirty="0">
                <a:solidFill>
                  <a:srgbClr val="132767"/>
                </a:solidFill>
                <a:latin typeface="Arial" panose="020B0604020202020204" pitchFamily="34" charset="0"/>
                <a:ea typeface="仿宋_GB2312" pitchFamily="49" charset="-122"/>
              </a:endParaRPr>
            </a:p>
          </p:txBody>
        </p:sp>
        <p:sp>
          <p:nvSpPr>
            <p:cNvPr id="27" name="圆角矩形 26"/>
            <p:cNvSpPr/>
            <p:nvPr/>
          </p:nvSpPr>
          <p:spPr>
            <a:xfrm>
              <a:off x="1357293" y="4071770"/>
              <a:ext cx="1428769" cy="357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集成电路？</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29" name="圆角矩形 28"/>
            <p:cNvSpPr/>
            <p:nvPr/>
          </p:nvSpPr>
          <p:spPr>
            <a:xfrm>
              <a:off x="2857500" y="4071770"/>
              <a:ext cx="1285892" cy="357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软件产业？</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30" name="圆角矩形 29"/>
            <p:cNvSpPr/>
            <p:nvPr/>
          </p:nvSpPr>
          <p:spPr>
            <a:xfrm>
              <a:off x="7715313" y="4071770"/>
              <a:ext cx="928700" cy="357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光电子？</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31" name="圆角矩形 30"/>
            <p:cNvSpPr/>
            <p:nvPr/>
          </p:nvSpPr>
          <p:spPr>
            <a:xfrm>
              <a:off x="4286268" y="4071770"/>
              <a:ext cx="1643084" cy="357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数字媒体产业？</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32" name="圆角矩形 31"/>
            <p:cNvSpPr/>
            <p:nvPr/>
          </p:nvSpPr>
          <p:spPr>
            <a:xfrm>
              <a:off x="6072230" y="4071770"/>
              <a:ext cx="1500206" cy="357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移动互联网？</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cxnSp>
          <p:nvCxnSpPr>
            <p:cNvPr id="33" name="直接箭头连接符 32"/>
            <p:cNvCxnSpPr/>
            <p:nvPr/>
          </p:nvCxnSpPr>
          <p:spPr>
            <a:xfrm>
              <a:off x="2214555" y="4071770"/>
              <a:ext cx="6143705" cy="158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3212" name="TextBox 33"/>
            <p:cNvSpPr txBox="1"/>
            <p:nvPr/>
          </p:nvSpPr>
          <p:spPr>
            <a:xfrm>
              <a:off x="1857356" y="4500570"/>
              <a:ext cx="3571900" cy="369332"/>
            </a:xfrm>
            <a:prstGeom prst="rect">
              <a:avLst/>
            </a:prstGeom>
            <a:solidFill>
              <a:srgbClr val="FF99FF"/>
            </a:solidFill>
            <a:ln w="9525">
              <a:noFill/>
            </a:ln>
          </p:spPr>
          <p:txBody>
            <a:bodyPr anchor="t" anchorCtr="0">
              <a:spAutoFit/>
            </a:bodyPr>
            <a:p>
              <a:r>
                <a:rPr lang="zh-CN" altLang="en-US" sz="1800" b="1" dirty="0">
                  <a:solidFill>
                    <a:srgbClr val="132767"/>
                  </a:solidFill>
                  <a:latin typeface="Arial" panose="020B0604020202020204" pitchFamily="34" charset="0"/>
                  <a:ea typeface="仿宋_GB2312" pitchFamily="49" charset="-122"/>
                </a:rPr>
                <a:t>需了解技术领域和国家产业政策。</a:t>
              </a:r>
              <a:endParaRPr lang="zh-CN" altLang="en-US" sz="1800" b="1" dirty="0">
                <a:solidFill>
                  <a:srgbClr val="132767"/>
                </a:solidFill>
                <a:latin typeface="Arial" panose="020B0604020202020204" pitchFamily="34" charset="0"/>
                <a:ea typeface="仿宋_GB2312" pitchFamily="49" charset="-122"/>
              </a:endParaRPr>
            </a:p>
          </p:txBody>
        </p:sp>
      </p:grpSp>
      <p:grpSp>
        <p:nvGrpSpPr>
          <p:cNvPr id="5" name="组合 58"/>
          <p:cNvGrpSpPr/>
          <p:nvPr/>
        </p:nvGrpSpPr>
        <p:grpSpPr>
          <a:xfrm>
            <a:off x="857250" y="4857750"/>
            <a:ext cx="7715250" cy="714375"/>
            <a:chOff x="857224" y="4857760"/>
            <a:chExt cx="7715304" cy="714380"/>
          </a:xfrm>
        </p:grpSpPr>
        <p:sp>
          <p:nvSpPr>
            <p:cNvPr id="93214" name="TextBox 3"/>
            <p:cNvSpPr txBox="1"/>
            <p:nvPr/>
          </p:nvSpPr>
          <p:spPr>
            <a:xfrm>
              <a:off x="857224" y="4857760"/>
              <a:ext cx="4214813" cy="369887"/>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（4</a:t>
              </a:r>
              <a:r>
                <a:rPr lang="zh-CN" altLang="en-US" sz="1800" b="1" dirty="0">
                  <a:solidFill>
                    <a:srgbClr val="132767"/>
                  </a:solidFill>
                  <a:latin typeface="Arial" panose="020B0604020202020204" pitchFamily="34" charset="0"/>
                  <a:ea typeface="仿宋_GB2312" pitchFamily="49" charset="-122"/>
                </a:rPr>
                <a:t>）</a:t>
              </a:r>
              <a:r>
                <a:rPr lang="zh-CN" altLang="zh-CN" sz="1800" b="1" dirty="0">
                  <a:solidFill>
                    <a:srgbClr val="132767"/>
                  </a:solidFill>
                  <a:latin typeface="Arial" panose="020B0604020202020204" pitchFamily="34" charset="0"/>
                  <a:ea typeface="仿宋_GB2312" pitchFamily="49" charset="-122"/>
                </a:rPr>
                <a:t>你喜欢什么职业</a:t>
              </a:r>
              <a:r>
                <a:rPr lang="zh-CN" altLang="en-US" sz="1800" b="1" dirty="0">
                  <a:solidFill>
                    <a:srgbClr val="132767"/>
                  </a:solidFill>
                  <a:latin typeface="Arial" panose="020B0604020202020204" pitchFamily="34" charset="0"/>
                  <a:ea typeface="仿宋_GB2312" pitchFamily="49" charset="-122"/>
                </a:rPr>
                <a:t>？</a:t>
              </a:r>
              <a:endParaRPr lang="zh-CN" altLang="en-US" sz="1800" b="1" dirty="0">
                <a:solidFill>
                  <a:srgbClr val="132767"/>
                </a:solidFill>
                <a:latin typeface="Arial" panose="020B0604020202020204" pitchFamily="34" charset="0"/>
                <a:ea typeface="仿宋_GB2312" pitchFamily="49" charset="-122"/>
              </a:endParaRPr>
            </a:p>
          </p:txBody>
        </p:sp>
        <p:sp>
          <p:nvSpPr>
            <p:cNvPr id="36" name="圆角矩形 35"/>
            <p:cNvSpPr/>
            <p:nvPr/>
          </p:nvSpPr>
          <p:spPr>
            <a:xfrm>
              <a:off x="1357291" y="5214951"/>
              <a:ext cx="928693"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工程师？</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37" name="圆角矩形 36"/>
            <p:cNvSpPr/>
            <p:nvPr/>
          </p:nvSpPr>
          <p:spPr>
            <a:xfrm>
              <a:off x="2428860" y="5214951"/>
              <a:ext cx="928695"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教师？</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38" name="圆角矩形 37"/>
            <p:cNvSpPr/>
            <p:nvPr/>
          </p:nvSpPr>
          <p:spPr>
            <a:xfrm>
              <a:off x="3500431" y="5214951"/>
              <a:ext cx="1214445"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产品研发？</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39" name="圆角矩形 38"/>
            <p:cNvSpPr/>
            <p:nvPr/>
          </p:nvSpPr>
          <p:spPr>
            <a:xfrm>
              <a:off x="7429520" y="5214951"/>
              <a:ext cx="1143008"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结构设计？</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40" name="圆角矩形 39"/>
            <p:cNvSpPr/>
            <p:nvPr/>
          </p:nvSpPr>
          <p:spPr>
            <a:xfrm>
              <a:off x="4786315" y="5214951"/>
              <a:ext cx="1285884"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市场营销？</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41" name="圆角矩形 40"/>
            <p:cNvSpPr/>
            <p:nvPr/>
          </p:nvSpPr>
          <p:spPr>
            <a:xfrm>
              <a:off x="6143636" y="5214951"/>
              <a:ext cx="1214447"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企业管理？</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cxnSp>
          <p:nvCxnSpPr>
            <p:cNvPr id="42" name="直接箭头连接符 41"/>
            <p:cNvCxnSpPr/>
            <p:nvPr/>
          </p:nvCxnSpPr>
          <p:spPr>
            <a:xfrm>
              <a:off x="2214547" y="5214951"/>
              <a:ext cx="6143668" cy="158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组合 59"/>
          <p:cNvGrpSpPr/>
          <p:nvPr/>
        </p:nvGrpSpPr>
        <p:grpSpPr>
          <a:xfrm>
            <a:off x="928688" y="5715000"/>
            <a:ext cx="5357812" cy="714375"/>
            <a:chOff x="928662" y="5715016"/>
            <a:chExt cx="4429156" cy="714419"/>
          </a:xfrm>
        </p:grpSpPr>
        <p:sp>
          <p:nvSpPr>
            <p:cNvPr id="93223" name="TextBox 3"/>
            <p:cNvSpPr txBox="1"/>
            <p:nvPr/>
          </p:nvSpPr>
          <p:spPr>
            <a:xfrm>
              <a:off x="928662" y="5715016"/>
              <a:ext cx="4214813" cy="369887"/>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（5</a:t>
              </a:r>
              <a:r>
                <a:rPr lang="zh-CN" altLang="en-US" sz="1800" b="1" dirty="0">
                  <a:solidFill>
                    <a:srgbClr val="132767"/>
                  </a:solidFill>
                  <a:latin typeface="Arial" panose="020B0604020202020204" pitchFamily="34" charset="0"/>
                  <a:ea typeface="仿宋_GB2312" pitchFamily="49" charset="-122"/>
                </a:rPr>
                <a:t>）</a:t>
              </a:r>
              <a:r>
                <a:rPr lang="zh-CN" altLang="zh-CN" sz="1800" b="1" dirty="0">
                  <a:solidFill>
                    <a:srgbClr val="132767"/>
                  </a:solidFill>
                  <a:latin typeface="Arial" panose="020B0604020202020204" pitchFamily="34" charset="0"/>
                  <a:ea typeface="仿宋_GB2312" pitchFamily="49" charset="-122"/>
                </a:rPr>
                <a:t>本科毕业后干什么</a:t>
              </a:r>
              <a:r>
                <a:rPr lang="zh-CN" altLang="en-US" sz="1800" b="1" dirty="0">
                  <a:solidFill>
                    <a:srgbClr val="132767"/>
                  </a:solidFill>
                  <a:latin typeface="Arial" panose="020B0604020202020204" pitchFamily="34" charset="0"/>
                  <a:ea typeface="仿宋_GB2312" pitchFamily="49" charset="-122"/>
                </a:rPr>
                <a:t>？</a:t>
              </a:r>
              <a:endParaRPr lang="zh-CN" altLang="en-US" sz="1800" b="1" dirty="0">
                <a:solidFill>
                  <a:srgbClr val="132767"/>
                </a:solidFill>
                <a:latin typeface="Arial" panose="020B0604020202020204" pitchFamily="34" charset="0"/>
                <a:ea typeface="仿宋_GB2312" pitchFamily="49" charset="-122"/>
              </a:endParaRPr>
            </a:p>
          </p:txBody>
        </p:sp>
        <p:sp>
          <p:nvSpPr>
            <p:cNvPr id="47" name="圆角矩形 46"/>
            <p:cNvSpPr/>
            <p:nvPr/>
          </p:nvSpPr>
          <p:spPr>
            <a:xfrm>
              <a:off x="1428664" y="6072226"/>
              <a:ext cx="929139" cy="357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就业？</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48" name="圆角矩形 47"/>
            <p:cNvSpPr/>
            <p:nvPr/>
          </p:nvSpPr>
          <p:spPr>
            <a:xfrm>
              <a:off x="2464103" y="6072226"/>
              <a:ext cx="1417330" cy="357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国内读研究生？</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49" name="圆角矩形 48"/>
            <p:cNvSpPr/>
            <p:nvPr/>
          </p:nvSpPr>
          <p:spPr>
            <a:xfrm>
              <a:off x="3940488" y="6072226"/>
              <a:ext cx="1417330" cy="357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出国读研究生？</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cxnSp>
          <p:nvCxnSpPr>
            <p:cNvPr id="51" name="直接箭头连接符 50"/>
            <p:cNvCxnSpPr/>
            <p:nvPr/>
          </p:nvCxnSpPr>
          <p:spPr>
            <a:xfrm>
              <a:off x="1499531" y="6072226"/>
              <a:ext cx="3858287" cy="15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392" name="TextBox 52"/>
          <p:cNvSpPr txBox="1"/>
          <p:nvPr/>
        </p:nvSpPr>
        <p:spPr>
          <a:xfrm>
            <a:off x="857250" y="1643063"/>
            <a:ext cx="2500313" cy="369887"/>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1，了解</a:t>
            </a:r>
            <a:r>
              <a:rPr lang="zh-CN" altLang="en-US" sz="1800" b="1" dirty="0">
                <a:solidFill>
                  <a:srgbClr val="132767"/>
                </a:solidFill>
                <a:latin typeface="Arial" panose="020B0604020202020204" pitchFamily="34" charset="0"/>
                <a:ea typeface="仿宋_GB2312" pitchFamily="49" charset="-122"/>
              </a:rPr>
              <a:t>自己</a:t>
            </a:r>
            <a:endParaRPr lang="zh-CN" altLang="en-US" sz="1800" b="1" dirty="0">
              <a:solidFill>
                <a:srgbClr val="132767"/>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1000" fill="hold"/>
                                        <p:tgtEl>
                                          <p:spTgt spid="16386"/>
                                        </p:tgtEl>
                                        <p:attrNameLst>
                                          <p:attrName>ppt_x</p:attrName>
                                        </p:attrNameLst>
                                      </p:cBhvr>
                                      <p:tavLst>
                                        <p:tav tm="0">
                                          <p:val>
                                            <p:strVal val="#ppt_x-.2"/>
                                          </p:val>
                                        </p:tav>
                                        <p:tav tm="100000">
                                          <p:val>
                                            <p:strVal val="#ppt_x"/>
                                          </p:val>
                                        </p:tav>
                                      </p:tavLst>
                                    </p:anim>
                                    <p:anim calcmode="lin" valueType="num">
                                      <p:cBhvr>
                                        <p:cTn id="8" dur="1000" fill="hold"/>
                                        <p:tgtEl>
                                          <p:spTgt spid="163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386"/>
                                        </p:tgtEl>
                                      </p:cBhvr>
                                    </p:animEffect>
                                  </p:childTnLst>
                                </p:cTn>
                              </p:par>
                            </p:childTnLst>
                          </p:cTn>
                        </p:par>
                        <p:par>
                          <p:cTn id="10" fill="hold">
                            <p:stCondLst>
                              <p:cond delay="1000"/>
                            </p:stCondLst>
                            <p:childTnLst>
                              <p:par>
                                <p:cTn id="11" presetID="15" presetClass="entr" presetSubtype="0" fill="hold" grpId="0" nodeType="afterEffect">
                                  <p:stCondLst>
                                    <p:cond delay="0"/>
                                  </p:stCondLst>
                                  <p:childTnLst>
                                    <p:set>
                                      <p:cBhvr>
                                        <p:cTn id="12" dur="1" fill="hold">
                                          <p:stCondLst>
                                            <p:cond delay="0"/>
                                          </p:stCondLst>
                                        </p:cTn>
                                        <p:tgtEl>
                                          <p:spTgt spid="16392"/>
                                        </p:tgtEl>
                                        <p:attrNameLst>
                                          <p:attrName>style.visibility</p:attrName>
                                        </p:attrNameLst>
                                      </p:cBhvr>
                                      <p:to>
                                        <p:strVal val="visible"/>
                                      </p:to>
                                    </p:set>
                                    <p:anim calcmode="lin" valueType="num">
                                      <p:cBhvr>
                                        <p:cTn id="13" dur="1000" fill="hold"/>
                                        <p:tgtEl>
                                          <p:spTgt spid="16392"/>
                                        </p:tgtEl>
                                        <p:attrNameLst>
                                          <p:attrName>ppt_w</p:attrName>
                                        </p:attrNameLst>
                                      </p:cBhvr>
                                      <p:tavLst>
                                        <p:tav tm="0">
                                          <p:val>
                                            <p:fltVal val="0.000000"/>
                                          </p:val>
                                        </p:tav>
                                        <p:tav tm="100000">
                                          <p:val>
                                            <p:strVal val="#ppt_w"/>
                                          </p:val>
                                        </p:tav>
                                      </p:tavLst>
                                    </p:anim>
                                    <p:anim calcmode="lin" valueType="num">
                                      <p:cBhvr>
                                        <p:cTn id="14" dur="1000" fill="hold"/>
                                        <p:tgtEl>
                                          <p:spTgt spid="16392"/>
                                        </p:tgtEl>
                                        <p:attrNameLst>
                                          <p:attrName>ppt_h</p:attrName>
                                        </p:attrNameLst>
                                      </p:cBhvr>
                                      <p:tavLst>
                                        <p:tav tm="0">
                                          <p:val>
                                            <p:fltVal val="0.000000"/>
                                          </p:val>
                                        </p:tav>
                                        <p:tav tm="100000">
                                          <p:val>
                                            <p:strVal val="#ppt_h"/>
                                          </p:val>
                                        </p:tav>
                                      </p:tavLst>
                                    </p:anim>
                                    <p:anim calcmode="lin" valueType="num">
                                      <p:cBhvr>
                                        <p:cTn id="15" dur="1000" fill="hold"/>
                                        <p:tgtEl>
                                          <p:spTgt spid="16392"/>
                                        </p:tgtEl>
                                        <p:attrNameLst>
                                          <p:attrName>ppt_x</p:attrName>
                                        </p:attrNameLst>
                                      </p:cBhvr>
                                      <p:tavLst>
                                        <p:tav tm="0" fmla="#ppt_x+(cos(-2*pi*(1-$))*-#ppt_x-sin(-2*pi*(1-$))*(1-#ppt_y))*(1-$)">
                                          <p:val>
                                            <p:fltVal val="0.000000"/>
                                          </p:val>
                                        </p:tav>
                                        <p:tav tm="100000">
                                          <p:val>
                                            <p:fltVal val="1.000000"/>
                                          </p:val>
                                        </p:tav>
                                      </p:tavLst>
                                    </p:anim>
                                    <p:anim calcmode="lin" valueType="num">
                                      <p:cBhvr>
                                        <p:cTn id="16" dur="1000" fill="hold"/>
                                        <p:tgtEl>
                                          <p:spTgt spid="1639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in)">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000000"/>
                                          </p:val>
                                        </p:tav>
                                        <p:tav tm="100000">
                                          <p:val>
                                            <p:strVal val="#ppt_w"/>
                                          </p:val>
                                        </p:tav>
                                      </p:tavLst>
                                    </p:anim>
                                    <p:anim calcmode="lin" valueType="num">
                                      <p:cBhvr>
                                        <p:cTn id="27" dur="500" fill="hold"/>
                                        <p:tgtEl>
                                          <p:spTgt spid="3"/>
                                        </p:tgtEl>
                                        <p:attrNameLst>
                                          <p:attrName>ppt_h</p:attrName>
                                        </p:attrNameLst>
                                      </p:cBhvr>
                                      <p:tavLst>
                                        <p:tav tm="0">
                                          <p:val>
                                            <p:fltVal val="0.000000"/>
                                          </p:val>
                                        </p:tav>
                                        <p:tav tm="100000">
                                          <p:val>
                                            <p:strVal val="#ppt_h"/>
                                          </p:val>
                                        </p:tav>
                                      </p:tavLst>
                                    </p:anim>
                                    <p:anim calcmode="lin" valueType="num">
                                      <p:cBhvr>
                                        <p:cTn id="28" dur="500" fill="hold"/>
                                        <p:tgtEl>
                                          <p:spTgt spid="3"/>
                                        </p:tgtEl>
                                        <p:attrNameLst>
                                          <p:attrName>style.rotation</p:attrName>
                                        </p:attrNameLst>
                                      </p:cBhvr>
                                      <p:tavLst>
                                        <p:tav tm="0">
                                          <p:val>
                                            <p:fltVal val="360.000000"/>
                                          </p:val>
                                        </p:tav>
                                        <p:tav tm="100000">
                                          <p:val>
                                            <p:fltVal val="0.000000"/>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1000" fill="hold"/>
                                        <p:tgtEl>
                                          <p:spTgt spid="4"/>
                                        </p:tgtEl>
                                        <p:attrNameLst>
                                          <p:attrName>ppt_w</p:attrName>
                                        </p:attrNameLst>
                                      </p:cBhvr>
                                      <p:tavLst>
                                        <p:tav tm="0">
                                          <p:val>
                                            <p:strVal val="#ppt_w*0.70"/>
                                          </p:val>
                                        </p:tav>
                                        <p:tav tm="100000">
                                          <p:val>
                                            <p:strVal val="#ppt_w"/>
                                          </p:val>
                                        </p:tav>
                                      </p:tavLst>
                                    </p:anim>
                                    <p:anim calcmode="lin" valueType="num">
                                      <p:cBhvr>
                                        <p:cTn id="35" dur="1000" fill="hold"/>
                                        <p:tgtEl>
                                          <p:spTgt spid="4"/>
                                        </p:tgtEl>
                                        <p:attrNameLst>
                                          <p:attrName>ppt_h</p:attrName>
                                        </p:attrNameLst>
                                      </p:cBhvr>
                                      <p:tavLst>
                                        <p:tav tm="0">
                                          <p:val>
                                            <p:strVal val="#ppt_h"/>
                                          </p:val>
                                        </p:tav>
                                        <p:tav tm="100000">
                                          <p:val>
                                            <p:strVal val="#ppt_h"/>
                                          </p:val>
                                        </p:tav>
                                      </p:tavLst>
                                    </p:anim>
                                    <p:animEffect transition="in" filter="fade">
                                      <p:cBhvr>
                                        <p:cTn id="36" dur="10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6"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arn(inHorizontal)">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000000"/>
                                          </p:val>
                                        </p:tav>
                                        <p:tav tm="100000">
                                          <p:val>
                                            <p:strVal val="#ppt_w"/>
                                          </p:val>
                                        </p:tav>
                                      </p:tavLst>
                                    </p:anim>
                                    <p:anim calcmode="lin" valueType="num">
                                      <p:cBhvr>
                                        <p:cTn id="47" dur="500" fill="hold"/>
                                        <p:tgtEl>
                                          <p:spTgt spid="6"/>
                                        </p:tgtEl>
                                        <p:attrNameLst>
                                          <p:attrName>ppt_h</p:attrName>
                                        </p:attrNameLst>
                                      </p:cBhvr>
                                      <p:tavLst>
                                        <p:tav tm="0">
                                          <p:val>
                                            <p:fltVal val="0.00000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928688" y="2428875"/>
            <a:ext cx="7358062" cy="954088"/>
          </a:xfrm>
          <a:prstGeom prst="rect">
            <a:avLst/>
          </a:prstGeom>
          <a:solidFill>
            <a:srgbClr val="FFFF66"/>
          </a:solidFill>
          <a:ln w="9525" cap="flat" cmpd="sng">
            <a:solidFill>
              <a:srgbClr val="C00000"/>
            </a:solidFill>
            <a:prstDash val="solid"/>
            <a:miter/>
            <a:headEnd type="none" w="med" len="med"/>
            <a:tailEnd type="none" w="med" len="med"/>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如何规划：</a:t>
            </a:r>
            <a:r>
              <a:rPr lang="zh-CN" altLang="en-US" sz="1800" b="1" dirty="0">
                <a:solidFill>
                  <a:srgbClr val="132767"/>
                </a:solidFill>
                <a:latin typeface="Arial" panose="020B0604020202020204" pitchFamily="34" charset="0"/>
                <a:ea typeface="仿宋_GB2312" pitchFamily="49" charset="-122"/>
              </a:rPr>
              <a:t>根据社会需求、个人爱好、本人特长，本科毕业后的人生计划，来规划大学四年的学习。包括：</a:t>
            </a:r>
            <a:r>
              <a:rPr lang="zh-CN" altLang="en-US" sz="1800" b="1" dirty="0">
                <a:solidFill>
                  <a:srgbClr val="FF0000"/>
                </a:solidFill>
                <a:latin typeface="Arial" panose="020B0604020202020204" pitchFamily="34" charset="0"/>
                <a:ea typeface="仿宋_GB2312" pitchFamily="49" charset="-122"/>
              </a:rPr>
              <a:t>选修课程、能力锻练、社会实践、全面发展等。</a:t>
            </a:r>
            <a:endParaRPr lang="zh-CN" altLang="en-US" sz="1800" b="1" dirty="0">
              <a:solidFill>
                <a:srgbClr val="FF0000"/>
              </a:solidFill>
              <a:latin typeface="Arial" panose="020B0604020202020204" pitchFamily="34" charset="0"/>
              <a:ea typeface="仿宋_GB2312" pitchFamily="49" charset="-122"/>
            </a:endParaRPr>
          </a:p>
        </p:txBody>
      </p:sp>
      <p:sp>
        <p:nvSpPr>
          <p:cNvPr id="17411" name="TextBox 4"/>
          <p:cNvSpPr txBox="1"/>
          <p:nvPr/>
        </p:nvSpPr>
        <p:spPr>
          <a:xfrm>
            <a:off x="928688" y="2000250"/>
            <a:ext cx="3143250" cy="369888"/>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2，关于学习规划的制订</a:t>
            </a:r>
            <a:endParaRPr lang="zh-CN" altLang="en-US" sz="1800" b="1" dirty="0">
              <a:solidFill>
                <a:srgbClr val="132767"/>
              </a:solidFill>
              <a:latin typeface="Arial" panose="020B0604020202020204" pitchFamily="34" charset="0"/>
              <a:ea typeface="仿宋_GB2312" pitchFamily="49" charset="-122"/>
            </a:endParaRPr>
          </a:p>
        </p:txBody>
      </p:sp>
      <p:sp>
        <p:nvSpPr>
          <p:cNvPr id="94211" name="TextBox 2"/>
          <p:cNvSpPr txBox="1"/>
          <p:nvPr/>
        </p:nvSpPr>
        <p:spPr>
          <a:xfrm>
            <a:off x="571500" y="1643063"/>
            <a:ext cx="5072063" cy="369887"/>
          </a:xfrm>
          <a:prstGeom prst="rect">
            <a:avLst/>
          </a:prstGeom>
          <a:noFill/>
          <a:ln w="9525">
            <a:noFill/>
          </a:ln>
        </p:spPr>
        <p:txBody>
          <a:bodyPr anchor="t" anchorCtr="0">
            <a:spAutoFit/>
          </a:bodyPr>
          <a:p>
            <a:r>
              <a:rPr lang="zh-CN" altLang="en-US" sz="1800" b="1" dirty="0">
                <a:solidFill>
                  <a:srgbClr val="C00000"/>
                </a:solidFill>
                <a:latin typeface="Arial" panose="020B0604020202020204" pitchFamily="34" charset="0"/>
                <a:ea typeface="仿宋_GB2312" pitchFamily="49" charset="-122"/>
              </a:rPr>
              <a:t>（二）作好大学四年学习规划（续）</a:t>
            </a:r>
            <a:endParaRPr lang="zh-CN" altLang="en-US" sz="1800" b="1" dirty="0">
              <a:solidFill>
                <a:srgbClr val="C00000"/>
              </a:solidFill>
              <a:latin typeface="Arial" panose="020B0604020202020204" pitchFamily="34" charset="0"/>
              <a:ea typeface="仿宋_GB2312" pitchFamily="49" charset="-122"/>
            </a:endParaRPr>
          </a:p>
        </p:txBody>
      </p:sp>
      <p:sp>
        <p:nvSpPr>
          <p:cNvPr id="7" name="TextBox 6"/>
          <p:cNvSpPr txBox="1"/>
          <p:nvPr/>
        </p:nvSpPr>
        <p:spPr>
          <a:xfrm>
            <a:off x="928688" y="3500438"/>
            <a:ext cx="7358062" cy="677862"/>
          </a:xfrm>
          <a:prstGeom prst="rect">
            <a:avLst/>
          </a:prstGeom>
          <a:solidFill>
            <a:srgbClr val="92D050"/>
          </a:solidFill>
          <a:ln w="9525" cap="flat" cmpd="sng">
            <a:solidFill>
              <a:srgbClr val="C00000"/>
            </a:solidFill>
            <a:prstDash val="solid"/>
            <a:miter/>
            <a:headEnd type="none" w="med" len="med"/>
            <a:tailEnd type="none" w="med" len="med"/>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实时调整规划：</a:t>
            </a:r>
            <a:r>
              <a:rPr lang="zh-CN" altLang="en-US" sz="1800" b="1" dirty="0">
                <a:solidFill>
                  <a:srgbClr val="091334"/>
                </a:solidFill>
                <a:latin typeface="Arial" panose="020B0604020202020204" pitchFamily="34" charset="0"/>
                <a:ea typeface="仿宋_GB2312" pitchFamily="49" charset="-122"/>
              </a:rPr>
              <a:t>技术是发展的，社会需求可能变化。随着知识增长，兴趣、爱好也可能改变，不断调整规划是正常的，必要的。</a:t>
            </a:r>
            <a:endParaRPr lang="zh-CN" altLang="en-US" sz="1800" b="1" dirty="0">
              <a:solidFill>
                <a:srgbClr val="091334"/>
              </a:solidFill>
              <a:latin typeface="Arial" panose="020B0604020202020204" pitchFamily="34" charset="0"/>
              <a:ea typeface="仿宋_GB2312" pitchFamily="49" charset="-122"/>
            </a:endParaRPr>
          </a:p>
        </p:txBody>
      </p:sp>
      <p:sp>
        <p:nvSpPr>
          <p:cNvPr id="8" name="TextBox 7"/>
          <p:cNvSpPr txBox="1"/>
          <p:nvPr/>
        </p:nvSpPr>
        <p:spPr>
          <a:xfrm>
            <a:off x="928688" y="4286250"/>
            <a:ext cx="7286625" cy="2051050"/>
          </a:xfrm>
          <a:prstGeom prst="rect">
            <a:avLst/>
          </a:prstGeom>
          <a:noFill/>
          <a:ln w="9525" cap="flat" cmpd="sng">
            <a:solidFill>
              <a:srgbClr val="7030A0"/>
            </a:solidFill>
            <a:prstDash val="solid"/>
            <a:miter/>
            <a:headEnd type="none" w="med" len="med"/>
            <a:tailEnd type="none" w="med" len="med"/>
          </a:ln>
        </p:spPr>
        <p:txBody>
          <a:bodyPr anchor="t" anchorCtr="0">
            <a:spAutoFit/>
          </a:bodyPr>
          <a:p>
            <a:r>
              <a:rPr lang="zh-CN" altLang="en-US" b="1" dirty="0">
                <a:solidFill>
                  <a:srgbClr val="C00000"/>
                </a:solidFill>
                <a:latin typeface="Arial" panose="020B0604020202020204" pitchFamily="34" charset="0"/>
                <a:ea typeface="仿宋_GB2312" pitchFamily="49" charset="-122"/>
              </a:rPr>
              <a:t>制订规划的必要性：</a:t>
            </a:r>
            <a:r>
              <a:rPr lang="zh-CN" altLang="en-US" b="1" dirty="0">
                <a:solidFill>
                  <a:srgbClr val="091334"/>
                </a:solidFill>
                <a:latin typeface="Arial" panose="020B0604020202020204" pitchFamily="34" charset="0"/>
                <a:ea typeface="仿宋_GB2312" pitchFamily="49" charset="-122"/>
              </a:rPr>
              <a:t>有规划，才有目标；有目标，才有动力。制订规划的过程是了解学科发展，了解培养方案、了解社会需求，也是了解自己的过程。</a:t>
            </a:r>
            <a:endParaRPr lang="zh-CN" altLang="en-US" b="1" dirty="0">
              <a:solidFill>
                <a:srgbClr val="091334"/>
              </a:solidFill>
              <a:latin typeface="Arial" panose="020B0604020202020204" pitchFamily="34" charset="0"/>
              <a:ea typeface="仿宋_GB2312" pitchFamily="49" charset="-122"/>
            </a:endParaRPr>
          </a:p>
        </p:txBody>
      </p:sp>
      <p:sp>
        <p:nvSpPr>
          <p:cNvPr id="9" name="TextBox 8"/>
          <p:cNvSpPr txBox="1"/>
          <p:nvPr/>
        </p:nvSpPr>
        <p:spPr>
          <a:xfrm>
            <a:off x="785813" y="1214438"/>
            <a:ext cx="7215187" cy="461962"/>
          </a:xfrm>
          <a:prstGeom prst="rect">
            <a:avLst/>
          </a:prstGeom>
          <a:noFill/>
          <a:ln w="9525" cap="flat" cmpd="sng">
            <a:solidFill>
              <a:srgbClr val="7030A0"/>
            </a:solidFill>
            <a:prstDash val="solid"/>
            <a:miter/>
            <a:headEnd type="none" w="med" len="med"/>
            <a:tailEnd type="none" w="med" len="med"/>
          </a:ln>
        </p:spPr>
        <p:txBody>
          <a:bodyPr anchor="t" anchorCtr="0">
            <a:spAutoFit/>
          </a:bodyPr>
          <a:p>
            <a:r>
              <a:rPr lang="zh-CN" altLang="en-US" sz="2400" b="1" dirty="0">
                <a:solidFill>
                  <a:srgbClr val="C00000"/>
                </a:solidFill>
                <a:latin typeface="Arial" panose="020B0604020202020204" pitchFamily="34" charset="0"/>
                <a:ea typeface="仿宋_GB2312" pitchFamily="49" charset="-122"/>
              </a:rPr>
              <a:t>上述问题是制订大学四年学习规划的依据！</a:t>
            </a:r>
            <a:endParaRPr lang="zh-CN" altLang="en-US" sz="2400" b="1" dirty="0">
              <a:solidFill>
                <a:srgbClr val="C00000"/>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by="(-#ppt_w*2)" calcmode="lin" valueType="num">
                                      <p:cBhvr rctx="PPT">
                                        <p:cTn id="7" dur="500" autoRev="1" fill="hold">
                                          <p:stCondLst>
                                            <p:cond delay="0"/>
                                          </p:stCondLst>
                                        </p:cTn>
                                        <p:tgtEl>
                                          <p:spTgt spid="9"/>
                                        </p:tgtEl>
                                        <p:attrNameLst>
                                          <p:attrName>ppt_w</p:attrName>
                                        </p:attrNameLst>
                                      </p:cBhvr>
                                    </p:anim>
                                    <p:anim by="(#ppt_w*0.50)" calcmode="lin" valueType="num">
                                      <p:cBhvr>
                                        <p:cTn id="8" dur="500" decel="50000" autoRev="1" fill="hold">
                                          <p:stCondLst>
                                            <p:cond delay="0"/>
                                          </p:stCondLst>
                                        </p:cTn>
                                        <p:tgtEl>
                                          <p:spTgt spid="9"/>
                                        </p:tgtEl>
                                        <p:attrNameLst>
                                          <p:attrName>ppt_x</p:attrName>
                                        </p:attrNameLst>
                                      </p:cBhvr>
                                    </p:anim>
                                    <p:anim from="(-#ppt_h/2)" to="(#ppt_y)" calcmode="lin" valueType="num">
                                      <p:cBhvr>
                                        <p:cTn id="9" dur="1000" fill="hold">
                                          <p:stCondLst>
                                            <p:cond delay="0"/>
                                          </p:stCondLst>
                                        </p:cTn>
                                        <p:tgtEl>
                                          <p:spTgt spid="9"/>
                                        </p:tgtEl>
                                        <p:attrNameLst>
                                          <p:attrName>ppt_y</p:attrName>
                                        </p:attrNameLst>
                                      </p:cBhvr>
                                    </p:anim>
                                    <p:animRot by="21600000">
                                      <p:cBhvr>
                                        <p:cTn id="10" dur="1000" fill="hold">
                                          <p:stCondLst>
                                            <p:cond delay="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7411"/>
                                        </p:tgtEl>
                                        <p:attrNameLst>
                                          <p:attrName>style.visibility</p:attrName>
                                        </p:attrNameLst>
                                      </p:cBhvr>
                                      <p:to>
                                        <p:strVal val="visible"/>
                                      </p:to>
                                    </p:set>
                                    <p:anim calcmode="lin" valueType="num">
                                      <p:cBhvr additive="base">
                                        <p:cTn id="15" dur="500" fill="hold"/>
                                        <p:tgtEl>
                                          <p:spTgt spid="17411"/>
                                        </p:tgtEl>
                                        <p:attrNameLst>
                                          <p:attrName>ppt_x</p:attrName>
                                        </p:attrNameLst>
                                      </p:cBhvr>
                                      <p:tavLst>
                                        <p:tav tm="0">
                                          <p:val>
                                            <p:strVal val="0-#ppt_w/2"/>
                                          </p:val>
                                        </p:tav>
                                        <p:tav tm="100000">
                                          <p:val>
                                            <p:strVal val="#ppt_x"/>
                                          </p:val>
                                        </p:tav>
                                      </p:tavLst>
                                    </p:anim>
                                    <p:anim calcmode="lin" valueType="num">
                                      <p:cBhvr additive="base">
                                        <p:cTn id="16"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strVal val="#ppt_w*0.7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strVal val="#ppt_w*0.70"/>
                                          </p:val>
                                        </p:tav>
                                        <p:tav tm="100000">
                                          <p:val>
                                            <p:strVal val="#ppt_w"/>
                                          </p:val>
                                        </p:tav>
                                      </p:tavLst>
                                    </p:anim>
                                    <p:anim calcmode="lin" valueType="num">
                                      <p:cBhvr>
                                        <p:cTn id="29" dur="1000" fill="hold"/>
                                        <p:tgtEl>
                                          <p:spTgt spid="7"/>
                                        </p:tgtEl>
                                        <p:attrNameLst>
                                          <p:attrName>ppt_h</p:attrName>
                                        </p:attrNameLst>
                                      </p:cBhvr>
                                      <p:tavLst>
                                        <p:tav tm="0">
                                          <p:val>
                                            <p:strVal val="#ppt_h"/>
                                          </p:val>
                                        </p:tav>
                                        <p:tav tm="100000">
                                          <p:val>
                                            <p:strVal val="#ppt_h"/>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8"/>
                                        </p:tgtEl>
                                        <p:attrNameLst>
                                          <p:attrName>style.visibility</p:attrName>
                                        </p:attrNameLst>
                                      </p:cBhvr>
                                      <p:to>
                                        <p:strVal val="visible"/>
                                      </p:to>
                                    </p:set>
                                    <p:anim calcmode="discrete" valueType="clr">
                                      <p:cBhvr override="childStyle">
                                        <p:cTn id="35"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8"/>
                                        </p:tgtEl>
                                        <p:attrNameLst>
                                          <p:attrName>fillcolor</p:attrName>
                                        </p:attrNameLst>
                                      </p:cBhvr>
                                      <p:tavLst>
                                        <p:tav tm="0">
                                          <p:val>
                                            <p:clrVal>
                                              <a:schemeClr val="accent2"/>
                                            </p:clrVal>
                                          </p:val>
                                        </p:tav>
                                        <p:tav tm="50000">
                                          <p:val>
                                            <p:clrVal>
                                              <a:schemeClr val="hlink"/>
                                            </p:clrVal>
                                          </p:val>
                                        </p:tav>
                                      </p:tavLst>
                                    </p:anim>
                                    <p:set>
                                      <p:cBhvr>
                                        <p:cTn id="37"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411" grpId="0"/>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57347" name="TextBox 3"/>
          <p:cNvSpPr txBox="1"/>
          <p:nvPr/>
        </p:nvSpPr>
        <p:spPr>
          <a:xfrm>
            <a:off x="827088" y="1196975"/>
            <a:ext cx="7948612" cy="4338320"/>
          </a:xfrm>
          <a:prstGeom prst="rect">
            <a:avLst/>
          </a:prstGeom>
          <a:noFill/>
          <a:ln w="9525">
            <a:noFill/>
          </a:ln>
        </p:spPr>
        <p:txBody>
          <a:bodyPr wrap="square" anchor="t" anchorCtr="0">
            <a:spAutoFit/>
          </a:bodyPr>
          <a:p>
            <a:pPr eaLnBrk="0" hangingPunct="0">
              <a:lnSpc>
                <a:spcPct val="150000"/>
              </a:lnSpc>
            </a:pPr>
            <a:r>
              <a:rPr lang="zh-CN" altLang="zh-CN" sz="2400" dirty="0">
                <a:latin typeface="Arial" panose="020B0604020202020204" pitchFamily="34" charset="0"/>
                <a:ea typeface="隶书" panose="02010509060101010101" pitchFamily="49" charset="-122"/>
              </a:rPr>
              <a:t>本专业毕业生经历</a:t>
            </a:r>
            <a:r>
              <a:rPr lang="en-US" altLang="zh-CN" sz="2400" dirty="0">
                <a:solidFill>
                  <a:srgbClr val="FF0000"/>
                </a:solidFill>
                <a:latin typeface="Arial" panose="020B0604020202020204" pitchFamily="34" charset="0"/>
              </a:rPr>
              <a:t>5</a:t>
            </a:r>
            <a:r>
              <a:rPr lang="zh-CN" altLang="zh-CN" sz="2400" dirty="0">
                <a:solidFill>
                  <a:srgbClr val="FF0000"/>
                </a:solidFill>
                <a:latin typeface="Arial" panose="020B0604020202020204" pitchFamily="34" charset="0"/>
                <a:ea typeface="隶书" panose="02010509060101010101" pitchFamily="49" charset="-122"/>
              </a:rPr>
              <a:t>年左右</a:t>
            </a:r>
            <a:r>
              <a:rPr lang="zh-CN" altLang="zh-CN" sz="2400" dirty="0">
                <a:latin typeface="Arial" panose="020B0604020202020204" pitchFamily="34" charset="0"/>
                <a:ea typeface="隶书" panose="02010509060101010101" pitchFamily="49" charset="-122"/>
              </a:rPr>
              <a:t>达到工程师等中级技术职称任职条件，具体应达到如下目标：</a:t>
            </a:r>
            <a:r>
              <a:rPr lang="en-US" altLang="zh-CN" sz="2400" dirty="0">
                <a:latin typeface="Arial" panose="020B0604020202020204" pitchFamily="34" charset="0"/>
              </a:rPr>
              <a:t>   </a:t>
            </a:r>
            <a:endParaRPr lang="zh-CN" altLang="zh-CN" sz="2400" dirty="0">
              <a:latin typeface="Arial" panose="020B0604020202020204" pitchFamily="34" charset="0"/>
              <a:ea typeface="隶书" panose="02010509060101010101" pitchFamily="49" charset="-122"/>
            </a:endParaRPr>
          </a:p>
          <a:p>
            <a:pPr eaLnBrk="0" hangingPunct="0">
              <a:lnSpc>
                <a:spcPct val="150000"/>
              </a:lnSpc>
            </a:pPr>
            <a:r>
              <a:rPr altLang="zh-CN" sz="2400" dirty="0">
                <a:latin typeface="Arial" panose="020B0604020202020204" pitchFamily="34" charset="0"/>
              </a:rPr>
              <a:t>（1）具有健全的人格和良好科学文化素养，具备高尚的职业道德和强烈的社会责任感。</a:t>
            </a:r>
            <a:endParaRPr altLang="zh-CN" sz="2400" dirty="0">
              <a:latin typeface="Arial" panose="020B0604020202020204" pitchFamily="34" charset="0"/>
            </a:endParaRPr>
          </a:p>
          <a:p>
            <a:pPr eaLnBrk="0" hangingPunct="0">
              <a:lnSpc>
                <a:spcPct val="150000"/>
              </a:lnSpc>
            </a:pPr>
            <a:r>
              <a:rPr altLang="zh-CN" sz="2400" dirty="0">
                <a:latin typeface="Arial" panose="020B0604020202020204" pitchFamily="34" charset="0"/>
              </a:rPr>
              <a:t>（2）具有国际化视野和跨文化交流与合作能力，有在团队中分工协作、交流沟通的能力，能胜任技术负责、经营与管理等工作。</a:t>
            </a:r>
            <a:endParaRPr altLang="zh-CN" sz="2400" dirty="0">
              <a:latin typeface="Arial" panose="020B0604020202020204" pitchFamily="34" charset="0"/>
            </a:endParaRPr>
          </a:p>
          <a:p>
            <a:pPr eaLnBrk="0" hangingPunct="0"/>
            <a:endParaRPr lang="zh-CN" altLang="en-US" sz="2400" dirty="0">
              <a:latin typeface="Arial" panose="020B0604020202020204" pitchFamily="34" charset="0"/>
              <a:ea typeface="隶书" panose="020105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p:txBody>
          <a:bodyPr vert="horz" wrap="square" lIns="91440" tIns="45720" rIns="91440" bIns="45720" anchor="ctr" anchorCtr="0"/>
          <a:p>
            <a:pPr algn="l"/>
            <a:r>
              <a:rPr lang="en-US" altLang="zh-CN" dirty="0">
                <a:latin typeface="仿宋" panose="02010609060101010101" charset="-122"/>
                <a:ea typeface="仿宋" panose="02010609060101010101" charset="-122"/>
              </a:rPr>
              <a:t>2.3.2</a:t>
            </a:r>
            <a:r>
              <a:rPr lang="zh-CN" altLang="en-US" dirty="0">
                <a:latin typeface="仿宋" panose="02010609060101010101" charset="-122"/>
                <a:ea typeface="仿宋" panose="02010609060101010101" charset="-122"/>
              </a:rPr>
              <a:t>关于能力培养</a:t>
            </a:r>
            <a:endParaRPr lang="zh-CN" altLang="en-US" dirty="0"/>
          </a:p>
        </p:txBody>
      </p:sp>
      <p:sp>
        <p:nvSpPr>
          <p:cNvPr id="19459" name="TextBox 4"/>
          <p:cNvSpPr txBox="1"/>
          <p:nvPr/>
        </p:nvSpPr>
        <p:spPr>
          <a:xfrm>
            <a:off x="714375" y="1214438"/>
            <a:ext cx="6715125" cy="400050"/>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（一）大学的教学特点</a:t>
            </a:r>
            <a:endParaRPr lang="zh-CN" altLang="en-US" sz="2000" b="1" dirty="0">
              <a:solidFill>
                <a:srgbClr val="C00000"/>
              </a:solidFill>
              <a:latin typeface="Arial" panose="020B0604020202020204" pitchFamily="34" charset="0"/>
              <a:ea typeface="仿宋_GB2312" pitchFamily="49" charset="-122"/>
            </a:endParaRPr>
          </a:p>
        </p:txBody>
      </p:sp>
      <p:sp>
        <p:nvSpPr>
          <p:cNvPr id="19460" name="TextBox 7"/>
          <p:cNvSpPr txBox="1"/>
          <p:nvPr/>
        </p:nvSpPr>
        <p:spPr>
          <a:xfrm>
            <a:off x="857250" y="1643063"/>
            <a:ext cx="4857750" cy="369887"/>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1</a:t>
            </a:r>
            <a:r>
              <a:rPr lang="en-US" altLang="zh-CN" sz="1800" b="1" dirty="0">
                <a:solidFill>
                  <a:srgbClr val="132767"/>
                </a:solidFill>
                <a:latin typeface="Arial" panose="020B0604020202020204" pitchFamily="34" charset="0"/>
                <a:ea typeface="仿宋_GB2312" pitchFamily="49" charset="-122"/>
              </a:rPr>
              <a:t>.</a:t>
            </a:r>
            <a:r>
              <a:rPr lang="zh-CN" altLang="zh-CN" sz="1800" b="1" dirty="0">
                <a:solidFill>
                  <a:srgbClr val="132767"/>
                </a:solidFill>
                <a:latin typeface="Arial" panose="020B0604020202020204" pitchFamily="34" charset="0"/>
                <a:ea typeface="仿宋_GB2312" pitchFamily="49" charset="-122"/>
              </a:rPr>
              <a:t>按专业</a:t>
            </a:r>
            <a:r>
              <a:rPr lang="zh-CN" altLang="en-US" sz="1800" b="1" dirty="0">
                <a:solidFill>
                  <a:srgbClr val="132767"/>
                </a:solidFill>
                <a:latin typeface="Arial" panose="020B0604020202020204" pitchFamily="34" charset="0"/>
                <a:ea typeface="仿宋_GB2312" pitchFamily="49" charset="-122"/>
              </a:rPr>
              <a:t>培养方案</a:t>
            </a:r>
            <a:r>
              <a:rPr lang="zh-CN" altLang="zh-CN" sz="1800" b="1" dirty="0">
                <a:solidFill>
                  <a:srgbClr val="132767"/>
                </a:solidFill>
                <a:latin typeface="Arial" panose="020B0604020202020204" pitchFamily="34" charset="0"/>
                <a:ea typeface="仿宋_GB2312" pitchFamily="49" charset="-122"/>
              </a:rPr>
              <a:t>组织教学</a:t>
            </a:r>
            <a:endParaRPr lang="zh-CN" altLang="en-US" sz="1800" b="1" dirty="0">
              <a:solidFill>
                <a:srgbClr val="132767"/>
              </a:solidFill>
              <a:latin typeface="Arial" panose="020B0604020202020204" pitchFamily="34" charset="0"/>
              <a:ea typeface="仿宋_GB2312" pitchFamily="49" charset="-122"/>
            </a:endParaRPr>
          </a:p>
        </p:txBody>
      </p:sp>
      <p:sp>
        <p:nvSpPr>
          <p:cNvPr id="19462" name="TextBox 9"/>
          <p:cNvSpPr txBox="1"/>
          <p:nvPr/>
        </p:nvSpPr>
        <p:spPr>
          <a:xfrm>
            <a:off x="1000125" y="3357563"/>
            <a:ext cx="7215188" cy="369887"/>
          </a:xfrm>
          <a:prstGeom prst="rect">
            <a:avLst/>
          </a:prstGeom>
          <a:solidFill>
            <a:srgbClr val="FFFF66"/>
          </a:solidFill>
          <a:ln w="9525">
            <a:noFill/>
          </a:ln>
        </p:spPr>
        <p:txBody>
          <a:bodyPr anchor="t" anchorCtr="0">
            <a:spAutoFit/>
          </a:bodyPr>
          <a:p>
            <a:r>
              <a:rPr lang="zh-CN" altLang="en-US" sz="1800" b="1" dirty="0">
                <a:solidFill>
                  <a:srgbClr val="132767"/>
                </a:solidFill>
                <a:latin typeface="Arial" panose="020B0604020202020204" pitchFamily="34" charset="0"/>
                <a:ea typeface="仿宋_GB2312" pitchFamily="49" charset="-122"/>
              </a:rPr>
              <a:t>采用学分制，不同课程学分不等。学生只要修满学分，即可毕业。</a:t>
            </a:r>
            <a:endParaRPr lang="zh-CN" altLang="en-US" sz="1800" b="1" dirty="0">
              <a:solidFill>
                <a:srgbClr val="132767"/>
              </a:solidFill>
              <a:latin typeface="Arial" panose="020B0604020202020204" pitchFamily="34" charset="0"/>
              <a:ea typeface="仿宋_GB2312" pitchFamily="49" charset="-122"/>
            </a:endParaRPr>
          </a:p>
        </p:txBody>
      </p:sp>
      <p:sp>
        <p:nvSpPr>
          <p:cNvPr id="19463" name="TextBox 10"/>
          <p:cNvSpPr txBox="1"/>
          <p:nvPr/>
        </p:nvSpPr>
        <p:spPr>
          <a:xfrm>
            <a:off x="1000125" y="3714750"/>
            <a:ext cx="5643563" cy="369888"/>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2</a:t>
            </a:r>
            <a:r>
              <a:rPr lang="en-US" altLang="zh-CN" sz="1800" b="1" dirty="0">
                <a:solidFill>
                  <a:srgbClr val="132767"/>
                </a:solidFill>
                <a:latin typeface="Arial" panose="020B0604020202020204" pitchFamily="34" charset="0"/>
                <a:ea typeface="仿宋_GB2312" pitchFamily="49" charset="-122"/>
              </a:rPr>
              <a:t>.</a:t>
            </a:r>
            <a:r>
              <a:rPr lang="zh-CN" altLang="zh-CN" sz="1800" b="1" dirty="0">
                <a:solidFill>
                  <a:srgbClr val="132767"/>
                </a:solidFill>
                <a:latin typeface="Arial" panose="020B0604020202020204" pitchFamily="34" charset="0"/>
                <a:ea typeface="仿宋_GB2312" pitchFamily="49" charset="-122"/>
              </a:rPr>
              <a:t>有三种不同类型的课程</a:t>
            </a:r>
            <a:endParaRPr lang="zh-CN" altLang="en-US" sz="1800" b="1" dirty="0">
              <a:solidFill>
                <a:srgbClr val="132767"/>
              </a:solidFill>
              <a:latin typeface="Arial" panose="020B0604020202020204" pitchFamily="34" charset="0"/>
              <a:ea typeface="仿宋_GB2312" pitchFamily="49" charset="-122"/>
            </a:endParaRPr>
          </a:p>
        </p:txBody>
      </p:sp>
      <p:grpSp>
        <p:nvGrpSpPr>
          <p:cNvPr id="2" name="组合 24"/>
          <p:cNvGrpSpPr/>
          <p:nvPr/>
        </p:nvGrpSpPr>
        <p:grpSpPr>
          <a:xfrm>
            <a:off x="1571625" y="4286250"/>
            <a:ext cx="4214813" cy="2143125"/>
            <a:chOff x="1714480" y="4000504"/>
            <a:chExt cx="4214842" cy="2143140"/>
          </a:xfrm>
        </p:grpSpPr>
        <p:sp>
          <p:nvSpPr>
            <p:cNvPr id="12" name="圆角矩形 11"/>
            <p:cNvSpPr/>
            <p:nvPr/>
          </p:nvSpPr>
          <p:spPr>
            <a:xfrm>
              <a:off x="1714480" y="4000504"/>
              <a:ext cx="2357454" cy="357191"/>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理论、技术基础课</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grpSp>
          <p:nvGrpSpPr>
            <p:cNvPr id="95240" name="组合 23"/>
            <p:cNvGrpSpPr/>
            <p:nvPr/>
          </p:nvGrpSpPr>
          <p:grpSpPr>
            <a:xfrm>
              <a:off x="1714480" y="4500570"/>
              <a:ext cx="4214842" cy="785818"/>
              <a:chOff x="2643174" y="4071942"/>
              <a:chExt cx="4214842" cy="785818"/>
            </a:xfrm>
          </p:grpSpPr>
          <p:sp>
            <p:nvSpPr>
              <p:cNvPr id="13" name="圆角矩形 12"/>
              <p:cNvSpPr/>
              <p:nvPr/>
            </p:nvSpPr>
            <p:spPr>
              <a:xfrm>
                <a:off x="2643174" y="4357694"/>
                <a:ext cx="1714512" cy="35718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实验技能课</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grpSp>
            <p:nvGrpSpPr>
              <p:cNvPr id="95242" name="组合 20"/>
              <p:cNvGrpSpPr/>
              <p:nvPr/>
            </p:nvGrpSpPr>
            <p:grpSpPr>
              <a:xfrm>
                <a:off x="4357686" y="4071942"/>
                <a:ext cx="2500330" cy="785818"/>
                <a:chOff x="4500562" y="4071942"/>
                <a:chExt cx="2500330" cy="785818"/>
              </a:xfrm>
            </p:grpSpPr>
            <p:sp>
              <p:nvSpPr>
                <p:cNvPr id="15" name="圆角矩形 14"/>
                <p:cNvSpPr/>
                <p:nvPr/>
              </p:nvSpPr>
              <p:spPr>
                <a:xfrm>
                  <a:off x="4857752" y="4071942"/>
                  <a:ext cx="2143140"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工厂、企业实习</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6" name="圆角矩形 15"/>
                <p:cNvSpPr/>
                <p:nvPr/>
              </p:nvSpPr>
              <p:spPr>
                <a:xfrm>
                  <a:off x="4857752" y="4500570"/>
                  <a:ext cx="857256"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实验</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9" name="左大括号 18"/>
                <p:cNvSpPr/>
                <p:nvPr/>
              </p:nvSpPr>
              <p:spPr>
                <a:xfrm>
                  <a:off x="4500562" y="4286255"/>
                  <a:ext cx="285752" cy="428628"/>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mn-lt"/>
                    <a:ea typeface="+mn-ea"/>
                    <a:cs typeface="+mn-cs"/>
                  </a:endParaRPr>
                </a:p>
              </p:txBody>
            </p:sp>
          </p:grpSp>
        </p:grpSp>
        <p:grpSp>
          <p:nvGrpSpPr>
            <p:cNvPr id="95246" name="组合 22"/>
            <p:cNvGrpSpPr/>
            <p:nvPr/>
          </p:nvGrpSpPr>
          <p:grpSpPr>
            <a:xfrm>
              <a:off x="1714480" y="5357826"/>
              <a:ext cx="3357586" cy="785818"/>
              <a:chOff x="2643174" y="5000636"/>
              <a:chExt cx="3357586" cy="785818"/>
            </a:xfrm>
          </p:grpSpPr>
          <p:sp>
            <p:nvSpPr>
              <p:cNvPr id="14" name="圆角矩形 13"/>
              <p:cNvSpPr/>
              <p:nvPr/>
            </p:nvSpPr>
            <p:spPr>
              <a:xfrm>
                <a:off x="2643174" y="5214949"/>
                <a:ext cx="1714512" cy="3571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设计、实践课</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grpSp>
            <p:nvGrpSpPr>
              <p:cNvPr id="95248" name="组合 21"/>
              <p:cNvGrpSpPr/>
              <p:nvPr/>
            </p:nvGrpSpPr>
            <p:grpSpPr>
              <a:xfrm>
                <a:off x="4429124" y="5000636"/>
                <a:ext cx="1571636" cy="785818"/>
                <a:chOff x="4500562" y="5000636"/>
                <a:chExt cx="1571636" cy="785818"/>
              </a:xfrm>
            </p:grpSpPr>
            <p:sp>
              <p:nvSpPr>
                <p:cNvPr id="17" name="圆角矩形 16"/>
                <p:cNvSpPr/>
                <p:nvPr/>
              </p:nvSpPr>
              <p:spPr>
                <a:xfrm>
                  <a:off x="4857751" y="5000636"/>
                  <a:ext cx="1214447"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课程设计</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8" name="圆角矩形 17"/>
                <p:cNvSpPr/>
                <p:nvPr/>
              </p:nvSpPr>
              <p:spPr>
                <a:xfrm>
                  <a:off x="4857751" y="5429264"/>
                  <a:ext cx="1214447"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毕业设计</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20" name="左大括号 19"/>
                <p:cNvSpPr/>
                <p:nvPr/>
              </p:nvSpPr>
              <p:spPr>
                <a:xfrm>
                  <a:off x="4500562" y="5143512"/>
                  <a:ext cx="214313" cy="500065"/>
                </a:xfrm>
                <a:prstGeom prst="leftBrace">
                  <a:avLst/>
                </a:prstGeom>
                <a:ln w="19050"/>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mn-lt"/>
                    <a:ea typeface="+mn-ea"/>
                    <a:cs typeface="+mn-cs"/>
                  </a:endParaRPr>
                </a:p>
              </p:txBody>
            </p:sp>
          </p:grpSp>
        </p:grpSp>
      </p:grpSp>
      <p:sp>
        <p:nvSpPr>
          <p:cNvPr id="23" name="圆角矩形 22"/>
          <p:cNvSpPr/>
          <p:nvPr/>
        </p:nvSpPr>
        <p:spPr>
          <a:xfrm>
            <a:off x="2214563" y="2071688"/>
            <a:ext cx="857250" cy="3571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必修</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24" name="圆角矩形 23"/>
          <p:cNvSpPr/>
          <p:nvPr/>
        </p:nvSpPr>
        <p:spPr>
          <a:xfrm>
            <a:off x="2214563" y="2786063"/>
            <a:ext cx="857250" cy="357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选修</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grpSp>
        <p:nvGrpSpPr>
          <p:cNvPr id="7" name="组合 31"/>
          <p:cNvGrpSpPr/>
          <p:nvPr/>
        </p:nvGrpSpPr>
        <p:grpSpPr>
          <a:xfrm>
            <a:off x="1071563" y="2214563"/>
            <a:ext cx="1000125" cy="714375"/>
            <a:chOff x="1071538" y="2214554"/>
            <a:chExt cx="1000132" cy="714380"/>
          </a:xfrm>
        </p:grpSpPr>
        <p:sp>
          <p:nvSpPr>
            <p:cNvPr id="22" name="圆角矩形 21"/>
            <p:cNvSpPr/>
            <p:nvPr/>
          </p:nvSpPr>
          <p:spPr>
            <a:xfrm>
              <a:off x="1071538" y="2214554"/>
              <a:ext cx="785817"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课程分级</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25" name="左大括号 24"/>
            <p:cNvSpPr/>
            <p:nvPr/>
          </p:nvSpPr>
          <p:spPr>
            <a:xfrm>
              <a:off x="1928794" y="2214554"/>
              <a:ext cx="142876" cy="71438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mn-lt"/>
                <a:ea typeface="+mn-ea"/>
                <a:cs typeface="+mn-cs"/>
              </a:endParaRPr>
            </a:p>
          </p:txBody>
        </p:sp>
      </p:grpSp>
      <p:grpSp>
        <p:nvGrpSpPr>
          <p:cNvPr id="8" name="组合 32"/>
          <p:cNvGrpSpPr/>
          <p:nvPr/>
        </p:nvGrpSpPr>
        <p:grpSpPr>
          <a:xfrm>
            <a:off x="3071813" y="2071688"/>
            <a:ext cx="5357812" cy="338137"/>
            <a:chOff x="3071802" y="2071678"/>
            <a:chExt cx="5357850" cy="338554"/>
          </a:xfrm>
        </p:grpSpPr>
        <p:sp>
          <p:nvSpPr>
            <p:cNvPr id="95258" name="TextBox 25"/>
            <p:cNvSpPr txBox="1"/>
            <p:nvPr/>
          </p:nvSpPr>
          <p:spPr>
            <a:xfrm>
              <a:off x="3357554" y="2071678"/>
              <a:ext cx="5072098" cy="338554"/>
            </a:xfrm>
            <a:prstGeom prst="rect">
              <a:avLst/>
            </a:prstGeom>
            <a:noFill/>
            <a:ln w="9525" cap="flat" cmpd="sng">
              <a:solidFill>
                <a:srgbClr val="FF0000"/>
              </a:solidFill>
              <a:prstDash val="solid"/>
              <a:miter/>
              <a:headEnd type="none" w="med" len="med"/>
              <a:tailEnd type="none" w="med" len="med"/>
            </a:ln>
          </p:spPr>
          <p:txBody>
            <a:bodyPr anchor="t" anchorCtr="0">
              <a:spAutoFit/>
            </a:bodyPr>
            <a:p>
              <a:r>
                <a:rPr lang="zh-CN" altLang="en-US" sz="1600" b="1" dirty="0">
                  <a:solidFill>
                    <a:srgbClr val="132767"/>
                  </a:solidFill>
                  <a:latin typeface="Arial" panose="020B0604020202020204" pitchFamily="34" charset="0"/>
                  <a:ea typeface="仿宋_GB2312" pitchFamily="49" charset="-122"/>
                </a:rPr>
                <a:t>多为基础理论课或核心课程，不能自由选择。</a:t>
              </a:r>
              <a:endParaRPr lang="zh-CN" altLang="en-US" sz="1600" dirty="0">
                <a:solidFill>
                  <a:srgbClr val="132767"/>
                </a:solidFill>
                <a:latin typeface="Arial" panose="020B0604020202020204" pitchFamily="34" charset="0"/>
                <a:ea typeface="仿宋_GB2312" pitchFamily="49" charset="-122"/>
              </a:endParaRPr>
            </a:p>
          </p:txBody>
        </p:sp>
        <p:cxnSp>
          <p:nvCxnSpPr>
            <p:cNvPr id="29" name="直接箭头连接符 28"/>
            <p:cNvCxnSpPr>
              <a:stCxn id="95258" idx="1"/>
              <a:endCxn id="23" idx="3"/>
            </p:cNvCxnSpPr>
            <p:nvPr/>
          </p:nvCxnSpPr>
          <p:spPr>
            <a:xfrm rot="10800000" flipV="1">
              <a:off x="3071802" y="2241749"/>
              <a:ext cx="285752" cy="79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组合 33"/>
          <p:cNvGrpSpPr/>
          <p:nvPr/>
        </p:nvGrpSpPr>
        <p:grpSpPr>
          <a:xfrm>
            <a:off x="3071813" y="2643188"/>
            <a:ext cx="5357812" cy="584200"/>
            <a:chOff x="3071802" y="2643182"/>
            <a:chExt cx="5357850" cy="584775"/>
          </a:xfrm>
        </p:grpSpPr>
        <p:sp>
          <p:nvSpPr>
            <p:cNvPr id="95261" name="TextBox 26"/>
            <p:cNvSpPr txBox="1"/>
            <p:nvPr/>
          </p:nvSpPr>
          <p:spPr>
            <a:xfrm>
              <a:off x="3357554" y="2643182"/>
              <a:ext cx="5072098" cy="584775"/>
            </a:xfrm>
            <a:prstGeom prst="rect">
              <a:avLst/>
            </a:prstGeom>
            <a:noFill/>
            <a:ln w="9525" cap="flat" cmpd="sng">
              <a:solidFill>
                <a:srgbClr val="FF0000"/>
              </a:solidFill>
              <a:prstDash val="solid"/>
              <a:miter/>
              <a:headEnd type="none" w="med" len="med"/>
              <a:tailEnd type="none" w="med" len="med"/>
            </a:ln>
          </p:spPr>
          <p:txBody>
            <a:bodyPr anchor="t" anchorCtr="0">
              <a:spAutoFit/>
            </a:bodyPr>
            <a:p>
              <a:r>
                <a:rPr lang="zh-CN" altLang="en-US" sz="1600" b="1" dirty="0">
                  <a:solidFill>
                    <a:srgbClr val="132767"/>
                  </a:solidFill>
                  <a:latin typeface="Arial" panose="020B0604020202020204" pitchFamily="34" charset="0"/>
                  <a:ea typeface="仿宋_GB2312" pitchFamily="49" charset="-122"/>
                </a:rPr>
                <a:t>一般是介绍专业领域中某一方面技术，一般与工程实际联系较紧密，内容更新快，学生选择的自由度较大。</a:t>
              </a:r>
              <a:endParaRPr lang="zh-CN" altLang="en-US" sz="1600" dirty="0">
                <a:solidFill>
                  <a:srgbClr val="132767"/>
                </a:solidFill>
                <a:latin typeface="Arial" panose="020B0604020202020204" pitchFamily="34" charset="0"/>
                <a:ea typeface="仿宋_GB2312" pitchFamily="49" charset="-122"/>
              </a:endParaRPr>
            </a:p>
          </p:txBody>
        </p:sp>
        <p:cxnSp>
          <p:nvCxnSpPr>
            <p:cNvPr id="30" name="直接箭头连接符 29"/>
            <p:cNvCxnSpPr>
              <a:stCxn id="95258" idx="1"/>
              <a:endCxn id="23" idx="3"/>
            </p:cNvCxnSpPr>
            <p:nvPr/>
          </p:nvCxnSpPr>
          <p:spPr>
            <a:xfrm rot="10800000" flipV="1">
              <a:off x="3071802" y="2929213"/>
              <a:ext cx="285752" cy="95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0-#ppt_w/2"/>
                                          </p:val>
                                        </p:tav>
                                        <p:tav tm="100000">
                                          <p:val>
                                            <p:strVal val="#ppt_x"/>
                                          </p:val>
                                        </p:tav>
                                      </p:tavLst>
                                    </p:anim>
                                    <p:anim calcmode="lin" valueType="num">
                                      <p:cBhvr additive="base">
                                        <p:cTn id="8"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19460"/>
                                        </p:tgtEl>
                                        <p:attrNameLst>
                                          <p:attrName>style.visibility</p:attrName>
                                        </p:attrNameLst>
                                      </p:cBhvr>
                                      <p:to>
                                        <p:strVal val="visible"/>
                                      </p:to>
                                    </p:set>
                                    <p:anim calcmode="lin" valueType="num">
                                      <p:cBhvr>
                                        <p:cTn id="13" dur="1000" fill="hold"/>
                                        <p:tgtEl>
                                          <p:spTgt spid="19460"/>
                                        </p:tgtEl>
                                        <p:attrNameLst>
                                          <p:attrName>ppt_w</p:attrName>
                                        </p:attrNameLst>
                                      </p:cBhvr>
                                      <p:tavLst>
                                        <p:tav tm="0">
                                          <p:val>
                                            <p:strVal val="#ppt_w*0.70"/>
                                          </p:val>
                                        </p:tav>
                                        <p:tav tm="100000">
                                          <p:val>
                                            <p:strVal val="#ppt_w"/>
                                          </p:val>
                                        </p:tav>
                                      </p:tavLst>
                                    </p:anim>
                                    <p:anim calcmode="lin" valueType="num">
                                      <p:cBhvr>
                                        <p:cTn id="14" dur="1000" fill="hold"/>
                                        <p:tgtEl>
                                          <p:spTgt spid="19460"/>
                                        </p:tgtEl>
                                        <p:attrNameLst>
                                          <p:attrName>ppt_h</p:attrName>
                                        </p:attrNameLst>
                                      </p:cBhvr>
                                      <p:tavLst>
                                        <p:tav tm="0">
                                          <p:val>
                                            <p:strVal val="#ppt_h"/>
                                          </p:val>
                                        </p:tav>
                                        <p:tav tm="100000">
                                          <p:val>
                                            <p:strVal val="#ppt_h"/>
                                          </p:val>
                                        </p:tav>
                                      </p:tavLst>
                                    </p:anim>
                                    <p:animEffect transition="in" filter="fade">
                                      <p:cBhvr>
                                        <p:cTn id="15" dur="1000"/>
                                        <p:tgtEl>
                                          <p:spTgt spid="194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8"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0-#ppt_w/2"/>
                                          </p:val>
                                        </p:tav>
                                        <p:tav tm="100000">
                                          <p:val>
                                            <p:strVal val="#ppt_x"/>
                                          </p:val>
                                        </p:tav>
                                      </p:tavLst>
                                    </p:anim>
                                    <p:anim calcmode="lin" valueType="num">
                                      <p:cBhvr additive="base">
                                        <p:cTn id="31"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7" presetClass="emph" presetSubtype="0" fill="hold" grpId="1" nodeType="clickEffect">
                                  <p:stCondLst>
                                    <p:cond delay="0"/>
                                  </p:stCondLst>
                                  <p:childTnLst>
                                    <p:animClr clrSpc="rgb" dir="cw">
                                      <p:cBhvr override="childStyle">
                                        <p:cTn id="35" dur="250" autoRev="1" fill="hold"/>
                                        <p:tgtEl>
                                          <p:spTgt spid="23"/>
                                        </p:tgtEl>
                                        <p:attrNameLst>
                                          <p:attrName>style.color</p:attrName>
                                        </p:attrNameLst>
                                      </p:cBhvr>
                                      <p:to>
                                        <a:schemeClr val="bg1"/>
                                      </p:to>
                                    </p:animClr>
                                    <p:animClr clrSpc="rgb" dir="cw">
                                      <p:cBhvr>
                                        <p:cTn id="36" dur="250" autoRev="1" fill="hold"/>
                                        <p:tgtEl>
                                          <p:spTgt spid="23"/>
                                        </p:tgtEl>
                                        <p:attrNameLst>
                                          <p:attrName>fillcolor</p:attrName>
                                        </p:attrNameLst>
                                      </p:cBhvr>
                                      <p:to>
                                        <a:schemeClr val="bg1"/>
                                      </p:to>
                                    </p:animClr>
                                    <p:set>
                                      <p:cBhvr>
                                        <p:cTn id="37" dur="250" autoRev="1" fill="hold"/>
                                        <p:tgtEl>
                                          <p:spTgt spid="23"/>
                                        </p:tgtEl>
                                        <p:attrNameLst>
                                          <p:attrName>fill.type</p:attrName>
                                        </p:attrNameLst>
                                      </p:cBhvr>
                                      <p:to>
                                        <p:strVal val="solid"/>
                                      </p:to>
                                    </p:set>
                                    <p:set>
                                      <p:cBhvr>
                                        <p:cTn id="38" dur="250" autoRev="1" fill="hold"/>
                                        <p:tgtEl>
                                          <p:spTgt spid="23"/>
                                        </p:tgtEl>
                                        <p:attrNameLst>
                                          <p:attrName>fill.on</p:attrName>
                                        </p:attrNameLst>
                                      </p:cBhvr>
                                      <p:to>
                                        <p:strVal val="true"/>
                                      </p:to>
                                    </p:set>
                                  </p:childTnLst>
                                </p:cTn>
                              </p:par>
                            </p:childTnLst>
                          </p:cTn>
                        </p:par>
                        <p:par>
                          <p:cTn id="39" fill="hold">
                            <p:stCondLst>
                              <p:cond delay="500"/>
                            </p:stCondLst>
                            <p:childTnLst>
                              <p:par>
                                <p:cTn id="40" presetID="29"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ppt_x</p:attrName>
                                        </p:attrNameLst>
                                      </p:cBhvr>
                                      <p:tavLst>
                                        <p:tav tm="0">
                                          <p:val>
                                            <p:strVal val="#ppt_x-.2"/>
                                          </p:val>
                                        </p:tav>
                                        <p:tav tm="100000">
                                          <p:val>
                                            <p:strVal val="#ppt_x"/>
                                          </p:val>
                                        </p:tav>
                                      </p:tavLst>
                                    </p:anim>
                                    <p:anim calcmode="lin" valueType="num">
                                      <p:cBhvr>
                                        <p:cTn id="4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7" presetClass="emph" presetSubtype="0" fill="hold" grpId="1" nodeType="clickEffect">
                                  <p:stCondLst>
                                    <p:cond delay="0"/>
                                  </p:stCondLst>
                                  <p:childTnLst>
                                    <p:animClr clrSpc="rgb" dir="cw">
                                      <p:cBhvr override="childStyle">
                                        <p:cTn id="48" dur="250" autoRev="1" fill="hold"/>
                                        <p:tgtEl>
                                          <p:spTgt spid="24"/>
                                        </p:tgtEl>
                                        <p:attrNameLst>
                                          <p:attrName>style.color</p:attrName>
                                        </p:attrNameLst>
                                      </p:cBhvr>
                                      <p:to>
                                        <a:schemeClr val="bg1"/>
                                      </p:to>
                                    </p:animClr>
                                    <p:animClr clrSpc="rgb" dir="cw">
                                      <p:cBhvr>
                                        <p:cTn id="49" dur="250" autoRev="1" fill="hold"/>
                                        <p:tgtEl>
                                          <p:spTgt spid="24"/>
                                        </p:tgtEl>
                                        <p:attrNameLst>
                                          <p:attrName>fillcolor</p:attrName>
                                        </p:attrNameLst>
                                      </p:cBhvr>
                                      <p:to>
                                        <a:schemeClr val="bg1"/>
                                      </p:to>
                                    </p:animClr>
                                    <p:set>
                                      <p:cBhvr>
                                        <p:cTn id="50" dur="250" autoRev="1" fill="hold"/>
                                        <p:tgtEl>
                                          <p:spTgt spid="24"/>
                                        </p:tgtEl>
                                        <p:attrNameLst>
                                          <p:attrName>fill.type</p:attrName>
                                        </p:attrNameLst>
                                      </p:cBhvr>
                                      <p:to>
                                        <p:strVal val="solid"/>
                                      </p:to>
                                    </p:set>
                                    <p:set>
                                      <p:cBhvr>
                                        <p:cTn id="51" dur="250" autoRev="1" fill="hold"/>
                                        <p:tgtEl>
                                          <p:spTgt spid="24"/>
                                        </p:tgtEl>
                                        <p:attrNameLst>
                                          <p:attrName>fill.on</p:attrName>
                                        </p:attrNameLst>
                                      </p:cBhvr>
                                      <p:to>
                                        <p:strVal val="true"/>
                                      </p:to>
                                    </p:set>
                                  </p:childTnLst>
                                </p:cTn>
                              </p:par>
                            </p:childTnLst>
                          </p:cTn>
                        </p:par>
                        <p:par>
                          <p:cTn id="52" fill="hold">
                            <p:stCondLst>
                              <p:cond delay="500"/>
                            </p:stCondLst>
                            <p:childTnLst>
                              <p:par>
                                <p:cTn id="53" presetID="29" presetClass="entr" presetSubtype="0"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1000" fill="hold"/>
                                        <p:tgtEl>
                                          <p:spTgt spid="9"/>
                                        </p:tgtEl>
                                        <p:attrNameLst>
                                          <p:attrName>ppt_x</p:attrName>
                                        </p:attrNameLst>
                                      </p:cBhvr>
                                      <p:tavLst>
                                        <p:tav tm="0">
                                          <p:val>
                                            <p:strVal val="#ppt_x-.2"/>
                                          </p:val>
                                        </p:tav>
                                        <p:tav tm="100000">
                                          <p:val>
                                            <p:strVal val="#ppt_x"/>
                                          </p:val>
                                        </p:tav>
                                      </p:tavLst>
                                    </p:anim>
                                    <p:anim calcmode="lin" valueType="num">
                                      <p:cBhvr>
                                        <p:cTn id="56"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57" dur="10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7" presetClass="entr" presetSubtype="0" fill="hold" grpId="0" nodeType="clickEffect">
                                  <p:stCondLst>
                                    <p:cond delay="0"/>
                                  </p:stCondLst>
                                  <p:iterate type="lt">
                                    <p:tmPct val="50000"/>
                                  </p:iterate>
                                  <p:childTnLst>
                                    <p:set>
                                      <p:cBhvr>
                                        <p:cTn id="61" dur="1" fill="hold">
                                          <p:stCondLst>
                                            <p:cond delay="0"/>
                                          </p:stCondLst>
                                        </p:cTn>
                                        <p:tgtEl>
                                          <p:spTgt spid="19462"/>
                                        </p:tgtEl>
                                        <p:attrNameLst>
                                          <p:attrName>style.visibility</p:attrName>
                                        </p:attrNameLst>
                                      </p:cBhvr>
                                      <p:to>
                                        <p:strVal val="visible"/>
                                      </p:to>
                                    </p:set>
                                    <p:anim calcmode="discrete" valueType="clr">
                                      <p:cBhvr override="childStyle">
                                        <p:cTn id="62" dur="80"/>
                                        <p:tgtEl>
                                          <p:spTgt spid="19462"/>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19462"/>
                                        </p:tgtEl>
                                        <p:attrNameLst>
                                          <p:attrName>fillcolor</p:attrName>
                                        </p:attrNameLst>
                                      </p:cBhvr>
                                      <p:tavLst>
                                        <p:tav tm="0">
                                          <p:val>
                                            <p:clrVal>
                                              <a:schemeClr val="accent2"/>
                                            </p:clrVal>
                                          </p:val>
                                        </p:tav>
                                        <p:tav tm="50000">
                                          <p:val>
                                            <p:clrVal>
                                              <a:schemeClr val="hlink"/>
                                            </p:clrVal>
                                          </p:val>
                                        </p:tav>
                                      </p:tavLst>
                                    </p:anim>
                                    <p:set>
                                      <p:cBhvr>
                                        <p:cTn id="64" dur="80"/>
                                        <p:tgtEl>
                                          <p:spTgt spid="19462"/>
                                        </p:tgtEl>
                                        <p:attrNameLst>
                                          <p:attrName>fill.type</p:attrName>
                                        </p:attrNameLst>
                                      </p:cBhvr>
                                      <p:to>
                                        <p:strVal val="solid"/>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9463"/>
                                        </p:tgtEl>
                                        <p:attrNameLst>
                                          <p:attrName>style.visibility</p:attrName>
                                        </p:attrNameLst>
                                      </p:cBhvr>
                                      <p:to>
                                        <p:strVal val="visible"/>
                                      </p:to>
                                    </p:set>
                                    <p:anim calcmode="lin" valueType="num">
                                      <p:cBhvr additive="base">
                                        <p:cTn id="69" dur="500" fill="hold"/>
                                        <p:tgtEl>
                                          <p:spTgt spid="19463"/>
                                        </p:tgtEl>
                                        <p:attrNameLst>
                                          <p:attrName>ppt_x</p:attrName>
                                        </p:attrNameLst>
                                      </p:cBhvr>
                                      <p:tavLst>
                                        <p:tav tm="0">
                                          <p:val>
                                            <p:strVal val="1+#ppt_w/2"/>
                                          </p:val>
                                        </p:tav>
                                        <p:tav tm="100000">
                                          <p:val>
                                            <p:strVal val="#ppt_x"/>
                                          </p:val>
                                        </p:tav>
                                      </p:tavLst>
                                    </p:anim>
                                    <p:anim calcmode="lin" valueType="num">
                                      <p:cBhvr additive="base">
                                        <p:cTn id="70" dur="500" fill="hold"/>
                                        <p:tgtEl>
                                          <p:spTgt spid="19463"/>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0" presetClass="entr" presetSubtype="0" fill="hold"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edge">
                                      <p:cBhvr>
                                        <p:cTn id="7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p:bldP spid="19462" grpId="0" animBg="1"/>
      <p:bldP spid="19463" grpId="0"/>
      <p:bldP spid="23" grpId="0" animBg="1"/>
      <p:bldP spid="23" grpId="1" animBg="1"/>
      <p:bldP spid="24" grpId="0" animBg="1"/>
      <p:bldP spid="24"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TextBox 3"/>
          <p:cNvSpPr txBox="1"/>
          <p:nvPr/>
        </p:nvSpPr>
        <p:spPr>
          <a:xfrm>
            <a:off x="714375" y="1214438"/>
            <a:ext cx="6715125" cy="400050"/>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（一）大学的教学特点（续</a:t>
            </a:r>
            <a:r>
              <a:rPr lang="zh-CN" altLang="zh-CN" sz="2000" b="1" dirty="0">
                <a:solidFill>
                  <a:srgbClr val="C00000"/>
                </a:solidFill>
                <a:latin typeface="Arial" panose="020B0604020202020204" pitchFamily="34" charset="0"/>
                <a:ea typeface="仿宋_GB2312" pitchFamily="49" charset="-122"/>
              </a:rPr>
              <a:t>1</a:t>
            </a:r>
            <a:r>
              <a:rPr lang="zh-CN" altLang="en-US" sz="2000" b="1" dirty="0">
                <a:solidFill>
                  <a:srgbClr val="C00000"/>
                </a:solidFill>
                <a:latin typeface="Arial" panose="020B0604020202020204" pitchFamily="34" charset="0"/>
                <a:ea typeface="仿宋_GB2312" pitchFamily="49" charset="-122"/>
              </a:rPr>
              <a:t>）</a:t>
            </a:r>
            <a:endParaRPr lang="zh-CN" altLang="en-US" sz="2000" b="1" dirty="0">
              <a:solidFill>
                <a:srgbClr val="C00000"/>
              </a:solidFill>
              <a:latin typeface="Arial" panose="020B0604020202020204" pitchFamily="34" charset="0"/>
              <a:ea typeface="仿宋_GB2312" pitchFamily="49" charset="-122"/>
            </a:endParaRPr>
          </a:p>
        </p:txBody>
      </p:sp>
      <p:sp>
        <p:nvSpPr>
          <p:cNvPr id="20485" name="TextBox 8"/>
          <p:cNvSpPr txBox="1"/>
          <p:nvPr/>
        </p:nvSpPr>
        <p:spPr>
          <a:xfrm>
            <a:off x="928688" y="1714500"/>
            <a:ext cx="3286125" cy="369888"/>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3</a:t>
            </a:r>
            <a:r>
              <a:rPr lang="en-US" altLang="zh-CN" sz="1800" b="1" dirty="0">
                <a:solidFill>
                  <a:srgbClr val="132767"/>
                </a:solidFill>
                <a:latin typeface="Arial" panose="020B0604020202020204" pitchFamily="34" charset="0"/>
                <a:ea typeface="仿宋_GB2312" pitchFamily="49" charset="-122"/>
              </a:rPr>
              <a:t>.</a:t>
            </a:r>
            <a:r>
              <a:rPr lang="zh-CN" altLang="zh-CN" sz="1800" b="1" dirty="0">
                <a:solidFill>
                  <a:srgbClr val="132767"/>
                </a:solidFill>
                <a:latin typeface="Arial" panose="020B0604020202020204" pitchFamily="34" charset="0"/>
                <a:ea typeface="仿宋_GB2312" pitchFamily="49" charset="-122"/>
              </a:rPr>
              <a:t>专业宽口径</a:t>
            </a:r>
            <a:endParaRPr lang="zh-CN" altLang="en-US" sz="1800" b="1" dirty="0">
              <a:solidFill>
                <a:srgbClr val="132767"/>
              </a:solidFill>
              <a:latin typeface="Arial" panose="020B0604020202020204" pitchFamily="34" charset="0"/>
              <a:ea typeface="仿宋_GB2312" pitchFamily="49" charset="-122"/>
            </a:endParaRPr>
          </a:p>
        </p:txBody>
      </p:sp>
      <p:grpSp>
        <p:nvGrpSpPr>
          <p:cNvPr id="2" name="组合 18"/>
          <p:cNvGrpSpPr/>
          <p:nvPr/>
        </p:nvGrpSpPr>
        <p:grpSpPr>
          <a:xfrm>
            <a:off x="642938" y="2500313"/>
            <a:ext cx="4000500" cy="2928937"/>
            <a:chOff x="1000100" y="2500306"/>
            <a:chExt cx="4000528" cy="2928958"/>
          </a:xfrm>
        </p:grpSpPr>
        <p:sp>
          <p:nvSpPr>
            <p:cNvPr id="10" name="椭圆 9"/>
            <p:cNvSpPr/>
            <p:nvPr/>
          </p:nvSpPr>
          <p:spPr>
            <a:xfrm>
              <a:off x="1000100" y="2500306"/>
              <a:ext cx="3286148"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mn-lt"/>
                  <a:ea typeface="+mn-ea"/>
                  <a:cs typeface="+mn-cs"/>
                </a:rPr>
                <a:t>控制科学与工程</a:t>
              </a:r>
              <a:endParaRPr kumimoji="0" lang="zh-CN" altLang="en-US" sz="2000" b="1" i="0" u="none" strike="noStrike" kern="1200" cap="none" spc="0" normalizeH="0" baseline="0" noProof="0" dirty="0">
                <a:ln>
                  <a:noFill/>
                </a:ln>
                <a:solidFill>
                  <a:srgbClr val="FFFFFF"/>
                </a:solidFill>
                <a:effectLst/>
                <a:uLnTx/>
                <a:uFillTx/>
                <a:latin typeface="+mn-lt"/>
                <a:ea typeface="+mn-ea"/>
                <a:cs typeface="+mn-cs"/>
              </a:endParaRPr>
            </a:p>
          </p:txBody>
        </p:sp>
        <p:sp>
          <p:nvSpPr>
            <p:cNvPr id="11" name="椭圆 10"/>
            <p:cNvSpPr/>
            <p:nvPr/>
          </p:nvSpPr>
          <p:spPr>
            <a:xfrm>
              <a:off x="1142976" y="4643446"/>
              <a:ext cx="3286148" cy="7858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mn-lt"/>
                  <a:ea typeface="+mn-ea"/>
                  <a:cs typeface="+mn-cs"/>
                </a:rPr>
                <a:t>电子科学与技术</a:t>
              </a:r>
              <a:endParaRPr kumimoji="0" lang="zh-CN" altLang="en-US" sz="2000" b="1" i="0" u="none" strike="noStrike" kern="1200" cap="none" spc="0" normalizeH="0" baseline="0" noProof="0" dirty="0">
                <a:ln>
                  <a:noFill/>
                </a:ln>
                <a:solidFill>
                  <a:srgbClr val="FFFFFF"/>
                </a:solidFill>
                <a:effectLst/>
                <a:uLnTx/>
                <a:uFillTx/>
                <a:latin typeface="+mn-lt"/>
                <a:ea typeface="+mn-ea"/>
                <a:cs typeface="+mn-cs"/>
              </a:endParaRPr>
            </a:p>
          </p:txBody>
        </p:sp>
        <p:sp>
          <p:nvSpPr>
            <p:cNvPr id="12" name="椭圆 11"/>
            <p:cNvSpPr/>
            <p:nvPr/>
          </p:nvSpPr>
          <p:spPr>
            <a:xfrm>
              <a:off x="1500165" y="3071810"/>
              <a:ext cx="1214447" cy="178595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mn-lt"/>
                  <a:ea typeface="+mn-ea"/>
                  <a:cs typeface="+mn-cs"/>
                </a:rPr>
                <a:t>信息</a:t>
              </a:r>
              <a:endParaRPr kumimoji="0" lang="en-US" altLang="zh-CN" sz="2000" b="1" i="0" u="none" strike="noStrike" kern="1200" cap="none" spc="0" normalizeH="0" baseline="0" noProof="0" dirty="0">
                <a:ln>
                  <a:noFill/>
                </a:ln>
                <a:solidFill>
                  <a:srgbClr val="FFFFFF"/>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mn-lt"/>
                  <a:ea typeface="+mn-ea"/>
                  <a:cs typeface="+mn-cs"/>
                </a:rPr>
                <a:t>与</a:t>
              </a:r>
              <a:endParaRPr kumimoji="0" lang="en-US" altLang="zh-CN" sz="2000" b="1" i="0" u="none" strike="noStrike" kern="1200" cap="none" spc="0" normalizeH="0" baseline="0" noProof="0" dirty="0">
                <a:ln>
                  <a:noFill/>
                </a:ln>
                <a:solidFill>
                  <a:srgbClr val="FFFFFF"/>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mn-lt"/>
                  <a:ea typeface="+mn-ea"/>
                  <a:cs typeface="+mn-cs"/>
                </a:rPr>
                <a:t>通信</a:t>
              </a:r>
              <a:endParaRPr kumimoji="0" lang="en-US" altLang="zh-CN" sz="2000" b="1" i="0" u="none" strike="noStrike" kern="1200" cap="none" spc="0" normalizeH="0" baseline="0" noProof="0" dirty="0">
                <a:ln>
                  <a:noFill/>
                </a:ln>
                <a:solidFill>
                  <a:srgbClr val="FFFFFF"/>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mn-lt"/>
                  <a:ea typeface="+mn-ea"/>
                  <a:cs typeface="+mn-cs"/>
                </a:rPr>
                <a:t>工程</a:t>
              </a:r>
              <a:endParaRPr kumimoji="0" lang="zh-CN" altLang="en-US" sz="2000" b="1" i="0" u="none" strike="noStrike" kern="1200" cap="none" spc="0" normalizeH="0" baseline="0" noProof="0" dirty="0">
                <a:ln>
                  <a:noFill/>
                </a:ln>
                <a:solidFill>
                  <a:srgbClr val="FFFFFF"/>
                </a:solidFill>
                <a:effectLst/>
                <a:uLnTx/>
                <a:uFillTx/>
                <a:latin typeface="+mn-lt"/>
                <a:ea typeface="+mn-ea"/>
                <a:cs typeface="+mn-cs"/>
              </a:endParaRPr>
            </a:p>
          </p:txBody>
        </p:sp>
        <p:sp>
          <p:nvSpPr>
            <p:cNvPr id="13" name="椭圆 12"/>
            <p:cNvSpPr/>
            <p:nvPr/>
          </p:nvSpPr>
          <p:spPr>
            <a:xfrm>
              <a:off x="2643173" y="3071810"/>
              <a:ext cx="1285884" cy="17145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mn-lt"/>
                  <a:ea typeface="+mn-ea"/>
                  <a:cs typeface="+mn-cs"/>
                </a:rPr>
                <a:t>计算机</a:t>
              </a:r>
              <a:endParaRPr kumimoji="0" lang="en-US" altLang="zh-CN" sz="2000" b="1" i="0" u="none" strike="noStrike" kern="1200" cap="none" spc="0" normalizeH="0" baseline="0" noProof="0" dirty="0">
                <a:ln>
                  <a:noFill/>
                </a:ln>
                <a:solidFill>
                  <a:srgbClr val="FFFFFF"/>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mn-lt"/>
                  <a:ea typeface="+mn-ea"/>
                  <a:cs typeface="+mn-cs"/>
                </a:rPr>
                <a:t>科学</a:t>
              </a:r>
              <a:endParaRPr kumimoji="0" lang="en-US" altLang="zh-CN" sz="2000" b="1" i="0" u="none" strike="noStrike" kern="1200" cap="none" spc="0" normalizeH="0" baseline="0" noProof="0" dirty="0">
                <a:ln>
                  <a:noFill/>
                </a:ln>
                <a:solidFill>
                  <a:srgbClr val="FFFFFF"/>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mn-lt"/>
                  <a:ea typeface="+mn-ea"/>
                  <a:cs typeface="+mn-cs"/>
                </a:rPr>
                <a:t>与</a:t>
              </a:r>
              <a:endParaRPr kumimoji="0" lang="en-US" altLang="zh-CN" sz="2000" b="1" i="0" u="none" strike="noStrike" kern="1200" cap="none" spc="0" normalizeH="0" baseline="0" noProof="0" dirty="0">
                <a:ln>
                  <a:noFill/>
                </a:ln>
                <a:solidFill>
                  <a:srgbClr val="FFFFFF"/>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mn-lt"/>
                  <a:ea typeface="+mn-ea"/>
                  <a:cs typeface="+mn-cs"/>
                </a:rPr>
                <a:t>技术</a:t>
              </a:r>
              <a:endParaRPr kumimoji="0" lang="zh-CN" altLang="en-US" sz="2000" b="1" i="0" u="none" strike="noStrike" kern="1200" cap="none" spc="0" normalizeH="0" baseline="0" noProof="0" dirty="0">
                <a:ln>
                  <a:noFill/>
                </a:ln>
                <a:solidFill>
                  <a:srgbClr val="FFFFFF"/>
                </a:solidFill>
                <a:effectLst/>
                <a:uLnTx/>
                <a:uFillTx/>
                <a:latin typeface="+mn-lt"/>
                <a:ea typeface="+mn-ea"/>
                <a:cs typeface="+mn-cs"/>
              </a:endParaRPr>
            </a:p>
          </p:txBody>
        </p:sp>
        <p:sp>
          <p:nvSpPr>
            <p:cNvPr id="14" name="椭圆 13"/>
            <p:cNvSpPr/>
            <p:nvPr/>
          </p:nvSpPr>
          <p:spPr>
            <a:xfrm>
              <a:off x="4286248" y="2500306"/>
              <a:ext cx="714380" cy="2714644"/>
            </a:xfrm>
            <a:prstGeom prst="ellipse">
              <a:avLst/>
            </a:prstGeom>
            <a:solidFill>
              <a:srgbClr val="ECF113"/>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2767">
                      <a:lumMod val="50000"/>
                    </a:srgbClr>
                  </a:solidFill>
                  <a:effectLst/>
                  <a:uLnTx/>
                  <a:uFillTx/>
                  <a:latin typeface="+mn-lt"/>
                  <a:ea typeface="+mn-ea"/>
                  <a:cs typeface="+mn-cs"/>
                </a:rPr>
                <a:t>光电信息技术</a:t>
              </a:r>
              <a:endParaRPr kumimoji="0" lang="zh-CN" altLang="en-US" sz="2000" b="1" i="0" u="none" strike="noStrike" kern="1200" cap="none" spc="0" normalizeH="0" baseline="0" noProof="0" dirty="0">
                <a:ln>
                  <a:noFill/>
                </a:ln>
                <a:solidFill>
                  <a:srgbClr val="132767">
                    <a:lumMod val="50000"/>
                  </a:srgbClr>
                </a:solidFill>
                <a:effectLst/>
                <a:uLnTx/>
                <a:uFillTx/>
                <a:latin typeface="+mn-lt"/>
                <a:ea typeface="+mn-ea"/>
                <a:cs typeface="+mn-cs"/>
              </a:endParaRPr>
            </a:p>
          </p:txBody>
        </p:sp>
        <p:sp>
          <p:nvSpPr>
            <p:cNvPr id="15" name="左右箭头 14"/>
            <p:cNvSpPr/>
            <p:nvPr/>
          </p:nvSpPr>
          <p:spPr>
            <a:xfrm>
              <a:off x="4000496" y="3857628"/>
              <a:ext cx="357189" cy="198439"/>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grpSp>
      <p:sp>
        <p:nvSpPr>
          <p:cNvPr id="17" name="TextBox 3"/>
          <p:cNvSpPr txBox="1"/>
          <p:nvPr/>
        </p:nvSpPr>
        <p:spPr>
          <a:xfrm>
            <a:off x="1000125" y="5572125"/>
            <a:ext cx="3500438" cy="369888"/>
          </a:xfrm>
          <a:prstGeom prst="rect">
            <a:avLst/>
          </a:prstGeom>
          <a:noFill/>
          <a:ln w="9525">
            <a:noFill/>
          </a:ln>
        </p:spPr>
        <p:txBody>
          <a:bodyPr anchor="t" anchorCtr="0">
            <a:spAutoFit/>
          </a:bodyPr>
          <a:p>
            <a:r>
              <a:rPr lang="zh-CN" altLang="en-US" sz="1800" b="1" dirty="0">
                <a:solidFill>
                  <a:srgbClr val="132767"/>
                </a:solidFill>
                <a:latin typeface="Arial" panose="020B0604020202020204" pitchFamily="34" charset="0"/>
                <a:ea typeface="仿宋_GB2312" pitchFamily="49" charset="-122"/>
              </a:rPr>
              <a:t>电子信息技术</a:t>
            </a:r>
            <a:r>
              <a:rPr lang="zh-CN" altLang="zh-CN" sz="1800" b="1" dirty="0">
                <a:solidFill>
                  <a:srgbClr val="132767"/>
                </a:solidFill>
                <a:latin typeface="Arial" panose="020B0604020202020204" pitchFamily="34" charset="0"/>
                <a:ea typeface="仿宋_GB2312" pitchFamily="49" charset="-122"/>
              </a:rPr>
              <a:t>“</a:t>
            </a:r>
            <a:r>
              <a:rPr lang="zh-CN" altLang="en-US" sz="1800" b="1" dirty="0">
                <a:solidFill>
                  <a:srgbClr val="132767"/>
                </a:solidFill>
                <a:latin typeface="Arial" panose="020B0604020202020204" pitchFamily="34" charset="0"/>
                <a:ea typeface="仿宋_GB2312" pitchFamily="49" charset="-122"/>
              </a:rPr>
              <a:t>学科</a:t>
            </a:r>
            <a:r>
              <a:rPr lang="zh-CN" altLang="zh-CN" sz="1800" b="1" dirty="0">
                <a:solidFill>
                  <a:srgbClr val="132767"/>
                </a:solidFill>
                <a:latin typeface="Arial" panose="020B0604020202020204" pitchFamily="34" charset="0"/>
                <a:ea typeface="仿宋_GB2312" pitchFamily="49" charset="-122"/>
              </a:rPr>
              <a:t>”</a:t>
            </a:r>
            <a:r>
              <a:rPr lang="zh-CN" altLang="en-US" sz="1800" b="1" dirty="0">
                <a:solidFill>
                  <a:srgbClr val="132767"/>
                </a:solidFill>
                <a:latin typeface="Arial" panose="020B0604020202020204" pitchFamily="34" charset="0"/>
                <a:ea typeface="仿宋_GB2312" pitchFamily="49" charset="-122"/>
              </a:rPr>
              <a:t>关系示意图</a:t>
            </a:r>
            <a:endParaRPr lang="zh-CN" altLang="en-US" sz="1800" b="1" dirty="0">
              <a:solidFill>
                <a:srgbClr val="132767"/>
              </a:solidFill>
              <a:latin typeface="Arial" panose="020B0604020202020204" pitchFamily="34" charset="0"/>
              <a:ea typeface="仿宋_GB2312" pitchFamily="49" charset="-122"/>
            </a:endParaRPr>
          </a:p>
        </p:txBody>
      </p:sp>
      <p:sp>
        <p:nvSpPr>
          <p:cNvPr id="18" name="TextBox 17"/>
          <p:cNvSpPr txBox="1"/>
          <p:nvPr/>
        </p:nvSpPr>
        <p:spPr>
          <a:xfrm>
            <a:off x="5072063" y="4286250"/>
            <a:ext cx="3286125" cy="1477963"/>
          </a:xfrm>
          <a:prstGeom prst="rect">
            <a:avLst/>
          </a:prstGeom>
          <a:noFill/>
          <a:ln w="9525" cap="flat" cmpd="sng">
            <a:solidFill>
              <a:srgbClr val="7030A0"/>
            </a:solidFill>
            <a:prstDash val="solid"/>
            <a:miter/>
            <a:headEnd type="none" w="med" len="med"/>
            <a:tailEnd type="none" w="med" len="med"/>
          </a:ln>
        </p:spPr>
        <p:txBody>
          <a:bodyPr anchor="t" anchorCtr="0">
            <a:spAutoFit/>
          </a:bodyPr>
          <a:p>
            <a:r>
              <a:rPr lang="zh-CN" altLang="en-US" sz="1800" b="1" dirty="0">
                <a:solidFill>
                  <a:srgbClr val="C00000"/>
                </a:solidFill>
                <a:latin typeface="Arial" panose="020B0604020202020204" pitchFamily="34" charset="0"/>
                <a:ea typeface="仿宋_GB2312" pitchFamily="49" charset="-122"/>
              </a:rPr>
              <a:t>说明：</a:t>
            </a:r>
            <a:r>
              <a:rPr lang="zh-CN" altLang="en-US" sz="1800" b="1" dirty="0">
                <a:solidFill>
                  <a:srgbClr val="132767"/>
                </a:solidFill>
                <a:latin typeface="Arial" panose="020B0604020202020204" pitchFamily="34" charset="0"/>
                <a:ea typeface="仿宋_GB2312" pitchFamily="49" charset="-122"/>
              </a:rPr>
              <a:t>我国的专业划分是过去高校采用苏联模式留下来的习惯。由于专业教学计划采用宽口径，使得高校培养人才的知识结构模式己与欧美接近。</a:t>
            </a:r>
            <a:endParaRPr lang="zh-CN" altLang="en-US" sz="1800" b="1" dirty="0">
              <a:solidFill>
                <a:srgbClr val="132767"/>
              </a:solidFill>
              <a:latin typeface="Arial" panose="020B0604020202020204" pitchFamily="34" charset="0"/>
              <a:ea typeface="仿宋_GB2312" pitchFamily="49" charset="-122"/>
            </a:endParaRPr>
          </a:p>
        </p:txBody>
      </p:sp>
      <p:sp>
        <p:nvSpPr>
          <p:cNvPr id="19" name="圆角矩形 18"/>
          <p:cNvSpPr/>
          <p:nvPr/>
        </p:nvSpPr>
        <p:spPr>
          <a:xfrm>
            <a:off x="285750" y="3214688"/>
            <a:ext cx="785813" cy="5000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2767">
                    <a:lumMod val="50000"/>
                  </a:srgbClr>
                </a:solidFill>
                <a:effectLst>
                  <a:outerShdw blurRad="38100" dist="38100" dir="2700000" algn="tl">
                    <a:srgbClr val="000000">
                      <a:alpha val="43137"/>
                    </a:srgbClr>
                  </a:outerShdw>
                </a:effectLst>
                <a:uLnTx/>
                <a:uFillTx/>
                <a:latin typeface="+mn-lt"/>
                <a:ea typeface="+mn-ea"/>
                <a:cs typeface="+mn-cs"/>
              </a:rPr>
              <a:t>专业</a:t>
            </a:r>
            <a:endParaRPr kumimoji="0" lang="zh-CN" altLang="en-US" sz="2000" b="1" i="0" u="none" strike="noStrike" kern="1200" cap="none" spc="0" normalizeH="0" baseline="0" noProof="0" dirty="0">
              <a:ln>
                <a:noFill/>
              </a:ln>
              <a:solidFill>
                <a:srgbClr val="132767">
                  <a:lumMod val="50000"/>
                </a:srgbClr>
              </a:solidFill>
              <a:effectLst>
                <a:outerShdw blurRad="38100" dist="38100" dir="2700000" algn="tl">
                  <a:srgbClr val="000000">
                    <a:alpha val="43137"/>
                  </a:srgbClr>
                </a:outerShdw>
              </a:effectLst>
              <a:uLnTx/>
              <a:uFillTx/>
              <a:latin typeface="+mn-lt"/>
              <a:ea typeface="+mn-ea"/>
              <a:cs typeface="+mn-cs"/>
            </a:endParaRPr>
          </a:p>
        </p:txBody>
      </p:sp>
      <p:sp>
        <p:nvSpPr>
          <p:cNvPr id="20" name="TextBox 19"/>
          <p:cNvSpPr txBox="1"/>
          <p:nvPr/>
        </p:nvSpPr>
        <p:spPr>
          <a:xfrm>
            <a:off x="5000625" y="2643188"/>
            <a:ext cx="3357563" cy="1477962"/>
          </a:xfrm>
          <a:prstGeom prst="rect">
            <a:avLst/>
          </a:prstGeom>
          <a:noFill/>
          <a:ln w="9525">
            <a:noFill/>
          </a:ln>
        </p:spPr>
        <p:txBody>
          <a:bodyPr anchor="t" anchorCtr="0">
            <a:spAutoFit/>
          </a:bodyPr>
          <a:p>
            <a:r>
              <a:rPr lang="zh-CN" altLang="en-US" sz="1800" b="1" dirty="0">
                <a:solidFill>
                  <a:srgbClr val="C00000"/>
                </a:solidFill>
                <a:latin typeface="Arial" panose="020B0604020202020204" pitchFamily="34" charset="0"/>
                <a:ea typeface="仿宋_GB2312" pitchFamily="49" charset="-122"/>
              </a:rPr>
              <a:t>宽口径情况：</a:t>
            </a:r>
            <a:r>
              <a:rPr lang="zh-CN" altLang="en-US" sz="1800" b="1" dirty="0">
                <a:solidFill>
                  <a:srgbClr val="132767"/>
                </a:solidFill>
                <a:latin typeface="Arial" panose="020B0604020202020204" pitchFamily="34" charset="0"/>
                <a:ea typeface="仿宋_GB2312" pitchFamily="49" charset="-122"/>
              </a:rPr>
              <a:t>各专业的课程结构己涵盖电子信息技术五个学科的基础内容。尤其基础课几乎完全相同。学生可以跨专业或跨系（学院）选修部分学分。</a:t>
            </a:r>
            <a:endParaRPr lang="zh-CN" altLang="en-US" sz="1800" b="1" dirty="0">
              <a:solidFill>
                <a:srgbClr val="132767"/>
              </a:solidFill>
              <a:latin typeface="Arial" panose="020B0604020202020204" pitchFamily="34" charset="0"/>
              <a:ea typeface="仿宋_GB2312" pitchFamily="49" charset="-122"/>
            </a:endParaRPr>
          </a:p>
        </p:txBody>
      </p:sp>
      <p:sp>
        <p:nvSpPr>
          <p:cNvPr id="21" name="TextBox 20"/>
          <p:cNvSpPr txBox="1"/>
          <p:nvPr/>
        </p:nvSpPr>
        <p:spPr>
          <a:xfrm>
            <a:off x="5000625" y="2000250"/>
            <a:ext cx="3143250" cy="646113"/>
          </a:xfrm>
          <a:prstGeom prst="rect">
            <a:avLst/>
          </a:prstGeom>
          <a:noFill/>
          <a:ln w="9525">
            <a:noFill/>
          </a:ln>
        </p:spPr>
        <p:txBody>
          <a:bodyPr anchor="t" anchorCtr="0">
            <a:spAutoFit/>
          </a:bodyPr>
          <a:p>
            <a:r>
              <a:rPr lang="zh-CN" altLang="en-US" sz="1800" b="1" dirty="0">
                <a:solidFill>
                  <a:srgbClr val="C00000"/>
                </a:solidFill>
                <a:latin typeface="Arial" panose="020B0604020202020204" pitchFamily="34" charset="0"/>
                <a:ea typeface="仿宋_GB2312" pitchFamily="49" charset="-122"/>
              </a:rPr>
              <a:t>专业划分：</a:t>
            </a:r>
            <a:r>
              <a:rPr lang="zh-CN" altLang="en-US" sz="1800" b="1" dirty="0">
                <a:solidFill>
                  <a:srgbClr val="132767"/>
                </a:solidFill>
                <a:latin typeface="Arial" panose="020B0604020202020204" pitchFamily="34" charset="0"/>
                <a:ea typeface="仿宋_GB2312" pitchFamily="49" charset="-122"/>
              </a:rPr>
              <a:t>系（院）按学科设立，专业归属学科。</a:t>
            </a:r>
            <a:endParaRPr lang="zh-CN" altLang="en-US" sz="1800" b="1" dirty="0">
              <a:solidFill>
                <a:srgbClr val="132767"/>
              </a:solidFill>
              <a:latin typeface="Arial" panose="020B0604020202020204" pitchFamily="34" charset="0"/>
              <a:ea typeface="仿宋_GB2312" pitchFamily="49" charset="-122"/>
            </a:endParaRPr>
          </a:p>
        </p:txBody>
      </p:sp>
      <p:cxnSp>
        <p:nvCxnSpPr>
          <p:cNvPr id="23" name="直接箭头连接符 22"/>
          <p:cNvCxnSpPr/>
          <p:nvPr/>
        </p:nvCxnSpPr>
        <p:spPr>
          <a:xfrm>
            <a:off x="1071563" y="3714750"/>
            <a:ext cx="357188" cy="214313"/>
          </a:xfrm>
          <a:prstGeom prst="straightConnector1">
            <a:avLst/>
          </a:prstGeom>
          <a:ln w="571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9" idx="3"/>
          </p:cNvCxnSpPr>
          <p:nvPr/>
        </p:nvCxnSpPr>
        <p:spPr>
          <a:xfrm>
            <a:off x="1071563" y="3465513"/>
            <a:ext cx="1571625" cy="320675"/>
          </a:xfrm>
          <a:prstGeom prst="straightConnector1">
            <a:avLst/>
          </a:prstGeom>
          <a:ln w="5715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9" idx="3"/>
          </p:cNvCxnSpPr>
          <p:nvPr/>
        </p:nvCxnSpPr>
        <p:spPr>
          <a:xfrm flipV="1">
            <a:off x="1000125" y="3000375"/>
            <a:ext cx="357188" cy="214313"/>
          </a:xfrm>
          <a:prstGeom prst="straightConnector1">
            <a:avLst/>
          </a:prstGeom>
          <a:ln w="5715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9" idx="3"/>
          </p:cNvCxnSpPr>
          <p:nvPr/>
        </p:nvCxnSpPr>
        <p:spPr>
          <a:xfrm flipV="1">
            <a:off x="1071563" y="3286125"/>
            <a:ext cx="3071813" cy="179388"/>
          </a:xfrm>
          <a:prstGeom prst="straightConnector1">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9" idx="3"/>
          </p:cNvCxnSpPr>
          <p:nvPr/>
        </p:nvCxnSpPr>
        <p:spPr>
          <a:xfrm rot="16200000" flipH="1">
            <a:off x="464344" y="4250531"/>
            <a:ext cx="1285875" cy="214313"/>
          </a:xfrm>
          <a:prstGeom prst="straightConnector1">
            <a:avLst/>
          </a:prstGeom>
          <a:ln w="57150">
            <a:solidFill>
              <a:srgbClr val="FF9933"/>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additive="base">
                                        <p:cTn id="7" dur="500" fill="hold"/>
                                        <p:tgtEl>
                                          <p:spTgt spid="20485"/>
                                        </p:tgtEl>
                                        <p:attrNameLst>
                                          <p:attrName>ppt_x</p:attrName>
                                        </p:attrNameLst>
                                      </p:cBhvr>
                                      <p:tavLst>
                                        <p:tav tm="0">
                                          <p:val>
                                            <p:strVal val="0-#ppt_w/2"/>
                                          </p:val>
                                        </p:tav>
                                        <p:tav tm="100000">
                                          <p:val>
                                            <p:strVal val="#ppt_x"/>
                                          </p:val>
                                        </p:tav>
                                      </p:tavLst>
                                    </p:anim>
                                    <p:anim calcmode="lin" valueType="num">
                                      <p:cBhvr additive="base">
                                        <p:cTn id="8" dur="5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edge">
                                      <p:cBhvr>
                                        <p:cTn id="13" dur="2000"/>
                                        <p:tgtEl>
                                          <p:spTgt spid="2"/>
                                        </p:tgtEl>
                                      </p:cBhvr>
                                    </p:animEffect>
                                  </p:childTnLst>
                                </p:cTn>
                              </p:par>
                            </p:childTnLst>
                          </p:cTn>
                        </p:par>
                        <p:par>
                          <p:cTn id="14" fill="hold">
                            <p:stCondLst>
                              <p:cond delay="2000"/>
                            </p:stCondLst>
                            <p:childTnLst>
                              <p:par>
                                <p:cTn id="15" presetID="2" presetClass="entr" presetSubtype="1"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strVal val="#ppt_w*0.70"/>
                                          </p:val>
                                        </p:tav>
                                        <p:tav tm="100000">
                                          <p:val>
                                            <p:strVal val="#ppt_w"/>
                                          </p:val>
                                        </p:tav>
                                      </p:tavLst>
                                    </p:anim>
                                    <p:anim calcmode="lin" valueType="num">
                                      <p:cBhvr>
                                        <p:cTn id="24" dur="1000" fill="hold"/>
                                        <p:tgtEl>
                                          <p:spTgt spid="21"/>
                                        </p:tgtEl>
                                        <p:attrNameLst>
                                          <p:attrName>ppt_h</p:attrName>
                                        </p:attrNameLst>
                                      </p:cBhvr>
                                      <p:tavLst>
                                        <p:tav tm="0">
                                          <p:val>
                                            <p:strVal val="#ppt_h"/>
                                          </p:val>
                                        </p:tav>
                                        <p:tav tm="100000">
                                          <p:val>
                                            <p:strVal val="#ppt_h"/>
                                          </p:val>
                                        </p:tav>
                                      </p:tavLst>
                                    </p:anim>
                                    <p:animEffect transition="in" filter="fade">
                                      <p:cBhvr>
                                        <p:cTn id="25" dur="10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000000"/>
                                          </p:val>
                                        </p:tav>
                                        <p:tav tm="100000">
                                          <p:val>
                                            <p:strVal val="#ppt_w"/>
                                          </p:val>
                                        </p:tav>
                                      </p:tavLst>
                                    </p:anim>
                                    <p:anim calcmode="lin" valueType="num">
                                      <p:cBhvr>
                                        <p:cTn id="31" dur="500" fill="hold"/>
                                        <p:tgtEl>
                                          <p:spTgt spid="19"/>
                                        </p:tgtEl>
                                        <p:attrNameLst>
                                          <p:attrName>ppt_h</p:attrName>
                                        </p:attrNameLst>
                                      </p:cBhvr>
                                      <p:tavLst>
                                        <p:tav tm="0">
                                          <p:val>
                                            <p:fltVal val="0.000000"/>
                                          </p:val>
                                        </p:tav>
                                        <p:tav tm="100000">
                                          <p:val>
                                            <p:strVal val="#ppt_h"/>
                                          </p:val>
                                        </p:tav>
                                      </p:tavLst>
                                    </p:anim>
                                    <p:anim calcmode="lin" valueType="num">
                                      <p:cBhvr>
                                        <p:cTn id="32" dur="500" fill="hold"/>
                                        <p:tgtEl>
                                          <p:spTgt spid="19"/>
                                        </p:tgtEl>
                                        <p:attrNameLst>
                                          <p:attrName>style.rotation</p:attrName>
                                        </p:attrNameLst>
                                      </p:cBhvr>
                                      <p:tavLst>
                                        <p:tav tm="0">
                                          <p:val>
                                            <p:fltVal val="360.000000"/>
                                          </p:val>
                                        </p:tav>
                                        <p:tav tm="100000">
                                          <p:val>
                                            <p:fltVal val="0.000000"/>
                                          </p:val>
                                        </p:tav>
                                      </p:tavLst>
                                    </p:anim>
                                    <p:animEffect transition="in" filter="fade">
                                      <p:cBhvr>
                                        <p:cTn id="33" dur="500"/>
                                        <p:tgtEl>
                                          <p:spTgt spid="19"/>
                                        </p:tgtEl>
                                      </p:cBhvr>
                                    </p:animEffect>
                                  </p:childTnLst>
                                </p:cTn>
                              </p:par>
                            </p:childTnLst>
                          </p:cTn>
                        </p:par>
                        <p:par>
                          <p:cTn id="34" fill="hold">
                            <p:stCondLst>
                              <p:cond delay="500"/>
                            </p:stCondLst>
                            <p:childTnLst>
                              <p:par>
                                <p:cTn id="35" presetID="55" presetClass="entr" presetSubtype="0"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1000" fill="hold"/>
                                        <p:tgtEl>
                                          <p:spTgt spid="31"/>
                                        </p:tgtEl>
                                        <p:attrNameLst>
                                          <p:attrName>ppt_w</p:attrName>
                                        </p:attrNameLst>
                                      </p:cBhvr>
                                      <p:tavLst>
                                        <p:tav tm="0">
                                          <p:val>
                                            <p:strVal val="#ppt_w*0.70"/>
                                          </p:val>
                                        </p:tav>
                                        <p:tav tm="100000">
                                          <p:val>
                                            <p:strVal val="#ppt_w"/>
                                          </p:val>
                                        </p:tav>
                                      </p:tavLst>
                                    </p:anim>
                                    <p:anim calcmode="lin" valueType="num">
                                      <p:cBhvr>
                                        <p:cTn id="38" dur="1000" fill="hold"/>
                                        <p:tgtEl>
                                          <p:spTgt spid="31"/>
                                        </p:tgtEl>
                                        <p:attrNameLst>
                                          <p:attrName>ppt_h</p:attrName>
                                        </p:attrNameLst>
                                      </p:cBhvr>
                                      <p:tavLst>
                                        <p:tav tm="0">
                                          <p:val>
                                            <p:strVal val="#ppt_h"/>
                                          </p:val>
                                        </p:tav>
                                        <p:tav tm="100000">
                                          <p:val>
                                            <p:strVal val="#ppt_h"/>
                                          </p:val>
                                        </p:tav>
                                      </p:tavLst>
                                    </p:anim>
                                    <p:animEffect transition="in" filter="fade">
                                      <p:cBhvr>
                                        <p:cTn id="39" dur="1000"/>
                                        <p:tgtEl>
                                          <p:spTgt spid="31"/>
                                        </p:tgtEl>
                                      </p:cBhvr>
                                    </p:animEffect>
                                  </p:childTnLst>
                                </p:cTn>
                              </p:par>
                            </p:childTnLst>
                          </p:cTn>
                        </p:par>
                        <p:par>
                          <p:cTn id="40" fill="hold">
                            <p:stCondLst>
                              <p:cond delay="1500"/>
                            </p:stCondLst>
                            <p:childTnLst>
                              <p:par>
                                <p:cTn id="41" presetID="55" presetClass="entr" presetSubtype="0"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1000" fill="hold"/>
                                        <p:tgtEl>
                                          <p:spTgt spid="23"/>
                                        </p:tgtEl>
                                        <p:attrNameLst>
                                          <p:attrName>ppt_w</p:attrName>
                                        </p:attrNameLst>
                                      </p:cBhvr>
                                      <p:tavLst>
                                        <p:tav tm="0">
                                          <p:val>
                                            <p:strVal val="#ppt_w*0.70"/>
                                          </p:val>
                                        </p:tav>
                                        <p:tav tm="100000">
                                          <p:val>
                                            <p:strVal val="#ppt_w"/>
                                          </p:val>
                                        </p:tav>
                                      </p:tavLst>
                                    </p:anim>
                                    <p:anim calcmode="lin" valueType="num">
                                      <p:cBhvr>
                                        <p:cTn id="44" dur="1000" fill="hold"/>
                                        <p:tgtEl>
                                          <p:spTgt spid="23"/>
                                        </p:tgtEl>
                                        <p:attrNameLst>
                                          <p:attrName>ppt_h</p:attrName>
                                        </p:attrNameLst>
                                      </p:cBhvr>
                                      <p:tavLst>
                                        <p:tav tm="0">
                                          <p:val>
                                            <p:strVal val="#ppt_h"/>
                                          </p:val>
                                        </p:tav>
                                        <p:tav tm="100000">
                                          <p:val>
                                            <p:strVal val="#ppt_h"/>
                                          </p:val>
                                        </p:tav>
                                      </p:tavLst>
                                    </p:anim>
                                    <p:animEffect transition="in" filter="fade">
                                      <p:cBhvr>
                                        <p:cTn id="45" dur="1000"/>
                                        <p:tgtEl>
                                          <p:spTgt spid="23"/>
                                        </p:tgtEl>
                                      </p:cBhvr>
                                    </p:animEffect>
                                  </p:childTnLst>
                                </p:cTn>
                              </p:par>
                            </p:childTnLst>
                          </p:cTn>
                        </p:par>
                        <p:par>
                          <p:cTn id="46" fill="hold">
                            <p:stCondLst>
                              <p:cond delay="2500"/>
                            </p:stCondLst>
                            <p:childTnLst>
                              <p:par>
                                <p:cTn id="47" presetID="55" presetClass="entr" presetSubtype="0"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1000" fill="hold"/>
                                        <p:tgtEl>
                                          <p:spTgt spid="25"/>
                                        </p:tgtEl>
                                        <p:attrNameLst>
                                          <p:attrName>ppt_w</p:attrName>
                                        </p:attrNameLst>
                                      </p:cBhvr>
                                      <p:tavLst>
                                        <p:tav tm="0">
                                          <p:val>
                                            <p:strVal val="#ppt_w*0.70"/>
                                          </p:val>
                                        </p:tav>
                                        <p:tav tm="100000">
                                          <p:val>
                                            <p:strVal val="#ppt_w"/>
                                          </p:val>
                                        </p:tav>
                                      </p:tavLst>
                                    </p:anim>
                                    <p:anim calcmode="lin" valueType="num">
                                      <p:cBhvr>
                                        <p:cTn id="50" dur="1000" fill="hold"/>
                                        <p:tgtEl>
                                          <p:spTgt spid="25"/>
                                        </p:tgtEl>
                                        <p:attrNameLst>
                                          <p:attrName>ppt_h</p:attrName>
                                        </p:attrNameLst>
                                      </p:cBhvr>
                                      <p:tavLst>
                                        <p:tav tm="0">
                                          <p:val>
                                            <p:strVal val="#ppt_h"/>
                                          </p:val>
                                        </p:tav>
                                        <p:tav tm="100000">
                                          <p:val>
                                            <p:strVal val="#ppt_h"/>
                                          </p:val>
                                        </p:tav>
                                      </p:tavLst>
                                    </p:anim>
                                    <p:animEffect transition="in" filter="fade">
                                      <p:cBhvr>
                                        <p:cTn id="51" dur="1000"/>
                                        <p:tgtEl>
                                          <p:spTgt spid="25"/>
                                        </p:tgtEl>
                                      </p:cBhvr>
                                    </p:animEffect>
                                  </p:childTnLst>
                                </p:cTn>
                              </p:par>
                            </p:childTnLst>
                          </p:cTn>
                        </p:par>
                        <p:par>
                          <p:cTn id="52" fill="hold">
                            <p:stCondLst>
                              <p:cond delay="3500"/>
                            </p:stCondLst>
                            <p:childTnLst>
                              <p:par>
                                <p:cTn id="53" presetID="55" presetClass="entr" presetSubtype="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1000" fill="hold"/>
                                        <p:tgtEl>
                                          <p:spTgt spid="27"/>
                                        </p:tgtEl>
                                        <p:attrNameLst>
                                          <p:attrName>ppt_w</p:attrName>
                                        </p:attrNameLst>
                                      </p:cBhvr>
                                      <p:tavLst>
                                        <p:tav tm="0">
                                          <p:val>
                                            <p:strVal val="#ppt_w*0.70"/>
                                          </p:val>
                                        </p:tav>
                                        <p:tav tm="100000">
                                          <p:val>
                                            <p:strVal val="#ppt_w"/>
                                          </p:val>
                                        </p:tav>
                                      </p:tavLst>
                                    </p:anim>
                                    <p:anim calcmode="lin" valueType="num">
                                      <p:cBhvr>
                                        <p:cTn id="56" dur="1000" fill="hold"/>
                                        <p:tgtEl>
                                          <p:spTgt spid="27"/>
                                        </p:tgtEl>
                                        <p:attrNameLst>
                                          <p:attrName>ppt_h</p:attrName>
                                        </p:attrNameLst>
                                      </p:cBhvr>
                                      <p:tavLst>
                                        <p:tav tm="0">
                                          <p:val>
                                            <p:strVal val="#ppt_h"/>
                                          </p:val>
                                        </p:tav>
                                        <p:tav tm="100000">
                                          <p:val>
                                            <p:strVal val="#ppt_h"/>
                                          </p:val>
                                        </p:tav>
                                      </p:tavLst>
                                    </p:anim>
                                    <p:animEffect transition="in" filter="fade">
                                      <p:cBhvr>
                                        <p:cTn id="57" dur="1000"/>
                                        <p:tgtEl>
                                          <p:spTgt spid="27"/>
                                        </p:tgtEl>
                                      </p:cBhvr>
                                    </p:animEffect>
                                  </p:childTnLst>
                                </p:cTn>
                              </p:par>
                            </p:childTnLst>
                          </p:cTn>
                        </p:par>
                        <p:par>
                          <p:cTn id="58" fill="hold">
                            <p:stCondLst>
                              <p:cond delay="4500"/>
                            </p:stCondLst>
                            <p:childTnLst>
                              <p:par>
                                <p:cTn id="59" presetID="55"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1000" fill="hold"/>
                                        <p:tgtEl>
                                          <p:spTgt spid="29"/>
                                        </p:tgtEl>
                                        <p:attrNameLst>
                                          <p:attrName>ppt_w</p:attrName>
                                        </p:attrNameLst>
                                      </p:cBhvr>
                                      <p:tavLst>
                                        <p:tav tm="0">
                                          <p:val>
                                            <p:strVal val="#ppt_w*0.70"/>
                                          </p:val>
                                        </p:tav>
                                        <p:tav tm="100000">
                                          <p:val>
                                            <p:strVal val="#ppt_w"/>
                                          </p:val>
                                        </p:tav>
                                      </p:tavLst>
                                    </p:anim>
                                    <p:anim calcmode="lin" valueType="num">
                                      <p:cBhvr>
                                        <p:cTn id="62" dur="1000" fill="hold"/>
                                        <p:tgtEl>
                                          <p:spTgt spid="29"/>
                                        </p:tgtEl>
                                        <p:attrNameLst>
                                          <p:attrName>ppt_h</p:attrName>
                                        </p:attrNameLst>
                                      </p:cBhvr>
                                      <p:tavLst>
                                        <p:tav tm="0">
                                          <p:val>
                                            <p:strVal val="#ppt_h"/>
                                          </p:val>
                                        </p:tav>
                                        <p:tav tm="100000">
                                          <p:val>
                                            <p:strVal val="#ppt_h"/>
                                          </p:val>
                                        </p:tav>
                                      </p:tavLst>
                                    </p:anim>
                                    <p:animEffect transition="in" filter="fade">
                                      <p:cBhvr>
                                        <p:cTn id="63" dur="10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55"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p:cTn id="68" dur="1000" fill="hold"/>
                                        <p:tgtEl>
                                          <p:spTgt spid="20"/>
                                        </p:tgtEl>
                                        <p:attrNameLst>
                                          <p:attrName>ppt_w</p:attrName>
                                        </p:attrNameLst>
                                      </p:cBhvr>
                                      <p:tavLst>
                                        <p:tav tm="0">
                                          <p:val>
                                            <p:strVal val="#ppt_w*0.70"/>
                                          </p:val>
                                        </p:tav>
                                        <p:tav tm="100000">
                                          <p:val>
                                            <p:strVal val="#ppt_w"/>
                                          </p:val>
                                        </p:tav>
                                      </p:tavLst>
                                    </p:anim>
                                    <p:anim calcmode="lin" valueType="num">
                                      <p:cBhvr>
                                        <p:cTn id="69" dur="1000" fill="hold"/>
                                        <p:tgtEl>
                                          <p:spTgt spid="20"/>
                                        </p:tgtEl>
                                        <p:attrNameLst>
                                          <p:attrName>ppt_h</p:attrName>
                                        </p:attrNameLst>
                                      </p:cBhvr>
                                      <p:tavLst>
                                        <p:tav tm="0">
                                          <p:val>
                                            <p:strVal val="#ppt_h"/>
                                          </p:val>
                                        </p:tav>
                                        <p:tav tm="100000">
                                          <p:val>
                                            <p:strVal val="#ppt_h"/>
                                          </p:val>
                                        </p:tav>
                                      </p:tavLst>
                                    </p:anim>
                                    <p:animEffect transition="in" filter="fade">
                                      <p:cBhvr>
                                        <p:cTn id="70" dur="10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1000" fill="hold"/>
                                        <p:tgtEl>
                                          <p:spTgt spid="18"/>
                                        </p:tgtEl>
                                        <p:attrNameLst>
                                          <p:attrName>ppt_w</p:attrName>
                                        </p:attrNameLst>
                                      </p:cBhvr>
                                      <p:tavLst>
                                        <p:tav tm="0">
                                          <p:val>
                                            <p:strVal val="#ppt_w*0.70"/>
                                          </p:val>
                                        </p:tav>
                                        <p:tav tm="100000">
                                          <p:val>
                                            <p:strVal val="#ppt_w"/>
                                          </p:val>
                                        </p:tav>
                                      </p:tavLst>
                                    </p:anim>
                                    <p:anim calcmode="lin" valueType="num">
                                      <p:cBhvr>
                                        <p:cTn id="76" dur="1000" fill="hold"/>
                                        <p:tgtEl>
                                          <p:spTgt spid="18"/>
                                        </p:tgtEl>
                                        <p:attrNameLst>
                                          <p:attrName>ppt_h</p:attrName>
                                        </p:attrNameLst>
                                      </p:cBhvr>
                                      <p:tavLst>
                                        <p:tav tm="0">
                                          <p:val>
                                            <p:strVal val="#ppt_h"/>
                                          </p:val>
                                        </p:tav>
                                        <p:tav tm="100000">
                                          <p:val>
                                            <p:strVal val="#ppt_h"/>
                                          </p:val>
                                        </p:tav>
                                      </p:tavLst>
                                    </p:anim>
                                    <p:animEffect transition="in" filter="fade">
                                      <p:cBhvr>
                                        <p:cTn id="7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17" grpId="0"/>
      <p:bldP spid="18" grpId="0" animBg="1"/>
      <p:bldP spid="19" grpId="0" animBg="1"/>
      <p:bldP spid="20" grpId="0"/>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TextBox 4"/>
          <p:cNvSpPr txBox="1"/>
          <p:nvPr/>
        </p:nvSpPr>
        <p:spPr>
          <a:xfrm>
            <a:off x="857250" y="1643063"/>
            <a:ext cx="6000750" cy="369887"/>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4</a:t>
            </a:r>
            <a:r>
              <a:rPr lang="en-US" altLang="zh-CN" sz="1800" b="1" dirty="0">
                <a:solidFill>
                  <a:srgbClr val="132767"/>
                </a:solidFill>
                <a:latin typeface="Arial" panose="020B0604020202020204" pitchFamily="34" charset="0"/>
                <a:ea typeface="仿宋_GB2312" pitchFamily="49" charset="-122"/>
              </a:rPr>
              <a:t>.</a:t>
            </a:r>
            <a:r>
              <a:rPr lang="zh-CN" altLang="zh-CN" sz="1800" b="1" dirty="0">
                <a:solidFill>
                  <a:srgbClr val="132767"/>
                </a:solidFill>
                <a:latin typeface="Arial" panose="020B0604020202020204" pitchFamily="34" charset="0"/>
                <a:ea typeface="仿宋_GB2312" pitchFamily="49" charset="-122"/>
              </a:rPr>
              <a:t>重视培养学生的能力，要求德、智、体全面发展</a:t>
            </a:r>
            <a:endParaRPr lang="zh-CN" altLang="en-US" sz="1800" b="1" dirty="0">
              <a:solidFill>
                <a:srgbClr val="132767"/>
              </a:solidFill>
              <a:latin typeface="Arial" panose="020B0604020202020204" pitchFamily="34" charset="0"/>
              <a:ea typeface="仿宋_GB2312" pitchFamily="49" charset="-122"/>
            </a:endParaRPr>
          </a:p>
        </p:txBody>
      </p:sp>
      <p:sp>
        <p:nvSpPr>
          <p:cNvPr id="5" name="TextBox 5"/>
          <p:cNvSpPr txBox="1"/>
          <p:nvPr/>
        </p:nvSpPr>
        <p:spPr>
          <a:xfrm>
            <a:off x="1000125" y="2143125"/>
            <a:ext cx="7000875" cy="677863"/>
          </a:xfrm>
          <a:prstGeom prst="rect">
            <a:avLst/>
          </a:prstGeom>
          <a:solidFill>
            <a:srgbClr val="FF99FF"/>
          </a:solidFill>
          <a:ln w="9525">
            <a:noFill/>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主要措施：</a:t>
            </a:r>
            <a:r>
              <a:rPr lang="zh-CN" altLang="en-US" sz="1800" b="1" dirty="0">
                <a:solidFill>
                  <a:srgbClr val="132767"/>
                </a:solidFill>
                <a:latin typeface="Arial" panose="020B0604020202020204" pitchFamily="34" charset="0"/>
                <a:ea typeface="仿宋_GB2312" pitchFamily="49" charset="-122"/>
              </a:rPr>
              <a:t>重视基础理论教学，</a:t>
            </a:r>
            <a:r>
              <a:rPr lang="zh-CN" altLang="zh-CN" sz="1800" b="1" dirty="0">
                <a:solidFill>
                  <a:srgbClr val="132767"/>
                </a:solidFill>
                <a:latin typeface="Arial" panose="020B0604020202020204" pitchFamily="34" charset="0"/>
                <a:ea typeface="仿宋_GB2312" pitchFamily="49" charset="-122"/>
              </a:rPr>
              <a:t>重视人文环境建设，重视实践性教学环节。充分发挥学生的学习自主性。</a:t>
            </a:r>
            <a:endParaRPr lang="zh-CN" altLang="en-US" sz="1800" b="1" dirty="0">
              <a:solidFill>
                <a:srgbClr val="132767"/>
              </a:solidFill>
              <a:latin typeface="Arial" panose="020B0604020202020204" pitchFamily="34" charset="0"/>
              <a:ea typeface="仿宋_GB2312" pitchFamily="49" charset="-122"/>
            </a:endParaRPr>
          </a:p>
        </p:txBody>
      </p:sp>
      <p:sp>
        <p:nvSpPr>
          <p:cNvPr id="6" name="TextBox 6"/>
          <p:cNvSpPr txBox="1"/>
          <p:nvPr/>
        </p:nvSpPr>
        <p:spPr>
          <a:xfrm>
            <a:off x="1000125" y="3071813"/>
            <a:ext cx="7000875" cy="923925"/>
          </a:xfrm>
          <a:prstGeom prst="rect">
            <a:avLst/>
          </a:prstGeom>
          <a:solidFill>
            <a:srgbClr val="A7DAF3"/>
          </a:solidFill>
          <a:ln w="9525">
            <a:noFill/>
          </a:ln>
        </p:spPr>
        <p:txBody>
          <a:bodyPr anchor="t" anchorCtr="0">
            <a:spAutoFit/>
          </a:bodyPr>
          <a:p>
            <a:r>
              <a:rPr lang="zh-CN" altLang="en-US" sz="1800" b="1" dirty="0">
                <a:solidFill>
                  <a:srgbClr val="132767"/>
                </a:solidFill>
                <a:latin typeface="Arial" panose="020B0604020202020204" pitchFamily="34" charset="0"/>
                <a:ea typeface="仿宋_GB2312" pitchFamily="49" charset="-122"/>
              </a:rPr>
              <a:t>学校只是提供环境、条件。教师对学生更多的是起引导作用，学生的自主性对大学四年的成长起着决定性的作用；越到高年级，在选修课程、课外活动等方面需要学生自主决策的内容会越多。</a:t>
            </a:r>
            <a:endParaRPr lang="zh-CN" altLang="en-US" sz="1800" b="1" dirty="0">
              <a:solidFill>
                <a:srgbClr val="132767"/>
              </a:solidFill>
              <a:latin typeface="Arial" panose="020B0604020202020204" pitchFamily="34" charset="0"/>
              <a:ea typeface="仿宋_GB2312" pitchFamily="49" charset="-122"/>
            </a:endParaRPr>
          </a:p>
        </p:txBody>
      </p:sp>
      <p:sp>
        <p:nvSpPr>
          <p:cNvPr id="8" name="TextBox 7"/>
          <p:cNvSpPr txBox="1"/>
          <p:nvPr/>
        </p:nvSpPr>
        <p:spPr>
          <a:xfrm>
            <a:off x="1071563" y="4429125"/>
            <a:ext cx="7000875" cy="1200150"/>
          </a:xfrm>
          <a:prstGeom prst="rect">
            <a:avLst/>
          </a:prstGeom>
          <a:solidFill>
            <a:srgbClr val="00B050"/>
          </a:solidFill>
          <a:ln>
            <a:solidFill>
              <a:srgbClr val="FF0000"/>
            </a:solidFill>
          </a:ln>
        </p:spPr>
        <p:txBody>
          <a:bodyPr>
            <a:spAutoFit/>
          </a:bodyPr>
          <a:lstStyle/>
          <a:p>
            <a:pPr marR="0" defTabSz="914400">
              <a:buClrTx/>
              <a:buSzTx/>
              <a:buFontTx/>
              <a:defRPr/>
            </a:pPr>
            <a:r>
              <a:rPr kumimoji="0" lang="zh-CN" altLang="en-US" sz="3600" b="1" kern="1200" cap="none" spc="0" normalizeH="0" baseline="0" noProof="0" dirty="0">
                <a:solidFill>
                  <a:srgbClr val="C00000"/>
                </a:solidFill>
                <a:effectLst>
                  <a:outerShdw blurRad="38100" dist="38100" dir="2700000" algn="tl">
                    <a:srgbClr val="C0C0C0"/>
                  </a:outerShdw>
                </a:effectLst>
                <a:latin typeface="Arial" panose="020B0604020202020204" pitchFamily="34" charset="0"/>
                <a:ea typeface="仿宋_GB2312" pitchFamily="49" charset="-122"/>
                <a:cs typeface="+mn-cs"/>
              </a:rPr>
              <a:t>     培养能力</a:t>
            </a:r>
            <a:r>
              <a:rPr kumimoji="0" lang="zh-CN" altLang="zh-CN" sz="3600" kern="1200" cap="none" spc="0" normalizeH="0" baseline="0" noProof="0" dirty="0">
                <a:solidFill>
                  <a:srgbClr val="C00000"/>
                </a:solidFill>
                <a:effectLst>
                  <a:outerShdw blurRad="38100" dist="38100" dir="2700000" algn="tl">
                    <a:srgbClr val="C0C0C0"/>
                  </a:outerShdw>
                </a:effectLst>
                <a:latin typeface="Arial" panose="020B0604020202020204" pitchFamily="34" charset="0"/>
                <a:ea typeface="仿宋_GB2312" pitchFamily="49" charset="-122"/>
                <a:cs typeface="+mn-cs"/>
              </a:rPr>
              <a:t>——</a:t>
            </a:r>
            <a:r>
              <a:rPr kumimoji="0" lang="zh-CN" altLang="en-US" sz="3600" b="1" kern="1200" cap="none" spc="0" normalizeH="0" baseline="0" noProof="0" dirty="0">
                <a:solidFill>
                  <a:srgbClr val="C00000"/>
                </a:solidFill>
                <a:effectLst>
                  <a:outerShdw blurRad="38100" dist="38100" dir="2700000" algn="tl">
                    <a:srgbClr val="C0C0C0"/>
                  </a:outerShdw>
                </a:effectLst>
                <a:latin typeface="Arial" panose="020B0604020202020204" pitchFamily="34" charset="0"/>
                <a:ea typeface="仿宋_GB2312" pitchFamily="49" charset="-122"/>
                <a:cs typeface="+mn-cs"/>
              </a:rPr>
              <a:t>是大学教育和学生个人学习的中心目标。</a:t>
            </a:r>
            <a:endParaRPr kumimoji="0" lang="zh-CN" altLang="en-US" sz="3600" b="1" kern="1200" cap="none" spc="0" normalizeH="0" baseline="0" noProof="0" dirty="0">
              <a:solidFill>
                <a:srgbClr val="C00000"/>
              </a:solidFill>
              <a:effectLst>
                <a:outerShdw blurRad="38100" dist="38100" dir="2700000" algn="tl">
                  <a:srgbClr val="C0C0C0"/>
                </a:outerShdw>
              </a:effectLst>
              <a:latin typeface="Arial" panose="020B0604020202020204" pitchFamily="34" charset="0"/>
              <a:ea typeface="仿宋_GB2312" pitchFamily="49" charset="-122"/>
              <a:cs typeface="+mn-cs"/>
            </a:endParaRPr>
          </a:p>
        </p:txBody>
      </p:sp>
      <p:sp>
        <p:nvSpPr>
          <p:cNvPr id="97285" name="TextBox 3"/>
          <p:cNvSpPr txBox="1"/>
          <p:nvPr/>
        </p:nvSpPr>
        <p:spPr>
          <a:xfrm>
            <a:off x="714375" y="1214438"/>
            <a:ext cx="6715125" cy="400050"/>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（一）大学的教学特点（续</a:t>
            </a:r>
            <a:r>
              <a:rPr lang="zh-CN" altLang="zh-CN" sz="2000" b="1" dirty="0">
                <a:solidFill>
                  <a:srgbClr val="C00000"/>
                </a:solidFill>
                <a:latin typeface="Arial" panose="020B0604020202020204" pitchFamily="34" charset="0"/>
                <a:ea typeface="仿宋_GB2312" pitchFamily="49" charset="-122"/>
              </a:rPr>
              <a:t>2</a:t>
            </a:r>
            <a:r>
              <a:rPr lang="zh-CN" altLang="en-US" sz="2000" b="1" dirty="0">
                <a:solidFill>
                  <a:srgbClr val="C00000"/>
                </a:solidFill>
                <a:latin typeface="Arial" panose="020B0604020202020204" pitchFamily="34" charset="0"/>
                <a:ea typeface="仿宋_GB2312" pitchFamily="49" charset="-122"/>
              </a:rPr>
              <a:t>）</a:t>
            </a:r>
            <a:endParaRPr lang="zh-CN" altLang="en-US" sz="2000" b="1" dirty="0">
              <a:solidFill>
                <a:srgbClr val="C00000"/>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8"/>
                                        </p:tgtEl>
                                        <p:attrNameLst>
                                          <p:attrName>style.visibility</p:attrName>
                                        </p:attrNameLst>
                                      </p:cBhvr>
                                      <p:to>
                                        <p:strVal val="visible"/>
                                      </p:to>
                                    </p:set>
                                    <p:anim calcmode="discrete" valueType="clr">
                                      <p:cBhvr override="childStyle">
                                        <p:cTn id="21" dur="50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22" dur="500"/>
                                        <p:tgtEl>
                                          <p:spTgt spid="8"/>
                                        </p:tgtEl>
                                        <p:attrNameLst>
                                          <p:attrName>fillcolor</p:attrName>
                                        </p:attrNameLst>
                                      </p:cBhvr>
                                      <p:tavLst>
                                        <p:tav tm="0">
                                          <p:val>
                                            <p:clrVal>
                                              <a:schemeClr val="accent2"/>
                                            </p:clrVal>
                                          </p:val>
                                        </p:tav>
                                        <p:tav tm="50000">
                                          <p:val>
                                            <p:clrVal>
                                              <a:schemeClr val="hlink"/>
                                            </p:clrVal>
                                          </p:val>
                                        </p:tav>
                                      </p:tavLst>
                                    </p:anim>
                                    <p:set>
                                      <p:cBhvr>
                                        <p:cTn id="23" dur="50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8305" name="Group 11"/>
          <p:cNvGrpSpPr/>
          <p:nvPr/>
        </p:nvGrpSpPr>
        <p:grpSpPr>
          <a:xfrm>
            <a:off x="3119438" y="1857375"/>
            <a:ext cx="2998787" cy="1601788"/>
            <a:chOff x="1997" y="1314"/>
            <a:chExt cx="1889" cy="1009"/>
          </a:xfrm>
        </p:grpSpPr>
        <p:grpSp>
          <p:nvGrpSpPr>
            <p:cNvPr id="98306" name="Group 12"/>
            <p:cNvGrpSpPr/>
            <p:nvPr/>
          </p:nvGrpSpPr>
          <p:grpSpPr>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98313" name="TextBox 2"/>
          <p:cNvSpPr txBox="1"/>
          <p:nvPr/>
        </p:nvSpPr>
        <p:spPr>
          <a:xfrm>
            <a:off x="571500" y="1285875"/>
            <a:ext cx="3786188" cy="400050"/>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（二）大学生应有的能力结构</a:t>
            </a:r>
            <a:endParaRPr lang="zh-CN" altLang="en-US" sz="2000" b="1" dirty="0">
              <a:solidFill>
                <a:srgbClr val="C00000"/>
              </a:solidFill>
              <a:latin typeface="Arial" panose="020B0604020202020204" pitchFamily="34" charset="0"/>
              <a:ea typeface="仿宋_GB2312" pitchFamily="49" charset="-122"/>
            </a:endParaRPr>
          </a:p>
        </p:txBody>
      </p:sp>
      <p:sp>
        <p:nvSpPr>
          <p:cNvPr id="21509" name="TextBox 18"/>
          <p:cNvSpPr txBox="1"/>
          <p:nvPr/>
        </p:nvSpPr>
        <p:spPr>
          <a:xfrm>
            <a:off x="3786188" y="2000250"/>
            <a:ext cx="1571625" cy="830263"/>
          </a:xfrm>
          <a:prstGeom prst="rect">
            <a:avLst/>
          </a:prstGeom>
          <a:noFill/>
          <a:ln w="9525">
            <a:noFill/>
          </a:ln>
        </p:spPr>
        <p:txBody>
          <a:bodyPr anchor="t" anchorCtr="0">
            <a:spAutoFit/>
          </a:bodyPr>
          <a:p>
            <a:pPr algn="ctr"/>
            <a:r>
              <a:rPr lang="zh-CN" altLang="en-US" sz="2400" b="1" dirty="0">
                <a:solidFill>
                  <a:srgbClr val="C00000"/>
                </a:solidFill>
                <a:latin typeface="Arial" panose="020B0604020202020204" pitchFamily="34" charset="0"/>
                <a:ea typeface="仿宋_GB2312" pitchFamily="49" charset="-122"/>
              </a:rPr>
              <a:t>大学生</a:t>
            </a:r>
            <a:endParaRPr lang="zh-CN" altLang="zh-CN" sz="2400" b="1" dirty="0">
              <a:solidFill>
                <a:srgbClr val="C00000"/>
              </a:solidFill>
              <a:latin typeface="Arial" panose="020B0604020202020204" pitchFamily="34" charset="0"/>
              <a:ea typeface="仿宋_GB2312" pitchFamily="49" charset="-122"/>
            </a:endParaRPr>
          </a:p>
          <a:p>
            <a:pPr algn="ctr"/>
            <a:r>
              <a:rPr lang="zh-CN" altLang="en-US" sz="2400" b="1" dirty="0">
                <a:solidFill>
                  <a:srgbClr val="C00000"/>
                </a:solidFill>
                <a:latin typeface="Arial" panose="020B0604020202020204" pitchFamily="34" charset="0"/>
                <a:ea typeface="仿宋_GB2312" pitchFamily="49" charset="-122"/>
              </a:rPr>
              <a:t>能力组成</a:t>
            </a:r>
            <a:endParaRPr lang="zh-CN" altLang="en-US" sz="2400" b="1" dirty="0">
              <a:solidFill>
                <a:srgbClr val="C00000"/>
              </a:solidFill>
              <a:latin typeface="Arial" panose="020B0604020202020204" pitchFamily="34" charset="0"/>
              <a:ea typeface="仿宋_GB2312" pitchFamily="49" charset="-122"/>
            </a:endParaRPr>
          </a:p>
        </p:txBody>
      </p:sp>
      <p:grpSp>
        <p:nvGrpSpPr>
          <p:cNvPr id="4" name="组合 21"/>
          <p:cNvGrpSpPr/>
          <p:nvPr/>
        </p:nvGrpSpPr>
        <p:grpSpPr>
          <a:xfrm>
            <a:off x="1143000" y="3286125"/>
            <a:ext cx="2982913" cy="2763838"/>
            <a:chOff x="1214414" y="3484552"/>
            <a:chExt cx="2982913" cy="2763837"/>
          </a:xfrm>
        </p:grpSpPr>
        <p:sp>
          <p:nvSpPr>
            <p:cNvPr id="98316" name="AutoShape 5"/>
            <p:cNvSpPr/>
            <p:nvPr/>
          </p:nvSpPr>
          <p:spPr>
            <a:xfrm>
              <a:off x="1214414" y="3581389"/>
              <a:ext cx="2286000" cy="2667000"/>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0"/>
            <a:p>
              <a:pPr algn="ctr" eaLnBrk="0" hangingPunct="0"/>
              <a:endParaRPr lang="zh-CN" altLang="en-US" sz="1800" dirty="0">
                <a:solidFill>
                  <a:srgbClr val="132767"/>
                </a:solidFill>
                <a:latin typeface="Verdana" panose="020B0604030504040204" pitchFamily="34" charset="0"/>
                <a:ea typeface="宋体" panose="02010600030101010101" pitchFamily="2" charset="-122"/>
              </a:endParaRPr>
            </a:p>
          </p:txBody>
        </p:sp>
        <p:sp>
          <p:nvSpPr>
            <p:cNvPr id="43016" name="Freeform 8"/>
            <p:cNvSpPr/>
            <p:nvPr/>
          </p:nvSpPr>
          <p:spPr bwMode="gray">
            <a:xfrm>
              <a:off x="3294039" y="3484552"/>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98318" name="TextBox 19"/>
            <p:cNvSpPr txBox="1"/>
            <p:nvPr/>
          </p:nvSpPr>
          <p:spPr>
            <a:xfrm>
              <a:off x="1571604" y="3929066"/>
              <a:ext cx="1571636" cy="1754326"/>
            </a:xfrm>
            <a:prstGeom prst="rect">
              <a:avLst/>
            </a:prstGeom>
            <a:noFill/>
            <a:ln w="9525">
              <a:noFill/>
            </a:ln>
          </p:spPr>
          <p:txBody>
            <a:bodyPr anchor="t" anchorCtr="0">
              <a:spAutoFit/>
            </a:bodyPr>
            <a:p>
              <a:r>
                <a:rPr lang="zh-CN" altLang="en-US" sz="5400" b="1" dirty="0">
                  <a:solidFill>
                    <a:srgbClr val="132767"/>
                  </a:solidFill>
                  <a:latin typeface="Arial" panose="020B0604020202020204" pitchFamily="34" charset="0"/>
                  <a:ea typeface="仿宋_GB2312" pitchFamily="49" charset="-122"/>
                </a:rPr>
                <a:t>业务</a:t>
              </a:r>
              <a:endParaRPr lang="zh-CN" altLang="zh-CN" sz="5400" b="1" dirty="0">
                <a:solidFill>
                  <a:srgbClr val="132767"/>
                </a:solidFill>
                <a:latin typeface="Arial" panose="020B0604020202020204" pitchFamily="34" charset="0"/>
                <a:ea typeface="仿宋_GB2312" pitchFamily="49" charset="-122"/>
              </a:endParaRPr>
            </a:p>
            <a:p>
              <a:r>
                <a:rPr lang="zh-CN" altLang="en-US" sz="5400" b="1" dirty="0">
                  <a:solidFill>
                    <a:srgbClr val="132767"/>
                  </a:solidFill>
                  <a:latin typeface="Arial" panose="020B0604020202020204" pitchFamily="34" charset="0"/>
                  <a:ea typeface="仿宋_GB2312" pitchFamily="49" charset="-122"/>
                </a:rPr>
                <a:t>能力</a:t>
              </a:r>
              <a:endParaRPr lang="zh-CN" altLang="en-US" sz="5400" dirty="0">
                <a:solidFill>
                  <a:srgbClr val="132767"/>
                </a:solidFill>
                <a:latin typeface="Arial" panose="020B0604020202020204" pitchFamily="34" charset="0"/>
                <a:ea typeface="仿宋_GB2312" pitchFamily="49" charset="-122"/>
              </a:endParaRPr>
            </a:p>
          </p:txBody>
        </p:sp>
      </p:grpSp>
      <p:grpSp>
        <p:nvGrpSpPr>
          <p:cNvPr id="5" name="组合 22"/>
          <p:cNvGrpSpPr/>
          <p:nvPr/>
        </p:nvGrpSpPr>
        <p:grpSpPr>
          <a:xfrm>
            <a:off x="4929188" y="3286125"/>
            <a:ext cx="2979737" cy="2767013"/>
            <a:chOff x="4940277" y="3481377"/>
            <a:chExt cx="2979737" cy="2767012"/>
          </a:xfrm>
        </p:grpSpPr>
        <p:sp>
          <p:nvSpPr>
            <p:cNvPr id="98320" name="AutoShape 3"/>
            <p:cNvSpPr/>
            <p:nvPr/>
          </p:nvSpPr>
          <p:spPr>
            <a:xfrm>
              <a:off x="5634014" y="3581389"/>
              <a:ext cx="2286000" cy="2667000"/>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0"/>
            <a:p>
              <a:pPr algn="ctr" eaLnBrk="0" hangingPunct="0"/>
              <a:endParaRPr lang="zh-CN" altLang="en-US" sz="1800" dirty="0">
                <a:solidFill>
                  <a:srgbClr val="132767"/>
                </a:solidFill>
                <a:latin typeface="Verdana" panose="020B0604030504040204" pitchFamily="34" charset="0"/>
                <a:ea typeface="宋体" panose="02010600030101010101" pitchFamily="2" charset="-122"/>
              </a:endParaRPr>
            </a:p>
          </p:txBody>
        </p:sp>
        <p:sp>
          <p:nvSpPr>
            <p:cNvPr id="98321" name="AutoShape 9"/>
            <p:cNvSpPr>
              <a:spLocks noChangeAspect="1" noTextEdit="1"/>
            </p:cNvSpPr>
            <p:nvPr/>
          </p:nvSpPr>
          <p:spPr>
            <a:xfrm flipH="1">
              <a:off x="4940277" y="3481377"/>
              <a:ext cx="909637" cy="1244600"/>
            </a:xfrm>
            <a:prstGeom prst="rect">
              <a:avLst/>
            </a:prstGeom>
            <a:noFill/>
            <a:ln w="9525">
              <a:noFill/>
            </a:ln>
          </p:spPr>
          <p:txBody>
            <a:bodyPr anchor="t" anchorCtr="0"/>
            <a:p>
              <a:pPr eaLnBrk="0" hangingPunct="0"/>
              <a:endParaRPr lang="zh-CN" altLang="en-US">
                <a:latin typeface="Arial" panose="020B0604020202020204" pitchFamily="34" charset="0"/>
                <a:ea typeface="隶书" panose="02010509060101010101" pitchFamily="49" charset="-122"/>
              </a:endParaRPr>
            </a:p>
          </p:txBody>
        </p:sp>
        <p:sp>
          <p:nvSpPr>
            <p:cNvPr id="43018" name="Freeform 10"/>
            <p:cNvSpPr/>
            <p:nvPr/>
          </p:nvSpPr>
          <p:spPr bwMode="gray">
            <a:xfrm flipH="1">
              <a:off x="4946627" y="3484552"/>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98323" name="TextBox 20"/>
            <p:cNvSpPr txBox="1"/>
            <p:nvPr/>
          </p:nvSpPr>
          <p:spPr>
            <a:xfrm>
              <a:off x="6000760" y="4000504"/>
              <a:ext cx="1571636" cy="1754326"/>
            </a:xfrm>
            <a:prstGeom prst="rect">
              <a:avLst/>
            </a:prstGeom>
            <a:noFill/>
            <a:ln w="9525">
              <a:noFill/>
            </a:ln>
          </p:spPr>
          <p:txBody>
            <a:bodyPr anchor="t" anchorCtr="0">
              <a:spAutoFit/>
            </a:bodyPr>
            <a:p>
              <a:r>
                <a:rPr lang="zh-CN" altLang="en-US" sz="5400" b="1" dirty="0">
                  <a:solidFill>
                    <a:srgbClr val="132767"/>
                  </a:solidFill>
                  <a:latin typeface="Arial" panose="020B0604020202020204" pitchFamily="34" charset="0"/>
                  <a:ea typeface="仿宋_GB2312" pitchFamily="49" charset="-122"/>
                </a:rPr>
                <a:t>综合</a:t>
              </a:r>
              <a:endParaRPr lang="zh-CN" altLang="zh-CN" sz="5400" b="1" dirty="0">
                <a:solidFill>
                  <a:srgbClr val="132767"/>
                </a:solidFill>
                <a:latin typeface="Arial" panose="020B0604020202020204" pitchFamily="34" charset="0"/>
                <a:ea typeface="仿宋_GB2312" pitchFamily="49" charset="-122"/>
              </a:endParaRPr>
            </a:p>
            <a:p>
              <a:r>
                <a:rPr lang="zh-CN" altLang="en-US" sz="5400" b="1" dirty="0">
                  <a:solidFill>
                    <a:srgbClr val="132767"/>
                  </a:solidFill>
                  <a:latin typeface="Arial" panose="020B0604020202020204" pitchFamily="34" charset="0"/>
                  <a:ea typeface="仿宋_GB2312" pitchFamily="49" charset="-122"/>
                </a:rPr>
                <a:t>能力</a:t>
              </a:r>
              <a:endParaRPr lang="zh-CN" altLang="en-US" sz="5400" dirty="0">
                <a:solidFill>
                  <a:srgbClr val="132767"/>
                </a:solidFill>
                <a:latin typeface="Arial" panose="020B0604020202020204" pitchFamily="34" charset="0"/>
                <a:ea typeface="仿宋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p:cTn id="7" dur="500" fill="hold"/>
                                        <p:tgtEl>
                                          <p:spTgt spid="21509"/>
                                        </p:tgtEl>
                                        <p:attrNameLst>
                                          <p:attrName>ppt_w</p:attrName>
                                        </p:attrNameLst>
                                      </p:cBhvr>
                                      <p:tavLst>
                                        <p:tav tm="0">
                                          <p:val>
                                            <p:fltVal val="0.000000"/>
                                          </p:val>
                                        </p:tav>
                                        <p:tav tm="100000">
                                          <p:val>
                                            <p:strVal val="#ppt_w"/>
                                          </p:val>
                                        </p:tav>
                                      </p:tavLst>
                                    </p:anim>
                                    <p:anim calcmode="lin" valueType="num">
                                      <p:cBhvr>
                                        <p:cTn id="8" dur="500" fill="hold"/>
                                        <p:tgtEl>
                                          <p:spTgt spid="21509"/>
                                        </p:tgtEl>
                                        <p:attrNameLst>
                                          <p:attrName>ppt_h</p:attrName>
                                        </p:attrNameLst>
                                      </p:cBhvr>
                                      <p:tavLst>
                                        <p:tav tm="0">
                                          <p:val>
                                            <p:fltVal val="0.000000"/>
                                          </p:val>
                                        </p:tav>
                                        <p:tav tm="100000">
                                          <p:val>
                                            <p:strVal val="#ppt_h"/>
                                          </p:val>
                                        </p:tav>
                                      </p:tavLst>
                                    </p:anim>
                                    <p:anim calcmode="lin" valueType="num">
                                      <p:cBhvr>
                                        <p:cTn id="9" dur="500" fill="hold"/>
                                        <p:tgtEl>
                                          <p:spTgt spid="21509"/>
                                        </p:tgtEl>
                                        <p:attrNameLst>
                                          <p:attrName>style.rotation</p:attrName>
                                        </p:attrNameLst>
                                      </p:cBhvr>
                                      <p:tavLst>
                                        <p:tav tm="0">
                                          <p:val>
                                            <p:fltVal val="360.000000"/>
                                          </p:val>
                                        </p:tav>
                                        <p:tav tm="100000">
                                          <p:val>
                                            <p:fltVal val="0.000000"/>
                                          </p:val>
                                        </p:tav>
                                      </p:tavLst>
                                    </p:anim>
                                    <p:animEffect transition="in" filter="fade">
                                      <p:cBhvr>
                                        <p:cTn id="10" dur="500"/>
                                        <p:tgtEl>
                                          <p:spTgt spid="21509"/>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edge">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edge">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71"/>
          <p:cNvGrpSpPr/>
          <p:nvPr/>
        </p:nvGrpSpPr>
        <p:grpSpPr>
          <a:xfrm>
            <a:off x="2214563" y="1428750"/>
            <a:ext cx="5286375" cy="5143500"/>
            <a:chOff x="1714480" y="1571612"/>
            <a:chExt cx="5286412" cy="5143536"/>
          </a:xfrm>
        </p:grpSpPr>
        <p:sp>
          <p:nvSpPr>
            <p:cNvPr id="51203" name="AutoShape 3"/>
            <p:cNvSpPr>
              <a:spLocks noChangeArrowheads="1"/>
            </p:cNvSpPr>
            <p:nvPr/>
          </p:nvSpPr>
          <p:spPr bwMode="gray">
            <a:xfrm rot="17973186">
              <a:off x="4560881" y="3071804"/>
              <a:ext cx="504829" cy="266702"/>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1204" name="AutoShape 4"/>
            <p:cNvSpPr>
              <a:spLocks noChangeArrowheads="1"/>
            </p:cNvSpPr>
            <p:nvPr/>
          </p:nvSpPr>
          <p:spPr bwMode="gray">
            <a:xfrm rot="3465783">
              <a:off x="4556118" y="4927604"/>
              <a:ext cx="569917" cy="303214"/>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1205" name="AutoShape 5"/>
            <p:cNvSpPr>
              <a:spLocks noChangeArrowheads="1"/>
            </p:cNvSpPr>
            <p:nvPr/>
          </p:nvSpPr>
          <p:spPr bwMode="gray">
            <a:xfrm rot="14369022">
              <a:off x="3521855" y="3140860"/>
              <a:ext cx="517529" cy="268290"/>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1206" name="AutoShape 6"/>
            <p:cNvSpPr>
              <a:spLocks noChangeArrowheads="1"/>
            </p:cNvSpPr>
            <p:nvPr/>
          </p:nvSpPr>
          <p:spPr bwMode="gray">
            <a:xfrm rot="7535209">
              <a:off x="3517887" y="4889503"/>
              <a:ext cx="457203" cy="206376"/>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1207" name="AutoShape 7"/>
            <p:cNvSpPr>
              <a:spLocks noChangeArrowheads="1"/>
            </p:cNvSpPr>
            <p:nvPr/>
          </p:nvSpPr>
          <p:spPr bwMode="gray">
            <a:xfrm>
              <a:off x="5051428" y="4008442"/>
              <a:ext cx="609604" cy="306389"/>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1208" name="AutoShape 8"/>
            <p:cNvSpPr>
              <a:spLocks noChangeArrowheads="1"/>
            </p:cNvSpPr>
            <p:nvPr/>
          </p:nvSpPr>
          <p:spPr bwMode="gray">
            <a:xfrm rot="10800000">
              <a:off x="3022589" y="4008442"/>
              <a:ext cx="563566" cy="300039"/>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nvGrpSpPr>
            <p:cNvPr id="99336" name="Group 10"/>
            <p:cNvGrpSpPr/>
            <p:nvPr/>
          </p:nvGrpSpPr>
          <p:grpSpPr>
            <a:xfrm>
              <a:off x="2733411" y="1854258"/>
              <a:ext cx="1285883" cy="1298309"/>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hlink">
                      <a:gamma/>
                      <a:tint val="33725"/>
                      <a:invGamma/>
                    </a:schemeClr>
                  </a:gs>
                  <a:gs pos="100000">
                    <a:schemeClr val="hlink"/>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1212" name="Oval 12"/>
              <p:cNvSpPr>
                <a:spLocks noChangeArrowheads="1"/>
              </p:cNvSpPr>
              <p:nvPr/>
            </p:nvSpPr>
            <p:spPr bwMode="gray">
              <a:xfrm>
                <a:off x="1983" y="1725"/>
                <a:ext cx="141" cy="142"/>
              </a:xfrm>
              <a:prstGeom prst="ellipse">
                <a:avLst/>
              </a:prstGeom>
              <a:gradFill rotWithShape="1">
                <a:gsLst>
                  <a:gs pos="0">
                    <a:schemeClr val="hlink">
                      <a:gamma/>
                      <a:tint val="33725"/>
                      <a:invGamma/>
                    </a:schemeClr>
                  </a:gs>
                  <a:gs pos="100000">
                    <a:schemeClr val="hlink">
                      <a:alpha val="0"/>
                    </a:schemeClr>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grpSp>
          <p:nvGrpSpPr>
            <p:cNvPr id="99339" name="Group 19"/>
            <p:cNvGrpSpPr/>
            <p:nvPr/>
          </p:nvGrpSpPr>
          <p:grpSpPr>
            <a:xfrm>
              <a:off x="4560720" y="1785926"/>
              <a:ext cx="1285884" cy="1298308"/>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hlink">
                      <a:gamma/>
                      <a:tint val="33725"/>
                      <a:invGamma/>
                    </a:schemeClr>
                  </a:gs>
                  <a:gs pos="100000">
                    <a:schemeClr val="hlink"/>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1221" name="Oval 21"/>
              <p:cNvSpPr>
                <a:spLocks noChangeArrowheads="1"/>
              </p:cNvSpPr>
              <p:nvPr/>
            </p:nvSpPr>
            <p:spPr bwMode="gray">
              <a:xfrm>
                <a:off x="3480" y="1725"/>
                <a:ext cx="141" cy="142"/>
              </a:xfrm>
              <a:prstGeom prst="ellipse">
                <a:avLst/>
              </a:prstGeom>
              <a:gradFill rotWithShape="1">
                <a:gsLst>
                  <a:gs pos="0">
                    <a:schemeClr val="hlink">
                      <a:gamma/>
                      <a:tint val="33725"/>
                      <a:invGamma/>
                    </a:schemeClr>
                  </a:gs>
                  <a:gs pos="100000">
                    <a:schemeClr val="hlink">
                      <a:alpha val="0"/>
                    </a:schemeClr>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51228" name="Oval 28"/>
            <p:cNvSpPr>
              <a:spLocks noChangeArrowheads="1"/>
            </p:cNvSpPr>
            <p:nvPr/>
          </p:nvSpPr>
          <p:spPr bwMode="gray">
            <a:xfrm>
              <a:off x="3409942" y="3257549"/>
              <a:ext cx="1843100" cy="18605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1229" name="Oval 29"/>
            <p:cNvSpPr>
              <a:spLocks noChangeArrowheads="1"/>
            </p:cNvSpPr>
            <p:nvPr/>
          </p:nvSpPr>
          <p:spPr bwMode="gray">
            <a:xfrm>
              <a:off x="3403592" y="3241674"/>
              <a:ext cx="1843100" cy="1860563"/>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1230" name="Oval 30"/>
            <p:cNvSpPr>
              <a:spLocks noChangeArrowheads="1"/>
            </p:cNvSpPr>
            <p:nvPr/>
          </p:nvSpPr>
          <p:spPr bwMode="gray">
            <a:xfrm>
              <a:off x="3530593" y="3378200"/>
              <a:ext cx="1601798" cy="161767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1231" name="Oval 31"/>
            <p:cNvSpPr>
              <a:spLocks noChangeArrowheads="1"/>
            </p:cNvSpPr>
            <p:nvPr/>
          </p:nvSpPr>
          <p:spPr bwMode="gray">
            <a:xfrm>
              <a:off x="3514718" y="3352799"/>
              <a:ext cx="1600211" cy="161767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nvGrpSpPr>
            <p:cNvPr id="99346" name="Group 44"/>
            <p:cNvGrpSpPr/>
            <p:nvPr/>
          </p:nvGrpSpPr>
          <p:grpSpPr>
            <a:xfrm>
              <a:off x="3610206" y="3459293"/>
              <a:ext cx="1442286" cy="1456221"/>
              <a:chOff x="2416" y="1798"/>
              <a:chExt cx="959" cy="959"/>
            </a:xfrm>
          </p:grpSpPr>
          <p:sp>
            <p:nvSpPr>
              <p:cNvPr id="99347" name="Oval 32"/>
              <p:cNvSpPr/>
              <p:nvPr/>
            </p:nvSpPr>
            <p:spPr>
              <a:xfrm>
                <a:off x="2416" y="1798"/>
                <a:ext cx="959" cy="959"/>
              </a:xfrm>
              <a:prstGeom prst="ellipse">
                <a:avLst/>
              </a:prstGeom>
              <a:solidFill>
                <a:srgbClr val="333333"/>
              </a:solidFill>
              <a:ln w="38100">
                <a:noFill/>
              </a:ln>
            </p:spPr>
            <p:txBody>
              <a:bodyPr anchor="ctr" anchorCtr="0">
                <a:spAutoFit/>
              </a:bodyPr>
              <a:p>
                <a:endParaRPr lang="zh-CN" altLang="en-US" sz="1800" dirty="0">
                  <a:solidFill>
                    <a:srgbClr val="132767"/>
                  </a:solidFill>
                  <a:latin typeface="Arial" panose="020B0604020202020204" pitchFamily="34" charset="0"/>
                  <a:ea typeface="仿宋_GB2312" pitchFamily="49" charset="-122"/>
                </a:endParaRPr>
              </a:p>
            </p:txBody>
          </p:sp>
          <p:sp>
            <p:nvSpPr>
              <p:cNvPr id="99348" name="Oval 33"/>
              <p:cNvSpPr/>
              <p:nvPr/>
            </p:nvSpPr>
            <p:spPr>
              <a:xfrm>
                <a:off x="2430" y="1810"/>
                <a:ext cx="927" cy="928"/>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99349" name="Oval 34"/>
              <p:cNvSpPr/>
              <p:nvPr/>
            </p:nvSpPr>
            <p:spPr>
              <a:xfrm>
                <a:off x="2441" y="1816"/>
                <a:ext cx="906" cy="904"/>
              </a:xfrm>
              <a:prstGeom prst="ellipse">
                <a:avLst/>
              </a:prstGeom>
              <a:gradFill rotWithShape="1">
                <a:gsLst>
                  <a:gs pos="0">
                    <a:srgbClr val="000082">
                      <a:alpha val="100000"/>
                    </a:srgbClr>
                  </a:gs>
                  <a:gs pos="13000">
                    <a:srgbClr val="0047FF">
                      <a:alpha val="100000"/>
                    </a:srgbClr>
                  </a:gs>
                  <a:gs pos="28000">
                    <a:srgbClr val="000082">
                      <a:alpha val="100000"/>
                    </a:srgbClr>
                  </a:gs>
                  <a:gs pos="42999">
                    <a:srgbClr val="0047FF">
                      <a:alpha val="100000"/>
                    </a:srgbClr>
                  </a:gs>
                  <a:gs pos="58000">
                    <a:srgbClr val="000082">
                      <a:alpha val="100000"/>
                    </a:srgbClr>
                  </a:gs>
                  <a:gs pos="72000">
                    <a:srgbClr val="0047FF">
                      <a:alpha val="100000"/>
                    </a:srgbClr>
                  </a:gs>
                  <a:gs pos="87000">
                    <a:srgbClr val="000082">
                      <a:alpha val="100000"/>
                    </a:srgbClr>
                  </a:gs>
                  <a:gs pos="100000">
                    <a:srgbClr val="0047FF">
                      <a:alpha val="100000"/>
                    </a:srgbClr>
                  </a:gs>
                </a:gsLst>
                <a:lin ang="5400000"/>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99350" name="Oval 35"/>
              <p:cNvSpPr/>
              <p:nvPr/>
            </p:nvSpPr>
            <p:spPr>
              <a:xfrm>
                <a:off x="2451" y="1825"/>
                <a:ext cx="861" cy="845"/>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99351" name="Oval 36"/>
              <p:cNvSpPr/>
              <p:nvPr/>
            </p:nvSpPr>
            <p:spPr>
              <a:xfrm>
                <a:off x="2502" y="1848"/>
                <a:ext cx="765" cy="687"/>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grpSp>
        <p:sp>
          <p:nvSpPr>
            <p:cNvPr id="99352" name="Text Box 37"/>
            <p:cNvSpPr txBox="1"/>
            <p:nvPr/>
          </p:nvSpPr>
          <p:spPr>
            <a:xfrm>
              <a:off x="3901969" y="3735654"/>
              <a:ext cx="855295" cy="912624"/>
            </a:xfrm>
            <a:prstGeom prst="rect">
              <a:avLst/>
            </a:prstGeom>
            <a:noFill/>
            <a:ln w="9525">
              <a:noFill/>
            </a:ln>
          </p:spPr>
          <p:txBody>
            <a:bodyPr wrap="none" anchor="t" anchorCtr="0">
              <a:spAutoFit/>
            </a:bodyPr>
            <a:p>
              <a:pPr algn="ctr" eaLnBrk="0" hangingPunct="0"/>
              <a:r>
                <a:rPr lang="zh-CN" altLang="en-US" sz="2800" b="1" dirty="0">
                  <a:solidFill>
                    <a:srgbClr val="C00000"/>
                  </a:solidFill>
                  <a:latin typeface="Arial" panose="020B0604020202020204" pitchFamily="34" charset="0"/>
                  <a:ea typeface="宋体" panose="02010600030101010101" pitchFamily="2" charset="-122"/>
                </a:rPr>
                <a:t>业务</a:t>
              </a:r>
              <a:endParaRPr lang="zh-CN" altLang="zh-CN" sz="2800" b="1" dirty="0">
                <a:solidFill>
                  <a:srgbClr val="C00000"/>
                </a:solidFill>
                <a:latin typeface="Arial" panose="020B0604020202020204" pitchFamily="34" charset="0"/>
                <a:ea typeface="宋体" panose="02010600030101010101" pitchFamily="2" charset="-122"/>
              </a:endParaRPr>
            </a:p>
            <a:p>
              <a:pPr algn="ctr" eaLnBrk="0" hangingPunct="0"/>
              <a:r>
                <a:rPr lang="zh-CN" altLang="en-US" sz="2800" b="1" dirty="0">
                  <a:solidFill>
                    <a:srgbClr val="C00000"/>
                  </a:solidFill>
                  <a:latin typeface="Arial" panose="020B0604020202020204" pitchFamily="34" charset="0"/>
                  <a:ea typeface="宋体" panose="02010600030101010101" pitchFamily="2" charset="-122"/>
                </a:rPr>
                <a:t>能力</a:t>
              </a:r>
              <a:endParaRPr lang="zh-CN" altLang="zh-CN" sz="2800" b="1" dirty="0">
                <a:solidFill>
                  <a:srgbClr val="C00000"/>
                </a:solidFill>
                <a:latin typeface="Arial" panose="020B0604020202020204" pitchFamily="34" charset="0"/>
                <a:ea typeface="宋体" panose="02010600030101010101" pitchFamily="2" charset="-122"/>
              </a:endParaRPr>
            </a:p>
          </p:txBody>
        </p:sp>
        <p:sp>
          <p:nvSpPr>
            <p:cNvPr id="47" name="TextBox 46"/>
            <p:cNvSpPr txBox="1"/>
            <p:nvPr/>
          </p:nvSpPr>
          <p:spPr>
            <a:xfrm>
              <a:off x="2868600" y="2127241"/>
              <a:ext cx="1060457" cy="708030"/>
            </a:xfrm>
            <a:prstGeom prst="rect">
              <a:avLst/>
            </a:prstGeom>
            <a:noFill/>
          </p:spPr>
          <p:txBody>
            <a:bodyPr>
              <a:spAutoFit/>
            </a:bodyPr>
            <a:lstStyle/>
            <a:p>
              <a:pPr marR="0" defTabSz="914400">
                <a:buClrTx/>
                <a:buSzTx/>
                <a:buFontTx/>
                <a:defRPr/>
              </a:pPr>
              <a:r>
                <a:rPr kumimoji="0" lang="zh-CN" altLang="en-US" sz="2000" b="1" kern="1200" cap="none" spc="0" normalizeH="0" baseline="0" noProof="0" dirty="0">
                  <a:solidFill>
                    <a:srgbClr val="FFFF00"/>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硬件设计能力</a:t>
              </a:r>
              <a:endParaRPr kumimoji="0" lang="zh-CN" altLang="en-US" sz="2000" kern="1200" cap="none" spc="0" normalizeH="0" baseline="0" noProof="0" dirty="0">
                <a:solidFill>
                  <a:srgbClr val="FFFF00"/>
                </a:solidFill>
                <a:latin typeface="Arial" panose="020B0604020202020204" pitchFamily="34" charset="0"/>
                <a:ea typeface="仿宋_GB2312" pitchFamily="49" charset="-122"/>
                <a:cs typeface="+mn-cs"/>
              </a:endParaRPr>
            </a:p>
          </p:txBody>
        </p:sp>
        <p:grpSp>
          <p:nvGrpSpPr>
            <p:cNvPr id="99354" name="Group 19"/>
            <p:cNvGrpSpPr/>
            <p:nvPr/>
          </p:nvGrpSpPr>
          <p:grpSpPr>
            <a:xfrm>
              <a:off x="5643570" y="3425894"/>
              <a:ext cx="1285884" cy="1298308"/>
              <a:chOff x="3470" y="1706"/>
              <a:chExt cx="227" cy="227"/>
            </a:xfrm>
          </p:grpSpPr>
          <p:sp>
            <p:nvSpPr>
              <p:cNvPr id="49" name="Oval 20"/>
              <p:cNvSpPr>
                <a:spLocks noChangeArrowheads="1"/>
              </p:cNvSpPr>
              <p:nvPr/>
            </p:nvSpPr>
            <p:spPr bwMode="gray">
              <a:xfrm>
                <a:off x="3470" y="1706"/>
                <a:ext cx="227" cy="227"/>
              </a:xfrm>
              <a:prstGeom prst="ellipse">
                <a:avLst/>
              </a:prstGeom>
              <a:gradFill rotWithShape="1">
                <a:gsLst>
                  <a:gs pos="0">
                    <a:schemeClr val="hlink">
                      <a:gamma/>
                      <a:tint val="33725"/>
                      <a:invGamma/>
                    </a:schemeClr>
                  </a:gs>
                  <a:gs pos="100000">
                    <a:schemeClr val="hlink"/>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0" name="Oval 21"/>
              <p:cNvSpPr>
                <a:spLocks noChangeArrowheads="1"/>
              </p:cNvSpPr>
              <p:nvPr/>
            </p:nvSpPr>
            <p:spPr bwMode="gray">
              <a:xfrm>
                <a:off x="3480" y="1725"/>
                <a:ext cx="141" cy="142"/>
              </a:xfrm>
              <a:prstGeom prst="ellipse">
                <a:avLst/>
              </a:prstGeom>
              <a:gradFill rotWithShape="1">
                <a:gsLst>
                  <a:gs pos="0">
                    <a:schemeClr val="hlink">
                      <a:gamma/>
                      <a:tint val="33725"/>
                      <a:invGamma/>
                    </a:schemeClr>
                  </a:gs>
                  <a:gs pos="100000">
                    <a:schemeClr val="hlink">
                      <a:alpha val="0"/>
                    </a:schemeClr>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grpSp>
          <p:nvGrpSpPr>
            <p:cNvPr id="99357" name="Group 19"/>
            <p:cNvGrpSpPr/>
            <p:nvPr/>
          </p:nvGrpSpPr>
          <p:grpSpPr>
            <a:xfrm>
              <a:off x="1785918" y="3425894"/>
              <a:ext cx="1285884" cy="1298308"/>
              <a:chOff x="3470" y="1706"/>
              <a:chExt cx="227" cy="227"/>
            </a:xfrm>
          </p:grpSpPr>
          <p:sp>
            <p:nvSpPr>
              <p:cNvPr id="55" name="Oval 20"/>
              <p:cNvSpPr>
                <a:spLocks noChangeArrowheads="1"/>
              </p:cNvSpPr>
              <p:nvPr/>
            </p:nvSpPr>
            <p:spPr bwMode="gray">
              <a:xfrm>
                <a:off x="3470" y="1706"/>
                <a:ext cx="227" cy="227"/>
              </a:xfrm>
              <a:prstGeom prst="ellipse">
                <a:avLst/>
              </a:prstGeom>
              <a:gradFill rotWithShape="1">
                <a:gsLst>
                  <a:gs pos="0">
                    <a:schemeClr val="hlink">
                      <a:gamma/>
                      <a:tint val="33725"/>
                      <a:invGamma/>
                    </a:schemeClr>
                  </a:gs>
                  <a:gs pos="100000">
                    <a:schemeClr val="hlink"/>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6" name="Oval 21"/>
              <p:cNvSpPr>
                <a:spLocks noChangeArrowheads="1"/>
              </p:cNvSpPr>
              <p:nvPr/>
            </p:nvSpPr>
            <p:spPr bwMode="gray">
              <a:xfrm>
                <a:off x="3480" y="1725"/>
                <a:ext cx="141" cy="142"/>
              </a:xfrm>
              <a:prstGeom prst="ellipse">
                <a:avLst/>
              </a:prstGeom>
              <a:gradFill rotWithShape="1">
                <a:gsLst>
                  <a:gs pos="0">
                    <a:schemeClr val="hlink">
                      <a:gamma/>
                      <a:tint val="33725"/>
                      <a:invGamma/>
                    </a:schemeClr>
                  </a:gs>
                  <a:gs pos="100000">
                    <a:schemeClr val="hlink">
                      <a:alpha val="0"/>
                    </a:schemeClr>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grpSp>
          <p:nvGrpSpPr>
            <p:cNvPr id="99360" name="Group 19"/>
            <p:cNvGrpSpPr/>
            <p:nvPr/>
          </p:nvGrpSpPr>
          <p:grpSpPr>
            <a:xfrm>
              <a:off x="2598055" y="5065862"/>
              <a:ext cx="1285884" cy="1298308"/>
              <a:chOff x="3470" y="1706"/>
              <a:chExt cx="227" cy="227"/>
            </a:xfrm>
          </p:grpSpPr>
          <p:sp>
            <p:nvSpPr>
              <p:cNvPr id="58" name="Oval 20"/>
              <p:cNvSpPr>
                <a:spLocks noChangeArrowheads="1"/>
              </p:cNvSpPr>
              <p:nvPr/>
            </p:nvSpPr>
            <p:spPr bwMode="gray">
              <a:xfrm>
                <a:off x="3470" y="1706"/>
                <a:ext cx="227" cy="227"/>
              </a:xfrm>
              <a:prstGeom prst="ellipse">
                <a:avLst/>
              </a:prstGeom>
              <a:gradFill rotWithShape="1">
                <a:gsLst>
                  <a:gs pos="0">
                    <a:schemeClr val="hlink">
                      <a:gamma/>
                      <a:tint val="33725"/>
                      <a:invGamma/>
                    </a:schemeClr>
                  </a:gs>
                  <a:gs pos="100000">
                    <a:schemeClr val="hlink"/>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9" name="Oval 21"/>
              <p:cNvSpPr>
                <a:spLocks noChangeArrowheads="1"/>
              </p:cNvSpPr>
              <p:nvPr/>
            </p:nvSpPr>
            <p:spPr bwMode="gray">
              <a:xfrm>
                <a:off x="3480" y="1725"/>
                <a:ext cx="141" cy="142"/>
              </a:xfrm>
              <a:prstGeom prst="ellipse">
                <a:avLst/>
              </a:prstGeom>
              <a:gradFill rotWithShape="1">
                <a:gsLst>
                  <a:gs pos="0">
                    <a:schemeClr val="hlink">
                      <a:gamma/>
                      <a:tint val="33725"/>
                      <a:invGamma/>
                    </a:schemeClr>
                  </a:gs>
                  <a:gs pos="100000">
                    <a:schemeClr val="hlink">
                      <a:alpha val="0"/>
                    </a:schemeClr>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grpSp>
          <p:nvGrpSpPr>
            <p:cNvPr id="99363" name="Group 19"/>
            <p:cNvGrpSpPr/>
            <p:nvPr/>
          </p:nvGrpSpPr>
          <p:grpSpPr>
            <a:xfrm>
              <a:off x="4696077" y="5202526"/>
              <a:ext cx="1285884" cy="1298308"/>
              <a:chOff x="3470" y="1706"/>
              <a:chExt cx="227" cy="227"/>
            </a:xfrm>
          </p:grpSpPr>
          <p:sp>
            <p:nvSpPr>
              <p:cNvPr id="61" name="Oval 20"/>
              <p:cNvSpPr>
                <a:spLocks noChangeArrowheads="1"/>
              </p:cNvSpPr>
              <p:nvPr/>
            </p:nvSpPr>
            <p:spPr bwMode="gray">
              <a:xfrm>
                <a:off x="3470" y="1706"/>
                <a:ext cx="227" cy="227"/>
              </a:xfrm>
              <a:prstGeom prst="ellipse">
                <a:avLst/>
              </a:prstGeom>
              <a:gradFill rotWithShape="1">
                <a:gsLst>
                  <a:gs pos="0">
                    <a:schemeClr val="hlink">
                      <a:gamma/>
                      <a:tint val="33725"/>
                      <a:invGamma/>
                    </a:schemeClr>
                  </a:gs>
                  <a:gs pos="100000">
                    <a:schemeClr val="hlink"/>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62" name="Oval 21"/>
              <p:cNvSpPr>
                <a:spLocks noChangeArrowheads="1"/>
              </p:cNvSpPr>
              <p:nvPr/>
            </p:nvSpPr>
            <p:spPr bwMode="gray">
              <a:xfrm>
                <a:off x="3480" y="1725"/>
                <a:ext cx="141" cy="142"/>
              </a:xfrm>
              <a:prstGeom prst="ellipse">
                <a:avLst/>
              </a:prstGeom>
              <a:gradFill rotWithShape="1">
                <a:gsLst>
                  <a:gs pos="0">
                    <a:schemeClr val="hlink">
                      <a:gamma/>
                      <a:tint val="33725"/>
                      <a:invGamma/>
                    </a:schemeClr>
                  </a:gs>
                  <a:gs pos="100000">
                    <a:schemeClr val="hlink">
                      <a:alpha val="0"/>
                    </a:schemeClr>
                  </a:gs>
                </a:gsLst>
                <a:path path="shape">
                  <a:fillToRect l="50000" t="50000" r="50000" b="5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63" name="TextBox 62"/>
            <p:cNvSpPr txBox="1"/>
            <p:nvPr/>
          </p:nvSpPr>
          <p:spPr>
            <a:xfrm>
              <a:off x="4695826" y="2058978"/>
              <a:ext cx="1016007" cy="707891"/>
            </a:xfrm>
            <a:prstGeom prst="rect">
              <a:avLst/>
            </a:prstGeom>
            <a:noFill/>
          </p:spPr>
          <p:txBody>
            <a:bodyPr>
              <a:spAutoFit/>
            </a:bodyPr>
            <a:lstStyle/>
            <a:p>
              <a:pPr marR="0" defTabSz="914400">
                <a:buClrTx/>
                <a:buSzTx/>
                <a:buFontTx/>
                <a:defRPr/>
              </a:pPr>
              <a:r>
                <a:rPr kumimoji="0" lang="zh-CN" altLang="en-US" sz="2000" b="1" kern="1200" cap="none" spc="0" normalizeH="0" baseline="0" noProof="0" dirty="0">
                  <a:solidFill>
                    <a:srgbClr val="FFFF00"/>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软件设计能力</a:t>
              </a:r>
              <a:endParaRPr kumimoji="0" lang="zh-CN" altLang="en-US" sz="2000" kern="1200" cap="none" spc="0" normalizeH="0" baseline="0" noProof="0" dirty="0">
                <a:solidFill>
                  <a:srgbClr val="FFFF00"/>
                </a:solidFill>
                <a:latin typeface="Arial" panose="020B0604020202020204" pitchFamily="34" charset="0"/>
                <a:ea typeface="仿宋_GB2312" pitchFamily="49" charset="-122"/>
                <a:cs typeface="+mn-cs"/>
              </a:endParaRPr>
            </a:p>
          </p:txBody>
        </p:sp>
        <p:sp>
          <p:nvSpPr>
            <p:cNvPr id="64" name="TextBox 63"/>
            <p:cNvSpPr txBox="1"/>
            <p:nvPr/>
          </p:nvSpPr>
          <p:spPr>
            <a:xfrm>
              <a:off x="5786445" y="3714752"/>
              <a:ext cx="1011245" cy="733430"/>
            </a:xfrm>
            <a:prstGeom prst="rect">
              <a:avLst/>
            </a:prstGeom>
            <a:noFill/>
          </p:spPr>
          <p:txBody>
            <a:bodyPr>
              <a:spAutoFit/>
            </a:bodyPr>
            <a:lstStyle/>
            <a:p>
              <a:pPr marR="0" defTabSz="914400">
                <a:buClrTx/>
                <a:buSzTx/>
                <a:buFontTx/>
                <a:defRPr/>
              </a:pPr>
              <a:r>
                <a:rPr kumimoji="0" lang="zh-CN" altLang="en-US" sz="2000" b="1" kern="1200" cap="none" spc="0" normalizeH="0" baseline="0" noProof="0" dirty="0">
                  <a:solidFill>
                    <a:srgbClr val="FFFF00"/>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理论分析能力</a:t>
              </a:r>
              <a:endParaRPr kumimoji="0" lang="zh-CN" altLang="en-US" sz="2000" kern="1200" cap="none" spc="0" normalizeH="0" baseline="0" noProof="0" dirty="0">
                <a:solidFill>
                  <a:srgbClr val="FFFF00"/>
                </a:solidFill>
                <a:latin typeface="Arial" panose="020B0604020202020204" pitchFamily="34" charset="0"/>
                <a:ea typeface="仿宋_GB2312" pitchFamily="49" charset="-122"/>
                <a:cs typeface="+mn-cs"/>
              </a:endParaRPr>
            </a:p>
          </p:txBody>
        </p:sp>
        <p:sp>
          <p:nvSpPr>
            <p:cNvPr id="65" name="TextBox 64"/>
            <p:cNvSpPr txBox="1"/>
            <p:nvPr/>
          </p:nvSpPr>
          <p:spPr>
            <a:xfrm>
              <a:off x="4786313" y="5500703"/>
              <a:ext cx="1098558" cy="708030"/>
            </a:xfrm>
            <a:prstGeom prst="rect">
              <a:avLst/>
            </a:prstGeom>
            <a:noFill/>
          </p:spPr>
          <p:txBody>
            <a:bodyPr>
              <a:spAutoFit/>
            </a:bodyPr>
            <a:lstStyle/>
            <a:p>
              <a:pPr marR="0" defTabSz="914400">
                <a:buClrTx/>
                <a:buSzTx/>
                <a:buFontTx/>
                <a:defRPr/>
              </a:pPr>
              <a:r>
                <a:rPr kumimoji="0" lang="zh-CN" altLang="en-US" sz="2000" b="1" kern="1200" cap="none" spc="0" normalizeH="0" baseline="0" noProof="0" dirty="0">
                  <a:solidFill>
                    <a:srgbClr val="FFFF00"/>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实践动手能力</a:t>
              </a:r>
              <a:endParaRPr kumimoji="0" lang="zh-CN" altLang="en-US" sz="2000" kern="1200" cap="none" spc="0" normalizeH="0" baseline="0" noProof="0" dirty="0">
                <a:solidFill>
                  <a:srgbClr val="FFFF00"/>
                </a:solidFill>
                <a:latin typeface="Arial" panose="020B0604020202020204" pitchFamily="34" charset="0"/>
                <a:ea typeface="仿宋_GB2312" pitchFamily="49" charset="-122"/>
                <a:cs typeface="+mn-cs"/>
              </a:endParaRPr>
            </a:p>
          </p:txBody>
        </p:sp>
        <p:sp>
          <p:nvSpPr>
            <p:cNvPr id="66" name="TextBox 65"/>
            <p:cNvSpPr txBox="1"/>
            <p:nvPr/>
          </p:nvSpPr>
          <p:spPr>
            <a:xfrm>
              <a:off x="1920856" y="3767140"/>
              <a:ext cx="1016007" cy="707891"/>
            </a:xfrm>
            <a:prstGeom prst="rect">
              <a:avLst/>
            </a:prstGeom>
            <a:noFill/>
          </p:spPr>
          <p:txBody>
            <a:bodyPr>
              <a:spAutoFit/>
            </a:bodyPr>
            <a:lstStyle/>
            <a:p>
              <a:pPr marR="0" defTabSz="914400">
                <a:buClrTx/>
                <a:buSzTx/>
                <a:buFontTx/>
                <a:defRPr/>
              </a:pPr>
              <a:r>
                <a:rPr kumimoji="0" lang="zh-CN" altLang="en-US" sz="2000" b="1" kern="1200" cap="none" spc="0" normalizeH="0" baseline="0" noProof="0" dirty="0">
                  <a:solidFill>
                    <a:srgbClr val="FFFF00"/>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开拓创新能力</a:t>
              </a:r>
              <a:endParaRPr kumimoji="0" lang="zh-CN" altLang="en-US" sz="2000" kern="1200" cap="none" spc="0" normalizeH="0" baseline="0" noProof="0" dirty="0">
                <a:solidFill>
                  <a:srgbClr val="FFFF00"/>
                </a:solidFill>
                <a:latin typeface="Arial" panose="020B0604020202020204" pitchFamily="34" charset="0"/>
                <a:ea typeface="仿宋_GB2312" pitchFamily="49" charset="-122"/>
                <a:cs typeface="+mn-cs"/>
              </a:endParaRPr>
            </a:p>
          </p:txBody>
        </p:sp>
        <p:sp>
          <p:nvSpPr>
            <p:cNvPr id="67" name="TextBox 66"/>
            <p:cNvSpPr txBox="1"/>
            <p:nvPr/>
          </p:nvSpPr>
          <p:spPr>
            <a:xfrm>
              <a:off x="2800338" y="5407039"/>
              <a:ext cx="1016007" cy="707891"/>
            </a:xfrm>
            <a:prstGeom prst="rect">
              <a:avLst/>
            </a:prstGeom>
            <a:noFill/>
          </p:spPr>
          <p:txBody>
            <a:bodyPr>
              <a:spAutoFit/>
            </a:bodyPr>
            <a:lstStyle/>
            <a:p>
              <a:pPr marR="0" defTabSz="914400">
                <a:buClrTx/>
                <a:buSzTx/>
                <a:buFontTx/>
                <a:defRPr/>
              </a:pPr>
              <a:r>
                <a:rPr kumimoji="0" lang="zh-CN" altLang="en-US" sz="2000" b="1" kern="1200" cap="none" spc="0" normalizeH="0" baseline="0" noProof="0" dirty="0">
                  <a:solidFill>
                    <a:srgbClr val="FFFF00"/>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整体思维能力</a:t>
              </a:r>
              <a:endParaRPr kumimoji="0" lang="zh-CN" altLang="en-US" sz="2000" kern="1200" cap="none" spc="0" normalizeH="0" baseline="0" noProof="0" dirty="0">
                <a:solidFill>
                  <a:srgbClr val="FFFF00"/>
                </a:solidFill>
                <a:latin typeface="Arial" panose="020B0604020202020204" pitchFamily="34" charset="0"/>
                <a:ea typeface="仿宋_GB2312" pitchFamily="49" charset="-122"/>
                <a:cs typeface="+mn-cs"/>
              </a:endParaRPr>
            </a:p>
          </p:txBody>
        </p:sp>
        <p:sp>
          <p:nvSpPr>
            <p:cNvPr id="70" name="椭圆 69"/>
            <p:cNvSpPr/>
            <p:nvPr/>
          </p:nvSpPr>
          <p:spPr>
            <a:xfrm>
              <a:off x="1714480" y="1571612"/>
              <a:ext cx="5286412" cy="5143536"/>
            </a:xfrm>
            <a:prstGeom prst="ellipse">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grpSp>
      <p:sp>
        <p:nvSpPr>
          <p:cNvPr id="22532" name="TextBox 70"/>
          <p:cNvSpPr txBox="1"/>
          <p:nvPr/>
        </p:nvSpPr>
        <p:spPr>
          <a:xfrm>
            <a:off x="1357313" y="2357438"/>
            <a:ext cx="571500" cy="3416300"/>
          </a:xfrm>
          <a:prstGeom prst="rect">
            <a:avLst/>
          </a:prstGeom>
          <a:noFill/>
          <a:ln w="9525" cap="flat" cmpd="sng">
            <a:solidFill>
              <a:srgbClr val="C00000"/>
            </a:solidFill>
            <a:prstDash val="solid"/>
            <a:miter/>
            <a:headEnd type="none" w="med" len="med"/>
            <a:tailEnd type="none" w="med" len="med"/>
          </a:ln>
        </p:spPr>
        <p:txBody>
          <a:bodyPr anchor="t" anchorCtr="0">
            <a:spAutoFit/>
          </a:bodyPr>
          <a:p>
            <a:r>
              <a:rPr lang="zh-CN" altLang="en-US" sz="2400" b="1" dirty="0">
                <a:solidFill>
                  <a:srgbClr val="C00000"/>
                </a:solidFill>
                <a:latin typeface="Arial" panose="020B0604020202020204" pitchFamily="34" charset="0"/>
                <a:ea typeface="仿宋_GB2312" pitchFamily="49" charset="-122"/>
              </a:rPr>
              <a:t>业务</a:t>
            </a:r>
            <a:r>
              <a:rPr lang="zh-CN" altLang="en-US" sz="2400" b="1" dirty="0">
                <a:solidFill>
                  <a:srgbClr val="132767"/>
                </a:solidFill>
                <a:latin typeface="Arial" panose="020B0604020202020204" pitchFamily="34" charset="0"/>
                <a:ea typeface="仿宋_GB2312" pitchFamily="49" charset="-122"/>
              </a:rPr>
              <a:t>能力组成示意图</a:t>
            </a:r>
            <a:endParaRPr lang="zh-CN" altLang="en-US" sz="2400" dirty="0">
              <a:solidFill>
                <a:srgbClr val="132767"/>
              </a:solidFill>
              <a:latin typeface="Arial" panose="020B0604020202020204" pitchFamily="34" charset="0"/>
              <a:ea typeface="仿宋_GB2312" pitchFamily="49" charset="-122"/>
            </a:endParaRPr>
          </a:p>
        </p:txBody>
      </p:sp>
      <p:sp>
        <p:nvSpPr>
          <p:cNvPr id="99373" name="TextBox 2"/>
          <p:cNvSpPr txBox="1"/>
          <p:nvPr/>
        </p:nvSpPr>
        <p:spPr>
          <a:xfrm>
            <a:off x="428625" y="1214438"/>
            <a:ext cx="3786188" cy="400050"/>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（二）大学生应有的能力结构</a:t>
            </a:r>
            <a:endParaRPr lang="zh-CN" altLang="en-US" sz="2000" b="1" dirty="0">
              <a:solidFill>
                <a:srgbClr val="C00000"/>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0-#ppt_w/2"/>
                                          </p:val>
                                        </p:tav>
                                        <p:tav tm="100000">
                                          <p:val>
                                            <p:strVal val="#ppt_x"/>
                                          </p:val>
                                        </p:tav>
                                      </p:tavLst>
                                    </p:anim>
                                    <p:anim calcmode="lin" valueType="num">
                                      <p:cBhvr additive="base">
                                        <p:cTn id="8"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000000"/>
                                          </p:val>
                                        </p:tav>
                                        <p:tav tm="100000">
                                          <p:val>
                                            <p:strVal val="#ppt_w"/>
                                          </p:val>
                                        </p:tav>
                                      </p:tavLst>
                                    </p:anim>
                                    <p:anim calcmode="lin" valueType="num">
                                      <p:cBhvr>
                                        <p:cTn id="14" dur="500" fill="hold"/>
                                        <p:tgtEl>
                                          <p:spTgt spid="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48"/>
          <p:cNvGrpSpPr/>
          <p:nvPr/>
        </p:nvGrpSpPr>
        <p:grpSpPr>
          <a:xfrm>
            <a:off x="2214563" y="1428750"/>
            <a:ext cx="5286375" cy="5143500"/>
            <a:chOff x="2214546" y="1428736"/>
            <a:chExt cx="5286412" cy="5143536"/>
          </a:xfrm>
        </p:grpSpPr>
        <p:sp>
          <p:nvSpPr>
            <p:cNvPr id="5" name="AutoShape 3"/>
            <p:cNvSpPr>
              <a:spLocks noChangeArrowheads="1"/>
            </p:cNvSpPr>
            <p:nvPr/>
          </p:nvSpPr>
          <p:spPr bwMode="gray">
            <a:xfrm rot="17973186">
              <a:off x="5060947" y="2928928"/>
              <a:ext cx="504829" cy="266702"/>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6" name="AutoShape 4"/>
            <p:cNvSpPr>
              <a:spLocks noChangeArrowheads="1"/>
            </p:cNvSpPr>
            <p:nvPr/>
          </p:nvSpPr>
          <p:spPr bwMode="gray">
            <a:xfrm rot="3465783">
              <a:off x="5056184" y="4784728"/>
              <a:ext cx="569917" cy="303214"/>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7" name="AutoShape 5"/>
            <p:cNvSpPr>
              <a:spLocks noChangeArrowheads="1"/>
            </p:cNvSpPr>
            <p:nvPr/>
          </p:nvSpPr>
          <p:spPr bwMode="gray">
            <a:xfrm rot="14369022">
              <a:off x="4021921" y="2997984"/>
              <a:ext cx="517529" cy="268290"/>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8" name="AutoShape 6"/>
            <p:cNvSpPr>
              <a:spLocks noChangeArrowheads="1"/>
            </p:cNvSpPr>
            <p:nvPr/>
          </p:nvSpPr>
          <p:spPr bwMode="gray">
            <a:xfrm rot="7535209">
              <a:off x="4017953" y="4746627"/>
              <a:ext cx="457203" cy="206376"/>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9" name="AutoShape 7"/>
            <p:cNvSpPr>
              <a:spLocks noChangeArrowheads="1"/>
            </p:cNvSpPr>
            <p:nvPr/>
          </p:nvSpPr>
          <p:spPr bwMode="gray">
            <a:xfrm>
              <a:off x="5551494" y="3865566"/>
              <a:ext cx="609604" cy="306389"/>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0" name="AutoShape 8"/>
            <p:cNvSpPr>
              <a:spLocks noChangeArrowheads="1"/>
            </p:cNvSpPr>
            <p:nvPr/>
          </p:nvSpPr>
          <p:spPr bwMode="gray">
            <a:xfrm rot="10800000">
              <a:off x="3522655" y="3865566"/>
              <a:ext cx="563566" cy="300039"/>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nvGrpSpPr>
            <p:cNvPr id="3" name="Group 10"/>
            <p:cNvGrpSpPr/>
            <p:nvPr/>
          </p:nvGrpSpPr>
          <p:grpSpPr bwMode="auto">
            <a:xfrm>
              <a:off x="3233477" y="1711382"/>
              <a:ext cx="1285883" cy="1298309"/>
              <a:chOff x="1973" y="1706"/>
              <a:chExt cx="227" cy="227"/>
            </a:xfrm>
            <a:solidFill>
              <a:srgbClr val="FFFF00"/>
            </a:solidFill>
          </p:grpSpPr>
          <p:sp>
            <p:nvSpPr>
              <p:cNvPr id="45" name="Oval 11"/>
              <p:cNvSpPr>
                <a:spLocks noChangeArrowheads="1"/>
              </p:cNvSpPr>
              <p:nvPr/>
            </p:nvSpPr>
            <p:spPr bwMode="gray">
              <a:xfrm>
                <a:off x="1973" y="1706"/>
                <a:ext cx="227" cy="227"/>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6" name="Oval 12"/>
              <p:cNvSpPr>
                <a:spLocks noChangeArrowheads="1"/>
              </p:cNvSpPr>
              <p:nvPr/>
            </p:nvSpPr>
            <p:spPr bwMode="gray">
              <a:xfrm>
                <a:off x="1983" y="1725"/>
                <a:ext cx="141" cy="142"/>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grpSp>
          <p:nvGrpSpPr>
            <p:cNvPr id="4" name="Group 19"/>
            <p:cNvGrpSpPr/>
            <p:nvPr/>
          </p:nvGrpSpPr>
          <p:grpSpPr bwMode="auto">
            <a:xfrm>
              <a:off x="5060786" y="1643050"/>
              <a:ext cx="1285884" cy="1298308"/>
              <a:chOff x="3470" y="1706"/>
              <a:chExt cx="227" cy="227"/>
            </a:xfrm>
            <a:solidFill>
              <a:srgbClr val="FFFF00"/>
            </a:solidFill>
          </p:grpSpPr>
          <p:sp>
            <p:nvSpPr>
              <p:cNvPr id="43" name="Oval 20"/>
              <p:cNvSpPr>
                <a:spLocks noChangeArrowheads="1"/>
              </p:cNvSpPr>
              <p:nvPr/>
            </p:nvSpPr>
            <p:spPr bwMode="gray">
              <a:xfrm>
                <a:off x="3470" y="1706"/>
                <a:ext cx="227" cy="227"/>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4" name="Oval 21"/>
              <p:cNvSpPr>
                <a:spLocks noChangeArrowheads="1"/>
              </p:cNvSpPr>
              <p:nvPr/>
            </p:nvSpPr>
            <p:spPr bwMode="gray">
              <a:xfrm>
                <a:off x="3480" y="1725"/>
                <a:ext cx="141" cy="142"/>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13" name="Oval 28"/>
            <p:cNvSpPr>
              <a:spLocks noChangeArrowheads="1"/>
            </p:cNvSpPr>
            <p:nvPr/>
          </p:nvSpPr>
          <p:spPr bwMode="gray">
            <a:xfrm>
              <a:off x="3910008" y="3114673"/>
              <a:ext cx="1843100" cy="18605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4" name="Oval 29"/>
            <p:cNvSpPr>
              <a:spLocks noChangeArrowheads="1"/>
            </p:cNvSpPr>
            <p:nvPr/>
          </p:nvSpPr>
          <p:spPr bwMode="gray">
            <a:xfrm>
              <a:off x="3903658" y="3098798"/>
              <a:ext cx="1843100" cy="1860563"/>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5" name="Oval 30"/>
            <p:cNvSpPr>
              <a:spLocks noChangeArrowheads="1"/>
            </p:cNvSpPr>
            <p:nvPr/>
          </p:nvSpPr>
          <p:spPr bwMode="gray">
            <a:xfrm>
              <a:off x="4030659" y="3235324"/>
              <a:ext cx="1601798" cy="161767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6" name="Oval 31"/>
            <p:cNvSpPr>
              <a:spLocks noChangeArrowheads="1"/>
            </p:cNvSpPr>
            <p:nvPr/>
          </p:nvSpPr>
          <p:spPr bwMode="gray">
            <a:xfrm>
              <a:off x="4014784" y="3209923"/>
              <a:ext cx="1600211" cy="161767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nvGrpSpPr>
            <p:cNvPr id="100366" name="Group 44"/>
            <p:cNvGrpSpPr/>
            <p:nvPr/>
          </p:nvGrpSpPr>
          <p:grpSpPr>
            <a:xfrm>
              <a:off x="4110272" y="3316417"/>
              <a:ext cx="1442286" cy="1456221"/>
              <a:chOff x="2416" y="1798"/>
              <a:chExt cx="959" cy="959"/>
            </a:xfrm>
          </p:grpSpPr>
          <p:sp>
            <p:nvSpPr>
              <p:cNvPr id="100367" name="Oval 32"/>
              <p:cNvSpPr/>
              <p:nvPr/>
            </p:nvSpPr>
            <p:spPr>
              <a:xfrm>
                <a:off x="2416" y="1798"/>
                <a:ext cx="959" cy="959"/>
              </a:xfrm>
              <a:prstGeom prst="ellipse">
                <a:avLst/>
              </a:prstGeom>
              <a:solidFill>
                <a:srgbClr val="333333"/>
              </a:solidFill>
              <a:ln w="38100">
                <a:noFill/>
              </a:ln>
            </p:spPr>
            <p:txBody>
              <a:bodyPr anchor="ctr" anchorCtr="0">
                <a:spAutoFit/>
              </a:bodyPr>
              <a:p>
                <a:endParaRPr lang="zh-CN" altLang="en-US" sz="1800" dirty="0">
                  <a:solidFill>
                    <a:srgbClr val="132767"/>
                  </a:solidFill>
                  <a:latin typeface="Arial" panose="020B0604020202020204" pitchFamily="34" charset="0"/>
                  <a:ea typeface="仿宋_GB2312" pitchFamily="49" charset="-122"/>
                </a:endParaRPr>
              </a:p>
            </p:txBody>
          </p:sp>
          <p:sp>
            <p:nvSpPr>
              <p:cNvPr id="100368" name="Oval 33"/>
              <p:cNvSpPr/>
              <p:nvPr/>
            </p:nvSpPr>
            <p:spPr>
              <a:xfrm>
                <a:off x="2430" y="1810"/>
                <a:ext cx="927" cy="928"/>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0369" name="Oval 34"/>
              <p:cNvSpPr/>
              <p:nvPr/>
            </p:nvSpPr>
            <p:spPr>
              <a:xfrm>
                <a:off x="2441" y="1816"/>
                <a:ext cx="906" cy="904"/>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0370" name="Oval 35"/>
              <p:cNvSpPr/>
              <p:nvPr/>
            </p:nvSpPr>
            <p:spPr>
              <a:xfrm>
                <a:off x="2451" y="1825"/>
                <a:ext cx="861" cy="845"/>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0371" name="Oval 36"/>
              <p:cNvSpPr/>
              <p:nvPr/>
            </p:nvSpPr>
            <p:spPr>
              <a:xfrm>
                <a:off x="2502" y="1848"/>
                <a:ext cx="765" cy="687"/>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grpSp>
        <p:sp>
          <p:nvSpPr>
            <p:cNvPr id="100372" name="Text Box 37"/>
            <p:cNvSpPr txBox="1"/>
            <p:nvPr/>
          </p:nvSpPr>
          <p:spPr>
            <a:xfrm>
              <a:off x="4402035" y="3592778"/>
              <a:ext cx="906024" cy="954114"/>
            </a:xfrm>
            <a:prstGeom prst="rect">
              <a:avLst/>
            </a:prstGeom>
            <a:noFill/>
            <a:ln w="9525">
              <a:noFill/>
            </a:ln>
          </p:spPr>
          <p:txBody>
            <a:bodyPr wrap="none" anchor="t" anchorCtr="0">
              <a:spAutoFit/>
            </a:bodyPr>
            <a:p>
              <a:pPr algn="ctr" eaLnBrk="0" hangingPunct="0"/>
              <a:r>
                <a:rPr lang="zh-CN" altLang="en-US" sz="2800" b="1" dirty="0">
                  <a:solidFill>
                    <a:srgbClr val="C00000"/>
                  </a:solidFill>
                  <a:latin typeface="Arial" panose="020B0604020202020204" pitchFamily="34" charset="0"/>
                  <a:ea typeface="宋体" panose="02010600030101010101" pitchFamily="2" charset="-122"/>
                </a:rPr>
                <a:t>综合</a:t>
              </a:r>
              <a:endParaRPr lang="zh-CN" altLang="zh-CN" sz="2800" b="1" dirty="0">
                <a:solidFill>
                  <a:srgbClr val="C00000"/>
                </a:solidFill>
                <a:latin typeface="Arial" panose="020B0604020202020204" pitchFamily="34" charset="0"/>
                <a:ea typeface="宋体" panose="02010600030101010101" pitchFamily="2" charset="-122"/>
              </a:endParaRPr>
            </a:p>
            <a:p>
              <a:pPr algn="ctr" eaLnBrk="0" hangingPunct="0"/>
              <a:r>
                <a:rPr lang="zh-CN" altLang="en-US" sz="2800" b="1" dirty="0">
                  <a:solidFill>
                    <a:srgbClr val="C00000"/>
                  </a:solidFill>
                  <a:latin typeface="Arial" panose="020B0604020202020204" pitchFamily="34" charset="0"/>
                  <a:ea typeface="宋体" panose="02010600030101010101" pitchFamily="2" charset="-122"/>
                </a:rPr>
                <a:t>能力</a:t>
              </a:r>
              <a:endParaRPr lang="zh-CN" altLang="zh-CN" sz="2800" b="1" dirty="0">
                <a:solidFill>
                  <a:srgbClr val="C00000"/>
                </a:solidFill>
                <a:latin typeface="Arial" panose="020B0604020202020204" pitchFamily="34" charset="0"/>
                <a:ea typeface="宋体" panose="02010600030101010101" pitchFamily="2" charset="-122"/>
              </a:endParaRPr>
            </a:p>
          </p:txBody>
        </p:sp>
        <p:sp>
          <p:nvSpPr>
            <p:cNvPr id="19" name="TextBox 18"/>
            <p:cNvSpPr txBox="1"/>
            <p:nvPr/>
          </p:nvSpPr>
          <p:spPr>
            <a:xfrm>
              <a:off x="3368666" y="1984365"/>
              <a:ext cx="1060457" cy="708030"/>
            </a:xfrm>
            <a:prstGeom prst="rect">
              <a:avLst/>
            </a:prstGeom>
            <a:noFill/>
          </p:spPr>
          <p:txBody>
            <a:bodyPr>
              <a:spAutoFit/>
            </a:bodyPr>
            <a:lstStyle/>
            <a:p>
              <a:pPr marR="0" defTabSz="914400">
                <a:buClrTx/>
                <a:buSzTx/>
                <a:buFontTx/>
                <a:defRPr/>
              </a:pPr>
              <a:r>
                <a:rPr kumimoji="0" lang="zh-CN" altLang="en-US" sz="2000" b="1" kern="1200" cap="none" spc="0" normalizeH="0" baseline="0" noProof="0" dirty="0">
                  <a:solidFill>
                    <a:srgbClr val="132767"/>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语言表达能力</a:t>
              </a:r>
              <a:endParaRPr kumimoji="0" lang="zh-CN" altLang="en-US" sz="2000" kern="1200" cap="none" spc="0" normalizeH="0" baseline="0" noProof="0" dirty="0">
                <a:solidFill>
                  <a:srgbClr val="132767"/>
                </a:solidFill>
                <a:latin typeface="Arial" panose="020B0604020202020204" pitchFamily="34" charset="0"/>
                <a:ea typeface="仿宋_GB2312" pitchFamily="49" charset="-122"/>
                <a:cs typeface="+mn-cs"/>
              </a:endParaRPr>
            </a:p>
          </p:txBody>
        </p:sp>
        <p:grpSp>
          <p:nvGrpSpPr>
            <p:cNvPr id="12" name="Group 19"/>
            <p:cNvGrpSpPr/>
            <p:nvPr/>
          </p:nvGrpSpPr>
          <p:grpSpPr bwMode="auto">
            <a:xfrm>
              <a:off x="6143636" y="3283018"/>
              <a:ext cx="1285884" cy="1298308"/>
              <a:chOff x="3470" y="1706"/>
              <a:chExt cx="227" cy="227"/>
            </a:xfrm>
            <a:solidFill>
              <a:srgbClr val="FFFF00"/>
            </a:solidFill>
          </p:grpSpPr>
          <p:sp>
            <p:nvSpPr>
              <p:cNvPr id="36" name="Oval 20"/>
              <p:cNvSpPr>
                <a:spLocks noChangeArrowheads="1"/>
              </p:cNvSpPr>
              <p:nvPr/>
            </p:nvSpPr>
            <p:spPr bwMode="gray">
              <a:xfrm>
                <a:off x="3470" y="1706"/>
                <a:ext cx="227" cy="227"/>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37" name="Oval 21"/>
              <p:cNvSpPr>
                <a:spLocks noChangeArrowheads="1"/>
              </p:cNvSpPr>
              <p:nvPr/>
            </p:nvSpPr>
            <p:spPr bwMode="gray">
              <a:xfrm>
                <a:off x="3480" y="1725"/>
                <a:ext cx="141" cy="142"/>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grpSp>
          <p:nvGrpSpPr>
            <p:cNvPr id="17" name="Group 19"/>
            <p:cNvGrpSpPr/>
            <p:nvPr/>
          </p:nvGrpSpPr>
          <p:grpSpPr bwMode="auto">
            <a:xfrm>
              <a:off x="2285984" y="3283018"/>
              <a:ext cx="1285884" cy="1298308"/>
              <a:chOff x="3470" y="1706"/>
              <a:chExt cx="227" cy="227"/>
            </a:xfrm>
            <a:solidFill>
              <a:srgbClr val="FFFF00"/>
            </a:solidFill>
          </p:grpSpPr>
          <p:sp>
            <p:nvSpPr>
              <p:cNvPr id="34" name="Oval 20"/>
              <p:cNvSpPr>
                <a:spLocks noChangeArrowheads="1"/>
              </p:cNvSpPr>
              <p:nvPr/>
            </p:nvSpPr>
            <p:spPr bwMode="gray">
              <a:xfrm>
                <a:off x="3470" y="1706"/>
                <a:ext cx="227" cy="227"/>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35" name="Oval 21"/>
              <p:cNvSpPr>
                <a:spLocks noChangeArrowheads="1"/>
              </p:cNvSpPr>
              <p:nvPr/>
            </p:nvSpPr>
            <p:spPr bwMode="gray">
              <a:xfrm>
                <a:off x="3480" y="1725"/>
                <a:ext cx="141" cy="142"/>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grpSp>
          <p:nvGrpSpPr>
            <p:cNvPr id="18" name="Group 19"/>
            <p:cNvGrpSpPr/>
            <p:nvPr/>
          </p:nvGrpSpPr>
          <p:grpSpPr bwMode="auto">
            <a:xfrm>
              <a:off x="3098121" y="4922986"/>
              <a:ext cx="1285884" cy="1298308"/>
              <a:chOff x="3470" y="1706"/>
              <a:chExt cx="227" cy="227"/>
            </a:xfrm>
            <a:solidFill>
              <a:srgbClr val="FFFF00"/>
            </a:solidFill>
          </p:grpSpPr>
          <p:sp>
            <p:nvSpPr>
              <p:cNvPr id="32" name="Oval 20"/>
              <p:cNvSpPr>
                <a:spLocks noChangeArrowheads="1"/>
              </p:cNvSpPr>
              <p:nvPr/>
            </p:nvSpPr>
            <p:spPr bwMode="gray">
              <a:xfrm>
                <a:off x="3470" y="1706"/>
                <a:ext cx="227" cy="227"/>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33" name="Oval 21"/>
              <p:cNvSpPr>
                <a:spLocks noChangeArrowheads="1"/>
              </p:cNvSpPr>
              <p:nvPr/>
            </p:nvSpPr>
            <p:spPr bwMode="gray">
              <a:xfrm>
                <a:off x="3480" y="1725"/>
                <a:ext cx="141" cy="142"/>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grpSp>
          <p:nvGrpSpPr>
            <p:cNvPr id="20" name="Group 19"/>
            <p:cNvGrpSpPr/>
            <p:nvPr/>
          </p:nvGrpSpPr>
          <p:grpSpPr bwMode="auto">
            <a:xfrm>
              <a:off x="5196143" y="5059650"/>
              <a:ext cx="1285884" cy="1298308"/>
              <a:chOff x="3470" y="1706"/>
              <a:chExt cx="227" cy="227"/>
            </a:xfrm>
            <a:solidFill>
              <a:srgbClr val="FFFF00"/>
            </a:solidFill>
          </p:grpSpPr>
          <p:sp>
            <p:nvSpPr>
              <p:cNvPr id="30" name="Oval 20"/>
              <p:cNvSpPr>
                <a:spLocks noChangeArrowheads="1"/>
              </p:cNvSpPr>
              <p:nvPr/>
            </p:nvSpPr>
            <p:spPr bwMode="gray">
              <a:xfrm>
                <a:off x="3470" y="1706"/>
                <a:ext cx="227" cy="227"/>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31" name="Oval 21"/>
              <p:cNvSpPr>
                <a:spLocks noChangeArrowheads="1"/>
              </p:cNvSpPr>
              <p:nvPr/>
            </p:nvSpPr>
            <p:spPr bwMode="gray">
              <a:xfrm>
                <a:off x="3480" y="1725"/>
                <a:ext cx="141" cy="142"/>
              </a:xfrm>
              <a:prstGeom prst="ellipse">
                <a:avLst/>
              </a:prstGeom>
              <a:grp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24" name="TextBox 23"/>
            <p:cNvSpPr txBox="1"/>
            <p:nvPr/>
          </p:nvSpPr>
          <p:spPr>
            <a:xfrm>
              <a:off x="5195892" y="1916102"/>
              <a:ext cx="1016007" cy="708030"/>
            </a:xfrm>
            <a:prstGeom prst="rect">
              <a:avLst/>
            </a:prstGeom>
            <a:noFill/>
          </p:spPr>
          <p:txBody>
            <a:bodyPr>
              <a:spAutoFit/>
            </a:bodyPr>
            <a:lstStyle/>
            <a:p>
              <a:pPr marR="0" defTabSz="914400">
                <a:buClrTx/>
                <a:buSzTx/>
                <a:buFontTx/>
                <a:defRPr/>
              </a:pPr>
              <a:r>
                <a:rPr kumimoji="0" lang="zh-CN" altLang="en-US" sz="2000" b="1" kern="1200" cap="none" spc="0" normalizeH="0" baseline="0" noProof="0" dirty="0">
                  <a:solidFill>
                    <a:srgbClr val="132767"/>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外语表达能力</a:t>
              </a:r>
              <a:endParaRPr kumimoji="0" lang="zh-CN" altLang="en-US" sz="2000" kern="1200" cap="none" spc="0" normalizeH="0" baseline="0" noProof="0" dirty="0">
                <a:solidFill>
                  <a:srgbClr val="132767"/>
                </a:solidFill>
                <a:latin typeface="Arial" panose="020B0604020202020204" pitchFamily="34" charset="0"/>
                <a:ea typeface="仿宋_GB2312" pitchFamily="49" charset="-122"/>
                <a:cs typeface="+mn-cs"/>
              </a:endParaRPr>
            </a:p>
          </p:txBody>
        </p:sp>
        <p:sp>
          <p:nvSpPr>
            <p:cNvPr id="25" name="TextBox 24"/>
            <p:cNvSpPr txBox="1"/>
            <p:nvPr/>
          </p:nvSpPr>
          <p:spPr>
            <a:xfrm>
              <a:off x="6286511" y="3571876"/>
              <a:ext cx="1011245" cy="708030"/>
            </a:xfrm>
            <a:prstGeom prst="rect">
              <a:avLst/>
            </a:prstGeom>
            <a:noFill/>
          </p:spPr>
          <p:txBody>
            <a:bodyPr>
              <a:spAutoFit/>
            </a:bodyPr>
            <a:lstStyle/>
            <a:p>
              <a:pPr marR="0" defTabSz="914400">
                <a:buClrTx/>
                <a:buSzTx/>
                <a:buFontTx/>
                <a:defRPr/>
              </a:pPr>
              <a:r>
                <a:rPr kumimoji="0" lang="zh-CN" altLang="en-US" sz="2000" b="1" kern="1200" cap="none" spc="0" normalizeH="0" baseline="0" noProof="0" dirty="0">
                  <a:solidFill>
                    <a:srgbClr val="132767"/>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文字写作能力</a:t>
              </a:r>
              <a:endParaRPr kumimoji="0" lang="zh-CN" altLang="en-US" sz="2000" kern="1200" cap="none" spc="0" normalizeH="0" baseline="0" noProof="0" dirty="0">
                <a:solidFill>
                  <a:srgbClr val="132767"/>
                </a:solidFill>
                <a:latin typeface="Arial" panose="020B0604020202020204" pitchFamily="34" charset="0"/>
                <a:ea typeface="仿宋_GB2312" pitchFamily="49" charset="-122"/>
                <a:cs typeface="+mn-cs"/>
              </a:endParaRPr>
            </a:p>
          </p:txBody>
        </p:sp>
        <p:sp>
          <p:nvSpPr>
            <p:cNvPr id="26" name="TextBox 25"/>
            <p:cNvSpPr txBox="1"/>
            <p:nvPr/>
          </p:nvSpPr>
          <p:spPr>
            <a:xfrm>
              <a:off x="5286379" y="5214951"/>
              <a:ext cx="1285884" cy="923931"/>
            </a:xfrm>
            <a:prstGeom prst="rect">
              <a:avLst/>
            </a:prstGeom>
            <a:noFill/>
          </p:spPr>
          <p:txBody>
            <a:bodyPr>
              <a:spAutoFit/>
            </a:bodyPr>
            <a:lstStyle/>
            <a:p>
              <a:pPr marR="0" defTabSz="914400">
                <a:buClrTx/>
                <a:buSzTx/>
                <a:buFontTx/>
                <a:defRPr/>
              </a:pPr>
              <a:r>
                <a:rPr kumimoji="0" lang="zh-CN" altLang="en-US" sz="1800" b="1" kern="1200" cap="none" spc="0" normalizeH="0" baseline="0" noProof="0" dirty="0">
                  <a:solidFill>
                    <a:srgbClr val="132767"/>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脚踏实地持之以恒</a:t>
              </a:r>
              <a:endParaRPr kumimoji="0" lang="en-US" altLang="zh-CN" sz="1800" b="1" kern="1200" cap="none" spc="0" normalizeH="0" baseline="0" noProof="0" dirty="0">
                <a:solidFill>
                  <a:srgbClr val="132767"/>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endParaRPr>
            </a:p>
            <a:p>
              <a:pPr marR="0" algn="ctr" defTabSz="914400">
                <a:buClrTx/>
                <a:buSzTx/>
                <a:buFontTx/>
                <a:defRPr/>
              </a:pPr>
              <a:r>
                <a:rPr kumimoji="0" lang="zh-CN" altLang="en-US" sz="1800" b="1" kern="1200" cap="none" spc="0" normalizeH="0" baseline="0" noProof="0" dirty="0">
                  <a:solidFill>
                    <a:srgbClr val="132767"/>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能力</a:t>
              </a:r>
              <a:endParaRPr kumimoji="0" lang="zh-CN" altLang="en-US" sz="1800" kern="1200" cap="none" spc="0" normalizeH="0" baseline="0" noProof="0" dirty="0">
                <a:solidFill>
                  <a:srgbClr val="132767"/>
                </a:solidFill>
                <a:latin typeface="Arial" panose="020B0604020202020204" pitchFamily="34" charset="0"/>
                <a:ea typeface="仿宋_GB2312" pitchFamily="49" charset="-122"/>
                <a:cs typeface="+mn-cs"/>
              </a:endParaRPr>
            </a:p>
          </p:txBody>
        </p:sp>
        <p:sp>
          <p:nvSpPr>
            <p:cNvPr id="27" name="TextBox 26"/>
            <p:cNvSpPr txBox="1"/>
            <p:nvPr/>
          </p:nvSpPr>
          <p:spPr>
            <a:xfrm>
              <a:off x="2420922" y="3624264"/>
              <a:ext cx="1016007" cy="708030"/>
            </a:xfrm>
            <a:prstGeom prst="rect">
              <a:avLst/>
            </a:prstGeom>
            <a:noFill/>
          </p:spPr>
          <p:txBody>
            <a:bodyPr>
              <a:spAutoFit/>
            </a:bodyPr>
            <a:lstStyle/>
            <a:p>
              <a:pPr marR="0" defTabSz="914400">
                <a:buClrTx/>
                <a:buSzTx/>
                <a:buFontTx/>
                <a:defRPr/>
              </a:pPr>
              <a:r>
                <a:rPr kumimoji="0" lang="zh-CN" altLang="en-US" sz="2000" b="1" kern="1200" cap="none" spc="0" normalizeH="0" baseline="0" noProof="0" dirty="0">
                  <a:solidFill>
                    <a:srgbClr val="132767"/>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合作共事能力</a:t>
              </a:r>
              <a:endParaRPr kumimoji="0" lang="zh-CN" altLang="en-US" sz="2000" kern="1200" cap="none" spc="0" normalizeH="0" baseline="0" noProof="0" dirty="0">
                <a:solidFill>
                  <a:srgbClr val="132767"/>
                </a:solidFill>
                <a:latin typeface="Arial" panose="020B0604020202020204" pitchFamily="34" charset="0"/>
                <a:ea typeface="仿宋_GB2312" pitchFamily="49" charset="-122"/>
                <a:cs typeface="+mn-cs"/>
              </a:endParaRPr>
            </a:p>
          </p:txBody>
        </p:sp>
        <p:sp>
          <p:nvSpPr>
            <p:cNvPr id="28" name="TextBox 27"/>
            <p:cNvSpPr txBox="1"/>
            <p:nvPr/>
          </p:nvSpPr>
          <p:spPr>
            <a:xfrm>
              <a:off x="3143239" y="5072075"/>
              <a:ext cx="1214447" cy="923931"/>
            </a:xfrm>
            <a:prstGeom prst="rect">
              <a:avLst/>
            </a:prstGeom>
            <a:noFill/>
          </p:spPr>
          <p:txBody>
            <a:bodyPr>
              <a:spAutoFit/>
            </a:bodyPr>
            <a:lstStyle/>
            <a:p>
              <a:pPr marR="0" defTabSz="914400">
                <a:buClrTx/>
                <a:buSzTx/>
                <a:buFontTx/>
                <a:defRPr/>
              </a:pPr>
              <a:r>
                <a:rPr kumimoji="0" lang="zh-CN" altLang="en-US" sz="1800" b="1" kern="1200" cap="none" spc="0" normalizeH="0" baseline="0" noProof="0" dirty="0">
                  <a:solidFill>
                    <a:srgbClr val="132767"/>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求知欲望、</a:t>
              </a:r>
              <a:endParaRPr kumimoji="0" lang="en-US" altLang="zh-CN" sz="1800" b="1" kern="1200" cap="none" spc="0" normalizeH="0" baseline="0" noProof="0" dirty="0">
                <a:solidFill>
                  <a:srgbClr val="132767"/>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endParaRPr>
            </a:p>
            <a:p>
              <a:pPr marR="0" algn="ctr" defTabSz="914400">
                <a:buClrTx/>
                <a:buSzTx/>
                <a:buFontTx/>
                <a:defRPr/>
              </a:pPr>
              <a:r>
                <a:rPr kumimoji="0" lang="zh-CN" altLang="en-US" sz="1800" b="1" kern="1200" cap="none" spc="0" normalizeH="0" baseline="0" noProof="0" dirty="0">
                  <a:solidFill>
                    <a:srgbClr val="132767"/>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rPr>
                <a:t>获取新知识能力</a:t>
              </a:r>
              <a:endParaRPr kumimoji="0" lang="zh-CN" altLang="en-US" sz="1800" b="1" kern="1200" cap="none" spc="0" normalizeH="0" baseline="0" noProof="0" dirty="0">
                <a:solidFill>
                  <a:srgbClr val="132767"/>
                </a:solidFill>
                <a:effectLst>
                  <a:outerShdw blurRad="38100" dist="38100" dir="2700000" algn="tl">
                    <a:srgbClr val="000000">
                      <a:alpha val="43137"/>
                    </a:srgbClr>
                  </a:outerShdw>
                </a:effectLst>
                <a:latin typeface="Arial" panose="020B0604020202020204" pitchFamily="34" charset="0"/>
                <a:ea typeface="仿宋_GB2312" pitchFamily="49" charset="-122"/>
                <a:cs typeface="+mn-cs"/>
              </a:endParaRPr>
            </a:p>
          </p:txBody>
        </p:sp>
        <p:sp>
          <p:nvSpPr>
            <p:cNvPr id="29" name="椭圆 28"/>
            <p:cNvSpPr/>
            <p:nvPr/>
          </p:nvSpPr>
          <p:spPr>
            <a:xfrm>
              <a:off x="2214546" y="1428736"/>
              <a:ext cx="5286412" cy="5143536"/>
            </a:xfrm>
            <a:prstGeom prst="ellipse">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grpSp>
      <p:sp>
        <p:nvSpPr>
          <p:cNvPr id="23556" name="TextBox 46"/>
          <p:cNvSpPr txBox="1"/>
          <p:nvPr/>
        </p:nvSpPr>
        <p:spPr>
          <a:xfrm>
            <a:off x="1357313" y="2357438"/>
            <a:ext cx="571500" cy="3540125"/>
          </a:xfrm>
          <a:prstGeom prst="rect">
            <a:avLst/>
          </a:prstGeom>
          <a:noFill/>
          <a:ln w="38100" cap="flat" cmpd="sng">
            <a:solidFill>
              <a:srgbClr val="7030A0"/>
            </a:solidFill>
            <a:prstDash val="solid"/>
            <a:miter/>
            <a:headEnd type="none" w="med" len="med"/>
            <a:tailEnd type="none" w="med" len="med"/>
          </a:ln>
        </p:spPr>
        <p:txBody>
          <a:bodyPr anchor="t" anchorCtr="0">
            <a:spAutoFit/>
          </a:bodyPr>
          <a:p>
            <a:r>
              <a:rPr lang="zh-CN" altLang="en-US" sz="2800" b="1" dirty="0">
                <a:solidFill>
                  <a:srgbClr val="C00000"/>
                </a:solidFill>
                <a:latin typeface="Arial" panose="020B0604020202020204" pitchFamily="34" charset="0"/>
                <a:ea typeface="仿宋_GB2312" pitchFamily="49" charset="-122"/>
              </a:rPr>
              <a:t>综合</a:t>
            </a:r>
            <a:r>
              <a:rPr lang="zh-CN" altLang="en-US" sz="2400" b="1" dirty="0">
                <a:solidFill>
                  <a:srgbClr val="132767"/>
                </a:solidFill>
                <a:latin typeface="Arial" panose="020B0604020202020204" pitchFamily="34" charset="0"/>
                <a:ea typeface="仿宋_GB2312" pitchFamily="49" charset="-122"/>
              </a:rPr>
              <a:t>能力组成示意图</a:t>
            </a:r>
            <a:endParaRPr lang="zh-CN" altLang="en-US" sz="2400" dirty="0">
              <a:solidFill>
                <a:srgbClr val="132767"/>
              </a:solidFill>
              <a:latin typeface="Arial" panose="020B0604020202020204" pitchFamily="34" charset="0"/>
              <a:ea typeface="仿宋_GB2312" pitchFamily="49" charset="-122"/>
            </a:endParaRPr>
          </a:p>
        </p:txBody>
      </p:sp>
      <p:sp>
        <p:nvSpPr>
          <p:cNvPr id="100385" name="TextBox 2"/>
          <p:cNvSpPr txBox="1"/>
          <p:nvPr/>
        </p:nvSpPr>
        <p:spPr>
          <a:xfrm>
            <a:off x="357188" y="1214438"/>
            <a:ext cx="3786187" cy="400050"/>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（二）大学生应有的能力结构</a:t>
            </a:r>
            <a:endParaRPr lang="zh-CN" altLang="en-US" sz="2000" b="1" dirty="0">
              <a:solidFill>
                <a:srgbClr val="C00000"/>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p:cTn id="7" dur="1000" fill="hold"/>
                                        <p:tgtEl>
                                          <p:spTgt spid="23556"/>
                                        </p:tgtEl>
                                        <p:attrNameLst>
                                          <p:attrName>ppt_w</p:attrName>
                                        </p:attrNameLst>
                                      </p:cBhvr>
                                      <p:tavLst>
                                        <p:tav tm="0">
                                          <p:val>
                                            <p:fltVal val="0.000000"/>
                                          </p:val>
                                        </p:tav>
                                        <p:tav tm="100000">
                                          <p:val>
                                            <p:strVal val="#ppt_w"/>
                                          </p:val>
                                        </p:tav>
                                      </p:tavLst>
                                    </p:anim>
                                    <p:anim calcmode="lin" valueType="num">
                                      <p:cBhvr>
                                        <p:cTn id="8" dur="1000" fill="hold"/>
                                        <p:tgtEl>
                                          <p:spTgt spid="23556"/>
                                        </p:tgtEl>
                                        <p:attrNameLst>
                                          <p:attrName>ppt_h</p:attrName>
                                        </p:attrNameLst>
                                      </p:cBhvr>
                                      <p:tavLst>
                                        <p:tav tm="0">
                                          <p:val>
                                            <p:fltVal val="0.000000"/>
                                          </p:val>
                                        </p:tav>
                                        <p:tav tm="100000">
                                          <p:val>
                                            <p:strVal val="#ppt_h"/>
                                          </p:val>
                                        </p:tav>
                                      </p:tavLst>
                                    </p:anim>
                                    <p:anim calcmode="lin" valueType="num">
                                      <p:cBhvr>
                                        <p:cTn id="9" dur="1000" fill="hold"/>
                                        <p:tgtEl>
                                          <p:spTgt spid="2355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355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000000"/>
                                          </p:val>
                                        </p:tav>
                                        <p:tav tm="100000">
                                          <p:val>
                                            <p:strVal val="#ppt_w"/>
                                          </p:val>
                                        </p:tav>
                                      </p:tavLst>
                                    </p:anim>
                                    <p:anim calcmode="lin" valueType="num">
                                      <p:cBhvr>
                                        <p:cTn id="16" dur="500" fill="hold"/>
                                        <p:tgtEl>
                                          <p:spTgt spid="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2"/>
          <p:cNvSpPr txBox="1"/>
          <p:nvPr/>
        </p:nvSpPr>
        <p:spPr>
          <a:xfrm>
            <a:off x="357188" y="1214438"/>
            <a:ext cx="6357937" cy="400050"/>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（三）关于</a:t>
            </a:r>
            <a:r>
              <a:rPr lang="zh-CN" altLang="zh-CN" sz="2000" dirty="0">
                <a:solidFill>
                  <a:srgbClr val="132767"/>
                </a:solidFill>
                <a:latin typeface="Arial" panose="020B0604020202020204" pitchFamily="34" charset="0"/>
                <a:ea typeface="仿宋_GB2312" pitchFamily="49" charset="-122"/>
              </a:rPr>
              <a:t> </a:t>
            </a:r>
            <a:r>
              <a:rPr lang="zh-CN" altLang="zh-CN" sz="2000" b="1" dirty="0">
                <a:solidFill>
                  <a:srgbClr val="C00000"/>
                </a:solidFill>
                <a:latin typeface="Arial" panose="020B0604020202020204" pitchFamily="34" charset="0"/>
                <a:ea typeface="仿宋_GB2312" pitchFamily="49" charset="-122"/>
              </a:rPr>
              <a:t>“</a:t>
            </a:r>
            <a:r>
              <a:rPr lang="zh-CN" altLang="en-US" sz="2000" b="1" dirty="0">
                <a:solidFill>
                  <a:srgbClr val="C00000"/>
                </a:solidFill>
                <a:latin typeface="Arial" panose="020B0604020202020204" pitchFamily="34" charset="0"/>
                <a:ea typeface="仿宋_GB2312" pitchFamily="49" charset="-122"/>
              </a:rPr>
              <a:t>业务能力</a:t>
            </a:r>
            <a:r>
              <a:rPr lang="zh-CN" altLang="zh-CN" sz="2000" b="1" dirty="0">
                <a:solidFill>
                  <a:srgbClr val="C00000"/>
                </a:solidFill>
                <a:latin typeface="Arial" panose="020B0604020202020204" pitchFamily="34" charset="0"/>
                <a:ea typeface="仿宋_GB2312" pitchFamily="49" charset="-122"/>
              </a:rPr>
              <a:t>”和 “综合能力”</a:t>
            </a:r>
            <a:r>
              <a:rPr lang="zh-CN" altLang="en-US" sz="2000" b="1" dirty="0">
                <a:solidFill>
                  <a:srgbClr val="C00000"/>
                </a:solidFill>
                <a:latin typeface="Arial" panose="020B0604020202020204" pitchFamily="34" charset="0"/>
                <a:ea typeface="仿宋_GB2312" pitchFamily="49" charset="-122"/>
              </a:rPr>
              <a:t>的讨论</a:t>
            </a:r>
            <a:endParaRPr lang="zh-CN" altLang="en-US" sz="2000" b="1" dirty="0">
              <a:solidFill>
                <a:srgbClr val="C00000"/>
              </a:solidFill>
              <a:latin typeface="Arial" panose="020B0604020202020204" pitchFamily="34" charset="0"/>
              <a:ea typeface="仿宋_GB2312" pitchFamily="49" charset="-122"/>
            </a:endParaRPr>
          </a:p>
        </p:txBody>
      </p:sp>
      <p:sp>
        <p:nvSpPr>
          <p:cNvPr id="5" name="TextBox 4"/>
          <p:cNvSpPr txBox="1"/>
          <p:nvPr/>
        </p:nvSpPr>
        <p:spPr>
          <a:xfrm>
            <a:off x="857250" y="2071688"/>
            <a:ext cx="7643813" cy="923925"/>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2，“</a:t>
            </a:r>
            <a:r>
              <a:rPr lang="zh-CN" altLang="en-US" sz="1800" b="1" dirty="0">
                <a:solidFill>
                  <a:srgbClr val="132767"/>
                </a:solidFill>
                <a:latin typeface="Arial" panose="020B0604020202020204" pitchFamily="34" charset="0"/>
                <a:ea typeface="仿宋_GB2312" pitchFamily="49" charset="-122"/>
              </a:rPr>
              <a:t>业务能力</a:t>
            </a:r>
            <a:r>
              <a:rPr lang="zh-CN" altLang="zh-CN" sz="1800" b="1" dirty="0">
                <a:solidFill>
                  <a:srgbClr val="132767"/>
                </a:solidFill>
                <a:latin typeface="Arial" panose="020B0604020202020204" pitchFamily="34" charset="0"/>
                <a:ea typeface="仿宋_GB2312" pitchFamily="49" charset="-122"/>
              </a:rPr>
              <a:t>”和 “综合能力”哪一个更重要？</a:t>
            </a:r>
            <a:endParaRPr lang="zh-CN" altLang="zh-CN" sz="1800" b="1" dirty="0">
              <a:solidFill>
                <a:srgbClr val="132767"/>
              </a:solidFill>
              <a:latin typeface="Arial" panose="020B0604020202020204" pitchFamily="34" charset="0"/>
              <a:ea typeface="仿宋_GB2312" pitchFamily="49" charset="-122"/>
            </a:endParaRPr>
          </a:p>
          <a:p>
            <a:r>
              <a:rPr lang="zh-CN" altLang="zh-CN" sz="1800" b="1" dirty="0">
                <a:solidFill>
                  <a:srgbClr val="132767"/>
                </a:solidFill>
                <a:latin typeface="Arial" panose="020B0604020202020204" pitchFamily="34" charset="0"/>
                <a:ea typeface="仿宋_GB2312" pitchFamily="49" charset="-122"/>
              </a:rPr>
              <a:t>     答： </a:t>
            </a:r>
            <a:r>
              <a:rPr lang="zh-CN" altLang="zh-CN" sz="1800" b="1" dirty="0">
                <a:solidFill>
                  <a:srgbClr val="7030A0"/>
                </a:solidFill>
                <a:latin typeface="Arial" panose="020B0604020202020204" pitchFamily="34" charset="0"/>
                <a:ea typeface="仿宋_GB2312" pitchFamily="49" charset="-122"/>
              </a:rPr>
              <a:t>都重要</a:t>
            </a:r>
            <a:r>
              <a:rPr lang="zh-CN" altLang="zh-CN" sz="1800" b="1" dirty="0">
                <a:solidFill>
                  <a:srgbClr val="132767"/>
                </a:solidFill>
                <a:latin typeface="Arial" panose="020B0604020202020204" pitchFamily="34" charset="0"/>
                <a:ea typeface="仿宋_GB2312" pitchFamily="49" charset="-122"/>
              </a:rPr>
              <a:t>。但如果硬要二中选一，那么应该是</a:t>
            </a:r>
            <a:r>
              <a:rPr lang="zh-CN" altLang="zh-CN" sz="1800" b="1" dirty="0">
                <a:solidFill>
                  <a:srgbClr val="C00000"/>
                </a:solidFill>
                <a:latin typeface="Arial" panose="020B0604020202020204" pitchFamily="34" charset="0"/>
                <a:ea typeface="仿宋_GB2312" pitchFamily="49" charset="-122"/>
              </a:rPr>
              <a:t>“综合能力”更重要</a:t>
            </a:r>
            <a:r>
              <a:rPr lang="zh-CN" altLang="zh-CN" sz="1800" b="1" dirty="0">
                <a:solidFill>
                  <a:srgbClr val="132767"/>
                </a:solidFill>
                <a:latin typeface="Arial" panose="020B0604020202020204" pitchFamily="34" charset="0"/>
                <a:ea typeface="仿宋_GB2312" pitchFamily="49" charset="-122"/>
              </a:rPr>
              <a:t>。</a:t>
            </a:r>
            <a:endParaRPr lang="zh-CN" altLang="zh-CN" sz="1800" b="1" dirty="0">
              <a:solidFill>
                <a:srgbClr val="132767"/>
              </a:solidFill>
              <a:latin typeface="Arial" panose="020B0604020202020204" pitchFamily="34" charset="0"/>
              <a:ea typeface="仿宋_GB2312" pitchFamily="49" charset="-122"/>
            </a:endParaRPr>
          </a:p>
          <a:p>
            <a:r>
              <a:rPr lang="zh-CN" altLang="zh-CN" sz="1800" b="1" dirty="0">
                <a:solidFill>
                  <a:srgbClr val="132767"/>
                </a:solidFill>
                <a:latin typeface="Arial" panose="020B0604020202020204" pitchFamily="34" charset="0"/>
                <a:ea typeface="仿宋_GB2312" pitchFamily="49" charset="-122"/>
              </a:rPr>
              <a:t>     为什么？</a:t>
            </a:r>
            <a:endParaRPr lang="zh-CN" altLang="en-US" sz="1800" b="1" dirty="0">
              <a:solidFill>
                <a:srgbClr val="132767"/>
              </a:solidFill>
              <a:latin typeface="Arial" panose="020B0604020202020204" pitchFamily="34" charset="0"/>
              <a:ea typeface="仿宋_GB2312" pitchFamily="49" charset="-122"/>
            </a:endParaRPr>
          </a:p>
        </p:txBody>
      </p:sp>
      <p:sp>
        <p:nvSpPr>
          <p:cNvPr id="6" name="TextBox 5"/>
          <p:cNvSpPr txBox="1"/>
          <p:nvPr/>
        </p:nvSpPr>
        <p:spPr>
          <a:xfrm>
            <a:off x="857250" y="1643063"/>
            <a:ext cx="7572375" cy="369887"/>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1，大学生一般重视业务能力的培养，而忽视综合能力培养。</a:t>
            </a:r>
            <a:endParaRPr lang="zh-CN" altLang="en-US" sz="1800" b="1" dirty="0">
              <a:solidFill>
                <a:srgbClr val="132767"/>
              </a:solidFill>
              <a:latin typeface="Arial" panose="020B0604020202020204" pitchFamily="34" charset="0"/>
              <a:ea typeface="仿宋_GB2312" pitchFamily="49" charset="-122"/>
            </a:endParaRPr>
          </a:p>
        </p:txBody>
      </p:sp>
      <p:sp>
        <p:nvSpPr>
          <p:cNvPr id="7" name="圆角矩形 6"/>
          <p:cNvSpPr/>
          <p:nvPr/>
        </p:nvSpPr>
        <p:spPr>
          <a:xfrm>
            <a:off x="1214438" y="3071813"/>
            <a:ext cx="7286625" cy="5715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mn-lt"/>
                <a:ea typeface="+mn-ea"/>
                <a:cs typeface="+mn-cs"/>
              </a:rPr>
              <a:t>a) </a:t>
            </a: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综合能力有严重缺失的人，不可能成就大事业。反之，凡有成就的人，必在综合能力的某些方面有过人之处。</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8" name="圆角矩形 7"/>
          <p:cNvSpPr/>
          <p:nvPr/>
        </p:nvSpPr>
        <p:spPr>
          <a:xfrm>
            <a:off x="1214438" y="3714750"/>
            <a:ext cx="7286625"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mn-lt"/>
                <a:ea typeface="+mn-ea"/>
                <a:cs typeface="+mn-cs"/>
              </a:rPr>
              <a:t>b) </a:t>
            </a: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综合能力需要长期修养，甚至是一辈子的努力和磨练。而业务能力可能经过几门课程的学习或者几个科研项目的锻练就可能具备。</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9" name="圆角矩形 8"/>
          <p:cNvSpPr/>
          <p:nvPr/>
        </p:nvSpPr>
        <p:spPr>
          <a:xfrm>
            <a:off x="1214438" y="4357688"/>
            <a:ext cx="7286625" cy="571500"/>
          </a:xfrm>
          <a:prstGeom prst="roundRect">
            <a:avLst/>
          </a:prstGeom>
          <a:solidFill>
            <a:schemeClr val="accent5">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mn-lt"/>
                <a:ea typeface="+mn-ea"/>
                <a:cs typeface="+mn-cs"/>
              </a:rPr>
              <a:t>c) </a:t>
            </a: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综合能力较具</a:t>
            </a:r>
            <a:r>
              <a:rPr kumimoji="0" lang="en-US" altLang="zh-CN" sz="1800" b="1" i="0" u="none" strike="noStrike" kern="1200" cap="none" spc="0" normalizeH="0" baseline="0" noProof="0" dirty="0">
                <a:ln>
                  <a:noFill/>
                </a:ln>
                <a:solidFill>
                  <a:srgbClr val="FFFFFF"/>
                </a:solidFill>
                <a:effectLst/>
                <a:uLnTx/>
                <a:uFillTx/>
                <a:latin typeface="+mn-lt"/>
                <a:ea typeface="+mn-ea"/>
                <a:cs typeface="+mn-cs"/>
              </a:rPr>
              <a:t>”</a:t>
            </a: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哲理性</a:t>
            </a:r>
            <a:r>
              <a:rPr kumimoji="0" lang="en-US" altLang="zh-CN" sz="1800" b="1" i="0" u="none" strike="noStrike" kern="1200" cap="none" spc="0" normalizeH="0" baseline="0" noProof="0" dirty="0">
                <a:ln>
                  <a:noFill/>
                </a:ln>
                <a:solidFill>
                  <a:srgbClr val="FFFFFF"/>
                </a:solidFill>
                <a:effectLst/>
                <a:uLnTx/>
                <a:uFillTx/>
                <a:latin typeface="+mn-lt"/>
                <a:ea typeface="+mn-ea"/>
                <a:cs typeface="+mn-cs"/>
              </a:rPr>
              <a:t>”</a:t>
            </a: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，业务能力较具</a:t>
            </a:r>
            <a:r>
              <a:rPr kumimoji="0" lang="en-US" altLang="zh-CN" sz="1800" b="1" i="0" u="none" strike="noStrike" kern="1200" cap="none" spc="0" normalizeH="0" baseline="0" noProof="0" dirty="0">
                <a:ln>
                  <a:noFill/>
                </a:ln>
                <a:solidFill>
                  <a:srgbClr val="FFFFFF"/>
                </a:solidFill>
                <a:effectLst/>
                <a:uLnTx/>
                <a:uFillTx/>
                <a:latin typeface="+mn-lt"/>
                <a:ea typeface="+mn-ea"/>
                <a:cs typeface="+mn-cs"/>
              </a:rPr>
              <a:t>”</a:t>
            </a: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实践性</a:t>
            </a:r>
            <a:r>
              <a:rPr kumimoji="0" lang="en-US" altLang="zh-CN" sz="1800" b="1" i="0" u="none" strike="noStrike" kern="1200" cap="none" spc="0" normalizeH="0" baseline="0" noProof="0" dirty="0">
                <a:ln>
                  <a:noFill/>
                </a:ln>
                <a:solidFill>
                  <a:srgbClr val="FFFFFF"/>
                </a:solidFill>
                <a:effectLst/>
                <a:uLnTx/>
                <a:uFillTx/>
                <a:latin typeface="+mn-lt"/>
                <a:ea typeface="+mn-ea"/>
                <a:cs typeface="+mn-cs"/>
              </a:rPr>
              <a:t>”</a:t>
            </a: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。一般综合能力强的人，业务能力也差不到哪儿去。</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0" name="TextBox 9"/>
          <p:cNvSpPr txBox="1"/>
          <p:nvPr/>
        </p:nvSpPr>
        <p:spPr>
          <a:xfrm>
            <a:off x="785813" y="5143500"/>
            <a:ext cx="7715250" cy="1200150"/>
          </a:xfrm>
          <a:prstGeom prst="rect">
            <a:avLst/>
          </a:prstGeom>
          <a:noFill/>
          <a:ln w="9525" cap="flat" cmpd="sng">
            <a:solidFill>
              <a:srgbClr val="7030A0"/>
            </a:solidFill>
            <a:prstDash val="solid"/>
            <a:miter/>
            <a:headEnd type="none" w="med" len="med"/>
            <a:tailEnd type="none" w="med" len="med"/>
          </a:ln>
        </p:spPr>
        <p:txBody>
          <a:bodyPr anchor="t" anchorCtr="0">
            <a:spAutoFit/>
          </a:bodyPr>
          <a:p>
            <a:r>
              <a:rPr lang="zh-CN" altLang="en-US" sz="3600" b="1" dirty="0">
                <a:solidFill>
                  <a:srgbClr val="C00000"/>
                </a:solidFill>
                <a:latin typeface="Arial" panose="020B0604020202020204" pitchFamily="34" charset="0"/>
                <a:ea typeface="仿宋_GB2312" pitchFamily="49" charset="-122"/>
              </a:rPr>
              <a:t>希望同学们加强自己的综合能力培养和锻练，为今后成就一番事业作准备。</a:t>
            </a:r>
            <a:endParaRPr lang="zh-CN" altLang="en-US" sz="3600" b="1" dirty="0">
              <a:solidFill>
                <a:srgbClr val="C00000"/>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
                                            <p:txEl>
                                              <p:charRg st="0" end="24"/>
                                            </p:txEl>
                                          </p:spTgt>
                                        </p:tgtEl>
                                        <p:attrNameLst>
                                          <p:attrName>style.visibility</p:attrName>
                                        </p:attrNameLst>
                                      </p:cBhvr>
                                      <p:to>
                                        <p:strVal val="visible"/>
                                      </p:to>
                                    </p:set>
                                    <p:anim calcmode="lin" valueType="num">
                                      <p:cBhvr>
                                        <p:cTn id="21" dur="1000" fill="hold"/>
                                        <p:tgtEl>
                                          <p:spTgt spid="5">
                                            <p:txEl>
                                              <p:charRg st="0" end="24"/>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charRg st="0" end="2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charRg st="0" end="2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5">
                                            <p:txEl>
                                              <p:charRg st="24" end="62"/>
                                            </p:txEl>
                                          </p:spTgt>
                                        </p:tgtEl>
                                        <p:attrNameLst>
                                          <p:attrName>style.visibility</p:attrName>
                                        </p:attrNameLst>
                                      </p:cBhvr>
                                      <p:to>
                                        <p:strVal val="visible"/>
                                      </p:to>
                                    </p:set>
                                    <p:anim calcmode="lin" valueType="num">
                                      <p:cBhvr>
                                        <p:cTn id="28" dur="1000" fill="hold"/>
                                        <p:tgtEl>
                                          <p:spTgt spid="5">
                                            <p:txEl>
                                              <p:charRg st="24" end="62"/>
                                            </p:txEl>
                                          </p:spTgt>
                                        </p:tgtEl>
                                        <p:attrNameLst>
                                          <p:attrName>ppt_w</p:attrName>
                                        </p:attrNameLst>
                                      </p:cBhvr>
                                      <p:tavLst>
                                        <p:tav tm="0">
                                          <p:val>
                                            <p:fltVal val="0.000000"/>
                                          </p:val>
                                        </p:tav>
                                        <p:tav tm="100000">
                                          <p:val>
                                            <p:strVal val="#ppt_w"/>
                                          </p:val>
                                        </p:tav>
                                      </p:tavLst>
                                    </p:anim>
                                    <p:anim calcmode="lin" valueType="num">
                                      <p:cBhvr>
                                        <p:cTn id="29" dur="1000" fill="hold"/>
                                        <p:tgtEl>
                                          <p:spTgt spid="5">
                                            <p:txEl>
                                              <p:charRg st="24" end="62"/>
                                            </p:txEl>
                                          </p:spTgt>
                                        </p:tgtEl>
                                        <p:attrNameLst>
                                          <p:attrName>ppt_h</p:attrName>
                                        </p:attrNameLst>
                                      </p:cBhvr>
                                      <p:tavLst>
                                        <p:tav tm="0">
                                          <p:val>
                                            <p:fltVal val="0.000000"/>
                                          </p:val>
                                        </p:tav>
                                        <p:tav tm="100000">
                                          <p:val>
                                            <p:strVal val="#ppt_h"/>
                                          </p:val>
                                        </p:tav>
                                      </p:tavLst>
                                    </p:anim>
                                    <p:anim calcmode="lin" valueType="num">
                                      <p:cBhvr>
                                        <p:cTn id="30" dur="1000" fill="hold"/>
                                        <p:tgtEl>
                                          <p:spTgt spid="5">
                                            <p:txEl>
                                              <p:charRg st="24" end="62"/>
                                            </p:txEl>
                                          </p:spTgt>
                                        </p:tgtEl>
                                        <p:attrNameLst>
                                          <p:attrName>ppt_x</p:attrName>
                                        </p:attrNameLst>
                                      </p:cBhvr>
                                      <p:tavLst>
                                        <p:tav tm="0" fmla="#ppt_x+(cos(-2*pi*(1-$))*-#ppt_x-sin(-2*pi*(1-$))*(1-#ppt_y))*(1-$)">
                                          <p:val>
                                            <p:fltVal val="0.000000"/>
                                          </p:val>
                                        </p:tav>
                                        <p:tav tm="100000">
                                          <p:val>
                                            <p:fltVal val="1.000000"/>
                                          </p:val>
                                        </p:tav>
                                      </p:tavLst>
                                    </p:anim>
                                    <p:anim calcmode="lin" valueType="num">
                                      <p:cBhvr>
                                        <p:cTn id="31" dur="1000" fill="hold"/>
                                        <p:tgtEl>
                                          <p:spTgt spid="5">
                                            <p:txEl>
                                              <p:charRg st="24" end="62"/>
                                            </p:txEl>
                                          </p:spTgt>
                                        </p:tgtEl>
                                        <p:attrNameLst>
                                          <p:attrName>ppt_y</p:attrName>
                                        </p:attrNameLst>
                                      </p:cBhvr>
                                      <p:tavLst>
                                        <p:tav tm="0" fmla="#ppt_y+(sin(-2*pi*(1-$))*-#ppt_x+cos(-2*pi*(1-$))*(1-#ppt_y))*(1-$)">
                                          <p:val>
                                            <p:fltVal val="0.000000"/>
                                          </p:val>
                                        </p:tav>
                                        <p:tav tm="100000">
                                          <p:val>
                                            <p:fltVal val="1.000000"/>
                                          </p:val>
                                        </p:tav>
                                      </p:tavLst>
                                    </p:anim>
                                  </p:childTnLst>
                                </p:cTn>
                              </p:par>
                              <p:par>
                                <p:cTn id="32" presetID="15" presetClass="entr" presetSubtype="0" fill="hold" nodeType="withEffect">
                                  <p:stCondLst>
                                    <p:cond delay="0"/>
                                  </p:stCondLst>
                                  <p:childTnLst>
                                    <p:set>
                                      <p:cBhvr>
                                        <p:cTn id="33" dur="1" fill="hold">
                                          <p:stCondLst>
                                            <p:cond delay="0"/>
                                          </p:stCondLst>
                                        </p:cTn>
                                        <p:tgtEl>
                                          <p:spTgt spid="5">
                                            <p:txEl>
                                              <p:charRg st="62" end="72"/>
                                            </p:txEl>
                                          </p:spTgt>
                                        </p:tgtEl>
                                        <p:attrNameLst>
                                          <p:attrName>style.visibility</p:attrName>
                                        </p:attrNameLst>
                                      </p:cBhvr>
                                      <p:to>
                                        <p:strVal val="visible"/>
                                      </p:to>
                                    </p:set>
                                    <p:anim calcmode="lin" valueType="num">
                                      <p:cBhvr>
                                        <p:cTn id="34" dur="1000" fill="hold"/>
                                        <p:tgtEl>
                                          <p:spTgt spid="5">
                                            <p:txEl>
                                              <p:charRg st="62" end="72"/>
                                            </p:txEl>
                                          </p:spTgt>
                                        </p:tgtEl>
                                        <p:attrNameLst>
                                          <p:attrName>ppt_w</p:attrName>
                                        </p:attrNameLst>
                                      </p:cBhvr>
                                      <p:tavLst>
                                        <p:tav tm="0">
                                          <p:val>
                                            <p:fltVal val="0.000000"/>
                                          </p:val>
                                        </p:tav>
                                        <p:tav tm="100000">
                                          <p:val>
                                            <p:strVal val="#ppt_w"/>
                                          </p:val>
                                        </p:tav>
                                      </p:tavLst>
                                    </p:anim>
                                    <p:anim calcmode="lin" valueType="num">
                                      <p:cBhvr>
                                        <p:cTn id="35" dur="1000" fill="hold"/>
                                        <p:tgtEl>
                                          <p:spTgt spid="5">
                                            <p:txEl>
                                              <p:charRg st="62" end="72"/>
                                            </p:txEl>
                                          </p:spTgt>
                                        </p:tgtEl>
                                        <p:attrNameLst>
                                          <p:attrName>ppt_h</p:attrName>
                                        </p:attrNameLst>
                                      </p:cBhvr>
                                      <p:tavLst>
                                        <p:tav tm="0">
                                          <p:val>
                                            <p:fltVal val="0.000000"/>
                                          </p:val>
                                        </p:tav>
                                        <p:tav tm="100000">
                                          <p:val>
                                            <p:strVal val="#ppt_h"/>
                                          </p:val>
                                        </p:tav>
                                      </p:tavLst>
                                    </p:anim>
                                    <p:anim calcmode="lin" valueType="num">
                                      <p:cBhvr>
                                        <p:cTn id="36" dur="1000" fill="hold"/>
                                        <p:tgtEl>
                                          <p:spTgt spid="5">
                                            <p:txEl>
                                              <p:charRg st="62" end="72"/>
                                            </p:txEl>
                                          </p:spTgt>
                                        </p:tgtEl>
                                        <p:attrNameLst>
                                          <p:attrName>ppt_x</p:attrName>
                                        </p:attrNameLst>
                                      </p:cBhvr>
                                      <p:tavLst>
                                        <p:tav tm="0" fmla="#ppt_x+(cos(-2*pi*(1-$))*-#ppt_x-sin(-2*pi*(1-$))*(1-#ppt_y))*(1-$)">
                                          <p:val>
                                            <p:fltVal val="0.000000"/>
                                          </p:val>
                                        </p:tav>
                                        <p:tav tm="100000">
                                          <p:val>
                                            <p:fltVal val="1.000000"/>
                                          </p:val>
                                        </p:tav>
                                      </p:tavLst>
                                    </p:anim>
                                    <p:anim calcmode="lin" valueType="num">
                                      <p:cBhvr>
                                        <p:cTn id="37" dur="1000" fill="hold"/>
                                        <p:tgtEl>
                                          <p:spTgt spid="5">
                                            <p:txEl>
                                              <p:charRg st="62" end="72"/>
                                            </p:txEl>
                                          </p:spTgt>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0-#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1+#ppt_w/2"/>
                                          </p:val>
                                        </p:tav>
                                        <p:tav tm="100000">
                                          <p:val>
                                            <p:strVal val="#ppt_x"/>
                                          </p:val>
                                        </p:tav>
                                      </p:tavLst>
                                    </p:anim>
                                    <p:anim calcmode="lin" valueType="num">
                                      <p:cBhvr additive="base">
                                        <p:cTn id="4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5"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000000"/>
                                          </p:val>
                                        </p:tav>
                                        <p:tav tm="100000">
                                          <p:val>
                                            <p:strVal val="#ppt_w"/>
                                          </p:val>
                                        </p:tav>
                                      </p:tavLst>
                                    </p:anim>
                                    <p:anim calcmode="lin" valueType="num">
                                      <p:cBhvr>
                                        <p:cTn id="55" dur="1000" fill="hold"/>
                                        <p:tgtEl>
                                          <p:spTgt spid="9"/>
                                        </p:tgtEl>
                                        <p:attrNameLst>
                                          <p:attrName>ppt_h</p:attrName>
                                        </p:attrNameLst>
                                      </p:cBhvr>
                                      <p:tavLst>
                                        <p:tav tm="0">
                                          <p:val>
                                            <p:fltVal val="0.000000"/>
                                          </p:val>
                                        </p:tav>
                                        <p:tav tm="100000">
                                          <p:val>
                                            <p:strVal val="#ppt_h"/>
                                          </p:val>
                                        </p:tav>
                                      </p:tavLst>
                                    </p:anim>
                                    <p:anim calcmode="lin" valueType="num">
                                      <p:cBhvr>
                                        <p:cTn id="56" dur="1000" fill="hold"/>
                                        <p:tgtEl>
                                          <p:spTgt spid="9"/>
                                        </p:tgtEl>
                                        <p:attrNameLst>
                                          <p:attrName>ppt_x</p:attrName>
                                        </p:attrNameLst>
                                      </p:cBhvr>
                                      <p:tavLst>
                                        <p:tav tm="0" fmla="#ppt_x+(cos(-2*pi*(1-$))*-#ppt_x-sin(-2*pi*(1-$))*(1-#ppt_y))*(1-$)">
                                          <p:val>
                                            <p:fltVal val="0.000000"/>
                                          </p:val>
                                        </p:tav>
                                        <p:tav tm="100000">
                                          <p:val>
                                            <p:fltVal val="1.000000"/>
                                          </p:val>
                                        </p:tav>
                                      </p:tavLst>
                                    </p:anim>
                                    <p:anim calcmode="lin" valueType="num">
                                      <p:cBhvr>
                                        <p:cTn id="57" dur="1000" fill="hold"/>
                                        <p:tgtEl>
                                          <p:spTgt spid="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8" fill="hold">
                      <p:stCondLst>
                        <p:cond delay="indefinite"/>
                      </p:stCondLst>
                      <p:childTnLst>
                        <p:par>
                          <p:cTn id="59" fill="hold">
                            <p:stCondLst>
                              <p:cond delay="0"/>
                            </p:stCondLst>
                            <p:childTnLst>
                              <p:par>
                                <p:cTn id="60" presetID="27" presetClass="entr" presetSubtype="0" fill="hold" grpId="0" nodeType="clickEffect">
                                  <p:stCondLst>
                                    <p:cond delay="0"/>
                                  </p:stCondLst>
                                  <p:iterate type="lt">
                                    <p:tmPct val="50000"/>
                                  </p:iterate>
                                  <p:childTnLst>
                                    <p:set>
                                      <p:cBhvr>
                                        <p:cTn id="61" dur="1" fill="hold">
                                          <p:stCondLst>
                                            <p:cond delay="0"/>
                                          </p:stCondLst>
                                        </p:cTn>
                                        <p:tgtEl>
                                          <p:spTgt spid="10"/>
                                        </p:tgtEl>
                                        <p:attrNameLst>
                                          <p:attrName>style.visibility</p:attrName>
                                        </p:attrNameLst>
                                      </p:cBhvr>
                                      <p:to>
                                        <p:strVal val="visible"/>
                                      </p:to>
                                    </p:set>
                                    <p:anim calcmode="discrete" valueType="clr">
                                      <p:cBhvr override="childStyle">
                                        <p:cTn id="62"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10"/>
                                        </p:tgtEl>
                                        <p:attrNameLst>
                                          <p:attrName>fillcolor</p:attrName>
                                        </p:attrNameLst>
                                      </p:cBhvr>
                                      <p:tavLst>
                                        <p:tav tm="0">
                                          <p:val>
                                            <p:clrVal>
                                              <a:schemeClr val="accent2"/>
                                            </p:clrVal>
                                          </p:val>
                                        </p:tav>
                                        <p:tav tm="50000">
                                          <p:val>
                                            <p:clrVal>
                                              <a:schemeClr val="hlink"/>
                                            </p:clrVal>
                                          </p:val>
                                        </p:tav>
                                      </p:tavLst>
                                    </p:anim>
                                    <p:set>
                                      <p:cBhvr>
                                        <p:cTn id="64"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animBg="1"/>
      <p:bldP spid="9"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p:grpSp>
        <p:nvGrpSpPr>
          <p:cNvPr id="2" name="组合 21"/>
          <p:cNvGrpSpPr/>
          <p:nvPr/>
        </p:nvGrpSpPr>
        <p:grpSpPr>
          <a:xfrm>
            <a:off x="3119438" y="1857375"/>
            <a:ext cx="2998787" cy="1601788"/>
            <a:chOff x="3119438" y="1857375"/>
            <a:chExt cx="2998787" cy="1601788"/>
          </a:xfrm>
        </p:grpSpPr>
        <p:grpSp>
          <p:nvGrpSpPr>
            <p:cNvPr id="102403" name="Group 12"/>
            <p:cNvGrpSpPr/>
            <p:nvPr/>
          </p:nvGrpSpPr>
          <p:grpSpPr>
            <a:xfrm>
              <a:off x="3119438" y="2000250"/>
              <a:ext cx="2998787" cy="1458913"/>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43023" name="Oval 15"/>
            <p:cNvSpPr>
              <a:spLocks noChangeArrowheads="1"/>
            </p:cNvSpPr>
            <p:nvPr/>
          </p:nvSpPr>
          <p:spPr bwMode="gray">
            <a:xfrm>
              <a:off x="3260725" y="1857375"/>
              <a:ext cx="2684463" cy="1341438"/>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3024" name="Oval 16"/>
            <p:cNvSpPr>
              <a:spLocks noChangeArrowheads="1"/>
            </p:cNvSpPr>
            <p:nvPr/>
          </p:nvSpPr>
          <p:spPr bwMode="gray">
            <a:xfrm>
              <a:off x="3295650" y="1865313"/>
              <a:ext cx="2619375" cy="1308100"/>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3025" name="Oval 17"/>
            <p:cNvSpPr>
              <a:spLocks noChangeArrowheads="1"/>
            </p:cNvSpPr>
            <p:nvPr/>
          </p:nvSpPr>
          <p:spPr bwMode="gray">
            <a:xfrm>
              <a:off x="3322638" y="1878013"/>
              <a:ext cx="2492375" cy="1222375"/>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3026" name="Oval 18"/>
            <p:cNvSpPr>
              <a:spLocks noChangeArrowheads="1"/>
            </p:cNvSpPr>
            <p:nvPr/>
          </p:nvSpPr>
          <p:spPr bwMode="gray">
            <a:xfrm>
              <a:off x="3454400" y="1905000"/>
              <a:ext cx="2193925" cy="990600"/>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grpSp>
      <p:sp>
        <p:nvSpPr>
          <p:cNvPr id="24580" name="TextBox 18"/>
          <p:cNvSpPr txBox="1"/>
          <p:nvPr/>
        </p:nvSpPr>
        <p:spPr>
          <a:xfrm>
            <a:off x="3714750" y="1857375"/>
            <a:ext cx="1785938" cy="954088"/>
          </a:xfrm>
          <a:prstGeom prst="rect">
            <a:avLst/>
          </a:prstGeom>
          <a:noFill/>
          <a:ln w="9525">
            <a:noFill/>
          </a:ln>
        </p:spPr>
        <p:txBody>
          <a:bodyPr anchor="t" anchorCtr="0">
            <a:spAutoFit/>
          </a:bodyPr>
          <a:p>
            <a:pPr algn="ctr"/>
            <a:r>
              <a:rPr lang="zh-CN" altLang="en-US" sz="2800" b="1" dirty="0">
                <a:solidFill>
                  <a:srgbClr val="002060"/>
                </a:solidFill>
                <a:latin typeface="隶书" panose="02010509060101010101" pitchFamily="49" charset="-122"/>
                <a:ea typeface="隶书" panose="02010509060101010101" pitchFamily="49" charset="-122"/>
              </a:rPr>
              <a:t>学生能力培养要素</a:t>
            </a:r>
            <a:endParaRPr lang="zh-CN" altLang="en-US" sz="2800" b="1" dirty="0">
              <a:solidFill>
                <a:srgbClr val="002060"/>
              </a:solidFill>
              <a:latin typeface="隶书" panose="02010509060101010101" pitchFamily="49" charset="-122"/>
              <a:ea typeface="隶书" panose="02010509060101010101" pitchFamily="49" charset="-122"/>
            </a:endParaRPr>
          </a:p>
        </p:txBody>
      </p:sp>
      <p:sp>
        <p:nvSpPr>
          <p:cNvPr id="25605" name="TextBox 2"/>
          <p:cNvSpPr txBox="1"/>
          <p:nvPr/>
        </p:nvSpPr>
        <p:spPr>
          <a:xfrm>
            <a:off x="571500" y="1214438"/>
            <a:ext cx="3571875" cy="400050"/>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（四）关于学生能力培养</a:t>
            </a:r>
            <a:endParaRPr lang="zh-CN" altLang="en-US" sz="2000" b="1" dirty="0">
              <a:solidFill>
                <a:srgbClr val="C00000"/>
              </a:solidFill>
              <a:latin typeface="Arial" panose="020B0604020202020204" pitchFamily="34" charset="0"/>
              <a:ea typeface="仿宋_GB2312" pitchFamily="49" charset="-122"/>
            </a:endParaRPr>
          </a:p>
        </p:txBody>
      </p:sp>
      <p:grpSp>
        <p:nvGrpSpPr>
          <p:cNvPr id="4" name="组合 24"/>
          <p:cNvGrpSpPr/>
          <p:nvPr/>
        </p:nvGrpSpPr>
        <p:grpSpPr>
          <a:xfrm>
            <a:off x="1571625" y="3143250"/>
            <a:ext cx="6000750" cy="2928938"/>
            <a:chOff x="1571625" y="3143250"/>
            <a:chExt cx="6000750" cy="2928938"/>
          </a:xfrm>
        </p:grpSpPr>
        <p:grpSp>
          <p:nvGrpSpPr>
            <p:cNvPr id="102413" name="组合 26"/>
            <p:cNvGrpSpPr/>
            <p:nvPr/>
          </p:nvGrpSpPr>
          <p:grpSpPr>
            <a:xfrm>
              <a:off x="1571625" y="3143250"/>
              <a:ext cx="2554288" cy="2857500"/>
              <a:chOff x="1571604" y="3143248"/>
              <a:chExt cx="2554309" cy="2857520"/>
            </a:xfrm>
          </p:grpSpPr>
          <p:sp>
            <p:nvSpPr>
              <p:cNvPr id="43016" name="Freeform 8"/>
              <p:cNvSpPr/>
              <p:nvPr/>
            </p:nvSpPr>
            <p:spPr bwMode="gray">
              <a:xfrm>
                <a:off x="3222618" y="3286124"/>
                <a:ext cx="903295" cy="1241434"/>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23" name="椭圆 22"/>
              <p:cNvSpPr/>
              <p:nvPr/>
            </p:nvSpPr>
            <p:spPr>
              <a:xfrm>
                <a:off x="1571604" y="3143248"/>
                <a:ext cx="1857390" cy="2857520"/>
              </a:xfrm>
              <a:prstGeom prst="ellipse">
                <a:avLst/>
              </a:prstGeom>
              <a:solidFill>
                <a:schemeClr val="tx1">
                  <a:lumMod val="60000"/>
                  <a:lumOff val="40000"/>
                </a:schemeClr>
              </a:solidFill>
              <a:ln w="571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2416" name="TextBox 24"/>
              <p:cNvSpPr txBox="1"/>
              <p:nvPr/>
            </p:nvSpPr>
            <p:spPr>
              <a:xfrm>
                <a:off x="1928794" y="3929066"/>
                <a:ext cx="1214446" cy="1323439"/>
              </a:xfrm>
              <a:prstGeom prst="rect">
                <a:avLst/>
              </a:prstGeom>
              <a:noFill/>
              <a:ln w="9525">
                <a:noFill/>
              </a:ln>
            </p:spPr>
            <p:txBody>
              <a:bodyPr anchor="t" anchorCtr="0">
                <a:spAutoFit/>
              </a:bodyPr>
              <a:p>
                <a:pPr algn="ctr"/>
                <a:r>
                  <a:rPr lang="zh-CN" altLang="en-US" sz="4000" b="1" dirty="0">
                    <a:solidFill>
                      <a:srgbClr val="FFFF00"/>
                    </a:solidFill>
                    <a:latin typeface="黑体" panose="02010609060101010101" pitchFamily="49" charset="-122"/>
                    <a:ea typeface="黑体" panose="02010609060101010101" pitchFamily="49" charset="-122"/>
                  </a:rPr>
                  <a:t>学校因素</a:t>
                </a:r>
                <a:endParaRPr lang="zh-CN" altLang="en-US" sz="4000" b="1" dirty="0">
                  <a:solidFill>
                    <a:srgbClr val="FFFF00"/>
                  </a:solidFill>
                  <a:latin typeface="黑体" panose="02010609060101010101" pitchFamily="49" charset="-122"/>
                  <a:ea typeface="黑体" panose="02010609060101010101" pitchFamily="49" charset="-122"/>
                </a:endParaRPr>
              </a:p>
            </p:txBody>
          </p:sp>
        </p:grpSp>
        <p:grpSp>
          <p:nvGrpSpPr>
            <p:cNvPr id="102417" name="组合 27"/>
            <p:cNvGrpSpPr/>
            <p:nvPr/>
          </p:nvGrpSpPr>
          <p:grpSpPr>
            <a:xfrm>
              <a:off x="4929188" y="3214688"/>
              <a:ext cx="2643187" cy="2857500"/>
              <a:chOff x="4929188" y="3214686"/>
              <a:chExt cx="2643208" cy="2857520"/>
            </a:xfrm>
          </p:grpSpPr>
          <p:sp>
            <p:nvSpPr>
              <p:cNvPr id="102418" name="AutoShape 9"/>
              <p:cNvSpPr>
                <a:spLocks noChangeAspect="1" noTextEdit="1"/>
              </p:cNvSpPr>
              <p:nvPr/>
            </p:nvSpPr>
            <p:spPr>
              <a:xfrm flipH="1">
                <a:off x="4929188" y="3286125"/>
                <a:ext cx="909637" cy="1244600"/>
              </a:xfrm>
              <a:prstGeom prst="rect">
                <a:avLst/>
              </a:prstGeom>
              <a:noFill/>
              <a:ln w="9525">
                <a:noFill/>
              </a:ln>
            </p:spPr>
            <p:txBody>
              <a:bodyPr anchor="t" anchorCtr="0"/>
              <a:p>
                <a:pPr eaLnBrk="0" hangingPunct="0"/>
                <a:endParaRPr lang="zh-CN" altLang="en-US">
                  <a:latin typeface="Arial" panose="020B0604020202020204" pitchFamily="34" charset="0"/>
                  <a:ea typeface="隶书" panose="02010509060101010101" pitchFamily="49" charset="-122"/>
                </a:endParaRPr>
              </a:p>
            </p:txBody>
          </p:sp>
          <p:sp>
            <p:nvSpPr>
              <p:cNvPr id="43018" name="Freeform 10"/>
              <p:cNvSpPr/>
              <p:nvPr/>
            </p:nvSpPr>
            <p:spPr bwMode="gray">
              <a:xfrm flipH="1">
                <a:off x="4935538" y="3289299"/>
                <a:ext cx="903294" cy="1241434"/>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24" name="椭圆 23"/>
              <p:cNvSpPr/>
              <p:nvPr/>
            </p:nvSpPr>
            <p:spPr>
              <a:xfrm>
                <a:off x="5715006" y="3214686"/>
                <a:ext cx="1857390" cy="2857520"/>
              </a:xfrm>
              <a:prstGeom prst="ellipse">
                <a:avLst/>
              </a:prstGeom>
              <a:solidFill>
                <a:srgbClr val="92D050"/>
              </a:solidFill>
              <a:ln w="5715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2421" name="TextBox 25"/>
              <p:cNvSpPr txBox="1"/>
              <p:nvPr/>
            </p:nvSpPr>
            <p:spPr>
              <a:xfrm>
                <a:off x="6072198" y="3857628"/>
                <a:ext cx="1214446" cy="1323439"/>
              </a:xfrm>
              <a:prstGeom prst="rect">
                <a:avLst/>
              </a:prstGeom>
              <a:noFill/>
              <a:ln w="9525">
                <a:noFill/>
              </a:ln>
            </p:spPr>
            <p:txBody>
              <a:bodyPr anchor="t" anchorCtr="0">
                <a:spAutoFit/>
              </a:bodyPr>
              <a:p>
                <a:r>
                  <a:rPr lang="zh-CN" altLang="en-US" sz="4000" b="1" dirty="0">
                    <a:solidFill>
                      <a:srgbClr val="FF0000"/>
                    </a:solidFill>
                    <a:latin typeface="黑体" panose="02010609060101010101" pitchFamily="49" charset="-122"/>
                    <a:ea typeface="黑体" panose="02010609060101010101" pitchFamily="49" charset="-122"/>
                  </a:rPr>
                  <a:t>个人因素</a:t>
                </a:r>
                <a:endParaRPr lang="zh-CN" altLang="en-US" sz="4000" b="1" dirty="0">
                  <a:solidFill>
                    <a:srgbClr val="FF0000"/>
                  </a:solidFill>
                  <a:latin typeface="黑体" panose="02010609060101010101" pitchFamily="49" charset="-122"/>
                  <a:ea typeface="黑体" panose="02010609060101010101" pitchFamily="49" charset="-122"/>
                </a:endParaRPr>
              </a:p>
            </p:txBody>
          </p:sp>
        </p:grpSp>
      </p:grpSp>
      <p:sp>
        <p:nvSpPr>
          <p:cNvPr id="25" name="TextBox 53"/>
          <p:cNvSpPr txBox="1"/>
          <p:nvPr/>
        </p:nvSpPr>
        <p:spPr>
          <a:xfrm>
            <a:off x="857250" y="1643063"/>
            <a:ext cx="2143125" cy="400050"/>
          </a:xfrm>
          <a:prstGeom prst="rect">
            <a:avLst/>
          </a:prstGeom>
          <a:noFill/>
          <a:ln w="9525">
            <a:noFill/>
          </a:ln>
        </p:spPr>
        <p:txBody>
          <a:bodyPr anchor="t" anchorCtr="0">
            <a:spAutoFit/>
          </a:bodyPr>
          <a:p>
            <a:r>
              <a:rPr lang="zh-CN" altLang="zh-CN" sz="2000" b="1" dirty="0">
                <a:solidFill>
                  <a:srgbClr val="132767"/>
                </a:solidFill>
                <a:latin typeface="Arial" panose="020B0604020202020204" pitchFamily="34" charset="0"/>
                <a:ea typeface="仿宋_GB2312" pitchFamily="49" charset="-122"/>
              </a:rPr>
              <a:t>1</a:t>
            </a:r>
            <a:r>
              <a:rPr lang="en-US"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要</a:t>
            </a:r>
            <a:r>
              <a:rPr lang="zh-CN" altLang="zh-CN" sz="2000" b="1" dirty="0">
                <a:solidFill>
                  <a:srgbClr val="132767"/>
                </a:solidFill>
                <a:latin typeface="Arial" panose="020B0604020202020204" pitchFamily="34" charset="0"/>
                <a:ea typeface="仿宋_GB2312" pitchFamily="49" charset="-122"/>
              </a:rPr>
              <a:t>素</a:t>
            </a:r>
            <a:endParaRPr lang="zh-CN" altLang="en-US" sz="2000" b="1" dirty="0">
              <a:solidFill>
                <a:srgbClr val="132767"/>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p:cTn id="7" dur="1000" fill="hold"/>
                                        <p:tgtEl>
                                          <p:spTgt spid="25605"/>
                                        </p:tgtEl>
                                        <p:attrNameLst>
                                          <p:attrName>ppt_x</p:attrName>
                                        </p:attrNameLst>
                                      </p:cBhvr>
                                      <p:tavLst>
                                        <p:tav tm="0">
                                          <p:val>
                                            <p:strVal val="#ppt_x-.2"/>
                                          </p:val>
                                        </p:tav>
                                        <p:tav tm="100000">
                                          <p:val>
                                            <p:strVal val="#ppt_x"/>
                                          </p:val>
                                        </p:tav>
                                      </p:tavLst>
                                    </p:anim>
                                    <p:anim calcmode="lin" valueType="num">
                                      <p:cBhvr>
                                        <p:cTn id="8" dur="1000" fill="hold"/>
                                        <p:tgtEl>
                                          <p:spTgt spid="25605"/>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605"/>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0-#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000000"/>
                                          </p:val>
                                        </p:tav>
                                        <p:tav tm="100000">
                                          <p:val>
                                            <p:strVal val="#ppt_w"/>
                                          </p:val>
                                        </p:tav>
                                      </p:tavLst>
                                    </p:anim>
                                    <p:anim calcmode="lin" valueType="num">
                                      <p:cBhvr>
                                        <p:cTn id="20" dur="500" fill="hold"/>
                                        <p:tgtEl>
                                          <p:spTgt spid="2"/>
                                        </p:tgtEl>
                                        <p:attrNameLst>
                                          <p:attrName>ppt_h</p:attrName>
                                        </p:attrNameLst>
                                      </p:cBhvr>
                                      <p:tavLst>
                                        <p:tav tm="0">
                                          <p:val>
                                            <p:fltVal val="0.000000"/>
                                          </p:val>
                                        </p:tav>
                                        <p:tav tm="100000">
                                          <p:val>
                                            <p:strVal val="#ppt_h"/>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24580"/>
                                        </p:tgtEl>
                                        <p:attrNameLst>
                                          <p:attrName>style.visibility</p:attrName>
                                        </p:attrNameLst>
                                      </p:cBhvr>
                                      <p:to>
                                        <p:strVal val="visible"/>
                                      </p:to>
                                    </p:set>
                                    <p:anim calcmode="lin" valueType="num">
                                      <p:cBhvr additive="base">
                                        <p:cTn id="24" dur="500" fill="hold"/>
                                        <p:tgtEl>
                                          <p:spTgt spid="24580"/>
                                        </p:tgtEl>
                                        <p:attrNameLst>
                                          <p:attrName>ppt_x</p:attrName>
                                        </p:attrNameLst>
                                      </p:cBhvr>
                                      <p:tavLst>
                                        <p:tav tm="0">
                                          <p:val>
                                            <p:strVal val="0-#ppt_w/2"/>
                                          </p:val>
                                        </p:tav>
                                        <p:tav tm="100000">
                                          <p:val>
                                            <p:strVal val="#ppt_x"/>
                                          </p:val>
                                        </p:tav>
                                      </p:tavLst>
                                    </p:anim>
                                    <p:anim calcmode="lin" valueType="num">
                                      <p:cBhvr additive="base">
                                        <p:cTn id="25"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strVal val="#ppt_w*0.70"/>
                                          </p:val>
                                        </p:tav>
                                        <p:tav tm="100000">
                                          <p:val>
                                            <p:strVal val="#ppt_w"/>
                                          </p:val>
                                        </p:tav>
                                      </p:tavLst>
                                    </p:anim>
                                    <p:anim calcmode="lin" valueType="num">
                                      <p:cBhvr>
                                        <p:cTn id="31" dur="1000" fill="hold"/>
                                        <p:tgtEl>
                                          <p:spTgt spid="4"/>
                                        </p:tgtEl>
                                        <p:attrNameLst>
                                          <p:attrName>ppt_h</p:attrName>
                                        </p:attrNameLst>
                                      </p:cBhvr>
                                      <p:tavLst>
                                        <p:tav tm="0">
                                          <p:val>
                                            <p:strVal val="#ppt_h"/>
                                          </p:val>
                                        </p:tav>
                                        <p:tav tm="100000">
                                          <p:val>
                                            <p:strVal val="#ppt_h"/>
                                          </p:val>
                                        </p:tav>
                                      </p:tavLst>
                                    </p:anim>
                                    <p:animEffect transition="in" filter="fade">
                                      <p:cBhvr>
                                        <p:cTn id="3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5605" grpId="0"/>
      <p:bldP spid="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49"/>
          <p:cNvGrpSpPr/>
          <p:nvPr/>
        </p:nvGrpSpPr>
        <p:grpSpPr>
          <a:xfrm>
            <a:off x="755650" y="2051050"/>
            <a:ext cx="2665413" cy="3163888"/>
            <a:chOff x="755650" y="2051050"/>
            <a:chExt cx="2665413" cy="3163900"/>
          </a:xfrm>
        </p:grpSpPr>
        <p:sp>
          <p:nvSpPr>
            <p:cNvPr id="103426" name="AutoShape 3"/>
            <p:cNvSpPr/>
            <p:nvPr/>
          </p:nvSpPr>
          <p:spPr>
            <a:xfrm>
              <a:off x="2916238" y="2849563"/>
              <a:ext cx="504825" cy="576262"/>
            </a:xfrm>
            <a:prstGeom prst="chevron">
              <a:avLst>
                <a:gd name="adj" fmla="val 52500"/>
              </a:avLst>
            </a:prstGeom>
            <a:solidFill>
              <a:schemeClr val="accent1"/>
            </a:solidFill>
            <a:ln w="0">
              <a:noFill/>
            </a:ln>
          </p:spPr>
          <p:txBody>
            <a:bodyPr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49162" name="Oval 10"/>
            <p:cNvSpPr>
              <a:spLocks noChangeArrowheads="1"/>
            </p:cNvSpPr>
            <p:nvPr/>
          </p:nvSpPr>
          <p:spPr bwMode="gray">
            <a:xfrm>
              <a:off x="755650" y="2051050"/>
              <a:ext cx="2160588" cy="21605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9163" name="Oval 11"/>
            <p:cNvSpPr>
              <a:spLocks noChangeArrowheads="1"/>
            </p:cNvSpPr>
            <p:nvPr/>
          </p:nvSpPr>
          <p:spPr bwMode="gray">
            <a:xfrm>
              <a:off x="755650" y="2051050"/>
              <a:ext cx="2160588" cy="2160596"/>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9164" name="Oval 12"/>
            <p:cNvSpPr>
              <a:spLocks noChangeArrowheads="1"/>
            </p:cNvSpPr>
            <p:nvPr/>
          </p:nvSpPr>
          <p:spPr bwMode="gray">
            <a:xfrm>
              <a:off x="896938" y="2192339"/>
              <a:ext cx="1878012" cy="1878019"/>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9165" name="Oval 13"/>
            <p:cNvSpPr>
              <a:spLocks noChangeArrowheads="1"/>
            </p:cNvSpPr>
            <p:nvPr/>
          </p:nvSpPr>
          <p:spPr bwMode="gray">
            <a:xfrm>
              <a:off x="898525" y="2195514"/>
              <a:ext cx="1878013" cy="1878019"/>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03431" name="Oval 14"/>
            <p:cNvSpPr/>
            <p:nvPr/>
          </p:nvSpPr>
          <p:spPr>
            <a:xfrm>
              <a:off x="990600" y="2286000"/>
              <a:ext cx="1690688" cy="1690688"/>
            </a:xfrm>
            <a:prstGeom prst="ellipse">
              <a:avLst/>
            </a:prstGeom>
            <a:solidFill>
              <a:srgbClr val="333333"/>
            </a:solidFill>
            <a:ln w="38100">
              <a:noFill/>
            </a:ln>
          </p:spPr>
          <p:txBody>
            <a:bodyPr anchor="ctr" anchorCtr="0">
              <a:spAutoFit/>
            </a:bodyPr>
            <a:p>
              <a:endParaRPr lang="zh-CN" altLang="en-US" sz="1800" dirty="0">
                <a:solidFill>
                  <a:srgbClr val="132767"/>
                </a:solidFill>
                <a:latin typeface="Arial" panose="020B0604020202020204" pitchFamily="34" charset="0"/>
                <a:ea typeface="仿宋_GB2312" pitchFamily="49" charset="-122"/>
              </a:endParaRPr>
            </a:p>
          </p:txBody>
        </p:sp>
        <p:grpSp>
          <p:nvGrpSpPr>
            <p:cNvPr id="103432" name="Group 15"/>
            <p:cNvGrpSpPr/>
            <p:nvPr/>
          </p:nvGrpSpPr>
          <p:grpSpPr>
            <a:xfrm>
              <a:off x="1017588" y="2311400"/>
              <a:ext cx="1636712" cy="1636713"/>
              <a:chOff x="4166" y="1706"/>
              <a:chExt cx="1252" cy="1252"/>
            </a:xfrm>
          </p:grpSpPr>
          <p:sp>
            <p:nvSpPr>
              <p:cNvPr id="103433" name="Oval 16"/>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3434" name="Oval 17"/>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3435" name="Oval 18"/>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3436" name="Oval 19"/>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grpSp>
        <p:sp>
          <p:nvSpPr>
            <p:cNvPr id="49187" name="AutoShape 35"/>
            <p:cNvSpPr>
              <a:spLocks noChangeArrowheads="1"/>
            </p:cNvSpPr>
            <p:nvPr/>
          </p:nvSpPr>
          <p:spPr bwMode="gray">
            <a:xfrm>
              <a:off x="785813" y="4286258"/>
              <a:ext cx="2057400" cy="515940"/>
            </a:xfrm>
            <a:prstGeom prst="roundRect">
              <a:avLst>
                <a:gd name="adj" fmla="val 50000"/>
              </a:avLst>
            </a:prstGeom>
            <a:solidFill>
              <a:srgbClr val="C00000"/>
            </a:solidFill>
            <a:ln w="38100" algn="ctr">
              <a:solidFill>
                <a:schemeClr val="tx1"/>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决定整体知识结构</a:t>
              </a:r>
              <a:endParaRPr kumimoji="0" lang="en-US" altLang="zh-CN" sz="18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p:txBody>
        </p:sp>
        <p:sp>
          <p:nvSpPr>
            <p:cNvPr id="103438" name="Text Box 38"/>
            <p:cNvSpPr txBox="1"/>
            <p:nvPr/>
          </p:nvSpPr>
          <p:spPr>
            <a:xfrm>
              <a:off x="1139769" y="2714620"/>
              <a:ext cx="1422185" cy="831000"/>
            </a:xfrm>
            <a:prstGeom prst="rect">
              <a:avLst/>
            </a:prstGeom>
            <a:noFill/>
            <a:ln w="9525">
              <a:noFill/>
            </a:ln>
          </p:spPr>
          <p:txBody>
            <a:bodyPr wrap="none" anchor="t" anchorCtr="0">
              <a:spAutoFit/>
            </a:bodyPr>
            <a:p>
              <a:pPr algn="ctr" eaLnBrk="0" hangingPunct="0"/>
              <a:r>
                <a:rPr lang="zh-CN" altLang="en-US" sz="2400" b="1" dirty="0">
                  <a:solidFill>
                    <a:srgbClr val="000000"/>
                  </a:solidFill>
                  <a:latin typeface="Arial" panose="020B0604020202020204" pitchFamily="34" charset="0"/>
                  <a:ea typeface="宋体" panose="02010600030101010101" pitchFamily="2" charset="-122"/>
                </a:rPr>
                <a:t>好的</a:t>
              </a:r>
              <a:endParaRPr lang="zh-CN" altLang="zh-CN" sz="2400" b="1" dirty="0">
                <a:solidFill>
                  <a:srgbClr val="000000"/>
                </a:solidFill>
                <a:latin typeface="Arial" panose="020B0604020202020204" pitchFamily="34" charset="0"/>
                <a:ea typeface="宋体" panose="02010600030101010101" pitchFamily="2" charset="-122"/>
              </a:endParaRPr>
            </a:p>
            <a:p>
              <a:pPr algn="ctr" eaLnBrk="0" hangingPunct="0"/>
              <a:r>
                <a:rPr lang="zh-CN" altLang="en-US" sz="2400" b="1" dirty="0">
                  <a:solidFill>
                    <a:srgbClr val="000000"/>
                  </a:solidFill>
                  <a:latin typeface="Arial" panose="020B0604020202020204" pitchFamily="34" charset="0"/>
                  <a:ea typeface="宋体" panose="02010600030101010101" pitchFamily="2" charset="-122"/>
                </a:rPr>
                <a:t>培养方案</a:t>
              </a:r>
              <a:endParaRPr lang="zh-CN" altLang="zh-CN" sz="2400" b="1" dirty="0">
                <a:solidFill>
                  <a:srgbClr val="000000"/>
                </a:solidFill>
                <a:latin typeface="Arial" panose="020B0604020202020204" pitchFamily="34" charset="0"/>
                <a:ea typeface="宋体" panose="02010600030101010101" pitchFamily="2" charset="-122"/>
              </a:endParaRPr>
            </a:p>
          </p:txBody>
        </p:sp>
        <p:sp>
          <p:nvSpPr>
            <p:cNvPr id="46" name="圆角矩形 45"/>
            <p:cNvSpPr/>
            <p:nvPr/>
          </p:nvSpPr>
          <p:spPr>
            <a:xfrm>
              <a:off x="1214438" y="4857761"/>
              <a:ext cx="1500187"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第一位因素</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grpSp>
      <p:grpSp>
        <p:nvGrpSpPr>
          <p:cNvPr id="4" name="组合 50"/>
          <p:cNvGrpSpPr/>
          <p:nvPr/>
        </p:nvGrpSpPr>
        <p:grpSpPr>
          <a:xfrm>
            <a:off x="3492500" y="2057400"/>
            <a:ext cx="2663825" cy="3157538"/>
            <a:chOff x="3492500" y="2057400"/>
            <a:chExt cx="2663825" cy="3157550"/>
          </a:xfrm>
        </p:grpSpPr>
        <p:sp>
          <p:nvSpPr>
            <p:cNvPr id="103441" name="AutoShape 4"/>
            <p:cNvSpPr/>
            <p:nvPr/>
          </p:nvSpPr>
          <p:spPr>
            <a:xfrm>
              <a:off x="5651500" y="2849563"/>
              <a:ext cx="504825" cy="576262"/>
            </a:xfrm>
            <a:prstGeom prst="chevron">
              <a:avLst>
                <a:gd name="adj" fmla="val 52500"/>
              </a:avLst>
            </a:prstGeom>
            <a:solidFill>
              <a:schemeClr val="hlink"/>
            </a:solidFill>
            <a:ln w="0">
              <a:noFill/>
            </a:ln>
          </p:spPr>
          <p:txBody>
            <a:bodyPr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49172" name="Oval 20"/>
            <p:cNvSpPr>
              <a:spLocks noChangeArrowheads="1"/>
            </p:cNvSpPr>
            <p:nvPr/>
          </p:nvSpPr>
          <p:spPr bwMode="gray">
            <a:xfrm>
              <a:off x="3492500" y="2057400"/>
              <a:ext cx="2160588" cy="21605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9173" name="Oval 21"/>
            <p:cNvSpPr>
              <a:spLocks noChangeArrowheads="1"/>
            </p:cNvSpPr>
            <p:nvPr/>
          </p:nvSpPr>
          <p:spPr bwMode="gray">
            <a:xfrm>
              <a:off x="3492500" y="2057400"/>
              <a:ext cx="2160588" cy="2160596"/>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9174" name="Oval 22"/>
            <p:cNvSpPr>
              <a:spLocks noChangeArrowheads="1"/>
            </p:cNvSpPr>
            <p:nvPr/>
          </p:nvSpPr>
          <p:spPr bwMode="gray">
            <a:xfrm>
              <a:off x="3633788" y="2198689"/>
              <a:ext cx="1878012" cy="1878019"/>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9175" name="Oval 23"/>
            <p:cNvSpPr>
              <a:spLocks noChangeArrowheads="1"/>
            </p:cNvSpPr>
            <p:nvPr/>
          </p:nvSpPr>
          <p:spPr bwMode="gray">
            <a:xfrm>
              <a:off x="3635375" y="2201864"/>
              <a:ext cx="1878013" cy="1878019"/>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03446" name="Oval 24"/>
            <p:cNvSpPr/>
            <p:nvPr/>
          </p:nvSpPr>
          <p:spPr>
            <a:xfrm>
              <a:off x="3727450" y="2292350"/>
              <a:ext cx="1690688" cy="1690688"/>
            </a:xfrm>
            <a:prstGeom prst="ellipse">
              <a:avLst/>
            </a:prstGeom>
            <a:solidFill>
              <a:srgbClr val="333333"/>
            </a:solidFill>
            <a:ln w="38100">
              <a:noFill/>
            </a:ln>
          </p:spPr>
          <p:txBody>
            <a:bodyPr anchor="ctr" anchorCtr="0">
              <a:spAutoFit/>
            </a:bodyPr>
            <a:p>
              <a:endParaRPr lang="zh-CN" altLang="en-US" sz="1800" dirty="0">
                <a:solidFill>
                  <a:srgbClr val="132767"/>
                </a:solidFill>
                <a:latin typeface="Arial" panose="020B0604020202020204" pitchFamily="34" charset="0"/>
                <a:ea typeface="仿宋_GB2312" pitchFamily="49" charset="-122"/>
              </a:endParaRPr>
            </a:p>
          </p:txBody>
        </p:sp>
        <p:grpSp>
          <p:nvGrpSpPr>
            <p:cNvPr id="103447" name="Group 25"/>
            <p:cNvGrpSpPr/>
            <p:nvPr/>
          </p:nvGrpSpPr>
          <p:grpSpPr>
            <a:xfrm>
              <a:off x="3754438" y="2311400"/>
              <a:ext cx="1636712" cy="1636713"/>
              <a:chOff x="4166" y="1706"/>
              <a:chExt cx="1252" cy="1252"/>
            </a:xfrm>
          </p:grpSpPr>
          <p:sp>
            <p:nvSpPr>
              <p:cNvPr id="103448" name="Oval 26"/>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3449" name="Oval 27"/>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3450" name="Oval 28"/>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3451" name="Oval 29"/>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grpSp>
        <p:sp>
          <p:nvSpPr>
            <p:cNvPr id="49188" name="AutoShape 36"/>
            <p:cNvSpPr>
              <a:spLocks noChangeArrowheads="1"/>
            </p:cNvSpPr>
            <p:nvPr/>
          </p:nvSpPr>
          <p:spPr bwMode="gray">
            <a:xfrm>
              <a:off x="3500438" y="4286258"/>
              <a:ext cx="2057400" cy="515940"/>
            </a:xfrm>
            <a:prstGeom prst="roundRect">
              <a:avLst>
                <a:gd name="adj" fmla="val 50000"/>
              </a:avLst>
            </a:prstGeom>
            <a:noFill/>
            <a:ln w="38100" algn="ctr">
              <a:solidFill>
                <a:schemeClr val="tx1"/>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132767"/>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决定学科知识结构</a:t>
              </a:r>
              <a:endParaRPr kumimoji="0" lang="en-US" altLang="zh-CN" sz="1800" b="1" i="0" u="none" strike="noStrike" kern="1200" cap="none" spc="0" normalizeH="0" baseline="0" noProof="0" dirty="0">
                <a:ln>
                  <a:noFill/>
                </a:ln>
                <a:solidFill>
                  <a:srgbClr val="132767"/>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p:txBody>
        </p:sp>
        <p:sp>
          <p:nvSpPr>
            <p:cNvPr id="103453" name="Text Box 38"/>
            <p:cNvSpPr txBox="1"/>
            <p:nvPr/>
          </p:nvSpPr>
          <p:spPr>
            <a:xfrm>
              <a:off x="4143372" y="2786058"/>
              <a:ext cx="803425" cy="830997"/>
            </a:xfrm>
            <a:prstGeom prst="rect">
              <a:avLst/>
            </a:prstGeom>
            <a:noFill/>
            <a:ln w="9525">
              <a:noFill/>
            </a:ln>
          </p:spPr>
          <p:txBody>
            <a:bodyPr wrap="none" anchor="t" anchorCtr="0">
              <a:spAutoFit/>
            </a:bodyPr>
            <a:p>
              <a:pPr algn="ctr" eaLnBrk="0" hangingPunct="0"/>
              <a:r>
                <a:rPr lang="zh-CN" altLang="en-US" sz="2400" b="1" dirty="0">
                  <a:solidFill>
                    <a:srgbClr val="000000"/>
                  </a:solidFill>
                  <a:latin typeface="Arial" panose="020B0604020202020204" pitchFamily="34" charset="0"/>
                  <a:ea typeface="宋体" panose="02010600030101010101" pitchFamily="2" charset="-122"/>
                </a:rPr>
                <a:t>好的</a:t>
              </a:r>
              <a:endParaRPr lang="zh-CN" altLang="zh-CN" sz="2400" b="1" dirty="0">
                <a:solidFill>
                  <a:srgbClr val="000000"/>
                </a:solidFill>
                <a:latin typeface="Arial" panose="020B0604020202020204" pitchFamily="34" charset="0"/>
                <a:ea typeface="宋体" panose="02010600030101010101" pitchFamily="2" charset="-122"/>
              </a:endParaRPr>
            </a:p>
            <a:p>
              <a:pPr algn="ctr" eaLnBrk="0" hangingPunct="0"/>
              <a:r>
                <a:rPr lang="zh-CN" altLang="en-US" sz="2400" b="1" dirty="0">
                  <a:solidFill>
                    <a:srgbClr val="000000"/>
                  </a:solidFill>
                  <a:latin typeface="Arial" panose="020B0604020202020204" pitchFamily="34" charset="0"/>
                  <a:ea typeface="宋体" panose="02010600030101010101" pitchFamily="2" charset="-122"/>
                </a:rPr>
                <a:t>教材</a:t>
              </a:r>
              <a:endParaRPr lang="zh-CN" altLang="zh-CN" sz="2400" b="1" dirty="0">
                <a:solidFill>
                  <a:srgbClr val="000000"/>
                </a:solidFill>
                <a:latin typeface="Arial" panose="020B0604020202020204" pitchFamily="34" charset="0"/>
                <a:ea typeface="宋体" panose="02010600030101010101" pitchFamily="2" charset="-122"/>
              </a:endParaRPr>
            </a:p>
          </p:txBody>
        </p:sp>
        <p:sp>
          <p:nvSpPr>
            <p:cNvPr id="47" name="圆角矩形 46"/>
            <p:cNvSpPr/>
            <p:nvPr/>
          </p:nvSpPr>
          <p:spPr>
            <a:xfrm>
              <a:off x="3786188" y="4857761"/>
              <a:ext cx="1571625"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第二位因素</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grpSp>
      <p:grpSp>
        <p:nvGrpSpPr>
          <p:cNvPr id="6" name="组合 51"/>
          <p:cNvGrpSpPr/>
          <p:nvPr/>
        </p:nvGrpSpPr>
        <p:grpSpPr>
          <a:xfrm>
            <a:off x="6227763" y="2057400"/>
            <a:ext cx="2160587" cy="3157538"/>
            <a:chOff x="6227763" y="2057400"/>
            <a:chExt cx="2160587" cy="3157550"/>
          </a:xfrm>
        </p:grpSpPr>
        <p:sp>
          <p:nvSpPr>
            <p:cNvPr id="49157" name="Oval 5"/>
            <p:cNvSpPr>
              <a:spLocks noChangeArrowheads="1"/>
            </p:cNvSpPr>
            <p:nvPr/>
          </p:nvSpPr>
          <p:spPr bwMode="gray">
            <a:xfrm>
              <a:off x="6227763" y="2057400"/>
              <a:ext cx="2160587" cy="21605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9158" name="Oval 6"/>
            <p:cNvSpPr>
              <a:spLocks noChangeArrowheads="1"/>
            </p:cNvSpPr>
            <p:nvPr/>
          </p:nvSpPr>
          <p:spPr bwMode="gray">
            <a:xfrm>
              <a:off x="6227763" y="2057400"/>
              <a:ext cx="2160587" cy="2160596"/>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9159" name="Oval 7"/>
            <p:cNvSpPr>
              <a:spLocks noChangeArrowheads="1"/>
            </p:cNvSpPr>
            <p:nvPr/>
          </p:nvSpPr>
          <p:spPr bwMode="gray">
            <a:xfrm>
              <a:off x="6369050" y="2198689"/>
              <a:ext cx="1878013" cy="187801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9160" name="Oval 8"/>
            <p:cNvSpPr>
              <a:spLocks noChangeArrowheads="1"/>
            </p:cNvSpPr>
            <p:nvPr/>
          </p:nvSpPr>
          <p:spPr bwMode="gray">
            <a:xfrm>
              <a:off x="6400800" y="2209801"/>
              <a:ext cx="1878013" cy="1878020"/>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03460" name="Oval 9"/>
            <p:cNvSpPr/>
            <p:nvPr/>
          </p:nvSpPr>
          <p:spPr>
            <a:xfrm>
              <a:off x="6470650" y="2292350"/>
              <a:ext cx="1690688" cy="1690688"/>
            </a:xfrm>
            <a:prstGeom prst="ellipse">
              <a:avLst/>
            </a:prstGeom>
            <a:solidFill>
              <a:srgbClr val="333333"/>
            </a:solidFill>
            <a:ln w="38100">
              <a:noFill/>
            </a:ln>
          </p:spPr>
          <p:txBody>
            <a:bodyPr anchor="ctr" anchorCtr="0">
              <a:spAutoFit/>
            </a:bodyPr>
            <a:p>
              <a:endParaRPr lang="zh-CN" altLang="en-US" sz="1800" dirty="0">
                <a:solidFill>
                  <a:srgbClr val="132767"/>
                </a:solidFill>
                <a:latin typeface="Arial" panose="020B0604020202020204" pitchFamily="34" charset="0"/>
                <a:ea typeface="仿宋_GB2312" pitchFamily="49" charset="-122"/>
              </a:endParaRPr>
            </a:p>
          </p:txBody>
        </p:sp>
        <p:grpSp>
          <p:nvGrpSpPr>
            <p:cNvPr id="103461" name="Group 30"/>
            <p:cNvGrpSpPr/>
            <p:nvPr/>
          </p:nvGrpSpPr>
          <p:grpSpPr>
            <a:xfrm>
              <a:off x="6500813" y="2311400"/>
              <a:ext cx="1636712" cy="1636713"/>
              <a:chOff x="4166" y="1706"/>
              <a:chExt cx="1252" cy="1252"/>
            </a:xfrm>
          </p:grpSpPr>
          <p:sp>
            <p:nvSpPr>
              <p:cNvPr id="103462" name="Oval 31"/>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3463" name="Oval 32"/>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3464" name="Oval 33"/>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3465" name="Oval 34"/>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sz="1800" dirty="0">
                  <a:solidFill>
                    <a:srgbClr val="132767"/>
                  </a:solidFill>
                  <a:latin typeface="Arial" panose="020B0604020202020204" pitchFamily="34" charset="0"/>
                  <a:ea typeface="仿宋_GB2312" pitchFamily="49" charset="-122"/>
                </a:endParaRPr>
              </a:p>
            </p:txBody>
          </p:sp>
        </p:grpSp>
        <p:sp>
          <p:nvSpPr>
            <p:cNvPr id="49189" name="AutoShape 37"/>
            <p:cNvSpPr>
              <a:spLocks noChangeArrowheads="1"/>
            </p:cNvSpPr>
            <p:nvPr/>
          </p:nvSpPr>
          <p:spPr bwMode="gray">
            <a:xfrm>
              <a:off x="6286500" y="4286258"/>
              <a:ext cx="2057400" cy="515940"/>
            </a:xfrm>
            <a:prstGeom prst="roundRect">
              <a:avLst>
                <a:gd name="adj" fmla="val 50000"/>
              </a:avLst>
            </a:prstGeom>
            <a:noFill/>
            <a:ln w="38100" algn="ctr">
              <a:solidFill>
                <a:schemeClr val="tx1"/>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132767"/>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决定课堂教学效果</a:t>
              </a:r>
              <a:endParaRPr kumimoji="0" lang="en-US" altLang="zh-CN" sz="1800" b="1" i="0" u="none" strike="noStrike" kern="1200" cap="none" spc="0" normalizeH="0" baseline="0" noProof="0" dirty="0">
                <a:ln>
                  <a:noFill/>
                </a:ln>
                <a:solidFill>
                  <a:srgbClr val="132767"/>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p:txBody>
        </p:sp>
        <p:sp>
          <p:nvSpPr>
            <p:cNvPr id="103467" name="Text Box 38"/>
            <p:cNvSpPr txBox="1"/>
            <p:nvPr/>
          </p:nvSpPr>
          <p:spPr>
            <a:xfrm>
              <a:off x="6572264" y="2714620"/>
              <a:ext cx="1422185" cy="830997"/>
            </a:xfrm>
            <a:prstGeom prst="rect">
              <a:avLst/>
            </a:prstGeom>
            <a:noFill/>
            <a:ln w="9525">
              <a:noFill/>
            </a:ln>
          </p:spPr>
          <p:txBody>
            <a:bodyPr wrap="none" anchor="t" anchorCtr="0">
              <a:spAutoFit/>
            </a:bodyPr>
            <a:p>
              <a:pPr algn="ctr" eaLnBrk="0" hangingPunct="0"/>
              <a:r>
                <a:rPr lang="zh-CN" altLang="en-US" sz="2400" b="1" dirty="0">
                  <a:solidFill>
                    <a:srgbClr val="000000"/>
                  </a:solidFill>
                  <a:latin typeface="Arial" panose="020B0604020202020204" pitchFamily="34" charset="0"/>
                  <a:ea typeface="宋体" panose="02010600030101010101" pitchFamily="2" charset="-122"/>
                </a:rPr>
                <a:t>好的</a:t>
              </a:r>
              <a:endParaRPr lang="zh-CN" altLang="zh-CN" sz="2400" b="1" dirty="0">
                <a:solidFill>
                  <a:srgbClr val="000000"/>
                </a:solidFill>
                <a:latin typeface="Arial" panose="020B0604020202020204" pitchFamily="34" charset="0"/>
                <a:ea typeface="宋体" panose="02010600030101010101" pitchFamily="2" charset="-122"/>
              </a:endParaRPr>
            </a:p>
            <a:p>
              <a:pPr algn="ctr" eaLnBrk="0" hangingPunct="0"/>
              <a:r>
                <a:rPr lang="zh-CN" altLang="en-US" sz="2400" b="1" dirty="0">
                  <a:solidFill>
                    <a:srgbClr val="000000"/>
                  </a:solidFill>
                  <a:latin typeface="Arial" panose="020B0604020202020204" pitchFamily="34" charset="0"/>
                  <a:ea typeface="宋体" panose="02010600030101010101" pitchFamily="2" charset="-122"/>
                </a:rPr>
                <a:t>讲课教师</a:t>
              </a:r>
              <a:endParaRPr lang="zh-CN" altLang="zh-CN" sz="2400" b="1" dirty="0">
                <a:solidFill>
                  <a:srgbClr val="000000"/>
                </a:solidFill>
                <a:latin typeface="Arial" panose="020B0604020202020204" pitchFamily="34" charset="0"/>
                <a:ea typeface="宋体" panose="02010600030101010101" pitchFamily="2" charset="-122"/>
              </a:endParaRPr>
            </a:p>
          </p:txBody>
        </p:sp>
        <p:sp>
          <p:nvSpPr>
            <p:cNvPr id="48" name="圆角矩形 47"/>
            <p:cNvSpPr/>
            <p:nvPr/>
          </p:nvSpPr>
          <p:spPr>
            <a:xfrm>
              <a:off x="6572250" y="4857761"/>
              <a:ext cx="1571625" cy="35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第三位因素</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grpSp>
      <p:sp>
        <p:nvSpPr>
          <p:cNvPr id="49" name="圆角矩形 48"/>
          <p:cNvSpPr/>
          <p:nvPr/>
        </p:nvSpPr>
        <p:spPr>
          <a:xfrm>
            <a:off x="857250" y="5286375"/>
            <a:ext cx="7358063" cy="5715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mn-lt"/>
                <a:ea typeface="+mn-ea"/>
                <a:cs typeface="+mn-cs"/>
              </a:rPr>
              <a:t>学生能力培养</a:t>
            </a:r>
            <a:r>
              <a:rPr kumimoji="0" lang="en-US" altLang="zh-CN" sz="2800" b="1" i="0" u="none" strike="noStrike" kern="1200" cap="none" spc="0" normalizeH="0" baseline="0" noProof="0" dirty="0">
                <a:ln>
                  <a:noFill/>
                </a:ln>
                <a:solidFill>
                  <a:srgbClr val="FFFFFF"/>
                </a:solidFill>
                <a:effectLst/>
                <a:uLnTx/>
                <a:uFillTx/>
                <a:latin typeface="+mn-lt"/>
                <a:ea typeface="+mn-ea"/>
                <a:cs typeface="+mn-cs"/>
              </a:rPr>
              <a:t>”</a:t>
            </a:r>
            <a:r>
              <a:rPr kumimoji="0" lang="zh-CN" altLang="en-US" sz="2800" b="1" i="0" u="none" strike="noStrike" kern="1200" cap="none" spc="0" normalizeH="0" baseline="0" noProof="0" dirty="0">
                <a:ln>
                  <a:noFill/>
                </a:ln>
                <a:solidFill>
                  <a:srgbClr val="FFFFFF"/>
                </a:solidFill>
                <a:effectLst/>
                <a:uLnTx/>
                <a:uFillTx/>
                <a:latin typeface="+mn-lt"/>
                <a:ea typeface="+mn-ea"/>
                <a:cs typeface="+mn-cs"/>
              </a:rPr>
              <a:t>要素</a:t>
            </a:r>
            <a:r>
              <a:rPr kumimoji="0" lang="en-US" altLang="zh-CN" sz="2800" b="1" i="0" u="none" strike="noStrike" kern="1200" cap="none" spc="0" normalizeH="0" baseline="0" noProof="0" dirty="0">
                <a:ln>
                  <a:noFill/>
                </a:ln>
                <a:solidFill>
                  <a:srgbClr val="FFFFFF"/>
                </a:solidFill>
                <a:effectLst/>
                <a:uLnTx/>
                <a:uFillTx/>
                <a:latin typeface="+mn-lt"/>
                <a:ea typeface="+mn-ea"/>
                <a:cs typeface="+mn-cs"/>
              </a:rPr>
              <a:t>”</a:t>
            </a:r>
            <a:r>
              <a:rPr kumimoji="0" lang="zh-CN" altLang="en-US" sz="2800" b="1" i="0" u="none" strike="noStrike" kern="1200" cap="none" spc="0" normalizeH="0" baseline="0" noProof="0" dirty="0">
                <a:ln>
                  <a:noFill/>
                </a:ln>
                <a:solidFill>
                  <a:srgbClr val="FFFFFF"/>
                </a:solidFill>
                <a:effectLst/>
                <a:uLnTx/>
                <a:uFillTx/>
                <a:latin typeface="+mn-lt"/>
                <a:ea typeface="+mn-ea"/>
                <a:cs typeface="+mn-cs"/>
              </a:rPr>
              <a:t>示意图</a:t>
            </a:r>
            <a:endParaRPr kumimoji="0" lang="zh-CN" altLang="en-US" sz="2800" b="1" i="0" u="none" strike="noStrike" kern="1200" cap="none" spc="0" normalizeH="0" baseline="0" noProof="0" dirty="0">
              <a:ln>
                <a:noFill/>
              </a:ln>
              <a:solidFill>
                <a:srgbClr val="FFFFFF"/>
              </a:solidFill>
              <a:effectLst/>
              <a:uLnTx/>
              <a:uFillTx/>
              <a:latin typeface="+mn-lt"/>
              <a:ea typeface="+mn-ea"/>
              <a:cs typeface="+mn-cs"/>
            </a:endParaRPr>
          </a:p>
        </p:txBody>
      </p:sp>
      <p:sp>
        <p:nvSpPr>
          <p:cNvPr id="53" name="圆角矩形 52"/>
          <p:cNvSpPr/>
          <p:nvPr/>
        </p:nvSpPr>
        <p:spPr>
          <a:xfrm>
            <a:off x="642938" y="1785938"/>
            <a:ext cx="7858125" cy="40719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55" name="TextBox 54"/>
          <p:cNvSpPr txBox="1"/>
          <p:nvPr/>
        </p:nvSpPr>
        <p:spPr>
          <a:xfrm>
            <a:off x="3714750" y="5857875"/>
            <a:ext cx="1857375" cy="646113"/>
          </a:xfrm>
          <a:prstGeom prst="rect">
            <a:avLst/>
          </a:prstGeom>
          <a:solidFill>
            <a:srgbClr val="C9D8F8"/>
          </a:solidFill>
          <a:ln w="9525">
            <a:noFill/>
          </a:ln>
        </p:spPr>
        <p:txBody>
          <a:bodyPr anchor="t" anchorCtr="0">
            <a:spAutoFit/>
          </a:bodyPr>
          <a:p>
            <a:r>
              <a:rPr lang="zh-CN" altLang="en-US" sz="1800" b="1" dirty="0">
                <a:solidFill>
                  <a:srgbClr val="FF0000"/>
                </a:solidFill>
                <a:latin typeface="Arial" panose="020B0604020202020204" pitchFamily="34" charset="0"/>
                <a:ea typeface="仿宋_GB2312" pitchFamily="49" charset="-122"/>
              </a:rPr>
              <a:t>教材不好，知识过时，学了无用。</a:t>
            </a:r>
            <a:endParaRPr lang="zh-CN" altLang="en-US" sz="1800" b="1" dirty="0">
              <a:solidFill>
                <a:srgbClr val="FF0000"/>
              </a:solidFill>
              <a:latin typeface="Arial" panose="020B0604020202020204" pitchFamily="34" charset="0"/>
              <a:ea typeface="仿宋_GB2312" pitchFamily="49" charset="-122"/>
            </a:endParaRPr>
          </a:p>
        </p:txBody>
      </p:sp>
      <p:sp>
        <p:nvSpPr>
          <p:cNvPr id="56" name="TextBox 55"/>
          <p:cNvSpPr txBox="1"/>
          <p:nvPr/>
        </p:nvSpPr>
        <p:spPr>
          <a:xfrm>
            <a:off x="6715125" y="5857875"/>
            <a:ext cx="1571625" cy="646113"/>
          </a:xfrm>
          <a:prstGeom prst="rect">
            <a:avLst/>
          </a:prstGeom>
          <a:solidFill>
            <a:srgbClr val="FFFF66"/>
          </a:solidFill>
          <a:ln w="9525">
            <a:noFill/>
          </a:ln>
        </p:spPr>
        <p:txBody>
          <a:bodyPr anchor="t" anchorCtr="0">
            <a:spAutoFit/>
          </a:bodyPr>
          <a:p>
            <a:r>
              <a:rPr lang="zh-CN" altLang="en-US" sz="1800" b="1" dirty="0">
                <a:solidFill>
                  <a:srgbClr val="7030A0"/>
                </a:solidFill>
                <a:latin typeface="Arial" panose="020B0604020202020204" pitchFamily="34" charset="0"/>
                <a:ea typeface="仿宋_GB2312" pitchFamily="49" charset="-122"/>
              </a:rPr>
              <a:t>讲课不好，学生可以看书</a:t>
            </a:r>
            <a:endParaRPr lang="zh-CN" altLang="en-US" sz="1800" b="1" dirty="0">
              <a:solidFill>
                <a:srgbClr val="7030A0"/>
              </a:solidFill>
              <a:latin typeface="Arial" panose="020B0604020202020204" pitchFamily="34" charset="0"/>
              <a:ea typeface="仿宋_GB2312" pitchFamily="49" charset="-122"/>
            </a:endParaRPr>
          </a:p>
        </p:txBody>
      </p:sp>
      <p:sp>
        <p:nvSpPr>
          <p:cNvPr id="57" name="TextBox 56"/>
          <p:cNvSpPr txBox="1"/>
          <p:nvPr/>
        </p:nvSpPr>
        <p:spPr>
          <a:xfrm>
            <a:off x="928688" y="5857875"/>
            <a:ext cx="2428875" cy="646113"/>
          </a:xfrm>
          <a:prstGeom prst="rect">
            <a:avLst/>
          </a:prstGeom>
          <a:solidFill>
            <a:srgbClr val="FF99FF"/>
          </a:solidFill>
          <a:ln w="9525">
            <a:noFill/>
          </a:ln>
        </p:spPr>
        <p:txBody>
          <a:bodyPr anchor="t" anchorCtr="0">
            <a:spAutoFit/>
          </a:bodyPr>
          <a:p>
            <a:r>
              <a:rPr lang="zh-CN" altLang="en-US" sz="1800" b="1" dirty="0">
                <a:latin typeface="Arial" panose="020B0604020202020204" pitchFamily="34" charset="0"/>
                <a:ea typeface="仿宋_GB2312" pitchFamily="49" charset="-122"/>
              </a:rPr>
              <a:t>培养方案不好，不可能培养高水平人才。</a:t>
            </a:r>
            <a:endParaRPr lang="zh-CN" altLang="en-US" sz="1800" b="1" dirty="0">
              <a:latin typeface="Arial" panose="020B0604020202020204" pitchFamily="34" charset="0"/>
              <a:ea typeface="仿宋_GB2312" pitchFamily="49" charset="-122"/>
            </a:endParaRPr>
          </a:p>
        </p:txBody>
      </p:sp>
      <p:sp>
        <p:nvSpPr>
          <p:cNvPr id="26635" name="TextBox 53"/>
          <p:cNvSpPr txBox="1"/>
          <p:nvPr/>
        </p:nvSpPr>
        <p:spPr>
          <a:xfrm>
            <a:off x="500063" y="1285875"/>
            <a:ext cx="2786062" cy="400050"/>
          </a:xfrm>
          <a:prstGeom prst="rect">
            <a:avLst/>
          </a:prstGeom>
          <a:noFill/>
          <a:ln w="9525">
            <a:noFill/>
          </a:ln>
        </p:spPr>
        <p:txBody>
          <a:bodyPr anchor="t" anchorCtr="0">
            <a:spAutoFit/>
          </a:bodyPr>
          <a:p>
            <a:r>
              <a:rPr lang="zh-CN" altLang="zh-CN" sz="2000" b="1" dirty="0">
                <a:solidFill>
                  <a:srgbClr val="132767"/>
                </a:solidFill>
                <a:latin typeface="Arial" panose="020B0604020202020204" pitchFamily="34" charset="0"/>
                <a:ea typeface="仿宋_GB2312" pitchFamily="49" charset="-122"/>
              </a:rPr>
              <a:t>2，“学校因素”讨论</a:t>
            </a:r>
            <a:endParaRPr lang="zh-CN" altLang="en-US" sz="2000" b="1" dirty="0">
              <a:solidFill>
                <a:srgbClr val="132767"/>
              </a:solidFill>
              <a:latin typeface="Arial" panose="020B0604020202020204" pitchFamily="34" charset="0"/>
              <a:ea typeface="仿宋_GB2312" pitchFamily="49" charset="-122"/>
            </a:endParaRPr>
          </a:p>
        </p:txBody>
      </p:sp>
      <p:sp>
        <p:nvSpPr>
          <p:cNvPr id="58" name="圆角矩形 57"/>
          <p:cNvSpPr/>
          <p:nvPr/>
        </p:nvSpPr>
        <p:spPr>
          <a:xfrm>
            <a:off x="3357563" y="1428750"/>
            <a:ext cx="2357438"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FF"/>
                </a:solidFill>
                <a:effectLst/>
                <a:uLnTx/>
                <a:uFillTx/>
                <a:latin typeface="+mn-lt"/>
                <a:ea typeface="+mn-ea"/>
                <a:cs typeface="+mn-cs"/>
              </a:rPr>
              <a:t>因素组成</a:t>
            </a:r>
            <a:endParaRPr kumimoji="0" lang="zh-CN" altLang="en-US" sz="2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6635"/>
                                        </p:tgtEl>
                                        <p:attrNameLst>
                                          <p:attrName>style.visibility</p:attrName>
                                        </p:attrNameLst>
                                      </p:cBhvr>
                                      <p:to>
                                        <p:strVal val="visible"/>
                                      </p:to>
                                    </p:set>
                                    <p:anim calcmode="lin" valueType="num">
                                      <p:cBhvr additive="base">
                                        <p:cTn id="7" dur="1000" fill="hold"/>
                                        <p:tgtEl>
                                          <p:spTgt spid="26635"/>
                                        </p:tgtEl>
                                        <p:attrNameLst>
                                          <p:attrName>ppt_x</p:attrName>
                                        </p:attrNameLst>
                                      </p:cBhvr>
                                      <p:tavLst>
                                        <p:tav tm="0">
                                          <p:val>
                                            <p:strVal val="1+#ppt_w/2"/>
                                          </p:val>
                                        </p:tav>
                                        <p:tav tm="100000">
                                          <p:val>
                                            <p:strVal val="#ppt_x"/>
                                          </p:val>
                                        </p:tav>
                                      </p:tavLst>
                                    </p:anim>
                                    <p:anim calcmode="lin" valueType="num">
                                      <p:cBhvr additive="base">
                                        <p:cTn id="8" dur="1000" fill="hold"/>
                                        <p:tgtEl>
                                          <p:spTgt spid="266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strVal val="#ppt_w*0.70"/>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Effect transition="in" filter="fade">
                                      <p:cBhvr>
                                        <p:cTn id="15" dur="1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strVal val="#ppt_w*0.70"/>
                                          </p:val>
                                        </p:tav>
                                        <p:tav tm="100000">
                                          <p:val>
                                            <p:strVal val="#ppt_w"/>
                                          </p:val>
                                        </p:tav>
                                      </p:tavLst>
                                    </p:anim>
                                    <p:anim calcmode="lin" valueType="num">
                                      <p:cBhvr>
                                        <p:cTn id="21" dur="1000" fill="hold"/>
                                        <p:tgtEl>
                                          <p:spTgt spid="4"/>
                                        </p:tgtEl>
                                        <p:attrNameLst>
                                          <p:attrName>ppt_h</p:attrName>
                                        </p:attrNameLst>
                                      </p:cBhvr>
                                      <p:tavLst>
                                        <p:tav tm="0">
                                          <p:val>
                                            <p:strVal val="#ppt_h"/>
                                          </p:val>
                                        </p:tav>
                                        <p:tav tm="100000">
                                          <p:val>
                                            <p:strVal val="#ppt_h"/>
                                          </p:val>
                                        </p:tav>
                                      </p:tavLst>
                                    </p:anim>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strVal val="#ppt_w*0.70"/>
                                          </p:val>
                                        </p:tav>
                                        <p:tav tm="100000">
                                          <p:val>
                                            <p:strVal val="#ppt_w"/>
                                          </p:val>
                                        </p:tav>
                                      </p:tavLst>
                                    </p:anim>
                                    <p:anim calcmode="lin" valueType="num">
                                      <p:cBhvr>
                                        <p:cTn id="28" dur="1000" fill="hold"/>
                                        <p:tgtEl>
                                          <p:spTgt spid="6"/>
                                        </p:tgtEl>
                                        <p:attrNameLst>
                                          <p:attrName>ppt_h</p:attrName>
                                        </p:attrNameLst>
                                      </p:cBhvr>
                                      <p:tavLst>
                                        <p:tav tm="0">
                                          <p:val>
                                            <p:strVal val="#ppt_h"/>
                                          </p:val>
                                        </p:tav>
                                        <p:tav tm="100000">
                                          <p:val>
                                            <p:strVal val="#ppt_h"/>
                                          </p:val>
                                        </p:tav>
                                      </p:tavLst>
                                    </p:anim>
                                    <p:animEffect transition="in" filter="fade">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fill="hold"/>
                                        <p:tgtEl>
                                          <p:spTgt spid="56"/>
                                        </p:tgtEl>
                                        <p:attrNameLst>
                                          <p:attrName>ppt_x</p:attrName>
                                        </p:attrNameLst>
                                      </p:cBhvr>
                                      <p:tavLst>
                                        <p:tav tm="0">
                                          <p:val>
                                            <p:strVal val="#ppt_x"/>
                                          </p:val>
                                        </p:tav>
                                        <p:tav tm="100000">
                                          <p:val>
                                            <p:strVal val="#ppt_x"/>
                                          </p:val>
                                        </p:tav>
                                      </p:tavLst>
                                    </p:anim>
                                    <p:anim calcmode="lin" valueType="num">
                                      <p:cBhvr additive="base">
                                        <p:cTn id="35" dur="500" fill="hold"/>
                                        <p:tgtEl>
                                          <p:spTgt spid="56"/>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additive="base">
                                        <p:cTn id="40" dur="500" fill="hold"/>
                                        <p:tgtEl>
                                          <p:spTgt spid="55"/>
                                        </p:tgtEl>
                                        <p:attrNameLst>
                                          <p:attrName>ppt_x</p:attrName>
                                        </p:attrNameLst>
                                      </p:cBhvr>
                                      <p:tavLst>
                                        <p:tav tm="0">
                                          <p:val>
                                            <p:strVal val="#ppt_x"/>
                                          </p:val>
                                        </p:tav>
                                        <p:tav tm="100000">
                                          <p:val>
                                            <p:strVal val="#ppt_x"/>
                                          </p:val>
                                        </p:tav>
                                      </p:tavLst>
                                    </p:anim>
                                    <p:anim calcmode="lin" valueType="num">
                                      <p:cBhvr additive="base">
                                        <p:cTn id="41"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additive="base">
                                        <p:cTn id="46" dur="500" fill="hold"/>
                                        <p:tgtEl>
                                          <p:spTgt spid="57"/>
                                        </p:tgtEl>
                                        <p:attrNameLst>
                                          <p:attrName>ppt_x</p:attrName>
                                        </p:attrNameLst>
                                      </p:cBhvr>
                                      <p:tavLst>
                                        <p:tav tm="0">
                                          <p:val>
                                            <p:strVal val="#ppt_x"/>
                                          </p:val>
                                        </p:tav>
                                        <p:tav tm="100000">
                                          <p:val>
                                            <p:strVal val="#ppt_x"/>
                                          </p:val>
                                        </p:tav>
                                      </p:tavLst>
                                    </p:anim>
                                    <p:anim calcmode="lin" valueType="num">
                                      <p:cBhvr additive="base">
                                        <p:cTn id="47" dur="500" fill="hold"/>
                                        <p:tgtEl>
                                          <p:spTgt spid="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266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785813" y="2071688"/>
            <a:ext cx="7715250" cy="3970337"/>
          </a:xfrm>
          <a:prstGeom prst="rect">
            <a:avLst/>
          </a:prstGeom>
          <a:solidFill>
            <a:srgbClr val="92D050"/>
          </a:solidFill>
          <a:ln w="9525" cap="flat" cmpd="sng">
            <a:solidFill>
              <a:srgbClr val="C00000"/>
            </a:solidFill>
            <a:prstDash val="solid"/>
            <a:miter/>
            <a:headEnd type="none" w="med" len="med"/>
            <a:tailEnd type="none" w="med" len="med"/>
          </a:ln>
        </p:spPr>
        <p:txBody>
          <a:bodyPr anchor="t" anchorCtr="0">
            <a:spAutoFit/>
          </a:bodyPr>
          <a:p>
            <a:r>
              <a:rPr lang="en-US" altLang="zh-CN" sz="2800" b="1" dirty="0">
                <a:solidFill>
                  <a:srgbClr val="C00000"/>
                </a:solidFill>
                <a:latin typeface="Arial" panose="020B0604020202020204" pitchFamily="34" charset="0"/>
                <a:ea typeface="仿宋_GB2312" pitchFamily="49" charset="-122"/>
              </a:rPr>
              <a:t>     “</a:t>
            </a:r>
            <a:r>
              <a:rPr lang="zh-CN" altLang="en-US" sz="2800" b="1" dirty="0">
                <a:solidFill>
                  <a:srgbClr val="C00000"/>
                </a:solidFill>
                <a:latin typeface="Arial" panose="020B0604020202020204" pitchFamily="34" charset="0"/>
                <a:ea typeface="仿宋_GB2312" pitchFamily="49" charset="-122"/>
              </a:rPr>
              <a:t>好的培养方案</a:t>
            </a:r>
            <a:r>
              <a:rPr lang="en-US" altLang="zh-CN" sz="2800" b="1" dirty="0">
                <a:solidFill>
                  <a:srgbClr val="C00000"/>
                </a:solidFill>
                <a:latin typeface="Arial" panose="020B0604020202020204" pitchFamily="34" charset="0"/>
                <a:ea typeface="仿宋_GB2312" pitchFamily="49" charset="-122"/>
              </a:rPr>
              <a:t>”</a:t>
            </a:r>
            <a:r>
              <a:rPr lang="zh-CN" altLang="en-US" sz="2800" b="1" dirty="0">
                <a:solidFill>
                  <a:srgbClr val="C00000"/>
                </a:solidFill>
                <a:latin typeface="Arial" panose="020B0604020202020204" pitchFamily="34" charset="0"/>
                <a:ea typeface="仿宋_GB2312" pitchFamily="49" charset="-122"/>
              </a:rPr>
              <a:t>是培养高质量人才的关键。然而，教学计划的制订也不是完全能由学校自主决定的，它要受到政策、传统、社会和物质条件的限制。因此</a:t>
            </a:r>
            <a:r>
              <a:rPr lang="en-US" altLang="zh-CN" sz="2800" b="1" dirty="0">
                <a:solidFill>
                  <a:srgbClr val="123886"/>
                </a:solidFill>
                <a:latin typeface="Arial" panose="020B0604020202020204" pitchFamily="34" charset="0"/>
                <a:ea typeface="仿宋_GB2312" pitchFamily="49" charset="-122"/>
              </a:rPr>
              <a:t>“</a:t>
            </a:r>
            <a:r>
              <a:rPr lang="zh-CN" altLang="en-US" sz="2800" b="1" dirty="0">
                <a:solidFill>
                  <a:srgbClr val="123886"/>
                </a:solidFill>
                <a:latin typeface="Arial" panose="020B0604020202020204" pitchFamily="34" charset="0"/>
                <a:ea typeface="仿宋_GB2312" pitchFamily="49" charset="-122"/>
              </a:rPr>
              <a:t>学校因素</a:t>
            </a:r>
            <a:r>
              <a:rPr lang="en-US" altLang="zh-CN" sz="2800" b="1" dirty="0">
                <a:solidFill>
                  <a:srgbClr val="123886"/>
                </a:solidFill>
                <a:latin typeface="Arial" panose="020B0604020202020204" pitchFamily="34" charset="0"/>
                <a:ea typeface="仿宋_GB2312" pitchFamily="49" charset="-122"/>
              </a:rPr>
              <a:t>”实际上是代表综合因素。</a:t>
            </a:r>
            <a:endParaRPr lang="en-US" altLang="zh-CN" sz="2800" b="1" dirty="0">
              <a:solidFill>
                <a:srgbClr val="123886"/>
              </a:solidFill>
              <a:latin typeface="Arial" panose="020B0604020202020204" pitchFamily="34" charset="0"/>
              <a:ea typeface="仿宋_GB2312" pitchFamily="49" charset="-122"/>
            </a:endParaRPr>
          </a:p>
          <a:p>
            <a:r>
              <a:rPr lang="zh-CN" altLang="en-US" sz="2800" b="1" dirty="0">
                <a:solidFill>
                  <a:srgbClr val="C00000"/>
                </a:solidFill>
                <a:latin typeface="Arial" panose="020B0604020202020204" pitchFamily="34" charset="0"/>
                <a:ea typeface="仿宋_GB2312" pitchFamily="49" charset="-122"/>
              </a:rPr>
              <a:t>     培养方案也不是直接由校长制订的；制订、组织实施和落实培养方案的实体单位是系（或学院）。因而</a:t>
            </a:r>
            <a:r>
              <a:rPr lang="en-US" altLang="zh-CN" sz="2800" b="1" dirty="0">
                <a:solidFill>
                  <a:srgbClr val="123886"/>
                </a:solidFill>
                <a:latin typeface="Arial" panose="020B0604020202020204" pitchFamily="34" charset="0"/>
                <a:ea typeface="仿宋_GB2312" pitchFamily="49" charset="-122"/>
              </a:rPr>
              <a:t>“学校因素”的诸因素中的主要因素又是系（或学院）</a:t>
            </a:r>
            <a:r>
              <a:rPr lang="en-US" altLang="zh-CN" sz="2800" b="1" dirty="0">
                <a:solidFill>
                  <a:srgbClr val="C00000"/>
                </a:solidFill>
                <a:latin typeface="Arial" panose="020B0604020202020204" pitchFamily="34" charset="0"/>
                <a:ea typeface="仿宋_GB2312" pitchFamily="49" charset="-122"/>
              </a:rPr>
              <a:t>，何况教材和讲课教师都是系（或学院）可以操控的呢！</a:t>
            </a:r>
            <a:endParaRPr lang="zh-CN" altLang="en-US" sz="2800" b="1" dirty="0">
              <a:solidFill>
                <a:srgbClr val="C00000"/>
              </a:solidFill>
              <a:latin typeface="Arial" panose="020B0604020202020204" pitchFamily="34" charset="0"/>
              <a:ea typeface="仿宋_GB2312" pitchFamily="49" charset="-122"/>
            </a:endParaRPr>
          </a:p>
        </p:txBody>
      </p:sp>
      <p:sp>
        <p:nvSpPr>
          <p:cNvPr id="104450" name="TextBox 53"/>
          <p:cNvSpPr txBox="1"/>
          <p:nvPr/>
        </p:nvSpPr>
        <p:spPr>
          <a:xfrm>
            <a:off x="714375" y="1357313"/>
            <a:ext cx="2643188" cy="400050"/>
          </a:xfrm>
          <a:prstGeom prst="rect">
            <a:avLst/>
          </a:prstGeom>
          <a:noFill/>
          <a:ln w="9525">
            <a:noFill/>
          </a:ln>
        </p:spPr>
        <p:txBody>
          <a:bodyPr anchor="t" anchorCtr="0">
            <a:spAutoFit/>
          </a:bodyPr>
          <a:p>
            <a:r>
              <a:rPr lang="zh-CN" altLang="zh-CN" sz="2000" b="1" dirty="0">
                <a:solidFill>
                  <a:srgbClr val="132767"/>
                </a:solidFill>
                <a:latin typeface="Arial" panose="020B0604020202020204" pitchFamily="34" charset="0"/>
                <a:ea typeface="仿宋_GB2312" pitchFamily="49" charset="-122"/>
              </a:rPr>
              <a:t>2</a:t>
            </a:r>
            <a:r>
              <a:rPr lang="zh-CN" altLang="en-US" sz="2000" b="1" dirty="0">
                <a:solidFill>
                  <a:srgbClr val="132767"/>
                </a:solidFill>
                <a:latin typeface="Arial" panose="020B0604020202020204" pitchFamily="34" charset="0"/>
                <a:ea typeface="仿宋_GB2312" pitchFamily="49" charset="-122"/>
              </a:rPr>
              <a:t>。</a:t>
            </a:r>
            <a:r>
              <a:rPr lang="zh-CN" altLang="zh-CN" sz="2000" b="1" dirty="0">
                <a:solidFill>
                  <a:srgbClr val="132767"/>
                </a:solidFill>
                <a:latin typeface="Arial" panose="020B0604020202020204" pitchFamily="34" charset="0"/>
                <a:ea typeface="仿宋_GB2312" pitchFamily="49" charset="-122"/>
              </a:rPr>
              <a:t>“学校因素”讨论</a:t>
            </a:r>
            <a:endParaRPr lang="zh-CN" altLang="en-US" sz="2000" b="1" dirty="0">
              <a:solidFill>
                <a:srgbClr val="132767"/>
              </a:solidFill>
              <a:latin typeface="Arial" panose="020B0604020202020204" pitchFamily="34" charset="0"/>
              <a:ea typeface="仿宋_GB2312" pitchFamily="49" charset="-122"/>
            </a:endParaRPr>
          </a:p>
        </p:txBody>
      </p:sp>
      <p:sp>
        <p:nvSpPr>
          <p:cNvPr id="8" name="圆角矩形 7"/>
          <p:cNvSpPr/>
          <p:nvPr/>
        </p:nvSpPr>
        <p:spPr>
          <a:xfrm>
            <a:off x="3500438" y="1571625"/>
            <a:ext cx="2357438" cy="500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mn-lt"/>
                <a:ea typeface="+mn-ea"/>
                <a:cs typeface="+mn-cs"/>
              </a:rPr>
              <a:t>“</a:t>
            </a:r>
            <a:r>
              <a:rPr kumimoji="0" lang="zh-CN" altLang="en-US" sz="2000" b="1" i="0" u="none" strike="noStrike" kern="1200" cap="none" spc="0" normalizeH="0" baseline="0" noProof="0" dirty="0">
                <a:ln>
                  <a:noFill/>
                </a:ln>
                <a:solidFill>
                  <a:srgbClr val="FFFFFF"/>
                </a:solidFill>
                <a:effectLst/>
                <a:uLnTx/>
                <a:uFillTx/>
                <a:latin typeface="+mn-lt"/>
                <a:ea typeface="+mn-ea"/>
                <a:cs typeface="+mn-cs"/>
              </a:rPr>
              <a:t>学校因素</a:t>
            </a:r>
            <a:r>
              <a:rPr kumimoji="0" lang="en-US" altLang="zh-CN" sz="2000" b="1" i="0" u="none" strike="noStrike" kern="1200" cap="none" spc="0" normalizeH="0" baseline="0" noProof="0" dirty="0">
                <a:ln>
                  <a:noFill/>
                </a:ln>
                <a:solidFill>
                  <a:srgbClr val="FFFFFF"/>
                </a:solidFill>
                <a:effectLst/>
                <a:uLnTx/>
                <a:uFillTx/>
                <a:latin typeface="+mn-lt"/>
                <a:ea typeface="+mn-ea"/>
                <a:cs typeface="+mn-cs"/>
              </a:rPr>
              <a:t>”</a:t>
            </a:r>
            <a:r>
              <a:rPr kumimoji="0" lang="en-US" altLang="zh-CN" sz="2000" b="1" i="0" u="none" strike="noStrike" kern="1200" cap="none" spc="0" normalizeH="0" baseline="0" noProof="0" dirty="0" err="1">
                <a:ln>
                  <a:noFill/>
                </a:ln>
                <a:solidFill>
                  <a:srgbClr val="FFFFFF"/>
                </a:solidFill>
                <a:effectLst/>
                <a:uLnTx/>
                <a:uFillTx/>
                <a:latin typeface="+mn-lt"/>
                <a:ea typeface="+mn-ea"/>
                <a:cs typeface="+mn-cs"/>
              </a:rPr>
              <a:t>评述</a:t>
            </a:r>
            <a:endParaRPr kumimoji="0" lang="zh-CN" altLang="en-US" sz="20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xEl>
                                              <p:charRg st="0" end="91"/>
                                            </p:txEl>
                                          </p:spTgt>
                                        </p:tgtEl>
                                        <p:attrNameLst>
                                          <p:attrName>style.visibility</p:attrName>
                                        </p:attrNameLst>
                                      </p:cBhvr>
                                      <p:to>
                                        <p:strVal val="visible"/>
                                      </p:to>
                                    </p:set>
                                    <p:anim calcmode="lin" valueType="num">
                                      <p:cBhvr>
                                        <p:cTn id="7" dur="1000" fill="hold"/>
                                        <p:tgtEl>
                                          <p:spTgt spid="5">
                                            <p:txEl>
                                              <p:charRg st="0" end="91"/>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charRg st="0" end="91"/>
                                            </p:txEl>
                                          </p:spTgt>
                                        </p:tgtEl>
                                        <p:attrNameLst>
                                          <p:attrName>ppt_h</p:attrName>
                                        </p:attrNameLst>
                                      </p:cBhvr>
                                      <p:tavLst>
                                        <p:tav tm="0">
                                          <p:val>
                                            <p:strVal val="#ppt_h"/>
                                          </p:val>
                                        </p:tav>
                                        <p:tav tm="100000">
                                          <p:val>
                                            <p:strVal val="#ppt_h"/>
                                          </p:val>
                                        </p:tav>
                                      </p:tavLst>
                                    </p:anim>
                                    <p:animEffect transition="in" filter="fade">
                                      <p:cBhvr>
                                        <p:cTn id="9" dur="1000"/>
                                        <p:tgtEl>
                                          <p:spTgt spid="5">
                                            <p:txEl>
                                              <p:charRg st="0" end="9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xEl>
                                              <p:charRg st="91" end="191"/>
                                            </p:txEl>
                                          </p:spTgt>
                                        </p:tgtEl>
                                        <p:attrNameLst>
                                          <p:attrName>style.visibility</p:attrName>
                                        </p:attrNameLst>
                                      </p:cBhvr>
                                      <p:to>
                                        <p:strVal val="visible"/>
                                      </p:to>
                                    </p:set>
                                    <p:anim calcmode="lin" valueType="num">
                                      <p:cBhvr>
                                        <p:cTn id="14" dur="1000" fill="hold"/>
                                        <p:tgtEl>
                                          <p:spTgt spid="5">
                                            <p:txEl>
                                              <p:charRg st="91" end="191"/>
                                            </p:txEl>
                                          </p:spTgt>
                                        </p:tgtEl>
                                        <p:attrNameLst>
                                          <p:attrName>ppt_w</p:attrName>
                                        </p:attrNameLst>
                                      </p:cBhvr>
                                      <p:tavLst>
                                        <p:tav tm="0">
                                          <p:val>
                                            <p:strVal val="#ppt_w*0.70"/>
                                          </p:val>
                                        </p:tav>
                                        <p:tav tm="100000">
                                          <p:val>
                                            <p:strVal val="#ppt_w"/>
                                          </p:val>
                                        </p:tav>
                                      </p:tavLst>
                                    </p:anim>
                                    <p:anim calcmode="lin" valueType="num">
                                      <p:cBhvr>
                                        <p:cTn id="15" dur="1000" fill="hold"/>
                                        <p:tgtEl>
                                          <p:spTgt spid="5">
                                            <p:txEl>
                                              <p:charRg st="91" end="191"/>
                                            </p:txEl>
                                          </p:spTgt>
                                        </p:tgtEl>
                                        <p:attrNameLst>
                                          <p:attrName>ppt_h</p:attrName>
                                        </p:attrNameLst>
                                      </p:cBhvr>
                                      <p:tavLst>
                                        <p:tav tm="0">
                                          <p:val>
                                            <p:strVal val="#ppt_h"/>
                                          </p:val>
                                        </p:tav>
                                        <p:tav tm="100000">
                                          <p:val>
                                            <p:strVal val="#ppt_h"/>
                                          </p:val>
                                        </p:tav>
                                      </p:tavLst>
                                    </p:anim>
                                    <p:animEffect transition="in" filter="fade">
                                      <p:cBhvr>
                                        <p:cTn id="16" dur="1000"/>
                                        <p:tgtEl>
                                          <p:spTgt spid="5">
                                            <p:txEl>
                                              <p:charRg st="91"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59395" name="TextBox 3"/>
          <p:cNvSpPr txBox="1"/>
          <p:nvPr/>
        </p:nvSpPr>
        <p:spPr>
          <a:xfrm>
            <a:off x="635635" y="908685"/>
            <a:ext cx="7872730" cy="4523105"/>
          </a:xfrm>
          <a:prstGeom prst="rect">
            <a:avLst/>
          </a:prstGeom>
          <a:noFill/>
          <a:ln w="9525">
            <a:noFill/>
          </a:ln>
        </p:spPr>
        <p:txBody>
          <a:bodyPr wrap="square" anchor="t" anchorCtr="0">
            <a:spAutoFit/>
          </a:bodyPr>
          <a:p>
            <a:pPr eaLnBrk="0" hangingPunct="0">
              <a:lnSpc>
                <a:spcPct val="150000"/>
              </a:lnSpc>
            </a:pPr>
            <a:r>
              <a:rPr altLang="zh-CN" sz="2400" dirty="0">
                <a:latin typeface="Arial" panose="020B0604020202020204" pitchFamily="34" charset="0"/>
              </a:rPr>
              <a:t>（3）能够运用相关法规及技术标准并合理地运用所学专业知识来分析、解决电子科学与技术及相关领域</a:t>
            </a:r>
            <a:r>
              <a:rPr altLang="zh-CN" sz="2400" dirty="0">
                <a:solidFill>
                  <a:srgbClr val="FFFF00"/>
                </a:solidFill>
                <a:latin typeface="Arial" panose="020B0604020202020204" pitchFamily="34" charset="0"/>
              </a:rPr>
              <a:t>复杂工程问题</a:t>
            </a:r>
            <a:r>
              <a:rPr altLang="zh-CN" sz="2400" dirty="0">
                <a:latin typeface="Arial" panose="020B0604020202020204" pitchFamily="34" charset="0"/>
              </a:rPr>
              <a:t>。</a:t>
            </a:r>
            <a:endParaRPr altLang="zh-CN" sz="2400" dirty="0">
              <a:latin typeface="Arial" panose="020B0604020202020204" pitchFamily="34" charset="0"/>
            </a:endParaRPr>
          </a:p>
          <a:p>
            <a:pPr eaLnBrk="0" hangingPunct="0">
              <a:lnSpc>
                <a:spcPct val="150000"/>
              </a:lnSpc>
            </a:pPr>
            <a:r>
              <a:rPr altLang="zh-CN" sz="2400" dirty="0">
                <a:latin typeface="Arial" panose="020B0604020202020204" pitchFamily="34" charset="0"/>
              </a:rPr>
              <a:t>（4）能够独立承担电子科学与技术相关领域各种信息光电子以及智能微纳器件产品的设计、应用研究和科技开发，成为企业技术骨干，在工程实践中取得创新性成就。</a:t>
            </a:r>
            <a:endParaRPr altLang="zh-CN" sz="2400" dirty="0">
              <a:latin typeface="Arial" panose="020B0604020202020204" pitchFamily="34" charset="0"/>
            </a:endParaRPr>
          </a:p>
          <a:p>
            <a:pPr eaLnBrk="0" hangingPunct="0">
              <a:lnSpc>
                <a:spcPct val="150000"/>
              </a:lnSpc>
            </a:pPr>
            <a:r>
              <a:rPr altLang="zh-CN" sz="2400" dirty="0">
                <a:latin typeface="Arial" panose="020B0604020202020204" pitchFamily="34" charset="0"/>
              </a:rPr>
              <a:t>（5）能够通过继续教育或其他学习渠道更新知识，实现能力和技术水平的提升。</a:t>
            </a:r>
            <a:endParaRPr altLang="zh-CN" sz="2400" dirty="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AutoShape 4"/>
          <p:cNvSpPr>
            <a:spLocks noChangeArrowheads="1"/>
          </p:cNvSpPr>
          <p:nvPr/>
        </p:nvSpPr>
        <p:spPr bwMode="gray">
          <a:xfrm>
            <a:off x="1643063" y="1857375"/>
            <a:ext cx="5816600" cy="473075"/>
          </a:xfrm>
          <a:prstGeom prst="roundRect">
            <a:avLst>
              <a:gd name="adj" fmla="val 50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努力实现自我能力培养和学习的预定目标</a:t>
            </a:r>
            <a:endParaRPr kumimoji="0" lang="en-US" altLang="zh-CN" sz="1800" b="1" i="0" u="none" strike="noStrike" kern="1200" cap="none" spc="0" normalizeH="0" baseline="0" noProof="0" dirty="0">
              <a:ln>
                <a:noFill/>
              </a:ln>
              <a:solidFill>
                <a:srgbClr val="132767"/>
              </a:solidFill>
              <a:effectLst/>
              <a:uLnTx/>
              <a:uFillTx/>
              <a:latin typeface="Arial" panose="020B0604020202020204" pitchFamily="34" charset="0"/>
              <a:ea typeface="宋体" panose="02010600030101010101" pitchFamily="2" charset="-122"/>
              <a:cs typeface="+mn-cs"/>
            </a:endParaRPr>
          </a:p>
        </p:txBody>
      </p:sp>
      <p:grpSp>
        <p:nvGrpSpPr>
          <p:cNvPr id="2" name="组合 51"/>
          <p:cNvGrpSpPr/>
          <p:nvPr/>
        </p:nvGrpSpPr>
        <p:grpSpPr>
          <a:xfrm>
            <a:off x="1714500" y="2357438"/>
            <a:ext cx="5784850" cy="2168525"/>
            <a:chOff x="1744931" y="2936140"/>
            <a:chExt cx="5784031" cy="2169773"/>
          </a:xfrm>
        </p:grpSpPr>
        <p:sp>
          <p:nvSpPr>
            <p:cNvPr id="105475" name="AutoShape 3"/>
            <p:cNvSpPr/>
            <p:nvPr/>
          </p:nvSpPr>
          <p:spPr>
            <a:xfrm>
              <a:off x="1744931" y="2936140"/>
              <a:ext cx="5784031" cy="2169773"/>
            </a:xfrm>
            <a:prstGeom prst="upArrow">
              <a:avLst>
                <a:gd name="adj1" fmla="val 56944"/>
                <a:gd name="adj2" fmla="val 50750"/>
              </a:avLst>
            </a:prstGeom>
            <a:gradFill rotWithShape="1">
              <a:gsLst>
                <a:gs pos="0">
                  <a:srgbClr val="BDBFB9"/>
                </a:gs>
                <a:gs pos="100000">
                  <a:schemeClr val="bg1"/>
                </a:gs>
              </a:gsLst>
              <a:lin ang="5400000" scaled="1"/>
              <a:tileRect/>
            </a:gradFill>
            <a:ln w="9525">
              <a:noFill/>
            </a:ln>
          </p:spPr>
          <p:txBody>
            <a:bodyPr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05476" name="Text Box 5"/>
            <p:cNvSpPr txBox="1"/>
            <p:nvPr/>
          </p:nvSpPr>
          <p:spPr>
            <a:xfrm>
              <a:off x="3143240" y="3429000"/>
              <a:ext cx="2973891" cy="646331"/>
            </a:xfrm>
            <a:prstGeom prst="rect">
              <a:avLst/>
            </a:prstGeom>
            <a:noFill/>
            <a:ln w="9525">
              <a:noFill/>
            </a:ln>
          </p:spPr>
          <p:txBody>
            <a:bodyPr wrap="none" anchor="t" anchorCtr="0">
              <a:spAutoFit/>
            </a:bodyPr>
            <a:p>
              <a:pPr algn="ctr"/>
              <a:r>
                <a:rPr lang="zh-CN" altLang="en-US" sz="1800" b="1" dirty="0">
                  <a:solidFill>
                    <a:srgbClr val="002060"/>
                  </a:solidFill>
                  <a:latin typeface="Arial" panose="020B0604020202020204" pitchFamily="34" charset="0"/>
                  <a:ea typeface="宋体" panose="02010600030101010101" pitchFamily="2" charset="-122"/>
                </a:rPr>
                <a:t>学习、增长知识、增长才干</a:t>
              </a:r>
              <a:endParaRPr lang="zh-CN" altLang="zh-CN" sz="1800" b="1" dirty="0">
                <a:solidFill>
                  <a:srgbClr val="002060"/>
                </a:solidFill>
                <a:latin typeface="Arial" panose="020B0604020202020204" pitchFamily="34" charset="0"/>
                <a:ea typeface="宋体" panose="02010600030101010101" pitchFamily="2" charset="-122"/>
              </a:endParaRPr>
            </a:p>
            <a:p>
              <a:pPr algn="ctr"/>
              <a:r>
                <a:rPr lang="zh-CN" altLang="en-US" sz="1800" b="1" dirty="0">
                  <a:solidFill>
                    <a:srgbClr val="002060"/>
                  </a:solidFill>
                  <a:latin typeface="Arial" panose="020B0604020202020204" pitchFamily="34" charset="0"/>
                  <a:ea typeface="宋体" panose="02010600030101010101" pitchFamily="2" charset="-122"/>
                </a:rPr>
                <a:t>是青年时代的快乐所在！</a:t>
              </a:r>
              <a:endParaRPr lang="zh-CN" altLang="zh-CN" sz="1800" dirty="0">
                <a:solidFill>
                  <a:srgbClr val="002060"/>
                </a:solidFill>
                <a:latin typeface="Arial" panose="020B0604020202020204" pitchFamily="34" charset="0"/>
                <a:ea typeface="宋体" panose="02010600030101010101" pitchFamily="2" charset="-122"/>
              </a:endParaRPr>
            </a:p>
          </p:txBody>
        </p:sp>
      </p:grpSp>
      <p:grpSp>
        <p:nvGrpSpPr>
          <p:cNvPr id="3" name="Group 20"/>
          <p:cNvGrpSpPr/>
          <p:nvPr/>
        </p:nvGrpSpPr>
        <p:grpSpPr>
          <a:xfrm>
            <a:off x="2286000" y="3786188"/>
            <a:ext cx="1550988" cy="1452562"/>
            <a:chOff x="1776" y="2823"/>
            <a:chExt cx="973" cy="1113"/>
          </a:xfrm>
        </p:grpSpPr>
        <p:sp>
          <p:nvSpPr>
            <p:cNvPr id="105478" name="Oval 21"/>
            <p:cNvSpPr/>
            <p:nvPr/>
          </p:nvSpPr>
          <p:spPr>
            <a:xfrm>
              <a:off x="1872" y="3744"/>
              <a:ext cx="816" cy="192"/>
            </a:xfrm>
            <a:prstGeom prst="ellipse">
              <a:avLst/>
            </a:prstGeom>
            <a:gradFill rotWithShape="1">
              <a:gsLst>
                <a:gs pos="0">
                  <a:srgbClr val="969696"/>
                </a:gs>
                <a:gs pos="100000">
                  <a:srgbClr val="FFFFFF"/>
                </a:gs>
              </a:gsLst>
              <a:path path="shape">
                <a:fillToRect l="50000" t="50000" r="50000" b="50000"/>
              </a:path>
              <a:tileRect/>
            </a:gradFill>
            <a:ln w="9525">
              <a:noFill/>
            </a:ln>
          </p:spPr>
          <p:txBody>
            <a:bodyPr wrap="none" anchor="ctr" anchorCtr="0"/>
            <a:p>
              <a:pPr algn="ctr"/>
              <a:endParaRPr lang="zh-CN" altLang="en-US" sz="1800" dirty="0">
                <a:solidFill>
                  <a:srgbClr val="132767"/>
                </a:solidFill>
                <a:latin typeface="Arial" panose="020B0604020202020204" pitchFamily="34" charset="0"/>
                <a:ea typeface="宋体" panose="02010600030101010101" pitchFamily="2" charset="-122"/>
              </a:endParaRPr>
            </a:p>
          </p:txBody>
        </p:sp>
        <p:sp>
          <p:nvSpPr>
            <p:cNvPr id="20" name="Oval 22"/>
            <p:cNvSpPr>
              <a:spLocks noChangeArrowheads="1"/>
            </p:cNvSpPr>
            <p:nvPr/>
          </p:nvSpPr>
          <p:spPr bwMode="gray">
            <a:xfrm>
              <a:off x="1776" y="2823"/>
              <a:ext cx="973" cy="973"/>
            </a:xfrm>
            <a:prstGeom prst="ellipse">
              <a:avLst/>
            </a:prstGeom>
            <a:gradFill rotWithShape="1">
              <a:gsLst>
                <a:gs pos="0">
                  <a:schemeClr val="hlink"/>
                </a:gs>
                <a:gs pos="100000">
                  <a:schemeClr val="hlink">
                    <a:gamma/>
                    <a:shade val="57255"/>
                    <a:invGamma/>
                  </a:schemeClr>
                </a:gs>
              </a:gsLst>
              <a:path path="rect">
                <a:fillToRect l="100000" t="10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21" name="Oval 23"/>
            <p:cNvSpPr>
              <a:spLocks noChangeArrowheads="1"/>
            </p:cNvSpPr>
            <p:nvPr/>
          </p:nvSpPr>
          <p:spPr bwMode="gray">
            <a:xfrm>
              <a:off x="1797" y="2846"/>
              <a:ext cx="928" cy="929"/>
            </a:xfrm>
            <a:prstGeom prst="ellipse">
              <a:avLst/>
            </a:prstGeom>
            <a:gradFill rotWithShape="1">
              <a:gsLst>
                <a:gs pos="0">
                  <a:schemeClr val="hlink">
                    <a:alpha val="85001"/>
                  </a:schemeClr>
                </a:gs>
                <a:gs pos="100000">
                  <a:schemeClr val="hlink">
                    <a:gamma/>
                    <a:shade val="63529"/>
                    <a:invGamma/>
                  </a:schemeClr>
                </a:gs>
              </a:gsLst>
              <a:lin ang="270000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22" name="Oval 24"/>
            <p:cNvSpPr>
              <a:spLocks noChangeArrowheads="1"/>
            </p:cNvSpPr>
            <p:nvPr/>
          </p:nvSpPr>
          <p:spPr bwMode="gray">
            <a:xfrm>
              <a:off x="1833" y="2880"/>
              <a:ext cx="851" cy="839"/>
            </a:xfrm>
            <a:prstGeom prst="ellipse">
              <a:avLst/>
            </a:prstGeom>
            <a:gradFill rotWithShape="1">
              <a:gsLst>
                <a:gs pos="0">
                  <a:schemeClr val="hlink"/>
                </a:gs>
                <a:gs pos="100000">
                  <a:schemeClr val="hlink">
                    <a:gamma/>
                    <a:shade val="72549"/>
                    <a:invGamma/>
                  </a:schemeClr>
                </a:gs>
              </a:gsLst>
              <a:lin ang="270000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pic>
          <p:nvPicPr>
            <p:cNvPr id="105482" name="Picture 25" descr="Picture1"/>
            <p:cNvPicPr>
              <a:picLocks noChangeAspect="1"/>
            </p:cNvPicPr>
            <p:nvPr/>
          </p:nvPicPr>
          <p:blipFill>
            <a:blip r:embed="rId1"/>
            <a:stretch>
              <a:fillRect/>
            </a:stretch>
          </p:blipFill>
          <p:spPr>
            <a:xfrm>
              <a:off x="1797" y="2880"/>
              <a:ext cx="616" cy="616"/>
            </a:xfrm>
            <a:prstGeom prst="rect">
              <a:avLst/>
            </a:prstGeom>
            <a:noFill/>
            <a:ln w="9525">
              <a:noFill/>
            </a:ln>
          </p:spPr>
        </p:pic>
        <p:sp>
          <p:nvSpPr>
            <p:cNvPr id="105483" name="Text Box 26"/>
            <p:cNvSpPr txBox="1"/>
            <p:nvPr/>
          </p:nvSpPr>
          <p:spPr>
            <a:xfrm>
              <a:off x="1899" y="3060"/>
              <a:ext cx="699" cy="495"/>
            </a:xfrm>
            <a:prstGeom prst="rect">
              <a:avLst/>
            </a:prstGeom>
            <a:noFill/>
            <a:ln w="9525">
              <a:noFill/>
            </a:ln>
          </p:spPr>
          <p:txBody>
            <a:bodyPr wrap="none" anchor="t" anchorCtr="0">
              <a:spAutoFit/>
            </a:bodyPr>
            <a:p>
              <a:pPr algn="ctr"/>
              <a:r>
                <a:rPr lang="zh-CN" altLang="en-US" sz="1800" b="1" dirty="0">
                  <a:solidFill>
                    <a:srgbClr val="FF0000"/>
                  </a:solidFill>
                  <a:latin typeface="Arial" panose="020B0604020202020204" pitchFamily="34" charset="0"/>
                  <a:ea typeface="楷体_GB2312" pitchFamily="49" charset="-122"/>
                </a:rPr>
                <a:t>调查研究</a:t>
              </a:r>
              <a:endParaRPr lang="zh-CN" altLang="zh-CN" sz="1800" b="1" dirty="0">
                <a:solidFill>
                  <a:srgbClr val="FF0000"/>
                </a:solidFill>
                <a:latin typeface="Arial" panose="020B0604020202020204" pitchFamily="34" charset="0"/>
                <a:ea typeface="楷体_GB2312" pitchFamily="49" charset="-122"/>
              </a:endParaRPr>
            </a:p>
            <a:p>
              <a:pPr algn="ctr"/>
              <a:r>
                <a:rPr lang="zh-CN" altLang="en-US" sz="1800" b="1" dirty="0">
                  <a:solidFill>
                    <a:srgbClr val="FF0000"/>
                  </a:solidFill>
                  <a:latin typeface="Arial" panose="020B0604020202020204" pitchFamily="34" charset="0"/>
                  <a:ea typeface="楷体_GB2312" pitchFamily="49" charset="-122"/>
                </a:rPr>
                <a:t>了解社会</a:t>
              </a:r>
              <a:endParaRPr lang="zh-CN" altLang="zh-CN" sz="1800" dirty="0">
                <a:solidFill>
                  <a:srgbClr val="FF0000"/>
                </a:solidFill>
                <a:latin typeface="Arial" panose="020B0604020202020204" pitchFamily="34" charset="0"/>
                <a:ea typeface="宋体" panose="02010600030101010101" pitchFamily="2" charset="-122"/>
              </a:endParaRPr>
            </a:p>
          </p:txBody>
        </p:sp>
      </p:grpSp>
      <p:grpSp>
        <p:nvGrpSpPr>
          <p:cNvPr id="4" name="Group 27"/>
          <p:cNvGrpSpPr/>
          <p:nvPr/>
        </p:nvGrpSpPr>
        <p:grpSpPr>
          <a:xfrm>
            <a:off x="571500" y="3857625"/>
            <a:ext cx="1622425" cy="1452563"/>
            <a:chOff x="510" y="2823"/>
            <a:chExt cx="1018" cy="1113"/>
          </a:xfrm>
        </p:grpSpPr>
        <p:sp>
          <p:nvSpPr>
            <p:cNvPr id="105485" name="Oval 28"/>
            <p:cNvSpPr/>
            <p:nvPr/>
          </p:nvSpPr>
          <p:spPr>
            <a:xfrm>
              <a:off x="624" y="3744"/>
              <a:ext cx="816" cy="192"/>
            </a:xfrm>
            <a:prstGeom prst="ellipse">
              <a:avLst/>
            </a:prstGeom>
            <a:gradFill rotWithShape="1">
              <a:gsLst>
                <a:gs pos="0">
                  <a:srgbClr val="969696"/>
                </a:gs>
                <a:gs pos="100000">
                  <a:schemeClr val="bg1"/>
                </a:gs>
              </a:gsLst>
              <a:path path="shape">
                <a:fillToRect l="50000" t="50000" r="50000" b="50000"/>
              </a:path>
              <a:tileRect/>
            </a:gradFill>
            <a:ln w="9525">
              <a:noFill/>
            </a:ln>
          </p:spPr>
          <p:txBody>
            <a:bodyPr wrap="none" anchor="ctr" anchorCtr="0"/>
            <a:p>
              <a:pPr algn="ctr"/>
              <a:endParaRPr lang="zh-CN" altLang="en-US" sz="1800" dirty="0">
                <a:solidFill>
                  <a:srgbClr val="132767"/>
                </a:solidFill>
                <a:latin typeface="Arial" panose="020B0604020202020204" pitchFamily="34" charset="0"/>
                <a:ea typeface="宋体" panose="02010600030101010101" pitchFamily="2" charset="-122"/>
              </a:endParaRPr>
            </a:p>
          </p:txBody>
        </p:sp>
        <p:sp>
          <p:nvSpPr>
            <p:cNvPr id="14" name="Oval 29"/>
            <p:cNvSpPr>
              <a:spLocks noChangeArrowheads="1"/>
            </p:cNvSpPr>
            <p:nvPr/>
          </p:nvSpPr>
          <p:spPr bwMode="gray">
            <a:xfrm>
              <a:off x="555" y="2823"/>
              <a:ext cx="973" cy="973"/>
            </a:xfrm>
            <a:prstGeom prst="ellipse">
              <a:avLst/>
            </a:prstGeom>
            <a:gradFill rotWithShape="1">
              <a:gsLst>
                <a:gs pos="0">
                  <a:schemeClr val="accent2"/>
                </a:gs>
                <a:gs pos="100000">
                  <a:schemeClr val="accent2">
                    <a:gamma/>
                    <a:shade val="57255"/>
                    <a:invGamma/>
                  </a:schemeClr>
                </a:gs>
              </a:gsLst>
              <a:path path="rect">
                <a:fillToRect l="100000" t="10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5" name="Oval 30"/>
            <p:cNvSpPr>
              <a:spLocks noChangeArrowheads="1"/>
            </p:cNvSpPr>
            <p:nvPr/>
          </p:nvSpPr>
          <p:spPr bwMode="gray">
            <a:xfrm>
              <a:off x="576" y="2846"/>
              <a:ext cx="928" cy="929"/>
            </a:xfrm>
            <a:prstGeom prst="ellipse">
              <a:avLst/>
            </a:prstGeom>
            <a:gradFill rotWithShape="1">
              <a:gsLst>
                <a:gs pos="0">
                  <a:schemeClr val="accent2">
                    <a:alpha val="85001"/>
                  </a:schemeClr>
                </a:gs>
                <a:gs pos="100000">
                  <a:schemeClr val="accent2">
                    <a:gamma/>
                    <a:shade val="63529"/>
                    <a:invGamma/>
                  </a:schemeClr>
                </a:gs>
              </a:gsLst>
              <a:lin ang="270000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6" name="Oval 31"/>
            <p:cNvSpPr>
              <a:spLocks noChangeArrowheads="1"/>
            </p:cNvSpPr>
            <p:nvPr/>
          </p:nvSpPr>
          <p:spPr bwMode="gray">
            <a:xfrm>
              <a:off x="612" y="2880"/>
              <a:ext cx="871" cy="839"/>
            </a:xfrm>
            <a:prstGeom prst="ellipse">
              <a:avLst/>
            </a:prstGeom>
            <a:gradFill rotWithShape="1">
              <a:gsLst>
                <a:gs pos="0">
                  <a:schemeClr val="accent2"/>
                </a:gs>
                <a:gs pos="100000">
                  <a:schemeClr val="accent2">
                    <a:gamma/>
                    <a:shade val="72549"/>
                    <a:invGamma/>
                  </a:schemeClr>
                </a:gs>
              </a:gsLst>
              <a:lin ang="270000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pic>
          <p:nvPicPr>
            <p:cNvPr id="105489" name="Picture 32" descr="Picture1"/>
            <p:cNvPicPr>
              <a:picLocks noChangeAspect="1"/>
            </p:cNvPicPr>
            <p:nvPr/>
          </p:nvPicPr>
          <p:blipFill>
            <a:blip r:embed="rId1"/>
            <a:stretch>
              <a:fillRect/>
            </a:stretch>
          </p:blipFill>
          <p:spPr>
            <a:xfrm>
              <a:off x="576" y="2880"/>
              <a:ext cx="616" cy="616"/>
            </a:xfrm>
            <a:prstGeom prst="rect">
              <a:avLst/>
            </a:prstGeom>
            <a:noFill/>
            <a:ln w="9525">
              <a:noFill/>
            </a:ln>
          </p:spPr>
        </p:pic>
        <p:sp>
          <p:nvSpPr>
            <p:cNvPr id="105490" name="Text Box 33"/>
            <p:cNvSpPr txBox="1"/>
            <p:nvPr/>
          </p:nvSpPr>
          <p:spPr>
            <a:xfrm>
              <a:off x="510" y="3060"/>
              <a:ext cx="991" cy="495"/>
            </a:xfrm>
            <a:prstGeom prst="rect">
              <a:avLst/>
            </a:prstGeom>
            <a:noFill/>
            <a:ln w="9525">
              <a:noFill/>
            </a:ln>
          </p:spPr>
          <p:txBody>
            <a:bodyPr wrap="none" anchor="t" anchorCtr="0">
              <a:spAutoFit/>
            </a:bodyPr>
            <a:p>
              <a:pPr algn="ctr"/>
              <a:r>
                <a:rPr lang="zh-CN" altLang="en-US" sz="1800" b="1" dirty="0">
                  <a:solidFill>
                    <a:srgbClr val="FF0000"/>
                  </a:solidFill>
                  <a:latin typeface="Arial" panose="020B0604020202020204" pitchFamily="34" charset="0"/>
                  <a:ea typeface="楷体_GB2312" pitchFamily="49" charset="-122"/>
                </a:rPr>
                <a:t>关心技术走向</a:t>
              </a:r>
              <a:endParaRPr lang="en-US" altLang="zh-CN" sz="1800" b="1" dirty="0">
                <a:solidFill>
                  <a:srgbClr val="FF0000"/>
                </a:solidFill>
                <a:latin typeface="Arial" panose="020B0604020202020204" pitchFamily="34" charset="0"/>
                <a:ea typeface="楷体_GB2312" pitchFamily="49" charset="-122"/>
              </a:endParaRPr>
            </a:p>
            <a:p>
              <a:pPr algn="ctr"/>
              <a:r>
                <a:rPr lang="zh-CN" altLang="en-US" sz="1800" b="1" dirty="0">
                  <a:solidFill>
                    <a:srgbClr val="FF0000"/>
                  </a:solidFill>
                  <a:latin typeface="Arial" panose="020B0604020202020204" pitchFamily="34" charset="0"/>
                  <a:ea typeface="楷体_GB2312" pitchFamily="49" charset="-122"/>
                </a:rPr>
                <a:t>获取新知识</a:t>
              </a:r>
              <a:endParaRPr lang="en-US" altLang="zh-CN" sz="1800" b="1" dirty="0">
                <a:solidFill>
                  <a:srgbClr val="FF0000"/>
                </a:solidFill>
                <a:latin typeface="Arial" panose="020B0604020202020204" pitchFamily="34" charset="0"/>
                <a:ea typeface="宋体" panose="02010600030101010101" pitchFamily="2" charset="-122"/>
              </a:endParaRPr>
            </a:p>
          </p:txBody>
        </p:sp>
      </p:grpSp>
      <p:grpSp>
        <p:nvGrpSpPr>
          <p:cNvPr id="5" name="组合 40"/>
          <p:cNvGrpSpPr/>
          <p:nvPr/>
        </p:nvGrpSpPr>
        <p:grpSpPr>
          <a:xfrm>
            <a:off x="3929063" y="3786188"/>
            <a:ext cx="1579562" cy="1452562"/>
            <a:chOff x="4857752" y="4404852"/>
            <a:chExt cx="1579278" cy="1453043"/>
          </a:xfrm>
        </p:grpSpPr>
        <p:grpSp>
          <p:nvGrpSpPr>
            <p:cNvPr id="105492" name="Group 13"/>
            <p:cNvGrpSpPr/>
            <p:nvPr/>
          </p:nvGrpSpPr>
          <p:grpSpPr>
            <a:xfrm>
              <a:off x="4864927" y="4404852"/>
              <a:ext cx="1551230" cy="1453043"/>
              <a:chOff x="3024" y="2823"/>
              <a:chExt cx="973" cy="1113"/>
            </a:xfrm>
          </p:grpSpPr>
          <p:sp>
            <p:nvSpPr>
              <p:cNvPr id="105493" name="Oval 14"/>
              <p:cNvSpPr/>
              <p:nvPr/>
            </p:nvSpPr>
            <p:spPr>
              <a:xfrm>
                <a:off x="3120" y="3744"/>
                <a:ext cx="816" cy="192"/>
              </a:xfrm>
              <a:prstGeom prst="ellipse">
                <a:avLst/>
              </a:prstGeom>
              <a:gradFill rotWithShape="1">
                <a:gsLst>
                  <a:gs pos="0">
                    <a:srgbClr val="969696"/>
                  </a:gs>
                  <a:gs pos="100000">
                    <a:srgbClr val="FFFFFF"/>
                  </a:gs>
                </a:gsLst>
                <a:path path="shape">
                  <a:fillToRect l="50000" t="50000" r="50000" b="50000"/>
                </a:path>
                <a:tileRect/>
              </a:gradFill>
              <a:ln w="9525">
                <a:noFill/>
              </a:ln>
            </p:spPr>
            <p:txBody>
              <a:bodyPr wrap="none" anchor="ctr" anchorCtr="0"/>
              <a:p>
                <a:pPr algn="ctr"/>
                <a:endParaRPr lang="zh-CN" altLang="en-US" sz="1800" dirty="0">
                  <a:solidFill>
                    <a:srgbClr val="132767"/>
                  </a:solidFill>
                  <a:latin typeface="Arial" panose="020B0604020202020204" pitchFamily="34" charset="0"/>
                  <a:ea typeface="宋体" panose="02010600030101010101" pitchFamily="2" charset="-122"/>
                </a:endParaRPr>
              </a:p>
            </p:txBody>
          </p:sp>
          <p:sp>
            <p:nvSpPr>
              <p:cNvPr id="26" name="Oval 15"/>
              <p:cNvSpPr>
                <a:spLocks noChangeArrowheads="1"/>
              </p:cNvSpPr>
              <p:nvPr/>
            </p:nvSpPr>
            <p:spPr bwMode="gray">
              <a:xfrm>
                <a:off x="3024" y="2823"/>
                <a:ext cx="973" cy="973"/>
              </a:xfrm>
              <a:prstGeom prst="ellipse">
                <a:avLst/>
              </a:prstGeom>
              <a:gradFill rotWithShape="1">
                <a:gsLst>
                  <a:gs pos="0">
                    <a:schemeClr val="accent1"/>
                  </a:gs>
                  <a:gs pos="100000">
                    <a:schemeClr val="accent1">
                      <a:gamma/>
                      <a:shade val="57255"/>
                      <a:invGamma/>
                    </a:schemeClr>
                  </a:gs>
                </a:gsLst>
                <a:path path="rect">
                  <a:fillToRect l="100000" t="10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27" name="Oval 16"/>
              <p:cNvSpPr>
                <a:spLocks noChangeArrowheads="1"/>
              </p:cNvSpPr>
              <p:nvPr/>
            </p:nvSpPr>
            <p:spPr bwMode="gray">
              <a:xfrm>
                <a:off x="3045" y="2846"/>
                <a:ext cx="928" cy="929"/>
              </a:xfrm>
              <a:prstGeom prst="ellipse">
                <a:avLst/>
              </a:prstGeom>
              <a:gradFill rotWithShape="1">
                <a:gsLst>
                  <a:gs pos="0">
                    <a:schemeClr val="accent1">
                      <a:alpha val="85001"/>
                    </a:schemeClr>
                  </a:gs>
                  <a:gs pos="100000">
                    <a:schemeClr val="accent1">
                      <a:gamma/>
                      <a:shade val="63529"/>
                      <a:invGamma/>
                    </a:schemeClr>
                  </a:gs>
                </a:gsLst>
                <a:lin ang="270000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28" name="Oval 17"/>
              <p:cNvSpPr>
                <a:spLocks noChangeArrowheads="1"/>
              </p:cNvSpPr>
              <p:nvPr/>
            </p:nvSpPr>
            <p:spPr bwMode="gray">
              <a:xfrm>
                <a:off x="3081" y="2880"/>
                <a:ext cx="839" cy="839"/>
              </a:xfrm>
              <a:prstGeom prst="ellipse">
                <a:avLst/>
              </a:prstGeom>
              <a:gradFill rotWithShape="1">
                <a:gsLst>
                  <a:gs pos="0">
                    <a:schemeClr val="accent1"/>
                  </a:gs>
                  <a:gs pos="100000">
                    <a:schemeClr val="accent1">
                      <a:gamma/>
                      <a:shade val="72549"/>
                      <a:invGamma/>
                    </a:schemeClr>
                  </a:gs>
                </a:gsLst>
                <a:lin ang="270000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pic>
            <p:nvPicPr>
              <p:cNvPr id="105497" name="Picture 18" descr="Picture1"/>
              <p:cNvPicPr>
                <a:picLocks noChangeAspect="1"/>
              </p:cNvPicPr>
              <p:nvPr/>
            </p:nvPicPr>
            <p:blipFill>
              <a:blip r:embed="rId1"/>
              <a:stretch>
                <a:fillRect/>
              </a:stretch>
            </p:blipFill>
            <p:spPr>
              <a:xfrm>
                <a:off x="3045" y="2880"/>
                <a:ext cx="616" cy="616"/>
              </a:xfrm>
              <a:prstGeom prst="rect">
                <a:avLst/>
              </a:prstGeom>
              <a:noFill/>
              <a:ln w="9525">
                <a:noFill/>
              </a:ln>
            </p:spPr>
          </p:pic>
        </p:grpSp>
        <p:sp>
          <p:nvSpPr>
            <p:cNvPr id="105498" name="Text Box 33"/>
            <p:cNvSpPr txBox="1"/>
            <p:nvPr/>
          </p:nvSpPr>
          <p:spPr>
            <a:xfrm>
              <a:off x="4857752" y="4571594"/>
              <a:ext cx="1579278" cy="924231"/>
            </a:xfrm>
            <a:prstGeom prst="rect">
              <a:avLst/>
            </a:prstGeom>
            <a:noFill/>
            <a:ln w="9525">
              <a:noFill/>
            </a:ln>
          </p:spPr>
          <p:txBody>
            <a:bodyPr wrap="none" anchor="t" anchorCtr="0">
              <a:spAutoFit/>
            </a:bodyPr>
            <a:p>
              <a:pPr algn="ctr"/>
              <a:r>
                <a:rPr lang="zh-CN" altLang="en-US" sz="1800" b="1" dirty="0">
                  <a:solidFill>
                    <a:srgbClr val="091334"/>
                  </a:solidFill>
                  <a:latin typeface="Arial" panose="020B0604020202020204" pitchFamily="34" charset="0"/>
                  <a:ea typeface="楷体_GB2312" pitchFamily="49" charset="-122"/>
                </a:rPr>
                <a:t>明确学习目标</a:t>
              </a:r>
              <a:endParaRPr lang="en-US" altLang="zh-CN" sz="1800" b="1" dirty="0">
                <a:solidFill>
                  <a:srgbClr val="091334"/>
                </a:solidFill>
                <a:latin typeface="Arial" panose="020B0604020202020204" pitchFamily="34" charset="0"/>
                <a:ea typeface="楷体_GB2312" pitchFamily="49" charset="-122"/>
              </a:endParaRPr>
            </a:p>
            <a:p>
              <a:pPr algn="ctr"/>
              <a:r>
                <a:rPr lang="zh-CN" altLang="en-US" sz="1800" b="1" dirty="0">
                  <a:solidFill>
                    <a:srgbClr val="091334"/>
                  </a:solidFill>
                  <a:latin typeface="Arial" panose="020B0604020202020204" pitchFamily="34" charset="0"/>
                  <a:ea typeface="楷体_GB2312" pitchFamily="49" charset="-122"/>
                </a:rPr>
                <a:t>不断调整学习</a:t>
              </a:r>
              <a:endParaRPr lang="en-US" altLang="zh-CN" sz="1800" b="1" dirty="0">
                <a:solidFill>
                  <a:srgbClr val="091334"/>
                </a:solidFill>
                <a:latin typeface="Arial" panose="020B0604020202020204" pitchFamily="34" charset="0"/>
                <a:ea typeface="楷体_GB2312" pitchFamily="49" charset="-122"/>
              </a:endParaRPr>
            </a:p>
            <a:p>
              <a:pPr algn="ctr"/>
              <a:r>
                <a:rPr lang="zh-CN" altLang="en-US" sz="1800" b="1" dirty="0">
                  <a:solidFill>
                    <a:srgbClr val="091334"/>
                  </a:solidFill>
                  <a:latin typeface="Arial" panose="020B0604020202020204" pitchFamily="34" charset="0"/>
                  <a:ea typeface="楷体_GB2312" pitchFamily="49" charset="-122"/>
                </a:rPr>
                <a:t>计划</a:t>
              </a:r>
              <a:endParaRPr lang="en-US" altLang="zh-CN" sz="1800" b="1" dirty="0">
                <a:solidFill>
                  <a:srgbClr val="FFFFFF"/>
                </a:solidFill>
                <a:latin typeface="Arial" panose="020B0604020202020204" pitchFamily="34" charset="0"/>
                <a:ea typeface="宋体" panose="02010600030101010101" pitchFamily="2" charset="-122"/>
              </a:endParaRPr>
            </a:p>
          </p:txBody>
        </p:sp>
      </p:grpSp>
      <p:grpSp>
        <p:nvGrpSpPr>
          <p:cNvPr id="8" name="组合 41"/>
          <p:cNvGrpSpPr/>
          <p:nvPr/>
        </p:nvGrpSpPr>
        <p:grpSpPr>
          <a:xfrm>
            <a:off x="5572125" y="3714750"/>
            <a:ext cx="1550988" cy="1452563"/>
            <a:chOff x="6854583" y="4404852"/>
            <a:chExt cx="1551230" cy="1453043"/>
          </a:xfrm>
        </p:grpSpPr>
        <p:grpSp>
          <p:nvGrpSpPr>
            <p:cNvPr id="105500" name="Group 6"/>
            <p:cNvGrpSpPr/>
            <p:nvPr/>
          </p:nvGrpSpPr>
          <p:grpSpPr>
            <a:xfrm>
              <a:off x="6854583" y="4404852"/>
              <a:ext cx="1551230" cy="1453043"/>
              <a:chOff x="4272" y="2823"/>
              <a:chExt cx="973" cy="1113"/>
            </a:xfrm>
          </p:grpSpPr>
          <p:sp>
            <p:nvSpPr>
              <p:cNvPr id="105501" name="Oval 7"/>
              <p:cNvSpPr/>
              <p:nvPr/>
            </p:nvSpPr>
            <p:spPr>
              <a:xfrm>
                <a:off x="4368" y="3744"/>
                <a:ext cx="816" cy="192"/>
              </a:xfrm>
              <a:prstGeom prst="ellipse">
                <a:avLst/>
              </a:prstGeom>
              <a:gradFill rotWithShape="1">
                <a:gsLst>
                  <a:gs pos="0">
                    <a:srgbClr val="969696"/>
                  </a:gs>
                  <a:gs pos="100000">
                    <a:srgbClr val="FFFFFF"/>
                  </a:gs>
                </a:gsLst>
                <a:path path="shape">
                  <a:fillToRect l="50000" t="50000" r="50000" b="50000"/>
                </a:path>
                <a:tileRect/>
              </a:gradFill>
              <a:ln w="9525">
                <a:noFill/>
              </a:ln>
            </p:spPr>
            <p:txBody>
              <a:bodyPr wrap="none" anchor="ctr" anchorCtr="0"/>
              <a:p>
                <a:pPr algn="ctr"/>
                <a:endParaRPr lang="zh-CN" altLang="en-US" sz="1800" dirty="0">
                  <a:solidFill>
                    <a:srgbClr val="132767"/>
                  </a:solidFill>
                  <a:latin typeface="Arial" panose="020B0604020202020204" pitchFamily="34" charset="0"/>
                  <a:ea typeface="宋体" panose="02010600030101010101" pitchFamily="2" charset="-122"/>
                </a:endParaRPr>
              </a:p>
            </p:txBody>
          </p:sp>
          <p:sp>
            <p:nvSpPr>
              <p:cNvPr id="32" name="Oval 8"/>
              <p:cNvSpPr>
                <a:spLocks noChangeArrowheads="1"/>
              </p:cNvSpPr>
              <p:nvPr/>
            </p:nvSpPr>
            <p:spPr bwMode="gray">
              <a:xfrm>
                <a:off x="4272" y="2823"/>
                <a:ext cx="973" cy="973"/>
              </a:xfrm>
              <a:prstGeom prst="ellipse">
                <a:avLst/>
              </a:prstGeom>
              <a:gradFill rotWithShape="1">
                <a:gsLst>
                  <a:gs pos="0">
                    <a:schemeClr val="folHlink"/>
                  </a:gs>
                  <a:gs pos="100000">
                    <a:schemeClr val="folHlink">
                      <a:gamma/>
                      <a:shade val="57255"/>
                      <a:invGamma/>
                    </a:schemeClr>
                  </a:gs>
                </a:gsLst>
                <a:path path="rect">
                  <a:fillToRect l="100000" t="10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33" name="Oval 9"/>
              <p:cNvSpPr>
                <a:spLocks noChangeArrowheads="1"/>
              </p:cNvSpPr>
              <p:nvPr/>
            </p:nvSpPr>
            <p:spPr bwMode="gray">
              <a:xfrm>
                <a:off x="4293" y="2846"/>
                <a:ext cx="928" cy="929"/>
              </a:xfrm>
              <a:prstGeom prst="ellipse">
                <a:avLst/>
              </a:prstGeom>
              <a:gradFill rotWithShape="1">
                <a:gsLst>
                  <a:gs pos="0">
                    <a:schemeClr val="folHlink">
                      <a:alpha val="85001"/>
                    </a:schemeClr>
                  </a:gs>
                  <a:gs pos="100000">
                    <a:schemeClr val="folHlink">
                      <a:gamma/>
                      <a:shade val="63529"/>
                      <a:invGamma/>
                    </a:schemeClr>
                  </a:gs>
                </a:gsLst>
                <a:lin ang="270000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34" name="Oval 10"/>
              <p:cNvSpPr>
                <a:spLocks noChangeArrowheads="1"/>
              </p:cNvSpPr>
              <p:nvPr/>
            </p:nvSpPr>
            <p:spPr bwMode="gray">
              <a:xfrm>
                <a:off x="4329" y="2880"/>
                <a:ext cx="851" cy="839"/>
              </a:xfrm>
              <a:prstGeom prst="ellipse">
                <a:avLst/>
              </a:prstGeom>
              <a:gradFill rotWithShape="1">
                <a:gsLst>
                  <a:gs pos="0">
                    <a:schemeClr val="folHlink"/>
                  </a:gs>
                  <a:gs pos="100000">
                    <a:schemeClr val="folHlink">
                      <a:gamma/>
                      <a:shade val="72549"/>
                      <a:invGamma/>
                    </a:schemeClr>
                  </a:gs>
                </a:gsLst>
                <a:lin ang="270000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pic>
            <p:nvPicPr>
              <p:cNvPr id="105505" name="Picture 11" descr="Picture1"/>
              <p:cNvPicPr>
                <a:picLocks noChangeAspect="1"/>
              </p:cNvPicPr>
              <p:nvPr/>
            </p:nvPicPr>
            <p:blipFill>
              <a:blip r:embed="rId1"/>
              <a:stretch>
                <a:fillRect/>
              </a:stretch>
            </p:blipFill>
            <p:spPr>
              <a:xfrm>
                <a:off x="4293" y="2880"/>
                <a:ext cx="616" cy="616"/>
              </a:xfrm>
              <a:prstGeom prst="rect">
                <a:avLst/>
              </a:prstGeom>
              <a:noFill/>
              <a:ln w="9525">
                <a:noFill/>
              </a:ln>
            </p:spPr>
          </p:pic>
          <p:sp>
            <p:nvSpPr>
              <p:cNvPr id="105506" name="Text Box 12"/>
              <p:cNvSpPr txBox="1"/>
              <p:nvPr/>
            </p:nvSpPr>
            <p:spPr>
              <a:xfrm>
                <a:off x="4461" y="3213"/>
                <a:ext cx="116" cy="283"/>
              </a:xfrm>
              <a:prstGeom prst="rect">
                <a:avLst/>
              </a:prstGeom>
              <a:noFill/>
              <a:ln w="9525">
                <a:noFill/>
              </a:ln>
            </p:spPr>
            <p:txBody>
              <a:bodyPr wrap="none" anchor="t" anchorCtr="0">
                <a:spAutoFit/>
              </a:bodyPr>
              <a:p>
                <a:pPr algn="ctr"/>
                <a:endParaRPr lang="zh-CN" altLang="zh-CN" sz="1800" dirty="0">
                  <a:solidFill>
                    <a:srgbClr val="FFFFFF"/>
                  </a:solidFill>
                  <a:latin typeface="Arial" panose="020B0604020202020204" pitchFamily="34" charset="0"/>
                  <a:ea typeface="宋体" panose="02010600030101010101" pitchFamily="2" charset="-122"/>
                </a:endParaRPr>
              </a:p>
            </p:txBody>
          </p:sp>
        </p:grpSp>
        <p:sp>
          <p:nvSpPr>
            <p:cNvPr id="105507" name="Text Box 33"/>
            <p:cNvSpPr txBox="1"/>
            <p:nvPr/>
          </p:nvSpPr>
          <p:spPr>
            <a:xfrm>
              <a:off x="6854583" y="4619236"/>
              <a:ext cx="1463903" cy="924230"/>
            </a:xfrm>
            <a:prstGeom prst="rect">
              <a:avLst/>
            </a:prstGeom>
            <a:noFill/>
            <a:ln w="9525">
              <a:noFill/>
            </a:ln>
          </p:spPr>
          <p:txBody>
            <a:bodyPr wrap="none" anchor="t" anchorCtr="0">
              <a:spAutoFit/>
            </a:bodyPr>
            <a:p>
              <a:pPr algn="ctr"/>
              <a:r>
                <a:rPr lang="zh-CN" altLang="en-US" sz="1800" b="1" dirty="0">
                  <a:solidFill>
                    <a:srgbClr val="7030A0"/>
                  </a:solidFill>
                  <a:latin typeface="Arial" panose="020B0604020202020204" pitchFamily="34" charset="0"/>
                  <a:ea typeface="楷体_GB2312" pitchFamily="49" charset="-122"/>
                </a:rPr>
                <a:t>密切同学间</a:t>
              </a:r>
              <a:endParaRPr lang="en-US" altLang="zh-CN" sz="1800" b="1" dirty="0">
                <a:solidFill>
                  <a:srgbClr val="7030A0"/>
                </a:solidFill>
                <a:latin typeface="Arial" panose="020B0604020202020204" pitchFamily="34" charset="0"/>
                <a:ea typeface="楷体_GB2312" pitchFamily="49" charset="-122"/>
              </a:endParaRPr>
            </a:p>
            <a:p>
              <a:pPr algn="ctr"/>
              <a:r>
                <a:rPr lang="zh-CN" altLang="en-US" sz="1800" b="1" dirty="0">
                  <a:solidFill>
                    <a:srgbClr val="7030A0"/>
                  </a:solidFill>
                  <a:latin typeface="楷体_GB2312" pitchFamily="49" charset="-122"/>
                  <a:ea typeface="楷体_GB2312" pitchFamily="49" charset="-122"/>
                </a:rPr>
                <a:t>的交往</a:t>
              </a:r>
              <a:r>
                <a:rPr lang="en-US" altLang="zh-CN" sz="1800" b="1" dirty="0">
                  <a:solidFill>
                    <a:srgbClr val="7030A0"/>
                  </a:solidFill>
                  <a:latin typeface="楷体_GB2312" pitchFamily="49" charset="-122"/>
                  <a:ea typeface="楷体_GB2312" pitchFamily="49" charset="-122"/>
                </a:rPr>
                <a:t>,相互</a:t>
              </a:r>
              <a:endParaRPr lang="en-US" altLang="zh-CN" sz="1800" b="1" dirty="0">
                <a:solidFill>
                  <a:srgbClr val="7030A0"/>
                </a:solidFill>
                <a:latin typeface="楷体_GB2312" pitchFamily="49" charset="-122"/>
                <a:ea typeface="楷体_GB2312" pitchFamily="49" charset="-122"/>
              </a:endParaRPr>
            </a:p>
            <a:p>
              <a:pPr algn="ctr"/>
              <a:r>
                <a:rPr lang="zh-CN" altLang="en-US" sz="1800" b="1" dirty="0">
                  <a:solidFill>
                    <a:srgbClr val="7030A0"/>
                  </a:solidFill>
                  <a:latin typeface="楷体_GB2312" pitchFamily="49" charset="-122"/>
                  <a:ea typeface="楷体_GB2312" pitchFamily="49" charset="-122"/>
                </a:rPr>
                <a:t>促进</a:t>
              </a:r>
              <a:endParaRPr lang="en-US" altLang="zh-CN" sz="1800" b="1" dirty="0">
                <a:solidFill>
                  <a:srgbClr val="7030A0"/>
                </a:solidFill>
                <a:latin typeface="楷体_GB2312" pitchFamily="49" charset="-122"/>
                <a:ea typeface="楷体_GB2312" pitchFamily="49" charset="-122"/>
              </a:endParaRPr>
            </a:p>
          </p:txBody>
        </p:sp>
      </p:grpSp>
      <p:grpSp>
        <p:nvGrpSpPr>
          <p:cNvPr id="10" name="Group 20"/>
          <p:cNvGrpSpPr/>
          <p:nvPr/>
        </p:nvGrpSpPr>
        <p:grpSpPr>
          <a:xfrm>
            <a:off x="7215188" y="3786188"/>
            <a:ext cx="1550987" cy="1452562"/>
            <a:chOff x="1776" y="2823"/>
            <a:chExt cx="973" cy="1113"/>
          </a:xfrm>
        </p:grpSpPr>
        <p:sp>
          <p:nvSpPr>
            <p:cNvPr id="105509" name="Oval 21"/>
            <p:cNvSpPr/>
            <p:nvPr/>
          </p:nvSpPr>
          <p:spPr>
            <a:xfrm>
              <a:off x="1872" y="3744"/>
              <a:ext cx="816" cy="192"/>
            </a:xfrm>
            <a:prstGeom prst="ellipse">
              <a:avLst/>
            </a:prstGeom>
            <a:gradFill rotWithShape="1">
              <a:gsLst>
                <a:gs pos="0">
                  <a:srgbClr val="969696"/>
                </a:gs>
                <a:gs pos="100000">
                  <a:srgbClr val="FFFFFF"/>
                </a:gs>
              </a:gsLst>
              <a:path path="shape">
                <a:fillToRect l="50000" t="50000" r="50000" b="50000"/>
              </a:path>
              <a:tileRect/>
            </a:gradFill>
            <a:ln w="9525">
              <a:noFill/>
            </a:ln>
          </p:spPr>
          <p:txBody>
            <a:bodyPr wrap="none" anchor="ctr" anchorCtr="0"/>
            <a:p>
              <a:pPr algn="ctr"/>
              <a:endParaRPr lang="zh-CN" altLang="en-US" sz="1800" dirty="0">
                <a:solidFill>
                  <a:srgbClr val="132767"/>
                </a:solidFill>
                <a:latin typeface="Arial" panose="020B0604020202020204" pitchFamily="34" charset="0"/>
                <a:ea typeface="宋体" panose="02010600030101010101" pitchFamily="2" charset="-122"/>
              </a:endParaRPr>
            </a:p>
          </p:txBody>
        </p:sp>
        <p:sp>
          <p:nvSpPr>
            <p:cNvPr id="45" name="Oval 22"/>
            <p:cNvSpPr>
              <a:spLocks noChangeArrowheads="1"/>
            </p:cNvSpPr>
            <p:nvPr/>
          </p:nvSpPr>
          <p:spPr bwMode="gray">
            <a:xfrm>
              <a:off x="1776" y="2823"/>
              <a:ext cx="973" cy="973"/>
            </a:xfrm>
            <a:prstGeom prst="ellipse">
              <a:avLst/>
            </a:prstGeom>
            <a:gradFill rotWithShape="1">
              <a:gsLst>
                <a:gs pos="0">
                  <a:schemeClr val="hlink"/>
                </a:gs>
                <a:gs pos="100000">
                  <a:schemeClr val="hlink">
                    <a:gamma/>
                    <a:shade val="57255"/>
                    <a:invGamma/>
                  </a:schemeClr>
                </a:gs>
              </a:gsLst>
              <a:path path="rect">
                <a:fillToRect l="100000" t="100000"/>
              </a:path>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6" name="Oval 23"/>
            <p:cNvSpPr>
              <a:spLocks noChangeArrowheads="1"/>
            </p:cNvSpPr>
            <p:nvPr/>
          </p:nvSpPr>
          <p:spPr bwMode="gray">
            <a:xfrm>
              <a:off x="1797" y="2846"/>
              <a:ext cx="928" cy="929"/>
            </a:xfrm>
            <a:prstGeom prst="ellipse">
              <a:avLst/>
            </a:prstGeom>
            <a:gradFill rotWithShape="1">
              <a:gsLst>
                <a:gs pos="0">
                  <a:schemeClr val="hlink">
                    <a:alpha val="85001"/>
                  </a:schemeClr>
                </a:gs>
                <a:gs pos="100000">
                  <a:schemeClr val="hlink">
                    <a:gamma/>
                    <a:shade val="63529"/>
                    <a:invGamma/>
                  </a:schemeClr>
                </a:gs>
              </a:gsLst>
              <a:lin ang="270000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47" name="Oval 24"/>
            <p:cNvSpPr>
              <a:spLocks noChangeArrowheads="1"/>
            </p:cNvSpPr>
            <p:nvPr/>
          </p:nvSpPr>
          <p:spPr bwMode="gray">
            <a:xfrm>
              <a:off x="1833" y="2880"/>
              <a:ext cx="852" cy="839"/>
            </a:xfrm>
            <a:prstGeom prst="ellipse">
              <a:avLst/>
            </a:prstGeom>
            <a:gradFill rotWithShape="1">
              <a:gsLst>
                <a:gs pos="0">
                  <a:schemeClr val="hlink"/>
                </a:gs>
                <a:gs pos="100000">
                  <a:schemeClr val="hlink">
                    <a:gamma/>
                    <a:shade val="72549"/>
                    <a:invGamma/>
                  </a:schemeClr>
                </a:gs>
              </a:gsLst>
              <a:lin ang="270000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pic>
          <p:nvPicPr>
            <p:cNvPr id="105513" name="Picture 25" descr="Picture1"/>
            <p:cNvPicPr>
              <a:picLocks noChangeAspect="1"/>
            </p:cNvPicPr>
            <p:nvPr/>
          </p:nvPicPr>
          <p:blipFill>
            <a:blip r:embed="rId1"/>
            <a:stretch>
              <a:fillRect/>
            </a:stretch>
          </p:blipFill>
          <p:spPr>
            <a:xfrm>
              <a:off x="1910" y="2878"/>
              <a:ext cx="616" cy="616"/>
            </a:xfrm>
            <a:prstGeom prst="rect">
              <a:avLst/>
            </a:prstGeom>
            <a:noFill/>
            <a:ln w="9525">
              <a:noFill/>
            </a:ln>
          </p:spPr>
        </p:pic>
        <p:sp>
          <p:nvSpPr>
            <p:cNvPr id="105514" name="Text Box 26"/>
            <p:cNvSpPr txBox="1"/>
            <p:nvPr/>
          </p:nvSpPr>
          <p:spPr>
            <a:xfrm>
              <a:off x="1910" y="3097"/>
              <a:ext cx="699" cy="495"/>
            </a:xfrm>
            <a:prstGeom prst="rect">
              <a:avLst/>
            </a:prstGeom>
            <a:noFill/>
            <a:ln w="9525">
              <a:noFill/>
            </a:ln>
          </p:spPr>
          <p:txBody>
            <a:bodyPr wrap="none" anchor="t" anchorCtr="0">
              <a:spAutoFit/>
            </a:bodyPr>
            <a:p>
              <a:pPr algn="ctr"/>
              <a:r>
                <a:rPr lang="zh-CN" altLang="en-US" sz="1800" b="1" dirty="0">
                  <a:solidFill>
                    <a:srgbClr val="132767"/>
                  </a:solidFill>
                  <a:latin typeface="Arial" panose="020B0604020202020204" pitchFamily="34" charset="0"/>
                  <a:ea typeface="楷体_GB2312" pitchFamily="49" charset="-122"/>
                </a:rPr>
                <a:t>积极参加</a:t>
              </a:r>
              <a:endParaRPr lang="zh-CN" altLang="zh-CN" sz="1800" b="1" dirty="0">
                <a:solidFill>
                  <a:srgbClr val="132767"/>
                </a:solidFill>
                <a:latin typeface="Arial" panose="020B0604020202020204" pitchFamily="34" charset="0"/>
                <a:ea typeface="楷体_GB2312" pitchFamily="49" charset="-122"/>
              </a:endParaRPr>
            </a:p>
            <a:p>
              <a:pPr algn="ctr"/>
              <a:r>
                <a:rPr lang="zh-CN" altLang="en-US" sz="1800" b="1" dirty="0">
                  <a:solidFill>
                    <a:srgbClr val="132767"/>
                  </a:solidFill>
                  <a:latin typeface="Arial" panose="020B0604020202020204" pitchFamily="34" charset="0"/>
                  <a:ea typeface="楷体_GB2312" pitchFamily="49" charset="-122"/>
                </a:rPr>
                <a:t>社会活动</a:t>
              </a:r>
              <a:endParaRPr lang="zh-CN" altLang="zh-CN" sz="1800" dirty="0">
                <a:solidFill>
                  <a:srgbClr val="FFFFFF"/>
                </a:solidFill>
                <a:latin typeface="Arial" panose="020B0604020202020204" pitchFamily="34" charset="0"/>
                <a:ea typeface="宋体" panose="02010600030101010101" pitchFamily="2" charset="-122"/>
              </a:endParaRPr>
            </a:p>
          </p:txBody>
        </p:sp>
      </p:grpSp>
      <p:sp>
        <p:nvSpPr>
          <p:cNvPr id="51" name="AutoShape 4"/>
          <p:cNvSpPr>
            <a:spLocks noChangeArrowheads="1"/>
          </p:cNvSpPr>
          <p:nvPr/>
        </p:nvSpPr>
        <p:spPr bwMode="gray">
          <a:xfrm>
            <a:off x="1785938" y="5429250"/>
            <a:ext cx="5816600" cy="473075"/>
          </a:xfrm>
          <a:prstGeom prst="roundRect">
            <a:avLst>
              <a:gd name="adj" fmla="val 50000"/>
            </a:avLst>
          </a:prstGeom>
          <a:solidFill>
            <a:srgbClr val="FF9933"/>
          </a:soli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C00000"/>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自我能力培养方法、内容建议</a:t>
            </a:r>
            <a:endParaRPr kumimoji="0" lang="en-US" altLang="zh-CN" sz="1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p:txBody>
      </p:sp>
      <p:sp>
        <p:nvSpPr>
          <p:cNvPr id="28684" name="TextBox 47"/>
          <p:cNvSpPr txBox="1"/>
          <p:nvPr/>
        </p:nvSpPr>
        <p:spPr>
          <a:xfrm>
            <a:off x="714375" y="1285875"/>
            <a:ext cx="4714875" cy="400050"/>
          </a:xfrm>
          <a:prstGeom prst="rect">
            <a:avLst/>
          </a:prstGeom>
          <a:noFill/>
          <a:ln w="9525">
            <a:noFill/>
          </a:ln>
        </p:spPr>
        <p:txBody>
          <a:bodyPr anchor="t" anchorCtr="0">
            <a:spAutoFit/>
          </a:bodyPr>
          <a:p>
            <a:r>
              <a:rPr lang="zh-CN" altLang="zh-CN" sz="2000" b="1" dirty="0">
                <a:solidFill>
                  <a:srgbClr val="132767"/>
                </a:solidFill>
                <a:latin typeface="Arial" panose="020B0604020202020204" pitchFamily="34" charset="0"/>
                <a:ea typeface="仿宋_GB2312" pitchFamily="49" charset="-122"/>
              </a:rPr>
              <a:t>3</a:t>
            </a:r>
            <a:r>
              <a:rPr lang="en-US" altLang="zh-CN" sz="2000" b="1" dirty="0">
                <a:solidFill>
                  <a:srgbClr val="132767"/>
                </a:solidFill>
                <a:latin typeface="Arial" panose="020B0604020202020204" pitchFamily="34" charset="0"/>
                <a:ea typeface="仿宋_GB2312" pitchFamily="49" charset="-122"/>
              </a:rPr>
              <a:t>.</a:t>
            </a:r>
            <a:r>
              <a:rPr lang="zh-CN" altLang="zh-CN" sz="2000" b="1" dirty="0">
                <a:solidFill>
                  <a:srgbClr val="132767"/>
                </a:solidFill>
                <a:latin typeface="Arial" panose="020B0604020202020204" pitchFamily="34" charset="0"/>
                <a:ea typeface="仿宋_GB2312" pitchFamily="49" charset="-122"/>
              </a:rPr>
              <a:t>“个人因素”讨论</a:t>
            </a:r>
            <a:endParaRPr lang="zh-CN" altLang="en-US" sz="2000" b="1" dirty="0">
              <a:solidFill>
                <a:srgbClr val="132767"/>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28684"/>
                                        </p:tgtEl>
                                        <p:attrNameLst>
                                          <p:attrName>style.visibility</p:attrName>
                                        </p:attrNameLst>
                                      </p:cBhvr>
                                      <p:to>
                                        <p:strVal val="visible"/>
                                      </p:to>
                                    </p:set>
                                    <p:anim calcmode="lin" valueType="num">
                                      <p:cBhvr additive="base">
                                        <p:cTn id="7" dur="500" fill="hold"/>
                                        <p:tgtEl>
                                          <p:spTgt spid="28684"/>
                                        </p:tgtEl>
                                        <p:attrNameLst>
                                          <p:attrName>ppt_x</p:attrName>
                                        </p:attrNameLst>
                                      </p:cBhvr>
                                      <p:tavLst>
                                        <p:tav tm="0">
                                          <p:val>
                                            <p:strVal val="1+#ppt_w/2"/>
                                          </p:val>
                                        </p:tav>
                                        <p:tav tm="100000">
                                          <p:val>
                                            <p:strVal val="#ppt_x"/>
                                          </p:val>
                                        </p:tav>
                                      </p:tavLst>
                                    </p:anim>
                                    <p:anim calcmode="lin" valueType="num">
                                      <p:cBhvr additive="base">
                                        <p:cTn id="8" dur="500" fill="hold"/>
                                        <p:tgtEl>
                                          <p:spTgt spid="286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000000"/>
                                          </p:val>
                                        </p:tav>
                                        <p:tav tm="100000">
                                          <p:val>
                                            <p:strVal val="#ppt_w"/>
                                          </p:val>
                                        </p:tav>
                                      </p:tavLst>
                                    </p:anim>
                                    <p:anim calcmode="lin" valueType="num">
                                      <p:cBhvr>
                                        <p:cTn id="14" dur="1000" fill="hold"/>
                                        <p:tgtEl>
                                          <p:spTgt spid="7"/>
                                        </p:tgtEl>
                                        <p:attrNameLst>
                                          <p:attrName>ppt_h</p:attrName>
                                        </p:attrNameLst>
                                      </p:cBhvr>
                                      <p:tavLst>
                                        <p:tav tm="0">
                                          <p:val>
                                            <p:fltVal val="0.000000"/>
                                          </p:val>
                                        </p:tav>
                                        <p:tav tm="100000">
                                          <p:val>
                                            <p:strVal val="#ppt_h"/>
                                          </p:val>
                                        </p:tav>
                                      </p:tavLst>
                                    </p:anim>
                                    <p:anim calcmode="lin" valueType="num">
                                      <p:cBhvr>
                                        <p:cTn id="15" dur="1000" fill="hold"/>
                                        <p:tgtEl>
                                          <p:spTgt spid="7"/>
                                        </p:tgtEl>
                                        <p:attrNameLst>
                                          <p:attrName>ppt_x</p:attrName>
                                        </p:attrNameLst>
                                      </p:cBhvr>
                                      <p:tavLst>
                                        <p:tav tm="0" fmla="#ppt_x+(cos(-2*pi*(1-$))*-#ppt_x-sin(-2*pi*(1-$))*(1-#ppt_y))*(1-$)">
                                          <p:val>
                                            <p:fltVal val="0.000000"/>
                                          </p:val>
                                        </p:tav>
                                        <p:tav tm="100000">
                                          <p:val>
                                            <p:fltVal val="1.000000"/>
                                          </p:val>
                                        </p:tav>
                                      </p:tavLst>
                                    </p:anim>
                                    <p:anim calcmode="lin" valueType="num">
                                      <p:cBhvr>
                                        <p:cTn id="16" dur="1000" fill="hold"/>
                                        <p:tgtEl>
                                          <p:spTgt spid="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7" fill="hold">
                      <p:stCondLst>
                        <p:cond delay="indefinite"/>
                      </p:stCondLst>
                      <p:childTnLst>
                        <p:par>
                          <p:cTn id="18" fill="hold">
                            <p:stCondLst>
                              <p:cond delay="0"/>
                            </p:stCondLst>
                            <p:childTnLst>
                              <p:par>
                                <p:cTn id="19" presetID="56" presetClass="entr" presetSubtype="0" fill="hold" grpId="0" nodeType="clickEffect">
                                  <p:stCondLst>
                                    <p:cond delay="0"/>
                                  </p:stCondLst>
                                  <p:iterate type="lt">
                                    <p:tmPct val="10000"/>
                                  </p:iterate>
                                  <p:childTnLst>
                                    <p:set>
                                      <p:cBhvr>
                                        <p:cTn id="20" dur="1" fill="hold">
                                          <p:stCondLst>
                                            <p:cond delay="0"/>
                                          </p:stCondLst>
                                        </p:cTn>
                                        <p:tgtEl>
                                          <p:spTgt spid="51"/>
                                        </p:tgtEl>
                                        <p:attrNameLst>
                                          <p:attrName>style.visibility</p:attrName>
                                        </p:attrNameLst>
                                      </p:cBhvr>
                                      <p:to>
                                        <p:strVal val="visible"/>
                                      </p:to>
                                    </p:set>
                                    <p:anim by="(-#ppt_w*2)" calcmode="lin" valueType="num">
                                      <p:cBhvr rctx="PPT">
                                        <p:cTn id="21" dur="500" autoRev="1" fill="hold">
                                          <p:stCondLst>
                                            <p:cond delay="0"/>
                                          </p:stCondLst>
                                        </p:cTn>
                                        <p:tgtEl>
                                          <p:spTgt spid="51"/>
                                        </p:tgtEl>
                                        <p:attrNameLst>
                                          <p:attrName>ppt_w</p:attrName>
                                        </p:attrNameLst>
                                      </p:cBhvr>
                                    </p:anim>
                                    <p:anim by="(#ppt_w*0.50)" calcmode="lin" valueType="num">
                                      <p:cBhvr>
                                        <p:cTn id="22" dur="500" decel="50000" autoRev="1" fill="hold">
                                          <p:stCondLst>
                                            <p:cond delay="0"/>
                                          </p:stCondLst>
                                        </p:cTn>
                                        <p:tgtEl>
                                          <p:spTgt spid="51"/>
                                        </p:tgtEl>
                                        <p:attrNameLst>
                                          <p:attrName>ppt_x</p:attrName>
                                        </p:attrNameLst>
                                      </p:cBhvr>
                                    </p:anim>
                                    <p:anim from="(-#ppt_h/2)" to="(#ppt_y)" calcmode="lin" valueType="num">
                                      <p:cBhvr>
                                        <p:cTn id="23" dur="1000" fill="hold">
                                          <p:stCondLst>
                                            <p:cond delay="0"/>
                                          </p:stCondLst>
                                        </p:cTn>
                                        <p:tgtEl>
                                          <p:spTgt spid="51"/>
                                        </p:tgtEl>
                                        <p:attrNameLst>
                                          <p:attrName>ppt_y</p:attrName>
                                        </p:attrNameLst>
                                      </p:cBhvr>
                                    </p:anim>
                                    <p:animRot by="21600000">
                                      <p:cBhvr>
                                        <p:cTn id="24" dur="1000" fill="hold">
                                          <p:stCondLst>
                                            <p:cond delay="0"/>
                                          </p:stCondLst>
                                        </p:cTn>
                                        <p:tgtEl>
                                          <p:spTgt spid="51"/>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0-#ppt_w/2"/>
                                          </p:val>
                                        </p:tav>
                                        <p:tav tm="100000">
                                          <p:val>
                                            <p:strVal val="#ppt_x"/>
                                          </p:val>
                                        </p:tav>
                                      </p:tavLst>
                                    </p:anim>
                                    <p:anim calcmode="lin" valueType="num">
                                      <p:cBhvr additive="base">
                                        <p:cTn id="4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3"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1+#ppt_w/2"/>
                                          </p:val>
                                        </p:tav>
                                        <p:tav tm="100000">
                                          <p:val>
                                            <p:strVal val="#ppt_x"/>
                                          </p:val>
                                        </p:tav>
                                      </p:tavLst>
                                    </p:anim>
                                    <p:anim calcmode="lin" valueType="num">
                                      <p:cBhvr additive="base">
                                        <p:cTn id="4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5"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000000"/>
                                          </p:val>
                                        </p:tav>
                                        <p:tav tm="100000">
                                          <p:val>
                                            <p:strVal val="#ppt_w"/>
                                          </p:val>
                                        </p:tav>
                                      </p:tavLst>
                                    </p:anim>
                                    <p:anim calcmode="lin" valueType="num">
                                      <p:cBhvr>
                                        <p:cTn id="54" dur="1000" fill="hold"/>
                                        <p:tgtEl>
                                          <p:spTgt spid="10"/>
                                        </p:tgtEl>
                                        <p:attrNameLst>
                                          <p:attrName>ppt_h</p:attrName>
                                        </p:attrNameLst>
                                      </p:cBhvr>
                                      <p:tavLst>
                                        <p:tav tm="0">
                                          <p:val>
                                            <p:fltVal val="0.000000"/>
                                          </p:val>
                                        </p:tav>
                                        <p:tav tm="100000">
                                          <p:val>
                                            <p:strVal val="#ppt_h"/>
                                          </p:val>
                                        </p:tav>
                                      </p:tavLst>
                                    </p:anim>
                                    <p:anim calcmode="lin" valueType="num">
                                      <p:cBhvr>
                                        <p:cTn id="55" dur="1000" fill="hold"/>
                                        <p:tgtEl>
                                          <p:spTgt spid="10"/>
                                        </p:tgtEl>
                                        <p:attrNameLst>
                                          <p:attrName>ppt_x</p:attrName>
                                        </p:attrNameLst>
                                      </p:cBhvr>
                                      <p:tavLst>
                                        <p:tav tm="0" fmla="#ppt_x+(cos(-2*pi*(1-$))*-#ppt_x-sin(-2*pi*(1-$))*(1-#ppt_y))*(1-$)">
                                          <p:val>
                                            <p:fltVal val="0.000000"/>
                                          </p:val>
                                        </p:tav>
                                        <p:tav tm="100000">
                                          <p:val>
                                            <p:fltVal val="1.000000"/>
                                          </p:val>
                                        </p:tav>
                                      </p:tavLst>
                                    </p:anim>
                                    <p:anim calcmode="lin" valueType="num">
                                      <p:cBhvr>
                                        <p:cTn id="56" dur="1000" fill="hold"/>
                                        <p:tgtEl>
                                          <p:spTgt spid="1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p:cTn id="61" dur="1000" fill="hold"/>
                                        <p:tgtEl>
                                          <p:spTgt spid="2"/>
                                        </p:tgtEl>
                                        <p:attrNameLst>
                                          <p:attrName>ppt_w</p:attrName>
                                        </p:attrNameLst>
                                      </p:cBhvr>
                                      <p:tavLst>
                                        <p:tav tm="0">
                                          <p:val>
                                            <p:strVal val="#ppt_w*0.70"/>
                                          </p:val>
                                        </p:tav>
                                        <p:tav tm="100000">
                                          <p:val>
                                            <p:strVal val="#ppt_w"/>
                                          </p:val>
                                        </p:tav>
                                      </p:tavLst>
                                    </p:anim>
                                    <p:anim calcmode="lin" valueType="num">
                                      <p:cBhvr>
                                        <p:cTn id="62" dur="1000" fill="hold"/>
                                        <p:tgtEl>
                                          <p:spTgt spid="2"/>
                                        </p:tgtEl>
                                        <p:attrNameLst>
                                          <p:attrName>ppt_h</p:attrName>
                                        </p:attrNameLst>
                                      </p:cBhvr>
                                      <p:tavLst>
                                        <p:tav tm="0">
                                          <p:val>
                                            <p:strVal val="#ppt_h"/>
                                          </p:val>
                                        </p:tav>
                                        <p:tav tm="100000">
                                          <p:val>
                                            <p:strVal val="#ppt_h"/>
                                          </p:val>
                                        </p:tav>
                                      </p:tavLst>
                                    </p:anim>
                                    <p:animEffect transition="in" filter="fade">
                                      <p:cBhvr>
                                        <p:cTn id="6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1" grpId="0" animBg="1"/>
      <p:bldP spid="2868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714375" y="2000250"/>
            <a:ext cx="8143875" cy="4400550"/>
          </a:xfrm>
          <a:prstGeom prst="rect">
            <a:avLst/>
          </a:prstGeom>
          <a:noFill/>
          <a:ln w="9525" cap="flat" cmpd="sng">
            <a:solidFill>
              <a:srgbClr val="C00000"/>
            </a:solidFill>
            <a:prstDash val="solid"/>
            <a:miter/>
            <a:headEnd type="none" w="med" len="med"/>
            <a:tailEnd type="none" w="med" len="med"/>
          </a:ln>
        </p:spPr>
        <p:txBody>
          <a:bodyPr anchor="t" anchorCtr="0">
            <a:spAutoFit/>
          </a:bodyPr>
          <a:p>
            <a:r>
              <a:rPr lang="zh-CN" altLang="zh-CN" sz="2800" b="1" dirty="0">
                <a:solidFill>
                  <a:srgbClr val="C00000"/>
                </a:solidFill>
                <a:latin typeface="Arial" panose="020B0604020202020204" pitchFamily="34" charset="0"/>
                <a:ea typeface="仿宋_GB2312" pitchFamily="49" charset="-122"/>
              </a:rPr>
              <a:t>     “学校因素”和“个人因素”相比较，哪个更重要？</a:t>
            </a:r>
            <a:endParaRPr lang="zh-CN" altLang="zh-CN" sz="2800" b="1" dirty="0">
              <a:solidFill>
                <a:srgbClr val="C00000"/>
              </a:solidFill>
              <a:latin typeface="Arial" panose="020B0604020202020204" pitchFamily="34" charset="0"/>
              <a:ea typeface="仿宋_GB2312" pitchFamily="49" charset="-122"/>
            </a:endParaRPr>
          </a:p>
          <a:p>
            <a:r>
              <a:rPr lang="zh-CN" altLang="zh-CN" sz="2800" b="1" dirty="0">
                <a:solidFill>
                  <a:srgbClr val="C00000"/>
                </a:solidFill>
                <a:latin typeface="Arial" panose="020B0604020202020204" pitchFamily="34" charset="0"/>
                <a:ea typeface="仿宋_GB2312" pitchFamily="49" charset="-122"/>
              </a:rPr>
              <a:t>     </a:t>
            </a:r>
            <a:r>
              <a:rPr lang="zh-CN" altLang="zh-CN" sz="2800" b="1" dirty="0">
                <a:solidFill>
                  <a:srgbClr val="7030A0"/>
                </a:solidFill>
                <a:latin typeface="Arial" panose="020B0604020202020204" pitchFamily="34" charset="0"/>
                <a:ea typeface="仿宋_GB2312" pitchFamily="49" charset="-122"/>
              </a:rPr>
              <a:t>答</a:t>
            </a:r>
            <a:r>
              <a:rPr lang="zh-CN" altLang="zh-CN" sz="2800" b="1" dirty="0">
                <a:solidFill>
                  <a:srgbClr val="C00000"/>
                </a:solidFill>
                <a:latin typeface="Arial" panose="020B0604020202020204" pitchFamily="34" charset="0"/>
                <a:ea typeface="仿宋_GB2312" pitchFamily="49" charset="-122"/>
              </a:rPr>
              <a:t>：个人因素更重要！</a:t>
            </a:r>
            <a:endParaRPr lang="zh-CN" altLang="zh-CN" sz="2800" b="1" dirty="0">
              <a:solidFill>
                <a:srgbClr val="C00000"/>
              </a:solidFill>
              <a:latin typeface="Arial" panose="020B0604020202020204" pitchFamily="34" charset="0"/>
              <a:ea typeface="仿宋_GB2312" pitchFamily="49" charset="-122"/>
            </a:endParaRPr>
          </a:p>
          <a:p>
            <a:r>
              <a:rPr lang="zh-CN" altLang="zh-CN" sz="2800" b="1" dirty="0">
                <a:solidFill>
                  <a:srgbClr val="C00000"/>
                </a:solidFill>
                <a:latin typeface="Arial" panose="020B0604020202020204" pitchFamily="34" charset="0"/>
                <a:ea typeface="仿宋_GB2312" pitchFamily="49" charset="-122"/>
              </a:rPr>
              <a:t>     </a:t>
            </a:r>
            <a:r>
              <a:rPr lang="zh-CN" altLang="zh-CN" sz="2800" b="1" dirty="0">
                <a:solidFill>
                  <a:srgbClr val="7030A0"/>
                </a:solidFill>
                <a:latin typeface="Arial" panose="020B0604020202020204" pitchFamily="34" charset="0"/>
                <a:ea typeface="仿宋_GB2312" pitchFamily="49" charset="-122"/>
              </a:rPr>
              <a:t>理由</a:t>
            </a:r>
            <a:r>
              <a:rPr lang="zh-CN" altLang="zh-CN" sz="2800" b="1" dirty="0">
                <a:solidFill>
                  <a:srgbClr val="C00000"/>
                </a:solidFill>
                <a:latin typeface="Arial" panose="020B0604020202020204" pitchFamily="34" charset="0"/>
                <a:ea typeface="仿宋_GB2312" pitchFamily="49" charset="-122"/>
              </a:rPr>
              <a:t>：如果学生本人不学习，或者说不努力学习，再好的外部条件也不会发挥作用。一个人的知识、能力不是能从外部输入的，它必须通过个人学习、思考、实践和理解才能获得。</a:t>
            </a:r>
            <a:endParaRPr lang="zh-CN" altLang="zh-CN" sz="2800" b="1" dirty="0">
              <a:solidFill>
                <a:srgbClr val="C00000"/>
              </a:solidFill>
              <a:latin typeface="Arial" panose="020B0604020202020204" pitchFamily="34" charset="0"/>
              <a:ea typeface="仿宋_GB2312" pitchFamily="49" charset="-122"/>
            </a:endParaRPr>
          </a:p>
          <a:p>
            <a:r>
              <a:rPr lang="zh-CN" altLang="zh-CN" sz="2800" b="1" dirty="0">
                <a:solidFill>
                  <a:srgbClr val="C00000"/>
                </a:solidFill>
                <a:latin typeface="Arial" panose="020B0604020202020204" pitchFamily="34" charset="0"/>
                <a:ea typeface="仿宋_GB2312" pitchFamily="49" charset="-122"/>
              </a:rPr>
              <a:t>     </a:t>
            </a:r>
            <a:r>
              <a:rPr lang="zh-CN" altLang="zh-CN" sz="2800" b="1" dirty="0">
                <a:solidFill>
                  <a:srgbClr val="7030A0"/>
                </a:solidFill>
                <a:latin typeface="Arial" panose="020B0604020202020204" pitchFamily="34" charset="0"/>
                <a:ea typeface="仿宋_GB2312" pitchFamily="49" charset="-122"/>
              </a:rPr>
              <a:t>结论</a:t>
            </a:r>
            <a:r>
              <a:rPr lang="zh-CN" altLang="zh-CN" sz="2800" b="1" dirty="0">
                <a:solidFill>
                  <a:srgbClr val="C00000"/>
                </a:solidFill>
                <a:latin typeface="Arial" panose="020B0604020202020204" pitchFamily="34" charset="0"/>
                <a:ea typeface="仿宋_GB2312" pitchFamily="49" charset="-122"/>
              </a:rPr>
              <a:t>：</a:t>
            </a:r>
            <a:endParaRPr lang="zh-CN" altLang="zh-CN" sz="2800" b="1" dirty="0">
              <a:solidFill>
                <a:srgbClr val="C00000"/>
              </a:solidFill>
              <a:latin typeface="Arial" panose="020B0604020202020204" pitchFamily="34" charset="0"/>
              <a:ea typeface="仿宋_GB2312" pitchFamily="49" charset="-122"/>
            </a:endParaRPr>
          </a:p>
          <a:p>
            <a:endParaRPr lang="zh-CN" altLang="zh-CN" sz="2800" b="1" dirty="0">
              <a:solidFill>
                <a:srgbClr val="C00000"/>
              </a:solidFill>
              <a:latin typeface="Arial" panose="020B0604020202020204" pitchFamily="34" charset="0"/>
              <a:ea typeface="仿宋_GB2312" pitchFamily="49" charset="-122"/>
            </a:endParaRPr>
          </a:p>
          <a:p>
            <a:endParaRPr lang="zh-CN" altLang="zh-CN" sz="2800" b="1" dirty="0">
              <a:solidFill>
                <a:srgbClr val="C00000"/>
              </a:solidFill>
              <a:latin typeface="Arial" panose="020B0604020202020204" pitchFamily="34" charset="0"/>
              <a:ea typeface="仿宋_GB2312" pitchFamily="49" charset="-122"/>
            </a:endParaRPr>
          </a:p>
          <a:p>
            <a:r>
              <a:rPr lang="zh-CN" altLang="zh-CN" sz="2800" b="1" dirty="0">
                <a:solidFill>
                  <a:srgbClr val="C00000"/>
                </a:solidFill>
                <a:latin typeface="Arial" panose="020B0604020202020204" pitchFamily="34" charset="0"/>
                <a:ea typeface="仿宋_GB2312" pitchFamily="49" charset="-122"/>
              </a:rPr>
              <a:t>     </a:t>
            </a:r>
            <a:endParaRPr lang="zh-CN" altLang="en-US" sz="2800" b="1" dirty="0">
              <a:solidFill>
                <a:srgbClr val="C00000"/>
              </a:solidFill>
              <a:latin typeface="Arial" panose="020B0604020202020204" pitchFamily="34" charset="0"/>
              <a:ea typeface="仿宋_GB2312" pitchFamily="49" charset="-122"/>
            </a:endParaRPr>
          </a:p>
        </p:txBody>
      </p:sp>
      <p:sp>
        <p:nvSpPr>
          <p:cNvPr id="6" name="圆角矩形 5"/>
          <p:cNvSpPr/>
          <p:nvPr/>
        </p:nvSpPr>
        <p:spPr>
          <a:xfrm>
            <a:off x="3000375" y="1500188"/>
            <a:ext cx="2643188" cy="500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mn-lt"/>
                <a:ea typeface="+mn-ea"/>
                <a:cs typeface="+mn-cs"/>
              </a:rPr>
              <a:t>“</a:t>
            </a:r>
            <a:r>
              <a:rPr kumimoji="0" lang="zh-CN" altLang="en-US" sz="2400" b="1" i="0" u="none" strike="noStrike" kern="1200" cap="none" spc="0" normalizeH="0" baseline="0" noProof="0" dirty="0">
                <a:ln>
                  <a:noFill/>
                </a:ln>
                <a:solidFill>
                  <a:srgbClr val="FFFFFF"/>
                </a:solidFill>
                <a:effectLst/>
                <a:uLnTx/>
                <a:uFillTx/>
                <a:latin typeface="+mn-lt"/>
                <a:ea typeface="+mn-ea"/>
                <a:cs typeface="+mn-cs"/>
              </a:rPr>
              <a:t>个人因素</a:t>
            </a:r>
            <a:r>
              <a:rPr kumimoji="0" lang="en-US" altLang="zh-CN" sz="2400" b="1" i="0" u="none" strike="noStrike" kern="1200" cap="none" spc="0" normalizeH="0" baseline="0" noProof="0" dirty="0">
                <a:ln>
                  <a:noFill/>
                </a:ln>
                <a:solidFill>
                  <a:srgbClr val="FFFFFF"/>
                </a:solidFill>
                <a:effectLst/>
                <a:uLnTx/>
                <a:uFillTx/>
                <a:latin typeface="+mn-lt"/>
                <a:ea typeface="+mn-ea"/>
                <a:cs typeface="+mn-cs"/>
              </a:rPr>
              <a:t>”</a:t>
            </a:r>
            <a:r>
              <a:rPr kumimoji="0" lang="zh-CN" altLang="en-US" sz="2400" b="1" i="0" u="none" strike="noStrike" kern="1200" cap="none" spc="0" normalizeH="0" baseline="0" noProof="0" dirty="0">
                <a:ln>
                  <a:noFill/>
                </a:ln>
                <a:solidFill>
                  <a:srgbClr val="FFFFFF"/>
                </a:solidFill>
                <a:effectLst/>
                <a:uLnTx/>
                <a:uFillTx/>
                <a:latin typeface="+mn-lt"/>
                <a:ea typeface="+mn-ea"/>
                <a:cs typeface="+mn-cs"/>
              </a:rPr>
              <a:t>评述</a:t>
            </a:r>
            <a:endParaRPr kumimoji="0" lang="zh-CN" altLang="en-US" sz="2400" b="1" i="0" u="none" strike="noStrike" kern="1200" cap="none" spc="0" normalizeH="0" baseline="0" noProof="0" dirty="0">
              <a:ln>
                <a:noFill/>
              </a:ln>
              <a:solidFill>
                <a:srgbClr val="FFFFFF"/>
              </a:solidFill>
              <a:effectLst/>
              <a:uLnTx/>
              <a:uFillTx/>
              <a:latin typeface="+mn-lt"/>
              <a:ea typeface="+mn-ea"/>
              <a:cs typeface="+mn-cs"/>
            </a:endParaRPr>
          </a:p>
        </p:txBody>
      </p:sp>
      <p:sp>
        <p:nvSpPr>
          <p:cNvPr id="7" name="TextBox 6"/>
          <p:cNvSpPr txBox="1"/>
          <p:nvPr/>
        </p:nvSpPr>
        <p:spPr>
          <a:xfrm>
            <a:off x="785813" y="5072063"/>
            <a:ext cx="8072437" cy="1384300"/>
          </a:xfrm>
          <a:prstGeom prst="rect">
            <a:avLst/>
          </a:prstGeom>
          <a:solidFill>
            <a:srgbClr val="FFFF00"/>
          </a:solidFill>
          <a:ln w="9525">
            <a:noFill/>
          </a:ln>
        </p:spPr>
        <p:txBody>
          <a:bodyPr anchor="t" anchorCtr="0">
            <a:spAutoFit/>
          </a:bodyPr>
          <a:p>
            <a:r>
              <a:rPr lang="zh-CN" altLang="en-US" sz="2800" b="1" dirty="0">
                <a:solidFill>
                  <a:srgbClr val="132767"/>
                </a:solidFill>
                <a:latin typeface="Arial" panose="020B0604020202020204" pitchFamily="34" charset="0"/>
                <a:ea typeface="仿宋_GB2312" pitchFamily="49" charset="-122"/>
              </a:rPr>
              <a:t>     学生的</a:t>
            </a:r>
            <a:r>
              <a:rPr lang="zh-CN" altLang="zh-CN" sz="2800" b="1" dirty="0">
                <a:solidFill>
                  <a:srgbClr val="132767"/>
                </a:solidFill>
                <a:latin typeface="Arial" panose="020B0604020202020204" pitchFamily="34" charset="0"/>
                <a:ea typeface="仿宋_GB2312" pitchFamily="49" charset="-122"/>
              </a:rPr>
              <a:t>“</a:t>
            </a:r>
            <a:r>
              <a:rPr lang="zh-CN" altLang="en-US" sz="2800" b="1" dirty="0">
                <a:solidFill>
                  <a:srgbClr val="132767"/>
                </a:solidFill>
                <a:latin typeface="Arial" panose="020B0604020202020204" pitchFamily="34" charset="0"/>
                <a:ea typeface="仿宋_GB2312" pitchFamily="49" charset="-122"/>
              </a:rPr>
              <a:t>个人因素</a:t>
            </a:r>
            <a:r>
              <a:rPr lang="zh-CN" altLang="zh-CN" sz="2800" b="1" dirty="0">
                <a:solidFill>
                  <a:srgbClr val="132767"/>
                </a:solidFill>
                <a:latin typeface="Arial" panose="020B0604020202020204" pitchFamily="34" charset="0"/>
                <a:ea typeface="仿宋_GB2312" pitchFamily="49" charset="-122"/>
              </a:rPr>
              <a:t>”，</a:t>
            </a:r>
            <a:r>
              <a:rPr lang="zh-CN" altLang="en-US" sz="2800" b="1" dirty="0">
                <a:solidFill>
                  <a:srgbClr val="132767"/>
                </a:solidFill>
                <a:latin typeface="Arial" panose="020B0604020202020204" pitchFamily="34" charset="0"/>
                <a:ea typeface="仿宋_GB2312" pitchFamily="49" charset="-122"/>
              </a:rPr>
              <a:t>即学生的自我能力培养意识和决心是大学四年能力成长诸因素中的最重要的因素。</a:t>
            </a:r>
            <a:endParaRPr lang="zh-CN" altLang="en-US" sz="2800" b="1" dirty="0">
              <a:solidFill>
                <a:srgbClr val="132767"/>
              </a:solidFill>
              <a:latin typeface="Arial" panose="020B0604020202020204" pitchFamily="34" charset="0"/>
              <a:ea typeface="仿宋_GB2312" pitchFamily="49" charset="-122"/>
            </a:endParaRPr>
          </a:p>
        </p:txBody>
      </p:sp>
      <p:sp>
        <p:nvSpPr>
          <p:cNvPr id="106500" name="TextBox 47"/>
          <p:cNvSpPr txBox="1"/>
          <p:nvPr/>
        </p:nvSpPr>
        <p:spPr>
          <a:xfrm>
            <a:off x="428625" y="1285875"/>
            <a:ext cx="4714875" cy="400050"/>
          </a:xfrm>
          <a:prstGeom prst="rect">
            <a:avLst/>
          </a:prstGeom>
          <a:noFill/>
          <a:ln w="9525">
            <a:noFill/>
          </a:ln>
        </p:spPr>
        <p:txBody>
          <a:bodyPr anchor="t" anchorCtr="0">
            <a:spAutoFit/>
          </a:bodyPr>
          <a:p>
            <a:r>
              <a:rPr lang="zh-CN" altLang="zh-CN" sz="2000" b="1" dirty="0">
                <a:solidFill>
                  <a:srgbClr val="132767"/>
                </a:solidFill>
                <a:latin typeface="Arial" panose="020B0604020202020204" pitchFamily="34" charset="0"/>
                <a:ea typeface="仿宋_GB2312" pitchFamily="49" charset="-122"/>
              </a:rPr>
              <a:t>3</a:t>
            </a:r>
            <a:r>
              <a:rPr lang="en-US" altLang="zh-CN" sz="2000" b="1" dirty="0">
                <a:solidFill>
                  <a:srgbClr val="132767"/>
                </a:solidFill>
                <a:latin typeface="Arial" panose="020B0604020202020204" pitchFamily="34" charset="0"/>
                <a:ea typeface="仿宋_GB2312" pitchFamily="49" charset="-122"/>
              </a:rPr>
              <a:t>.</a:t>
            </a:r>
            <a:r>
              <a:rPr lang="zh-CN" altLang="zh-CN" sz="2000" b="1" dirty="0">
                <a:solidFill>
                  <a:srgbClr val="132767"/>
                </a:solidFill>
                <a:latin typeface="Arial" panose="020B0604020202020204" pitchFamily="34" charset="0"/>
                <a:ea typeface="仿宋_GB2312" pitchFamily="49" charset="-122"/>
              </a:rPr>
              <a:t>“个人因素”讨论</a:t>
            </a:r>
            <a:endParaRPr lang="zh-CN" altLang="en-US" sz="2000" b="1" dirty="0">
              <a:solidFill>
                <a:srgbClr val="132767"/>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charRg st="0" end="29"/>
                                            </p:txEl>
                                          </p:spTgt>
                                        </p:tgtEl>
                                        <p:attrNameLst>
                                          <p:attrName>style.visibility</p:attrName>
                                        </p:attrNameLst>
                                      </p:cBhvr>
                                      <p:to>
                                        <p:strVal val="visible"/>
                                      </p:to>
                                    </p:set>
                                    <p:anim calcmode="lin" valueType="num">
                                      <p:cBhvr additive="base">
                                        <p:cTn id="7" dur="500" fill="hold"/>
                                        <p:tgtEl>
                                          <p:spTgt spid="5">
                                            <p:txEl>
                                              <p:charRg st="0" end="2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nodeType="clickEffect">
                                  <p:stCondLst>
                                    <p:cond delay="0"/>
                                  </p:stCondLst>
                                  <p:iterate type="lt">
                                    <p:tmPct val="10000"/>
                                  </p:iterate>
                                  <p:childTnLst>
                                    <p:set>
                                      <p:cBhvr>
                                        <p:cTn id="12" dur="1" fill="hold">
                                          <p:stCondLst>
                                            <p:cond delay="0"/>
                                          </p:stCondLst>
                                        </p:cTn>
                                        <p:tgtEl>
                                          <p:spTgt spid="5">
                                            <p:txEl>
                                              <p:charRg st="29" end="45"/>
                                            </p:txEl>
                                          </p:spTgt>
                                        </p:tgtEl>
                                        <p:attrNameLst>
                                          <p:attrName>style.visibility</p:attrName>
                                        </p:attrNameLst>
                                      </p:cBhvr>
                                      <p:to>
                                        <p:strVal val="visible"/>
                                      </p:to>
                                    </p:set>
                                    <p:anim by="(-#ppt_w*2)" calcmode="lin" valueType="num">
                                      <p:cBhvr rctx="PPT">
                                        <p:cTn id="13" dur="500" autoRev="1" fill="hold">
                                          <p:stCondLst>
                                            <p:cond delay="0"/>
                                          </p:stCondLst>
                                        </p:cTn>
                                        <p:tgtEl>
                                          <p:spTgt spid="5">
                                            <p:txEl>
                                              <p:charRg st="29" end="45"/>
                                            </p:txEl>
                                          </p:spTgt>
                                        </p:tgtEl>
                                        <p:attrNameLst>
                                          <p:attrName>ppt_w</p:attrName>
                                        </p:attrNameLst>
                                      </p:cBhvr>
                                    </p:anim>
                                    <p:anim by="(#ppt_w*0.50)" calcmode="lin" valueType="num">
                                      <p:cBhvr>
                                        <p:cTn id="14" dur="500" decel="50000" autoRev="1" fill="hold">
                                          <p:stCondLst>
                                            <p:cond delay="0"/>
                                          </p:stCondLst>
                                        </p:cTn>
                                        <p:tgtEl>
                                          <p:spTgt spid="5">
                                            <p:txEl>
                                              <p:charRg st="29" end="45"/>
                                            </p:txEl>
                                          </p:spTgt>
                                        </p:tgtEl>
                                        <p:attrNameLst>
                                          <p:attrName>ppt_x</p:attrName>
                                        </p:attrNameLst>
                                      </p:cBhvr>
                                    </p:anim>
                                    <p:anim from="(-#ppt_h/2)" to="(#ppt_y)" calcmode="lin" valueType="num">
                                      <p:cBhvr>
                                        <p:cTn id="15" dur="1000" fill="hold">
                                          <p:stCondLst>
                                            <p:cond delay="0"/>
                                          </p:stCondLst>
                                        </p:cTn>
                                        <p:tgtEl>
                                          <p:spTgt spid="5">
                                            <p:txEl>
                                              <p:charRg st="29" end="45"/>
                                            </p:txEl>
                                          </p:spTgt>
                                        </p:tgtEl>
                                        <p:attrNameLst>
                                          <p:attrName>ppt_y</p:attrName>
                                        </p:attrNameLst>
                                      </p:cBhvr>
                                    </p:anim>
                                    <p:animRot by="21600000">
                                      <p:cBhvr>
                                        <p:cTn id="16" dur="1000" fill="hold">
                                          <p:stCondLst>
                                            <p:cond delay="0"/>
                                          </p:stCondLst>
                                        </p:cTn>
                                        <p:tgtEl>
                                          <p:spTgt spid="5">
                                            <p:txEl>
                                              <p:charRg st="29" end="45"/>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xEl>
                                              <p:charRg st="45" end="130"/>
                                            </p:txEl>
                                          </p:spTgt>
                                        </p:tgtEl>
                                        <p:attrNameLst>
                                          <p:attrName>style.visibility</p:attrName>
                                        </p:attrNameLst>
                                      </p:cBhvr>
                                      <p:to>
                                        <p:strVal val="visible"/>
                                      </p:to>
                                    </p:set>
                                    <p:anim calcmode="lin" valueType="num">
                                      <p:cBhvr additive="base">
                                        <p:cTn id="21" dur="500" fill="hold"/>
                                        <p:tgtEl>
                                          <p:spTgt spid="5">
                                            <p:txEl>
                                              <p:charRg st="45" end="13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txEl>
                                              <p:charRg st="45" end="13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
                                            <p:txEl>
                                              <p:charRg st="130" end="139"/>
                                            </p:txEl>
                                          </p:spTgt>
                                        </p:tgtEl>
                                        <p:attrNameLst>
                                          <p:attrName>style.visibility</p:attrName>
                                        </p:attrNameLst>
                                      </p:cBhvr>
                                      <p:to>
                                        <p:strVal val="visible"/>
                                      </p:to>
                                    </p:set>
                                    <p:anim calcmode="lin" valueType="num">
                                      <p:cBhvr additive="base">
                                        <p:cTn id="27" dur="500" fill="hold"/>
                                        <p:tgtEl>
                                          <p:spTgt spid="5">
                                            <p:txEl>
                                              <p:charRg st="130" end="13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txEl>
                                              <p:charRg st="130" end="139"/>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5"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ppt_w</p:attrName>
                                        </p:attrNameLst>
                                      </p:cBhvr>
                                      <p:tavLst>
                                        <p:tav tm="0">
                                          <p:val>
                                            <p:fltVal val="0.000000"/>
                                          </p:val>
                                        </p:tav>
                                        <p:tav tm="100000">
                                          <p:val>
                                            <p:strVal val="#ppt_w"/>
                                          </p:val>
                                        </p:tav>
                                      </p:tavLst>
                                    </p:anim>
                                    <p:anim calcmode="lin" valueType="num">
                                      <p:cBhvr>
                                        <p:cTn id="33" dur="1000" fill="hold"/>
                                        <p:tgtEl>
                                          <p:spTgt spid="7"/>
                                        </p:tgtEl>
                                        <p:attrNameLst>
                                          <p:attrName>ppt_h</p:attrName>
                                        </p:attrNameLst>
                                      </p:cBhvr>
                                      <p:tavLst>
                                        <p:tav tm="0">
                                          <p:val>
                                            <p:fltVal val="0.000000"/>
                                          </p:val>
                                        </p:tav>
                                        <p:tav tm="100000">
                                          <p:val>
                                            <p:strVal val="#ppt_h"/>
                                          </p:val>
                                        </p:tav>
                                      </p:tavLst>
                                    </p:anim>
                                    <p:anim calcmode="lin" valueType="num">
                                      <p:cBhvr>
                                        <p:cTn id="34" dur="1000" fill="hold"/>
                                        <p:tgtEl>
                                          <p:spTgt spid="7"/>
                                        </p:tgtEl>
                                        <p:attrNameLst>
                                          <p:attrName>ppt_x</p:attrName>
                                        </p:attrNameLst>
                                      </p:cBhvr>
                                      <p:tavLst>
                                        <p:tav tm="0" fmla="#ppt_x+(cos(-2*pi*(1-$))*-#ppt_x-sin(-2*pi*(1-$))*(1-#ppt_y))*(1-$)">
                                          <p:val>
                                            <p:fltVal val="0.000000"/>
                                          </p:val>
                                        </p:tav>
                                        <p:tav tm="100000">
                                          <p:val>
                                            <p:fltVal val="1.000000"/>
                                          </p:val>
                                        </p:tav>
                                      </p:tavLst>
                                    </p:anim>
                                    <p:anim calcmode="lin" valueType="num">
                                      <p:cBhvr>
                                        <p:cTn id="35" dur="1000" fill="hold"/>
                                        <p:tgtEl>
                                          <p:spTgt spid="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TextBox 3"/>
          <p:cNvSpPr txBox="1"/>
          <p:nvPr/>
        </p:nvSpPr>
        <p:spPr>
          <a:xfrm>
            <a:off x="2500313" y="1214438"/>
            <a:ext cx="3357562" cy="708025"/>
          </a:xfrm>
          <a:prstGeom prst="rect">
            <a:avLst/>
          </a:prstGeom>
          <a:noFill/>
          <a:ln w="9525">
            <a:noFill/>
          </a:ln>
        </p:spPr>
        <p:txBody>
          <a:bodyPr anchor="t" anchorCtr="0">
            <a:spAutoFit/>
          </a:bodyPr>
          <a:p>
            <a:r>
              <a:rPr lang="zh-CN" altLang="en-US" sz="4000" b="1" dirty="0">
                <a:solidFill>
                  <a:srgbClr val="091334"/>
                </a:solidFill>
                <a:latin typeface="Arial" panose="020B0604020202020204" pitchFamily="34" charset="0"/>
                <a:ea typeface="仿宋_GB2312" pitchFamily="49" charset="-122"/>
              </a:rPr>
              <a:t>能力培养小结</a:t>
            </a:r>
            <a:endParaRPr lang="zh-CN" altLang="en-US" sz="4000" b="1" dirty="0">
              <a:solidFill>
                <a:srgbClr val="091334"/>
              </a:solidFill>
              <a:latin typeface="Arial" panose="020B0604020202020204" pitchFamily="34" charset="0"/>
              <a:ea typeface="仿宋_GB2312" pitchFamily="49" charset="-122"/>
            </a:endParaRPr>
          </a:p>
        </p:txBody>
      </p:sp>
      <p:sp>
        <p:nvSpPr>
          <p:cNvPr id="5" name="TextBox 4"/>
          <p:cNvSpPr txBox="1"/>
          <p:nvPr/>
        </p:nvSpPr>
        <p:spPr>
          <a:xfrm>
            <a:off x="642938" y="5072063"/>
            <a:ext cx="8143875" cy="1373187"/>
          </a:xfrm>
          <a:prstGeom prst="rect">
            <a:avLst/>
          </a:prstGeom>
          <a:solidFill>
            <a:srgbClr val="92D050"/>
          </a:solidFill>
          <a:ln w="9525">
            <a:noFill/>
          </a:ln>
        </p:spPr>
        <p:txBody>
          <a:bodyPr anchor="t" anchorCtr="0">
            <a:spAutoFit/>
          </a:bodyPr>
          <a:p>
            <a:r>
              <a:rPr lang="zh-CN" altLang="zh-CN" sz="2800" b="1" dirty="0">
                <a:solidFill>
                  <a:srgbClr val="FF0000"/>
                </a:solidFill>
                <a:latin typeface="Arial" panose="020B0604020202020204" pitchFamily="34" charset="0"/>
                <a:ea typeface="仿宋_GB2312" pitchFamily="49" charset="-122"/>
              </a:rPr>
              <a:t>如何度过大学四年？是虚度年华，还是努力学习，使</a:t>
            </a:r>
            <a:r>
              <a:rPr lang="zh-CN" altLang="en-US" sz="2800" b="1" dirty="0">
                <a:solidFill>
                  <a:srgbClr val="FF0000"/>
                </a:solidFill>
                <a:latin typeface="Arial" panose="020B0604020202020204" pitchFamily="34" charset="0"/>
                <a:ea typeface="仿宋_GB2312" pitchFamily="49" charset="-122"/>
              </a:rPr>
              <a:t>自己成为德、智、体全面发展的人才？关键取决于每个学生自己。</a:t>
            </a:r>
            <a:endParaRPr lang="zh-CN" altLang="en-US" sz="2800" dirty="0">
              <a:solidFill>
                <a:srgbClr val="FF0000"/>
              </a:solidFill>
              <a:latin typeface="Arial" panose="020B0604020202020204" pitchFamily="34" charset="0"/>
              <a:ea typeface="仿宋_GB2312" pitchFamily="49" charset="-122"/>
            </a:endParaRPr>
          </a:p>
        </p:txBody>
      </p:sp>
      <p:sp>
        <p:nvSpPr>
          <p:cNvPr id="6" name="TextBox 5"/>
          <p:cNvSpPr txBox="1"/>
          <p:nvPr/>
        </p:nvSpPr>
        <p:spPr>
          <a:xfrm>
            <a:off x="571500" y="2000250"/>
            <a:ext cx="8420100" cy="519113"/>
          </a:xfrm>
          <a:prstGeom prst="rect">
            <a:avLst/>
          </a:prstGeom>
          <a:solidFill>
            <a:srgbClr val="BDCAF3"/>
          </a:solidFill>
          <a:ln w="9525">
            <a:noFill/>
          </a:ln>
        </p:spPr>
        <p:txBody>
          <a:bodyPr anchor="t" anchorCtr="0">
            <a:spAutoFit/>
          </a:bodyPr>
          <a:p>
            <a:r>
              <a:rPr lang="zh-CN" altLang="en-US" sz="2800" b="1">
                <a:solidFill>
                  <a:srgbClr val="091334"/>
                </a:solidFill>
                <a:latin typeface="Arial" panose="020B0604020202020204" pitchFamily="34" charset="0"/>
                <a:ea typeface="仿宋_GB2312" pitchFamily="49" charset="-122"/>
              </a:rPr>
              <a:t>培养能力</a:t>
            </a:r>
            <a:r>
              <a:rPr lang="zh-CN" altLang="zh-CN" sz="2800">
                <a:solidFill>
                  <a:srgbClr val="091334"/>
                </a:solidFill>
                <a:latin typeface="Arial" panose="020B0604020202020204" pitchFamily="34" charset="0"/>
                <a:ea typeface="仿宋_GB2312" pitchFamily="49" charset="-122"/>
              </a:rPr>
              <a:t>——</a:t>
            </a:r>
            <a:r>
              <a:rPr lang="zh-CN" altLang="en-US" sz="2800" b="1">
                <a:solidFill>
                  <a:srgbClr val="091334"/>
                </a:solidFill>
                <a:latin typeface="Arial" panose="020B0604020202020204" pitchFamily="34" charset="0"/>
                <a:ea typeface="仿宋_GB2312" pitchFamily="49" charset="-122"/>
              </a:rPr>
              <a:t>是大学教育和学生个人学习的中心目标。</a:t>
            </a:r>
            <a:endParaRPr lang="zh-CN" altLang="en-US" sz="2800" b="1">
              <a:solidFill>
                <a:srgbClr val="091334"/>
              </a:solidFill>
              <a:latin typeface="Arial" panose="020B0604020202020204" pitchFamily="34" charset="0"/>
              <a:ea typeface="仿宋_GB2312" pitchFamily="49" charset="-122"/>
            </a:endParaRPr>
          </a:p>
        </p:txBody>
      </p:sp>
      <p:sp>
        <p:nvSpPr>
          <p:cNvPr id="7" name="TextBox 6"/>
          <p:cNvSpPr txBox="1"/>
          <p:nvPr/>
        </p:nvSpPr>
        <p:spPr>
          <a:xfrm>
            <a:off x="571500" y="2571750"/>
            <a:ext cx="8215313" cy="954088"/>
          </a:xfrm>
          <a:prstGeom prst="rect">
            <a:avLst/>
          </a:prstGeom>
          <a:solidFill>
            <a:srgbClr val="FFFF66"/>
          </a:solidFill>
          <a:ln w="9525">
            <a:noFill/>
          </a:ln>
        </p:spPr>
        <p:txBody>
          <a:bodyPr anchor="t" anchorCtr="0">
            <a:spAutoFit/>
          </a:bodyPr>
          <a:p>
            <a:r>
              <a:rPr lang="zh-CN" altLang="en-US" sz="2800" b="1" dirty="0">
                <a:solidFill>
                  <a:srgbClr val="091334"/>
                </a:solidFill>
                <a:latin typeface="Arial" panose="020B0604020202020204" pitchFamily="34" charset="0"/>
                <a:ea typeface="仿宋_GB2312" pitchFamily="49" charset="-122"/>
              </a:rPr>
              <a:t>业务能力、综合能力是在德、智、体、美全面发展原则指导下的能力结构的具体化表述。</a:t>
            </a:r>
            <a:endParaRPr lang="zh-CN" altLang="en-US" sz="2800" dirty="0">
              <a:solidFill>
                <a:srgbClr val="091334"/>
              </a:solidFill>
              <a:latin typeface="Arial" panose="020B0604020202020204" pitchFamily="34" charset="0"/>
              <a:ea typeface="仿宋_GB2312" pitchFamily="49" charset="-122"/>
            </a:endParaRPr>
          </a:p>
        </p:txBody>
      </p:sp>
      <p:sp>
        <p:nvSpPr>
          <p:cNvPr id="8" name="TextBox 7"/>
          <p:cNvSpPr txBox="1"/>
          <p:nvPr/>
        </p:nvSpPr>
        <p:spPr>
          <a:xfrm>
            <a:off x="642938" y="3643313"/>
            <a:ext cx="8215312" cy="1384300"/>
          </a:xfrm>
          <a:prstGeom prst="rect">
            <a:avLst/>
          </a:prstGeom>
          <a:solidFill>
            <a:srgbClr val="FF99FF"/>
          </a:solidFill>
          <a:ln w="9525">
            <a:noFill/>
          </a:ln>
        </p:spPr>
        <p:txBody>
          <a:bodyPr anchor="t" anchorCtr="0">
            <a:spAutoFit/>
          </a:bodyPr>
          <a:p>
            <a:r>
              <a:rPr lang="zh-CN" altLang="en-US" sz="2800" b="1" dirty="0">
                <a:solidFill>
                  <a:srgbClr val="091334"/>
                </a:solidFill>
                <a:latin typeface="Arial" panose="020B0604020202020204" pitchFamily="34" charset="0"/>
                <a:ea typeface="仿宋_GB2312" pitchFamily="49" charset="-122"/>
              </a:rPr>
              <a:t>正确认识能力培养中的学校因素和个人因素，它关系到学生、教师、院（系）和学校。但学生个人是最重要的因素。</a:t>
            </a:r>
            <a:endParaRPr lang="zh-CN" altLang="en-US" sz="2800" dirty="0">
              <a:solidFill>
                <a:srgbClr val="091334"/>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ppt_x</p:attrName>
                                        </p:attrNameLst>
                                      </p:cBhvr>
                                      <p:tavLst>
                                        <p:tav tm="0">
                                          <p:val>
                                            <p:strVal val="#ppt_x-.2"/>
                                          </p:val>
                                        </p:tav>
                                        <p:tav tm="100000">
                                          <p:val>
                                            <p:strVal val="#ppt_x"/>
                                          </p:val>
                                        </p:tav>
                                      </p:tavLst>
                                    </p:anim>
                                    <p:anim calcmode="lin" valueType="num">
                                      <p:cBhvr>
                                        <p:cTn id="15"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strVal val="#ppt_w*0.70"/>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000000"/>
                                          </p:val>
                                        </p:tav>
                                        <p:tav tm="100000">
                                          <p:val>
                                            <p:strVal val="#ppt_w"/>
                                          </p:val>
                                        </p:tav>
                                      </p:tavLst>
                                    </p:anim>
                                    <p:anim calcmode="lin" valueType="num">
                                      <p:cBhvr>
                                        <p:cTn id="29" dur="1000" fill="hold"/>
                                        <p:tgtEl>
                                          <p:spTgt spid="5"/>
                                        </p:tgtEl>
                                        <p:attrNameLst>
                                          <p:attrName>ppt_h</p:attrName>
                                        </p:attrNameLst>
                                      </p:cBhvr>
                                      <p:tavLst>
                                        <p:tav tm="0">
                                          <p:val>
                                            <p:fltVal val="0.000000"/>
                                          </p:val>
                                        </p:tav>
                                        <p:tav tm="100000">
                                          <p:val>
                                            <p:strVal val="#ppt_h"/>
                                          </p:val>
                                        </p:tav>
                                      </p:tavLst>
                                    </p:anim>
                                    <p:anim calcmode="lin" valueType="num">
                                      <p:cBhvr>
                                        <p:cTn id="30" dur="1000" fill="hold"/>
                                        <p:tgtEl>
                                          <p:spTgt spid="5"/>
                                        </p:tgtEl>
                                        <p:attrNameLst>
                                          <p:attrName>ppt_x</p:attrName>
                                        </p:attrNameLst>
                                      </p:cBhvr>
                                      <p:tavLst>
                                        <p:tav tm="0" fmla="#ppt_x+(cos(-2*pi*(1-$))*-#ppt_x-sin(-2*pi*(1-$))*(1-#ppt_y))*(1-$)">
                                          <p:val>
                                            <p:fltVal val="0.000000"/>
                                          </p:val>
                                        </p:tav>
                                        <p:tav tm="100000">
                                          <p:val>
                                            <p:fltVal val="1.000000"/>
                                          </p:val>
                                        </p:tav>
                                      </p:tavLst>
                                    </p:anim>
                                    <p:anim calcmode="lin" valueType="num">
                                      <p:cBhvr>
                                        <p:cTn id="31" dur="1000" fill="hold"/>
                                        <p:tgtEl>
                                          <p:spTgt spid="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
          <p:cNvSpPr>
            <a:spLocks noGrp="1"/>
          </p:cNvSpPr>
          <p:nvPr>
            <p:ph type="title"/>
          </p:nvPr>
        </p:nvSpPr>
        <p:spPr/>
        <p:txBody>
          <a:bodyPr vert="horz" wrap="square" lIns="91440" tIns="45720" rIns="91440" bIns="45720" anchor="ctr" anchorCtr="0"/>
          <a:p>
            <a:pPr algn="l"/>
            <a:r>
              <a:rPr lang="en-US" altLang="zh-CN" dirty="0">
                <a:latin typeface="仿宋" panose="02010609060101010101" charset="-122"/>
                <a:ea typeface="仿宋" panose="02010609060101010101" charset="-122"/>
              </a:rPr>
              <a:t>2.3.3</a:t>
            </a:r>
            <a:r>
              <a:rPr lang="zh-CN" altLang="en-US" dirty="0">
                <a:latin typeface="仿宋" panose="02010609060101010101" charset="-122"/>
                <a:ea typeface="仿宋" panose="02010609060101010101" charset="-122"/>
              </a:rPr>
              <a:t>关于学习方法</a:t>
            </a:r>
            <a:endParaRPr lang="zh-CN" altLang="en-US" dirty="0"/>
          </a:p>
        </p:txBody>
      </p:sp>
      <p:sp>
        <p:nvSpPr>
          <p:cNvPr id="4" name="TextBox 47"/>
          <p:cNvSpPr txBox="1"/>
          <p:nvPr/>
        </p:nvSpPr>
        <p:spPr>
          <a:xfrm>
            <a:off x="500063" y="1214438"/>
            <a:ext cx="4714875" cy="400050"/>
          </a:xfrm>
          <a:prstGeom prst="rect">
            <a:avLst/>
          </a:prstGeom>
          <a:noFill/>
          <a:ln w="9525">
            <a:noFill/>
          </a:ln>
        </p:spPr>
        <p:txBody>
          <a:bodyPr anchor="t" anchorCtr="0">
            <a:spAutoFit/>
          </a:bodyPr>
          <a:p>
            <a:r>
              <a:rPr lang="zh-CN" altLang="zh-CN" sz="2000" b="1" dirty="0">
                <a:solidFill>
                  <a:srgbClr val="C00000"/>
                </a:solidFill>
                <a:latin typeface="Arial" panose="020B0604020202020204" pitchFamily="34" charset="0"/>
                <a:ea typeface="仿宋_GB2312" pitchFamily="49" charset="-122"/>
              </a:rPr>
              <a:t>（</a:t>
            </a:r>
            <a:r>
              <a:rPr lang="zh-CN" altLang="en-US" sz="2000" b="1" dirty="0">
                <a:solidFill>
                  <a:srgbClr val="C00000"/>
                </a:solidFill>
                <a:latin typeface="Arial" panose="020B0604020202020204" pitchFamily="34" charset="0"/>
                <a:ea typeface="仿宋_GB2312" pitchFamily="49" charset="-122"/>
              </a:rPr>
              <a:t>一</a:t>
            </a:r>
            <a:r>
              <a:rPr lang="zh-CN" altLang="zh-CN" sz="2000" b="1" dirty="0">
                <a:solidFill>
                  <a:srgbClr val="C00000"/>
                </a:solidFill>
                <a:latin typeface="Arial" panose="020B0604020202020204" pitchFamily="34" charset="0"/>
                <a:ea typeface="仿宋_GB2312" pitchFamily="49" charset="-122"/>
              </a:rPr>
              <a:t>）学习方法讨论 — 哲理性</a:t>
            </a:r>
            <a:endParaRPr lang="zh-CN" altLang="en-US" sz="2000" b="1" dirty="0">
              <a:solidFill>
                <a:srgbClr val="C00000"/>
              </a:solidFill>
              <a:latin typeface="Arial" panose="020B0604020202020204" pitchFamily="34" charset="0"/>
              <a:ea typeface="仿宋_GB2312" pitchFamily="49" charset="-122"/>
            </a:endParaRPr>
          </a:p>
        </p:txBody>
      </p:sp>
      <p:sp>
        <p:nvSpPr>
          <p:cNvPr id="5" name="TextBox 4"/>
          <p:cNvSpPr txBox="1"/>
          <p:nvPr/>
        </p:nvSpPr>
        <p:spPr>
          <a:xfrm>
            <a:off x="500063" y="1928813"/>
            <a:ext cx="8143875" cy="3168650"/>
          </a:xfrm>
          <a:prstGeom prst="rect">
            <a:avLst/>
          </a:prstGeom>
          <a:solidFill>
            <a:srgbClr val="99FFCC"/>
          </a:solidFill>
          <a:ln w="9525">
            <a:noFill/>
          </a:ln>
        </p:spPr>
        <p:txBody>
          <a:bodyPr anchor="t" anchorCtr="0">
            <a:spAutoFit/>
          </a:bodyPr>
          <a:p>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治学有三大原则：广见闻，多阅读，勤实验。</a:t>
            </a:r>
            <a:r>
              <a:rPr lang="zh-CN" altLang="zh-CN" sz="2000" b="1" dirty="0">
                <a:solidFill>
                  <a:srgbClr val="132767"/>
                </a:solidFill>
                <a:latin typeface="Arial" panose="020B0604020202020204" pitchFamily="34" charset="0"/>
                <a:ea typeface="仿宋_GB2312" pitchFamily="49" charset="-122"/>
              </a:rPr>
              <a:t>”</a:t>
            </a:r>
            <a:r>
              <a:rPr lang="zh-CN" altLang="en-US" sz="2000" dirty="0">
                <a:solidFill>
                  <a:srgbClr val="132767"/>
                </a:solidFill>
                <a:latin typeface="Arial" panose="020B0604020202020204" pitchFamily="34" charset="0"/>
                <a:ea typeface="仿宋_GB2312" pitchFamily="49" charset="-122"/>
              </a:rPr>
              <a:t>   </a:t>
            </a:r>
            <a:r>
              <a:rPr lang="zh-CN" altLang="zh-CN" sz="2000" dirty="0">
                <a:solidFill>
                  <a:srgbClr val="132767"/>
                </a:solidFill>
                <a:latin typeface="Arial" panose="020B0604020202020204" pitchFamily="34" charset="0"/>
                <a:ea typeface="仿宋_GB2312" pitchFamily="49" charset="-122"/>
              </a:rPr>
              <a:t>— </a:t>
            </a:r>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戴布劳格利</a:t>
            </a:r>
            <a:r>
              <a:rPr lang="zh-CN" altLang="zh-CN" sz="2000" b="1" dirty="0">
                <a:solidFill>
                  <a:srgbClr val="132767"/>
                </a:solidFill>
                <a:latin typeface="Arial" panose="020B0604020202020204" pitchFamily="34" charset="0"/>
                <a:ea typeface="仿宋_GB2312" pitchFamily="49" charset="-122"/>
              </a:rPr>
              <a:t>》</a:t>
            </a:r>
            <a:endParaRPr lang="zh-CN" altLang="en-US" sz="2000" b="1" dirty="0">
              <a:solidFill>
                <a:srgbClr val="132767"/>
              </a:solidFill>
              <a:latin typeface="Arial" panose="020B0604020202020204" pitchFamily="34" charset="0"/>
              <a:ea typeface="仿宋_GB2312" pitchFamily="49" charset="-122"/>
            </a:endParaRPr>
          </a:p>
          <a:p>
            <a:endParaRPr lang="zh-CN" altLang="zh-CN" sz="2000" dirty="0">
              <a:solidFill>
                <a:srgbClr val="132767"/>
              </a:solidFill>
              <a:latin typeface="Arial" panose="020B0604020202020204" pitchFamily="34" charset="0"/>
              <a:ea typeface="仿宋_GB2312" pitchFamily="49" charset="-122"/>
            </a:endParaRPr>
          </a:p>
          <a:p>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无所不能的人实在一无所能，无所不专的专家实在是一无所专。</a:t>
            </a:r>
            <a:r>
              <a:rPr lang="zh-CN" altLang="zh-CN" sz="2000" b="1" dirty="0">
                <a:solidFill>
                  <a:srgbClr val="132767"/>
                </a:solidFill>
                <a:latin typeface="Arial" panose="020B0604020202020204" pitchFamily="34" charset="0"/>
                <a:ea typeface="仿宋_GB2312" pitchFamily="49" charset="-122"/>
              </a:rPr>
              <a:t>”</a:t>
            </a:r>
            <a:endParaRPr lang="zh-CN" altLang="zh-CN" sz="2000" b="1" dirty="0">
              <a:solidFill>
                <a:srgbClr val="132767"/>
              </a:solidFill>
              <a:latin typeface="Arial" panose="020B0604020202020204" pitchFamily="34" charset="0"/>
              <a:ea typeface="仿宋_GB2312" pitchFamily="49" charset="-122"/>
            </a:endParaRPr>
          </a:p>
          <a:p>
            <a:r>
              <a:rPr lang="zh-CN" altLang="zh-CN" sz="2000" dirty="0">
                <a:solidFill>
                  <a:srgbClr val="132767"/>
                </a:solidFill>
                <a:latin typeface="Arial" panose="020B0604020202020204" pitchFamily="34" charset="0"/>
                <a:ea typeface="仿宋_GB2312" pitchFamily="49" charset="-122"/>
              </a:rPr>
              <a:t>                                                                               </a:t>
            </a:r>
            <a:r>
              <a:rPr lang="zh-CN" altLang="en-US" sz="2000" dirty="0">
                <a:solidFill>
                  <a:srgbClr val="132767"/>
                </a:solidFill>
                <a:latin typeface="Arial" panose="020B0604020202020204" pitchFamily="34" charset="0"/>
                <a:ea typeface="仿宋_GB2312" pitchFamily="49" charset="-122"/>
              </a:rPr>
              <a:t> </a:t>
            </a:r>
            <a:r>
              <a:rPr lang="zh-CN" altLang="zh-CN" sz="2000" dirty="0">
                <a:solidFill>
                  <a:srgbClr val="132767"/>
                </a:solidFill>
                <a:latin typeface="Arial" panose="020B0604020202020204" pitchFamily="34" charset="0"/>
                <a:ea typeface="仿宋_GB2312" pitchFamily="49" charset="-122"/>
              </a:rPr>
              <a:t>— </a:t>
            </a:r>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韬奋文集</a:t>
            </a:r>
            <a:r>
              <a:rPr lang="zh-CN" altLang="zh-CN" sz="2000" b="1" dirty="0">
                <a:solidFill>
                  <a:srgbClr val="132767"/>
                </a:solidFill>
                <a:latin typeface="Arial" panose="020B0604020202020204" pitchFamily="34" charset="0"/>
                <a:ea typeface="仿宋_GB2312" pitchFamily="49" charset="-122"/>
              </a:rPr>
              <a:t>》</a:t>
            </a:r>
            <a:endParaRPr lang="zh-CN" altLang="zh-CN" sz="2000" b="1" dirty="0">
              <a:solidFill>
                <a:srgbClr val="132767"/>
              </a:solidFill>
              <a:latin typeface="Arial" panose="020B0604020202020204" pitchFamily="34" charset="0"/>
              <a:ea typeface="仿宋_GB2312" pitchFamily="49" charset="-122"/>
            </a:endParaRPr>
          </a:p>
          <a:p>
            <a:endParaRPr lang="zh-CN" altLang="zh-CN" sz="2000" dirty="0">
              <a:solidFill>
                <a:srgbClr val="132767"/>
              </a:solidFill>
              <a:latin typeface="Arial" panose="020B0604020202020204" pitchFamily="34" charset="0"/>
              <a:ea typeface="仿宋_GB2312" pitchFamily="49" charset="-122"/>
            </a:endParaRPr>
          </a:p>
          <a:p>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加紧学习，抓住中心，宁精勿杂，宁专勿多。</a:t>
            </a:r>
            <a:r>
              <a:rPr lang="zh-CN" altLang="zh-CN" sz="2000" b="1" dirty="0">
                <a:solidFill>
                  <a:srgbClr val="132767"/>
                </a:solidFill>
                <a:latin typeface="Arial" panose="020B0604020202020204" pitchFamily="34" charset="0"/>
                <a:ea typeface="仿宋_GB2312" pitchFamily="49" charset="-122"/>
              </a:rPr>
              <a:t>”</a:t>
            </a:r>
            <a:r>
              <a:rPr lang="zh-CN" altLang="en-US" sz="2000" dirty="0">
                <a:solidFill>
                  <a:srgbClr val="132767"/>
                </a:solidFill>
                <a:latin typeface="Arial" panose="020B0604020202020204" pitchFamily="34" charset="0"/>
                <a:ea typeface="仿宋_GB2312" pitchFamily="49" charset="-122"/>
              </a:rPr>
              <a:t> </a:t>
            </a:r>
            <a:r>
              <a:rPr lang="zh-CN" altLang="zh-CN" sz="2000" dirty="0">
                <a:solidFill>
                  <a:srgbClr val="132767"/>
                </a:solidFill>
                <a:latin typeface="Arial" panose="020B0604020202020204" pitchFamily="34" charset="0"/>
                <a:ea typeface="仿宋_GB2312" pitchFamily="49" charset="-122"/>
              </a:rPr>
              <a:t>— </a:t>
            </a:r>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周恩来选集</a:t>
            </a:r>
            <a:r>
              <a:rPr lang="zh-CN" altLang="zh-CN" sz="2000" b="1" dirty="0">
                <a:solidFill>
                  <a:srgbClr val="132767"/>
                </a:solidFill>
                <a:latin typeface="Arial" panose="020B0604020202020204" pitchFamily="34" charset="0"/>
                <a:ea typeface="仿宋_GB2312" pitchFamily="49" charset="-122"/>
              </a:rPr>
              <a:t>》</a:t>
            </a:r>
            <a:endParaRPr lang="zh-CN" altLang="zh-CN" sz="2000" b="1" dirty="0">
              <a:solidFill>
                <a:srgbClr val="132767"/>
              </a:solidFill>
              <a:latin typeface="Arial" panose="020B0604020202020204" pitchFamily="34" charset="0"/>
              <a:ea typeface="仿宋_GB2312" pitchFamily="49" charset="-122"/>
            </a:endParaRPr>
          </a:p>
          <a:p>
            <a:endParaRPr lang="zh-CN" altLang="zh-CN" sz="2000" dirty="0">
              <a:solidFill>
                <a:srgbClr val="132767"/>
              </a:solidFill>
              <a:latin typeface="Arial" panose="020B0604020202020204" pitchFamily="34" charset="0"/>
              <a:ea typeface="仿宋_GB2312" pitchFamily="49" charset="-122"/>
            </a:endParaRPr>
          </a:p>
          <a:p>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玉不琢，不成器，人不学，不知道。</a:t>
            </a:r>
            <a:r>
              <a:rPr lang="zh-CN" altLang="zh-CN" sz="2000" b="1" dirty="0">
                <a:solidFill>
                  <a:srgbClr val="132767"/>
                </a:solidFill>
                <a:latin typeface="Arial" panose="020B0604020202020204" pitchFamily="34" charset="0"/>
                <a:ea typeface="仿宋_GB2312" pitchFamily="49" charset="-122"/>
              </a:rPr>
              <a:t>”</a:t>
            </a:r>
            <a:r>
              <a:rPr lang="zh-CN" altLang="en-US" sz="2000" dirty="0">
                <a:solidFill>
                  <a:srgbClr val="132767"/>
                </a:solidFill>
                <a:latin typeface="Arial" panose="020B0604020202020204" pitchFamily="34" charset="0"/>
                <a:ea typeface="仿宋_GB2312" pitchFamily="49" charset="-122"/>
              </a:rPr>
              <a:t>  </a:t>
            </a:r>
            <a:r>
              <a:rPr lang="zh-CN" altLang="zh-CN" sz="2000" dirty="0">
                <a:solidFill>
                  <a:srgbClr val="132767"/>
                </a:solidFill>
                <a:latin typeface="Arial" panose="020B0604020202020204" pitchFamily="34" charset="0"/>
                <a:ea typeface="仿宋_GB2312" pitchFamily="49" charset="-122"/>
              </a:rPr>
              <a:t>— </a:t>
            </a:r>
            <a:r>
              <a:rPr lang="zh-CN" altLang="en-US" sz="2000" b="1" dirty="0">
                <a:solidFill>
                  <a:srgbClr val="132767"/>
                </a:solidFill>
                <a:latin typeface="Arial" panose="020B0604020202020204" pitchFamily="34" charset="0"/>
                <a:ea typeface="仿宋_GB2312" pitchFamily="49" charset="-122"/>
              </a:rPr>
              <a:t>（孔子）</a:t>
            </a:r>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礼记</a:t>
            </a:r>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学记</a:t>
            </a:r>
            <a:r>
              <a:rPr lang="zh-CN" altLang="zh-CN" sz="2000" b="1" dirty="0">
                <a:solidFill>
                  <a:srgbClr val="132767"/>
                </a:solidFill>
                <a:latin typeface="Arial" panose="020B0604020202020204" pitchFamily="34" charset="0"/>
                <a:ea typeface="仿宋_GB2312" pitchFamily="49" charset="-122"/>
              </a:rPr>
              <a:t>》</a:t>
            </a:r>
            <a:endParaRPr lang="zh-CN" altLang="zh-CN" sz="2000" b="1" dirty="0">
              <a:solidFill>
                <a:srgbClr val="132767"/>
              </a:solidFill>
              <a:latin typeface="Arial" panose="020B0604020202020204" pitchFamily="34" charset="0"/>
              <a:ea typeface="仿宋_GB2312" pitchFamily="49" charset="-122"/>
            </a:endParaRPr>
          </a:p>
          <a:p>
            <a:endParaRPr lang="zh-CN" altLang="zh-CN" sz="2000" dirty="0">
              <a:solidFill>
                <a:srgbClr val="132767"/>
              </a:solidFill>
              <a:latin typeface="Arial" panose="020B0604020202020204" pitchFamily="34" charset="0"/>
              <a:ea typeface="仿宋_GB2312" pitchFamily="49" charset="-122"/>
            </a:endParaRPr>
          </a:p>
          <a:p>
            <a:endParaRPr lang="zh-CN" altLang="zh-CN" sz="2000" dirty="0">
              <a:solidFill>
                <a:srgbClr val="132767"/>
              </a:solidFill>
              <a:latin typeface="Arial" panose="020B0604020202020204" pitchFamily="34" charset="0"/>
              <a:ea typeface="仿宋_GB2312" pitchFamily="49" charset="-122"/>
            </a:endParaRPr>
          </a:p>
        </p:txBody>
      </p:sp>
      <p:sp>
        <p:nvSpPr>
          <p:cNvPr id="6" name="TextBox 5"/>
          <p:cNvSpPr txBox="1"/>
          <p:nvPr/>
        </p:nvSpPr>
        <p:spPr>
          <a:xfrm>
            <a:off x="714375" y="1571625"/>
            <a:ext cx="4214813" cy="369888"/>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体会“治学名言”中的哲理</a:t>
            </a:r>
            <a:endParaRPr lang="zh-CN" altLang="en-US" sz="1800" b="1" dirty="0">
              <a:solidFill>
                <a:srgbClr val="132767"/>
              </a:solidFill>
              <a:latin typeface="Arial" panose="020B0604020202020204" pitchFamily="34" charset="0"/>
              <a:ea typeface="仿宋_GB2312" pitchFamily="49" charset="-122"/>
            </a:endParaRPr>
          </a:p>
        </p:txBody>
      </p:sp>
      <p:sp>
        <p:nvSpPr>
          <p:cNvPr id="8" name="TextBox 7"/>
          <p:cNvSpPr txBox="1"/>
          <p:nvPr/>
        </p:nvSpPr>
        <p:spPr>
          <a:xfrm>
            <a:off x="500063" y="5429250"/>
            <a:ext cx="8143875" cy="1196975"/>
          </a:xfrm>
          <a:prstGeom prst="rect">
            <a:avLst/>
          </a:prstGeom>
          <a:noFill/>
          <a:ln w="9525" cap="flat" cmpd="sng">
            <a:solidFill>
              <a:srgbClr val="C00000"/>
            </a:solidFill>
            <a:prstDash val="solid"/>
            <a:miter/>
            <a:headEnd type="none" w="med" len="med"/>
            <a:tailEnd type="none" w="med" len="med"/>
          </a:ln>
        </p:spPr>
        <p:txBody>
          <a:bodyPr anchor="t" anchorCtr="0">
            <a:spAutoFit/>
          </a:bodyPr>
          <a:p>
            <a:r>
              <a:rPr lang="zh-CN" altLang="en-US" sz="2400" b="1" dirty="0">
                <a:solidFill>
                  <a:srgbClr val="C00000"/>
                </a:solidFill>
                <a:latin typeface="Arial" panose="020B0604020202020204" pitchFamily="34" charset="0"/>
                <a:ea typeface="仿宋_GB2312" pitchFamily="49" charset="-122"/>
              </a:rPr>
              <a:t>评述：名言是指导学习的原则，而不是学习方法。没有放之四海而皆准的通用学习方法。学习没有捷径，更没有</a:t>
            </a:r>
            <a:r>
              <a:rPr lang="zh-CN" altLang="zh-CN" sz="2400" b="1" dirty="0">
                <a:solidFill>
                  <a:srgbClr val="C00000"/>
                </a:solidFill>
                <a:latin typeface="Arial" panose="020B0604020202020204" pitchFamily="34" charset="0"/>
                <a:ea typeface="仿宋_GB2312" pitchFamily="49" charset="-122"/>
              </a:rPr>
              <a:t>“</a:t>
            </a:r>
            <a:r>
              <a:rPr lang="zh-CN" altLang="en-US" sz="2400" b="1" dirty="0">
                <a:solidFill>
                  <a:srgbClr val="C00000"/>
                </a:solidFill>
                <a:latin typeface="Arial" panose="020B0604020202020204" pitchFamily="34" charset="0"/>
                <a:ea typeface="仿宋_GB2312" pitchFamily="49" charset="-122"/>
              </a:rPr>
              <a:t>学习方法的革命</a:t>
            </a:r>
            <a:r>
              <a:rPr lang="zh-CN" altLang="zh-CN" sz="2400" b="1" dirty="0">
                <a:solidFill>
                  <a:srgbClr val="C00000"/>
                </a:solidFill>
                <a:latin typeface="Arial" panose="020B0604020202020204" pitchFamily="34" charset="0"/>
                <a:ea typeface="仿宋_GB2312" pitchFamily="49" charset="-122"/>
              </a:rPr>
              <a:t>”</a:t>
            </a:r>
            <a:r>
              <a:rPr lang="zh-CN" altLang="en-US" sz="2400" b="1" dirty="0">
                <a:solidFill>
                  <a:srgbClr val="C00000"/>
                </a:solidFill>
                <a:latin typeface="Arial" panose="020B0604020202020204" pitchFamily="34" charset="0"/>
                <a:ea typeface="仿宋_GB2312" pitchFamily="49" charset="-122"/>
              </a:rPr>
              <a:t>。学习是脚踏实地，老老实实的劳动。</a:t>
            </a:r>
            <a:endParaRPr lang="zh-CN" altLang="en-US" sz="2400" b="1" dirty="0">
              <a:solidFill>
                <a:srgbClr val="C00000"/>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000000"/>
                                          </p:val>
                                        </p:tav>
                                        <p:tav tm="100000">
                                          <p:val>
                                            <p:strVal val="#ppt_w"/>
                                          </p:val>
                                        </p:tav>
                                      </p:tavLst>
                                    </p:anim>
                                    <p:anim calcmode="lin" valueType="num">
                                      <p:cBhvr>
                                        <p:cTn id="8" dur="1000" fill="hold"/>
                                        <p:tgtEl>
                                          <p:spTgt spid="4"/>
                                        </p:tgtEl>
                                        <p:attrNameLst>
                                          <p:attrName>ppt_h</p:attrName>
                                        </p:attrNameLst>
                                      </p:cBhvr>
                                      <p:tavLst>
                                        <p:tav tm="0">
                                          <p:val>
                                            <p:fltVal val="0.00000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9"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ppt_x</p:attrName>
                                        </p:attrNameLst>
                                      </p:cBhvr>
                                      <p:tavLst>
                                        <p:tav tm="0">
                                          <p:val>
                                            <p:strVal val="#ppt_x-.2"/>
                                          </p:val>
                                        </p:tav>
                                        <p:tav tm="100000">
                                          <p:val>
                                            <p:strVal val="#ppt_x"/>
                                          </p:val>
                                        </p:tav>
                                      </p:tavLst>
                                    </p:anim>
                                    <p:anim calcmode="lin" valueType="num">
                                      <p:cBhvr>
                                        <p:cTn id="21"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8"/>
                                        </p:tgtEl>
                                        <p:attrNameLst>
                                          <p:attrName>style.visibility</p:attrName>
                                        </p:attrNameLst>
                                      </p:cBhvr>
                                      <p:to>
                                        <p:strVal val="visible"/>
                                      </p:to>
                                    </p:set>
                                    <p:anim calcmode="discrete" valueType="clr">
                                      <p:cBhvr override="childStyle">
                                        <p:cTn id="27"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8"/>
                                        </p:tgtEl>
                                        <p:attrNameLst>
                                          <p:attrName>fillcolor</p:attrName>
                                        </p:attrNameLst>
                                      </p:cBhvr>
                                      <p:tavLst>
                                        <p:tav tm="0">
                                          <p:val>
                                            <p:clrVal>
                                              <a:schemeClr val="accent2"/>
                                            </p:clrVal>
                                          </p:val>
                                        </p:tav>
                                        <p:tav tm="50000">
                                          <p:val>
                                            <p:clrVal>
                                              <a:schemeClr val="hlink"/>
                                            </p:clrVal>
                                          </p:val>
                                        </p:tav>
                                      </p:tavLst>
                                    </p:anim>
                                    <p:set>
                                      <p:cBhvr>
                                        <p:cTn id="29"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47"/>
          <p:cNvSpPr txBox="1"/>
          <p:nvPr/>
        </p:nvSpPr>
        <p:spPr>
          <a:xfrm>
            <a:off x="500063" y="1214438"/>
            <a:ext cx="4714875" cy="400050"/>
          </a:xfrm>
          <a:prstGeom prst="rect">
            <a:avLst/>
          </a:prstGeom>
          <a:noFill/>
          <a:ln w="9525">
            <a:noFill/>
          </a:ln>
        </p:spPr>
        <p:txBody>
          <a:bodyPr anchor="t" anchorCtr="0">
            <a:spAutoFit/>
          </a:bodyPr>
          <a:p>
            <a:r>
              <a:rPr lang="zh-CN" altLang="zh-CN" sz="2000" b="1" dirty="0">
                <a:solidFill>
                  <a:srgbClr val="C00000"/>
                </a:solidFill>
                <a:latin typeface="Arial" panose="020B0604020202020204" pitchFamily="34" charset="0"/>
                <a:ea typeface="仿宋_GB2312" pitchFamily="49" charset="-122"/>
              </a:rPr>
              <a:t>（</a:t>
            </a:r>
            <a:r>
              <a:rPr lang="zh-CN" altLang="en-US" sz="2000" b="1" dirty="0">
                <a:solidFill>
                  <a:srgbClr val="C00000"/>
                </a:solidFill>
                <a:latin typeface="Arial" panose="020B0604020202020204" pitchFamily="34" charset="0"/>
                <a:ea typeface="仿宋_GB2312" pitchFamily="49" charset="-122"/>
              </a:rPr>
              <a:t>一</a:t>
            </a:r>
            <a:r>
              <a:rPr lang="zh-CN" altLang="zh-CN" sz="2000" b="1" dirty="0">
                <a:solidFill>
                  <a:srgbClr val="C00000"/>
                </a:solidFill>
                <a:latin typeface="Arial" panose="020B0604020202020204" pitchFamily="34" charset="0"/>
                <a:ea typeface="仿宋_GB2312" pitchFamily="49" charset="-122"/>
              </a:rPr>
              <a:t>）学习方法讨论 — 哲理性</a:t>
            </a:r>
            <a:endParaRPr lang="zh-CN" altLang="en-US" sz="2000" b="1" dirty="0">
              <a:solidFill>
                <a:srgbClr val="C00000"/>
              </a:solidFill>
              <a:latin typeface="Arial" panose="020B0604020202020204" pitchFamily="34" charset="0"/>
              <a:ea typeface="仿宋_GB2312" pitchFamily="49" charset="-122"/>
            </a:endParaRPr>
          </a:p>
        </p:txBody>
      </p:sp>
      <p:sp>
        <p:nvSpPr>
          <p:cNvPr id="5" name="TextBox 4"/>
          <p:cNvSpPr txBox="1"/>
          <p:nvPr/>
        </p:nvSpPr>
        <p:spPr>
          <a:xfrm>
            <a:off x="500063" y="2335213"/>
            <a:ext cx="8143875" cy="1322387"/>
          </a:xfrm>
          <a:prstGeom prst="rect">
            <a:avLst/>
          </a:prstGeom>
          <a:solidFill>
            <a:srgbClr val="99FFCC"/>
          </a:solidFill>
          <a:ln w="9525">
            <a:noFill/>
          </a:ln>
        </p:spPr>
        <p:txBody>
          <a:bodyPr anchor="t" anchorCtr="0">
            <a:spAutoFit/>
          </a:bodyPr>
          <a:p>
            <a:r>
              <a:rPr lang="zh-CN" altLang="zh-CN" sz="2000" dirty="0">
                <a:solidFill>
                  <a:srgbClr val="132767"/>
                </a:solidFill>
                <a:latin typeface="Arial" panose="020B0604020202020204" pitchFamily="34" charset="0"/>
                <a:ea typeface="仿宋_GB2312" pitchFamily="49" charset="-122"/>
              </a:rPr>
              <a:t>费米：“说实在的，我并不比你聪明。科学上有许多尚未解决的问题，凡是把全部精力放在这些问题上的人，都可以得到解决；只要有丝毫心不在焉，就没法得到解决。”“作为一个学生要会解答习题，但作为一个研究工作者，则要会提出待解决的问题。”</a:t>
            </a:r>
            <a:endParaRPr lang="zh-CN" altLang="zh-CN" sz="2000" dirty="0">
              <a:solidFill>
                <a:srgbClr val="132767"/>
              </a:solidFill>
              <a:latin typeface="Arial" panose="020B0604020202020204" pitchFamily="34" charset="0"/>
              <a:ea typeface="仿宋_GB2312" pitchFamily="49" charset="-122"/>
            </a:endParaRPr>
          </a:p>
        </p:txBody>
      </p:sp>
      <p:sp>
        <p:nvSpPr>
          <p:cNvPr id="6" name="TextBox 5"/>
          <p:cNvSpPr txBox="1"/>
          <p:nvPr/>
        </p:nvSpPr>
        <p:spPr>
          <a:xfrm>
            <a:off x="714375" y="1571625"/>
            <a:ext cx="4214813" cy="369888"/>
          </a:xfrm>
          <a:prstGeom prst="rect">
            <a:avLst/>
          </a:prstGeom>
          <a:noFill/>
          <a:ln w="9525">
            <a:noFill/>
          </a:ln>
        </p:spPr>
        <p:txBody>
          <a:bodyPr anchor="t" anchorCtr="0">
            <a:spAutoFit/>
          </a:bodyPr>
          <a:p>
            <a:r>
              <a:rPr lang="zh-CN" altLang="zh-CN" sz="1800" b="1" dirty="0">
                <a:solidFill>
                  <a:srgbClr val="132767"/>
                </a:solidFill>
                <a:latin typeface="Arial" panose="020B0604020202020204" pitchFamily="34" charset="0"/>
                <a:ea typeface="仿宋_GB2312" pitchFamily="49" charset="-122"/>
              </a:rPr>
              <a:t>体会“治学名言”中的哲理</a:t>
            </a:r>
            <a:endParaRPr lang="zh-CN" altLang="en-US" sz="1800" b="1" dirty="0">
              <a:solidFill>
                <a:srgbClr val="132767"/>
              </a:solidFill>
              <a:latin typeface="Arial" panose="020B0604020202020204" pitchFamily="34" charset="0"/>
              <a:ea typeface="仿宋_GB2312" pitchFamily="49" charset="-122"/>
            </a:endParaRPr>
          </a:p>
        </p:txBody>
      </p:sp>
      <p:sp>
        <p:nvSpPr>
          <p:cNvPr id="109572" name="文本框 1"/>
          <p:cNvSpPr txBox="1"/>
          <p:nvPr/>
        </p:nvSpPr>
        <p:spPr>
          <a:xfrm>
            <a:off x="500063" y="4046538"/>
            <a:ext cx="8142287" cy="1814512"/>
          </a:xfrm>
          <a:prstGeom prst="rect">
            <a:avLst/>
          </a:prstGeom>
          <a:noFill/>
          <a:ln w="9525">
            <a:noFill/>
          </a:ln>
        </p:spPr>
        <p:txBody>
          <a:bodyPr wrap="square" anchor="t" anchorCtr="0">
            <a:spAutoFit/>
          </a:bodyPr>
          <a:p>
            <a:r>
              <a:rPr lang="zh-CN" altLang="zh-CN" sz="2800" b="1" dirty="0">
                <a:solidFill>
                  <a:srgbClr val="132767"/>
                </a:solidFill>
                <a:latin typeface="Arial" panose="020B0604020202020204" pitchFamily="34" charset="0"/>
                <a:ea typeface="仿宋_GB2312" pitchFamily="49" charset="-122"/>
              </a:rPr>
              <a:t>“</a:t>
            </a:r>
            <a:r>
              <a:rPr lang="zh-CN" altLang="en-US" sz="2800" b="1" dirty="0">
                <a:solidFill>
                  <a:srgbClr val="132767"/>
                </a:solidFill>
                <a:latin typeface="Arial" panose="020B0604020202020204" pitchFamily="34" charset="0"/>
                <a:ea typeface="仿宋_GB2312" pitchFamily="49" charset="-122"/>
              </a:rPr>
              <a:t>钻研然而知不足，虚心是从知不足而来的。虚伪的谦虚，仅能博得庸俗的掌声，而不能求得真正的进步。</a:t>
            </a:r>
            <a:r>
              <a:rPr lang="zh-CN" altLang="zh-CN" sz="2800" b="1" dirty="0">
                <a:solidFill>
                  <a:srgbClr val="132767"/>
                </a:solidFill>
                <a:latin typeface="Arial" panose="020B0604020202020204" pitchFamily="34" charset="0"/>
                <a:ea typeface="仿宋_GB2312" pitchFamily="49" charset="-122"/>
              </a:rPr>
              <a:t>”</a:t>
            </a:r>
            <a:r>
              <a:rPr lang="zh-CN" altLang="en-US" sz="2800" b="1" dirty="0">
                <a:solidFill>
                  <a:srgbClr val="132767"/>
                </a:solidFill>
                <a:latin typeface="Arial" panose="020B0604020202020204" pitchFamily="34" charset="0"/>
                <a:ea typeface="仿宋_GB2312" pitchFamily="49" charset="-122"/>
              </a:rPr>
              <a:t>                   </a:t>
            </a:r>
            <a:endParaRPr lang="zh-CN" altLang="en-US" sz="2800" b="1" dirty="0">
              <a:solidFill>
                <a:srgbClr val="132767"/>
              </a:solidFill>
              <a:latin typeface="Arial" panose="020B0604020202020204" pitchFamily="34" charset="0"/>
              <a:ea typeface="仿宋_GB2312" pitchFamily="49" charset="-122"/>
            </a:endParaRPr>
          </a:p>
          <a:p>
            <a:r>
              <a:rPr lang="zh-CN" altLang="en-US" sz="2800" b="1" dirty="0">
                <a:solidFill>
                  <a:srgbClr val="132767"/>
                </a:solidFill>
                <a:latin typeface="Arial" panose="020B0604020202020204" pitchFamily="34" charset="0"/>
                <a:ea typeface="仿宋_GB2312" pitchFamily="49" charset="-122"/>
              </a:rPr>
              <a:t> </a:t>
            </a:r>
            <a:r>
              <a:rPr lang="zh-CN" altLang="zh-CN" sz="2800" b="1" dirty="0">
                <a:solidFill>
                  <a:srgbClr val="132767"/>
                </a:solidFill>
                <a:latin typeface="Arial" panose="020B0604020202020204" pitchFamily="34" charset="0"/>
                <a:ea typeface="仿宋_GB2312" pitchFamily="49" charset="-122"/>
              </a:rPr>
              <a:t>— 《</a:t>
            </a:r>
            <a:r>
              <a:rPr lang="zh-CN" altLang="en-US" sz="2800" b="1" dirty="0">
                <a:solidFill>
                  <a:srgbClr val="132767"/>
                </a:solidFill>
                <a:latin typeface="Arial" panose="020B0604020202020204" pitchFamily="34" charset="0"/>
                <a:ea typeface="仿宋_GB2312" pitchFamily="49" charset="-122"/>
              </a:rPr>
              <a:t> 华罗庚</a:t>
            </a:r>
            <a:r>
              <a:rPr lang="zh-CN" altLang="zh-CN" sz="2800" b="1" dirty="0">
                <a:solidFill>
                  <a:srgbClr val="132767"/>
                </a:solidFill>
                <a:latin typeface="Arial" panose="020B0604020202020204" pitchFamily="34" charset="0"/>
                <a:ea typeface="仿宋_GB2312" pitchFamily="49" charset="-122"/>
              </a:rPr>
              <a:t>》</a:t>
            </a:r>
            <a:endParaRPr lang="zh-CN" altLang="en-US" sz="2800">
              <a:latin typeface="Arial" panose="020B060402020202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000000"/>
                                          </p:val>
                                        </p:tav>
                                        <p:tav tm="100000">
                                          <p:val>
                                            <p:strVal val="#ppt_w"/>
                                          </p:val>
                                        </p:tav>
                                      </p:tavLst>
                                    </p:anim>
                                    <p:anim calcmode="lin" valueType="num">
                                      <p:cBhvr>
                                        <p:cTn id="8" dur="1000" fill="hold"/>
                                        <p:tgtEl>
                                          <p:spTgt spid="4"/>
                                        </p:tgtEl>
                                        <p:attrNameLst>
                                          <p:attrName>ppt_h</p:attrName>
                                        </p:attrNameLst>
                                      </p:cBhvr>
                                      <p:tavLst>
                                        <p:tav tm="0">
                                          <p:val>
                                            <p:fltVal val="0.00000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ppt_x</p:attrName>
                                        </p:attrNameLst>
                                      </p:cBhvr>
                                      <p:tavLst>
                                        <p:tav tm="0">
                                          <p:val>
                                            <p:strVal val="0-#ppt_w/2"/>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9"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ppt_x</p:attrName>
                                        </p:attrNameLst>
                                      </p:cBhvr>
                                      <p:tavLst>
                                        <p:tav tm="0">
                                          <p:val>
                                            <p:strVal val="#ppt_x-.2"/>
                                          </p:val>
                                        </p:tav>
                                        <p:tav tm="100000">
                                          <p:val>
                                            <p:strVal val="#ppt_x"/>
                                          </p:val>
                                        </p:tav>
                                      </p:tavLst>
                                    </p:anim>
                                    <p:anim calcmode="lin" valueType="num">
                                      <p:cBhvr>
                                        <p:cTn id="21"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47"/>
          <p:cNvSpPr txBox="1"/>
          <p:nvPr/>
        </p:nvSpPr>
        <p:spPr>
          <a:xfrm>
            <a:off x="642938" y="1285875"/>
            <a:ext cx="4714875" cy="400050"/>
          </a:xfrm>
          <a:prstGeom prst="rect">
            <a:avLst/>
          </a:prstGeom>
          <a:noFill/>
          <a:ln w="9525">
            <a:noFill/>
          </a:ln>
        </p:spPr>
        <p:txBody>
          <a:bodyPr anchor="t" anchorCtr="0">
            <a:spAutoFit/>
          </a:bodyPr>
          <a:p>
            <a:r>
              <a:rPr lang="zh-CN" altLang="zh-CN" sz="2000" b="1" dirty="0">
                <a:solidFill>
                  <a:srgbClr val="C00000"/>
                </a:solidFill>
                <a:latin typeface="Arial" panose="020B0604020202020204" pitchFamily="34" charset="0"/>
                <a:ea typeface="仿宋_GB2312" pitchFamily="49" charset="-122"/>
              </a:rPr>
              <a:t>（</a:t>
            </a:r>
            <a:r>
              <a:rPr lang="zh-CN" altLang="en-US" sz="2000" b="1" dirty="0">
                <a:solidFill>
                  <a:srgbClr val="C00000"/>
                </a:solidFill>
                <a:latin typeface="Arial" panose="020B0604020202020204" pitchFamily="34" charset="0"/>
                <a:ea typeface="仿宋_GB2312" pitchFamily="49" charset="-122"/>
              </a:rPr>
              <a:t>二</a:t>
            </a:r>
            <a:r>
              <a:rPr lang="zh-CN" altLang="zh-CN" sz="2000" b="1" dirty="0">
                <a:solidFill>
                  <a:srgbClr val="C00000"/>
                </a:solidFill>
                <a:latin typeface="Arial" panose="020B0604020202020204" pitchFamily="34" charset="0"/>
                <a:ea typeface="仿宋_GB2312" pitchFamily="49" charset="-122"/>
              </a:rPr>
              <a:t>）关于学习方法讨论 —多样性</a:t>
            </a:r>
            <a:endParaRPr lang="zh-CN" altLang="en-US" sz="2000" b="1" dirty="0">
              <a:solidFill>
                <a:srgbClr val="C00000"/>
              </a:solidFill>
              <a:latin typeface="Arial" panose="020B0604020202020204" pitchFamily="34" charset="0"/>
              <a:ea typeface="仿宋_GB2312" pitchFamily="49" charset="-122"/>
            </a:endParaRPr>
          </a:p>
        </p:txBody>
      </p:sp>
      <p:sp>
        <p:nvSpPr>
          <p:cNvPr id="5" name="TextBox 4"/>
          <p:cNvSpPr txBox="1"/>
          <p:nvPr/>
        </p:nvSpPr>
        <p:spPr>
          <a:xfrm>
            <a:off x="785813" y="5357813"/>
            <a:ext cx="7429500" cy="830262"/>
          </a:xfrm>
          <a:prstGeom prst="rect">
            <a:avLst/>
          </a:prstGeom>
          <a:solidFill>
            <a:srgbClr val="A7DAF3"/>
          </a:solidFill>
          <a:ln w="9525">
            <a:noFill/>
          </a:ln>
        </p:spPr>
        <p:txBody>
          <a:bodyPr anchor="t" anchorCtr="0">
            <a:spAutoFit/>
          </a:bodyPr>
          <a:p>
            <a:r>
              <a:rPr lang="zh-CN" altLang="en-US" sz="2400" b="1" dirty="0">
                <a:solidFill>
                  <a:srgbClr val="132767"/>
                </a:solidFill>
                <a:latin typeface="Arial" panose="020B0604020202020204" pitchFamily="34" charset="0"/>
                <a:ea typeface="仿宋_GB2312" pitchFamily="49" charset="-122"/>
              </a:rPr>
              <a:t>好的学习方法可以使学习轻松、愉快，而且效力倍增。对于大学不同的课程，学习方法应有不同。</a:t>
            </a:r>
            <a:endParaRPr lang="zh-CN" altLang="en-US" sz="2400" b="1" dirty="0">
              <a:solidFill>
                <a:srgbClr val="132767"/>
              </a:solidFill>
              <a:latin typeface="Arial" panose="020B0604020202020204" pitchFamily="34" charset="0"/>
              <a:ea typeface="仿宋_GB2312" pitchFamily="49" charset="-122"/>
            </a:endParaRPr>
          </a:p>
        </p:txBody>
      </p:sp>
      <p:sp>
        <p:nvSpPr>
          <p:cNvPr id="6" name="TextBox 5"/>
          <p:cNvSpPr txBox="1"/>
          <p:nvPr/>
        </p:nvSpPr>
        <p:spPr>
          <a:xfrm>
            <a:off x="714375" y="1785938"/>
            <a:ext cx="7358063" cy="400050"/>
          </a:xfrm>
          <a:prstGeom prst="rect">
            <a:avLst/>
          </a:prstGeom>
          <a:solidFill>
            <a:srgbClr val="FFFF00"/>
          </a:solidFill>
          <a:ln w="9525">
            <a:noFill/>
          </a:ln>
        </p:spPr>
        <p:txBody>
          <a:bodyPr anchor="t" anchorCtr="0">
            <a:spAutoFit/>
          </a:bodyPr>
          <a:p>
            <a:r>
              <a:rPr lang="zh-CN" altLang="en-US" sz="2000" b="1" dirty="0">
                <a:solidFill>
                  <a:srgbClr val="132767"/>
                </a:solidFill>
                <a:latin typeface="Arial" panose="020B0604020202020204" pitchFamily="34" charset="0"/>
                <a:ea typeface="仿宋_GB2312" pitchFamily="49" charset="-122"/>
              </a:rPr>
              <a:t>不同的人可以有不同的学习方法。</a:t>
            </a:r>
            <a:endParaRPr lang="zh-CN" altLang="en-US" sz="2000" b="1" dirty="0">
              <a:solidFill>
                <a:srgbClr val="132767"/>
              </a:solidFill>
              <a:latin typeface="Arial" panose="020B0604020202020204" pitchFamily="34" charset="0"/>
              <a:ea typeface="仿宋_GB2312" pitchFamily="49" charset="-122"/>
            </a:endParaRPr>
          </a:p>
        </p:txBody>
      </p:sp>
      <p:sp>
        <p:nvSpPr>
          <p:cNvPr id="7" name="TextBox 6"/>
          <p:cNvSpPr txBox="1"/>
          <p:nvPr/>
        </p:nvSpPr>
        <p:spPr>
          <a:xfrm>
            <a:off x="714375" y="2286000"/>
            <a:ext cx="7429500" cy="400050"/>
          </a:xfrm>
          <a:prstGeom prst="rect">
            <a:avLst/>
          </a:prstGeom>
          <a:solidFill>
            <a:srgbClr val="FF99FF"/>
          </a:solidFill>
          <a:ln w="9525">
            <a:noFill/>
          </a:ln>
        </p:spPr>
        <p:txBody>
          <a:bodyPr anchor="t" anchorCtr="0">
            <a:spAutoFit/>
          </a:bodyPr>
          <a:p>
            <a:r>
              <a:rPr lang="zh-CN" altLang="en-US" sz="2000" b="1" dirty="0">
                <a:solidFill>
                  <a:srgbClr val="132767"/>
                </a:solidFill>
                <a:latin typeface="Arial" panose="020B0604020202020204" pitchFamily="34" charset="0"/>
                <a:ea typeface="仿宋_GB2312" pitchFamily="49" charset="-122"/>
              </a:rPr>
              <a:t>不同的课程应该采用不同的学习方法。</a:t>
            </a:r>
            <a:endParaRPr lang="zh-CN" altLang="en-US" sz="2000" b="1" dirty="0">
              <a:solidFill>
                <a:srgbClr val="132767"/>
              </a:solidFill>
              <a:latin typeface="Arial" panose="020B0604020202020204" pitchFamily="34" charset="0"/>
              <a:ea typeface="仿宋_GB2312" pitchFamily="49" charset="-122"/>
            </a:endParaRPr>
          </a:p>
        </p:txBody>
      </p:sp>
      <p:grpSp>
        <p:nvGrpSpPr>
          <p:cNvPr id="2" name="组合 19"/>
          <p:cNvGrpSpPr/>
          <p:nvPr/>
        </p:nvGrpSpPr>
        <p:grpSpPr>
          <a:xfrm>
            <a:off x="1928813" y="2786063"/>
            <a:ext cx="4929187" cy="2357437"/>
            <a:chOff x="928662" y="2643182"/>
            <a:chExt cx="4929222" cy="2357454"/>
          </a:xfrm>
        </p:grpSpPr>
        <p:sp>
          <p:nvSpPr>
            <p:cNvPr id="10" name="圆角矩形 9"/>
            <p:cNvSpPr/>
            <p:nvPr/>
          </p:nvSpPr>
          <p:spPr>
            <a:xfrm>
              <a:off x="1214414" y="2786058"/>
              <a:ext cx="178595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数学学习方法</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1" name="圆角矩形 10"/>
            <p:cNvSpPr/>
            <p:nvPr/>
          </p:nvSpPr>
          <p:spPr>
            <a:xfrm>
              <a:off x="1214414" y="3214686"/>
              <a:ext cx="1857388"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外语学习方法</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2" name="圆角矩形 11"/>
            <p:cNvSpPr/>
            <p:nvPr/>
          </p:nvSpPr>
          <p:spPr>
            <a:xfrm>
              <a:off x="3571868" y="3643314"/>
              <a:ext cx="200026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选修课学习方法</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3" name="圆角矩形 12"/>
            <p:cNvSpPr/>
            <p:nvPr/>
          </p:nvSpPr>
          <p:spPr>
            <a:xfrm>
              <a:off x="3571868" y="4071942"/>
              <a:ext cx="200026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必修课学习方法</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4" name="圆角矩形 13"/>
            <p:cNvSpPr/>
            <p:nvPr/>
          </p:nvSpPr>
          <p:spPr>
            <a:xfrm>
              <a:off x="1214414" y="4500570"/>
              <a:ext cx="200026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实验课学习方法</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5" name="圆角矩形 14"/>
            <p:cNvSpPr/>
            <p:nvPr/>
          </p:nvSpPr>
          <p:spPr>
            <a:xfrm>
              <a:off x="3571868" y="2786058"/>
              <a:ext cx="200026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软件课学习方法</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6" name="圆角矩形 15"/>
            <p:cNvSpPr/>
            <p:nvPr/>
          </p:nvSpPr>
          <p:spPr>
            <a:xfrm>
              <a:off x="3571868" y="3214686"/>
              <a:ext cx="200026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硬件课学习方法</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7" name="圆角矩形 16"/>
            <p:cNvSpPr/>
            <p:nvPr/>
          </p:nvSpPr>
          <p:spPr>
            <a:xfrm>
              <a:off x="1214414" y="3643314"/>
              <a:ext cx="200026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基础课学习方法</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8" name="圆角矩形 17"/>
            <p:cNvSpPr/>
            <p:nvPr/>
          </p:nvSpPr>
          <p:spPr>
            <a:xfrm>
              <a:off x="1214414" y="4071942"/>
              <a:ext cx="200026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专业课学习方法</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19" name="圆角矩形 18"/>
            <p:cNvSpPr/>
            <p:nvPr/>
          </p:nvSpPr>
          <p:spPr>
            <a:xfrm>
              <a:off x="928662" y="2643182"/>
              <a:ext cx="4929222" cy="235745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grpSp>
      <p:grpSp>
        <p:nvGrpSpPr>
          <p:cNvPr id="3" name="组合 22"/>
          <p:cNvGrpSpPr/>
          <p:nvPr/>
        </p:nvGrpSpPr>
        <p:grpSpPr>
          <a:xfrm>
            <a:off x="1071563" y="2857500"/>
            <a:ext cx="785812" cy="2143125"/>
            <a:chOff x="1071538" y="2857496"/>
            <a:chExt cx="785818" cy="2143140"/>
          </a:xfrm>
        </p:grpSpPr>
        <p:sp>
          <p:nvSpPr>
            <p:cNvPr id="21" name="椭圆 20"/>
            <p:cNvSpPr/>
            <p:nvPr/>
          </p:nvSpPr>
          <p:spPr>
            <a:xfrm>
              <a:off x="1071538" y="2857496"/>
              <a:ext cx="642942" cy="214314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不同课程类别</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22" name="左大括号 21"/>
            <p:cNvSpPr/>
            <p:nvPr/>
          </p:nvSpPr>
          <p:spPr>
            <a:xfrm>
              <a:off x="1714480" y="2928935"/>
              <a:ext cx="142876" cy="2000264"/>
            </a:xfrm>
            <a:prstGeom prst="leftBrace">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ppt_x</p:attrName>
                                        </p:attrNameLst>
                                      </p:cBhvr>
                                      <p:tavLst>
                                        <p:tav tm="0">
                                          <p:val>
                                            <p:strVal val="#ppt_x-.2"/>
                                          </p:val>
                                        </p:tav>
                                        <p:tav tm="100000">
                                          <p:val>
                                            <p:strVal val="#ppt_x"/>
                                          </p:val>
                                        </p:tav>
                                      </p:tavLst>
                                    </p:anim>
                                    <p:anim calcmode="lin" valueType="num">
                                      <p:cBhvr>
                                        <p:cTn id="14"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ppt_x</p:attrName>
                                        </p:attrNameLst>
                                      </p:cBhvr>
                                      <p:tavLst>
                                        <p:tav tm="0">
                                          <p:val>
                                            <p:strVal val="#ppt_x-.2"/>
                                          </p:val>
                                        </p:tav>
                                        <p:tav tm="100000">
                                          <p:val>
                                            <p:strVal val="#ppt_x"/>
                                          </p:val>
                                        </p:tav>
                                      </p:tavLst>
                                    </p:anim>
                                    <p:anim calcmode="lin" valueType="num">
                                      <p:cBhvr>
                                        <p:cTn id="21"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9"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1000" fill="hold"/>
                                        <p:tgtEl>
                                          <p:spTgt spid="2"/>
                                        </p:tgtEl>
                                        <p:attrNameLst>
                                          <p:attrName>ppt_x</p:attrName>
                                        </p:attrNameLst>
                                      </p:cBhvr>
                                      <p:tavLst>
                                        <p:tav tm="0">
                                          <p:val>
                                            <p:strVal val="#ppt_x-.2"/>
                                          </p:val>
                                        </p:tav>
                                        <p:tav tm="100000">
                                          <p:val>
                                            <p:strVal val="#ppt_x"/>
                                          </p:val>
                                        </p:tav>
                                      </p:tavLst>
                                    </p:anim>
                                    <p:anim calcmode="lin" valueType="num">
                                      <p:cBhvr>
                                        <p:cTn id="3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ppt_x</p:attrName>
                                        </p:attrNameLst>
                                      </p:cBhvr>
                                      <p:tavLst>
                                        <p:tav tm="0">
                                          <p:val>
                                            <p:strVal val="#ppt_x-.2"/>
                                          </p:val>
                                        </p:tav>
                                        <p:tav tm="100000">
                                          <p:val>
                                            <p:strVal val="#ppt_x"/>
                                          </p:val>
                                        </p:tav>
                                      </p:tavLst>
                                    </p:anim>
                                    <p:anim calcmode="lin" valueType="num">
                                      <p:cBhvr>
                                        <p:cTn id="40"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4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5650" y="1412240"/>
            <a:ext cx="7198995" cy="4030980"/>
          </a:xfrm>
          <a:prstGeom prst="rect">
            <a:avLst/>
          </a:prstGeom>
          <a:noFill/>
        </p:spPr>
        <p:txBody>
          <a:bodyPr wrap="square" rtlCol="0" anchor="t">
            <a:spAutoFit/>
          </a:bodyPr>
          <a:p>
            <a:r>
              <a:rPr lang="zh-CN" altLang="en-US"/>
              <a:t>爱因斯坦的读书方法</a:t>
            </a:r>
            <a:endParaRPr lang="zh-CN" altLang="en-US"/>
          </a:p>
          <a:p>
            <a:r>
              <a:rPr lang="zh-CN" altLang="en-US" sz="2000"/>
              <a:t>勤奋刻苦的自学精神和自学习惯。</a:t>
            </a:r>
            <a:endParaRPr lang="zh-CN" altLang="en-US" sz="2000"/>
          </a:p>
          <a:p>
            <a:r>
              <a:rPr lang="zh-CN" altLang="en-US" sz="2000"/>
              <a:t>读书学习可以根据自己的情况和目标追求而有所舍弃。</a:t>
            </a:r>
            <a:endParaRPr lang="zh-CN" altLang="en-US" sz="2000"/>
          </a:p>
          <a:p>
            <a:r>
              <a:rPr lang="zh-CN" altLang="en-US" sz="2000"/>
              <a:t>读书学习之外，常与同学讨论。</a:t>
            </a:r>
            <a:endParaRPr lang="zh-CN" altLang="en-US" sz="2000"/>
          </a:p>
          <a:p>
            <a:r>
              <a:rPr lang="zh-CN" altLang="en-US" sz="2000"/>
              <a:t>提倡深入理解，反对死记硬背。</a:t>
            </a:r>
            <a:endParaRPr lang="zh-CN" altLang="en-US"/>
          </a:p>
          <a:p>
            <a:endParaRPr lang="zh-CN" altLang="en-US"/>
          </a:p>
          <a:p>
            <a:r>
              <a:rPr lang="zh-CN" altLang="en-US"/>
              <a:t>歌德的读书方法</a:t>
            </a:r>
            <a:endParaRPr lang="zh-CN" altLang="en-US"/>
          </a:p>
          <a:p>
            <a:r>
              <a:rPr lang="zh-CN" altLang="en-US" sz="2000"/>
              <a:t>知识和真理应当通过自己的努力学习和不懈追求而去获得。</a:t>
            </a:r>
            <a:endParaRPr lang="zh-CN" altLang="en-US" sz="2000"/>
          </a:p>
          <a:p>
            <a:r>
              <a:rPr lang="zh-CN" altLang="en-US" sz="2000"/>
              <a:t>对每一门学科都要专心去学，尽量学好它。</a:t>
            </a:r>
            <a:endParaRPr lang="zh-CN" altLang="en-US" sz="2000"/>
          </a:p>
          <a:p>
            <a:r>
              <a:rPr lang="zh-CN" altLang="en-US" sz="2000"/>
              <a:t>仅有书本知识不够，还需要实践和运用。</a:t>
            </a:r>
            <a:endParaRPr lang="zh-CN" altLang="en-US" sz="2000"/>
          </a:p>
          <a:p>
            <a:endParaRPr lang="zh-CN" alt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6595" y="2029460"/>
            <a:ext cx="7750810" cy="2799715"/>
          </a:xfrm>
          <a:prstGeom prst="rect">
            <a:avLst/>
          </a:prstGeom>
          <a:noFill/>
        </p:spPr>
        <p:txBody>
          <a:bodyPr wrap="square" rtlCol="0" anchor="t">
            <a:spAutoFit/>
          </a:bodyPr>
          <a:p>
            <a:r>
              <a:rPr lang="zh-CN" altLang="en-US"/>
              <a:t>鲁迅的“跳读”法：</a:t>
            </a:r>
            <a:endParaRPr lang="zh-CN" altLang="en-US"/>
          </a:p>
          <a:p>
            <a:r>
              <a:rPr lang="zh-CN" altLang="en-US" sz="2400"/>
              <a:t>“若是碰到疑问而只看那个地方，那么无论到多久都不懂的，所以，跳过去，再向前进，于是连以前的地方都明白了。”这种方法是对陶渊明的“不求甚解”读书方法的进一步发挥。它的好处是可以由此节省时间，提高阅读速度，把精力放在原著的整体理解和最重要的内容上。</a:t>
            </a:r>
            <a:endParaRPr lang="zh-CN" alt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42"/>
          <p:cNvGrpSpPr/>
          <p:nvPr/>
        </p:nvGrpSpPr>
        <p:grpSpPr>
          <a:xfrm>
            <a:off x="3214688" y="2786063"/>
            <a:ext cx="2781300" cy="2114550"/>
            <a:chOff x="2934135" y="3071810"/>
            <a:chExt cx="2997419" cy="2256975"/>
          </a:xfrm>
        </p:grpSpPr>
        <p:sp>
          <p:nvSpPr>
            <p:cNvPr id="21" name="AutoShape 4"/>
            <p:cNvSpPr>
              <a:spLocks noChangeArrowheads="1"/>
            </p:cNvSpPr>
            <p:nvPr/>
          </p:nvSpPr>
          <p:spPr bwMode="gray">
            <a:xfrm rot="16200000" flipH="1">
              <a:off x="2871209" y="4044628"/>
              <a:ext cx="432079" cy="306243"/>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22" name="AutoShape 5"/>
            <p:cNvSpPr>
              <a:spLocks noChangeArrowheads="1"/>
            </p:cNvSpPr>
            <p:nvPr/>
          </p:nvSpPr>
          <p:spPr bwMode="gray">
            <a:xfrm rot="5400000" flipH="1">
              <a:off x="5562387" y="3997183"/>
              <a:ext cx="432079" cy="306244"/>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11620" name="Oval 7"/>
            <p:cNvSpPr/>
            <p:nvPr/>
          </p:nvSpPr>
          <p:spPr>
            <a:xfrm>
              <a:off x="3235514" y="3071810"/>
              <a:ext cx="2403591" cy="2256975"/>
            </a:xfrm>
            <a:prstGeom prst="ellipse">
              <a:avLst/>
            </a:prstGeom>
            <a:gradFill rotWithShape="1">
              <a:gsLst>
                <a:gs pos="0">
                  <a:srgbClr val="767676"/>
                </a:gs>
                <a:gs pos="50000">
                  <a:srgbClr val="FFFFFF"/>
                </a:gs>
                <a:gs pos="100000">
                  <a:srgbClr val="767676"/>
                </a:gs>
              </a:gsLst>
              <a:lin ang="5400000" scaled="1"/>
              <a:tileRect/>
            </a:gradFill>
            <a:ln w="57150" cap="flat" cmpd="sng">
              <a:solidFill>
                <a:schemeClr val="bg1"/>
              </a:solidFill>
              <a:prstDash val="solid"/>
              <a:round/>
              <a:headEnd type="none" w="med" len="med"/>
              <a:tailEnd type="none" w="med" len="med"/>
            </a:ln>
          </p:spPr>
          <p:txBody>
            <a:bodyPr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11621" name="Oval 8"/>
            <p:cNvSpPr/>
            <p:nvPr/>
          </p:nvSpPr>
          <p:spPr>
            <a:xfrm>
              <a:off x="3372437" y="3198983"/>
              <a:ext cx="2128257" cy="1998436"/>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26" name="Oval 9"/>
            <p:cNvSpPr>
              <a:spLocks noChangeArrowheads="1"/>
            </p:cNvSpPr>
            <p:nvPr/>
          </p:nvSpPr>
          <p:spPr bwMode="gray">
            <a:xfrm>
              <a:off x="3497006" y="3317501"/>
              <a:ext cx="1878519" cy="17672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11623" name="Oval 10"/>
            <p:cNvSpPr/>
            <p:nvPr/>
          </p:nvSpPr>
          <p:spPr>
            <a:xfrm>
              <a:off x="3497453" y="3317771"/>
              <a:ext cx="1878224" cy="1766450"/>
            </a:xfrm>
            <a:prstGeom prst="ellipse">
              <a:avLst/>
            </a:prstGeom>
            <a:gradFill rotWithShape="1">
              <a:gsLst>
                <a:gs pos="0">
                  <a:srgbClr val="000000"/>
                </a:gs>
                <a:gs pos="100000">
                  <a:srgbClr val="FFCC00"/>
                </a:gs>
              </a:gsLst>
              <a:lin ang="2700000" scaled="1"/>
              <a:tileRect/>
            </a:gradFill>
            <a:ln w="38100">
              <a:noFill/>
            </a:ln>
          </p:spPr>
          <p:txBody>
            <a:bodyPr wrap="none" anchor="ctr" anchorCtr="0">
              <a:spAutoFit/>
            </a:bodyPr>
            <a:p>
              <a:endParaRPr lang="zh-CN" altLang="en-US" sz="1800" dirty="0">
                <a:solidFill>
                  <a:srgbClr val="132767"/>
                </a:solidFill>
                <a:latin typeface="Arial" panose="020B0604020202020204" pitchFamily="34" charset="0"/>
                <a:ea typeface="仿宋_GB2312" pitchFamily="49" charset="-122"/>
              </a:endParaRPr>
            </a:p>
          </p:txBody>
        </p:sp>
        <p:sp>
          <p:nvSpPr>
            <p:cNvPr id="28" name="Oval 11"/>
            <p:cNvSpPr>
              <a:spLocks noChangeArrowheads="1"/>
            </p:cNvSpPr>
            <p:nvPr/>
          </p:nvSpPr>
          <p:spPr bwMode="gray">
            <a:xfrm>
              <a:off x="3620188" y="3434417"/>
              <a:ext cx="1632156" cy="153345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11625" name="Oval 12"/>
            <p:cNvSpPr/>
            <p:nvPr/>
          </p:nvSpPr>
          <p:spPr>
            <a:xfrm>
              <a:off x="3620981" y="3433765"/>
              <a:ext cx="1631167" cy="1534464"/>
            </a:xfrm>
            <a:prstGeom prst="ellipse">
              <a:avLst/>
            </a:prstGeom>
            <a:gradFill rotWithShape="1">
              <a:gsLst>
                <a:gs pos="0">
                  <a:srgbClr val="FFCC00"/>
                </a:gs>
                <a:gs pos="100000">
                  <a:srgbClr val="7C6300"/>
                </a:gs>
              </a:gsLst>
              <a:lin ang="2700000" scaled="1"/>
              <a:tileRect/>
            </a:gradFill>
            <a:ln w="38100">
              <a:noFill/>
            </a:ln>
          </p:spPr>
          <p:txBody>
            <a:bodyPr anchor="ctr" anchorCtr="0">
              <a:spAutoFit/>
            </a:bodyPr>
            <a:p>
              <a:endParaRPr lang="zh-CN" altLang="en-US" sz="1800" dirty="0">
                <a:solidFill>
                  <a:srgbClr val="132767"/>
                </a:solidFill>
                <a:latin typeface="Arial" panose="020B0604020202020204" pitchFamily="34" charset="0"/>
                <a:ea typeface="仿宋_GB2312" pitchFamily="49" charset="-122"/>
              </a:endParaRPr>
            </a:p>
          </p:txBody>
        </p:sp>
        <p:sp>
          <p:nvSpPr>
            <p:cNvPr id="111626" name="Text Box 19"/>
            <p:cNvSpPr txBox="1"/>
            <p:nvPr/>
          </p:nvSpPr>
          <p:spPr>
            <a:xfrm>
              <a:off x="3704144" y="3605672"/>
              <a:ext cx="1532929" cy="1281450"/>
            </a:xfrm>
            <a:prstGeom prst="rect">
              <a:avLst/>
            </a:prstGeom>
            <a:noFill/>
            <a:ln w="9525">
              <a:noFill/>
            </a:ln>
          </p:spPr>
          <p:txBody>
            <a:bodyPr wrap="none" anchor="t" anchorCtr="0">
              <a:spAutoFit/>
            </a:bodyPr>
            <a:p>
              <a:pPr algn="ctr" eaLnBrk="0" hangingPunct="0"/>
              <a:r>
                <a:rPr lang="zh-CN" altLang="en-US" sz="2400" b="1" dirty="0">
                  <a:solidFill>
                    <a:srgbClr val="FFFFFF"/>
                  </a:solidFill>
                  <a:latin typeface="Arial" panose="020B0604020202020204" pitchFamily="34" charset="0"/>
                  <a:ea typeface="宋体" panose="02010600030101010101" pitchFamily="2" charset="-122"/>
                </a:rPr>
                <a:t>学习方法</a:t>
              </a:r>
              <a:endParaRPr lang="zh-CN" altLang="zh-CN" sz="2400" b="1" dirty="0">
                <a:solidFill>
                  <a:srgbClr val="FFFFFF"/>
                </a:solidFill>
                <a:latin typeface="Arial" panose="020B0604020202020204" pitchFamily="34" charset="0"/>
                <a:ea typeface="宋体" panose="02010600030101010101" pitchFamily="2" charset="-122"/>
              </a:endParaRPr>
            </a:p>
            <a:p>
              <a:pPr algn="ctr" eaLnBrk="0" hangingPunct="0"/>
              <a:r>
                <a:rPr lang="zh-CN" altLang="en-US" sz="2400" b="1" dirty="0">
                  <a:solidFill>
                    <a:srgbClr val="FFFFFF"/>
                  </a:solidFill>
                  <a:latin typeface="Arial" panose="020B0604020202020204" pitchFamily="34" charset="0"/>
                  <a:ea typeface="宋体" panose="02010600030101010101" pitchFamily="2" charset="-122"/>
                </a:rPr>
                <a:t>一般性</a:t>
              </a:r>
              <a:endParaRPr lang="zh-CN" altLang="zh-CN" sz="2400" b="1" dirty="0">
                <a:solidFill>
                  <a:srgbClr val="FFFFFF"/>
                </a:solidFill>
                <a:latin typeface="Arial" panose="020B0604020202020204" pitchFamily="34" charset="0"/>
                <a:ea typeface="宋体" panose="02010600030101010101" pitchFamily="2" charset="-122"/>
              </a:endParaRPr>
            </a:p>
            <a:p>
              <a:pPr algn="ctr" eaLnBrk="0" hangingPunct="0"/>
              <a:r>
                <a:rPr lang="zh-CN" altLang="en-US" sz="2400" b="1" dirty="0">
                  <a:solidFill>
                    <a:srgbClr val="FFFFFF"/>
                  </a:solidFill>
                  <a:latin typeface="Arial" panose="020B0604020202020204" pitchFamily="34" charset="0"/>
                  <a:ea typeface="宋体" panose="02010600030101010101" pitchFamily="2" charset="-122"/>
                </a:rPr>
                <a:t>表述示意</a:t>
              </a:r>
              <a:endParaRPr lang="zh-CN" altLang="zh-CN" sz="2400" b="1" dirty="0">
                <a:solidFill>
                  <a:srgbClr val="FFFFFF"/>
                </a:solidFill>
                <a:latin typeface="Arial" panose="020B0604020202020204" pitchFamily="34" charset="0"/>
                <a:ea typeface="宋体" panose="02010600030101010101" pitchFamily="2" charset="-122"/>
              </a:endParaRPr>
            </a:p>
          </p:txBody>
        </p:sp>
      </p:grpSp>
      <p:sp>
        <p:nvSpPr>
          <p:cNvPr id="14" name="AutoShape 20"/>
          <p:cNvSpPr>
            <a:spLocks noChangeArrowheads="1"/>
          </p:cNvSpPr>
          <p:nvPr/>
        </p:nvSpPr>
        <p:spPr bwMode="auto">
          <a:xfrm>
            <a:off x="1714500" y="5429250"/>
            <a:ext cx="1785938" cy="469900"/>
          </a:xfrm>
          <a:prstGeom prst="roundRect">
            <a:avLst>
              <a:gd name="adj" fmla="val 50000"/>
            </a:avLst>
          </a:prstGeom>
          <a:gradFill rotWithShape="1">
            <a:gsLst>
              <a:gs pos="0">
                <a:schemeClr val="bg1">
                  <a:gamma/>
                  <a:shade val="46275"/>
                  <a:invGamma/>
                </a:schemeClr>
              </a:gs>
              <a:gs pos="50000">
                <a:schemeClr val="bg1"/>
              </a:gs>
              <a:gs pos="100000">
                <a:schemeClr val="bg1">
                  <a:gamma/>
                  <a:shade val="46275"/>
                  <a:invGamma/>
                </a:schemeClr>
              </a:gs>
            </a:gsLst>
            <a:lin ang="0" scaled="1"/>
          </a:gradFill>
          <a:ln w="38100">
            <a:solidFill>
              <a:schemeClr val="tx1"/>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132767"/>
                </a:solidFill>
                <a:effectLst/>
                <a:uLnTx/>
                <a:uFillTx/>
                <a:latin typeface="Verdana" panose="020B0604030504040204" pitchFamily="34" charset="0"/>
                <a:ea typeface="宋体" panose="02010600030101010101" pitchFamily="2" charset="-122"/>
                <a:cs typeface="+mn-cs"/>
              </a:rPr>
              <a:t>培养业务能力</a:t>
            </a:r>
            <a:endParaRPr kumimoji="0" lang="en-US" altLang="zh-CN" sz="1800" b="1" i="0" u="none" strike="noStrike" kern="1200" cap="none" spc="0" normalizeH="0" baseline="0" noProof="0" dirty="0">
              <a:ln>
                <a:noFill/>
              </a:ln>
              <a:solidFill>
                <a:srgbClr val="132767"/>
              </a:solidFill>
              <a:effectLst/>
              <a:uLnTx/>
              <a:uFillTx/>
              <a:latin typeface="Verdana" panose="020B0604030504040204" pitchFamily="34" charset="0"/>
              <a:ea typeface="宋体" panose="02010600030101010101" pitchFamily="2" charset="-122"/>
              <a:cs typeface="+mn-cs"/>
            </a:endParaRPr>
          </a:p>
        </p:txBody>
      </p:sp>
      <p:grpSp>
        <p:nvGrpSpPr>
          <p:cNvPr id="3" name="组合 50"/>
          <p:cNvGrpSpPr/>
          <p:nvPr/>
        </p:nvGrpSpPr>
        <p:grpSpPr>
          <a:xfrm>
            <a:off x="1357313" y="2786063"/>
            <a:ext cx="1714500" cy="788987"/>
            <a:chOff x="1357290" y="2857496"/>
            <a:chExt cx="1714512" cy="789207"/>
          </a:xfrm>
        </p:grpSpPr>
        <p:sp>
          <p:nvSpPr>
            <p:cNvPr id="111629" name="AutoShape 15"/>
            <p:cNvSpPr/>
            <p:nvPr/>
          </p:nvSpPr>
          <p:spPr>
            <a:xfrm>
              <a:off x="1357290" y="2857496"/>
              <a:ext cx="1714512" cy="750956"/>
            </a:xfrm>
            <a:prstGeom prst="can">
              <a:avLst>
                <a:gd name="adj" fmla="val 25000"/>
              </a:avLst>
            </a:prstGeom>
            <a:solidFill>
              <a:srgbClr val="FF99FF"/>
            </a:solidFill>
            <a:ln w="9525">
              <a:noFill/>
            </a:ln>
          </p:spPr>
          <p:txBody>
            <a:bodyPr wrap="none" anchor="ctr" anchorCtr="0"/>
            <a:p>
              <a:endParaRPr lang="zh-CN" altLang="en-US" sz="1800" dirty="0">
                <a:solidFill>
                  <a:srgbClr val="132767"/>
                </a:solidFill>
                <a:latin typeface="Arial" panose="020B0604020202020204" pitchFamily="34" charset="0"/>
                <a:ea typeface="仿宋_GB2312" pitchFamily="49" charset="-122"/>
              </a:endParaRPr>
            </a:p>
          </p:txBody>
        </p:sp>
        <p:sp>
          <p:nvSpPr>
            <p:cNvPr id="111630" name="Text Box 21"/>
            <p:cNvSpPr txBox="1"/>
            <p:nvPr/>
          </p:nvSpPr>
          <p:spPr>
            <a:xfrm>
              <a:off x="1643042" y="3000411"/>
              <a:ext cx="1114433" cy="646292"/>
            </a:xfrm>
            <a:prstGeom prst="rect">
              <a:avLst/>
            </a:prstGeom>
            <a:noFill/>
            <a:ln w="9525">
              <a:noFill/>
            </a:ln>
          </p:spPr>
          <p:txBody>
            <a:bodyPr wrap="none" anchor="t" anchorCtr="0">
              <a:spAutoFit/>
            </a:bodyPr>
            <a:p>
              <a:pPr algn="ctr" eaLnBrk="0" hangingPunct="0"/>
              <a:r>
                <a:rPr lang="zh-CN" altLang="en-US" sz="1800" b="1" dirty="0">
                  <a:solidFill>
                    <a:srgbClr val="091334"/>
                  </a:solidFill>
                  <a:latin typeface="Arial" panose="020B0604020202020204" pitchFamily="34" charset="0"/>
                  <a:ea typeface="宋体" panose="02010600030101010101" pitchFamily="2" charset="-122"/>
                </a:rPr>
                <a:t>认真听课</a:t>
              </a:r>
              <a:endParaRPr lang="en-US" altLang="zh-CN" sz="1800" b="1" dirty="0">
                <a:solidFill>
                  <a:srgbClr val="091334"/>
                </a:solidFill>
                <a:latin typeface="Arial" panose="020B0604020202020204" pitchFamily="34" charset="0"/>
                <a:ea typeface="宋体" panose="02010600030101010101" pitchFamily="2" charset="-122"/>
              </a:endParaRPr>
            </a:p>
            <a:p>
              <a:pPr algn="ctr" eaLnBrk="0" hangingPunct="0"/>
              <a:r>
                <a:rPr lang="zh-CN" altLang="en-US" sz="1800" b="1" dirty="0">
                  <a:solidFill>
                    <a:srgbClr val="091334"/>
                  </a:solidFill>
                  <a:latin typeface="Arial" panose="020B0604020202020204" pitchFamily="34" charset="0"/>
                  <a:ea typeface="宋体" panose="02010600030101010101" pitchFamily="2" charset="-122"/>
                </a:rPr>
                <a:t>及时复习</a:t>
              </a:r>
              <a:endParaRPr lang="en-US" altLang="zh-CN" sz="1800" b="1" dirty="0">
                <a:solidFill>
                  <a:srgbClr val="091334"/>
                </a:solidFill>
                <a:latin typeface="Arial" panose="020B0604020202020204" pitchFamily="34" charset="0"/>
                <a:ea typeface="宋体" panose="02010600030101010101" pitchFamily="2" charset="-122"/>
              </a:endParaRPr>
            </a:p>
          </p:txBody>
        </p:sp>
      </p:grpSp>
      <p:grpSp>
        <p:nvGrpSpPr>
          <p:cNvPr id="4" name="组合 49"/>
          <p:cNvGrpSpPr/>
          <p:nvPr/>
        </p:nvGrpSpPr>
        <p:grpSpPr>
          <a:xfrm>
            <a:off x="1357313" y="3571875"/>
            <a:ext cx="1785937" cy="887413"/>
            <a:chOff x="1357290" y="3571876"/>
            <a:chExt cx="1785950" cy="887760"/>
          </a:xfrm>
        </p:grpSpPr>
        <p:sp>
          <p:nvSpPr>
            <p:cNvPr id="8" name="AutoShape 14"/>
            <p:cNvSpPr>
              <a:spLocks noChangeArrowheads="1"/>
            </p:cNvSpPr>
            <p:nvPr/>
          </p:nvSpPr>
          <p:spPr bwMode="gray">
            <a:xfrm>
              <a:off x="1357290" y="3571876"/>
              <a:ext cx="1785950" cy="88776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11633" name="Text Box 22"/>
            <p:cNvSpPr txBox="1"/>
            <p:nvPr/>
          </p:nvSpPr>
          <p:spPr>
            <a:xfrm>
              <a:off x="1643042" y="3786273"/>
              <a:ext cx="1114433" cy="646365"/>
            </a:xfrm>
            <a:prstGeom prst="rect">
              <a:avLst/>
            </a:prstGeom>
            <a:noFill/>
            <a:ln w="9525">
              <a:noFill/>
            </a:ln>
          </p:spPr>
          <p:txBody>
            <a:bodyPr wrap="none" anchor="t" anchorCtr="0">
              <a:spAutoFit/>
            </a:bodyPr>
            <a:p>
              <a:pPr algn="ctr" eaLnBrk="0" hangingPunct="0"/>
              <a:r>
                <a:rPr lang="zh-CN" altLang="en-US" sz="1800" b="1" dirty="0">
                  <a:solidFill>
                    <a:srgbClr val="091334"/>
                  </a:solidFill>
                  <a:latin typeface="Arial" panose="020B0604020202020204" pitchFamily="34" charset="0"/>
                  <a:ea typeface="宋体" panose="02010600030101010101" pitchFamily="2" charset="-122"/>
                </a:rPr>
                <a:t>消化教材</a:t>
              </a:r>
              <a:endParaRPr lang="en-US" altLang="zh-CN" sz="1800" b="1" dirty="0">
                <a:solidFill>
                  <a:srgbClr val="091334"/>
                </a:solidFill>
                <a:latin typeface="Arial" panose="020B0604020202020204" pitchFamily="34" charset="0"/>
                <a:ea typeface="宋体" panose="02010600030101010101" pitchFamily="2" charset="-122"/>
              </a:endParaRPr>
            </a:p>
            <a:p>
              <a:pPr algn="ctr" eaLnBrk="0" hangingPunct="0"/>
              <a:r>
                <a:rPr lang="zh-CN" altLang="en-US" sz="1800" b="1" dirty="0">
                  <a:solidFill>
                    <a:srgbClr val="091334"/>
                  </a:solidFill>
                  <a:latin typeface="Arial" panose="020B0604020202020204" pitchFamily="34" charset="0"/>
                  <a:ea typeface="宋体" panose="02010600030101010101" pitchFamily="2" charset="-122"/>
                </a:rPr>
                <a:t>归纳总结</a:t>
              </a:r>
              <a:endParaRPr lang="en-US" altLang="zh-CN" sz="1800" b="1" dirty="0">
                <a:solidFill>
                  <a:srgbClr val="091334"/>
                </a:solidFill>
                <a:latin typeface="Arial" panose="020B0604020202020204" pitchFamily="34" charset="0"/>
                <a:ea typeface="宋体" panose="02010600030101010101" pitchFamily="2" charset="-122"/>
              </a:endParaRPr>
            </a:p>
          </p:txBody>
        </p:sp>
      </p:grpSp>
      <p:sp>
        <p:nvSpPr>
          <p:cNvPr id="111634" name="Text Box 23"/>
          <p:cNvSpPr txBox="1"/>
          <p:nvPr/>
        </p:nvSpPr>
        <p:spPr>
          <a:xfrm>
            <a:off x="142875" y="3000375"/>
            <a:ext cx="588963" cy="322263"/>
          </a:xfrm>
          <a:prstGeom prst="rect">
            <a:avLst/>
          </a:prstGeom>
          <a:noFill/>
          <a:ln w="9525">
            <a:noFill/>
          </a:ln>
        </p:spPr>
        <p:txBody>
          <a:bodyPr wrap="none" anchor="t" anchorCtr="0">
            <a:spAutoFit/>
          </a:bodyPr>
          <a:p>
            <a:pPr algn="ctr" eaLnBrk="0" hangingPunct="0"/>
            <a:r>
              <a:rPr lang="en-US" altLang="zh-CN" sz="1800" dirty="0">
                <a:solidFill>
                  <a:srgbClr val="FFFFFF"/>
                </a:solidFill>
                <a:latin typeface="Arial" panose="020B0604020202020204" pitchFamily="34" charset="0"/>
                <a:ea typeface="宋体" panose="02010600030101010101" pitchFamily="2" charset="-122"/>
              </a:rPr>
              <a:t>Text</a:t>
            </a:r>
            <a:endParaRPr lang="en-US" altLang="zh-CN" sz="1800" dirty="0">
              <a:solidFill>
                <a:srgbClr val="FFFFFF"/>
              </a:solidFill>
              <a:latin typeface="Arial" panose="020B0604020202020204" pitchFamily="34" charset="0"/>
              <a:ea typeface="宋体" panose="02010600030101010101" pitchFamily="2" charset="-122"/>
            </a:endParaRPr>
          </a:p>
        </p:txBody>
      </p:sp>
      <p:sp>
        <p:nvSpPr>
          <p:cNvPr id="31" name="TextBox 47"/>
          <p:cNvSpPr txBox="1"/>
          <p:nvPr/>
        </p:nvSpPr>
        <p:spPr>
          <a:xfrm>
            <a:off x="571500" y="1357313"/>
            <a:ext cx="4714875" cy="400050"/>
          </a:xfrm>
          <a:prstGeom prst="rect">
            <a:avLst/>
          </a:prstGeom>
          <a:noFill/>
          <a:ln w="9525">
            <a:noFill/>
          </a:ln>
        </p:spPr>
        <p:txBody>
          <a:bodyPr anchor="t" anchorCtr="0">
            <a:spAutoFit/>
          </a:bodyPr>
          <a:p>
            <a:r>
              <a:rPr lang="zh-CN" altLang="zh-CN" sz="2000" b="1" dirty="0">
                <a:solidFill>
                  <a:srgbClr val="C00000"/>
                </a:solidFill>
                <a:latin typeface="Arial" panose="020B0604020202020204" pitchFamily="34" charset="0"/>
                <a:ea typeface="仿宋_GB2312" pitchFamily="49" charset="-122"/>
              </a:rPr>
              <a:t>（</a:t>
            </a:r>
            <a:r>
              <a:rPr lang="zh-CN" altLang="en-US" sz="2000" b="1" dirty="0">
                <a:solidFill>
                  <a:srgbClr val="C00000"/>
                </a:solidFill>
                <a:latin typeface="Arial" panose="020B0604020202020204" pitchFamily="34" charset="0"/>
                <a:ea typeface="仿宋_GB2312" pitchFamily="49" charset="-122"/>
              </a:rPr>
              <a:t>三</a:t>
            </a:r>
            <a:r>
              <a:rPr lang="zh-CN" altLang="zh-CN" sz="2000" b="1" dirty="0">
                <a:solidFill>
                  <a:srgbClr val="C00000"/>
                </a:solidFill>
                <a:latin typeface="Arial" panose="020B0604020202020204" pitchFamily="34" charset="0"/>
                <a:ea typeface="仿宋_GB2312" pitchFamily="49" charset="-122"/>
              </a:rPr>
              <a:t>）大学学习方法的一般性表述</a:t>
            </a:r>
            <a:endParaRPr lang="zh-CN" altLang="en-US" sz="2000" b="1" dirty="0">
              <a:solidFill>
                <a:srgbClr val="C00000"/>
              </a:solidFill>
              <a:latin typeface="Arial" panose="020B0604020202020204" pitchFamily="34" charset="0"/>
              <a:ea typeface="仿宋_GB2312" pitchFamily="49" charset="-122"/>
            </a:endParaRPr>
          </a:p>
        </p:txBody>
      </p:sp>
      <p:grpSp>
        <p:nvGrpSpPr>
          <p:cNvPr id="5" name="组合 48"/>
          <p:cNvGrpSpPr/>
          <p:nvPr/>
        </p:nvGrpSpPr>
        <p:grpSpPr>
          <a:xfrm>
            <a:off x="6000750" y="2643188"/>
            <a:ext cx="1785938" cy="1822450"/>
            <a:chOff x="6000760" y="2571744"/>
            <a:chExt cx="1785950" cy="1822526"/>
          </a:xfrm>
        </p:grpSpPr>
        <p:sp>
          <p:nvSpPr>
            <p:cNvPr id="11" name="AutoShape 17"/>
            <p:cNvSpPr>
              <a:spLocks noChangeArrowheads="1"/>
            </p:cNvSpPr>
            <p:nvPr/>
          </p:nvSpPr>
          <p:spPr bwMode="gray">
            <a:xfrm>
              <a:off x="6000760" y="3857673"/>
              <a:ext cx="1785950" cy="536597"/>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2" name="AutoShape 18"/>
            <p:cNvSpPr>
              <a:spLocks noChangeArrowheads="1"/>
            </p:cNvSpPr>
            <p:nvPr/>
          </p:nvSpPr>
          <p:spPr bwMode="gray">
            <a:xfrm>
              <a:off x="6000760" y="2571744"/>
              <a:ext cx="1785950" cy="785845"/>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11639" name="Text Box 24"/>
            <p:cNvSpPr txBox="1"/>
            <p:nvPr/>
          </p:nvSpPr>
          <p:spPr>
            <a:xfrm>
              <a:off x="6286512" y="2714620"/>
              <a:ext cx="1346844" cy="646331"/>
            </a:xfrm>
            <a:prstGeom prst="rect">
              <a:avLst/>
            </a:prstGeom>
            <a:noFill/>
            <a:ln w="9525">
              <a:noFill/>
            </a:ln>
          </p:spPr>
          <p:txBody>
            <a:bodyPr wrap="none" anchor="t" anchorCtr="0">
              <a:spAutoFit/>
            </a:bodyPr>
            <a:p>
              <a:pPr algn="ctr" eaLnBrk="0" hangingPunct="0"/>
              <a:r>
                <a:rPr lang="zh-CN" altLang="en-US" sz="1800" b="1" dirty="0">
                  <a:solidFill>
                    <a:srgbClr val="FFFFFF"/>
                  </a:solidFill>
                  <a:latin typeface="Arial" panose="020B0604020202020204" pitchFamily="34" charset="0"/>
                  <a:ea typeface="宋体" panose="02010600030101010101" pitchFamily="2" charset="-122"/>
                </a:rPr>
                <a:t>自我学习</a:t>
              </a:r>
              <a:endParaRPr lang="zh-CN" altLang="zh-CN" sz="1800" b="1" dirty="0">
                <a:solidFill>
                  <a:srgbClr val="FFFFFF"/>
                </a:solidFill>
                <a:latin typeface="Arial" panose="020B0604020202020204" pitchFamily="34" charset="0"/>
                <a:ea typeface="宋体" panose="02010600030101010101" pitchFamily="2" charset="-122"/>
              </a:endParaRPr>
            </a:p>
            <a:p>
              <a:pPr algn="ctr" eaLnBrk="0" hangingPunct="0"/>
              <a:r>
                <a:rPr lang="zh-CN" altLang="en-US" sz="1800" b="1" dirty="0">
                  <a:solidFill>
                    <a:srgbClr val="FFFFFF"/>
                  </a:solidFill>
                  <a:latin typeface="Arial" panose="020B0604020202020204" pitchFamily="34" charset="0"/>
                  <a:ea typeface="宋体" panose="02010600030101010101" pitchFamily="2" charset="-122"/>
                </a:rPr>
                <a:t>修养和磨练</a:t>
              </a:r>
              <a:endParaRPr lang="zh-CN" altLang="zh-CN" sz="1800" b="1" dirty="0">
                <a:solidFill>
                  <a:srgbClr val="FFFFFF"/>
                </a:solidFill>
                <a:latin typeface="Arial" panose="020B0604020202020204" pitchFamily="34" charset="0"/>
                <a:ea typeface="宋体" panose="02010600030101010101" pitchFamily="2" charset="-122"/>
              </a:endParaRPr>
            </a:p>
          </p:txBody>
        </p:sp>
        <p:sp>
          <p:nvSpPr>
            <p:cNvPr id="111640" name="Text Box 25"/>
            <p:cNvSpPr txBox="1"/>
            <p:nvPr/>
          </p:nvSpPr>
          <p:spPr>
            <a:xfrm>
              <a:off x="6429388" y="4000504"/>
              <a:ext cx="1114408" cy="369332"/>
            </a:xfrm>
            <a:prstGeom prst="rect">
              <a:avLst/>
            </a:prstGeom>
            <a:noFill/>
            <a:ln w="9525">
              <a:noFill/>
            </a:ln>
          </p:spPr>
          <p:txBody>
            <a:bodyPr wrap="none" anchor="t" anchorCtr="0">
              <a:spAutoFit/>
            </a:bodyPr>
            <a:p>
              <a:pPr algn="ctr" eaLnBrk="0" hangingPunct="0"/>
              <a:r>
                <a:rPr lang="zh-CN" altLang="en-US" sz="1800" b="1" dirty="0">
                  <a:solidFill>
                    <a:srgbClr val="FFFFFF"/>
                  </a:solidFill>
                  <a:latin typeface="Arial" panose="020B0604020202020204" pitchFamily="34" charset="0"/>
                  <a:ea typeface="宋体" panose="02010600030101010101" pitchFamily="2" charset="-122"/>
                </a:rPr>
                <a:t>了解社会</a:t>
              </a:r>
              <a:endParaRPr lang="zh-CN" altLang="zh-CN" sz="1800" b="1" dirty="0">
                <a:solidFill>
                  <a:srgbClr val="FFFFFF"/>
                </a:solidFill>
                <a:latin typeface="Arial" panose="020B0604020202020204" pitchFamily="34" charset="0"/>
                <a:ea typeface="宋体" panose="02010600030101010101" pitchFamily="2" charset="-122"/>
              </a:endParaRPr>
            </a:p>
          </p:txBody>
        </p:sp>
        <p:grpSp>
          <p:nvGrpSpPr>
            <p:cNvPr id="111641" name="组合 47"/>
            <p:cNvGrpSpPr/>
            <p:nvPr/>
          </p:nvGrpSpPr>
          <p:grpSpPr>
            <a:xfrm>
              <a:off x="6000760" y="3357562"/>
              <a:ext cx="1785950" cy="536642"/>
              <a:chOff x="6000760" y="3929066"/>
              <a:chExt cx="1785950" cy="536642"/>
            </a:xfrm>
          </p:grpSpPr>
          <p:sp>
            <p:nvSpPr>
              <p:cNvPr id="10" name="AutoShape 16"/>
              <p:cNvSpPr>
                <a:spLocks noChangeArrowheads="1"/>
              </p:cNvSpPr>
              <p:nvPr/>
            </p:nvSpPr>
            <p:spPr bwMode="gray">
              <a:xfrm>
                <a:off x="6000760" y="3929093"/>
                <a:ext cx="1785950" cy="536597"/>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111643" name="Text Box 26"/>
              <p:cNvSpPr txBox="1"/>
              <p:nvPr/>
            </p:nvSpPr>
            <p:spPr>
              <a:xfrm>
                <a:off x="6357950" y="4071942"/>
                <a:ext cx="1107997" cy="369332"/>
              </a:xfrm>
              <a:prstGeom prst="rect">
                <a:avLst/>
              </a:prstGeom>
              <a:noFill/>
              <a:ln w="9525">
                <a:noFill/>
              </a:ln>
            </p:spPr>
            <p:txBody>
              <a:bodyPr wrap="none" anchor="t" anchorCtr="0">
                <a:spAutoFit/>
              </a:bodyPr>
              <a:p>
                <a:pPr algn="ctr" eaLnBrk="0" hangingPunct="0"/>
                <a:r>
                  <a:rPr lang="zh-CN" altLang="en-US" sz="1800" b="1" dirty="0">
                    <a:solidFill>
                      <a:srgbClr val="FFFFFF"/>
                    </a:solidFill>
                    <a:latin typeface="Arial" panose="020B0604020202020204" pitchFamily="34" charset="0"/>
                    <a:ea typeface="宋体" panose="02010600030101010101" pitchFamily="2" charset="-122"/>
                  </a:rPr>
                  <a:t>融入集体</a:t>
                </a:r>
                <a:endParaRPr lang="zh-CN" altLang="zh-CN" sz="1800" b="1" dirty="0">
                  <a:solidFill>
                    <a:srgbClr val="FFFFFF"/>
                  </a:solidFill>
                  <a:latin typeface="Arial" panose="020B0604020202020204" pitchFamily="34" charset="0"/>
                  <a:ea typeface="宋体" panose="02010600030101010101" pitchFamily="2" charset="-122"/>
                </a:endParaRPr>
              </a:p>
            </p:txBody>
          </p:sp>
        </p:grpSp>
      </p:grpSp>
      <p:sp>
        <p:nvSpPr>
          <p:cNvPr id="34" name="AutoShape 20"/>
          <p:cNvSpPr>
            <a:spLocks noChangeArrowheads="1"/>
          </p:cNvSpPr>
          <p:nvPr/>
        </p:nvSpPr>
        <p:spPr bwMode="auto">
          <a:xfrm>
            <a:off x="5786438" y="5500688"/>
            <a:ext cx="1857375" cy="469900"/>
          </a:xfrm>
          <a:prstGeom prst="roundRect">
            <a:avLst>
              <a:gd name="adj" fmla="val 50000"/>
            </a:avLst>
          </a:prstGeom>
          <a:gradFill rotWithShape="1">
            <a:gsLst>
              <a:gs pos="0">
                <a:schemeClr val="bg1">
                  <a:gamma/>
                  <a:shade val="46275"/>
                  <a:invGamma/>
                </a:schemeClr>
              </a:gs>
              <a:gs pos="50000">
                <a:schemeClr val="bg1"/>
              </a:gs>
              <a:gs pos="100000">
                <a:schemeClr val="bg1">
                  <a:gamma/>
                  <a:shade val="46275"/>
                  <a:invGamma/>
                </a:schemeClr>
              </a:gs>
            </a:gsLst>
            <a:lin ang="0" scaled="1"/>
          </a:gradFill>
          <a:ln w="38100">
            <a:solidFill>
              <a:schemeClr val="tx1"/>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132767"/>
                </a:solidFill>
                <a:effectLst/>
                <a:uLnTx/>
                <a:uFillTx/>
                <a:latin typeface="Verdana" panose="020B0604030504040204" pitchFamily="34" charset="0"/>
                <a:ea typeface="宋体" panose="02010600030101010101" pitchFamily="2" charset="-122"/>
                <a:cs typeface="+mn-cs"/>
              </a:rPr>
              <a:t>培养综合能力</a:t>
            </a:r>
            <a:endParaRPr kumimoji="0" lang="en-US" altLang="zh-CN" sz="1800" b="1" i="0" u="none" strike="noStrike" kern="1200" cap="none" spc="0" normalizeH="0" baseline="0" noProof="0" dirty="0">
              <a:ln>
                <a:noFill/>
              </a:ln>
              <a:solidFill>
                <a:srgbClr val="132767"/>
              </a:solidFill>
              <a:effectLst/>
              <a:uLnTx/>
              <a:uFillTx/>
              <a:latin typeface="Verdana" panose="020B0604030504040204" pitchFamily="34" charset="0"/>
              <a:ea typeface="宋体" panose="02010600030101010101" pitchFamily="2" charset="-122"/>
              <a:cs typeface="+mn-cs"/>
            </a:endParaRPr>
          </a:p>
        </p:txBody>
      </p:sp>
      <p:sp>
        <p:nvSpPr>
          <p:cNvPr id="38" name="AutoShape 20"/>
          <p:cNvSpPr/>
          <p:nvPr/>
        </p:nvSpPr>
        <p:spPr>
          <a:xfrm>
            <a:off x="1285875" y="4572000"/>
            <a:ext cx="3071813" cy="714375"/>
          </a:xfrm>
          <a:prstGeom prst="roundRect">
            <a:avLst>
              <a:gd name="adj" fmla="val 50000"/>
            </a:avLst>
          </a:prstGeom>
          <a:solidFill>
            <a:srgbClr val="FFFF00"/>
          </a:solidFill>
          <a:ln w="38100" cap="flat" cmpd="sng">
            <a:solidFill>
              <a:schemeClr val="tx1"/>
            </a:solidFill>
            <a:prstDash val="solid"/>
            <a:round/>
            <a:headEnd type="none" w="med" len="med"/>
            <a:tailEnd type="none" w="med" len="med"/>
          </a:ln>
        </p:spPr>
        <p:txBody>
          <a:bodyPr wrap="none" anchor="ctr" anchorCtr="0"/>
          <a:p>
            <a:pPr algn="ctr" eaLnBrk="0" hangingPunct="0"/>
            <a:r>
              <a:rPr lang="zh-CN" altLang="en-US" sz="1800" b="1" dirty="0">
                <a:solidFill>
                  <a:srgbClr val="132767"/>
                </a:solidFill>
                <a:latin typeface="Verdana" panose="020B0604030504040204" pitchFamily="34" charset="0"/>
                <a:ea typeface="宋体" panose="02010600030101010101" pitchFamily="2" charset="-122"/>
              </a:rPr>
              <a:t>通过基础、理论课程</a:t>
            </a:r>
            <a:endParaRPr lang="zh-CN" altLang="zh-CN" sz="1800" b="1" dirty="0">
              <a:solidFill>
                <a:srgbClr val="132767"/>
              </a:solidFill>
              <a:latin typeface="Verdana" panose="020B0604030504040204" pitchFamily="34" charset="0"/>
              <a:ea typeface="宋体" panose="02010600030101010101" pitchFamily="2" charset="-122"/>
            </a:endParaRPr>
          </a:p>
          <a:p>
            <a:pPr algn="ctr" eaLnBrk="0" hangingPunct="0"/>
            <a:r>
              <a:rPr lang="zh-CN" altLang="en-US" sz="1800" b="1" dirty="0">
                <a:solidFill>
                  <a:srgbClr val="132767"/>
                </a:solidFill>
                <a:latin typeface="Verdana" panose="020B0604030504040204" pitchFamily="34" charset="0"/>
                <a:ea typeface="宋体" panose="02010600030101010101" pitchFamily="2" charset="-122"/>
              </a:rPr>
              <a:t>学习和教学计划中相应环节</a:t>
            </a:r>
            <a:endParaRPr lang="zh-CN" altLang="zh-CN" sz="1800" b="1" dirty="0">
              <a:solidFill>
                <a:srgbClr val="132767"/>
              </a:solidFill>
              <a:latin typeface="Verdana" panose="020B0604030504040204" pitchFamily="34" charset="0"/>
              <a:ea typeface="宋体" panose="02010600030101010101" pitchFamily="2" charset="-122"/>
            </a:endParaRPr>
          </a:p>
        </p:txBody>
      </p:sp>
      <p:sp>
        <p:nvSpPr>
          <p:cNvPr id="39" name="AutoShape 20"/>
          <p:cNvSpPr/>
          <p:nvPr/>
        </p:nvSpPr>
        <p:spPr>
          <a:xfrm>
            <a:off x="4857750" y="4572000"/>
            <a:ext cx="4000500" cy="785813"/>
          </a:xfrm>
          <a:prstGeom prst="roundRect">
            <a:avLst>
              <a:gd name="adj" fmla="val 50000"/>
            </a:avLst>
          </a:prstGeom>
          <a:solidFill>
            <a:srgbClr val="FFFF00"/>
          </a:solidFill>
          <a:ln w="38100" cap="flat" cmpd="sng">
            <a:solidFill>
              <a:schemeClr val="tx1"/>
            </a:solidFill>
            <a:prstDash val="solid"/>
            <a:round/>
            <a:headEnd type="none" w="med" len="med"/>
            <a:tailEnd type="none" w="med" len="med"/>
          </a:ln>
        </p:spPr>
        <p:txBody>
          <a:bodyPr wrap="none" anchor="ctr" anchorCtr="0"/>
          <a:p>
            <a:pPr algn="ctr" eaLnBrk="0" hangingPunct="0"/>
            <a:r>
              <a:rPr lang="zh-CN" altLang="en-US" sz="1800" b="1" dirty="0">
                <a:solidFill>
                  <a:srgbClr val="132767"/>
                </a:solidFill>
                <a:latin typeface="Verdana" panose="020B0604030504040204" pitchFamily="34" charset="0"/>
                <a:ea typeface="宋体" panose="02010600030101010101" pitchFamily="2" charset="-122"/>
              </a:rPr>
              <a:t>通过人文课程学习和学校人文环境、</a:t>
            </a:r>
            <a:endParaRPr lang="zh-CN" altLang="zh-CN" sz="1800" b="1" dirty="0">
              <a:solidFill>
                <a:srgbClr val="132767"/>
              </a:solidFill>
              <a:latin typeface="Verdana" panose="020B0604030504040204" pitchFamily="34" charset="0"/>
              <a:ea typeface="宋体" panose="02010600030101010101" pitchFamily="2" charset="-122"/>
            </a:endParaRPr>
          </a:p>
          <a:p>
            <a:pPr algn="ctr" eaLnBrk="0" hangingPunct="0"/>
            <a:r>
              <a:rPr lang="zh-CN" altLang="en-US" sz="1800" b="1" dirty="0">
                <a:solidFill>
                  <a:srgbClr val="132767"/>
                </a:solidFill>
                <a:latin typeface="Verdana" panose="020B0604030504040204" pitchFamily="34" charset="0"/>
                <a:ea typeface="宋体" panose="02010600030101010101" pitchFamily="2" charset="-122"/>
              </a:rPr>
              <a:t>集体环境、社会环境</a:t>
            </a:r>
            <a:endParaRPr lang="zh-CN" altLang="zh-CN" sz="1800" b="1" dirty="0">
              <a:solidFill>
                <a:srgbClr val="132767"/>
              </a:solidFill>
              <a:latin typeface="Verdana" panose="020B0604030504040204" pitchFamily="34" charset="0"/>
              <a:ea typeface="宋体" panose="02010600030101010101" pitchFamily="2" charset="-122"/>
            </a:endParaRPr>
          </a:p>
        </p:txBody>
      </p:sp>
      <p:sp>
        <p:nvSpPr>
          <p:cNvPr id="40" name="AutoShape 20"/>
          <p:cNvSpPr>
            <a:spLocks noChangeArrowheads="1"/>
          </p:cNvSpPr>
          <p:nvPr/>
        </p:nvSpPr>
        <p:spPr bwMode="auto">
          <a:xfrm>
            <a:off x="357188" y="5357813"/>
            <a:ext cx="785813" cy="469900"/>
          </a:xfrm>
          <a:prstGeom prst="roundRect">
            <a:avLst>
              <a:gd name="adj" fmla="val 50000"/>
            </a:avLst>
          </a:prstGeom>
          <a:gradFill rotWithShape="1">
            <a:gsLst>
              <a:gs pos="0">
                <a:schemeClr val="bg1">
                  <a:gamma/>
                  <a:shade val="46275"/>
                  <a:invGamma/>
                </a:schemeClr>
              </a:gs>
              <a:gs pos="50000">
                <a:schemeClr val="bg1"/>
              </a:gs>
              <a:gs pos="100000">
                <a:schemeClr val="bg1">
                  <a:gamma/>
                  <a:shade val="46275"/>
                  <a:invGamma/>
                </a:schemeClr>
              </a:gs>
            </a:gsLst>
            <a:lin ang="0" scaled="1"/>
          </a:gradFill>
          <a:ln w="38100">
            <a:solidFill>
              <a:schemeClr val="tx1"/>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132767"/>
                </a:solidFill>
                <a:effectLst/>
                <a:uLnTx/>
                <a:uFillTx/>
                <a:latin typeface="Verdana" panose="020B0604030504040204" pitchFamily="34" charset="0"/>
                <a:ea typeface="宋体" panose="02010600030101010101" pitchFamily="2" charset="-122"/>
                <a:cs typeface="+mn-cs"/>
              </a:rPr>
              <a:t>目标</a:t>
            </a:r>
            <a:endParaRPr kumimoji="0" lang="en-US" altLang="zh-CN" sz="1800" b="1" i="0" u="none" strike="noStrike" kern="1200" cap="none" spc="0" normalizeH="0" baseline="0" noProof="0" dirty="0">
              <a:ln>
                <a:noFill/>
              </a:ln>
              <a:solidFill>
                <a:srgbClr val="132767"/>
              </a:solidFill>
              <a:effectLst/>
              <a:uLnTx/>
              <a:uFillTx/>
              <a:latin typeface="Verdana" panose="020B0604030504040204" pitchFamily="34" charset="0"/>
              <a:ea typeface="宋体" panose="02010600030101010101" pitchFamily="2" charset="-122"/>
              <a:cs typeface="+mn-cs"/>
            </a:endParaRPr>
          </a:p>
        </p:txBody>
      </p:sp>
      <p:sp>
        <p:nvSpPr>
          <p:cNvPr id="41" name="AutoShape 20"/>
          <p:cNvSpPr/>
          <p:nvPr/>
        </p:nvSpPr>
        <p:spPr>
          <a:xfrm>
            <a:off x="357188" y="4643438"/>
            <a:ext cx="785812" cy="571500"/>
          </a:xfrm>
          <a:prstGeom prst="roundRect">
            <a:avLst>
              <a:gd name="adj" fmla="val 50000"/>
            </a:avLst>
          </a:prstGeom>
          <a:solidFill>
            <a:srgbClr val="FFFF00"/>
          </a:solidFill>
          <a:ln w="38100" cap="flat" cmpd="sng">
            <a:solidFill>
              <a:schemeClr val="tx1"/>
            </a:solidFill>
            <a:prstDash val="solid"/>
            <a:round/>
            <a:headEnd type="none" w="med" len="med"/>
            <a:tailEnd type="none" w="med" len="med"/>
          </a:ln>
        </p:spPr>
        <p:txBody>
          <a:bodyPr wrap="none" anchor="ctr" anchorCtr="0"/>
          <a:p>
            <a:pPr algn="ctr" eaLnBrk="0" hangingPunct="0"/>
            <a:r>
              <a:rPr lang="zh-CN" altLang="en-US" sz="1800" b="1" dirty="0">
                <a:solidFill>
                  <a:srgbClr val="132767"/>
                </a:solidFill>
                <a:latin typeface="Verdana" panose="020B0604030504040204" pitchFamily="34" charset="0"/>
                <a:ea typeface="宋体" panose="02010600030101010101" pitchFamily="2" charset="-122"/>
              </a:rPr>
              <a:t>途径</a:t>
            </a:r>
            <a:endParaRPr lang="zh-CN" altLang="zh-CN" sz="1800" b="1" dirty="0">
              <a:solidFill>
                <a:srgbClr val="132767"/>
              </a:solidFill>
              <a:latin typeface="Verdana" panose="020B0604030504040204" pitchFamily="34" charset="0"/>
              <a:ea typeface="宋体" panose="02010600030101010101" pitchFamily="2" charset="-122"/>
            </a:endParaRPr>
          </a:p>
        </p:txBody>
      </p:sp>
      <p:sp>
        <p:nvSpPr>
          <p:cNvPr id="42" name="AutoShape 15"/>
          <p:cNvSpPr>
            <a:spLocks noChangeArrowheads="1"/>
          </p:cNvSpPr>
          <p:nvPr/>
        </p:nvSpPr>
        <p:spPr bwMode="gray">
          <a:xfrm>
            <a:off x="428625" y="2786063"/>
            <a:ext cx="714375" cy="536575"/>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2767"/>
                </a:solidFill>
                <a:effectLst/>
                <a:uLnTx/>
                <a:uFillTx/>
                <a:latin typeface="Arial" panose="020B0604020202020204" pitchFamily="34" charset="0"/>
                <a:ea typeface="仿宋_GB2312" pitchFamily="49" charset="-122"/>
                <a:cs typeface="+mn-cs"/>
              </a:rPr>
              <a:t>方法</a:t>
            </a:r>
            <a:endParaRPr kumimoji="0" lang="zh-CN" altLang="en-US" sz="2000" b="1" i="0" u="none" strike="noStrike" kern="1200" cap="none" spc="0" normalizeH="0" baseline="0" noProof="0" dirty="0">
              <a:ln>
                <a:noFill/>
              </a:ln>
              <a:solidFill>
                <a:srgbClr val="132767"/>
              </a:solidFill>
              <a:effectLst/>
              <a:uLnTx/>
              <a:uFillTx/>
              <a:latin typeface="Arial" panose="020B0604020202020204" pitchFamily="34" charset="0"/>
              <a:ea typeface="仿宋_GB2312" pitchFamily="49" charset="-122"/>
              <a:cs typeface="+mn-cs"/>
            </a:endParaRPr>
          </a:p>
        </p:txBody>
      </p:sp>
      <p:sp>
        <p:nvSpPr>
          <p:cNvPr id="46" name="圆角矩形 45"/>
          <p:cNvSpPr/>
          <p:nvPr/>
        </p:nvSpPr>
        <p:spPr>
          <a:xfrm>
            <a:off x="285750" y="2214563"/>
            <a:ext cx="1000125" cy="37861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47" name="TextBox 46"/>
          <p:cNvSpPr txBox="1"/>
          <p:nvPr/>
        </p:nvSpPr>
        <p:spPr>
          <a:xfrm>
            <a:off x="2857500" y="6072188"/>
            <a:ext cx="3929063" cy="400050"/>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仿宋_GB2312" pitchFamily="49" charset="-122"/>
              </a:rPr>
              <a:t>大学学习方法、目标、途径描述</a:t>
            </a:r>
            <a:endParaRPr lang="zh-CN" altLang="en-US" sz="2000" b="1" dirty="0">
              <a:solidFill>
                <a:srgbClr val="C00000"/>
              </a:solidFill>
              <a:latin typeface="Arial" panose="020B0604020202020204" pitchFamily="34" charset="0"/>
              <a:ea typeface="仿宋_GB2312" pitchFamily="49" charset="-122"/>
            </a:endParaRPr>
          </a:p>
        </p:txBody>
      </p:sp>
      <p:grpSp>
        <p:nvGrpSpPr>
          <p:cNvPr id="7" name="组合 51"/>
          <p:cNvGrpSpPr/>
          <p:nvPr/>
        </p:nvGrpSpPr>
        <p:grpSpPr>
          <a:xfrm>
            <a:off x="1357284" y="2000240"/>
            <a:ext cx="1714512" cy="789200"/>
            <a:chOff x="1357290" y="2857496"/>
            <a:chExt cx="1714512" cy="789207"/>
          </a:xfrm>
          <a:solidFill>
            <a:schemeClr val="tx1">
              <a:lumMod val="60000"/>
              <a:lumOff val="40000"/>
            </a:schemeClr>
          </a:solidFill>
        </p:grpSpPr>
        <p:sp>
          <p:nvSpPr>
            <p:cNvPr id="53" name="AutoShape 15"/>
            <p:cNvSpPr>
              <a:spLocks noChangeArrowheads="1"/>
            </p:cNvSpPr>
            <p:nvPr/>
          </p:nvSpPr>
          <p:spPr bwMode="gray">
            <a:xfrm>
              <a:off x="1357290" y="2857496"/>
              <a:ext cx="1714512" cy="750956"/>
            </a:xfrm>
            <a:prstGeom prst="can">
              <a:avLst>
                <a:gd name="adj" fmla="val 25000"/>
              </a:avLst>
            </a:prstGeom>
            <a:grp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32767"/>
                </a:solidFill>
                <a:effectLst/>
                <a:uLnTx/>
                <a:uFillTx/>
                <a:latin typeface="Arial" panose="020B0604020202020204" pitchFamily="34" charset="0"/>
                <a:ea typeface="仿宋_GB2312" pitchFamily="49" charset="-122"/>
                <a:cs typeface="+mn-cs"/>
              </a:endParaRPr>
            </a:p>
          </p:txBody>
        </p:sp>
        <p:sp>
          <p:nvSpPr>
            <p:cNvPr id="54" name="Text Box 21"/>
            <p:cNvSpPr txBox="1">
              <a:spLocks noChangeArrowheads="1"/>
            </p:cNvSpPr>
            <p:nvPr/>
          </p:nvSpPr>
          <p:spPr bwMode="gray">
            <a:xfrm>
              <a:off x="1643042" y="3000372"/>
              <a:ext cx="1114408" cy="646331"/>
            </a:xfrm>
            <a:prstGeom prst="rect">
              <a:avLst/>
            </a:prstGeom>
            <a:grpFill/>
            <a:ln w="9525">
              <a:noFill/>
              <a:miter lim="800000"/>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132767">
                      <a:lumMod val="50000"/>
                    </a:srgbClr>
                  </a:solidFill>
                  <a:effectLst/>
                  <a:uLnTx/>
                  <a:uFillTx/>
                  <a:latin typeface="Arial" panose="020B0604020202020204" pitchFamily="34" charset="0"/>
                  <a:ea typeface="宋体" panose="02010600030101010101" pitchFamily="2" charset="-122"/>
                  <a:cs typeface="+mn-cs"/>
                </a:rPr>
                <a:t>独立思考</a:t>
              </a:r>
              <a:endParaRPr kumimoji="0" lang="en-US" altLang="zh-CN" sz="1800" b="1" i="0" u="none" strike="noStrike" kern="1200" cap="none" spc="0" normalizeH="0" baseline="0" noProof="0" dirty="0">
                <a:ln>
                  <a:noFill/>
                </a:ln>
                <a:solidFill>
                  <a:srgbClr val="132767">
                    <a:lumMod val="50000"/>
                  </a:srgbClr>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132767">
                      <a:lumMod val="50000"/>
                    </a:srgbClr>
                  </a:solidFill>
                  <a:effectLst/>
                  <a:uLnTx/>
                  <a:uFillTx/>
                  <a:latin typeface="Arial" panose="020B0604020202020204" pitchFamily="34" charset="0"/>
                  <a:ea typeface="宋体" panose="02010600030101010101" pitchFamily="2" charset="-122"/>
                  <a:cs typeface="+mn-cs"/>
                </a:rPr>
                <a:t>区分主次</a:t>
              </a:r>
              <a:endParaRPr kumimoji="0" lang="en-US" altLang="zh-CN" sz="1800" b="1" i="0" u="none" strike="noStrike" kern="1200" cap="none" spc="0" normalizeH="0" baseline="0" noProof="0" dirty="0">
                <a:ln>
                  <a:noFill/>
                </a:ln>
                <a:solidFill>
                  <a:srgbClr val="132767">
                    <a:lumMod val="50000"/>
                  </a:srgbClr>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000000"/>
                                          </p:val>
                                        </p:tav>
                                        <p:tav tm="100000">
                                          <p:val>
                                            <p:strVal val="#ppt_w"/>
                                          </p:val>
                                        </p:tav>
                                      </p:tavLst>
                                    </p:anim>
                                    <p:anim calcmode="lin" valueType="num">
                                      <p:cBhvr>
                                        <p:cTn id="8" dur="1000" fill="hold"/>
                                        <p:tgtEl>
                                          <p:spTgt spid="31"/>
                                        </p:tgtEl>
                                        <p:attrNameLst>
                                          <p:attrName>ppt_h</p:attrName>
                                        </p:attrNameLst>
                                      </p:cBhvr>
                                      <p:tavLst>
                                        <p:tav tm="0">
                                          <p:val>
                                            <p:fltVal val="0.000000"/>
                                          </p:val>
                                        </p:tav>
                                        <p:tav tm="100000">
                                          <p:val>
                                            <p:strVal val="#ppt_h"/>
                                          </p:val>
                                        </p:tav>
                                      </p:tavLst>
                                    </p:anim>
                                    <p:anim calcmode="lin" valueType="num">
                                      <p:cBhvr>
                                        <p:cTn id="9" dur="1000" fill="hold"/>
                                        <p:tgtEl>
                                          <p:spTgt spid="31"/>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31"/>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2" presetClass="entr" presetSubtype="1"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1000" fill="hold"/>
                                        <p:tgtEl>
                                          <p:spTgt spid="46"/>
                                        </p:tgtEl>
                                        <p:attrNameLst>
                                          <p:attrName>ppt_w</p:attrName>
                                        </p:attrNameLst>
                                      </p:cBhvr>
                                      <p:tavLst>
                                        <p:tav tm="0">
                                          <p:val>
                                            <p:strVal val="#ppt_w*0.70"/>
                                          </p:val>
                                        </p:tav>
                                        <p:tav tm="100000">
                                          <p:val>
                                            <p:strVal val="#ppt_w"/>
                                          </p:val>
                                        </p:tav>
                                      </p:tavLst>
                                    </p:anim>
                                    <p:anim calcmode="lin" valueType="num">
                                      <p:cBhvr>
                                        <p:cTn id="26" dur="1000" fill="hold"/>
                                        <p:tgtEl>
                                          <p:spTgt spid="46"/>
                                        </p:tgtEl>
                                        <p:attrNameLst>
                                          <p:attrName>ppt_h</p:attrName>
                                        </p:attrNameLst>
                                      </p:cBhvr>
                                      <p:tavLst>
                                        <p:tav tm="0">
                                          <p:val>
                                            <p:strVal val="#ppt_h"/>
                                          </p:val>
                                        </p:tav>
                                        <p:tav tm="100000">
                                          <p:val>
                                            <p:strVal val="#ppt_h"/>
                                          </p:val>
                                        </p:tav>
                                      </p:tavLst>
                                    </p:anim>
                                    <p:animEffect transition="in" filter="fade">
                                      <p:cBhvr>
                                        <p:cTn id="27" dur="1000"/>
                                        <p:tgtEl>
                                          <p:spTgt spid="46"/>
                                        </p:tgtEl>
                                      </p:cBhvr>
                                    </p:animEffect>
                                  </p:childTnLst>
                                </p:cTn>
                              </p:par>
                            </p:childTnLst>
                          </p:cTn>
                        </p:par>
                        <p:par>
                          <p:cTn id="28" fill="hold">
                            <p:stCondLst>
                              <p:cond delay="1000"/>
                            </p:stCondLst>
                            <p:childTnLst>
                              <p:par>
                                <p:cTn id="29" presetID="55" presetClass="entr" presetSubtype="0"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1000" fill="hold"/>
                                        <p:tgtEl>
                                          <p:spTgt spid="40"/>
                                        </p:tgtEl>
                                        <p:attrNameLst>
                                          <p:attrName>ppt_w</p:attrName>
                                        </p:attrNameLst>
                                      </p:cBhvr>
                                      <p:tavLst>
                                        <p:tav tm="0">
                                          <p:val>
                                            <p:strVal val="#ppt_w*0.70"/>
                                          </p:val>
                                        </p:tav>
                                        <p:tav tm="100000">
                                          <p:val>
                                            <p:strVal val="#ppt_w"/>
                                          </p:val>
                                        </p:tav>
                                      </p:tavLst>
                                    </p:anim>
                                    <p:anim calcmode="lin" valueType="num">
                                      <p:cBhvr>
                                        <p:cTn id="32" dur="1000" fill="hold"/>
                                        <p:tgtEl>
                                          <p:spTgt spid="40"/>
                                        </p:tgtEl>
                                        <p:attrNameLst>
                                          <p:attrName>ppt_h</p:attrName>
                                        </p:attrNameLst>
                                      </p:cBhvr>
                                      <p:tavLst>
                                        <p:tav tm="0">
                                          <p:val>
                                            <p:strVal val="#ppt_h"/>
                                          </p:val>
                                        </p:tav>
                                        <p:tav tm="100000">
                                          <p:val>
                                            <p:strVal val="#ppt_h"/>
                                          </p:val>
                                        </p:tav>
                                      </p:tavLst>
                                    </p:anim>
                                    <p:animEffect transition="in" filter="fade">
                                      <p:cBhvr>
                                        <p:cTn id="33" dur="1000"/>
                                        <p:tgtEl>
                                          <p:spTgt spid="40"/>
                                        </p:tgtEl>
                                      </p:cBhvr>
                                    </p:animEffect>
                                  </p:childTnLst>
                                </p:cTn>
                              </p:par>
                            </p:childTnLst>
                          </p:cTn>
                        </p:par>
                        <p:par>
                          <p:cTn id="34" fill="hold">
                            <p:stCondLst>
                              <p:cond delay="2000"/>
                            </p:stCondLst>
                            <p:childTnLst>
                              <p:par>
                                <p:cTn id="35" presetID="55" presetClass="entr" presetSubtype="0"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1000" fill="hold"/>
                                        <p:tgtEl>
                                          <p:spTgt spid="41"/>
                                        </p:tgtEl>
                                        <p:attrNameLst>
                                          <p:attrName>ppt_w</p:attrName>
                                        </p:attrNameLst>
                                      </p:cBhvr>
                                      <p:tavLst>
                                        <p:tav tm="0">
                                          <p:val>
                                            <p:strVal val="#ppt_w*0.70"/>
                                          </p:val>
                                        </p:tav>
                                        <p:tav tm="100000">
                                          <p:val>
                                            <p:strVal val="#ppt_w"/>
                                          </p:val>
                                        </p:tav>
                                      </p:tavLst>
                                    </p:anim>
                                    <p:anim calcmode="lin" valueType="num">
                                      <p:cBhvr>
                                        <p:cTn id="38" dur="1000" fill="hold"/>
                                        <p:tgtEl>
                                          <p:spTgt spid="41"/>
                                        </p:tgtEl>
                                        <p:attrNameLst>
                                          <p:attrName>ppt_h</p:attrName>
                                        </p:attrNameLst>
                                      </p:cBhvr>
                                      <p:tavLst>
                                        <p:tav tm="0">
                                          <p:val>
                                            <p:strVal val="#ppt_h"/>
                                          </p:val>
                                        </p:tav>
                                        <p:tav tm="100000">
                                          <p:val>
                                            <p:strVal val="#ppt_h"/>
                                          </p:val>
                                        </p:tav>
                                      </p:tavLst>
                                    </p:anim>
                                    <p:animEffect transition="in" filter="fade">
                                      <p:cBhvr>
                                        <p:cTn id="39" dur="1000"/>
                                        <p:tgtEl>
                                          <p:spTgt spid="41"/>
                                        </p:tgtEl>
                                      </p:cBhvr>
                                    </p:animEffect>
                                  </p:childTnLst>
                                </p:cTn>
                              </p:par>
                            </p:childTnLst>
                          </p:cTn>
                        </p:par>
                        <p:par>
                          <p:cTn id="40" fill="hold">
                            <p:stCondLst>
                              <p:cond delay="3000"/>
                            </p:stCondLst>
                            <p:childTnLst>
                              <p:par>
                                <p:cTn id="41" presetID="55" presetClass="entr" presetSubtype="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p:cTn id="43" dur="1000" fill="hold"/>
                                        <p:tgtEl>
                                          <p:spTgt spid="42"/>
                                        </p:tgtEl>
                                        <p:attrNameLst>
                                          <p:attrName>ppt_w</p:attrName>
                                        </p:attrNameLst>
                                      </p:cBhvr>
                                      <p:tavLst>
                                        <p:tav tm="0">
                                          <p:val>
                                            <p:strVal val="#ppt_w*0.70"/>
                                          </p:val>
                                        </p:tav>
                                        <p:tav tm="100000">
                                          <p:val>
                                            <p:strVal val="#ppt_w"/>
                                          </p:val>
                                        </p:tav>
                                      </p:tavLst>
                                    </p:anim>
                                    <p:anim calcmode="lin" valueType="num">
                                      <p:cBhvr>
                                        <p:cTn id="44" dur="1000" fill="hold"/>
                                        <p:tgtEl>
                                          <p:spTgt spid="42"/>
                                        </p:tgtEl>
                                        <p:attrNameLst>
                                          <p:attrName>ppt_h</p:attrName>
                                        </p:attrNameLst>
                                      </p:cBhvr>
                                      <p:tavLst>
                                        <p:tav tm="0">
                                          <p:val>
                                            <p:strVal val="#ppt_h"/>
                                          </p:val>
                                        </p:tav>
                                        <p:tav tm="100000">
                                          <p:val>
                                            <p:strVal val="#ppt_h"/>
                                          </p:val>
                                        </p:tav>
                                      </p:tavLst>
                                    </p:anim>
                                    <p:animEffect transition="in" filter="fade">
                                      <p:cBhvr>
                                        <p:cTn id="45" dur="10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27" presetClass="emph" presetSubtype="0" fill="hold" grpId="1" nodeType="clickEffect">
                                  <p:stCondLst>
                                    <p:cond delay="0"/>
                                  </p:stCondLst>
                                  <p:childTnLst>
                                    <p:animClr clrSpc="rgb" dir="cw">
                                      <p:cBhvr override="childStyle">
                                        <p:cTn id="49" dur="250" autoRev="1" fill="hold"/>
                                        <p:tgtEl>
                                          <p:spTgt spid="40"/>
                                        </p:tgtEl>
                                        <p:attrNameLst>
                                          <p:attrName>style.color</p:attrName>
                                        </p:attrNameLst>
                                      </p:cBhvr>
                                      <p:to>
                                        <a:schemeClr val="bg1"/>
                                      </p:to>
                                    </p:animClr>
                                    <p:animClr clrSpc="rgb" dir="cw">
                                      <p:cBhvr>
                                        <p:cTn id="50" dur="250" autoRev="1" fill="hold"/>
                                        <p:tgtEl>
                                          <p:spTgt spid="40"/>
                                        </p:tgtEl>
                                        <p:attrNameLst>
                                          <p:attrName>fillcolor</p:attrName>
                                        </p:attrNameLst>
                                      </p:cBhvr>
                                      <p:to>
                                        <a:schemeClr val="bg1"/>
                                      </p:to>
                                    </p:animClr>
                                    <p:set>
                                      <p:cBhvr>
                                        <p:cTn id="51" dur="250" autoRev="1" fill="hold"/>
                                        <p:tgtEl>
                                          <p:spTgt spid="40"/>
                                        </p:tgtEl>
                                        <p:attrNameLst>
                                          <p:attrName>fill.type</p:attrName>
                                        </p:attrNameLst>
                                      </p:cBhvr>
                                      <p:to>
                                        <p:strVal val="solid"/>
                                      </p:to>
                                    </p:set>
                                    <p:set>
                                      <p:cBhvr>
                                        <p:cTn id="52" dur="250" autoRev="1" fill="hold"/>
                                        <p:tgtEl>
                                          <p:spTgt spid="40"/>
                                        </p:tgtEl>
                                        <p:attrNameLst>
                                          <p:attrName>fill.on</p:attrName>
                                        </p:attrNameLst>
                                      </p:cBhvr>
                                      <p:to>
                                        <p:strVal val="true"/>
                                      </p:to>
                                    </p:set>
                                  </p:childTnLst>
                                </p:cTn>
                              </p:par>
                            </p:childTnLst>
                          </p:cTn>
                        </p:par>
                        <p:par>
                          <p:cTn id="53" fill="hold">
                            <p:stCondLst>
                              <p:cond delay="500"/>
                            </p:stCondLst>
                            <p:childTnLst>
                              <p:par>
                                <p:cTn id="54" presetID="29" presetClass="entr" presetSubtype="0"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1000" fill="hold"/>
                                        <p:tgtEl>
                                          <p:spTgt spid="14"/>
                                        </p:tgtEl>
                                        <p:attrNameLst>
                                          <p:attrName>ppt_x</p:attrName>
                                        </p:attrNameLst>
                                      </p:cBhvr>
                                      <p:tavLst>
                                        <p:tav tm="0">
                                          <p:val>
                                            <p:strVal val="#ppt_x-.2"/>
                                          </p:val>
                                        </p:tav>
                                        <p:tav tm="100000">
                                          <p:val>
                                            <p:strVal val="#ppt_x"/>
                                          </p:val>
                                        </p:tav>
                                      </p:tavLst>
                                    </p:anim>
                                    <p:anim calcmode="lin" valueType="num">
                                      <p:cBhvr>
                                        <p:cTn id="57"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7" presetClass="emph" presetSubtype="0" fill="hold" grpId="1" nodeType="clickEffect">
                                  <p:stCondLst>
                                    <p:cond delay="0"/>
                                  </p:stCondLst>
                                  <p:childTnLst>
                                    <p:animClr clrSpc="rgb" dir="cw">
                                      <p:cBhvr override="childStyle">
                                        <p:cTn id="62" dur="250" autoRev="1" fill="hold"/>
                                        <p:tgtEl>
                                          <p:spTgt spid="41"/>
                                        </p:tgtEl>
                                        <p:attrNameLst>
                                          <p:attrName>style.color</p:attrName>
                                        </p:attrNameLst>
                                      </p:cBhvr>
                                      <p:to>
                                        <a:schemeClr val="bg1"/>
                                      </p:to>
                                    </p:animClr>
                                    <p:animClr clrSpc="rgb" dir="cw">
                                      <p:cBhvr>
                                        <p:cTn id="63" dur="250" autoRev="1" fill="hold"/>
                                        <p:tgtEl>
                                          <p:spTgt spid="41"/>
                                        </p:tgtEl>
                                        <p:attrNameLst>
                                          <p:attrName>fillcolor</p:attrName>
                                        </p:attrNameLst>
                                      </p:cBhvr>
                                      <p:to>
                                        <a:schemeClr val="bg1"/>
                                      </p:to>
                                    </p:animClr>
                                    <p:set>
                                      <p:cBhvr>
                                        <p:cTn id="64" dur="250" autoRev="1" fill="hold"/>
                                        <p:tgtEl>
                                          <p:spTgt spid="41"/>
                                        </p:tgtEl>
                                        <p:attrNameLst>
                                          <p:attrName>fill.type</p:attrName>
                                        </p:attrNameLst>
                                      </p:cBhvr>
                                      <p:to>
                                        <p:strVal val="solid"/>
                                      </p:to>
                                    </p:set>
                                    <p:set>
                                      <p:cBhvr>
                                        <p:cTn id="65" dur="250" autoRev="1" fill="hold"/>
                                        <p:tgtEl>
                                          <p:spTgt spid="41"/>
                                        </p:tgtEl>
                                        <p:attrNameLst>
                                          <p:attrName>fill.on</p:attrName>
                                        </p:attrNameLst>
                                      </p:cBhvr>
                                      <p:to>
                                        <p:strVal val="true"/>
                                      </p:to>
                                    </p:set>
                                  </p:childTnLst>
                                </p:cTn>
                              </p:par>
                            </p:childTnLst>
                          </p:cTn>
                        </p:par>
                        <p:par>
                          <p:cTn id="66" fill="hold">
                            <p:stCondLst>
                              <p:cond delay="500"/>
                            </p:stCondLst>
                            <p:childTnLst>
                              <p:par>
                                <p:cTn id="67" presetID="29" presetClass="entr" presetSubtype="0"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p:cTn id="69" dur="1000" fill="hold"/>
                                        <p:tgtEl>
                                          <p:spTgt spid="38"/>
                                        </p:tgtEl>
                                        <p:attrNameLst>
                                          <p:attrName>ppt_x</p:attrName>
                                        </p:attrNameLst>
                                      </p:cBhvr>
                                      <p:tavLst>
                                        <p:tav tm="0">
                                          <p:val>
                                            <p:strVal val="#ppt_x-.2"/>
                                          </p:val>
                                        </p:tav>
                                        <p:tav tm="100000">
                                          <p:val>
                                            <p:strVal val="#ppt_x"/>
                                          </p:val>
                                        </p:tav>
                                      </p:tavLst>
                                    </p:anim>
                                    <p:anim calcmode="lin" valueType="num">
                                      <p:cBhvr>
                                        <p:cTn id="70"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71" dur="10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27" presetClass="emph" presetSubtype="0" fill="hold" grpId="1" nodeType="clickEffect">
                                  <p:stCondLst>
                                    <p:cond delay="0"/>
                                  </p:stCondLst>
                                  <p:childTnLst>
                                    <p:animClr clrSpc="rgb" dir="cw">
                                      <p:cBhvr override="childStyle">
                                        <p:cTn id="75" dur="250" autoRev="1" fill="hold"/>
                                        <p:tgtEl>
                                          <p:spTgt spid="42"/>
                                        </p:tgtEl>
                                        <p:attrNameLst>
                                          <p:attrName>style.color</p:attrName>
                                        </p:attrNameLst>
                                      </p:cBhvr>
                                      <p:to>
                                        <a:schemeClr val="bg1"/>
                                      </p:to>
                                    </p:animClr>
                                    <p:animClr clrSpc="rgb" dir="cw">
                                      <p:cBhvr>
                                        <p:cTn id="76" dur="250" autoRev="1" fill="hold"/>
                                        <p:tgtEl>
                                          <p:spTgt spid="42"/>
                                        </p:tgtEl>
                                        <p:attrNameLst>
                                          <p:attrName>fillcolor</p:attrName>
                                        </p:attrNameLst>
                                      </p:cBhvr>
                                      <p:to>
                                        <a:schemeClr val="bg1"/>
                                      </p:to>
                                    </p:animClr>
                                    <p:set>
                                      <p:cBhvr>
                                        <p:cTn id="77" dur="250" autoRev="1" fill="hold"/>
                                        <p:tgtEl>
                                          <p:spTgt spid="42"/>
                                        </p:tgtEl>
                                        <p:attrNameLst>
                                          <p:attrName>fill.type</p:attrName>
                                        </p:attrNameLst>
                                      </p:cBhvr>
                                      <p:to>
                                        <p:strVal val="solid"/>
                                      </p:to>
                                    </p:set>
                                    <p:set>
                                      <p:cBhvr>
                                        <p:cTn id="78" dur="250" autoRev="1" fill="hold"/>
                                        <p:tgtEl>
                                          <p:spTgt spid="42"/>
                                        </p:tgtEl>
                                        <p:attrNameLst>
                                          <p:attrName>fill.on</p:attrName>
                                        </p:attrNameLst>
                                      </p:cBhvr>
                                      <p:to>
                                        <p:strVal val="true"/>
                                      </p:to>
                                    </p:set>
                                  </p:childTnLst>
                                </p:cTn>
                              </p:par>
                            </p:childTnLst>
                          </p:cTn>
                        </p:par>
                        <p:par>
                          <p:cTn id="79" fill="hold">
                            <p:stCondLst>
                              <p:cond delay="500"/>
                            </p:stCondLst>
                            <p:childTnLst>
                              <p:par>
                                <p:cTn id="80" presetID="2" presetClass="entr" presetSubtype="1" fill="hold" nodeType="after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ppt_x"/>
                                          </p:val>
                                        </p:tav>
                                        <p:tav tm="100000">
                                          <p:val>
                                            <p:strVal val="#ppt_x"/>
                                          </p:val>
                                        </p:tav>
                                      </p:tavLst>
                                    </p:anim>
                                    <p:anim calcmode="lin" valueType="num">
                                      <p:cBhvr additive="base">
                                        <p:cTn id="83" dur="500" fill="hold"/>
                                        <p:tgtEl>
                                          <p:spTgt spid="4"/>
                                        </p:tgtEl>
                                        <p:attrNameLst>
                                          <p:attrName>ppt_y</p:attrName>
                                        </p:attrNameLst>
                                      </p:cBhvr>
                                      <p:tavLst>
                                        <p:tav tm="0">
                                          <p:val>
                                            <p:strVal val="0-#ppt_h/2"/>
                                          </p:val>
                                        </p:tav>
                                        <p:tav tm="100000">
                                          <p:val>
                                            <p:strVal val="#ppt_y"/>
                                          </p:val>
                                        </p:tav>
                                      </p:tavLst>
                                    </p:anim>
                                  </p:childTnLst>
                                </p:cTn>
                              </p:par>
                            </p:childTnLst>
                          </p:cTn>
                        </p:par>
                        <p:par>
                          <p:cTn id="84" fill="hold">
                            <p:stCondLst>
                              <p:cond delay="1000"/>
                            </p:stCondLst>
                            <p:childTnLst>
                              <p:par>
                                <p:cTn id="85" presetID="2" presetClass="entr" presetSubtype="1" fill="hold" nodeType="afterEffect">
                                  <p:stCondLst>
                                    <p:cond delay="0"/>
                                  </p:stCondLst>
                                  <p:childTnLst>
                                    <p:set>
                                      <p:cBhvr>
                                        <p:cTn id="86" dur="1" fill="hold">
                                          <p:stCondLst>
                                            <p:cond delay="0"/>
                                          </p:stCondLst>
                                        </p:cTn>
                                        <p:tgtEl>
                                          <p:spTgt spid="3"/>
                                        </p:tgtEl>
                                        <p:attrNameLst>
                                          <p:attrName>style.visibility</p:attrName>
                                        </p:attrNameLst>
                                      </p:cBhvr>
                                      <p:to>
                                        <p:strVal val="visible"/>
                                      </p:to>
                                    </p:set>
                                    <p:anim calcmode="lin" valueType="num">
                                      <p:cBhvr additive="base">
                                        <p:cTn id="87" dur="500" fill="hold"/>
                                        <p:tgtEl>
                                          <p:spTgt spid="3"/>
                                        </p:tgtEl>
                                        <p:attrNameLst>
                                          <p:attrName>ppt_x</p:attrName>
                                        </p:attrNameLst>
                                      </p:cBhvr>
                                      <p:tavLst>
                                        <p:tav tm="0">
                                          <p:val>
                                            <p:strVal val="#ppt_x"/>
                                          </p:val>
                                        </p:tav>
                                        <p:tav tm="100000">
                                          <p:val>
                                            <p:strVal val="#ppt_x"/>
                                          </p:val>
                                        </p:tav>
                                      </p:tavLst>
                                    </p:anim>
                                    <p:anim calcmode="lin" valueType="num">
                                      <p:cBhvr additive="base">
                                        <p:cTn id="88" dur="500" fill="hold"/>
                                        <p:tgtEl>
                                          <p:spTgt spid="3"/>
                                        </p:tgtEl>
                                        <p:attrNameLst>
                                          <p:attrName>ppt_y</p:attrName>
                                        </p:attrNameLst>
                                      </p:cBhvr>
                                      <p:tavLst>
                                        <p:tav tm="0">
                                          <p:val>
                                            <p:strVal val="0-#ppt_h/2"/>
                                          </p:val>
                                        </p:tav>
                                        <p:tav tm="100000">
                                          <p:val>
                                            <p:strVal val="#ppt_y"/>
                                          </p:val>
                                        </p:tav>
                                      </p:tavLst>
                                    </p:anim>
                                  </p:childTnLst>
                                </p:cTn>
                              </p:par>
                            </p:childTnLst>
                          </p:cTn>
                        </p:par>
                        <p:par>
                          <p:cTn id="89" fill="hold">
                            <p:stCondLst>
                              <p:cond delay="1500"/>
                            </p:stCondLst>
                            <p:childTnLst>
                              <p:par>
                                <p:cTn id="90" presetID="2" presetClass="entr" presetSubtype="1" fill="hold" nodeType="afterEffect">
                                  <p:stCondLst>
                                    <p:cond delay="0"/>
                                  </p:stCondLst>
                                  <p:childTnLst>
                                    <p:set>
                                      <p:cBhvr>
                                        <p:cTn id="91" dur="1" fill="hold">
                                          <p:stCondLst>
                                            <p:cond delay="0"/>
                                          </p:stCondLst>
                                        </p:cTn>
                                        <p:tgtEl>
                                          <p:spTgt spid="7"/>
                                        </p:tgtEl>
                                        <p:attrNameLst>
                                          <p:attrName>style.visibility</p:attrName>
                                        </p:attrNameLst>
                                      </p:cBhvr>
                                      <p:to>
                                        <p:strVal val="visible"/>
                                      </p:to>
                                    </p:set>
                                    <p:anim calcmode="lin" valueType="num">
                                      <p:cBhvr additive="base">
                                        <p:cTn id="92" dur="500" fill="hold"/>
                                        <p:tgtEl>
                                          <p:spTgt spid="7"/>
                                        </p:tgtEl>
                                        <p:attrNameLst>
                                          <p:attrName>ppt_x</p:attrName>
                                        </p:attrNameLst>
                                      </p:cBhvr>
                                      <p:tavLst>
                                        <p:tav tm="0">
                                          <p:val>
                                            <p:strVal val="#ppt_x"/>
                                          </p:val>
                                        </p:tav>
                                        <p:tav tm="100000">
                                          <p:val>
                                            <p:strVal val="#ppt_x"/>
                                          </p:val>
                                        </p:tav>
                                      </p:tavLst>
                                    </p:anim>
                                    <p:anim calcmode="lin" valueType="num">
                                      <p:cBhvr additive="base">
                                        <p:cTn id="9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7" presetClass="emph" presetSubtype="0" fill="hold" grpId="2" nodeType="clickEffect">
                                  <p:stCondLst>
                                    <p:cond delay="0"/>
                                  </p:stCondLst>
                                  <p:childTnLst>
                                    <p:animClr clrSpc="rgb" dir="cw">
                                      <p:cBhvr override="childStyle">
                                        <p:cTn id="97" dur="250" autoRev="1" fill="hold"/>
                                        <p:tgtEl>
                                          <p:spTgt spid="40"/>
                                        </p:tgtEl>
                                        <p:attrNameLst>
                                          <p:attrName>style.color</p:attrName>
                                        </p:attrNameLst>
                                      </p:cBhvr>
                                      <p:to>
                                        <a:schemeClr val="bg1"/>
                                      </p:to>
                                    </p:animClr>
                                    <p:animClr clrSpc="rgb" dir="cw">
                                      <p:cBhvr>
                                        <p:cTn id="98" dur="250" autoRev="1" fill="hold"/>
                                        <p:tgtEl>
                                          <p:spTgt spid="40"/>
                                        </p:tgtEl>
                                        <p:attrNameLst>
                                          <p:attrName>fillcolor</p:attrName>
                                        </p:attrNameLst>
                                      </p:cBhvr>
                                      <p:to>
                                        <a:schemeClr val="bg1"/>
                                      </p:to>
                                    </p:animClr>
                                    <p:set>
                                      <p:cBhvr>
                                        <p:cTn id="99" dur="250" autoRev="1" fill="hold"/>
                                        <p:tgtEl>
                                          <p:spTgt spid="40"/>
                                        </p:tgtEl>
                                        <p:attrNameLst>
                                          <p:attrName>fill.type</p:attrName>
                                        </p:attrNameLst>
                                      </p:cBhvr>
                                      <p:to>
                                        <p:strVal val="solid"/>
                                      </p:to>
                                    </p:set>
                                    <p:set>
                                      <p:cBhvr>
                                        <p:cTn id="100" dur="250" autoRev="1" fill="hold"/>
                                        <p:tgtEl>
                                          <p:spTgt spid="40"/>
                                        </p:tgtEl>
                                        <p:attrNameLst>
                                          <p:attrName>fill.on</p:attrName>
                                        </p:attrNameLst>
                                      </p:cBhvr>
                                      <p:to>
                                        <p:strVal val="true"/>
                                      </p:to>
                                    </p:set>
                                  </p:childTnLst>
                                </p:cTn>
                              </p:par>
                            </p:childTnLst>
                          </p:cTn>
                        </p:par>
                        <p:par>
                          <p:cTn id="101" fill="hold">
                            <p:stCondLst>
                              <p:cond delay="500"/>
                            </p:stCondLst>
                            <p:childTnLst>
                              <p:par>
                                <p:cTn id="102" presetID="2" presetClass="entr" presetSubtype="8" fill="hold" grpId="0" nodeType="afterEffect">
                                  <p:stCondLst>
                                    <p:cond delay="0"/>
                                  </p:stCondLst>
                                  <p:childTnLst>
                                    <p:set>
                                      <p:cBhvr>
                                        <p:cTn id="103" dur="1" fill="hold">
                                          <p:stCondLst>
                                            <p:cond delay="0"/>
                                          </p:stCondLst>
                                        </p:cTn>
                                        <p:tgtEl>
                                          <p:spTgt spid="34"/>
                                        </p:tgtEl>
                                        <p:attrNameLst>
                                          <p:attrName>style.visibility</p:attrName>
                                        </p:attrNameLst>
                                      </p:cBhvr>
                                      <p:to>
                                        <p:strVal val="visible"/>
                                      </p:to>
                                    </p:set>
                                    <p:anim calcmode="lin" valueType="num">
                                      <p:cBhvr additive="base">
                                        <p:cTn id="104" dur="500" fill="hold"/>
                                        <p:tgtEl>
                                          <p:spTgt spid="34"/>
                                        </p:tgtEl>
                                        <p:attrNameLst>
                                          <p:attrName>ppt_x</p:attrName>
                                        </p:attrNameLst>
                                      </p:cBhvr>
                                      <p:tavLst>
                                        <p:tav tm="0">
                                          <p:val>
                                            <p:strVal val="0-#ppt_w/2"/>
                                          </p:val>
                                        </p:tav>
                                        <p:tav tm="100000">
                                          <p:val>
                                            <p:strVal val="#ppt_x"/>
                                          </p:val>
                                        </p:tav>
                                      </p:tavLst>
                                    </p:anim>
                                    <p:anim calcmode="lin" valueType="num">
                                      <p:cBhvr additive="base">
                                        <p:cTn id="105"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7" presetClass="emph" presetSubtype="0" fill="hold" grpId="2" nodeType="clickEffect">
                                  <p:stCondLst>
                                    <p:cond delay="0"/>
                                  </p:stCondLst>
                                  <p:childTnLst>
                                    <p:animClr clrSpc="rgb" dir="cw">
                                      <p:cBhvr override="childStyle">
                                        <p:cTn id="109" dur="250" autoRev="1" fill="hold"/>
                                        <p:tgtEl>
                                          <p:spTgt spid="41"/>
                                        </p:tgtEl>
                                        <p:attrNameLst>
                                          <p:attrName>style.color</p:attrName>
                                        </p:attrNameLst>
                                      </p:cBhvr>
                                      <p:to>
                                        <a:schemeClr val="bg1"/>
                                      </p:to>
                                    </p:animClr>
                                    <p:animClr clrSpc="rgb" dir="cw">
                                      <p:cBhvr>
                                        <p:cTn id="110" dur="250" autoRev="1" fill="hold"/>
                                        <p:tgtEl>
                                          <p:spTgt spid="41"/>
                                        </p:tgtEl>
                                        <p:attrNameLst>
                                          <p:attrName>fillcolor</p:attrName>
                                        </p:attrNameLst>
                                      </p:cBhvr>
                                      <p:to>
                                        <a:schemeClr val="bg1"/>
                                      </p:to>
                                    </p:animClr>
                                    <p:set>
                                      <p:cBhvr>
                                        <p:cTn id="111" dur="250" autoRev="1" fill="hold"/>
                                        <p:tgtEl>
                                          <p:spTgt spid="41"/>
                                        </p:tgtEl>
                                        <p:attrNameLst>
                                          <p:attrName>fill.type</p:attrName>
                                        </p:attrNameLst>
                                      </p:cBhvr>
                                      <p:to>
                                        <p:strVal val="solid"/>
                                      </p:to>
                                    </p:set>
                                    <p:set>
                                      <p:cBhvr>
                                        <p:cTn id="112" dur="250" autoRev="1" fill="hold"/>
                                        <p:tgtEl>
                                          <p:spTgt spid="41"/>
                                        </p:tgtEl>
                                        <p:attrNameLst>
                                          <p:attrName>fill.on</p:attrName>
                                        </p:attrNameLst>
                                      </p:cBhvr>
                                      <p:to>
                                        <p:strVal val="true"/>
                                      </p:to>
                                    </p:set>
                                  </p:childTnLst>
                                </p:cTn>
                              </p:par>
                            </p:childTnLst>
                          </p:cTn>
                        </p:par>
                        <p:par>
                          <p:cTn id="113" fill="hold">
                            <p:stCondLst>
                              <p:cond delay="500"/>
                            </p:stCondLst>
                            <p:childTnLst>
                              <p:par>
                                <p:cTn id="114" presetID="2" presetClass="entr" presetSubtype="8" fill="hold" grpId="0" nodeType="afterEffect">
                                  <p:stCondLst>
                                    <p:cond delay="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0-#ppt_w/2"/>
                                          </p:val>
                                        </p:tav>
                                        <p:tav tm="100000">
                                          <p:val>
                                            <p:strVal val="#ppt_x"/>
                                          </p:val>
                                        </p:tav>
                                      </p:tavLst>
                                    </p:anim>
                                    <p:anim calcmode="lin" valueType="num">
                                      <p:cBhvr additive="base">
                                        <p:cTn id="117"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7" presetClass="emph" presetSubtype="0" fill="hold" grpId="2" nodeType="clickEffect">
                                  <p:stCondLst>
                                    <p:cond delay="0"/>
                                  </p:stCondLst>
                                  <p:childTnLst>
                                    <p:animClr clrSpc="rgb" dir="cw">
                                      <p:cBhvr override="childStyle">
                                        <p:cTn id="121" dur="250" autoRev="1" fill="hold"/>
                                        <p:tgtEl>
                                          <p:spTgt spid="42"/>
                                        </p:tgtEl>
                                        <p:attrNameLst>
                                          <p:attrName>style.color</p:attrName>
                                        </p:attrNameLst>
                                      </p:cBhvr>
                                      <p:to>
                                        <a:schemeClr val="bg1"/>
                                      </p:to>
                                    </p:animClr>
                                    <p:animClr clrSpc="rgb" dir="cw">
                                      <p:cBhvr>
                                        <p:cTn id="122" dur="250" autoRev="1" fill="hold"/>
                                        <p:tgtEl>
                                          <p:spTgt spid="42"/>
                                        </p:tgtEl>
                                        <p:attrNameLst>
                                          <p:attrName>fillcolor</p:attrName>
                                        </p:attrNameLst>
                                      </p:cBhvr>
                                      <p:to>
                                        <a:schemeClr val="bg1"/>
                                      </p:to>
                                    </p:animClr>
                                    <p:set>
                                      <p:cBhvr>
                                        <p:cTn id="123" dur="250" autoRev="1" fill="hold"/>
                                        <p:tgtEl>
                                          <p:spTgt spid="42"/>
                                        </p:tgtEl>
                                        <p:attrNameLst>
                                          <p:attrName>fill.type</p:attrName>
                                        </p:attrNameLst>
                                      </p:cBhvr>
                                      <p:to>
                                        <p:strVal val="solid"/>
                                      </p:to>
                                    </p:set>
                                    <p:set>
                                      <p:cBhvr>
                                        <p:cTn id="124" dur="250" autoRev="1" fill="hold"/>
                                        <p:tgtEl>
                                          <p:spTgt spid="42"/>
                                        </p:tgtEl>
                                        <p:attrNameLst>
                                          <p:attrName>fill.on</p:attrName>
                                        </p:attrNameLst>
                                      </p:cBhvr>
                                      <p:to>
                                        <p:strVal val="true"/>
                                      </p:to>
                                    </p:set>
                                  </p:childTnLst>
                                </p:cTn>
                              </p:par>
                            </p:childTnLst>
                          </p:cTn>
                        </p:par>
                        <p:par>
                          <p:cTn id="125" fill="hold">
                            <p:stCondLst>
                              <p:cond delay="500"/>
                            </p:stCondLst>
                            <p:childTnLst>
                              <p:par>
                                <p:cTn id="126" presetID="2" presetClass="entr" presetSubtype="1" fill="hold" nodeType="afterEffect">
                                  <p:stCondLst>
                                    <p:cond delay="0"/>
                                  </p:stCondLst>
                                  <p:childTnLst>
                                    <p:set>
                                      <p:cBhvr>
                                        <p:cTn id="127" dur="1" fill="hold">
                                          <p:stCondLst>
                                            <p:cond delay="0"/>
                                          </p:stCondLst>
                                        </p:cTn>
                                        <p:tgtEl>
                                          <p:spTgt spid="5"/>
                                        </p:tgtEl>
                                        <p:attrNameLst>
                                          <p:attrName>style.visibility</p:attrName>
                                        </p:attrNameLst>
                                      </p:cBhvr>
                                      <p:to>
                                        <p:strVal val="visible"/>
                                      </p:to>
                                    </p:set>
                                    <p:anim calcmode="lin" valueType="num">
                                      <p:cBhvr additive="base">
                                        <p:cTn id="128" dur="500" fill="hold"/>
                                        <p:tgtEl>
                                          <p:spTgt spid="5"/>
                                        </p:tgtEl>
                                        <p:attrNameLst>
                                          <p:attrName>ppt_x</p:attrName>
                                        </p:attrNameLst>
                                      </p:cBhvr>
                                      <p:tavLst>
                                        <p:tav tm="0">
                                          <p:val>
                                            <p:strVal val="#ppt_x"/>
                                          </p:val>
                                        </p:tav>
                                        <p:tav tm="100000">
                                          <p:val>
                                            <p:strVal val="#ppt_x"/>
                                          </p:val>
                                        </p:tav>
                                      </p:tavLst>
                                    </p:anim>
                                    <p:anim calcmode="lin" valueType="num">
                                      <p:cBhvr additive="base">
                                        <p:cTn id="129"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1" grpId="0"/>
      <p:bldP spid="34" grpId="0" animBg="1"/>
      <p:bldP spid="38" grpId="0" animBg="1"/>
      <p:bldP spid="39" grpId="0" animBg="1"/>
      <p:bldP spid="40" grpId="0" animBg="1"/>
      <p:bldP spid="40" grpId="1" animBg="1"/>
      <p:bldP spid="40" grpId="2" animBg="1"/>
      <p:bldP spid="41" grpId="0" animBg="1"/>
      <p:bldP spid="41" grpId="1" animBg="1"/>
      <p:bldP spid="41" grpId="2" animBg="1"/>
      <p:bldP spid="42" grpId="0" animBg="1"/>
      <p:bldP spid="42" grpId="1" animBg="1"/>
      <p:bldP spid="42" grpId="2" animBg="1"/>
      <p:bldP spid="46" grpId="0" animBg="1"/>
      <p:bldP spid="4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714375" y="1928813"/>
            <a:ext cx="7429500" cy="1323975"/>
          </a:xfrm>
          <a:prstGeom prst="rect">
            <a:avLst/>
          </a:prstGeom>
          <a:solidFill>
            <a:srgbClr val="FFCC99"/>
          </a:solidFill>
          <a:ln w="9525">
            <a:noFill/>
          </a:ln>
        </p:spPr>
        <p:txBody>
          <a:bodyPr anchor="t" anchorCtr="0">
            <a:spAutoFit/>
          </a:bodyPr>
          <a:p>
            <a:r>
              <a:rPr lang="zh-CN" altLang="en-US" sz="2000" b="1" dirty="0">
                <a:solidFill>
                  <a:srgbClr val="132767"/>
                </a:solidFill>
                <a:latin typeface="Arial" panose="020B0604020202020204" pitchFamily="34" charset="0"/>
                <a:ea typeface="仿宋_GB2312" pitchFamily="49" charset="-122"/>
              </a:rPr>
              <a:t>学习方法属</a:t>
            </a:r>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方法论</a:t>
            </a:r>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的哲理问题，需要正确处理好主、客观等各种因素之间的关系；应该存在通用的指导性原则，但没有通用的学习方法。此外还有身体因素，例如：</a:t>
            </a:r>
            <a:r>
              <a:rPr lang="zh-CN" altLang="zh-CN" sz="2000" b="1" dirty="0">
                <a:solidFill>
                  <a:srgbClr val="132767"/>
                </a:solidFill>
                <a:latin typeface="Arial" panose="020B0604020202020204" pitchFamily="34" charset="0"/>
                <a:ea typeface="仿宋_GB2312" pitchFamily="49" charset="-122"/>
              </a:rPr>
              <a:t>“</a:t>
            </a:r>
            <a:r>
              <a:rPr lang="zh-CN" altLang="en-US" sz="2000" b="1" dirty="0">
                <a:solidFill>
                  <a:srgbClr val="132767"/>
                </a:solidFill>
                <a:latin typeface="Arial" panose="020B0604020202020204" pitchFamily="34" charset="0"/>
                <a:ea typeface="仿宋_GB2312" pitchFamily="49" charset="-122"/>
              </a:rPr>
              <a:t>不会休息的人，就不会工作</a:t>
            </a:r>
            <a:r>
              <a:rPr lang="zh-CN" altLang="zh-CN" sz="2000" b="1" dirty="0">
                <a:solidFill>
                  <a:srgbClr val="132767"/>
                </a:solidFill>
                <a:latin typeface="Arial" panose="020B0604020202020204" pitchFamily="34" charset="0"/>
                <a:ea typeface="仿宋_GB2312" pitchFamily="49" charset="-122"/>
              </a:rPr>
              <a:t>”等。学习也一样，不能打疲劳仗</a:t>
            </a:r>
            <a:r>
              <a:rPr lang="zh-CN" altLang="en-US" sz="2000" b="1" dirty="0">
                <a:solidFill>
                  <a:srgbClr val="132767"/>
                </a:solidFill>
                <a:latin typeface="Arial" panose="020B0604020202020204" pitchFamily="34" charset="0"/>
                <a:ea typeface="仿宋_GB2312" pitchFamily="49" charset="-122"/>
              </a:rPr>
              <a:t>。</a:t>
            </a:r>
            <a:endParaRPr lang="zh-CN" altLang="en-US" sz="2000" b="1" dirty="0">
              <a:solidFill>
                <a:srgbClr val="132767"/>
              </a:solidFill>
              <a:latin typeface="Arial" panose="020B0604020202020204" pitchFamily="34" charset="0"/>
              <a:ea typeface="仿宋_GB2312" pitchFamily="49" charset="-122"/>
            </a:endParaRPr>
          </a:p>
        </p:txBody>
      </p:sp>
      <p:sp>
        <p:nvSpPr>
          <p:cNvPr id="4" name="TextBox 3"/>
          <p:cNvSpPr txBox="1"/>
          <p:nvPr/>
        </p:nvSpPr>
        <p:spPr>
          <a:xfrm>
            <a:off x="785813" y="3429000"/>
            <a:ext cx="7358062" cy="1384300"/>
          </a:xfrm>
          <a:prstGeom prst="rect">
            <a:avLst/>
          </a:prstGeom>
          <a:noFill/>
          <a:ln w="9525" cap="flat" cmpd="sng">
            <a:solidFill>
              <a:srgbClr val="C00000"/>
            </a:solidFill>
            <a:prstDash val="solid"/>
            <a:miter/>
            <a:headEnd type="none" w="med" len="med"/>
            <a:tailEnd type="none" w="med" len="med"/>
          </a:ln>
        </p:spPr>
        <p:txBody>
          <a:bodyPr anchor="t" anchorCtr="0">
            <a:spAutoFit/>
          </a:bodyPr>
          <a:p>
            <a:r>
              <a:rPr lang="zh-CN" altLang="en-US" sz="2800" b="1" dirty="0">
                <a:solidFill>
                  <a:srgbClr val="C00000"/>
                </a:solidFill>
                <a:latin typeface="Arial" panose="020B0604020202020204" pitchFamily="34" charset="0"/>
                <a:ea typeface="仿宋_GB2312" pitchFamily="49" charset="-122"/>
              </a:rPr>
              <a:t>大学的学习方法与中学的学习方法有很大不同。越到高年级，差别越大。主要区别是：大学是学生自己</a:t>
            </a:r>
            <a:r>
              <a:rPr lang="zh-CN" altLang="zh-CN" sz="2800" b="1" dirty="0">
                <a:solidFill>
                  <a:srgbClr val="C00000"/>
                </a:solidFill>
                <a:latin typeface="Arial" panose="020B0604020202020204" pitchFamily="34" charset="0"/>
                <a:ea typeface="仿宋_GB2312" pitchFamily="49" charset="-122"/>
              </a:rPr>
              <a:t>“</a:t>
            </a:r>
            <a:r>
              <a:rPr lang="zh-CN" altLang="en-US" sz="2800" b="1" dirty="0">
                <a:solidFill>
                  <a:srgbClr val="C00000"/>
                </a:solidFill>
                <a:latin typeface="Arial" panose="020B0604020202020204" pitchFamily="34" charset="0"/>
                <a:ea typeface="仿宋_GB2312" pitchFamily="49" charset="-122"/>
              </a:rPr>
              <a:t>走</a:t>
            </a:r>
            <a:r>
              <a:rPr lang="zh-CN" altLang="zh-CN" sz="2800" b="1" dirty="0">
                <a:solidFill>
                  <a:srgbClr val="C00000"/>
                </a:solidFill>
                <a:latin typeface="Arial" panose="020B0604020202020204" pitchFamily="34" charset="0"/>
                <a:ea typeface="仿宋_GB2312" pitchFamily="49" charset="-122"/>
              </a:rPr>
              <a:t>”</a:t>
            </a:r>
            <a:r>
              <a:rPr lang="zh-CN" altLang="en-US" sz="2800" b="1" dirty="0">
                <a:solidFill>
                  <a:srgbClr val="C00000"/>
                </a:solidFill>
                <a:latin typeface="Arial" panose="020B0604020202020204" pitchFamily="34" charset="0"/>
                <a:ea typeface="仿宋_GB2312" pitchFamily="49" charset="-122"/>
              </a:rPr>
              <a:t>，中学是老师抱着</a:t>
            </a:r>
            <a:r>
              <a:rPr lang="zh-CN" altLang="zh-CN" sz="2800" b="1" dirty="0">
                <a:solidFill>
                  <a:srgbClr val="C00000"/>
                </a:solidFill>
                <a:latin typeface="Arial" panose="020B0604020202020204" pitchFamily="34" charset="0"/>
                <a:ea typeface="仿宋_GB2312" pitchFamily="49" charset="-122"/>
              </a:rPr>
              <a:t>“</a:t>
            </a:r>
            <a:r>
              <a:rPr lang="zh-CN" altLang="en-US" sz="2800" b="1" dirty="0">
                <a:solidFill>
                  <a:srgbClr val="C00000"/>
                </a:solidFill>
                <a:latin typeface="Arial" panose="020B0604020202020204" pitchFamily="34" charset="0"/>
                <a:ea typeface="仿宋_GB2312" pitchFamily="49" charset="-122"/>
              </a:rPr>
              <a:t>走</a:t>
            </a:r>
            <a:r>
              <a:rPr lang="zh-CN" altLang="zh-CN" sz="2800" b="1" dirty="0">
                <a:solidFill>
                  <a:srgbClr val="C00000"/>
                </a:solidFill>
                <a:latin typeface="Arial" panose="020B0604020202020204" pitchFamily="34" charset="0"/>
                <a:ea typeface="仿宋_GB2312" pitchFamily="49" charset="-122"/>
              </a:rPr>
              <a:t>”</a:t>
            </a:r>
            <a:r>
              <a:rPr lang="zh-CN" altLang="en-US" sz="2800" b="1" dirty="0">
                <a:solidFill>
                  <a:srgbClr val="C00000"/>
                </a:solidFill>
                <a:latin typeface="Arial" panose="020B0604020202020204" pitchFamily="34" charset="0"/>
                <a:ea typeface="仿宋_GB2312" pitchFamily="49" charset="-122"/>
              </a:rPr>
              <a:t>。</a:t>
            </a:r>
            <a:endParaRPr lang="zh-CN" altLang="en-US" sz="2800" b="1" dirty="0">
              <a:solidFill>
                <a:srgbClr val="C00000"/>
              </a:solidFill>
              <a:latin typeface="Arial" panose="020B0604020202020204" pitchFamily="34" charset="0"/>
              <a:ea typeface="仿宋_GB2312" pitchFamily="49" charset="-122"/>
            </a:endParaRPr>
          </a:p>
        </p:txBody>
      </p:sp>
      <p:sp>
        <p:nvSpPr>
          <p:cNvPr id="112643" name="TextBox 5"/>
          <p:cNvSpPr txBox="1"/>
          <p:nvPr/>
        </p:nvSpPr>
        <p:spPr>
          <a:xfrm>
            <a:off x="2571750" y="1214438"/>
            <a:ext cx="3214688" cy="646112"/>
          </a:xfrm>
          <a:prstGeom prst="rect">
            <a:avLst/>
          </a:prstGeom>
          <a:noFill/>
          <a:ln w="9525">
            <a:noFill/>
          </a:ln>
        </p:spPr>
        <p:txBody>
          <a:bodyPr anchor="t" anchorCtr="0">
            <a:spAutoFit/>
          </a:bodyPr>
          <a:p>
            <a:r>
              <a:rPr lang="zh-CN" altLang="en-US" sz="3600" b="1" dirty="0">
                <a:solidFill>
                  <a:srgbClr val="132767"/>
                </a:solidFill>
                <a:latin typeface="仿宋" panose="02010609060101010101" charset="-122"/>
                <a:ea typeface="仿宋" panose="02010609060101010101" charset="-122"/>
              </a:rPr>
              <a:t>学习方法小结</a:t>
            </a:r>
            <a:endParaRPr lang="zh-CN" altLang="en-US" sz="3600" b="1" dirty="0">
              <a:solidFill>
                <a:srgbClr val="132767"/>
              </a:solidFill>
              <a:latin typeface="Arial" panose="020B0604020202020204" pitchFamily="34" charset="0"/>
              <a:ea typeface="仿宋_GB2312" pitchFamily="49" charset="-122"/>
            </a:endParaRPr>
          </a:p>
        </p:txBody>
      </p:sp>
      <p:sp>
        <p:nvSpPr>
          <p:cNvPr id="6" name="TextBox 5"/>
          <p:cNvSpPr txBox="1"/>
          <p:nvPr/>
        </p:nvSpPr>
        <p:spPr>
          <a:xfrm>
            <a:off x="785813" y="4929188"/>
            <a:ext cx="7429500" cy="1384300"/>
          </a:xfrm>
          <a:prstGeom prst="rect">
            <a:avLst/>
          </a:prstGeom>
          <a:solidFill>
            <a:srgbClr val="99FFCC"/>
          </a:solidFill>
          <a:ln w="9525">
            <a:noFill/>
          </a:ln>
        </p:spPr>
        <p:txBody>
          <a:bodyPr anchor="t" anchorCtr="0">
            <a:spAutoFit/>
          </a:bodyPr>
          <a:p>
            <a:r>
              <a:rPr lang="zh-CN" altLang="en-US" sz="2800" b="1" dirty="0">
                <a:solidFill>
                  <a:srgbClr val="C00000"/>
                </a:solidFill>
                <a:latin typeface="Arial" panose="020B0604020202020204" pitchFamily="34" charset="0"/>
                <a:ea typeface="仿宋_GB2312" pitchFamily="49" charset="-122"/>
              </a:rPr>
              <a:t>注意学习方法、摸索学习方法、寻找适合自己的学习方法是进入大学阶段学习的每一个学生都应该注意的重要课题。</a:t>
            </a:r>
            <a:endParaRPr lang="zh-CN" altLang="en-US" sz="2800" dirty="0">
              <a:solidFill>
                <a:srgbClr val="132767"/>
              </a:solidFill>
              <a:latin typeface="Arial" panose="020B060402020202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000000"/>
                                          </p:val>
                                        </p:tav>
                                        <p:tav tm="100000">
                                          <p:val>
                                            <p:strVal val="#ppt_w"/>
                                          </p:val>
                                        </p:tav>
                                      </p:tavLst>
                                    </p:anim>
                                    <p:anim calcmode="lin" valueType="num">
                                      <p:cBhvr>
                                        <p:cTn id="15" dur="1000" fill="hold"/>
                                        <p:tgtEl>
                                          <p:spTgt spid="4"/>
                                        </p:tgtEl>
                                        <p:attrNameLst>
                                          <p:attrName>ppt_h</p:attrName>
                                        </p:attrNameLst>
                                      </p:cBhvr>
                                      <p:tavLst>
                                        <p:tav tm="0">
                                          <p:val>
                                            <p:fltVal val="0.000000"/>
                                          </p:val>
                                        </p:tav>
                                        <p:tav tm="100000">
                                          <p:val>
                                            <p:strVal val="#ppt_h"/>
                                          </p:val>
                                        </p:tav>
                                      </p:tavLst>
                                    </p:anim>
                                    <p:anim calcmode="lin" valueType="num">
                                      <p:cBhvr>
                                        <p:cTn id="16"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17"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000000"/>
                                          </p:val>
                                        </p:tav>
                                        <p:tav tm="100000">
                                          <p:val>
                                            <p:strVal val="#ppt_w"/>
                                          </p:val>
                                        </p:tav>
                                      </p:tavLst>
                                    </p:anim>
                                    <p:anim calcmode="lin" valueType="num">
                                      <p:cBhvr>
                                        <p:cTn id="23" dur="1000" fill="hold"/>
                                        <p:tgtEl>
                                          <p:spTgt spid="6"/>
                                        </p:tgtEl>
                                        <p:attrNameLst>
                                          <p:attrName>ppt_h</p:attrName>
                                        </p:attrNameLst>
                                      </p:cBhvr>
                                      <p:tavLst>
                                        <p:tav tm="0">
                                          <p:val>
                                            <p:fltVal val="0.000000"/>
                                          </p:val>
                                        </p:tav>
                                        <p:tav tm="100000">
                                          <p:val>
                                            <p:strVal val="#ppt_h"/>
                                          </p:val>
                                        </p:tav>
                                      </p:tavLst>
                                    </p:anim>
                                    <p:anim calcmode="lin" valueType="num">
                                      <p:cBhvr>
                                        <p:cTn id="24" dur="1000" fill="hold"/>
                                        <p:tgtEl>
                                          <p:spTgt spid="6"/>
                                        </p:tgtEl>
                                        <p:attrNameLst>
                                          <p:attrName>ppt_x</p:attrName>
                                        </p:attrNameLst>
                                      </p:cBhvr>
                                      <p:tavLst>
                                        <p:tav tm="0" fmla="#ppt_x+(cos(-2*pi*(1-$))*-#ppt_x-sin(-2*pi*(1-$))*(1-#ppt_y))*(1-$)">
                                          <p:val>
                                            <p:fltVal val="0.000000"/>
                                          </p:val>
                                        </p:tav>
                                        <p:tav tm="100000">
                                          <p:val>
                                            <p:fltVal val="1.000000"/>
                                          </p:val>
                                        </p:tav>
                                      </p:tavLst>
                                    </p:anim>
                                    <p:anim calcmode="lin" valueType="num">
                                      <p:cBhvr>
                                        <p:cTn id="25" dur="1000" fill="hold"/>
                                        <p:tgtEl>
                                          <p:spTgt spid="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pic>
        <p:nvPicPr>
          <p:cNvPr id="61443" name="Picture 1"/>
          <p:cNvPicPr>
            <a:picLocks noChangeAspect="1"/>
          </p:cNvPicPr>
          <p:nvPr/>
        </p:nvPicPr>
        <p:blipFill>
          <a:blip r:embed="rId1"/>
          <a:stretch>
            <a:fillRect/>
          </a:stretch>
        </p:blipFill>
        <p:spPr>
          <a:xfrm>
            <a:off x="611188" y="1052513"/>
            <a:ext cx="7013575" cy="4543425"/>
          </a:xfrm>
          <a:prstGeom prst="rect">
            <a:avLst/>
          </a:prstGeom>
          <a:noFill/>
          <a:ln w="9525">
            <a:noFill/>
          </a:ln>
        </p:spPr>
      </p:pic>
      <p:sp>
        <p:nvSpPr>
          <p:cNvPr id="5" name="矩形 4"/>
          <p:cNvSpPr/>
          <p:nvPr/>
        </p:nvSpPr>
        <p:spPr>
          <a:xfrm>
            <a:off x="7667625" y="4581525"/>
            <a:ext cx="962025" cy="646113"/>
          </a:xfrm>
          <a:prstGeom prst="rect">
            <a:avLst/>
          </a:prstGeom>
          <a:solidFill>
            <a:srgbClr val="FFC000"/>
          </a:solidFill>
          <a:ln w="9525">
            <a:noFill/>
          </a:ln>
        </p:spPr>
        <p:txBody>
          <a:bodyPr lIns="91425" tIns="45713" rIns="91425" bIns="45713" anchor="t" anchorCtr="0">
            <a:spAutoFit/>
          </a:bodyPr>
          <a:p>
            <a:pPr algn="ctr" eaLnBrk="0" hangingPunct="0"/>
            <a:r>
              <a:rPr lang="zh-CN" altLang="en-US" sz="1800" b="1" dirty="0">
                <a:solidFill>
                  <a:srgbClr val="002060"/>
                </a:solidFill>
                <a:latin typeface="微软雅黑" panose="020B0503020204020204" charset="-122"/>
                <a:ea typeface="微软雅黑" panose="020B0503020204020204" charset="-122"/>
              </a:rPr>
              <a:t>实施层</a:t>
            </a:r>
            <a:endParaRPr lang="zh-CN" altLang="en-US" sz="1800" b="1" dirty="0">
              <a:solidFill>
                <a:srgbClr val="002060"/>
              </a:solidFill>
              <a:latin typeface="微软雅黑" panose="020B0503020204020204" charset="-122"/>
              <a:ea typeface="微软雅黑" panose="020B0503020204020204" charset="-122"/>
            </a:endParaRPr>
          </a:p>
          <a:p>
            <a:pPr algn="ctr" eaLnBrk="0" hangingPunct="0"/>
            <a:r>
              <a:rPr lang="zh-CN" altLang="en-US" sz="1800" b="1" dirty="0">
                <a:solidFill>
                  <a:srgbClr val="002060"/>
                </a:solidFill>
                <a:latin typeface="微软雅黑" panose="020B0503020204020204" charset="-122"/>
                <a:ea typeface="微软雅黑" panose="020B0503020204020204" charset="-122"/>
              </a:rPr>
              <a:t>教师</a:t>
            </a:r>
            <a:endParaRPr lang="zh-CN" altLang="en-US" sz="1800" b="1" dirty="0">
              <a:solidFill>
                <a:srgbClr val="002060"/>
              </a:solidFill>
              <a:latin typeface="微软雅黑" panose="020B0503020204020204" charset="-122"/>
              <a:ea typeface="微软雅黑" panose="020B0503020204020204" charset="-122"/>
            </a:endParaRPr>
          </a:p>
        </p:txBody>
      </p:sp>
      <p:sp>
        <p:nvSpPr>
          <p:cNvPr id="6" name="矩形 5"/>
          <p:cNvSpPr/>
          <p:nvPr/>
        </p:nvSpPr>
        <p:spPr>
          <a:xfrm>
            <a:off x="7596188" y="3573463"/>
            <a:ext cx="962025" cy="646112"/>
          </a:xfrm>
          <a:prstGeom prst="rect">
            <a:avLst/>
          </a:prstGeom>
          <a:solidFill>
            <a:srgbClr val="FFC000"/>
          </a:solidFill>
          <a:ln w="9525">
            <a:noFill/>
          </a:ln>
        </p:spPr>
        <p:txBody>
          <a:bodyPr lIns="91425" tIns="45713" rIns="91425" bIns="45713" anchor="t" anchorCtr="0">
            <a:spAutoFit/>
          </a:bodyPr>
          <a:p>
            <a:pPr algn="ctr" eaLnBrk="0" hangingPunct="0"/>
            <a:r>
              <a:rPr lang="zh-CN" altLang="en-US" sz="1800" b="1" dirty="0">
                <a:solidFill>
                  <a:srgbClr val="002060"/>
                </a:solidFill>
                <a:latin typeface="微软雅黑" panose="020B0503020204020204" charset="-122"/>
                <a:ea typeface="微软雅黑" panose="020B0503020204020204" charset="-122"/>
              </a:rPr>
              <a:t>规划层</a:t>
            </a:r>
            <a:endParaRPr lang="zh-CN" altLang="en-US" sz="1800" b="1" dirty="0">
              <a:solidFill>
                <a:srgbClr val="002060"/>
              </a:solidFill>
              <a:latin typeface="微软雅黑" panose="020B0503020204020204" charset="-122"/>
              <a:ea typeface="微软雅黑" panose="020B0503020204020204" charset="-122"/>
            </a:endParaRPr>
          </a:p>
          <a:p>
            <a:pPr algn="ctr" eaLnBrk="0" hangingPunct="0"/>
            <a:r>
              <a:rPr lang="zh-CN" altLang="en-US" sz="1800" b="1" dirty="0">
                <a:solidFill>
                  <a:srgbClr val="002060"/>
                </a:solidFill>
                <a:latin typeface="微软雅黑" panose="020B0503020204020204" charset="-122"/>
                <a:ea typeface="微软雅黑" panose="020B0503020204020204" charset="-122"/>
              </a:rPr>
              <a:t>专业</a:t>
            </a:r>
            <a:endParaRPr lang="zh-CN" altLang="en-US" sz="1800" b="1" dirty="0">
              <a:solidFill>
                <a:srgbClr val="002060"/>
              </a:solidFill>
              <a:latin typeface="微软雅黑" panose="020B0503020204020204" charset="-122"/>
              <a:ea typeface="微软雅黑" panose="020B0503020204020204" charset="-122"/>
            </a:endParaRPr>
          </a:p>
        </p:txBody>
      </p:sp>
      <p:sp>
        <p:nvSpPr>
          <p:cNvPr id="7" name="矩形 122"/>
          <p:cNvSpPr>
            <a:spLocks noChangeArrowheads="1"/>
          </p:cNvSpPr>
          <p:nvPr/>
        </p:nvSpPr>
        <p:spPr bwMode="auto">
          <a:xfrm>
            <a:off x="323850" y="115888"/>
            <a:ext cx="2087563" cy="585788"/>
          </a:xfrm>
          <a:prstGeom prst="rect">
            <a:avLst/>
          </a:prstGeom>
          <a:noFill/>
          <a:ln w="9525">
            <a:noFill/>
            <a:miter lim="800000"/>
          </a:ln>
        </p:spPr>
        <p:txBody>
          <a:bodyPr wrap="none" lIns="123414" tIns="61707" rIns="123414" bIns="61707" anchor="ctr"/>
          <a:lstStyle/>
          <a:p>
            <a:pPr marL="0" marR="0" lvl="0" indent="0" algn="l" defTabSz="914400" rtl="0" eaLnBrk="0" fontAlgn="auto" latinLnBrk="0" hangingPunct="0">
              <a:lnSpc>
                <a:spcPct val="100000"/>
              </a:lnSpc>
              <a:spcBef>
                <a:spcPts val="0"/>
              </a:spcBef>
              <a:spcAft>
                <a:spcPts val="0"/>
              </a:spcAft>
              <a:buClrTx/>
              <a:buSzTx/>
              <a:buFont typeface="Wingdings" panose="05000000000000000000" pitchFamily="2" charset="2"/>
              <a:buNone/>
              <a:defRPr/>
            </a:pPr>
            <a:r>
              <a:rPr kumimoji="0" lang="zh-CN" altLang="zh-CN" sz="3200" b="1" i="0" u="none" strike="noStrike" kern="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a:t>
            </a:r>
            <a:r>
              <a:rPr kumimoji="0" lang="zh-CN" altLang="en-US" sz="3200" b="1" i="0" u="none" strike="noStrike" kern="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产出导向”</a:t>
            </a:r>
            <a:endParaRPr kumimoji="0" lang="zh-CN" altLang="en-US" sz="3200" b="1" i="0" u="none" strike="noStrike" kern="0" cap="none" spc="0" normalizeH="0" baseline="0" noProof="0" dirty="0">
              <a:ln>
                <a:noFill/>
              </a:ln>
              <a:solidFill>
                <a:srgbClr val="FFC000"/>
              </a:solidFill>
              <a:effectLst/>
              <a:uLnTx/>
              <a:uFillTx/>
              <a:latin typeface="Arial" panose="020B0604020202020204" pitchFamily="34" charset="0"/>
              <a:ea typeface="隶书" panose="02010509060101010101" pitchFamily="49" charset="-122"/>
              <a:cs typeface="+mn-cs"/>
            </a:endParaRPr>
          </a:p>
        </p:txBody>
      </p:sp>
      <p:sp>
        <p:nvSpPr>
          <p:cNvPr id="61447" name="TextBox 29"/>
          <p:cNvSpPr txBox="1"/>
          <p:nvPr/>
        </p:nvSpPr>
        <p:spPr>
          <a:xfrm>
            <a:off x="2771775" y="0"/>
            <a:ext cx="2087563" cy="844550"/>
          </a:xfrm>
          <a:prstGeom prst="rect">
            <a:avLst/>
          </a:prstGeom>
          <a:noFill/>
          <a:ln w="9525">
            <a:noFill/>
          </a:ln>
        </p:spPr>
        <p:txBody>
          <a:bodyPr lIns="123414" tIns="61707" rIns="123414" bIns="61707" anchor="ctr" anchorCtr="0"/>
          <a:p>
            <a:pPr eaLnBrk="0" hangingPunct="0">
              <a:buFont typeface="Wingdings" panose="05000000000000000000" pitchFamily="2" charset="2"/>
            </a:pPr>
            <a:r>
              <a:rPr lang="zh-CN" altLang="en-US" b="1" dirty="0">
                <a:latin typeface="微软雅黑" panose="020B0503020204020204" charset="-122"/>
                <a:ea typeface="微软雅黑" panose="020B0503020204020204" charset="-122"/>
              </a:rPr>
              <a:t>培养体系</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809FB95-DBD4-4BD7-B389-B192C9CBBD21}" type="datetime1">
              <a:rPr kumimoji="0" lang="zh-CN" altLang="en-US" sz="18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rgbClr val="FFFFFF"/>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rgbClr val="FFFFFF"/>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113667" name="TextBox 3">
            <a:hlinkClick r:id="rId1" action="ppaction://hlinkfile"/>
          </p:cNvPr>
          <p:cNvSpPr txBox="1"/>
          <p:nvPr/>
        </p:nvSpPr>
        <p:spPr>
          <a:xfrm>
            <a:off x="395288" y="548640"/>
            <a:ext cx="6985000" cy="584200"/>
          </a:xfrm>
          <a:prstGeom prst="rect">
            <a:avLst/>
          </a:prstGeom>
          <a:noFill/>
          <a:ln w="9525">
            <a:noFill/>
          </a:ln>
        </p:spPr>
        <p:txBody>
          <a:bodyPr anchor="t" anchorCtr="0">
            <a:spAutoFit/>
          </a:bodyPr>
          <a:p>
            <a:pPr eaLnBrk="0" hangingPunct="0"/>
            <a:r>
              <a:rPr lang="zh-CN" altLang="en-US" dirty="0">
                <a:solidFill>
                  <a:srgbClr val="FFFFFF"/>
                </a:solidFill>
                <a:latin typeface="Arial" panose="020B0604020202020204" pitchFamily="34" charset="0"/>
                <a:ea typeface="隶书" panose="02010509060101010101" pitchFamily="49" charset="-122"/>
              </a:rPr>
              <a:t>作业：</a:t>
            </a:r>
            <a:endParaRPr lang="zh-CN" altLang="en-US" dirty="0">
              <a:solidFill>
                <a:srgbClr val="FFFFFF"/>
              </a:solidFill>
              <a:latin typeface="Arial" panose="020B0604020202020204" pitchFamily="34" charset="0"/>
              <a:ea typeface="隶书" panose="02010509060101010101" pitchFamily="49" charset="-122"/>
            </a:endParaRPr>
          </a:p>
        </p:txBody>
      </p:sp>
      <p:sp>
        <p:nvSpPr>
          <p:cNvPr id="113668" name="TextBox 4"/>
          <p:cNvSpPr txBox="1"/>
          <p:nvPr/>
        </p:nvSpPr>
        <p:spPr>
          <a:xfrm>
            <a:off x="251460" y="1341120"/>
            <a:ext cx="8810625" cy="3476625"/>
          </a:xfrm>
          <a:prstGeom prst="rect">
            <a:avLst/>
          </a:prstGeom>
          <a:noFill/>
          <a:ln w="9525">
            <a:noFill/>
          </a:ln>
        </p:spPr>
        <p:txBody>
          <a:bodyPr wrap="square" anchor="t" anchorCtr="0">
            <a:spAutoFit/>
          </a:bodyPr>
          <a:p>
            <a:pPr eaLnBrk="0" hangingPunct="0">
              <a:lnSpc>
                <a:spcPct val="150000"/>
              </a:lnSpc>
            </a:pPr>
            <a:r>
              <a:rPr lang="en-US" altLang="zh-CN" sz="2000" dirty="0">
                <a:solidFill>
                  <a:srgbClr val="FFFFFF"/>
                </a:solidFill>
                <a:latin typeface="Arial" panose="020B0604020202020204" pitchFamily="34" charset="0"/>
              </a:rPr>
              <a:t>1.</a:t>
            </a:r>
            <a:r>
              <a:rPr lang="zh-CN" altLang="en-US" sz="2000" dirty="0">
                <a:solidFill>
                  <a:srgbClr val="FFFFFF"/>
                </a:solidFill>
                <a:latin typeface="Arial" panose="020B0604020202020204" pitchFamily="34" charset="0"/>
                <a:ea typeface="隶书" panose="02010509060101010101" pitchFamily="49" charset="-122"/>
              </a:rPr>
              <a:t>谈谈你对本专业培养目标的理解。</a:t>
            </a:r>
            <a:endParaRPr lang="zh-CN" altLang="en-US" sz="2000" dirty="0">
              <a:solidFill>
                <a:srgbClr val="FFFFFF"/>
              </a:solidFill>
              <a:latin typeface="Arial" panose="020B0604020202020204" pitchFamily="34" charset="0"/>
              <a:ea typeface="隶书" panose="02010509060101010101" pitchFamily="49" charset="-122"/>
            </a:endParaRPr>
          </a:p>
          <a:p>
            <a:pPr eaLnBrk="0" hangingPunct="0">
              <a:lnSpc>
                <a:spcPct val="150000"/>
              </a:lnSpc>
            </a:pPr>
            <a:r>
              <a:rPr lang="en-US" altLang="zh-CN" sz="2000" dirty="0">
                <a:solidFill>
                  <a:srgbClr val="FFFFFF"/>
                </a:solidFill>
                <a:latin typeface="Arial" panose="020B0604020202020204" pitchFamily="34" charset="0"/>
              </a:rPr>
              <a:t>2. </a:t>
            </a:r>
            <a:r>
              <a:rPr lang="zh-CN" altLang="en-US" sz="2000" dirty="0">
                <a:solidFill>
                  <a:srgbClr val="FFFFFF"/>
                </a:solidFill>
                <a:latin typeface="Arial" panose="020B0604020202020204" pitchFamily="34" charset="0"/>
              </a:rPr>
              <a:t>从反映学生能力特征角度，</a:t>
            </a:r>
            <a:r>
              <a:rPr lang="zh-CN" altLang="en-US" sz="2000" dirty="0">
                <a:solidFill>
                  <a:srgbClr val="FFFFFF"/>
                </a:solidFill>
                <a:latin typeface="Arial" panose="020B0604020202020204" pitchFamily="34" charset="0"/>
                <a:ea typeface="隶书" panose="02010509060101010101" pitchFamily="49" charset="-122"/>
              </a:rPr>
              <a:t>谈谈你对本专业毕业要求的理解。</a:t>
            </a:r>
            <a:endParaRPr lang="en-US" altLang="zh-CN" sz="2000" dirty="0">
              <a:solidFill>
                <a:srgbClr val="FFFFFF"/>
              </a:solidFill>
              <a:latin typeface="Arial" panose="020B0604020202020204" pitchFamily="34" charset="0"/>
            </a:endParaRPr>
          </a:p>
          <a:p>
            <a:pPr eaLnBrk="0" hangingPunct="0">
              <a:lnSpc>
                <a:spcPct val="150000"/>
              </a:lnSpc>
            </a:pPr>
            <a:r>
              <a:rPr lang="en-US" altLang="zh-CN" sz="2000" dirty="0">
                <a:solidFill>
                  <a:srgbClr val="FFFFFF"/>
                </a:solidFill>
                <a:latin typeface="Arial" panose="020B0604020202020204" pitchFamily="34" charset="0"/>
              </a:rPr>
              <a:t>3.</a:t>
            </a:r>
            <a:r>
              <a:rPr lang="zh-CN" altLang="zh-CN" sz="2000" b="1" dirty="0">
                <a:sym typeface="+mn-ea"/>
              </a:rPr>
              <a:t>毕业要求</a:t>
            </a:r>
            <a:r>
              <a:rPr lang="en-US" altLang="zh-CN" sz="2000" b="1" dirty="0">
                <a:sym typeface="+mn-ea"/>
              </a:rPr>
              <a:t>1 </a:t>
            </a:r>
            <a:r>
              <a:rPr lang="zh-CN" altLang="zh-CN" sz="2000" b="1" dirty="0">
                <a:sym typeface="+mn-ea"/>
              </a:rPr>
              <a:t>工程知识：</a:t>
            </a:r>
            <a:r>
              <a:rPr lang="zh-CN" altLang="zh-CN" sz="2000" dirty="0">
                <a:sym typeface="+mn-ea"/>
              </a:rPr>
              <a:t>能够将数学、自然科学、工程基础和专业知识用于解决信息电子等相关领域内的复杂工程问题。谈谈你对复杂工程问题的认识。</a:t>
            </a:r>
            <a:endParaRPr lang="en-US" altLang="zh-CN" sz="2000" dirty="0">
              <a:solidFill>
                <a:srgbClr val="FFFFFF"/>
              </a:solidFill>
              <a:latin typeface="Arial" panose="020B0604020202020204" pitchFamily="34" charset="0"/>
            </a:endParaRPr>
          </a:p>
          <a:p>
            <a:pPr>
              <a:lnSpc>
                <a:spcPct val="150000"/>
              </a:lnSpc>
              <a:spcBef>
                <a:spcPct val="50000"/>
              </a:spcBef>
            </a:pPr>
            <a:r>
              <a:rPr lang="en-US" altLang="zh-CN" sz="2000" dirty="0">
                <a:solidFill>
                  <a:srgbClr val="FFFFFF"/>
                </a:solidFill>
                <a:latin typeface="Arial" panose="020B0604020202020204" pitchFamily="34" charset="0"/>
              </a:rPr>
              <a:t>4.</a:t>
            </a:r>
            <a:r>
              <a:rPr lang="en-US" altLang="zh-CN" sz="2000" dirty="0">
                <a:latin typeface="Arial" panose="020B0604020202020204" pitchFamily="34" charset="0"/>
              </a:rPr>
              <a:t> </a:t>
            </a:r>
            <a:r>
              <a:rPr lang="zh-CN" altLang="en-US" sz="2000" dirty="0">
                <a:latin typeface="Arial" panose="020B0604020202020204" pitchFamily="34" charset="0"/>
                <a:ea typeface="隶书" panose="02010509060101010101" pitchFamily="49" charset="-122"/>
              </a:rPr>
              <a:t>请在网上搜索列出三所不同类型学校电子科学与技术专业的特色和方向。</a:t>
            </a:r>
            <a:endParaRPr lang="zh-CN" altLang="en-US" sz="2000" dirty="0">
              <a:latin typeface="Arial" panose="020B0604020202020204" pitchFamily="34" charset="0"/>
              <a:ea typeface="隶书" panose="02010509060101010101" pitchFamily="49" charset="-122"/>
            </a:endParaRPr>
          </a:p>
          <a:p>
            <a:pPr>
              <a:lnSpc>
                <a:spcPct val="150000"/>
              </a:lnSpc>
              <a:spcBef>
                <a:spcPct val="50000"/>
              </a:spcBef>
            </a:pPr>
            <a:r>
              <a:rPr lang="en-US" altLang="zh-CN" sz="2000" dirty="0">
                <a:latin typeface="Arial" panose="020B0604020202020204" pitchFamily="34" charset="0"/>
              </a:rPr>
              <a:t>5. </a:t>
            </a:r>
            <a:r>
              <a:rPr lang="zh-CN" altLang="en-US" sz="2000" dirty="0">
                <a:latin typeface="Arial" panose="020B0604020202020204" pitchFamily="34" charset="0"/>
                <a:ea typeface="隶书" panose="02010509060101010101" pitchFamily="49" charset="-122"/>
              </a:rPr>
              <a:t>谈谈你对学习方法的大致认识。</a:t>
            </a:r>
            <a:endParaRPr lang="zh-CN" altLang="en-US" sz="2000" dirty="0">
              <a:latin typeface="Arial" panose="020B0604020202020204" pitchFamily="34" charset="0"/>
              <a:ea typeface="隶书" panose="02010509060101010101" pitchFamily="49" charset="-122"/>
            </a:endParaRPr>
          </a:p>
          <a:p>
            <a:pPr eaLnBrk="0" hangingPunct="0"/>
            <a:endParaRPr lang="zh-CN" altLang="en-US" sz="2000" dirty="0">
              <a:solidFill>
                <a:srgbClr val="FFFFFF"/>
              </a:solidFill>
              <a:latin typeface="Arial" panose="020B0604020202020204" pitchFamily="34" charset="0"/>
              <a:ea typeface="隶书"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62467" name="TextBox 3"/>
          <p:cNvSpPr txBox="1"/>
          <p:nvPr/>
        </p:nvSpPr>
        <p:spPr>
          <a:xfrm>
            <a:off x="468313" y="333375"/>
            <a:ext cx="4967287"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62468" name="TextBox 4"/>
          <p:cNvSpPr txBox="1"/>
          <p:nvPr/>
        </p:nvSpPr>
        <p:spPr>
          <a:xfrm>
            <a:off x="323850" y="1125538"/>
            <a:ext cx="8135938" cy="5538787"/>
          </a:xfrm>
          <a:prstGeom prst="rect">
            <a:avLst/>
          </a:prstGeom>
          <a:noFill/>
          <a:ln w="9525">
            <a:noFill/>
          </a:ln>
        </p:spPr>
        <p:txBody>
          <a:bodyPr anchor="t" anchorCtr="0">
            <a:spAutoFit/>
          </a:bodyPr>
          <a:p>
            <a:pPr eaLnBrk="0" hangingPunct="0">
              <a:lnSpc>
                <a:spcPct val="125000"/>
              </a:lnSpc>
            </a:pPr>
            <a:r>
              <a:rPr lang="zh-CN" altLang="zh-CN"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1 </a:t>
            </a:r>
            <a:r>
              <a:rPr lang="zh-CN" altLang="zh-CN" sz="2400" b="1" dirty="0">
                <a:latin typeface="Arial" panose="020B0604020202020204" pitchFamily="34" charset="0"/>
                <a:ea typeface="隶书" panose="02010509060101010101" pitchFamily="49" charset="-122"/>
              </a:rPr>
              <a:t>工程知识：</a:t>
            </a:r>
            <a:r>
              <a:rPr lang="zh-CN" altLang="zh-CN" sz="2400" dirty="0">
                <a:latin typeface="Arial" panose="020B0604020202020204" pitchFamily="34" charset="0"/>
                <a:ea typeface="隶书" panose="02010509060101010101" pitchFamily="49" charset="-122"/>
              </a:rPr>
              <a:t>能够将数学、自然科学、工程基础和专业知识用于解决信息电子等相关领域内的复杂工程问题。</a:t>
            </a:r>
            <a:endParaRPr lang="zh-CN" altLang="zh-CN" sz="2400" dirty="0">
              <a:latin typeface="Arial" panose="020B0604020202020204" pitchFamily="34" charset="0"/>
              <a:ea typeface="隶书" panose="02010509060101010101" pitchFamily="49" charset="-122"/>
            </a:endParaRPr>
          </a:p>
          <a:p>
            <a:pPr eaLnBrk="0" hangingPunct="0">
              <a:lnSpc>
                <a:spcPct val="125000"/>
              </a:lnSpc>
            </a:pPr>
            <a:r>
              <a:rPr lang="en-US" altLang="zh-CN" sz="2400" dirty="0">
                <a:latin typeface="Arial" panose="020B0604020202020204" pitchFamily="34" charset="0"/>
              </a:rPr>
              <a:t>1-1</a:t>
            </a:r>
            <a:r>
              <a:rPr lang="zh-CN" altLang="zh-CN" sz="2400" dirty="0">
                <a:latin typeface="Arial" panose="020B0604020202020204" pitchFamily="34" charset="0"/>
                <a:ea typeface="隶书" panose="02010509060101010101" pitchFamily="49" charset="-122"/>
              </a:rPr>
              <a:t>掌握数学与大学物理等自然科学知识，能将其应用于工程问题的建模，并进行优化。</a:t>
            </a:r>
            <a:endParaRPr lang="zh-CN" altLang="zh-CN" sz="2400" dirty="0">
              <a:latin typeface="Arial" panose="020B0604020202020204" pitchFamily="34" charset="0"/>
              <a:ea typeface="隶书" panose="02010509060101010101" pitchFamily="49" charset="-122"/>
            </a:endParaRPr>
          </a:p>
          <a:p>
            <a:pPr eaLnBrk="0" hangingPunct="0">
              <a:lnSpc>
                <a:spcPct val="125000"/>
              </a:lnSpc>
            </a:pPr>
            <a:r>
              <a:rPr lang="en-US" altLang="zh-CN" sz="2400" dirty="0">
                <a:latin typeface="Arial" panose="020B0604020202020204" pitchFamily="34" charset="0"/>
              </a:rPr>
              <a:t>1-2</a:t>
            </a:r>
            <a:r>
              <a:rPr lang="zh-CN" altLang="zh-CN" sz="2400" dirty="0">
                <a:latin typeface="Arial" panose="020B0604020202020204" pitchFamily="34" charset="0"/>
                <a:ea typeface="隶书" panose="02010509060101010101" pitchFamily="49" charset="-122"/>
              </a:rPr>
              <a:t>掌握电路、信号与系统及相关工程基础知识，能将其用于分析信息电子领域工程问题中的电子电路、电磁场及信号等相关问题。</a:t>
            </a:r>
            <a:endParaRPr lang="zh-CN" altLang="zh-CN" sz="2400" dirty="0">
              <a:latin typeface="Arial" panose="020B0604020202020204" pitchFamily="34" charset="0"/>
              <a:ea typeface="隶书" panose="02010509060101010101" pitchFamily="49" charset="-122"/>
            </a:endParaRPr>
          </a:p>
          <a:p>
            <a:pPr eaLnBrk="0" hangingPunct="0">
              <a:lnSpc>
                <a:spcPct val="125000"/>
              </a:lnSpc>
            </a:pPr>
            <a:r>
              <a:rPr lang="en-US" altLang="zh-CN" sz="2400" dirty="0">
                <a:latin typeface="Arial" panose="020B0604020202020204" pitchFamily="34" charset="0"/>
              </a:rPr>
              <a:t>1-3</a:t>
            </a:r>
            <a:r>
              <a:rPr lang="zh-CN" altLang="zh-CN" sz="2400" dirty="0">
                <a:latin typeface="Arial" panose="020B0604020202020204" pitchFamily="34" charset="0"/>
                <a:ea typeface="隶书" panose="02010509060101010101" pitchFamily="49" charset="-122"/>
              </a:rPr>
              <a:t>掌握计算机的基础知识，能够针对相关工程问题进行初步的软件分析和设计。</a:t>
            </a:r>
            <a:endParaRPr lang="zh-CN" altLang="zh-CN" sz="2400" dirty="0">
              <a:latin typeface="Arial" panose="020B0604020202020204" pitchFamily="34" charset="0"/>
              <a:ea typeface="隶书" panose="02010509060101010101" pitchFamily="49" charset="-122"/>
            </a:endParaRPr>
          </a:p>
          <a:p>
            <a:pPr eaLnBrk="0" hangingPunct="0">
              <a:lnSpc>
                <a:spcPct val="125000"/>
              </a:lnSpc>
            </a:pPr>
            <a:r>
              <a:rPr lang="en-US" altLang="zh-CN" sz="2400" dirty="0">
                <a:latin typeface="Arial" panose="020B0604020202020204" pitchFamily="34" charset="0"/>
              </a:rPr>
              <a:t>1-4</a:t>
            </a:r>
            <a:r>
              <a:rPr lang="zh-CN" altLang="zh-CN" sz="2400" dirty="0">
                <a:latin typeface="Arial" panose="020B0604020202020204" pitchFamily="34" charset="0"/>
                <a:ea typeface="隶书" panose="02010509060101010101" pitchFamily="49" charset="-122"/>
              </a:rPr>
              <a:t>掌握信息电子的基本理论，能将专业知识用于描述和分析信息电子领域</a:t>
            </a:r>
            <a:r>
              <a:rPr lang="zh-CN" altLang="zh-CN" sz="2400" dirty="0">
                <a:solidFill>
                  <a:srgbClr val="FF0000"/>
                </a:solidFill>
                <a:latin typeface="Arial" panose="020B0604020202020204" pitchFamily="34" charset="0"/>
                <a:ea typeface="隶书" panose="02010509060101010101" pitchFamily="49" charset="-122"/>
              </a:rPr>
              <a:t>复杂工程问题</a:t>
            </a:r>
            <a:r>
              <a:rPr lang="zh-CN" altLang="zh-CN" sz="2400" dirty="0">
                <a:latin typeface="Arial" panose="020B0604020202020204" pitchFamily="34" charset="0"/>
                <a:ea typeface="隶书" panose="02010509060101010101" pitchFamily="49" charset="-122"/>
              </a:rPr>
              <a:t>。</a:t>
            </a:r>
            <a:endParaRPr lang="zh-CN" altLang="zh-CN" sz="2400" dirty="0">
              <a:latin typeface="Arial" panose="020B0604020202020204" pitchFamily="34" charset="0"/>
              <a:ea typeface="隶书" panose="02010509060101010101" pitchFamily="49" charset="-122"/>
            </a:endParaRPr>
          </a:p>
          <a:p>
            <a:pPr eaLnBrk="0" hangingPunct="0"/>
            <a:endParaRPr lang="zh-CN" altLang="en-US" sz="2400" dirty="0">
              <a:latin typeface="Arial" panose="020B0604020202020204" pitchFamily="34" charset="0"/>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63491" name="TextBox 3"/>
          <p:cNvSpPr txBox="1"/>
          <p:nvPr/>
        </p:nvSpPr>
        <p:spPr>
          <a:xfrm>
            <a:off x="468313" y="333375"/>
            <a:ext cx="4967287"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63492" name="TextBox 4"/>
          <p:cNvSpPr txBox="1"/>
          <p:nvPr/>
        </p:nvSpPr>
        <p:spPr>
          <a:xfrm>
            <a:off x="323850" y="1125538"/>
            <a:ext cx="8135938" cy="4451350"/>
          </a:xfrm>
          <a:prstGeom prst="rect">
            <a:avLst/>
          </a:prstGeom>
          <a:noFill/>
          <a:ln w="9525">
            <a:noFill/>
          </a:ln>
        </p:spPr>
        <p:txBody>
          <a:bodyPr anchor="t" anchorCtr="0">
            <a:spAutoFit/>
          </a:bodyPr>
          <a:p>
            <a:pPr eaLnBrk="0" hangingPunct="0">
              <a:lnSpc>
                <a:spcPct val="150000"/>
              </a:lnSpc>
            </a:pPr>
            <a:r>
              <a:rPr lang="zh-CN" altLang="zh-CN"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2 </a:t>
            </a:r>
            <a:r>
              <a:rPr lang="zh-CN" altLang="zh-CN" sz="2400" b="1" dirty="0">
                <a:latin typeface="Arial" panose="020B0604020202020204" pitchFamily="34" charset="0"/>
                <a:ea typeface="隶书" panose="02010509060101010101" pitchFamily="49" charset="-122"/>
              </a:rPr>
              <a:t>问题分析：</a:t>
            </a:r>
            <a:r>
              <a:rPr lang="zh-CN" altLang="zh-CN" sz="2400" dirty="0">
                <a:latin typeface="Arial" panose="020B0604020202020204" pitchFamily="34" charset="0"/>
                <a:ea typeface="隶书" panose="02010509060101010101" pitchFamily="49" charset="-122"/>
              </a:rPr>
              <a:t>能够应用数学、自然科学和工程科学的基本原理，识别、表达、并通过文献研究分析信息电子等相关领域的复杂工程问题，以获得有效结论。</a:t>
            </a:r>
            <a:endParaRPr lang="zh-CN" altLang="zh-CN" sz="2400" dirty="0">
              <a:latin typeface="Arial" panose="020B0604020202020204" pitchFamily="34" charset="0"/>
              <a:ea typeface="隶书" panose="02010509060101010101" pitchFamily="49" charset="-122"/>
            </a:endParaRPr>
          </a:p>
          <a:p>
            <a:pPr eaLnBrk="0" hangingPunct="0">
              <a:lnSpc>
                <a:spcPct val="150000"/>
              </a:lnSpc>
            </a:pPr>
            <a:r>
              <a:rPr lang="en-US" altLang="zh-CN" sz="2400" dirty="0">
                <a:latin typeface="Arial" panose="020B0604020202020204" pitchFamily="34" charset="0"/>
              </a:rPr>
              <a:t>2-1</a:t>
            </a:r>
            <a:r>
              <a:rPr lang="zh-CN" altLang="zh-CN" sz="2400" dirty="0">
                <a:latin typeface="Arial" panose="020B0604020202020204" pitchFamily="34" charset="0"/>
                <a:ea typeface="隶书" panose="02010509060101010101" pitchFamily="49" charset="-122"/>
              </a:rPr>
              <a:t>能运用数学和大学物理等自然科学基础知识，识别和分析电子科学与技术领域复杂工程问题中的特征。</a:t>
            </a:r>
            <a:endParaRPr lang="zh-CN" altLang="zh-CN" sz="2400" dirty="0">
              <a:latin typeface="Arial" panose="020B0604020202020204" pitchFamily="34" charset="0"/>
              <a:ea typeface="隶书" panose="02010509060101010101" pitchFamily="49" charset="-122"/>
            </a:endParaRPr>
          </a:p>
          <a:p>
            <a:pPr eaLnBrk="0" hangingPunct="0">
              <a:lnSpc>
                <a:spcPct val="150000"/>
              </a:lnSpc>
            </a:pPr>
            <a:r>
              <a:rPr lang="en-US" altLang="zh-CN" sz="2400" dirty="0">
                <a:latin typeface="Arial" panose="020B0604020202020204" pitchFamily="34" charset="0"/>
              </a:rPr>
              <a:t>2-2</a:t>
            </a:r>
            <a:r>
              <a:rPr lang="zh-CN" altLang="zh-CN" sz="2400" dirty="0">
                <a:latin typeface="Arial" panose="020B0604020202020204" pitchFamily="34" charset="0"/>
                <a:ea typeface="隶书" panose="02010509060101010101" pitchFamily="49" charset="-122"/>
              </a:rPr>
              <a:t>能通过文献研究表达复杂工程问题。</a:t>
            </a:r>
            <a:endParaRPr lang="zh-CN" altLang="zh-CN" sz="2400" dirty="0">
              <a:latin typeface="Arial" panose="020B0604020202020204" pitchFamily="34" charset="0"/>
              <a:ea typeface="隶书" panose="02010509060101010101" pitchFamily="49" charset="-122"/>
            </a:endParaRPr>
          </a:p>
          <a:p>
            <a:pPr eaLnBrk="0" hangingPunct="0">
              <a:lnSpc>
                <a:spcPct val="150000"/>
              </a:lnSpc>
            </a:pPr>
            <a:r>
              <a:rPr lang="en-US" altLang="zh-CN" sz="2400" dirty="0">
                <a:latin typeface="Arial" panose="020B0604020202020204" pitchFamily="34" charset="0"/>
              </a:rPr>
              <a:t>2-3</a:t>
            </a:r>
            <a:r>
              <a:rPr lang="zh-CN" altLang="zh-CN" sz="2400" dirty="0">
                <a:latin typeface="Arial" panose="020B0604020202020204" pitchFamily="34" charset="0"/>
                <a:ea typeface="隶书" panose="02010509060101010101" pitchFamily="49" charset="-122"/>
              </a:rPr>
              <a:t>能运用工程科学基本原理分析复杂工程问题，以获得有效结论。</a:t>
            </a:r>
            <a:endParaRPr lang="zh-CN" altLang="en-US" sz="2400" dirty="0">
              <a:latin typeface="Arial" panose="020B0604020202020204" pitchFamily="34" charset="0"/>
              <a:ea typeface="隶书" panose="020105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5EDA9D7-DB9E-4906-BD8C-2B8D1578C648}" type="datetime1">
              <a:rPr kumimoji="0" lang="zh-CN" alt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灯片编号占位符 2"/>
          <p:cNvSpPr txBox="1">
            <a:spLocks noGrp="1"/>
          </p:cNvSpPr>
          <p:nvPr>
            <p:ph type="sldNum" sz="quarter" idx="4"/>
          </p:nvPr>
        </p:nvSpPr>
        <p:spPr bwMode="auto"/>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隶书" panose="02010509060101010101" pitchFamily="49"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fld>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
        <p:nvSpPr>
          <p:cNvPr id="64515" name="TextBox 3"/>
          <p:cNvSpPr txBox="1"/>
          <p:nvPr/>
        </p:nvSpPr>
        <p:spPr>
          <a:xfrm>
            <a:off x="468313" y="333375"/>
            <a:ext cx="4967287" cy="584200"/>
          </a:xfrm>
          <a:prstGeom prst="rect">
            <a:avLst/>
          </a:prstGeom>
          <a:noFill/>
          <a:ln w="9525">
            <a:noFill/>
          </a:ln>
        </p:spPr>
        <p:txBody>
          <a:bodyPr anchor="t" anchorCtr="0">
            <a:spAutoFit/>
          </a:bodyPr>
          <a:p>
            <a:pPr eaLnBrk="0" hangingPunct="0"/>
            <a:r>
              <a:rPr lang="en-US" altLang="zh-CN" dirty="0">
                <a:solidFill>
                  <a:srgbClr val="FFFF00"/>
                </a:solidFill>
                <a:latin typeface="Arial" panose="020B0604020202020204" pitchFamily="34" charset="0"/>
              </a:rPr>
              <a:t>2.</a:t>
            </a:r>
            <a:r>
              <a:rPr lang="zh-CN" altLang="en-US" dirty="0">
                <a:solidFill>
                  <a:srgbClr val="FFFF00"/>
                </a:solidFill>
                <a:latin typeface="Arial" panose="020B0604020202020204" pitchFamily="34" charset="0"/>
                <a:ea typeface="隶书" panose="02010509060101010101" pitchFamily="49" charset="-122"/>
              </a:rPr>
              <a:t>毕业要求：</a:t>
            </a:r>
            <a:endParaRPr lang="zh-CN" altLang="en-US" dirty="0">
              <a:solidFill>
                <a:srgbClr val="FFFF00"/>
              </a:solidFill>
              <a:latin typeface="Arial" panose="020B0604020202020204" pitchFamily="34" charset="0"/>
              <a:ea typeface="隶书" panose="02010509060101010101" pitchFamily="49" charset="-122"/>
            </a:endParaRPr>
          </a:p>
        </p:txBody>
      </p:sp>
      <p:sp>
        <p:nvSpPr>
          <p:cNvPr id="64516" name="TextBox 4"/>
          <p:cNvSpPr txBox="1"/>
          <p:nvPr/>
        </p:nvSpPr>
        <p:spPr>
          <a:xfrm>
            <a:off x="323850" y="836613"/>
            <a:ext cx="8135938" cy="5583237"/>
          </a:xfrm>
          <a:prstGeom prst="rect">
            <a:avLst/>
          </a:prstGeom>
          <a:noFill/>
          <a:ln w="9525">
            <a:noFill/>
          </a:ln>
        </p:spPr>
        <p:txBody>
          <a:bodyPr anchor="t" anchorCtr="0">
            <a:spAutoFit/>
          </a:bodyPr>
          <a:p>
            <a:pPr eaLnBrk="0" hangingPunct="0">
              <a:lnSpc>
                <a:spcPct val="125000"/>
              </a:lnSpc>
            </a:pPr>
            <a:r>
              <a:rPr lang="zh-CN" altLang="zh-CN" sz="2400" b="1" dirty="0">
                <a:latin typeface="Arial" panose="020B0604020202020204" pitchFamily="34" charset="0"/>
                <a:ea typeface="隶书" panose="02010509060101010101" pitchFamily="49" charset="-122"/>
              </a:rPr>
              <a:t>毕业要求</a:t>
            </a:r>
            <a:r>
              <a:rPr lang="en-US" altLang="zh-CN" sz="2400" b="1" dirty="0">
                <a:latin typeface="Arial" panose="020B0604020202020204" pitchFamily="34" charset="0"/>
              </a:rPr>
              <a:t>3 </a:t>
            </a:r>
            <a:r>
              <a:rPr lang="zh-CN" altLang="zh-CN" sz="2400" b="1" dirty="0">
                <a:latin typeface="Arial" panose="020B0604020202020204" pitchFamily="34" charset="0"/>
                <a:ea typeface="隶书" panose="02010509060101010101" pitchFamily="49" charset="-122"/>
              </a:rPr>
              <a:t>设计</a:t>
            </a:r>
            <a:r>
              <a:rPr lang="en-US" altLang="zh-CN" sz="2400" b="1" dirty="0">
                <a:latin typeface="Arial" panose="020B0604020202020204" pitchFamily="34" charset="0"/>
              </a:rPr>
              <a:t>/</a:t>
            </a:r>
            <a:r>
              <a:rPr lang="zh-CN" altLang="zh-CN" sz="2400" b="1" dirty="0">
                <a:latin typeface="Arial" panose="020B0604020202020204" pitchFamily="34" charset="0"/>
                <a:ea typeface="隶书" panose="02010509060101010101" pitchFamily="49" charset="-122"/>
              </a:rPr>
              <a:t>开发解决方案：</a:t>
            </a:r>
            <a:r>
              <a:rPr lang="zh-CN" altLang="zh-CN" sz="2400" dirty="0">
                <a:latin typeface="Arial" panose="020B0604020202020204" pitchFamily="34" charset="0"/>
                <a:ea typeface="隶书" panose="02010509060101010101" pitchFamily="49" charset="-122"/>
              </a:rPr>
              <a:t>能够设计针对电子科学与技术领域复杂工程问题的解决方案，设计满足特定指标要求的信息电子器件（系统），并能够在设计环节中体现创新意识，考虑社会、健康、安全、法律、文化以及环境等因素。</a:t>
            </a:r>
            <a:endParaRPr lang="zh-CN" altLang="zh-CN" sz="2400" dirty="0">
              <a:latin typeface="Arial" panose="020B0604020202020204" pitchFamily="34" charset="0"/>
              <a:ea typeface="隶书" panose="02010509060101010101" pitchFamily="49" charset="-122"/>
            </a:endParaRPr>
          </a:p>
          <a:p>
            <a:pPr eaLnBrk="0" hangingPunct="0">
              <a:lnSpc>
                <a:spcPct val="125000"/>
              </a:lnSpc>
            </a:pPr>
            <a:r>
              <a:rPr lang="en-US" altLang="zh-CN" sz="2400" dirty="0">
                <a:latin typeface="Arial" panose="020B0604020202020204" pitchFamily="34" charset="0"/>
              </a:rPr>
              <a:t>3-1</a:t>
            </a:r>
            <a:r>
              <a:rPr lang="zh-CN" altLang="zh-CN" sz="2400" dirty="0">
                <a:latin typeface="Arial" panose="020B0604020202020204" pitchFamily="34" charset="0"/>
                <a:ea typeface="隶书" panose="02010509060101010101" pitchFamily="49" charset="-122"/>
              </a:rPr>
              <a:t>掌握设计</a:t>
            </a:r>
            <a:r>
              <a:rPr lang="en-US" altLang="zh-CN" sz="2400" dirty="0">
                <a:latin typeface="Arial" panose="020B0604020202020204" pitchFamily="34" charset="0"/>
              </a:rPr>
              <a:t>/</a:t>
            </a:r>
            <a:r>
              <a:rPr lang="zh-CN" altLang="zh-CN" sz="2400" dirty="0">
                <a:latin typeface="Arial" panose="020B0604020202020204" pitchFamily="34" charset="0"/>
                <a:ea typeface="隶书" panose="02010509060101010101" pitchFamily="49" charset="-122"/>
              </a:rPr>
              <a:t>开发复杂工程问题解决方案所需要的专业知识和开发工具。</a:t>
            </a:r>
            <a:endParaRPr lang="zh-CN" altLang="zh-CN" sz="2400" dirty="0">
              <a:latin typeface="Arial" panose="020B0604020202020204" pitchFamily="34" charset="0"/>
              <a:ea typeface="隶书" panose="02010509060101010101" pitchFamily="49" charset="-122"/>
            </a:endParaRPr>
          </a:p>
          <a:p>
            <a:pPr eaLnBrk="0" hangingPunct="0">
              <a:lnSpc>
                <a:spcPct val="125000"/>
              </a:lnSpc>
            </a:pPr>
            <a:r>
              <a:rPr lang="en-US" altLang="zh-CN" sz="2400" dirty="0">
                <a:latin typeface="Arial" panose="020B0604020202020204" pitchFamily="34" charset="0"/>
              </a:rPr>
              <a:t>3-2</a:t>
            </a:r>
            <a:r>
              <a:rPr lang="zh-CN" altLang="zh-CN" sz="2400" dirty="0">
                <a:latin typeface="Arial" panose="020B0604020202020204" pitchFamily="34" charset="0"/>
                <a:ea typeface="隶书" panose="02010509060101010101" pitchFamily="49" charset="-122"/>
              </a:rPr>
              <a:t>能够根据用户需求确定设计目标，利用专业知识设计满足特定指标要求的信息电子器件（系统）。</a:t>
            </a:r>
            <a:endParaRPr lang="zh-CN" altLang="zh-CN" sz="2400" dirty="0">
              <a:latin typeface="Arial" panose="020B0604020202020204" pitchFamily="34" charset="0"/>
              <a:ea typeface="隶书" panose="02010509060101010101" pitchFamily="49" charset="-122"/>
            </a:endParaRPr>
          </a:p>
          <a:p>
            <a:pPr eaLnBrk="0" hangingPunct="0">
              <a:lnSpc>
                <a:spcPct val="125000"/>
              </a:lnSpc>
            </a:pPr>
            <a:r>
              <a:rPr lang="en-US" altLang="zh-CN" sz="2400" dirty="0">
                <a:latin typeface="Arial" panose="020B0604020202020204" pitchFamily="34" charset="0"/>
              </a:rPr>
              <a:t>3-3</a:t>
            </a:r>
            <a:r>
              <a:rPr lang="zh-CN" altLang="zh-CN" sz="2400" dirty="0">
                <a:latin typeface="Arial" panose="020B0604020202020204" pitchFamily="34" charset="0"/>
                <a:ea typeface="隶书" panose="02010509060101010101" pitchFamily="49" charset="-122"/>
              </a:rPr>
              <a:t>能综合利用专业知识对设计方案进行优化，体现创新意识，并考虑健康、安全以及环境等因素。</a:t>
            </a:r>
            <a:endParaRPr lang="zh-CN" altLang="zh-CN" sz="2400" dirty="0">
              <a:latin typeface="Arial" panose="020B0604020202020204" pitchFamily="34" charset="0"/>
              <a:ea typeface="隶书" panose="02010509060101010101" pitchFamily="49" charset="-122"/>
            </a:endParaRPr>
          </a:p>
          <a:p>
            <a:pPr eaLnBrk="0" hangingPunct="0">
              <a:lnSpc>
                <a:spcPct val="125000"/>
              </a:lnSpc>
            </a:pPr>
            <a:r>
              <a:rPr lang="en-US" altLang="zh-CN" sz="2400" dirty="0">
                <a:latin typeface="Arial" panose="020B0604020202020204" pitchFamily="34" charset="0"/>
              </a:rPr>
              <a:t>3-4</a:t>
            </a:r>
            <a:r>
              <a:rPr lang="zh-CN" altLang="zh-CN" sz="2400" dirty="0">
                <a:latin typeface="Arial" panose="020B0604020202020204" pitchFamily="34" charset="0"/>
                <a:ea typeface="隶书" panose="02010509060101010101" pitchFamily="49" charset="-122"/>
              </a:rPr>
              <a:t>系统设计过程中能够综合考虑社会、法律以及文化等因素。</a:t>
            </a:r>
            <a:endParaRPr lang="zh-CN" altLang="zh-CN" sz="2400" dirty="0">
              <a:latin typeface="Arial" panose="020B0604020202020204" pitchFamily="34" charset="0"/>
              <a:ea typeface="隶书" panose="02010509060101010101" pitchFamily="49"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COMMONDATA" val="eyJoZGlkIjoiNDRjZjQyZGZhNjlhNDkzZTI5OWIxNDE3NmJkZDUzMjUifQ=="/>
  <p:tag name="KSO_WPP_MARK_KEY" val="43c98ad0-b977-44dd-9e60-c482f59718c5"/>
</p:tagLst>
</file>

<file path=ppt/theme/theme1.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db2004167l">
  <a:themeElements>
    <a:clrScheme name="cdb2004167l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fontScheme name="cdb2004167l">
      <a:majorFont>
        <a:latin typeface="Arial"/>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lnDef>
  </a:objectDefaults>
  <a:extraClrSchemeLst>
    <a:extraClrScheme>
      <a:clrScheme name="cdb2004167l 1">
        <a:dk1>
          <a:srgbClr val="0E3558"/>
        </a:dk1>
        <a:lt1>
          <a:srgbClr val="FFFFFF"/>
        </a:lt1>
        <a:dk2>
          <a:srgbClr val="006666"/>
        </a:dk2>
        <a:lt2>
          <a:srgbClr val="969696"/>
        </a:lt2>
        <a:accent1>
          <a:srgbClr val="E3BE05"/>
        </a:accent1>
        <a:accent2>
          <a:srgbClr val="4BC77A"/>
        </a:accent2>
        <a:accent3>
          <a:srgbClr val="FFFFFF"/>
        </a:accent3>
        <a:accent4>
          <a:srgbClr val="0A2C4A"/>
        </a:accent4>
        <a:accent5>
          <a:srgbClr val="EFDBAA"/>
        </a:accent5>
        <a:accent6>
          <a:srgbClr val="43B46E"/>
        </a:accent6>
        <a:hlink>
          <a:srgbClr val="CC3300"/>
        </a:hlink>
        <a:folHlink>
          <a:srgbClr val="333399"/>
        </a:folHlink>
      </a:clrScheme>
      <a:clrMap bg1="lt1" tx1="dk1" bg2="lt2" tx2="dk2" accent1="accent1" accent2="accent2" accent3="accent3" accent4="accent4" accent5="accent5" accent6="accent6" hlink="hlink" folHlink="folHlink"/>
    </a:extraClrScheme>
    <a:extraClrScheme>
      <a:clrScheme name="cdb2004167l 2">
        <a:dk1>
          <a:srgbClr val="55238D"/>
        </a:dk1>
        <a:lt1>
          <a:srgbClr val="FFFFFF"/>
        </a:lt1>
        <a:dk2>
          <a:srgbClr val="754ECC"/>
        </a:dk2>
        <a:lt2>
          <a:srgbClr val="C0C0C0"/>
        </a:lt2>
        <a:accent1>
          <a:srgbClr val="869EEC"/>
        </a:accent1>
        <a:accent2>
          <a:srgbClr val="EFA441"/>
        </a:accent2>
        <a:accent3>
          <a:srgbClr val="FFFFFF"/>
        </a:accent3>
        <a:accent4>
          <a:srgbClr val="471C78"/>
        </a:accent4>
        <a:accent5>
          <a:srgbClr val="C3CCF4"/>
        </a:accent5>
        <a:accent6>
          <a:srgbClr val="D9943A"/>
        </a:accent6>
        <a:hlink>
          <a:srgbClr val="63C398"/>
        </a:hlink>
        <a:folHlink>
          <a:srgbClr val="AAC856"/>
        </a:folHlink>
      </a:clrScheme>
      <a:clrMap bg1="lt1" tx1="dk1" bg2="lt2" tx2="dk2" accent1="accent1" accent2="accent2" accent3="accent3" accent4="accent4" accent5="accent5" accent6="accent6" hlink="hlink" folHlink="folHlink"/>
    </a:extraClrScheme>
    <a:extraClrScheme>
      <a:clrScheme name="cdb2004167l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db2004167l">
  <a:themeElements>
    <a:clrScheme name="cdb2004167l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fontScheme name="cdb2004167l">
      <a:majorFont>
        <a:latin typeface="Arial"/>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lnDef>
  </a:objectDefaults>
  <a:extraClrSchemeLst>
    <a:extraClrScheme>
      <a:clrScheme name="cdb2004167l 1">
        <a:dk1>
          <a:srgbClr val="0E3558"/>
        </a:dk1>
        <a:lt1>
          <a:srgbClr val="FFFFFF"/>
        </a:lt1>
        <a:dk2>
          <a:srgbClr val="006666"/>
        </a:dk2>
        <a:lt2>
          <a:srgbClr val="969696"/>
        </a:lt2>
        <a:accent1>
          <a:srgbClr val="E3BE05"/>
        </a:accent1>
        <a:accent2>
          <a:srgbClr val="4BC77A"/>
        </a:accent2>
        <a:accent3>
          <a:srgbClr val="FFFFFF"/>
        </a:accent3>
        <a:accent4>
          <a:srgbClr val="0A2C4A"/>
        </a:accent4>
        <a:accent5>
          <a:srgbClr val="EFDBAA"/>
        </a:accent5>
        <a:accent6>
          <a:srgbClr val="43B46E"/>
        </a:accent6>
        <a:hlink>
          <a:srgbClr val="CC3300"/>
        </a:hlink>
        <a:folHlink>
          <a:srgbClr val="333399"/>
        </a:folHlink>
      </a:clrScheme>
      <a:clrMap bg1="lt1" tx1="dk1" bg2="lt2" tx2="dk2" accent1="accent1" accent2="accent2" accent3="accent3" accent4="accent4" accent5="accent5" accent6="accent6" hlink="hlink" folHlink="folHlink"/>
    </a:extraClrScheme>
    <a:extraClrScheme>
      <a:clrScheme name="cdb2004167l 2">
        <a:dk1>
          <a:srgbClr val="55238D"/>
        </a:dk1>
        <a:lt1>
          <a:srgbClr val="FFFFFF"/>
        </a:lt1>
        <a:dk2>
          <a:srgbClr val="754ECC"/>
        </a:dk2>
        <a:lt2>
          <a:srgbClr val="C0C0C0"/>
        </a:lt2>
        <a:accent1>
          <a:srgbClr val="869EEC"/>
        </a:accent1>
        <a:accent2>
          <a:srgbClr val="EFA441"/>
        </a:accent2>
        <a:accent3>
          <a:srgbClr val="FFFFFF"/>
        </a:accent3>
        <a:accent4>
          <a:srgbClr val="471C78"/>
        </a:accent4>
        <a:accent5>
          <a:srgbClr val="C3CCF4"/>
        </a:accent5>
        <a:accent6>
          <a:srgbClr val="D9943A"/>
        </a:accent6>
        <a:hlink>
          <a:srgbClr val="63C398"/>
        </a:hlink>
        <a:folHlink>
          <a:srgbClr val="AAC856"/>
        </a:folHlink>
      </a:clrScheme>
      <a:clrMap bg1="lt1" tx1="dk1" bg2="lt2" tx2="dk2" accent1="accent1" accent2="accent2" accent3="accent3" accent4="accent4" accent5="accent5" accent6="accent6" hlink="hlink" folHlink="folHlink"/>
    </a:extraClrScheme>
    <a:extraClrScheme>
      <a:clrScheme name="cdb2004167l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db2004167l">
  <a:themeElements>
    <a:clrScheme name="cdb2004167l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fontScheme name="cdb2004167l">
      <a:majorFont>
        <a:latin typeface="Arial"/>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lnDef>
  </a:objectDefaults>
  <a:extraClrSchemeLst>
    <a:extraClrScheme>
      <a:clrScheme name="cdb2004167l 1">
        <a:dk1>
          <a:srgbClr val="0E3558"/>
        </a:dk1>
        <a:lt1>
          <a:srgbClr val="FFFFFF"/>
        </a:lt1>
        <a:dk2>
          <a:srgbClr val="006666"/>
        </a:dk2>
        <a:lt2>
          <a:srgbClr val="969696"/>
        </a:lt2>
        <a:accent1>
          <a:srgbClr val="E3BE05"/>
        </a:accent1>
        <a:accent2>
          <a:srgbClr val="4BC77A"/>
        </a:accent2>
        <a:accent3>
          <a:srgbClr val="FFFFFF"/>
        </a:accent3>
        <a:accent4>
          <a:srgbClr val="0A2C4A"/>
        </a:accent4>
        <a:accent5>
          <a:srgbClr val="EFDBAA"/>
        </a:accent5>
        <a:accent6>
          <a:srgbClr val="43B46E"/>
        </a:accent6>
        <a:hlink>
          <a:srgbClr val="CC3300"/>
        </a:hlink>
        <a:folHlink>
          <a:srgbClr val="333399"/>
        </a:folHlink>
      </a:clrScheme>
      <a:clrMap bg1="lt1" tx1="dk1" bg2="lt2" tx2="dk2" accent1="accent1" accent2="accent2" accent3="accent3" accent4="accent4" accent5="accent5" accent6="accent6" hlink="hlink" folHlink="folHlink"/>
    </a:extraClrScheme>
    <a:extraClrScheme>
      <a:clrScheme name="cdb2004167l 2">
        <a:dk1>
          <a:srgbClr val="55238D"/>
        </a:dk1>
        <a:lt1>
          <a:srgbClr val="FFFFFF"/>
        </a:lt1>
        <a:dk2>
          <a:srgbClr val="754ECC"/>
        </a:dk2>
        <a:lt2>
          <a:srgbClr val="C0C0C0"/>
        </a:lt2>
        <a:accent1>
          <a:srgbClr val="869EEC"/>
        </a:accent1>
        <a:accent2>
          <a:srgbClr val="EFA441"/>
        </a:accent2>
        <a:accent3>
          <a:srgbClr val="FFFFFF"/>
        </a:accent3>
        <a:accent4>
          <a:srgbClr val="471C78"/>
        </a:accent4>
        <a:accent5>
          <a:srgbClr val="C3CCF4"/>
        </a:accent5>
        <a:accent6>
          <a:srgbClr val="D9943A"/>
        </a:accent6>
        <a:hlink>
          <a:srgbClr val="63C398"/>
        </a:hlink>
        <a:folHlink>
          <a:srgbClr val="AAC856"/>
        </a:folHlink>
      </a:clrScheme>
      <a:clrMap bg1="lt1" tx1="dk1" bg2="lt2" tx2="dk2" accent1="accent1" accent2="accent2" accent3="accent3" accent4="accent4" accent5="accent5" accent6="accent6" hlink="hlink" folHlink="folHlink"/>
    </a:extraClrScheme>
    <a:extraClrScheme>
      <a:clrScheme name="cdb2004167l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Arial" panose="020B0604020202020204" pitchFamily="34" charset="0"/>
            <a:ea typeface="隶书" panose="02010509060101010101" pitchFamily="49" charset="-122"/>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cdb2004167l">
  <a:themeElements>
    <a:clrScheme name="cdb2004167l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fontScheme name="cdb2004167l">
      <a:majorFont>
        <a:latin typeface="Arial"/>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lnDef>
  </a:objectDefaults>
  <a:extraClrSchemeLst>
    <a:extraClrScheme>
      <a:clrScheme name="cdb2004167l 1">
        <a:dk1>
          <a:srgbClr val="0E3558"/>
        </a:dk1>
        <a:lt1>
          <a:srgbClr val="FFFFFF"/>
        </a:lt1>
        <a:dk2>
          <a:srgbClr val="006666"/>
        </a:dk2>
        <a:lt2>
          <a:srgbClr val="969696"/>
        </a:lt2>
        <a:accent1>
          <a:srgbClr val="E3BE05"/>
        </a:accent1>
        <a:accent2>
          <a:srgbClr val="4BC77A"/>
        </a:accent2>
        <a:accent3>
          <a:srgbClr val="FFFFFF"/>
        </a:accent3>
        <a:accent4>
          <a:srgbClr val="0A2C4A"/>
        </a:accent4>
        <a:accent5>
          <a:srgbClr val="EFDBAA"/>
        </a:accent5>
        <a:accent6>
          <a:srgbClr val="43B46E"/>
        </a:accent6>
        <a:hlink>
          <a:srgbClr val="CC3300"/>
        </a:hlink>
        <a:folHlink>
          <a:srgbClr val="333399"/>
        </a:folHlink>
      </a:clrScheme>
      <a:clrMap bg1="lt1" tx1="dk1" bg2="lt2" tx2="dk2" accent1="accent1" accent2="accent2" accent3="accent3" accent4="accent4" accent5="accent5" accent6="accent6" hlink="hlink" folHlink="folHlink"/>
    </a:extraClrScheme>
    <a:extraClrScheme>
      <a:clrScheme name="cdb2004167l 2">
        <a:dk1>
          <a:srgbClr val="55238D"/>
        </a:dk1>
        <a:lt1>
          <a:srgbClr val="FFFFFF"/>
        </a:lt1>
        <a:dk2>
          <a:srgbClr val="754ECC"/>
        </a:dk2>
        <a:lt2>
          <a:srgbClr val="C0C0C0"/>
        </a:lt2>
        <a:accent1>
          <a:srgbClr val="869EEC"/>
        </a:accent1>
        <a:accent2>
          <a:srgbClr val="EFA441"/>
        </a:accent2>
        <a:accent3>
          <a:srgbClr val="FFFFFF"/>
        </a:accent3>
        <a:accent4>
          <a:srgbClr val="471C78"/>
        </a:accent4>
        <a:accent5>
          <a:srgbClr val="C3CCF4"/>
        </a:accent5>
        <a:accent6>
          <a:srgbClr val="D9943A"/>
        </a:accent6>
        <a:hlink>
          <a:srgbClr val="63C398"/>
        </a:hlink>
        <a:folHlink>
          <a:srgbClr val="AAC856"/>
        </a:folHlink>
      </a:clrScheme>
      <a:clrMap bg1="lt1" tx1="dk1" bg2="lt2" tx2="dk2" accent1="accent1" accent2="accent2" accent3="accent3" accent4="accent4" accent5="accent5" accent6="accent6" hlink="hlink" folHlink="folHlink"/>
    </a:extraClrScheme>
    <a:extraClrScheme>
      <a:clrScheme name="cdb2004167l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9057</Words>
  <Application>WPS 演示</Application>
  <PresentationFormat>全屏显示(4:3)</PresentationFormat>
  <Paragraphs>1009</Paragraphs>
  <Slides>60</Slides>
  <Notes>2</Notes>
  <HiddenSlides>0</HiddenSlides>
  <MMClips>0</MMClips>
  <ScaleCrop>false</ScaleCrop>
  <HeadingPairs>
    <vt:vector size="8" baseType="variant">
      <vt:variant>
        <vt:lpstr>已用的字体</vt:lpstr>
      </vt:variant>
      <vt:variant>
        <vt:i4>17</vt:i4>
      </vt:variant>
      <vt:variant>
        <vt:lpstr>主题</vt:lpstr>
      </vt:variant>
      <vt:variant>
        <vt:i4>7</vt:i4>
      </vt:variant>
      <vt:variant>
        <vt:lpstr>嵌入 OLE 服务器</vt:lpstr>
      </vt:variant>
      <vt:variant>
        <vt:i4>4</vt:i4>
      </vt:variant>
      <vt:variant>
        <vt:lpstr>幻灯片标题</vt:lpstr>
      </vt:variant>
      <vt:variant>
        <vt:i4>60</vt:i4>
      </vt:variant>
    </vt:vector>
  </HeadingPairs>
  <TitlesOfParts>
    <vt:vector size="88" baseType="lpstr">
      <vt:lpstr>Arial</vt:lpstr>
      <vt:lpstr>宋体</vt:lpstr>
      <vt:lpstr>Wingdings</vt:lpstr>
      <vt:lpstr>隶书</vt:lpstr>
      <vt:lpstr>仿宋_GB2312</vt:lpstr>
      <vt:lpstr>仿宋</vt:lpstr>
      <vt:lpstr>楷体_GB2312</vt:lpstr>
      <vt:lpstr>新宋体</vt:lpstr>
      <vt:lpstr>黑体</vt:lpstr>
      <vt:lpstr>Times New Roman</vt:lpstr>
      <vt:lpstr>微软雅黑</vt:lpstr>
      <vt:lpstr>Arial Unicode MS</vt:lpstr>
      <vt:lpstr>Times New Roman</vt:lpstr>
      <vt:lpstr>Calibri</vt:lpstr>
      <vt:lpstr>Calibri</vt:lpstr>
      <vt:lpstr>等线</vt:lpstr>
      <vt:lpstr>Verdana</vt:lpstr>
      <vt:lpstr>Mountain Top</vt:lpstr>
      <vt:lpstr>cdb2004167l</vt:lpstr>
      <vt:lpstr>1_cdb2004167l</vt:lpstr>
      <vt:lpstr>2_cdb2004167l</vt:lpstr>
      <vt:lpstr>1_Mountain Top</vt:lpstr>
      <vt:lpstr>2_Mountain Top</vt:lpstr>
      <vt:lpstr>3_cdb2004167l</vt:lpstr>
      <vt:lpstr>Photoshop.Image.6</vt:lpstr>
      <vt:lpstr>Photoshop.Image.6</vt:lpstr>
      <vt:lpstr>Photoshop.Image.6</vt:lpstr>
      <vt:lpstr>Photoshop.Image.6</vt:lpstr>
      <vt:lpstr>电子科学与技术导论 序   言（2）</vt:lpstr>
      <vt:lpstr> 序言（2）提  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2.3.1、如何规划大学四年的学习</vt:lpstr>
      <vt:lpstr>PowerPoint 演示文稿</vt:lpstr>
      <vt:lpstr>PowerPoint 演示文稿</vt:lpstr>
      <vt:lpstr>2.3.2关于能力培养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2.3.3关于学习方法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chhm</dc:creator>
  <cp:lastModifiedBy>dell</cp:lastModifiedBy>
  <cp:revision>100</cp:revision>
  <dcterms:created xsi:type="dcterms:W3CDTF">2019-07-06T12:54:00Z</dcterms:created>
  <dcterms:modified xsi:type="dcterms:W3CDTF">2023-11-11T08:20:40Z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9D5E98E50EE548D79F197D9020EBA9BF</vt:lpwstr>
  </property>
</Properties>
</file>