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4" r:id="rId3"/>
    <p:sldId id="453" r:id="rId4"/>
    <p:sldId id="454" r:id="rId5"/>
    <p:sldId id="455" r:id="rId6"/>
    <p:sldId id="457" r:id="rId7"/>
    <p:sldId id="458" r:id="rId8"/>
    <p:sldId id="492" r:id="rId9"/>
    <p:sldId id="491" r:id="rId10"/>
  </p:sldIdLst>
  <p:sldSz cx="9144000" cy="6858000" type="screen4x3"/>
  <p:notesSz cx="6858000" cy="9144000"/>
  <p:custShowLst>
    <p:custShow name="异或门作用" id="0">
      <p:sldLst/>
    </p:custShow>
    <p:custShow name="12-19PIN" id="1">
      <p:sldLst/>
    </p:custShow>
    <p:custShow name="SUPPER/L编程器软件使用简介" id="2">
      <p:sldLst/>
    </p:custShow>
    <p:custShow name="JED文件" id="3">
      <p:sldLst/>
    </p:custShow>
    <p:custShow name="GAL16V8管脚图" id="4">
      <p:sldLst/>
    </p:custShow>
    <p:custShow name="CPLD、FPGA区别" id="5">
      <p:sldLst/>
    </p:custShow>
    <p:custShow name="可编程连接点示意图" id="6">
      <p:sldLst/>
    </p:custShow>
    <p:custShow name="图10.6.1" id="7">
      <p:sldLst/>
    </p:custShow>
    <p:custShow name="图10.6.3" id="8">
      <p:sldLst/>
    </p:custShow>
    <p:custShow name="图10.6.4" id="9">
      <p:sldLst/>
    </p:custShow>
    <p:custShow name="图10.6.5" id="10">
      <p:sldLst/>
    </p:custShow>
    <p:custShow name="GAL16V8逻辑图" id="11">
      <p:sldLst/>
    </p:custShow>
    <p:custShow name="OLMC结构图" id="12">
      <p:sldLst/>
    </p:custShow>
    <p:custShow name="FMUX等效电路" id="13">
      <p:sldLst/>
    </p:custShow>
    <p:custShow name="FMUX功能表" id="14">
      <p:sldLst/>
    </p:custShow>
    <p:custShow name="电路结构图" id="15">
      <p:sldLst/>
    </p:custShow>
    <p:custShow name="GAL部分放大" id="16">
      <p:sldLst/>
    </p:custShow>
    <p:custShow name="FMUX" id="17">
      <p:sldLst/>
    </p:custShow>
    <p:custShow name="PTMUX" id="18">
      <p:sldLst/>
    </p:custShow>
    <p:custShow name="TSMUX" id="19">
      <p:sldLst/>
    </p:custShow>
    <p:custShow name="OMUX" id="20">
      <p:sldLst/>
    </p:custShow>
    <p:custShow name="GAL组成讲解" id="21">
      <p:sldLst/>
    </p:custShow>
    <p:custShow name="专用输入模式" id="22">
      <p:sldLst/>
    </p:custShow>
    <p:custShow name="专用组合输出模式" id="23">
      <p:sldLst/>
    </p:custShow>
    <p:custShow name="反馈组合输出模式" id="24">
      <p:sldLst/>
    </p:custShow>
    <p:custShow name="时序组合输出" id="25">
      <p:sldLst/>
    </p:custShow>
    <p:custShow name="寄存器输出模式" id="26">
      <p:sldLst/>
    </p:custShow>
    <p:custShow name="GAL管脚图" id="27">
      <p:sldLst>
        <p:sld r:id="rId5"/>
      </p:sldLst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0066CC"/>
    <a:srgbClr val="660033"/>
    <a:srgbClr val="9966FF"/>
    <a:srgbClr val="FF0000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610"/>
    <p:restoredTop sz="94660"/>
  </p:normalViewPr>
  <p:slideViewPr>
    <p:cSldViewPr snapToGrid="0" showGuides="1">
      <p:cViewPr>
        <p:scale>
          <a:sx n="75" d="100"/>
          <a:sy n="75" d="100"/>
        </p:scale>
        <p:origin x="-1224" y="-72"/>
      </p:cViewPr>
      <p:guideLst>
        <p:guide orient="horz" pos="1160"/>
        <p:guide pos="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标题 1"/>
          <p:cNvSpPr>
            <a:spLocks noGrp="1"/>
          </p:cNvSpPr>
          <p:nvPr>
            <p:ph type="title"/>
          </p:nvPr>
        </p:nvSpPr>
        <p:spPr>
          <a:xfrm>
            <a:off x="215900" y="414338"/>
            <a:ext cx="8229600" cy="11430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题型说明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marL="0" indent="0"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一、填空题 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分（每空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分）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二、选择题 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分（每题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分）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三、大题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道 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3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215900" y="414338"/>
            <a:ext cx="8229600" cy="11430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第一章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基本概念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p>
            <a:pPr marL="0" indent="0"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掌握二进制、八进制、十进制、十六进制间的互相转换，以及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8421BCD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码与各种进制之间的转换。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02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6900863" cy="368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熟悉最小项的主要性质。</a:t>
            </a:r>
            <a:endParaRPr lang="en-US" altLang="zh-CN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会写函数式的反演式和对偶式。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b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参考习题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2.4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重点掌握逻辑函数的卡诺图化简法。</a:t>
            </a:r>
            <a:endParaRPr lang="en-US" altLang="zh-CN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参考书上例题、习题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2.12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2.15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03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 Box 4"/>
          <p:cNvSpPr txBox="1"/>
          <p:nvPr/>
        </p:nvSpPr>
        <p:spPr>
          <a:xfrm>
            <a:off x="520700" y="1016000"/>
            <a:ext cx="76612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重点：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MSI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组合逻辑电路的应用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644525" y="3170238"/>
            <a:ext cx="84994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用数据选择器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74151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74153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设计任意逻辑函数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b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1341438" y="3878263"/>
            <a:ext cx="2851150" cy="51911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习题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3.13   3.14</a:t>
            </a:r>
            <a:endParaRPr lang="en-US" altLang="zh-CN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644525" y="4762500"/>
            <a:ext cx="8499475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基于全加器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74283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和比较器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7485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的简单设计</a:t>
            </a:r>
            <a:b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习题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3.17  3.18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3.20  </a:t>
            </a:r>
            <a:b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en-US" altLang="zh-CN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Text Box 10"/>
          <p:cNvSpPr txBox="1"/>
          <p:nvPr/>
        </p:nvSpPr>
        <p:spPr>
          <a:xfrm>
            <a:off x="644525" y="5740400"/>
            <a:ext cx="84994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(4)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以上涉及芯片的相关电路的分析</a:t>
            </a:r>
            <a:b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636588" y="1947863"/>
            <a:ext cx="83042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小规模集成电路的分析与设计</a:t>
            </a:r>
            <a:b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  书上例题、习题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3.1 3.2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04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内容占位符 3"/>
          <p:cNvSpPr>
            <a:spLocks noGrp="1"/>
          </p:cNvSpPr>
          <p:nvPr>
            <p:ph idx="1"/>
          </p:nvPr>
        </p:nvSpPr>
        <p:spPr>
          <a:xfrm>
            <a:off x="296863" y="1439863"/>
            <a:ext cx="8229600" cy="4525962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a typeface="黑体" panose="02010609060101010101" pitchFamily="2" charset="-122"/>
              </a:rPr>
              <a:t>画波形</a:t>
            </a:r>
            <a:endParaRPr lang="en-US" altLang="zh-CN" sz="3600" b="1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ea typeface="黑体" panose="02010609060101010101" pitchFamily="2" charset="-122"/>
              </a:rPr>
              <a:t>  掌握基于触发器的电路波形。</a:t>
            </a:r>
            <a:r>
              <a:rPr lang="zh-CN" altLang="en-US" sz="3600" b="1" dirty="0">
                <a:solidFill>
                  <a:schemeClr val="accent2"/>
                </a:solidFill>
                <a:ea typeface="黑体" panose="02010609060101010101" pitchFamily="2" charset="-122"/>
              </a:rPr>
              <a:t>   </a:t>
            </a:r>
            <a:endParaRPr lang="zh-CN" altLang="en-US" sz="3600" b="1" dirty="0">
              <a:solidFill>
                <a:schemeClr val="accent2"/>
              </a:solidFill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chemeClr val="accent2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3600" b="1" dirty="0">
                <a:ea typeface="黑体" panose="02010609060101010101" pitchFamily="2" charset="-122"/>
              </a:rPr>
              <a:t>习题</a:t>
            </a:r>
            <a:r>
              <a:rPr lang="en-US" altLang="zh-CN" sz="3600" b="1">
                <a:ea typeface="黑体" panose="02010609060101010101" pitchFamily="2" charset="-122"/>
              </a:rPr>
              <a:t>4.1</a:t>
            </a:r>
            <a:r>
              <a:rPr lang="zh-CN" altLang="en-US" sz="3600" b="1" dirty="0">
                <a:ea typeface="黑体" panose="02010609060101010101" pitchFamily="2" charset="-122"/>
              </a:rPr>
              <a:t>、</a:t>
            </a:r>
            <a:r>
              <a:rPr lang="en-US" altLang="zh-CN" sz="3600" b="1">
                <a:ea typeface="黑体" panose="02010609060101010101" pitchFamily="2" charset="-122"/>
              </a:rPr>
              <a:t>4.7</a:t>
            </a:r>
            <a:r>
              <a:rPr lang="zh-CN" altLang="en-US" sz="3600" b="1" dirty="0">
                <a:ea typeface="黑体" panose="02010609060101010101" pitchFamily="2" charset="-122"/>
              </a:rPr>
              <a:t>、</a:t>
            </a:r>
            <a:r>
              <a:rPr lang="en-US" altLang="zh-CN" sz="3600" b="1">
                <a:ea typeface="黑体" panose="02010609060101010101" pitchFamily="2" charset="-122"/>
              </a:rPr>
              <a:t>4.8</a:t>
            </a:r>
            <a:r>
              <a:rPr lang="zh-CN" altLang="en-US" sz="3600" b="1" dirty="0">
                <a:ea typeface="黑体" panose="02010609060101010101" pitchFamily="2" charset="-122"/>
              </a:rPr>
              <a:t>、</a:t>
            </a:r>
            <a:r>
              <a:rPr lang="en-US" altLang="zh-CN" sz="3600" b="1">
                <a:ea typeface="黑体" panose="02010609060101010101" pitchFamily="2" charset="-122"/>
              </a:rPr>
              <a:t> 4.9</a:t>
            </a:r>
            <a:r>
              <a:rPr lang="zh-CN" altLang="en-US" sz="3600" b="1" dirty="0">
                <a:ea typeface="黑体" panose="02010609060101010101" pitchFamily="2" charset="-122"/>
              </a:rPr>
              <a:t>、</a:t>
            </a:r>
            <a:r>
              <a:rPr lang="en-US" altLang="zh-CN" sz="3600" b="1">
                <a:ea typeface="黑体" panose="02010609060101010101" pitchFamily="2" charset="-122"/>
              </a:rPr>
              <a:t> 4.10,  4.11</a:t>
            </a:r>
            <a:r>
              <a:rPr lang="zh-CN" altLang="en-US" sz="3600" b="1" dirty="0">
                <a:ea typeface="黑体" panose="02010609060101010101" pitchFamily="2" charset="-122"/>
              </a:rPr>
              <a:t> 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5738" y="501650"/>
            <a:ext cx="8958263" cy="5689600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indent="377825" eaLnBrk="1" hangingPunct="1"/>
            <a:endParaRPr lang="en-US" altLang="zh-CN" b="1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0" indent="377825"/>
            <a:r>
              <a:rPr lang="en-US" altLang="zh-CN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SSI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同步和异步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时序电路的分析方法，会写激励方程、状态方程、会画状态转移表和状态转移图、会分析自启动性。 </a:t>
            </a:r>
            <a:b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习题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5.3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5.4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5.7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5.8</a:t>
            </a:r>
            <a:endParaRPr lang="en-US" altLang="zh-CN" b="1">
              <a:ea typeface="黑体" panose="02010609060101010101" pitchFamily="2" charset="-122"/>
            </a:endParaRPr>
          </a:p>
          <a:p>
            <a:pPr marL="0" indent="377825" eaLnBrk="1" hangingPunct="1"/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b="1">
                <a:solidFill>
                  <a:srgbClr val="FF0000"/>
                </a:solidFill>
                <a:ea typeface="黑体" panose="02010609060101010101" pitchFamily="2" charset="-122"/>
              </a:rPr>
              <a:t>MSI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计数器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2" charset="-122"/>
              </a:rPr>
              <a:t>74161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的分析和设计</a:t>
            </a:r>
            <a:r>
              <a:rPr lang="zh-CN" altLang="en-US" b="1" dirty="0">
                <a:solidFill>
                  <a:schemeClr val="tx2"/>
                </a:solidFill>
                <a:ea typeface="黑体" panose="02010609060101010101" pitchFamily="2" charset="-122"/>
              </a:rPr>
              <a:t> </a:t>
            </a:r>
            <a:br>
              <a:rPr lang="en-US" altLang="zh-CN" b="1">
                <a:solidFill>
                  <a:schemeClr val="tx2"/>
                </a:solidFill>
                <a:ea typeface="黑体" panose="02010609060101010101" pitchFamily="2" charset="-122"/>
              </a:rPr>
            </a:br>
            <a:r>
              <a:rPr lang="en-US" altLang="zh-CN" b="1">
                <a:solidFill>
                  <a:schemeClr val="tx2"/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chemeClr val="tx2"/>
                </a:solidFill>
                <a:ea typeface="黑体" panose="02010609060101010101" pitchFamily="2" charset="-122"/>
              </a:rPr>
              <a:t>习题</a:t>
            </a:r>
            <a:r>
              <a:rPr lang="en-US" altLang="zh-CN" b="1">
                <a:ea typeface="黑体" panose="02010609060101010101" pitchFamily="2" charset="-122"/>
              </a:rPr>
              <a:t>5.14</a:t>
            </a:r>
            <a:r>
              <a:rPr lang="zh-CN" altLang="en-US" b="1" dirty="0">
                <a:ea typeface="黑体" panose="02010609060101010101" pitchFamily="2" charset="-122"/>
              </a:rPr>
              <a:t> 、</a:t>
            </a:r>
            <a:r>
              <a:rPr lang="en-US" altLang="zh-CN" b="1">
                <a:ea typeface="黑体" panose="02010609060101010101" pitchFamily="2" charset="-122"/>
              </a:rPr>
              <a:t>5.15</a:t>
            </a:r>
            <a:r>
              <a:rPr lang="zh-CN" altLang="en-US" b="1" dirty="0">
                <a:ea typeface="黑体" panose="02010609060101010101" pitchFamily="2" charset="-122"/>
              </a:rPr>
              <a:t> 、</a:t>
            </a:r>
            <a:r>
              <a:rPr lang="en-US" altLang="zh-CN" b="1">
                <a:ea typeface="黑体" panose="02010609060101010101" pitchFamily="2" charset="-122"/>
              </a:rPr>
              <a:t>5.16</a:t>
            </a:r>
            <a:r>
              <a:rPr lang="zh-CN" altLang="en-US" b="1" dirty="0">
                <a:ea typeface="黑体" panose="02010609060101010101" pitchFamily="2" charset="-122"/>
              </a:rPr>
              <a:t> 、</a:t>
            </a:r>
            <a:r>
              <a:rPr lang="en-US" altLang="zh-CN" b="1">
                <a:ea typeface="黑体" panose="02010609060101010101" pitchFamily="2" charset="-122"/>
              </a:rPr>
              <a:t>5.17</a:t>
            </a:r>
            <a:r>
              <a:rPr lang="zh-CN" altLang="en-US" b="1" dirty="0">
                <a:ea typeface="黑体" panose="02010609060101010101" pitchFamily="2" charset="-122"/>
              </a:rPr>
              <a:t> 、</a:t>
            </a:r>
            <a:r>
              <a:rPr lang="en-US" altLang="zh-CN" b="1">
                <a:ea typeface="黑体" panose="02010609060101010101" pitchFamily="2" charset="-122"/>
              </a:rPr>
              <a:t>5.18  </a:t>
            </a:r>
            <a:r>
              <a:rPr lang="zh-CN" altLang="en-US" b="1" dirty="0">
                <a:ea typeface="黑体" panose="02010609060101010101" pitchFamily="2" charset="-122"/>
              </a:rPr>
              <a:t>书上例题</a:t>
            </a:r>
            <a:endParaRPr lang="zh-CN" altLang="en-US" b="1" dirty="0">
              <a:ea typeface="黑体" panose="02010609060101010101" pitchFamily="2" charset="-122"/>
            </a:endParaRPr>
          </a:p>
          <a:p>
            <a:pPr marL="0" indent="377825" eaLnBrk="1" hangingPunct="1"/>
            <a:endParaRPr lang="en-US" altLang="zh-CN" b="1">
              <a:ea typeface="黑体" panose="02010609060101010101" pitchFamily="2" charset="-122"/>
            </a:endParaRPr>
          </a:p>
          <a:p>
            <a:pPr marL="0" indent="377825" eaLnBrk="1" hangingPunct="1"/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序列信号发生器的分析和设计</a:t>
            </a:r>
            <a:r>
              <a:rPr lang="zh-CN" altLang="en-US" b="1" dirty="0">
                <a:solidFill>
                  <a:schemeClr val="tx2"/>
                </a:solidFill>
                <a:ea typeface="黑体" panose="02010609060101010101" pitchFamily="2" charset="-122"/>
              </a:rPr>
              <a:t>：</a:t>
            </a:r>
            <a:r>
              <a:rPr lang="en-US" altLang="zh-CN" b="1">
                <a:solidFill>
                  <a:schemeClr val="tx2"/>
                </a:solidFill>
                <a:ea typeface="黑体" panose="02010609060101010101" pitchFamily="2" charset="-122"/>
              </a:rPr>
              <a:t> </a:t>
            </a:r>
            <a:br>
              <a:rPr lang="en-US" altLang="zh-CN" b="1">
                <a:solidFill>
                  <a:schemeClr val="tx2"/>
                </a:solidFill>
                <a:ea typeface="黑体" panose="02010609060101010101" pitchFamily="2" charset="-122"/>
              </a:rPr>
            </a:br>
            <a:r>
              <a:rPr lang="en-US" altLang="zh-CN" b="1">
                <a:solidFill>
                  <a:schemeClr val="tx2"/>
                </a:solidFill>
                <a:ea typeface="黑体" panose="02010609060101010101" pitchFamily="2" charset="-122"/>
              </a:rPr>
              <a:t>    </a:t>
            </a:r>
            <a:r>
              <a:rPr lang="en-US" altLang="zh-CN" b="1">
                <a:ea typeface="黑体" panose="02010609060101010101" pitchFamily="2" charset="-122"/>
              </a:rPr>
              <a:t>5.25</a:t>
            </a:r>
            <a:r>
              <a:rPr lang="zh-CN" altLang="en-US" b="1" dirty="0">
                <a:ea typeface="黑体" panose="02010609060101010101" pitchFamily="2" charset="-122"/>
              </a:rPr>
              <a:t>（</a:t>
            </a:r>
            <a:r>
              <a:rPr lang="en-US" altLang="zh-CN" b="1">
                <a:ea typeface="黑体" panose="02010609060101010101" pitchFamily="2" charset="-122"/>
              </a:rPr>
              <a:t>1</a:t>
            </a:r>
            <a:r>
              <a:rPr lang="zh-CN" altLang="en-US" b="1" dirty="0">
                <a:ea typeface="黑体" panose="02010609060101010101" pitchFamily="2" charset="-122"/>
              </a:rPr>
              <a:t>） </a:t>
            </a:r>
            <a:r>
              <a:rPr lang="en-US" altLang="zh-CN" b="1">
                <a:ea typeface="黑体" panose="02010609060101010101" pitchFamily="2" charset="-122"/>
              </a:rPr>
              <a:t>5.29   5.30   5.31   </a:t>
            </a:r>
            <a:r>
              <a:rPr lang="zh-CN" altLang="en-US" b="1" dirty="0">
                <a:ea typeface="黑体" panose="02010609060101010101" pitchFamily="2" charset="-122"/>
              </a:rPr>
              <a:t>例</a:t>
            </a:r>
            <a:r>
              <a:rPr lang="en-US" altLang="zh-CN" b="1">
                <a:ea typeface="黑体" panose="02010609060101010101" pitchFamily="2" charset="-122"/>
              </a:rPr>
              <a:t>5.4.1</a:t>
            </a:r>
            <a:r>
              <a:rPr lang="zh-CN" altLang="en-US" b="1" dirty="0">
                <a:ea typeface="黑体" panose="02010609060101010101" pitchFamily="2" charset="-122"/>
              </a:rPr>
              <a:t>， 例</a:t>
            </a:r>
            <a:r>
              <a:rPr lang="en-US" altLang="zh-CN" b="1">
                <a:ea typeface="黑体" panose="02010609060101010101" pitchFamily="2" charset="-122"/>
              </a:rPr>
              <a:t>5.4.2</a:t>
            </a:r>
            <a:endParaRPr lang="en-US" altLang="zh-CN" b="1">
              <a:ea typeface="黑体" panose="02010609060101010101" pitchFamily="2" charset="-122"/>
            </a:endParaRPr>
          </a:p>
          <a:p>
            <a:pPr marL="0" indent="377825" eaLnBrk="1" hangingPunct="1"/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614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05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charRg st="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charRg st="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7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charRg st="7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charRg st="7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06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1"/>
          </p:nvPr>
        </p:nvSpPr>
        <p:spPr>
          <a:xfrm>
            <a:off x="296863" y="1439863"/>
            <a:ext cx="8229600" cy="4525962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  <a:ea typeface="黑体" panose="02010609060101010101" pitchFamily="2" charset="-122"/>
              </a:rPr>
              <a:t>利用</a:t>
            </a:r>
            <a:r>
              <a:rPr lang="en-US" altLang="zh-CN" sz="3600" b="1">
                <a:solidFill>
                  <a:srgbClr val="0000CC"/>
                </a:solidFill>
                <a:ea typeface="黑体" panose="02010609060101010101" pitchFamily="2" charset="-122"/>
              </a:rPr>
              <a:t>PROM</a:t>
            </a:r>
            <a:r>
              <a:rPr lang="zh-CN" altLang="en-US" sz="3600" b="1" dirty="0">
                <a:solidFill>
                  <a:srgbClr val="0000CC"/>
                </a:solidFill>
                <a:ea typeface="黑体" panose="02010609060101010101" pitchFamily="2" charset="-122"/>
              </a:rPr>
              <a:t>或</a:t>
            </a:r>
            <a:r>
              <a:rPr lang="en-US" altLang="zh-CN" sz="3600" b="1">
                <a:solidFill>
                  <a:srgbClr val="0000CC"/>
                </a:solidFill>
                <a:ea typeface="黑体" panose="02010609060101010101" pitchFamily="2" charset="-122"/>
              </a:rPr>
              <a:t>PLA</a:t>
            </a:r>
            <a:r>
              <a:rPr lang="zh-CN" altLang="en-US" sz="3600" b="1" dirty="0">
                <a:solidFill>
                  <a:srgbClr val="0000CC"/>
                </a:solidFill>
                <a:ea typeface="黑体" panose="02010609060101010101" pitchFamily="2" charset="-122"/>
              </a:rPr>
              <a:t>设计组合逻辑函数或设计特定功能的电路。</a:t>
            </a:r>
            <a:endParaRPr lang="zh-CN" altLang="en-US" sz="3600" b="1" dirty="0">
              <a:solidFill>
                <a:srgbClr val="0000CC"/>
              </a:solidFill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ea typeface="黑体" panose="02010609060101010101" pitchFamily="2" charset="-122"/>
              </a:rPr>
              <a:t>书上例题，</a:t>
            </a:r>
            <a:r>
              <a:rPr lang="zh-CN" altLang="en-US" b="1" dirty="0">
                <a:solidFill>
                  <a:schemeClr val="tx2"/>
                </a:solidFill>
                <a:ea typeface="黑体" panose="02010609060101010101" pitchFamily="2" charset="-122"/>
              </a:rPr>
              <a:t>习题</a:t>
            </a:r>
            <a:r>
              <a:rPr lang="en-US" altLang="zh-CN" sz="3600" b="1">
                <a:ea typeface="黑体" panose="02010609060101010101" pitchFamily="2" charset="-122"/>
              </a:rPr>
              <a:t>6.3</a:t>
            </a:r>
            <a:r>
              <a:rPr lang="zh-CN" altLang="en-US" sz="3600" b="1" dirty="0">
                <a:ea typeface="黑体" panose="02010609060101010101" pitchFamily="2" charset="-122"/>
              </a:rPr>
              <a:t>，</a:t>
            </a:r>
            <a:r>
              <a:rPr lang="en-US" altLang="zh-CN" sz="3600" b="1">
                <a:ea typeface="黑体" panose="02010609060101010101" pitchFamily="2" charset="-122"/>
              </a:rPr>
              <a:t>6.4</a:t>
            </a:r>
            <a:endParaRPr lang="en-US" altLang="zh-CN" sz="3600" b="1">
              <a:ea typeface="黑体" panose="02010609060101010101" pitchFamily="2" charset="-122"/>
            </a:endParaRPr>
          </a:p>
          <a:p>
            <a:pPr eaLnBrk="1" hangingPunct="1"/>
            <a:endParaRPr lang="en-US" altLang="zh-CN" sz="3600" b="1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chemeClr val="accent2"/>
                </a:solidFill>
                <a:ea typeface="黑体" panose="02010609060101010101" pitchFamily="2" charset="-122"/>
              </a:rPr>
              <a:t> </a:t>
            </a:r>
            <a:endParaRPr lang="zh-CN" altLang="en-US" sz="3600" b="1" dirty="0">
              <a:solidFill>
                <a:schemeClr val="accent2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08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79" name="内容占位符 3"/>
          <p:cNvSpPr>
            <a:spLocks noGrp="1"/>
          </p:cNvSpPr>
          <p:nvPr>
            <p:ph idx="1"/>
          </p:nvPr>
        </p:nvSpPr>
        <p:spPr>
          <a:xfrm>
            <a:off x="296863" y="1439863"/>
            <a:ext cx="8229600" cy="4525962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b="1" dirty="0">
                <a:ea typeface="黑体" panose="02010609060101010101" pitchFamily="2" charset="-122"/>
              </a:rPr>
              <a:t>熟悉</a:t>
            </a:r>
            <a:r>
              <a:rPr lang="en-US" altLang="zh-CN" sz="3600" b="1">
                <a:ea typeface="黑体" panose="02010609060101010101" pitchFamily="2" charset="-122"/>
              </a:rPr>
              <a:t>A/D</a:t>
            </a:r>
            <a:r>
              <a:rPr lang="zh-CN" altLang="en-US" sz="3600" b="1" dirty="0">
                <a:ea typeface="黑体" panose="02010609060101010101" pitchFamily="2" charset="-122"/>
              </a:rPr>
              <a:t>变换和</a:t>
            </a:r>
            <a:r>
              <a:rPr lang="en-US" altLang="zh-CN" sz="3600" b="1">
                <a:ea typeface="黑体" panose="02010609060101010101" pitchFamily="2" charset="-122"/>
              </a:rPr>
              <a:t>D/A</a:t>
            </a:r>
            <a:r>
              <a:rPr lang="zh-CN" altLang="en-US" sz="3600" b="1" dirty="0">
                <a:ea typeface="黑体" panose="02010609060101010101" pitchFamily="2" charset="-122"/>
              </a:rPr>
              <a:t>变换的基本原理，不涉及大题，对应题型为填空或选择。</a:t>
            </a:r>
            <a:endParaRPr lang="en-US" altLang="zh-CN" sz="3600" b="1"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chemeClr val="accent2"/>
                </a:solidFill>
                <a:ea typeface="黑体" panose="02010609060101010101" pitchFamily="2" charset="-122"/>
              </a:rPr>
              <a:t> 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6600"/>
      </a:hlink>
      <a:folHlink>
        <a:srgbClr val="CC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6600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在屏幕上显示</PresentationFormat>
  <Paragraphs>60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  <vt:variant>
        <vt:lpstr>自定义放映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黑体</vt:lpstr>
      <vt:lpstr>Symbol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异或门作用</vt:lpstr>
      <vt:lpstr>12-19PIN</vt:lpstr>
      <vt:lpstr>SUPPER/L编程器软件使用简介</vt:lpstr>
      <vt:lpstr>JED文件</vt:lpstr>
      <vt:lpstr>GAL16V8管脚图</vt:lpstr>
      <vt:lpstr>CPLD、FPGA区别</vt:lpstr>
      <vt:lpstr>可编程连接点示意图</vt:lpstr>
      <vt:lpstr>图10.6.1</vt:lpstr>
      <vt:lpstr>图10.6.3</vt:lpstr>
      <vt:lpstr>图10.6.4</vt:lpstr>
      <vt:lpstr>图10.6.5</vt:lpstr>
      <vt:lpstr>GAL16V8逻辑图</vt:lpstr>
      <vt:lpstr>OLMC结构图</vt:lpstr>
      <vt:lpstr>FMUX等效电路</vt:lpstr>
      <vt:lpstr>FMUX功能表</vt:lpstr>
      <vt:lpstr>电路结构图</vt:lpstr>
      <vt:lpstr>GAL部分放大</vt:lpstr>
      <vt:lpstr>FMUX</vt:lpstr>
      <vt:lpstr>PTMUX</vt:lpstr>
      <vt:lpstr>TSMUX</vt:lpstr>
      <vt:lpstr>OMUX</vt:lpstr>
      <vt:lpstr>GAL组成讲解</vt:lpstr>
      <vt:lpstr>专用输入模式</vt:lpstr>
      <vt:lpstr>专用组合输出模式</vt:lpstr>
      <vt:lpstr>反馈组合输出模式</vt:lpstr>
      <vt:lpstr>时序组合输出</vt:lpstr>
      <vt:lpstr>寄存器输出模式</vt:lpstr>
      <vt:lpstr>GAL管脚图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数字电路与逻辑设计课件</dc:title>
  <dc:creator>杨恒新</dc:creator>
  <cp:lastModifiedBy>欧阳寒廖</cp:lastModifiedBy>
  <cp:revision>252</cp:revision>
  <dcterms:created xsi:type="dcterms:W3CDTF">2002-03-29T10:22:58Z</dcterms:created>
  <dcterms:modified xsi:type="dcterms:W3CDTF">2021-06-16T07:38:35Z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95485323C0ED4F3DA29CFA6D2C584C45</vt:lpwstr>
  </property>
  <property fmtid="{D5CDD505-2E9C-101B-9397-08002B2CF9AE}" pid="3" name="KSOProductBuildVer">
    <vt:lpwstr>2052-11.1.0.10577</vt:lpwstr>
  </property>
</Properties>
</file>