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  <p:sldMasterId id="2147483676" r:id="rId5"/>
  </p:sldMasterIdLst>
  <p:notesMasterIdLst>
    <p:notesMasterId r:id="rId35"/>
  </p:notesMasterIdLst>
  <p:sldIdLst>
    <p:sldId id="256" r:id="rId6"/>
    <p:sldId id="257" r:id="rId7"/>
    <p:sldId id="267" r:id="rId8"/>
    <p:sldId id="282" r:id="rId9"/>
    <p:sldId id="268" r:id="rId10"/>
    <p:sldId id="269" r:id="rId11"/>
    <p:sldId id="270" r:id="rId12"/>
    <p:sldId id="271" r:id="rId13"/>
    <p:sldId id="299" r:id="rId14"/>
    <p:sldId id="301" r:id="rId15"/>
    <p:sldId id="302" r:id="rId16"/>
    <p:sldId id="303" r:id="rId17"/>
    <p:sldId id="305" r:id="rId18"/>
    <p:sldId id="306" r:id="rId19"/>
    <p:sldId id="307" r:id="rId20"/>
    <p:sldId id="308" r:id="rId21"/>
    <p:sldId id="272" r:id="rId22"/>
    <p:sldId id="277" r:id="rId23"/>
    <p:sldId id="279" r:id="rId24"/>
    <p:sldId id="280" r:id="rId25"/>
    <p:sldId id="310" r:id="rId26"/>
    <p:sldId id="311" r:id="rId27"/>
    <p:sldId id="258" r:id="rId28"/>
    <p:sldId id="278" r:id="rId29"/>
    <p:sldId id="260" r:id="rId30"/>
    <p:sldId id="273" r:id="rId31"/>
    <p:sldId id="274" r:id="rId32"/>
    <p:sldId id="275" r:id="rId33"/>
    <p:sldId id="27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516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9B832-6034-4265-9DF6-AFE468AF6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0005-CF76-4627-BC99-29E9BBA2EF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9B1CB-5FFE-424D-8833-4BC746D01219}" type="datetime3">
              <a:rPr lang="zh-CN" altLang="en-US" smtClean="0"/>
            </a:fld>
            <a:endParaRPr lang="en-US" altLang="zh-CN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C47BF-77E4-489C-822F-C152598005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78F97-C4B5-43F6-AE1B-A68CFF3B0326}" type="datetime3">
              <a:rPr lang="zh-CN" altLang="en-US" smtClean="0"/>
            </a:fld>
            <a:endParaRPr lang="en-US" altLang="zh-CN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6F9E8-D4B2-4C02-AB9B-85BFC996DB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D8FE5-9E3C-4274-9F1A-813900FB0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C0614-C472-4E53-953D-5075E6D80C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D8FE5-9E3C-4274-9F1A-813900FB0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6E1E1-FBED-4495-8F03-93648BE4A2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D8FE5-9E3C-4274-9F1A-813900FB0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A7181-433C-478E-ABB1-20DD9788872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D185-C032-4DD9-A500-82431299CC5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D8FE5-9E3C-4274-9F1A-813900FB0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D8FE5-9E3C-4274-9F1A-813900FB0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D8FE5-9E3C-4274-9F1A-813900FB0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D8FE5-9E3C-4274-9F1A-813900FB0DD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6234" y="260350"/>
            <a:ext cx="10716684" cy="5635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fld id="{8C9297DD-3533-4CC7-9FCD-168CC012132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FC2C7-36C0-4F69-9EA2-DCBD93F74F5A}" type="datetime3">
              <a:rPr lang="zh-CN" altLang="en-US"/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A638A-606A-4DED-9E9A-2833744A23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5189B-929C-4459-B5A5-5B2DD7CF1E8F}" type="datetime3">
              <a:rPr lang="zh-CN" altLang="en-US"/>
            </a:fld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CF7BA-70C4-47AB-A579-715A62E481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403E-87D6-40F8-AE4C-0B5919DB8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34C8-0008-4F18-B273-C5ED7B4D6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6467" y="6292850"/>
            <a:ext cx="32512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D01009-3CDC-43DD-8895-16A8A7FD7679}" type="datetime3">
              <a:rPr lang="zh-CN" altLang="en-US" smtClean="0"/>
            </a:fld>
            <a:endParaRPr lang="en-US" altLang="zh-CN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09418" y="6270625"/>
            <a:ext cx="27791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3418" y="6267450"/>
            <a:ext cx="10435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60A87E9-8990-4C41-B89B-74D614809932}" type="slidenum">
              <a:rPr lang="en-US" altLang="zh-CN"/>
            </a:fld>
            <a:endParaRPr lang="en-US" altLang="zh-CN"/>
          </a:p>
        </p:txBody>
      </p:sp>
      <p:sp>
        <p:nvSpPr>
          <p:cNvPr id="1030" name="Line 37"/>
          <p:cNvSpPr>
            <a:spLocks noChangeShapeType="1"/>
          </p:cNvSpPr>
          <p:nvPr userDrawn="1"/>
        </p:nvSpPr>
        <p:spPr bwMode="auto">
          <a:xfrm>
            <a:off x="527051" y="6223000"/>
            <a:ext cx="10905067" cy="0"/>
          </a:xfrm>
          <a:prstGeom prst="line">
            <a:avLst/>
          </a:prstGeom>
          <a:noFill/>
          <a:ln w="28575">
            <a:solidFill>
              <a:srgbClr val="99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defTabSz="1177925" rtl="0" eaLnBrk="0" fontAlgn="base" hangingPunct="0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defTabSz="1177925" rtl="0" fontAlgn="base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defTabSz="1177925" rtl="0" fontAlgn="base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defTabSz="1177925" rtl="0" fontAlgn="base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defTabSz="1177925" rtl="0" fontAlgn="base">
        <a:spcBef>
          <a:spcPct val="0"/>
        </a:spcBef>
        <a:spcAft>
          <a:spcPct val="0"/>
        </a:spcAft>
        <a:tabLst>
          <a:tab pos="377825" algn="l"/>
          <a:tab pos="3530600" algn="l"/>
          <a:tab pos="4286250" algn="l"/>
          <a:tab pos="4959350" algn="l"/>
          <a:tab pos="5994400" algn="l"/>
        </a:tabLst>
        <a:defRPr kumimoji="1"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indent="3778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384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384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212725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54635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300355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46075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91795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37515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7D8FE5-9E3C-4274-9F1A-813900FB0DDF}" type="slidenum">
              <a:rPr lang="en-US" altLang="zh-CN" smtClean="0"/>
            </a:fld>
            <a:endParaRPr lang="en-US" altLang="zh-CN"/>
          </a:p>
        </p:txBody>
      </p:sp>
      <p:sp>
        <p:nvSpPr>
          <p:cNvPr id="7" name="Line 37"/>
          <p:cNvSpPr>
            <a:spLocks noChangeShapeType="1"/>
          </p:cNvSpPr>
          <p:nvPr userDrawn="1"/>
        </p:nvSpPr>
        <p:spPr bwMode="auto">
          <a:xfrm>
            <a:off x="527051" y="6223000"/>
            <a:ext cx="10905067" cy="0"/>
          </a:xfrm>
          <a:prstGeom prst="line">
            <a:avLst/>
          </a:prstGeom>
          <a:noFill/>
          <a:ln w="28575">
            <a:solidFill>
              <a:srgbClr val="99CC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6467" y="6292850"/>
            <a:ext cx="32512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7388A8-351E-49B4-A387-545392D4EDED}" type="datetime3">
              <a:rPr lang="zh-CN" altLang="en-US"/>
            </a:fld>
            <a:endParaRPr lang="en-US" altLang="zh-CN" dirty="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3418" y="6267450"/>
            <a:ext cx="10435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55229143-4551-4EED-8EE3-395B8F06A538}" type="slidenum">
              <a:rPr lang="en-US" altLang="zh-CN"/>
            </a:fld>
            <a:endParaRPr lang="en-US" altLang="zh-CN"/>
          </a:p>
        </p:txBody>
      </p:sp>
      <p:sp>
        <p:nvSpPr>
          <p:cNvPr id="1030" name="Line 28"/>
          <p:cNvSpPr>
            <a:spLocks noChangeShapeType="1"/>
          </p:cNvSpPr>
          <p:nvPr userDrawn="1"/>
        </p:nvSpPr>
        <p:spPr bwMode="auto">
          <a:xfrm>
            <a:off x="527051" y="6223000"/>
            <a:ext cx="10905067" cy="0"/>
          </a:xfrm>
          <a:prstGeom prst="line">
            <a:avLst/>
          </a:prstGeom>
          <a:noFill/>
          <a:ln w="28575">
            <a:solidFill>
              <a:srgbClr val="99CCFF"/>
            </a:solidFill>
            <a:round/>
          </a:ln>
          <a:effectLst/>
        </p:spPr>
        <p:txBody>
          <a:bodyPr>
            <a:spAutoFit/>
          </a:bodyPr>
          <a:lstStyle/>
          <a:p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image" Target="../media/image7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Verilog HDL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3418" y="6267450"/>
            <a:ext cx="1043516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6F9E8-D4B2-4C02-AB9B-85BFC996DB6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数据类型及其常量、变量</a:t>
            </a:r>
            <a:endParaRPr lang="zh-CN" altLang="en-US" dirty="0"/>
          </a:p>
        </p:txBody>
      </p:sp>
      <p:sp>
        <p:nvSpPr>
          <p:cNvPr id="24579" name="Rectangle 3"/>
          <p:cNvSpPr/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p>
            <a:pPr eaLnBrk="1" hangingPunct="1"/>
            <a:r>
              <a:rPr lang="zh-CN" altLang="en-US" sz="2400" b="0" dirty="0"/>
              <a:t>参数</a:t>
            </a:r>
            <a:r>
              <a:rPr lang="en-US" altLang="zh-CN" sz="2400" b="0" dirty="0"/>
              <a:t>(Parameter)</a:t>
            </a:r>
            <a:r>
              <a:rPr lang="zh-CN" altLang="en-US" sz="2400" b="0" dirty="0"/>
              <a:t>型</a:t>
            </a:r>
            <a:endParaRPr lang="zh-CN" altLang="en-US" sz="2400" b="0" dirty="0"/>
          </a:p>
          <a:p>
            <a:pPr eaLnBrk="1" hangingPunct="1">
              <a:buNone/>
            </a:pPr>
            <a:r>
              <a:rPr lang="zh-CN" altLang="en-US" sz="2400" b="0" dirty="0"/>
              <a:t>    在</a:t>
            </a:r>
            <a:r>
              <a:rPr lang="en-US" altLang="zh-CN" sz="2400" b="0" dirty="0"/>
              <a:t>Verilog HDL</a:t>
            </a:r>
            <a:r>
              <a:rPr lang="zh-CN" altLang="en-US" sz="2400" b="0" dirty="0"/>
              <a:t>中用</a:t>
            </a:r>
            <a:r>
              <a:rPr lang="en-US" altLang="zh-CN" sz="2400" b="0" dirty="0"/>
              <a:t>parameter</a:t>
            </a:r>
            <a:r>
              <a:rPr lang="zh-CN" altLang="en-US" sz="2400" b="0" dirty="0"/>
              <a:t>来定义常量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即</a:t>
            </a:r>
            <a:r>
              <a:rPr lang="en-US" altLang="zh-CN" sz="2400" b="0" dirty="0"/>
              <a:t>parameter</a:t>
            </a:r>
            <a:r>
              <a:rPr lang="zh-CN" altLang="en-US" sz="2400" b="0" dirty="0"/>
              <a:t>型数据是一种常数型的数据，其说明格式如下：</a:t>
            </a:r>
            <a:endParaRPr lang="zh-CN" altLang="en-US" sz="2400" b="0" dirty="0"/>
          </a:p>
          <a:p>
            <a:pPr eaLnBrk="1" hangingPunct="1">
              <a:buNone/>
            </a:pPr>
            <a:r>
              <a:rPr lang="en-US" altLang="zh-CN" sz="2400" b="0" dirty="0"/>
              <a:t>    parameter	</a:t>
            </a:r>
            <a:r>
              <a:rPr lang="zh-CN" altLang="en-US" sz="2400" b="0" dirty="0"/>
              <a:t>参数名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＝表达式，参数名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＝表达式</a:t>
            </a:r>
            <a:r>
              <a:rPr lang="en-US" altLang="zh-CN" sz="2400" b="0" dirty="0"/>
              <a:t>, </a:t>
            </a:r>
            <a:r>
              <a:rPr lang="en-US" altLang="zh-CN" sz="2400" b="0" dirty="0">
                <a:latin typeface="Arial" panose="020B0604020202020204" pitchFamily="34" charset="0"/>
              </a:rPr>
              <a:t>…</a:t>
            </a:r>
            <a:r>
              <a:rPr lang="zh-CN" altLang="en-US" sz="2400" b="0" dirty="0"/>
              <a:t>， 参数名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＝表达式</a:t>
            </a:r>
            <a:r>
              <a:rPr lang="en-US" altLang="zh-CN" sz="2400" b="0" dirty="0"/>
              <a:t>;</a:t>
            </a:r>
            <a:endParaRPr lang="en-US" altLang="zh-CN" sz="2400" b="0" dirty="0"/>
          </a:p>
          <a:p>
            <a:pPr eaLnBrk="1" hangingPunct="1">
              <a:buNone/>
            </a:pPr>
            <a:r>
              <a:rPr lang="en-US" altLang="zh-CN" sz="2400" b="0" dirty="0"/>
              <a:t> </a:t>
            </a:r>
            <a:endParaRPr lang="zh-CN" altLang="en-US" sz="2400" b="0" dirty="0"/>
          </a:p>
          <a:p>
            <a:pPr eaLnBrk="1" hangingPunct="1">
              <a:buNone/>
            </a:pPr>
            <a:r>
              <a:rPr lang="en-US" altLang="zh-CN" sz="2400" b="0" dirty="0"/>
              <a:t>   parameter  msb=7;       //</a:t>
            </a:r>
            <a:r>
              <a:rPr lang="zh-CN" altLang="en-US" sz="2400" b="0" dirty="0"/>
              <a:t>定义参数</a:t>
            </a:r>
            <a:r>
              <a:rPr lang="en-US" altLang="zh-CN" sz="2400" b="0" dirty="0"/>
              <a:t>msb</a:t>
            </a:r>
            <a:r>
              <a:rPr lang="zh-CN" altLang="en-US" sz="2400" b="0" dirty="0"/>
              <a:t>为常量</a:t>
            </a:r>
            <a:r>
              <a:rPr lang="en-US" altLang="zh-CN" sz="2400" b="0" dirty="0"/>
              <a:t>7</a:t>
            </a:r>
            <a:endParaRPr lang="en-US" altLang="zh-CN" sz="2400" b="0" dirty="0"/>
          </a:p>
          <a:p>
            <a:pPr eaLnBrk="1" hangingPunct="1">
              <a:buNone/>
            </a:pPr>
            <a:r>
              <a:rPr lang="en-US" altLang="zh-CN" sz="2400" b="0" dirty="0"/>
              <a:t>   parameter  e=25, f=29;  //</a:t>
            </a:r>
            <a:r>
              <a:rPr lang="zh-CN" altLang="en-US" sz="2400" b="0" dirty="0"/>
              <a:t>定义二个常数参数</a:t>
            </a:r>
            <a:endParaRPr lang="zh-CN" altLang="en-US" sz="2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数据类型及其常量、变量</a:t>
            </a:r>
            <a:endParaRPr lang="zh-CN" altLang="en-US" dirty="0"/>
          </a:p>
        </p:txBody>
      </p:sp>
      <p:sp>
        <p:nvSpPr>
          <p:cNvPr id="25603" name="Rectangle 3"/>
          <p:cNvSpPr/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p>
            <a:pPr eaLnBrk="1" hangingPunct="1"/>
            <a:r>
              <a:rPr lang="zh-CN" altLang="en-US" sz="2400" b="0" dirty="0"/>
              <a:t>变量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b="0" dirty="0"/>
              <a:t>一． </a:t>
            </a:r>
            <a:r>
              <a:rPr lang="en-US" altLang="zh-CN" sz="2400" b="0" dirty="0"/>
              <a:t>wire</a:t>
            </a:r>
            <a:r>
              <a:rPr lang="zh-CN" altLang="en-US" sz="2400" b="0" dirty="0"/>
              <a:t>型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wire</a:t>
            </a:r>
            <a:r>
              <a:rPr lang="zh-CN" altLang="en-US" sz="2400" dirty="0"/>
              <a:t>型数据常用来表示用于以</a:t>
            </a:r>
            <a:r>
              <a:rPr lang="en-US" altLang="zh-CN" sz="2400" dirty="0"/>
              <a:t>assign</a:t>
            </a:r>
            <a:r>
              <a:rPr lang="zh-CN" altLang="en-US" sz="2400" dirty="0"/>
              <a:t>关键字指定的组合逻辑信号。</a:t>
            </a:r>
            <a:r>
              <a:rPr lang="en-US" altLang="zh-CN" sz="2400" dirty="0"/>
              <a:t>Verilog</a:t>
            </a:r>
            <a:r>
              <a:rPr lang="zh-CN" altLang="en-US" sz="2400" dirty="0"/>
              <a:t>程序模块中输入输出信号类型缺省时自动定义为</a:t>
            </a:r>
            <a:r>
              <a:rPr lang="en-US" altLang="zh-CN" sz="2400" dirty="0"/>
              <a:t>wire</a:t>
            </a:r>
            <a:r>
              <a:rPr lang="zh-CN" altLang="en-US" sz="2400" dirty="0"/>
              <a:t>型。</a:t>
            </a:r>
            <a:r>
              <a:rPr lang="en-US" altLang="zh-CN" sz="2400" dirty="0"/>
              <a:t>wire</a:t>
            </a:r>
            <a:r>
              <a:rPr lang="zh-CN" altLang="en-US" sz="2400" dirty="0"/>
              <a:t>型信号可以用作任何方程式的输入，也可以用作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assign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/>
              <a:t>语句或实例元件的输出。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 wire  a;          //</a:t>
            </a:r>
            <a:r>
              <a:rPr lang="zh-CN" altLang="en-US" sz="2400" dirty="0"/>
              <a:t>定义了一个一位的</a:t>
            </a:r>
            <a:r>
              <a:rPr lang="en-US" altLang="zh-CN" sz="2400" dirty="0"/>
              <a:t>wire</a:t>
            </a:r>
            <a:r>
              <a:rPr lang="zh-CN" altLang="en-US" sz="2400" dirty="0"/>
              <a:t>型数据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 wire [7:0] b;     //</a:t>
            </a:r>
            <a:r>
              <a:rPr lang="zh-CN" altLang="en-US" sz="2400" dirty="0"/>
              <a:t>定义了一个八位的</a:t>
            </a:r>
            <a:r>
              <a:rPr lang="en-US" altLang="zh-CN" sz="2400" dirty="0"/>
              <a:t>wire</a:t>
            </a:r>
            <a:r>
              <a:rPr lang="zh-CN" altLang="en-US" sz="2400" dirty="0"/>
              <a:t>型数据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 wire [4:1] c, d;  //</a:t>
            </a:r>
            <a:r>
              <a:rPr lang="zh-CN" altLang="en-US" sz="2400" dirty="0"/>
              <a:t>定义了二个四位的</a:t>
            </a:r>
            <a:r>
              <a:rPr lang="en-US" altLang="zh-CN" sz="2400" dirty="0"/>
              <a:t>wire</a:t>
            </a:r>
            <a:r>
              <a:rPr lang="zh-CN" altLang="en-US" sz="2400" dirty="0"/>
              <a:t>型数据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数据类型及其常量、变量</a:t>
            </a:r>
            <a:endParaRPr lang="zh-CN" altLang="en-US" dirty="0"/>
          </a:p>
        </p:txBody>
      </p:sp>
      <p:sp>
        <p:nvSpPr>
          <p:cNvPr id="26627" name="Rectangle 3"/>
          <p:cNvSpPr/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>
            <a:normAutofit fontScale="90000" lnSpcReduction="20000"/>
          </a:bodyPr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0" dirty="0"/>
              <a:t>二． </a:t>
            </a:r>
            <a:r>
              <a:rPr lang="en-US" altLang="zh-CN" b="0" dirty="0"/>
              <a:t>reg</a:t>
            </a:r>
            <a:r>
              <a:rPr lang="zh-CN" altLang="en-US" b="0" dirty="0"/>
              <a:t>型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   寄存器是数据储存单元的抽象。寄存器数据类型的关键字是</a:t>
            </a:r>
            <a:r>
              <a:rPr lang="en-US" altLang="zh-CN" dirty="0"/>
              <a:t>reg.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通过赋值语句可以改变寄存器储存的值，其作用与改变触发器储存的值相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当。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。</a:t>
            </a:r>
            <a:r>
              <a:rPr lang="zh-CN" altLang="en-US" b="0" u="sng" dirty="0">
                <a:solidFill>
                  <a:srgbClr val="FF0000"/>
                </a:solidFill>
              </a:rPr>
              <a:t>在</a:t>
            </a:r>
            <a:r>
              <a:rPr lang="zh-CN" altLang="en-US" b="0" u="sng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0" u="sng" dirty="0">
                <a:solidFill>
                  <a:srgbClr val="FF0000"/>
                </a:solidFill>
              </a:rPr>
              <a:t>always</a:t>
            </a:r>
            <a:r>
              <a:rPr lang="en-US" altLang="zh-CN" b="0" u="sng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b="0" u="sng" dirty="0">
                <a:solidFill>
                  <a:srgbClr val="FF0000"/>
                </a:solidFill>
              </a:rPr>
              <a:t>块内被赋值的每一个信号都必须定义成</a:t>
            </a:r>
            <a:r>
              <a:rPr lang="en-US" altLang="zh-CN" b="0" u="sng" dirty="0">
                <a:solidFill>
                  <a:srgbClr val="FF0000"/>
                </a:solidFill>
              </a:rPr>
              <a:t>reg</a:t>
            </a:r>
            <a:r>
              <a:rPr lang="zh-CN" altLang="en-US" b="0" u="sng" dirty="0">
                <a:solidFill>
                  <a:srgbClr val="FF0000"/>
                </a:solidFill>
              </a:rPr>
              <a:t>型。</a:t>
            </a:r>
            <a:endParaRPr lang="zh-CN" altLang="en-US" b="0" u="sng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/>
              <a:t>     </a:t>
            </a:r>
            <a:r>
              <a:rPr lang="en-US" altLang="zh-CN" dirty="0"/>
              <a:t>reg  rega;           //</a:t>
            </a:r>
            <a:r>
              <a:rPr lang="zh-CN" altLang="en-US" dirty="0"/>
              <a:t>定义了一个一位的名为</a:t>
            </a:r>
            <a:r>
              <a:rPr lang="en-US" altLang="zh-CN" dirty="0"/>
              <a:t>rega</a:t>
            </a:r>
            <a:r>
              <a:rPr lang="zh-CN" altLang="en-US" dirty="0"/>
              <a:t>的</a:t>
            </a:r>
            <a:r>
              <a:rPr lang="en-US" altLang="zh-CN" dirty="0"/>
              <a:t>reg</a:t>
            </a:r>
            <a:r>
              <a:rPr lang="zh-CN" altLang="en-US" dirty="0"/>
              <a:t>型数据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/>
              <a:t>      reg [3:0]  regb;     //</a:t>
            </a:r>
            <a:r>
              <a:rPr lang="zh-CN" altLang="en-US" dirty="0"/>
              <a:t>定义了一个四位的名为</a:t>
            </a:r>
            <a:r>
              <a:rPr lang="en-US" altLang="zh-CN" dirty="0"/>
              <a:t>regb</a:t>
            </a:r>
            <a:r>
              <a:rPr lang="zh-CN" altLang="en-US" dirty="0"/>
              <a:t>的</a:t>
            </a:r>
            <a:r>
              <a:rPr lang="en-US" altLang="zh-CN" dirty="0"/>
              <a:t>reg</a:t>
            </a:r>
            <a:r>
              <a:rPr lang="zh-CN" altLang="en-US" dirty="0"/>
              <a:t>型数据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/>
              <a:t>      reg [4:1]  regc, regd; //</a:t>
            </a:r>
            <a:r>
              <a:rPr lang="zh-CN" altLang="en-US" dirty="0"/>
              <a:t>定义了两个四位的名为</a:t>
            </a:r>
            <a:r>
              <a:rPr lang="en-US" altLang="zh-CN" dirty="0"/>
              <a:t>regc</a:t>
            </a:r>
            <a:r>
              <a:rPr lang="zh-CN" altLang="en-US" dirty="0"/>
              <a:t>和</a:t>
            </a:r>
            <a:r>
              <a:rPr lang="en-US" altLang="zh-CN" dirty="0"/>
              <a:t>regd</a:t>
            </a:r>
            <a:r>
              <a:rPr lang="zh-CN" altLang="en-US" dirty="0"/>
              <a:t>的</a:t>
            </a:r>
            <a:r>
              <a:rPr lang="en-US" altLang="zh-CN" dirty="0"/>
              <a:t>reg</a:t>
            </a:r>
            <a:r>
              <a:rPr lang="zh-CN" altLang="en-US" dirty="0"/>
              <a:t>型数据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     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u="sng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eg</a:t>
            </a:r>
            <a:r>
              <a:rPr lang="zh-CN" altLang="en-US" dirty="0">
                <a:solidFill>
                  <a:srgbClr val="FF0000"/>
                </a:solidFill>
              </a:rPr>
              <a:t>型只表示被定义的信号将用在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always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块内，理解这一点很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重要。并不是说</a:t>
            </a:r>
            <a:r>
              <a:rPr lang="en-US" altLang="zh-CN" dirty="0">
                <a:solidFill>
                  <a:srgbClr val="FF0000"/>
                </a:solidFill>
              </a:rPr>
              <a:t>reg</a:t>
            </a:r>
            <a:r>
              <a:rPr lang="zh-CN" altLang="en-US" dirty="0">
                <a:solidFill>
                  <a:srgbClr val="FF0000"/>
                </a:solidFill>
              </a:rPr>
              <a:t>型信号一定是寄存器或触发器的输出。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运算符及表达式 </a:t>
            </a:r>
            <a:endParaRPr lang="zh-CN" altLang="en-US" dirty="0"/>
          </a:p>
        </p:txBody>
      </p:sp>
      <p:sp>
        <p:nvSpPr>
          <p:cNvPr id="28675" name="Rectangle 3"/>
          <p:cNvSpPr/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>
            <a:normAutofit lnSpcReduction="10000"/>
          </a:bodyPr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算术运算符</a:t>
            </a:r>
            <a:r>
              <a:rPr lang="en-US" altLang="zh-CN" dirty="0"/>
              <a:t>(+,</a:t>
            </a:r>
            <a:r>
              <a:rPr lang="zh-CN" altLang="en-US" dirty="0"/>
              <a:t>－</a:t>
            </a:r>
            <a:r>
              <a:rPr lang="en-US" altLang="zh-CN" dirty="0"/>
              <a:t>,×</a:t>
            </a:r>
            <a:r>
              <a:rPr lang="zh-CN" altLang="en-US" dirty="0"/>
              <a:t>，</a:t>
            </a:r>
            <a:r>
              <a:rPr lang="en-US" altLang="zh-CN" dirty="0"/>
              <a:t>/,</a:t>
            </a:r>
            <a:r>
              <a:rPr lang="zh-CN" altLang="en-US" dirty="0"/>
              <a:t>％</a:t>
            </a:r>
            <a:r>
              <a:rPr lang="en-US" altLang="zh-CN" dirty="0"/>
              <a:t>)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赋值运算符</a:t>
            </a:r>
            <a:r>
              <a:rPr lang="en-US" altLang="zh-CN" dirty="0"/>
              <a:t>(=,&lt;=)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关系运算符</a:t>
            </a:r>
            <a:r>
              <a:rPr lang="en-US" altLang="zh-CN" dirty="0"/>
              <a:t>(&gt;,&lt;,&gt;=,&lt;=)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逻辑运算符</a:t>
            </a:r>
            <a:r>
              <a:rPr lang="en-US" altLang="zh-CN" dirty="0"/>
              <a:t>(&amp;&amp;,||,!)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条件运算符</a:t>
            </a:r>
            <a:r>
              <a:rPr lang="en-US" altLang="zh-CN" dirty="0"/>
              <a:t>(?:)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位运算符</a:t>
            </a:r>
            <a:r>
              <a:rPr lang="en-US" altLang="zh-CN" dirty="0"/>
              <a:t>(~,|,^,&amp;,^~)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移位运算符</a:t>
            </a:r>
            <a:r>
              <a:rPr lang="en-US" altLang="zh-CN" dirty="0"/>
              <a:t>(&lt;&lt;,&gt;&gt;)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拼接运算符</a:t>
            </a:r>
            <a:r>
              <a:rPr lang="en-US" altLang="zh-CN" dirty="0"/>
              <a:t>({ })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其它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运算符及表达式</a:t>
            </a:r>
            <a:endParaRPr lang="zh-CN" altLang="en-US" dirty="0"/>
          </a:p>
        </p:txBody>
      </p:sp>
      <p:pic>
        <p:nvPicPr>
          <p:cNvPr id="29699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3800" y="1676400"/>
            <a:ext cx="4398963" cy="4522788"/>
          </a:xfr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赋值语句</a:t>
            </a:r>
            <a:endParaRPr lang="zh-CN" altLang="en-US" dirty="0"/>
          </a:p>
        </p:txBody>
      </p:sp>
      <p:sp>
        <p:nvSpPr>
          <p:cNvPr id="30723" name="Rectangle 3"/>
          <p:cNvSpPr/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p>
            <a:pPr eaLnBrk="1" hangingPunct="1">
              <a:lnSpc>
                <a:spcPct val="80000"/>
              </a:lnSpc>
            </a:pPr>
            <a:r>
              <a:rPr lang="zh-CN" altLang="en-US" sz="2400" b="0" dirty="0"/>
              <a:t>赋值语句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在</a:t>
            </a:r>
            <a:r>
              <a:rPr lang="en-US" altLang="zh-CN" sz="2400" dirty="0"/>
              <a:t>Verilog HDL</a:t>
            </a:r>
            <a:r>
              <a:rPr lang="zh-CN" altLang="en-US" sz="2400" dirty="0"/>
              <a:t>语言中，信号有两种赋值方式：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(1).</a:t>
            </a:r>
            <a:r>
              <a:rPr lang="zh-CN" altLang="en-US" sz="2400" dirty="0"/>
              <a:t>非阻塞</a:t>
            </a:r>
            <a:r>
              <a:rPr lang="en-US" altLang="zh-CN" sz="2400" dirty="0"/>
              <a:t>(Non_Blocking)</a:t>
            </a:r>
            <a:r>
              <a:rPr lang="zh-CN" altLang="en-US" sz="2400" dirty="0"/>
              <a:t>赋值方式</a:t>
            </a:r>
            <a:r>
              <a:rPr lang="en-US" altLang="zh-CN" sz="2400" dirty="0">
                <a:solidFill>
                  <a:srgbClr val="FF0000"/>
                </a:solidFill>
              </a:rPr>
              <a:t>( </a:t>
            </a:r>
            <a:r>
              <a:rPr lang="zh-CN" altLang="en-US" sz="2400" dirty="0">
                <a:solidFill>
                  <a:srgbClr val="FF0000"/>
                </a:solidFill>
              </a:rPr>
              <a:t>如 </a:t>
            </a:r>
            <a:r>
              <a:rPr lang="en-US" altLang="zh-CN" sz="2400" dirty="0">
                <a:solidFill>
                  <a:srgbClr val="FF0000"/>
                </a:solidFill>
              </a:rPr>
              <a:t>b &lt;= a; 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  块结束后才完成赋值操作。</a:t>
            </a:r>
            <a:endParaRPr lang="zh-CN" altLang="en-US" sz="24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0" dirty="0"/>
              <a:t>         b</a:t>
            </a:r>
            <a:r>
              <a:rPr lang="zh-CN" altLang="en-US" sz="2400" b="0" dirty="0"/>
              <a:t>的值并不是立刻就改变的。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 这是一种比较常用的赋值方法。（特别在编写   可综合模块时）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(2).</a:t>
            </a:r>
            <a:r>
              <a:rPr lang="zh-CN" altLang="en-US" sz="2400" dirty="0"/>
              <a:t>阻塞</a:t>
            </a:r>
            <a:r>
              <a:rPr lang="en-US" altLang="zh-CN" sz="2400" dirty="0"/>
              <a:t>(Blocking)</a:t>
            </a:r>
            <a:r>
              <a:rPr lang="zh-CN" altLang="en-US" sz="2400" dirty="0"/>
              <a:t>赋值方式</a:t>
            </a:r>
            <a:r>
              <a:rPr lang="en-US" altLang="zh-CN" sz="2400" dirty="0">
                <a:solidFill>
                  <a:srgbClr val="FF0000"/>
                </a:solidFill>
              </a:rPr>
              <a:t>( </a:t>
            </a:r>
            <a:r>
              <a:rPr lang="zh-CN" altLang="en-US" sz="2400" dirty="0">
                <a:solidFill>
                  <a:srgbClr val="FF0000"/>
                </a:solidFill>
              </a:rPr>
              <a:t>如 </a:t>
            </a:r>
            <a:r>
              <a:rPr lang="en-US" altLang="zh-CN" sz="2400" dirty="0">
                <a:solidFill>
                  <a:srgbClr val="FF0000"/>
                </a:solidFill>
              </a:rPr>
              <a:t>b = a; 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赋值语句执行完后</a:t>
            </a:r>
            <a:r>
              <a:rPr lang="en-US" altLang="zh-CN" sz="2400" dirty="0"/>
              <a:t>,</a:t>
            </a:r>
            <a:r>
              <a:rPr lang="zh-CN" altLang="en-US" sz="2400" dirty="0"/>
              <a:t>块才结束。</a:t>
            </a:r>
            <a:endParaRPr lang="zh-CN" altLang="en-US" sz="24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0" dirty="0"/>
              <a:t>     b</a:t>
            </a:r>
            <a:r>
              <a:rPr lang="zh-CN" altLang="en-US" sz="2400" b="0" dirty="0"/>
              <a:t>的值在赋值语句执行完后立刻就改变的。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可能会产生意想不到的结果</a:t>
            </a:r>
            <a:r>
              <a:rPr lang="zh-CN" altLang="en-US" sz="1800" dirty="0"/>
              <a:t>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赋值语句</a:t>
            </a:r>
            <a:endParaRPr lang="zh-CN" altLang="en-US" dirty="0"/>
          </a:p>
        </p:txBody>
      </p:sp>
      <p:sp>
        <p:nvSpPr>
          <p:cNvPr id="31747" name="Rectangle 3"/>
          <p:cNvSpPr/>
          <p:nvPr>
            <p:ph idx="1"/>
          </p:nvPr>
        </p:nvSpPr>
        <p:spPr>
          <a:xfrm>
            <a:off x="1981200" y="1219200"/>
            <a:ext cx="8229600" cy="490696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>
            <a:normAutofit lnSpcReduction="10000"/>
          </a:bodyPr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always @( posedge clk )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begin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b&lt;=a;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c&lt;=b;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end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clk</a:t>
            </a:r>
            <a:r>
              <a:rPr lang="zh-CN" altLang="en-US" sz="1800" dirty="0"/>
              <a:t>信号的上升沿到来时，</a:t>
            </a:r>
            <a:r>
              <a:rPr lang="en-US" altLang="zh-CN" sz="1800" dirty="0"/>
              <a:t>b</a:t>
            </a:r>
            <a:r>
              <a:rPr lang="zh-CN" altLang="en-US" sz="1800" dirty="0"/>
              <a:t>就等于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c</a:t>
            </a:r>
            <a:r>
              <a:rPr lang="zh-CN" altLang="en-US" sz="1800" dirty="0"/>
              <a:t>就等于</a:t>
            </a:r>
            <a:r>
              <a:rPr lang="en-US" altLang="zh-CN" sz="1800" dirty="0"/>
              <a:t>b</a:t>
            </a:r>
            <a:r>
              <a:rPr lang="zh-CN" altLang="en-US" sz="1800" dirty="0"/>
              <a:t>，这里应该用到了两个触发器。请注意：赋值是在</a:t>
            </a:r>
            <a:r>
              <a:rPr lang="en-US" altLang="zh-CN" sz="1800" dirty="0"/>
              <a:t>"always"</a:t>
            </a:r>
            <a:r>
              <a:rPr lang="zh-CN" altLang="en-US" sz="1800" dirty="0"/>
              <a:t>块结束后执行的，</a:t>
            </a:r>
            <a:r>
              <a:rPr lang="en-US" altLang="zh-CN" sz="1800" dirty="0"/>
              <a:t>c</a:t>
            </a:r>
            <a:r>
              <a:rPr lang="zh-CN" altLang="en-US" sz="1800" dirty="0"/>
              <a:t>应为原来</a:t>
            </a:r>
            <a:r>
              <a:rPr lang="en-US" altLang="zh-CN" sz="1800" dirty="0"/>
              <a:t>b</a:t>
            </a:r>
            <a:r>
              <a:rPr lang="zh-CN" altLang="en-US" sz="1800" dirty="0"/>
              <a:t>的值。 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always @( posedge clk )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begin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b=a;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c=b;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 end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clk</a:t>
            </a:r>
            <a:r>
              <a:rPr lang="zh-CN" altLang="en-US" sz="1800" dirty="0"/>
              <a:t>信号的上升沿到来时，将发生如下的变化：</a:t>
            </a:r>
            <a:r>
              <a:rPr lang="en-US" altLang="zh-CN" sz="1800" dirty="0"/>
              <a:t>b</a:t>
            </a:r>
            <a:r>
              <a:rPr lang="zh-CN" altLang="en-US" sz="1800" dirty="0"/>
              <a:t>马上取</a:t>
            </a:r>
            <a:r>
              <a:rPr lang="en-US" altLang="zh-CN" sz="1800" dirty="0"/>
              <a:t>a</a:t>
            </a:r>
            <a:r>
              <a:rPr lang="zh-CN" altLang="en-US" sz="1800" dirty="0"/>
              <a:t>的值，</a:t>
            </a:r>
            <a:r>
              <a:rPr lang="en-US" altLang="zh-CN" sz="1800" dirty="0"/>
              <a:t>c</a:t>
            </a:r>
            <a:r>
              <a:rPr lang="zh-CN" altLang="en-US" sz="1800" dirty="0"/>
              <a:t>马上取</a:t>
            </a:r>
            <a:r>
              <a:rPr lang="en-US" altLang="zh-CN" sz="1800" dirty="0"/>
              <a:t>b</a:t>
            </a:r>
            <a:r>
              <a:rPr lang="zh-CN" altLang="en-US" sz="1800" dirty="0"/>
              <a:t>的值</a:t>
            </a:r>
            <a:r>
              <a:rPr lang="en-US" altLang="zh-CN" sz="1800" dirty="0"/>
              <a:t>(</a:t>
            </a:r>
            <a:r>
              <a:rPr lang="zh-CN" altLang="en-US" sz="1800" dirty="0"/>
              <a:t>即等于</a:t>
            </a:r>
            <a:r>
              <a:rPr lang="en-US" altLang="zh-CN" sz="1800" dirty="0"/>
              <a:t>a)</a:t>
            </a:r>
            <a:r>
              <a:rPr lang="zh-CN" altLang="en-US" sz="1800" dirty="0"/>
              <a:t>，生成的电路图如下所示只用了一个触发器来寄存器</a:t>
            </a:r>
            <a:r>
              <a:rPr lang="en-US" altLang="zh-CN" sz="1800" dirty="0"/>
              <a:t>a</a:t>
            </a:r>
            <a:r>
              <a:rPr lang="zh-CN" altLang="en-US" sz="1800" dirty="0"/>
              <a:t>的值，又输出给</a:t>
            </a:r>
            <a:r>
              <a:rPr lang="en-US" altLang="zh-CN" sz="1800" dirty="0"/>
              <a:t>b</a:t>
            </a:r>
            <a:r>
              <a:rPr lang="zh-CN" altLang="en-US" sz="1800" dirty="0"/>
              <a:t>和</a:t>
            </a:r>
            <a:r>
              <a:rPr lang="en-US" altLang="zh-CN" sz="1800" dirty="0"/>
              <a:t>c</a:t>
            </a:r>
            <a:r>
              <a:rPr lang="zh-CN" altLang="en-US" sz="1800" dirty="0"/>
              <a:t>。这大概不是设计者的初衷，如果采用</a:t>
            </a:r>
            <a:r>
              <a:rPr lang="en-US" altLang="zh-CN" sz="1800" dirty="0"/>
              <a:t>[</a:t>
            </a:r>
            <a:r>
              <a:rPr lang="zh-CN" altLang="en-US" sz="1800" dirty="0"/>
              <a:t>例</a:t>
            </a:r>
            <a:r>
              <a:rPr lang="en-US" altLang="zh-CN" sz="1800" dirty="0"/>
              <a:t>1]</a:t>
            </a:r>
            <a:r>
              <a:rPr lang="zh-CN" altLang="en-US" sz="1800" dirty="0"/>
              <a:t>所示的非阻塞赋值方式就可以避免这种错误。 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6EB4-5E99-4BA2-9DF9-7FC3CB64D17B}" type="datetime1">
              <a:rPr lang="en-US" altLang="zh-CN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BD185-C032-4DD9-A500-82431299CC5A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62313" y="886070"/>
            <a:ext cx="86673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第二部分 </a:t>
            </a:r>
            <a:r>
              <a:rPr lang="zh-CN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 HDL</a:t>
            </a:r>
            <a:r>
              <a:rPr lang="zh-CN" altLang="zh-CN" sz="48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endParaRPr lang="en-US" altLang="zh-CN" sz="48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zh-CN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常见的</a:t>
            </a:r>
            <a:r>
              <a:rPr lang="en-US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MSI</a:t>
            </a:r>
            <a:r>
              <a:rPr lang="zh-CN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组合电路</a:t>
            </a:r>
            <a:endParaRPr lang="zh-CN" altLang="en-US" sz="4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40" y="205471"/>
            <a:ext cx="10515600" cy="1325563"/>
          </a:xfrm>
        </p:spPr>
        <p:txBody>
          <a:bodyPr/>
          <a:lstStyle/>
          <a:p>
            <a:r>
              <a:rPr lang="zh-CN" altLang="en-US" b="1" dirty="0"/>
              <a:t>模块（</a:t>
            </a:r>
            <a:r>
              <a:rPr lang="en-US" altLang="zh-CN" b="1" dirty="0"/>
              <a:t>module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30200" y="1427499"/>
            <a:ext cx="11469914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/>
              <a:t>模块是</a:t>
            </a:r>
            <a:r>
              <a:rPr lang="en-US" altLang="zh-CN" sz="2400" b="1" dirty="0"/>
              <a:t>Verilog</a:t>
            </a:r>
            <a:r>
              <a:rPr lang="zh-CN" altLang="en-US" sz="2400" b="1" dirty="0"/>
              <a:t>的基本描述单位，用于描述某个设计的功能或结构及其与其它模块通信的</a:t>
            </a:r>
            <a:r>
              <a:rPr lang="zh-CN" altLang="en-US" sz="2400" b="1" dirty="0" smtClean="0"/>
              <a:t>外部接口</a:t>
            </a:r>
            <a:endParaRPr lang="en-US" altLang="zh-C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en-US" sz="2400" b="1" dirty="0"/>
          </a:p>
          <a:p>
            <a:pPr>
              <a:lnSpc>
                <a:spcPct val="100000"/>
              </a:lnSpc>
            </a:pPr>
            <a:r>
              <a:rPr lang="zh-CN" altLang="en-US" sz="2400" b="1" dirty="0"/>
              <a:t>模块中，可以采用下述方式描述一个设计：</a:t>
            </a:r>
            <a:endParaRPr lang="zh-CN" altLang="en-US" sz="2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数据流方式</a:t>
            </a:r>
            <a:endParaRPr lang="zh-CN" altLang="en-US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行为方式</a:t>
            </a:r>
            <a:endParaRPr lang="zh-CN" altLang="en-US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结构方式</a:t>
            </a:r>
            <a:endParaRPr lang="zh-CN" altLang="en-US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上述方式的</a:t>
            </a:r>
            <a:r>
              <a:rPr lang="zh-CN" altLang="en-US" b="1" dirty="0" smtClean="0"/>
              <a:t>混合</a:t>
            </a:r>
            <a:endParaRPr lang="en-US" altLang="zh-CN" b="1" dirty="0" smtClean="0"/>
          </a:p>
          <a:p>
            <a:pPr lvl="1">
              <a:lnSpc>
                <a:spcPct val="100000"/>
              </a:lnSpc>
            </a:pP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zh-CN" sz="2400" b="1" dirty="0"/>
              <a:t>每个模块先要进行端口的定义，并说明输入（input) 、输出（output)和双向（inout)，然后对模块功能进行描述。</a:t>
            </a:r>
            <a:endParaRPr lang="en-US" altLang="zh-CN" sz="2400" b="1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3418" y="6267450"/>
            <a:ext cx="1043516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6F9E8-D4B2-4C02-AB9B-85BFC996DB6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Grp="1" noChangeAspect="1"/>
          </p:cNvGraphicFramePr>
          <p:nvPr>
            <p:ph/>
          </p:nvPr>
        </p:nvGraphicFramePr>
        <p:xfrm>
          <a:off x="0" y="1458228"/>
          <a:ext cx="1262380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4287500" imgH="7267575" progId="Word.Picture.8">
                  <p:embed/>
                </p:oleObj>
              </mc:Choice>
              <mc:Fallback>
                <p:oleObj name="" r:id="rId1" imgW="14287500" imgH="7267575" progId="Word.Picture.8">
                  <p:embed/>
                  <p:pic>
                    <p:nvPicPr>
                      <p:cNvPr id="0" name="图片 4096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458228"/>
                        <a:ext cx="12623800" cy="5332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24417" y="1097865"/>
            <a:ext cx="681566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1" charset="-122"/>
              </a:rPr>
              <a:t>模块定义的一般语法结构如下：</a:t>
            </a:r>
            <a:endParaRPr lang="zh-CN" sz="2400">
              <a:solidFill>
                <a:srgbClr val="000066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7640" y="205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/>
              <a:t>模块（</a:t>
            </a:r>
            <a:r>
              <a:rPr lang="en-US" altLang="zh-CN" sz="4400" b="1" dirty="0" smtClean="0"/>
              <a:t>module</a:t>
            </a:r>
            <a:r>
              <a:rPr lang="zh-CN" altLang="en-US" sz="4400" b="1" dirty="0" smtClean="0"/>
              <a:t>）</a:t>
            </a:r>
            <a:endParaRPr lang="zh-CN" altLang="en-US" sz="4400" b="1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03418" y="6267450"/>
            <a:ext cx="1043516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6F9E8-D4B2-4C02-AB9B-85BFC996DB6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1745" y="1422689"/>
            <a:ext cx="106775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第一部分  </a:t>
            </a:r>
            <a:r>
              <a:rPr lang="zh-CN" altLang="zh-CN" sz="48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</a:t>
            </a:r>
            <a:r>
              <a:rPr lang="zh-CN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描述语言</a:t>
            </a:r>
            <a:r>
              <a:rPr lang="en-US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Verilog HDL</a:t>
            </a:r>
            <a:r>
              <a:rPr lang="zh-CN" altLang="zh-CN" sz="48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sz="48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概念和基本架构</a:t>
            </a:r>
            <a:endParaRPr lang="zh-CN" altLang="en-US" sz="4800" b="1" dirty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3418" y="6267450"/>
            <a:ext cx="1043516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6F9E8-D4B2-4C02-AB9B-85BFC996DB6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4418" y="4425491"/>
            <a:ext cx="8064500" cy="615950"/>
          </a:xfrm>
        </p:spPr>
        <p:txBody>
          <a:bodyPr/>
          <a:lstStyle/>
          <a:p>
            <a:pPr>
              <a:buFontTx/>
              <a:buChar char="•"/>
            </a:pPr>
            <a:r>
              <a:rPr lang="zh-CN" sz="2800" b="0" dirty="0">
                <a:solidFill>
                  <a:srgbClr val="0033CC"/>
                </a:solidFill>
                <a:ea typeface="黑体" panose="02010609060101010101" charset="-122"/>
              </a:rPr>
              <a:t>行为描述方式：</a:t>
            </a:r>
            <a:endParaRPr lang="zh-CN" sz="2800" b="0" dirty="0">
              <a:solidFill>
                <a:schemeClr val="tx1"/>
              </a:solidFill>
              <a:ea typeface="黑体" panose="02010609060101010101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19667" y="5101543"/>
            <a:ext cx="111379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一般使用下述语句描述，可以对组合、时序逻辑电路建模。</a:t>
            </a:r>
            <a:endParaRPr 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initial 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语句</a:t>
            </a:r>
            <a:endParaRPr 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always 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语句</a:t>
            </a:r>
            <a:endParaRPr lang="zh-CN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24417" y="3328298"/>
            <a:ext cx="812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charset="-122"/>
              </a:rPr>
              <a:t>数据流描述方式：</a:t>
            </a:r>
            <a:endParaRPr lang="zh-CN" sz="280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19667" y="3904561"/>
            <a:ext cx="1094528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一般使用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assign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语句描述，主要用于对组合逻辑电路建模。</a:t>
            </a:r>
            <a:endParaRPr lang="zh-CN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24417" y="1778668"/>
            <a:ext cx="812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charset="-122"/>
              </a:rPr>
              <a:t>结构描述（门级描述）方式：</a:t>
            </a:r>
            <a:endParaRPr lang="zh-CN" sz="280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19667" y="2396206"/>
            <a:ext cx="112331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一般使用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Primitive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</a:rPr>
              <a:t>（内部元件）、自定义的下层模块对电路描述。主要用于层次化设计中。</a:t>
            </a:r>
            <a:endParaRPr lang="zh-CN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27051" y="1057943"/>
            <a:ext cx="812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sz="32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charset="-122"/>
              </a:rPr>
              <a:t>几种描述方式小结：</a:t>
            </a:r>
            <a:endParaRPr lang="zh-CN" sz="320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7640" y="205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b="1" dirty="0" smtClean="0"/>
              <a:t>模块（</a:t>
            </a:r>
            <a:r>
              <a:rPr lang="en-US" altLang="zh-CN" sz="4400" b="1" dirty="0" smtClean="0"/>
              <a:t>module</a:t>
            </a:r>
            <a:r>
              <a:rPr lang="zh-CN" altLang="en-US" sz="4400" b="1" dirty="0" smtClean="0"/>
              <a:t>）</a:t>
            </a:r>
            <a:endParaRPr lang="zh-CN" altLang="en-US" sz="4400" b="1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3418" y="6267450"/>
            <a:ext cx="1043516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6F9E8-D4B2-4C02-AB9B-85BFC996DB6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26720" y="249555"/>
            <a:ext cx="10515600" cy="13255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41987" name="Rectangle 3"/>
          <p:cNvSpPr/>
          <p:nvPr>
            <p:ph idx="1"/>
          </p:nvPr>
        </p:nvSpPr>
        <p:spPr>
          <a:xfrm>
            <a:off x="818515" y="1143000"/>
            <a:ext cx="9316085" cy="51054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>
            <a:normAutofit fontScale="90000" lnSpcReduction="20000"/>
          </a:bodyPr>
          <a:p>
            <a:pPr eaLnBrk="1" hangingPunct="1">
              <a:lnSpc>
                <a:spcPct val="80000"/>
              </a:lnSpc>
            </a:pPr>
            <a:r>
              <a:rPr lang="en-US" altLang="zh-CN" sz="1600" b="0" dirty="0"/>
              <a:t>initial</a:t>
            </a:r>
            <a:r>
              <a:rPr lang="zh-CN" altLang="en-US" sz="1600" b="0" dirty="0"/>
              <a:t>语句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initial</a:t>
            </a:r>
            <a:r>
              <a:rPr lang="zh-CN" altLang="en-US" sz="1600" dirty="0"/>
              <a:t>语句的格式如下：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initial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       begin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dirty="0"/>
              <a:t>               语句</a:t>
            </a:r>
            <a:r>
              <a:rPr lang="en-US" altLang="zh-CN" sz="1600" dirty="0"/>
              <a:t>1;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dirty="0"/>
              <a:t>              语句</a:t>
            </a:r>
            <a:r>
              <a:rPr lang="en-US" altLang="zh-CN" sz="1600" dirty="0"/>
              <a:t>2;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                 ......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dirty="0"/>
              <a:t>               语句</a:t>
            </a:r>
            <a:r>
              <a:rPr lang="en-US" altLang="zh-CN" sz="1600" dirty="0"/>
              <a:t>n;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        end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dirty="0"/>
              <a:t>举例说明：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[</a:t>
            </a:r>
            <a:r>
              <a:rPr lang="zh-CN" altLang="en-US" sz="1600" dirty="0"/>
              <a:t>例</a:t>
            </a:r>
            <a:r>
              <a:rPr lang="en-US" altLang="zh-CN" sz="1600" dirty="0"/>
              <a:t>1]</a:t>
            </a:r>
            <a:r>
              <a:rPr lang="zh-CN" altLang="en-US" sz="1600" dirty="0"/>
              <a:t>：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initial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        begin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              areg=0;	//</a:t>
            </a:r>
            <a:r>
              <a:rPr lang="zh-CN" altLang="en-US" sz="1600" dirty="0"/>
              <a:t>初始化寄存器</a:t>
            </a:r>
            <a:r>
              <a:rPr lang="en-US" altLang="zh-CN" sz="1600" dirty="0"/>
              <a:t>areg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              for(index=0;index&lt;size;index=index+1)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                  memory[index]=0;	//</a:t>
            </a:r>
            <a:r>
              <a:rPr lang="zh-CN" altLang="en-US" sz="1600" dirty="0"/>
              <a:t>初始化一个</a:t>
            </a:r>
            <a:r>
              <a:rPr lang="en-US" altLang="zh-CN" sz="1600" dirty="0"/>
              <a:t>memory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             end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dirty="0"/>
              <a:t>在这个例子中用</a:t>
            </a:r>
            <a:r>
              <a:rPr lang="en-US" altLang="zh-CN" sz="1600" dirty="0"/>
              <a:t>initial</a:t>
            </a:r>
            <a:r>
              <a:rPr lang="zh-CN" altLang="en-US" sz="1600" dirty="0"/>
              <a:t>语句在仿真开始时对各变量进行初始化。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/>
              <a:t>initial</a:t>
            </a:r>
            <a:r>
              <a:rPr lang="zh-CN" altLang="en-US" sz="1600" dirty="0"/>
              <a:t>语句只执行一次。相反，</a:t>
            </a:r>
            <a:r>
              <a:rPr lang="en-US" altLang="zh-CN" sz="1600" dirty="0"/>
              <a:t>always</a:t>
            </a:r>
            <a:r>
              <a:rPr lang="zh-CN" altLang="en-US" sz="1600" dirty="0"/>
              <a:t>语句则是不断地重复执行，直到仿真过程结束。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43011" name="Rectangle 3"/>
          <p:cNvSpPr/>
          <p:nvPr>
            <p:ph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>
            <a:normAutofit lnSpcReduction="10000"/>
          </a:bodyPr>
          <a:p>
            <a:pPr eaLnBrk="1" hangingPunct="1">
              <a:lnSpc>
                <a:spcPct val="80000"/>
              </a:lnSpc>
            </a:pPr>
            <a:r>
              <a:rPr lang="en-US" altLang="zh-CN" sz="1800" dirty="0"/>
              <a:t>always</a:t>
            </a:r>
            <a:r>
              <a:rPr lang="zh-CN" altLang="en-US" sz="1800" dirty="0"/>
              <a:t>说明语句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always </a:t>
            </a:r>
            <a:r>
              <a:rPr lang="zh-CN" altLang="en-US" sz="1800" dirty="0"/>
              <a:t>的时间控制可以是沿触发也可以是电平触发的，可以单个信号也可以多个信号，中间需要用关键字 </a:t>
            </a:r>
            <a:r>
              <a:rPr lang="en-US" altLang="zh-CN" sz="1800" dirty="0"/>
              <a:t>or </a:t>
            </a:r>
            <a:r>
              <a:rPr lang="zh-CN" altLang="en-US" sz="1800" dirty="0"/>
              <a:t>连接，如：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always @(posedge clock or posedge reset)  //</a:t>
            </a:r>
            <a:r>
              <a:rPr lang="zh-CN" altLang="en-US" sz="1800" dirty="0"/>
              <a:t>由两个沿触发的</a:t>
            </a:r>
            <a:r>
              <a:rPr lang="en-US" altLang="zh-CN" sz="1800" dirty="0"/>
              <a:t>always</a:t>
            </a:r>
            <a:r>
              <a:rPr lang="zh-CN" altLang="en-US" sz="1800" dirty="0"/>
              <a:t>块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begin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</a:t>
            </a:r>
            <a:r>
              <a:rPr lang="en-US" altLang="zh-CN" sz="1800" dirty="0">
                <a:latin typeface="Arial" panose="020B0604020202020204" pitchFamily="34" charset="0"/>
              </a:rPr>
              <a:t>……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end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always @( a or b or c )                 //</a:t>
            </a:r>
            <a:r>
              <a:rPr lang="zh-CN" altLang="en-US" sz="1800" dirty="0"/>
              <a:t>由多个电平触发的</a:t>
            </a:r>
            <a:r>
              <a:rPr lang="en-US" altLang="zh-CN" sz="1800" dirty="0"/>
              <a:t>always</a:t>
            </a:r>
            <a:r>
              <a:rPr lang="zh-CN" altLang="en-US" sz="1800" dirty="0"/>
              <a:t>块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/>
              <a:t>begin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      </a:t>
            </a:r>
            <a:r>
              <a:rPr lang="en-US" altLang="zh-CN" sz="1800" dirty="0">
                <a:latin typeface="Arial" panose="020B0604020202020204" pitchFamily="34" charset="0"/>
              </a:rPr>
              <a:t>……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/>
              <a:t>             </a:t>
            </a:r>
            <a:r>
              <a:rPr lang="en-US" altLang="zh-CN" sz="1800" dirty="0"/>
              <a:t>end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645041-2EA6-46AA-80C2-C2088FB2B50E}" type="datetime3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6F9E8-D4B2-4C02-AB9B-85BFC996DB6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8775" y="123825"/>
          <a:ext cx="5305425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Picture" r:id="rId1" imgW="10448925" imgH="6076950" progId="Word.Picture.8">
                  <p:embed/>
                </p:oleObj>
              </mc:Choice>
              <mc:Fallback>
                <p:oleObj name="Picture" r:id="rId1" imgW="10448925" imgH="6076950" progId="Word.Picture.8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t="-1483"/>
                      <a:stretch>
                        <a:fillRect/>
                      </a:stretch>
                    </p:blipFill>
                    <p:spPr>
                      <a:xfrm>
                        <a:off x="358775" y="123825"/>
                        <a:ext cx="5305425" cy="2851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48550" y="3284538"/>
            <a:ext cx="84963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000" b="1" dirty="0">
                <a:solidFill>
                  <a:srgbClr val="33CCFF"/>
                </a:solidFill>
                <a:latin typeface="Courier New" panose="02070309020205020404" pitchFamily="49" charset="0"/>
              </a:rPr>
              <a:t>/* Gate-level description of a half adder */</a:t>
            </a:r>
            <a:endParaRPr lang="zh-CN" altLang="zh-CN" sz="2000" b="1" dirty="0">
              <a:solidFill>
                <a:srgbClr val="33CCFF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module </a:t>
            </a:r>
            <a:r>
              <a:rPr lang="zh-CN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HalfAdder_GL</a:t>
            </a:r>
            <a:r>
              <a:rPr lang="zh-CN" altLang="zh-CN" sz="2000" b="1" dirty="0">
                <a:latin typeface="Courier New" panose="02070309020205020404" pitchFamily="49" charset="0"/>
              </a:rPr>
              <a:t>(A, B, 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S, C)</a:t>
            </a:r>
            <a:r>
              <a:rPr lang="zh-CN" altLang="zh-CN" sz="2000" b="1" dirty="0">
                <a:latin typeface="Courier New" panose="02070309020205020404" pitchFamily="49" charset="0"/>
              </a:rPr>
              <a:t>;</a:t>
            </a:r>
            <a:endParaRPr lang="zh-CN" alt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input 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B;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//</a:t>
            </a:r>
            <a:r>
              <a:rPr lang="zh-CN" sz="2000" b="1" dirty="0">
                <a:latin typeface="Courier New" panose="02070309020205020404" pitchFamily="49" charset="0"/>
              </a:rPr>
              <a:t>输入端口声明</a:t>
            </a:r>
            <a:endParaRPr 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output 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S, C;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 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//</a:t>
            </a:r>
            <a:r>
              <a:rPr lang="zh-CN" sz="2000" b="1" dirty="0">
                <a:latin typeface="Courier New" panose="02070309020205020404" pitchFamily="49" charset="0"/>
              </a:rPr>
              <a:t>输出端口声明</a:t>
            </a:r>
            <a:endParaRPr 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wire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B, S,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C;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 </a:t>
            </a:r>
            <a:endParaRPr lang="zh-CN" alt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  </a:t>
            </a:r>
            <a:endParaRPr lang="zh-CN" alt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xor X1 (</a:t>
            </a:r>
            <a:r>
              <a:rPr lang="zh-CN" altLang="zh-CN" sz="2000" b="1" dirty="0" smtClean="0">
                <a:solidFill>
                  <a:srgbClr val="CC0099"/>
                </a:solidFill>
                <a:latin typeface="Courier New" panose="02070309020205020404" pitchFamily="49" charset="0"/>
              </a:rPr>
              <a:t>S,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A, B );</a:t>
            </a:r>
            <a:endParaRPr lang="zh-CN" altLang="zh-CN" sz="2000" b="1" dirty="0">
              <a:solidFill>
                <a:srgbClr val="CC0099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  and A1 (</a:t>
            </a:r>
            <a:r>
              <a:rPr lang="zh-CN" altLang="zh-CN" sz="2000" b="1" dirty="0" smtClean="0">
                <a:solidFill>
                  <a:srgbClr val="CC0099"/>
                </a:solidFill>
                <a:latin typeface="Courier New" panose="02070309020205020404" pitchFamily="49" charset="0"/>
              </a:rPr>
              <a:t>C,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A, B);  </a:t>
            </a:r>
            <a:endParaRPr lang="zh-CN" altLang="zh-CN" sz="2000" b="1" dirty="0">
              <a:solidFill>
                <a:srgbClr val="CC0099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endmodule</a:t>
            </a:r>
            <a:endParaRPr lang="zh-CN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11" name="Group 5"/>
          <p:cNvGrpSpPr/>
          <p:nvPr/>
        </p:nvGrpSpPr>
        <p:grpSpPr bwMode="auto">
          <a:xfrm>
            <a:off x="4969109" y="3904797"/>
            <a:ext cx="2820987" cy="673100"/>
            <a:chOff x="0" y="0"/>
            <a:chExt cx="1777" cy="424"/>
          </a:xfrm>
        </p:grpSpPr>
        <p:sp>
          <p:nvSpPr>
            <p:cNvPr id="12" name="AutoShape 6" descr="永恒"/>
            <p:cNvSpPr/>
            <p:nvPr/>
          </p:nvSpPr>
          <p:spPr bwMode="auto">
            <a:xfrm>
              <a:off x="0" y="0"/>
              <a:ext cx="156" cy="424"/>
            </a:xfrm>
            <a:prstGeom prst="rightBrace">
              <a:avLst>
                <a:gd name="adj1" fmla="val 22650"/>
                <a:gd name="adj2" fmla="val 45833"/>
              </a:avLst>
            </a:prstGeom>
            <a:noFill/>
            <a:ln w="9525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372" y="50"/>
              <a:ext cx="1405" cy="287"/>
            </a:xfrm>
            <a:prstGeom prst="wedgeRoundRectCallout">
              <a:avLst>
                <a:gd name="adj1" fmla="val -66653"/>
                <a:gd name="adj2" fmla="val -1917"/>
                <a:gd name="adj3" fmla="val 16667"/>
              </a:avLst>
            </a:prstGeom>
            <a:noFill/>
            <a:ln w="9525" cmpd="sng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/>
              <a:r>
                <a:rPr lang="zh-CN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端口类型说明</a:t>
              </a:r>
              <a:endParaRPr 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</p:grpSp>
      <p:sp>
        <p:nvSpPr>
          <p:cNvPr id="14" name="AutoShape 8" descr="永恒"/>
          <p:cNvSpPr/>
          <p:nvPr/>
        </p:nvSpPr>
        <p:spPr bwMode="auto">
          <a:xfrm>
            <a:off x="3327834" y="5169582"/>
            <a:ext cx="144462" cy="649287"/>
          </a:xfrm>
          <a:prstGeom prst="rightBrace">
            <a:avLst>
              <a:gd name="adj1" fmla="val 37454"/>
              <a:gd name="adj2" fmla="val 45833"/>
            </a:avLst>
          </a:prstGeom>
          <a:noFill/>
          <a:ln w="9525" cmpd="sng">
            <a:solidFill>
              <a:srgbClr val="0066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818392" y="5718506"/>
            <a:ext cx="1582738" cy="431800"/>
          </a:xfrm>
          <a:prstGeom prst="wedgeRoundRectCallout">
            <a:avLst>
              <a:gd name="adj1" fmla="val -66949"/>
              <a:gd name="adj2" fmla="val -102574"/>
              <a:gd name="adj3" fmla="val 16667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1" charset="-122"/>
              </a:rPr>
              <a:t>功能描述</a:t>
            </a:r>
            <a:endParaRPr lang="zh-CN" sz="2400" b="1" dirty="0">
              <a:solidFill>
                <a:srgbClr val="CC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782868" y="2650674"/>
            <a:ext cx="1439863" cy="455613"/>
          </a:xfrm>
          <a:prstGeom prst="wedgeRoundRectCallout">
            <a:avLst>
              <a:gd name="adj1" fmla="val 19681"/>
              <a:gd name="adj2" fmla="val 163588"/>
              <a:gd name="adj3" fmla="val 16667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模块名</a:t>
            </a:r>
            <a:endParaRPr 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endParaRPr lang="zh-CN" altLang="zh-CN" sz="2400" b="1" dirty="0">
              <a:solidFill>
                <a:srgbClr val="FF0000"/>
              </a:solidFill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4226656" y="4927374"/>
            <a:ext cx="2230438" cy="455612"/>
          </a:xfrm>
          <a:prstGeom prst="wedgeRoundRectCallout">
            <a:avLst>
              <a:gd name="adj1" fmla="val -83881"/>
              <a:gd name="adj2" fmla="val -94550"/>
              <a:gd name="adj3" fmla="val 16667"/>
            </a:avLst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1" charset="-122"/>
              </a:rPr>
              <a:t>数据类型说明</a:t>
            </a:r>
            <a:endParaRPr 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645041-2EA6-46AA-80C2-C2088FB2B50E}" type="datetime3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6F9E8-D4B2-4C02-AB9B-85BFC996DB6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3465" y="123374"/>
          <a:ext cx="5304868" cy="285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0448925" imgH="6076950" progId="Word.Picture.8">
                  <p:embed/>
                </p:oleObj>
              </mc:Choice>
              <mc:Fallback>
                <p:oleObj name="" r:id="rId1" imgW="10448925" imgH="6076950" progId="Word.Picture.8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 t="-1483"/>
                      <a:stretch>
                        <a:fillRect/>
                      </a:stretch>
                    </p:blipFill>
                    <p:spPr>
                      <a:xfrm>
                        <a:off x="83465" y="123374"/>
                        <a:ext cx="5304868" cy="28520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48550" y="3284538"/>
            <a:ext cx="70215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000" b="1" dirty="0">
                <a:solidFill>
                  <a:srgbClr val="33CCFF"/>
                </a:solidFill>
                <a:latin typeface="Courier New" panose="02070309020205020404" pitchFamily="49" charset="0"/>
              </a:rPr>
              <a:t>/* Gate-level description of a half adder */</a:t>
            </a:r>
            <a:endParaRPr lang="zh-CN" altLang="zh-CN" sz="2000" b="1" dirty="0">
              <a:solidFill>
                <a:srgbClr val="33CCFF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module </a:t>
            </a:r>
            <a:r>
              <a:rPr lang="zh-CN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HalfAdder_GL</a:t>
            </a:r>
            <a:r>
              <a:rPr lang="zh-CN" altLang="zh-CN" sz="2000" b="1" dirty="0">
                <a:latin typeface="Courier New" panose="02070309020205020404" pitchFamily="49" charset="0"/>
              </a:rPr>
              <a:t>(A, B, 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S, C)</a:t>
            </a:r>
            <a:r>
              <a:rPr lang="zh-CN" altLang="zh-CN" sz="2000" b="1" dirty="0">
                <a:latin typeface="Courier New" panose="02070309020205020404" pitchFamily="49" charset="0"/>
              </a:rPr>
              <a:t>;</a:t>
            </a:r>
            <a:endParaRPr lang="zh-CN" alt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input 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B;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//</a:t>
            </a:r>
            <a:r>
              <a:rPr lang="zh-CN" sz="2000" b="1" dirty="0">
                <a:latin typeface="Courier New" panose="02070309020205020404" pitchFamily="49" charset="0"/>
              </a:rPr>
              <a:t>输入端口声明</a:t>
            </a:r>
            <a:endParaRPr 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output 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S, C;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 //</a:t>
            </a:r>
            <a:r>
              <a:rPr lang="zh-CN" sz="2000" b="1" dirty="0">
                <a:latin typeface="Courier New" panose="02070309020205020404" pitchFamily="49" charset="0"/>
              </a:rPr>
              <a:t>输出端口声明</a:t>
            </a:r>
            <a:endParaRPr 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wire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B, S,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C;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 </a:t>
            </a:r>
            <a:endParaRPr lang="zh-CN" alt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  </a:t>
            </a:r>
            <a:endParaRPr lang="zh-CN" alt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xor X1 (</a:t>
            </a:r>
            <a:r>
              <a:rPr lang="zh-CN" altLang="zh-CN" sz="2000" b="1" dirty="0" smtClean="0">
                <a:solidFill>
                  <a:srgbClr val="CC0099"/>
                </a:solidFill>
                <a:latin typeface="Courier New" panose="02070309020205020404" pitchFamily="49" charset="0"/>
              </a:rPr>
              <a:t>S,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A, B );</a:t>
            </a:r>
            <a:endParaRPr lang="zh-CN" altLang="zh-CN" sz="2000" b="1" dirty="0">
              <a:solidFill>
                <a:srgbClr val="CC0099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  and A1 (</a:t>
            </a:r>
            <a:r>
              <a:rPr lang="zh-CN" altLang="zh-CN" sz="2000" b="1" dirty="0" smtClean="0">
                <a:solidFill>
                  <a:srgbClr val="CC0099"/>
                </a:solidFill>
                <a:latin typeface="Courier New" panose="02070309020205020404" pitchFamily="49" charset="0"/>
              </a:rPr>
              <a:t>C,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A, B);  </a:t>
            </a:r>
            <a:endParaRPr lang="zh-CN" altLang="zh-CN" sz="2000" b="1" dirty="0">
              <a:solidFill>
                <a:srgbClr val="CC0099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endmodule</a:t>
            </a:r>
            <a:endParaRPr lang="zh-CN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417870" y="314101"/>
            <a:ext cx="6672532" cy="255454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/* Dataflow description of a half adder */</a:t>
            </a:r>
            <a:endParaRPr lang="zh-CN" alt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module </a:t>
            </a:r>
            <a:r>
              <a:rPr lang="zh-CN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HalfAdder_DF</a:t>
            </a:r>
            <a:r>
              <a:rPr lang="zh-CN" altLang="zh-CN" sz="2000" b="1" dirty="0">
                <a:latin typeface="Courier New" panose="02070309020205020404" pitchFamily="49" charset="0"/>
              </a:rPr>
              <a:t>(A, B, 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S, C)</a:t>
            </a:r>
            <a:r>
              <a:rPr lang="zh-CN" altLang="zh-CN" sz="2000" b="1" dirty="0">
                <a:latin typeface="Courier New" panose="02070309020205020404" pitchFamily="49" charset="0"/>
              </a:rPr>
              <a:t>;</a:t>
            </a:r>
            <a:endParaRPr lang="zh-CN" altLang="zh-CN" sz="2000" b="1" dirty="0"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input 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B;</a:t>
            </a:r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 	 </a:t>
            </a:r>
            <a:endParaRPr lang="zh-CN" altLang="zh-CN" sz="2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output 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C; </a:t>
            </a:r>
            <a:endParaRPr lang="zh-CN" altLang="zh-CN" sz="2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wire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  <a:r>
              <a:rPr 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，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S,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C; </a:t>
            </a:r>
            <a:endParaRPr lang="zh-CN" altLang="zh-CN" sz="2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zh-CN" altLang="zh-CN" sz="2000" b="1" dirty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assign   </a:t>
            </a:r>
            <a:r>
              <a:rPr lang="zh-CN" altLang="zh-CN" sz="2000" b="1" dirty="0" smtClean="0">
                <a:solidFill>
                  <a:srgbClr val="CC0099"/>
                </a:solidFill>
                <a:latin typeface="Courier New" panose="02070309020205020404" pitchFamily="49" charset="0"/>
              </a:rPr>
              <a:t>S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= A ^ B; </a:t>
            </a:r>
            <a:r>
              <a:rPr lang="en-US" altLang="zh-CN" sz="2000" b="1" dirty="0" smtClean="0">
                <a:solidFill>
                  <a:srgbClr val="CC0099"/>
                </a:solidFill>
                <a:latin typeface="Courier New" panose="02070309020205020404" pitchFamily="49" charset="0"/>
              </a:rPr>
              <a:t>  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//</a:t>
            </a:r>
            <a:r>
              <a:rPr lang="zh-CN" altLang="en-US" sz="2000" b="1" dirty="0" smtClean="0">
                <a:latin typeface="Courier New" panose="02070309020205020404" pitchFamily="49" charset="0"/>
              </a:rPr>
              <a:t>赋值</a:t>
            </a:r>
            <a:endParaRPr lang="zh-CN" altLang="zh-CN" sz="2000" b="1" dirty="0" smtClean="0">
              <a:solidFill>
                <a:srgbClr val="CC0099"/>
              </a:solidFill>
              <a:latin typeface="Courier New" panose="02070309020205020404" pitchFamily="49" charset="0"/>
            </a:endParaRPr>
          </a:p>
          <a:p>
            <a:r>
              <a:rPr lang="zh-CN" altLang="zh-CN" sz="2000" b="1" dirty="0" smtClean="0">
                <a:solidFill>
                  <a:srgbClr val="CC0099"/>
                </a:solidFill>
                <a:latin typeface="Courier New" panose="02070309020205020404" pitchFamily="49" charset="0"/>
              </a:rPr>
              <a:t>  assign   C = A &amp; B; </a:t>
            </a:r>
            <a:r>
              <a:rPr lang="zh-CN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 smtClean="0">
                <a:latin typeface="Courier New" panose="02070309020205020404" pitchFamily="49" charset="0"/>
              </a:rPr>
              <a:t>赋值</a:t>
            </a:r>
            <a:endParaRPr lang="zh-CN" altLang="zh-CN" sz="2000" b="1" dirty="0" smtClean="0">
              <a:solidFill>
                <a:srgbClr val="CC0099"/>
              </a:solidFill>
              <a:latin typeface="Courier New" panose="02070309020205020404" pitchFamily="49" charset="0"/>
            </a:endParaRPr>
          </a:p>
          <a:p>
            <a:pPr algn="l"/>
            <a:r>
              <a:rPr lang="zh-CN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zh-CN" altLang="zh-CN" sz="2000" b="1" dirty="0">
                <a:latin typeface="Courier New" panose="02070309020205020404" pitchFamily="49" charset="0"/>
              </a:rPr>
              <a:t>endmodule</a:t>
            </a:r>
            <a:endParaRPr lang="zh-CN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233549" y="3282050"/>
            <a:ext cx="6911975" cy="347787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Courier New" panose="02070309020205020404" pitchFamily="49" charset="0"/>
              </a:defRPr>
            </a:lvl1pPr>
          </a:lstStyle>
          <a:p>
            <a:r>
              <a:rPr lang="zh-CN" altLang="zh-CN" dirty="0"/>
              <a:t>/* Behavioral description of a half adder */</a:t>
            </a:r>
            <a:endParaRPr lang="zh-CN" altLang="zh-CN" dirty="0"/>
          </a:p>
          <a:p>
            <a:r>
              <a:rPr lang="zh-CN" altLang="zh-CN" dirty="0"/>
              <a:t>module </a:t>
            </a:r>
            <a:r>
              <a:rPr lang="zh-CN" altLang="zh-CN" dirty="0">
                <a:solidFill>
                  <a:srgbClr val="FF0000"/>
                </a:solidFill>
              </a:rPr>
              <a:t>HalfAdder_BH</a:t>
            </a:r>
            <a:r>
              <a:rPr lang="zh-CN" altLang="zh-CN" dirty="0"/>
              <a:t>(A, B, </a:t>
            </a:r>
            <a:r>
              <a:rPr lang="zh-CN" altLang="zh-CN" dirty="0" smtClean="0"/>
              <a:t>S, C)</a:t>
            </a:r>
            <a:r>
              <a:rPr lang="zh-CN" altLang="zh-CN" dirty="0"/>
              <a:t>;</a:t>
            </a:r>
            <a:endParaRPr lang="zh-CN" altLang="zh-CN" dirty="0"/>
          </a:p>
          <a:p>
            <a:r>
              <a:rPr lang="zh-CN" altLang="zh-CN" dirty="0"/>
              <a:t>  </a:t>
            </a:r>
            <a:r>
              <a:rPr lang="zh-CN" altLang="zh-CN" dirty="0">
                <a:solidFill>
                  <a:schemeClr val="accent2"/>
                </a:solidFill>
              </a:rPr>
              <a:t>input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zh-CN" dirty="0" smtClean="0">
                <a:solidFill>
                  <a:schemeClr val="accent2"/>
                </a:solidFill>
              </a:rPr>
              <a:t>A,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zh-CN" dirty="0" smtClean="0">
                <a:solidFill>
                  <a:schemeClr val="accent2"/>
                </a:solidFill>
              </a:rPr>
              <a:t>B;</a:t>
            </a:r>
            <a:r>
              <a:rPr lang="zh-CN" altLang="zh-CN" dirty="0">
                <a:solidFill>
                  <a:schemeClr val="accent2"/>
                </a:solidFill>
              </a:rPr>
              <a:t>	 	  </a:t>
            </a:r>
            <a:endParaRPr lang="zh-CN" altLang="zh-CN" dirty="0">
              <a:solidFill>
                <a:schemeClr val="accent2"/>
              </a:solidFill>
            </a:endParaRPr>
          </a:p>
          <a:p>
            <a:r>
              <a:rPr lang="zh-CN" altLang="zh-CN" dirty="0">
                <a:solidFill>
                  <a:schemeClr val="accent2"/>
                </a:solidFill>
              </a:rPr>
              <a:t>  output  </a:t>
            </a:r>
            <a:r>
              <a:rPr lang="zh-CN" altLang="zh-CN" dirty="0" smtClean="0">
                <a:solidFill>
                  <a:schemeClr val="accent2"/>
                </a:solidFill>
              </a:rPr>
              <a:t>S,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zh-CN" dirty="0" smtClean="0">
                <a:solidFill>
                  <a:schemeClr val="accent2"/>
                </a:solidFill>
              </a:rPr>
              <a:t>C; </a:t>
            </a:r>
            <a:endParaRPr lang="zh-CN" altLang="zh-CN" dirty="0">
              <a:solidFill>
                <a:schemeClr val="accent2"/>
              </a:solidFill>
            </a:endParaRPr>
          </a:p>
          <a:p>
            <a:r>
              <a:rPr lang="zh-CN" altLang="zh-CN" dirty="0">
                <a:solidFill>
                  <a:schemeClr val="accent2"/>
                </a:solidFill>
              </a:rPr>
              <a:t>  reg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zh-CN" dirty="0" smtClean="0">
                <a:solidFill>
                  <a:schemeClr val="accent2"/>
                </a:solidFill>
              </a:rPr>
              <a:t>S,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zh-CN" dirty="0" smtClean="0">
                <a:solidFill>
                  <a:schemeClr val="accent2"/>
                </a:solidFill>
              </a:rPr>
              <a:t>C;  </a:t>
            </a:r>
            <a:r>
              <a:rPr lang="zh-CN" altLang="zh-CN" dirty="0" smtClean="0"/>
              <a:t>//</a:t>
            </a:r>
            <a:r>
              <a:rPr lang="zh-CN" dirty="0"/>
              <a:t>声明端口数据类型为寄存器</a:t>
            </a:r>
            <a:endParaRPr lang="zh-CN" dirty="0"/>
          </a:p>
          <a:p>
            <a:pPr marL="0" lvl="1"/>
            <a:r>
              <a:rPr lang="zh-CN" dirty="0"/>
              <a:t>  </a:t>
            </a:r>
            <a:r>
              <a:rPr lang="zh-CN" altLang="zh-CN" sz="2000" b="1" dirty="0">
                <a:solidFill>
                  <a:srgbClr val="CC0099"/>
                </a:solidFill>
                <a:latin typeface="Courier New" panose="02070309020205020404" pitchFamily="49" charset="0"/>
              </a:rPr>
              <a:t>always @(A or B) </a:t>
            </a:r>
            <a:r>
              <a:rPr lang="en-US" altLang="zh-CN" sz="2000" b="1" dirty="0" smtClean="0">
                <a:solidFill>
                  <a:srgbClr val="CC0099"/>
                </a:solidFill>
                <a:latin typeface="Courier New" panose="02070309020205020404" pitchFamily="49" charset="0"/>
              </a:rPr>
              <a:t>  </a:t>
            </a:r>
            <a:r>
              <a:rPr lang="zh-CN" altLang="zh-CN" sz="2000" b="1" dirty="0" smtClean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latin typeface="Courier New" panose="02070309020205020404" pitchFamily="49" charset="0"/>
              </a:rPr>
              <a:t>always</a:t>
            </a:r>
            <a:r>
              <a:rPr lang="zh-CN" altLang="en-US" sz="2000" b="1" dirty="0">
                <a:latin typeface="Courier New" panose="02070309020205020404" pitchFamily="49" charset="0"/>
              </a:rPr>
              <a:t>语句：循环重复执行</a:t>
            </a:r>
            <a:endParaRPr lang="zh-CN" altLang="en-US" sz="2000" b="1" dirty="0"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CC0099"/>
                </a:solidFill>
              </a:rPr>
              <a:t>    </a:t>
            </a:r>
            <a:r>
              <a:rPr lang="zh-CN" altLang="zh-CN" dirty="0" smtClean="0">
                <a:solidFill>
                  <a:srgbClr val="CC0099"/>
                </a:solidFill>
              </a:rPr>
              <a:t>begin</a:t>
            </a:r>
            <a:endParaRPr lang="zh-CN" altLang="zh-CN" dirty="0">
              <a:solidFill>
                <a:srgbClr val="CC0099"/>
              </a:solidFill>
            </a:endParaRPr>
          </a:p>
          <a:p>
            <a:r>
              <a:rPr lang="zh-CN" altLang="zh-CN" dirty="0">
                <a:solidFill>
                  <a:srgbClr val="CC0099"/>
                </a:solidFill>
              </a:rPr>
              <a:t>	</a:t>
            </a:r>
            <a:r>
              <a:rPr lang="zh-CN" altLang="zh-CN" dirty="0" smtClean="0">
                <a:solidFill>
                  <a:srgbClr val="CC0099"/>
                </a:solidFill>
              </a:rPr>
              <a:t>S </a:t>
            </a:r>
            <a:r>
              <a:rPr lang="zh-CN" altLang="zh-CN" dirty="0">
                <a:solidFill>
                  <a:srgbClr val="CC0099"/>
                </a:solidFill>
              </a:rPr>
              <a:t>= A ^ B</a:t>
            </a:r>
            <a:r>
              <a:rPr lang="zh-CN" altLang="zh-CN" dirty="0" smtClean="0">
                <a:solidFill>
                  <a:srgbClr val="CC0099"/>
                </a:solidFill>
              </a:rPr>
              <a:t>;</a:t>
            </a:r>
            <a:r>
              <a:rPr lang="en-US" altLang="zh-CN" dirty="0" smtClean="0"/>
              <a:t>  </a:t>
            </a:r>
            <a:r>
              <a:rPr lang="zh-CN" altLang="zh-CN" dirty="0" smtClean="0"/>
              <a:t>//</a:t>
            </a:r>
            <a:r>
              <a:rPr lang="zh-CN" dirty="0"/>
              <a:t>用过程赋值语句描述逻辑功能</a:t>
            </a:r>
            <a:endParaRPr lang="zh-CN" dirty="0"/>
          </a:p>
          <a:p>
            <a:r>
              <a:rPr lang="zh-CN" dirty="0"/>
              <a:t>	</a:t>
            </a:r>
            <a:r>
              <a:rPr lang="zh-CN" altLang="zh-CN" dirty="0" smtClean="0">
                <a:solidFill>
                  <a:srgbClr val="CC0099"/>
                </a:solidFill>
              </a:rPr>
              <a:t>C </a:t>
            </a:r>
            <a:r>
              <a:rPr lang="zh-CN" altLang="zh-CN" dirty="0">
                <a:solidFill>
                  <a:srgbClr val="CC0099"/>
                </a:solidFill>
              </a:rPr>
              <a:t>= A &amp; B;</a:t>
            </a:r>
            <a:endParaRPr lang="zh-CN" altLang="zh-CN" dirty="0">
              <a:solidFill>
                <a:srgbClr val="CC0099"/>
              </a:solidFill>
            </a:endParaRPr>
          </a:p>
          <a:p>
            <a:r>
              <a:rPr lang="zh-CN" altLang="zh-CN" dirty="0"/>
              <a:t>  </a:t>
            </a:r>
            <a:r>
              <a:rPr lang="en-US" altLang="zh-CN" dirty="0" smtClean="0"/>
              <a:t>  </a:t>
            </a:r>
            <a:r>
              <a:rPr lang="zh-CN" altLang="zh-CN" dirty="0" smtClean="0">
                <a:solidFill>
                  <a:srgbClr val="CC0099"/>
                </a:solidFill>
              </a:rPr>
              <a:t>end</a:t>
            </a:r>
            <a:endParaRPr lang="zh-CN" altLang="zh-CN" dirty="0">
              <a:solidFill>
                <a:srgbClr val="CC0099"/>
              </a:solidFill>
            </a:endParaRPr>
          </a:p>
          <a:p>
            <a:r>
              <a:rPr lang="zh-CN" altLang="zh-CN" dirty="0"/>
              <a:t>endmodule</a:t>
            </a:r>
            <a:endParaRPr lang="zh-CN" altLang="zh-CN" dirty="0"/>
          </a:p>
        </p:txBody>
      </p:sp>
      <p:sp>
        <p:nvSpPr>
          <p:cNvPr id="20" name="灯片编号占位符 3"/>
          <p:cNvSpPr txBox="1"/>
          <p:nvPr/>
        </p:nvSpPr>
        <p:spPr bwMode="auto">
          <a:xfrm>
            <a:off x="10555818" y="6419850"/>
            <a:ext cx="10435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0"/>
              </a:spcBef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0276F9E8-D4B2-4C02-AB9B-85BFC996DB68}" type="slidenum">
              <a:rPr kumimoji="1" lang="en-US" altLang="zh-CN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C2E20F-6C9E-4BC1-9BEE-EBFB45FB546F}" type="datetime3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76F9E8-D4B2-4C02-AB9B-85BFC996DB68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7843" b="19151"/>
          <a:stretch>
            <a:fillRect/>
          </a:stretch>
        </p:blipFill>
        <p:spPr>
          <a:xfrm>
            <a:off x="3528787" y="3230323"/>
            <a:ext cx="5784706" cy="29956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17203" y="3190588"/>
            <a:ext cx="15517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1995</a:t>
            </a:r>
            <a:r>
              <a:rPr kumimoji="1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68913" y="4367568"/>
            <a:ext cx="18842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2001</a:t>
            </a:r>
            <a:r>
              <a:rPr kumimoji="1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2005</a:t>
            </a:r>
            <a:r>
              <a:rPr kumimoji="1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1047" y="58056"/>
          <a:ext cx="5303837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2" imgW="10448925" imgH="6076950" progId="Word.Picture.8">
                  <p:embed/>
                </p:oleObj>
              </mc:Choice>
              <mc:Fallback>
                <p:oleObj name="" r:id="rId2" imgW="10448925" imgH="6076950" progId="Word.Picture.8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rcRect t="-1483"/>
                      <a:stretch>
                        <a:fillRect/>
                      </a:stretch>
                    </p:blipFill>
                    <p:spPr>
                      <a:xfrm>
                        <a:off x="1401047" y="58056"/>
                        <a:ext cx="5303837" cy="28511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98463" y="463226"/>
            <a:ext cx="4630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不同时期的语法规则有所不同</a:t>
            </a:r>
            <a:r>
              <a:rPr lang="en-US" altLang="zh-CN" sz="3200" b="1" dirty="0" smtClean="0"/>
              <a:t>!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578F97-C4B5-43F6-AE1B-A68CFF3B0326}" type="datetime3">
              <a:rPr lang="zh-CN" altLang="en-US" smtClean="0"/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6F9E8-D4B2-4C02-AB9B-85BFC996DB68}" type="slidenum">
              <a:rPr lang="en-US" altLang="zh-CN" smtClean="0"/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832002" y="1056766"/>
            <a:ext cx="88212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第三部分  </a:t>
            </a:r>
            <a:r>
              <a:rPr lang="zh-CN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 HDL</a:t>
            </a:r>
            <a:r>
              <a:rPr lang="zh-CN" altLang="zh-CN" sz="48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endParaRPr lang="en-US" altLang="zh-CN" sz="48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zh-CN" altLang="zh-CN" sz="4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常用触发器</a:t>
            </a:r>
            <a:endParaRPr lang="zh-CN" altLang="en-US" sz="48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5189B-929C-4459-B5A5-5B2DD7CF1E8F}" type="datetime3"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ACF7BA-70C4-47AB-A579-715A62E481BA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27505" y="2049150"/>
            <a:ext cx="3057099" cy="1347787"/>
            <a:chOff x="2413916" y="1004888"/>
            <a:chExt cx="3057099" cy="134778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67113" y="1004888"/>
              <a:ext cx="1020762" cy="1347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94100" y="1108075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1D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694113" y="1774825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C1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62350" y="1857375"/>
              <a:ext cx="174625" cy="1317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573463" y="2001838"/>
              <a:ext cx="146050" cy="10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589463" y="1262063"/>
              <a:ext cx="4778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745038" y="1957388"/>
              <a:ext cx="3190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594225" y="1889125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086100" y="1284288"/>
              <a:ext cx="479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03563" y="1981200"/>
              <a:ext cx="449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2413916" y="1783431"/>
              <a:ext cx="68480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5100401" y="1043823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2686312" y="1062539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9957" y="805677"/>
            <a:ext cx="4746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没有异步清零端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DFF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231" y="202178"/>
            <a:ext cx="39812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一、行为建模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描述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DFF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5929" y="1445520"/>
            <a:ext cx="38091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//D flip-flop without reset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DFF (Q, D, CLK);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D, CLK;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always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 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&lt;= D;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5189B-929C-4459-B5A5-5B2DD7CF1E8F}" type="datetime3"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ACF7BA-70C4-47AB-A579-715A62E481BA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472" y="290525"/>
            <a:ext cx="4746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有异步清零端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DFF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14593" y="1515474"/>
            <a:ext cx="3051428" cy="2387659"/>
            <a:chOff x="4969625" y="3948448"/>
            <a:chExt cx="3051428" cy="238765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138863" y="3957638"/>
              <a:ext cx="1020762" cy="14906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165850" y="4060825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1D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265863" y="4727575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C1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134100" y="4810125"/>
              <a:ext cx="174625" cy="1317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145213" y="4954588"/>
              <a:ext cx="146050" cy="10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7161213" y="4214813"/>
              <a:ext cx="4778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7316788" y="4910138"/>
              <a:ext cx="3190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7165975" y="4841875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657850" y="4237038"/>
              <a:ext cx="479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675313" y="4933950"/>
              <a:ext cx="449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969625" y="4704098"/>
              <a:ext cx="68480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7720277" y="3948448"/>
              <a:ext cx="3007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5242022" y="4031331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6356350" y="5070475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274775" y="5935997"/>
              <a:ext cx="6559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RST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556375" y="5464175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rot="5400000">
              <a:off x="6465888" y="5761039"/>
              <a:ext cx="3190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96025" y="1266710"/>
            <a:ext cx="7190139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//D flip-flop with asynchronous reset ( V2001,V2005)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DFF (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Q,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D, CLK, RST);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always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 ,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negedge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RST)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(!RST)  Q &lt;= 1'b0;    //same as: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(RST == 0)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Q &lt;= D;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5189B-929C-4459-B5A5-5B2DD7CF1E8F}" type="datetime3"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ACF7BA-70C4-47AB-A579-715A62E481BA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994" y="1099287"/>
            <a:ext cx="6996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dff_rs_async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clk,r,s,d,q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clk,r,s,d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always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or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 or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posedge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(r) q&lt;=1'b0;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if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(s) q&lt;=1'b1;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q&lt;=d;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4694" y="281939"/>
            <a:ext cx="4746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有异步清零、置位端</a:t>
            </a:r>
            <a:r>
              <a:rPr kumimoji="1"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DFF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08331" y="815293"/>
            <a:ext cx="2957653" cy="3133785"/>
            <a:chOff x="5576747" y="1291808"/>
            <a:chExt cx="2957653" cy="313378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652210" y="2047875"/>
              <a:ext cx="1020762" cy="16518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679197" y="2312236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1D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779210" y="2978986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C1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647447" y="3061536"/>
              <a:ext cx="174625" cy="1317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658560" y="3205999"/>
              <a:ext cx="146050" cy="10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7674560" y="2466224"/>
              <a:ext cx="4778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7830135" y="3161549"/>
              <a:ext cx="3190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7679322" y="3093286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171197" y="2488449"/>
              <a:ext cx="479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188660" y="3185361"/>
              <a:ext cx="449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576747" y="2955509"/>
              <a:ext cx="4972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clk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8233624" y="2199859"/>
              <a:ext cx="3007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5784223" y="2282742"/>
              <a:ext cx="3129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6869697" y="3321886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993120" y="4025483"/>
              <a:ext cx="2840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rot="5400000">
              <a:off x="6979235" y="3869575"/>
              <a:ext cx="3190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6869697" y="2007436"/>
              <a:ext cx="552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993120" y="1291808"/>
              <a:ext cx="2840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rot="5400000">
              <a:off x="6998285" y="1888376"/>
              <a:ext cx="3190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BBD185-C032-4DD9-A500-82431299CC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213" y="713950"/>
            <a:ext cx="6026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硬件描述语言（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HDL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）概述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5100" y="1409316"/>
            <a:ext cx="7107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描述电子电路（特别是数字电路）的语言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5100" y="2247517"/>
            <a:ext cx="777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可从门级、寄存器传输级、行为级进行描述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5100" y="3085717"/>
            <a:ext cx="777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常见的语言：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Verilog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VHDL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25713" y="3664856"/>
            <a:ext cx="10406743" cy="267765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硬件描述语言（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HDL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的程序设计硬件的</a:t>
            </a:r>
            <a:r>
              <a:rPr lang="zh-CN" alt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好处：易于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理解、易于维护、调试电路速度快、有许多的易于掌握的仿真、综合和布局布线工具，还可以用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语言配合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HDL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来做逻辑设计的前后仿真，验证功能是否正确。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3686" y="190954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什么是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HDL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78971" y="4404636"/>
            <a:ext cx="10958286" cy="2267404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/>
              <a:t>目前</a:t>
            </a:r>
            <a:r>
              <a:rPr lang="zh-CN" altLang="en-US" sz="2400" b="1" dirty="0" smtClean="0"/>
              <a:t>应用最广泛的一种硬件描述</a:t>
            </a:r>
            <a:r>
              <a:rPr lang="zh-CN" altLang="en-US" sz="2400" b="1" dirty="0" smtClean="0"/>
              <a:t>语言</a:t>
            </a:r>
            <a:r>
              <a:rPr lang="zh-CN" altLang="en-US" sz="2400" b="1" dirty="0" smtClean="0"/>
              <a:t>：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</a:t>
            </a:r>
            <a:r>
              <a:rPr lang="zh-CN" altLang="en-US" sz="2400" b="1" dirty="0" smtClean="0"/>
              <a:t>在</a:t>
            </a:r>
            <a:r>
              <a:rPr lang="zh-CN" altLang="en-US" sz="2400" b="1" dirty="0" smtClean="0"/>
              <a:t>美国使用</a:t>
            </a:r>
            <a:r>
              <a:rPr lang="en-US" altLang="zh-CN" sz="2400" b="1" dirty="0" err="1" smtClean="0"/>
              <a:t>Verilog</a:t>
            </a:r>
            <a:r>
              <a:rPr lang="en-US" altLang="zh-CN" sz="2400" b="1" dirty="0" smtClean="0"/>
              <a:t> HDL</a:t>
            </a:r>
            <a:r>
              <a:rPr lang="zh-CN" altLang="en-US" sz="2400" b="1" dirty="0" smtClean="0"/>
              <a:t>进行设计的工程师大约有</a:t>
            </a:r>
            <a:r>
              <a:rPr lang="en-US" altLang="zh-CN" sz="2400" b="1" dirty="0" smtClean="0"/>
              <a:t>60000</a:t>
            </a:r>
            <a:r>
              <a:rPr lang="zh-CN" altLang="en-US" sz="2400" b="1" dirty="0" smtClean="0"/>
              <a:t>人；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全美国有</a:t>
            </a:r>
            <a:r>
              <a:rPr lang="en-US" altLang="zh-CN" sz="2400" b="1" dirty="0" smtClean="0"/>
              <a:t>200</a:t>
            </a:r>
            <a:r>
              <a:rPr lang="zh-CN" altLang="en-US" sz="2400" b="1" dirty="0" smtClean="0"/>
              <a:t>多所大学教授用 </a:t>
            </a:r>
            <a:r>
              <a:rPr lang="en-US" altLang="zh-CN" sz="2400" b="1" dirty="0" err="1" smtClean="0"/>
              <a:t>Verilog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硬件描述语言的设计</a:t>
            </a:r>
            <a:r>
              <a:rPr lang="zh-CN" altLang="en-US" sz="2400" b="1" dirty="0" smtClean="0"/>
              <a:t>方法；</a:t>
            </a:r>
            <a:endParaRPr lang="zh-CN" altLang="en-US" sz="24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在我国台湾地区几乎所有著名大学的电子和计算机工程系都讲授</a:t>
            </a:r>
            <a:r>
              <a:rPr lang="en-US" altLang="zh-CN" sz="2400" b="1" dirty="0" err="1" smtClean="0"/>
              <a:t>Verilog</a:t>
            </a:r>
            <a:r>
              <a:rPr lang="zh-CN" altLang="en-US" sz="2400" b="1" dirty="0" smtClean="0"/>
              <a:t>有关的课程。</a:t>
            </a:r>
            <a:endParaRPr lang="zh-CN" altLang="en-US" sz="2400" b="1" dirty="0" smtClean="0"/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667657" y="1248458"/>
            <a:ext cx="1103085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语言最初是在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年由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Gateway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Automation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公司为其模拟器产品开发的硬件建模语言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 smtClean="0"/>
              <a:t>Verilog</a:t>
            </a:r>
            <a:r>
              <a:rPr lang="en-US" altLang="zh-CN" sz="2800" dirty="0" smtClean="0"/>
              <a:t> HDL</a:t>
            </a:r>
            <a:r>
              <a:rPr lang="zh-CN" altLang="en-US" sz="2800" dirty="0" smtClean="0"/>
              <a:t>是硬件描述语言的一种，用于数字电子系统设计。它允许设计者用</a:t>
            </a:r>
            <a:r>
              <a:rPr lang="zh-CN" altLang="en-US" sz="2800" dirty="0" smtClean="0"/>
              <a:t>它进行</a:t>
            </a:r>
            <a:r>
              <a:rPr lang="zh-CN" altLang="en-US" sz="2800" dirty="0" smtClean="0"/>
              <a:t>各种级别的逻辑设计</a:t>
            </a:r>
            <a:r>
              <a:rPr lang="zh-CN" altLang="en-US" sz="2800" dirty="0" smtClean="0"/>
              <a:t>，以及进行</a:t>
            </a:r>
            <a:r>
              <a:rPr lang="zh-CN" altLang="en-US" sz="2800" dirty="0" smtClean="0"/>
              <a:t>数字逻辑系统的仿真验证、时序分析、逻辑综合</a:t>
            </a:r>
            <a:r>
              <a:rPr lang="zh-CN" altLang="en-US" sz="2800" dirty="0" smtClean="0"/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BBD185-C032-4DD9-A500-82431299CC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34330" y="3653322"/>
            <a:ext cx="4972543" cy="523220"/>
          </a:xfrm>
          <a:prstGeom prst="rect">
            <a:avLst/>
          </a:prstGeom>
          <a:noFill/>
          <a:ln w="28575" algn="ctr">
            <a:solidFill>
              <a:srgbClr val="0000CC"/>
            </a:solidFill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门原语名    实例名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端口连接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69037" y="2714352"/>
            <a:ext cx="3881447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原语调用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69038" y="4950199"/>
            <a:ext cx="8934733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名可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省略，端口连接采用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输出在前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输入在后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669038" y="589420"/>
            <a:ext cx="10986342" cy="1954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原语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语言提供已经设计好的门，称为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门原语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primitive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，共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个），这些门可直接调用，不用再对其进行功能描述。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BBD185-C032-4DD9-A500-82431299CC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1" name="Group 22"/>
          <p:cNvGraphicFramePr>
            <a:graphicFrameLocks noGrp="1"/>
          </p:cNvGraphicFramePr>
          <p:nvPr/>
        </p:nvGraphicFramePr>
        <p:xfrm>
          <a:off x="2181627" y="1030502"/>
          <a:ext cx="6103938" cy="914400"/>
        </p:xfrm>
        <a:graphic>
          <a:graphicData uri="http://schemas.openxmlformats.org/drawingml/2006/table">
            <a:tbl>
              <a:tblPr/>
              <a:tblGrid>
                <a:gridCol w="2134750"/>
                <a:gridCol w="1902434"/>
                <a:gridCol w="2066754"/>
              </a:tblGrid>
              <a:tr h="45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（与）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（或）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xor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（异或）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nand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（与非）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（或非）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xnor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（同或）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376264" y="2786421"/>
            <a:ext cx="255871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(out, in1, in2);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2156460" y="4519976"/>
            <a:ext cx="787908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端口连接中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第一个是输出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，其余是输入，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输入个数不限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547766" y="2829431"/>
          <a:ext cx="4072535" cy="111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3048000" imgH="838200" progId="">
                  <p:embed/>
                </p:oleObj>
              </mc:Choice>
              <mc:Fallback>
                <p:oleObj name="Visio" r:id="rId1" imgW="3048000" imgH="8382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7766" y="2829431"/>
                        <a:ext cx="4072535" cy="11184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88815" y="268906"/>
            <a:ext cx="2459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门原语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1-6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BBD185-C032-4DD9-A500-82431299CC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4695792" y="816605"/>
          <a:ext cx="2219325" cy="914400"/>
        </p:xfrm>
        <a:graphic>
          <a:graphicData uri="http://schemas.openxmlformats.org/drawingml/2006/table">
            <a:tbl>
              <a:tblPr/>
              <a:tblGrid>
                <a:gridCol w="2219325"/>
              </a:tblGrid>
              <a:tr h="415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（非门）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（缓冲器）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2299193" y="5419313"/>
            <a:ext cx="8186857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端口列表中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前面是输出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，最后一个是输入，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输出个数不限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2312071" y="2544971"/>
            <a:ext cx="2118164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 (OUT1, IN);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auto">
          <a:xfrm>
            <a:off x="2324950" y="3992490"/>
            <a:ext cx="4386323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b1_2out(OUT1, OUT2, IN);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087700" y="2523391"/>
          <a:ext cx="3548754" cy="78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3048000" imgH="685800" progId="">
                  <p:embed/>
                </p:oleObj>
              </mc:Choice>
              <mc:Fallback>
                <p:oleObj name="Visio" r:id="rId1" imgW="3048000" imgH="6858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7700" y="2523391"/>
                        <a:ext cx="3548754" cy="7858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067216" y="3786079"/>
          <a:ext cx="3813602" cy="1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3" imgW="3416300" imgH="1066800" progId="">
                  <p:embed/>
                </p:oleObj>
              </mc:Choice>
              <mc:Fallback>
                <p:oleObj name="Visio" r:id="rId3" imgW="3416300" imgH="1066800" progId="">
                  <p:embed/>
                  <p:pic>
                    <p:nvPicPr>
                      <p:cNvPr id="0" name="图片 211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7216" y="3786079"/>
                        <a:ext cx="3813602" cy="1177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88815" y="268906"/>
            <a:ext cx="2428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门原语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7,8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BBD185-C032-4DD9-A500-82431299CC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194316" y="2104240"/>
            <a:ext cx="3710096" cy="3046988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bufif1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b1 (out, in, ctrl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3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bufif0 b0 (out, in, ctrl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317127" y="5704467"/>
            <a:ext cx="9972069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端口列表中前面是输出，中间是输入，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最后是使能端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输出个数不限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291472" y="2241649"/>
          <a:ext cx="2715786" cy="1357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3149600" imgH="1358900" progId="">
                  <p:embed/>
                </p:oleObj>
              </mc:Choice>
              <mc:Fallback>
                <p:oleObj name="Visio" r:id="rId1" imgW="3149600" imgH="13589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1472" y="2241649"/>
                        <a:ext cx="2715786" cy="13578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349528" y="4189483"/>
          <a:ext cx="2790354" cy="139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Visio" r:id="rId3" imgW="3149600" imgH="1358900" progId="">
                  <p:embed/>
                </p:oleObj>
              </mc:Choice>
              <mc:Fallback>
                <p:oleObj name="Visio" r:id="rId3" imgW="3149600" imgH="1358900" progId="">
                  <p:embed/>
                  <p:pic>
                    <p:nvPicPr>
                      <p:cNvPr id="0" name="图片 319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9528" y="4189483"/>
                        <a:ext cx="2790354" cy="13951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282129" y="2228084"/>
          <a:ext cx="2833020" cy="120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Visio" r:id="rId5" imgW="2679700" imgH="1143000" progId="">
                  <p:embed/>
                </p:oleObj>
              </mc:Choice>
              <mc:Fallback>
                <p:oleObj name="Visio" r:id="rId5" imgW="2679700" imgH="1143000" progId="">
                  <p:embed/>
                  <p:pic>
                    <p:nvPicPr>
                      <p:cNvPr id="0" name="图片 319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2129" y="2228084"/>
                        <a:ext cx="2833020" cy="12032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9256743" y="4428837"/>
          <a:ext cx="2832575" cy="120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Visio" r:id="rId7" imgW="2679700" imgH="1143000" progId="">
                  <p:embed/>
                </p:oleObj>
              </mc:Choice>
              <mc:Fallback>
                <p:oleObj name="Visio" r:id="rId7" imgW="2679700" imgH="1143000" progId="">
                  <p:embed/>
                  <p:pic>
                    <p:nvPicPr>
                      <p:cNvPr id="0" name="图片 319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56743" y="4428837"/>
                        <a:ext cx="2832575" cy="12030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6122750" y="1795742"/>
            <a:ext cx="3710096" cy="3416320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3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notif1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n1 (out, in, ctrl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3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3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notif0 n0 (out, in, ctrl);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Group 22"/>
          <p:cNvGraphicFramePr>
            <a:graphicFrameLocks noGrp="1"/>
          </p:cNvGraphicFramePr>
          <p:nvPr/>
        </p:nvGraphicFramePr>
        <p:xfrm>
          <a:off x="1678958" y="1132844"/>
          <a:ext cx="7984900" cy="914400"/>
        </p:xfrm>
        <a:graphic>
          <a:graphicData uri="http://schemas.openxmlformats.org/drawingml/2006/table">
            <a:tbl>
              <a:tblPr/>
              <a:tblGrid>
                <a:gridCol w="4005328"/>
                <a:gridCol w="3979572"/>
              </a:tblGrid>
              <a:tr h="455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bufif1 (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有效缓冲器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notif1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（控制端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有效非门）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bufif0 (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有效缓冲器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 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 panose="020B0604030504040204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notif0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（控制端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有效非门）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88815" y="268906"/>
            <a:ext cx="263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门原语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9-12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数据类型及其常量、变量 </a:t>
            </a:r>
            <a:endParaRPr lang="zh-CN" altLang="en-US" dirty="0"/>
          </a:p>
        </p:txBody>
      </p:sp>
      <p:sp>
        <p:nvSpPr>
          <p:cNvPr id="22531" name="Rectangle 3"/>
          <p:cNvSpPr/>
          <p:nvPr>
            <p:ph idx="1"/>
          </p:nvPr>
        </p:nvSpPr>
        <p:spPr>
          <a:xfrm>
            <a:off x="838200" y="1512570"/>
            <a:ext cx="10515600" cy="466471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>
            <a:normAutofit fontScale="90000" lnSpcReduction="20000"/>
          </a:bodyPr>
          <a:p>
            <a:pPr eaLnBrk="1" hangingPunct="1">
              <a:lnSpc>
                <a:spcPct val="90000"/>
              </a:lnSpc>
            </a:pPr>
            <a:endParaRPr lang="zh-CN" altLang="en-US" sz="2400" b="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0" dirty="0"/>
              <a:t>常量</a:t>
            </a:r>
            <a:endParaRPr lang="zh-CN" altLang="en-US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0" dirty="0"/>
              <a:t>     整数</a:t>
            </a:r>
            <a:r>
              <a:rPr lang="en-US" altLang="zh-CN" sz="2400" b="0" dirty="0"/>
              <a:t>: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0" dirty="0"/>
              <a:t>          二进制整数</a:t>
            </a:r>
            <a:r>
              <a:rPr lang="en-US" altLang="zh-CN" sz="2400" b="0" dirty="0"/>
              <a:t>(b</a:t>
            </a:r>
            <a:r>
              <a:rPr lang="zh-CN" altLang="en-US" sz="2400" b="0" dirty="0"/>
              <a:t>或</a:t>
            </a:r>
            <a:r>
              <a:rPr lang="en-US" altLang="zh-CN" sz="2400" b="0" dirty="0"/>
              <a:t>B)     </a:t>
            </a:r>
            <a:r>
              <a:rPr lang="zh-CN" altLang="en-US" sz="2400" b="0" dirty="0"/>
              <a:t>十进制整数</a:t>
            </a:r>
            <a:r>
              <a:rPr lang="en-US" altLang="zh-CN" sz="2400" b="0" dirty="0"/>
              <a:t>(d</a:t>
            </a:r>
            <a:r>
              <a:rPr lang="zh-CN" altLang="en-US" sz="2400" b="0" dirty="0"/>
              <a:t>或</a:t>
            </a:r>
            <a:r>
              <a:rPr lang="en-US" altLang="zh-CN" sz="2400" b="0" dirty="0"/>
              <a:t>D)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0" dirty="0"/>
              <a:t>          十六进制整数</a:t>
            </a:r>
            <a:r>
              <a:rPr lang="en-US" altLang="zh-CN" sz="2400" b="0" dirty="0"/>
              <a:t>(h</a:t>
            </a:r>
            <a:r>
              <a:rPr lang="zh-CN" altLang="en-US" sz="2400" b="0" dirty="0"/>
              <a:t>或</a:t>
            </a:r>
            <a:r>
              <a:rPr lang="en-US" altLang="zh-CN" sz="2400" b="0" dirty="0"/>
              <a:t>H)   </a:t>
            </a:r>
            <a:r>
              <a:rPr lang="zh-CN" altLang="en-US" sz="2400" b="0" dirty="0"/>
              <a:t>八进制整数</a:t>
            </a:r>
            <a:r>
              <a:rPr lang="en-US" altLang="zh-CN" sz="2400" b="0" dirty="0"/>
              <a:t>(o</a:t>
            </a:r>
            <a:r>
              <a:rPr lang="zh-CN" altLang="en-US" sz="2400" b="0" dirty="0"/>
              <a:t>或</a:t>
            </a:r>
            <a:r>
              <a:rPr lang="en-US" altLang="zh-CN" sz="2400" b="0" dirty="0"/>
              <a:t>O)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0" dirty="0"/>
              <a:t>     数字表达方式有以下三种</a:t>
            </a:r>
            <a:r>
              <a:rPr lang="en-US" altLang="zh-CN" sz="2400" b="0" dirty="0"/>
              <a:t>:</a:t>
            </a:r>
            <a:endParaRPr lang="en-US" altLang="zh-CN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      1.&lt;</a:t>
            </a:r>
            <a:r>
              <a:rPr lang="zh-CN" altLang="en-US" sz="2400" b="0" dirty="0"/>
              <a:t>位宽</a:t>
            </a:r>
            <a:r>
              <a:rPr lang="en-US" altLang="zh-CN" sz="2400" b="0" dirty="0"/>
              <a:t>&gt;&lt;</a:t>
            </a:r>
            <a:r>
              <a:rPr lang="zh-CN" altLang="en-US" sz="2400" b="0" dirty="0"/>
              <a:t>进制</a:t>
            </a:r>
            <a:r>
              <a:rPr lang="en-US" altLang="zh-CN" sz="2400" b="0" dirty="0"/>
              <a:t>&gt;&lt;</a:t>
            </a:r>
            <a:r>
              <a:rPr lang="zh-CN" altLang="en-US" sz="2400" b="0" dirty="0"/>
              <a:t>数字</a:t>
            </a:r>
            <a:r>
              <a:rPr lang="en-US" altLang="zh-CN" sz="2400" b="0" dirty="0"/>
              <a:t>&gt;</a:t>
            </a:r>
            <a:r>
              <a:rPr lang="zh-CN" altLang="en-US" sz="2400" b="0" dirty="0"/>
              <a:t>这是一种全面的描述方式。</a:t>
            </a:r>
            <a:endParaRPr lang="zh-CN" altLang="en-US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0" dirty="0"/>
              <a:t>              </a:t>
            </a:r>
            <a:r>
              <a:rPr lang="en-US" altLang="zh-CN" sz="2400" b="0" dirty="0"/>
              <a:t>8'b10101100</a:t>
            </a:r>
            <a:r>
              <a:rPr lang="en-US" altLang="zh-CN" sz="2400" dirty="0"/>
              <a:t> </a:t>
            </a:r>
            <a:endParaRPr lang="zh-CN" altLang="en-US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      2.&lt;</a:t>
            </a:r>
            <a:r>
              <a:rPr lang="zh-CN" altLang="en-US" sz="2400" b="0" dirty="0"/>
              <a:t>进制</a:t>
            </a:r>
            <a:r>
              <a:rPr lang="en-US" altLang="zh-CN" sz="2400" b="0" dirty="0"/>
              <a:t>&gt;&lt;</a:t>
            </a:r>
            <a:r>
              <a:rPr lang="zh-CN" altLang="en-US" sz="2400" b="0" dirty="0"/>
              <a:t>数字</a:t>
            </a:r>
            <a:r>
              <a:rPr lang="en-US" altLang="zh-CN" sz="2400" b="0" dirty="0"/>
              <a:t>&gt;</a:t>
            </a:r>
            <a:r>
              <a:rPr lang="zh-CN" altLang="en-US" sz="2400" b="0" dirty="0"/>
              <a:t>在这种描述方式中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数字的位宽采用缺省 位宽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这由具体的机器系统决定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但至少</a:t>
            </a:r>
            <a:r>
              <a:rPr lang="en-US" altLang="zh-CN" sz="2400" b="0" dirty="0"/>
              <a:t>32</a:t>
            </a:r>
            <a:r>
              <a:rPr lang="zh-CN" altLang="en-US" sz="2400" b="0" dirty="0"/>
              <a:t>位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。</a:t>
            </a:r>
            <a:endParaRPr lang="zh-CN" altLang="en-US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0" dirty="0"/>
              <a:t>                 </a:t>
            </a:r>
            <a:r>
              <a:rPr lang="en-US" altLang="zh-CN" sz="2400" b="0" dirty="0"/>
              <a:t>b10101100</a:t>
            </a:r>
            <a:endParaRPr lang="zh-CN" altLang="en-US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     3.&lt;</a:t>
            </a:r>
            <a:r>
              <a:rPr lang="zh-CN" altLang="en-US" sz="2400" b="0" dirty="0"/>
              <a:t>数字</a:t>
            </a:r>
            <a:r>
              <a:rPr lang="en-US" altLang="zh-CN" sz="2400" b="0" dirty="0"/>
              <a:t>&gt;</a:t>
            </a:r>
            <a:r>
              <a:rPr lang="zh-CN" altLang="en-US" sz="2400" b="0" dirty="0"/>
              <a:t>在这种描述方式中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采用缺省进制十进制。</a:t>
            </a:r>
            <a:endParaRPr lang="zh-CN" altLang="en-US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</a:t>
            </a:r>
            <a:r>
              <a:rPr lang="en-US" altLang="zh-CN" sz="2400" dirty="0"/>
              <a:t>22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FFCC"/>
      </a:lt1>
      <a:dk2>
        <a:srgbClr val="000000"/>
      </a:dk2>
      <a:lt2>
        <a:srgbClr val="808080"/>
      </a:lt2>
      <a:accent1>
        <a:srgbClr val="FFFFFF"/>
      </a:accent1>
      <a:accent2>
        <a:srgbClr val="0000FF"/>
      </a:accent2>
      <a:accent3>
        <a:srgbClr val="CAFFE2"/>
      </a:accent3>
      <a:accent4>
        <a:srgbClr val="000000"/>
      </a:accent4>
      <a:accent5>
        <a:srgbClr val="FFFFFF"/>
      </a:accent5>
      <a:accent6>
        <a:srgbClr val="0000E7"/>
      </a:accent6>
      <a:hlink>
        <a:srgbClr val="FF0000"/>
      </a:hlink>
      <a:folHlink>
        <a:srgbClr val="FFFF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sm" len="lg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sm" len="lg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5547</Words>
  <Application>WPS 演示</Application>
  <PresentationFormat>自定义</PresentationFormat>
  <Paragraphs>442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Calibri</vt:lpstr>
      <vt:lpstr>等线</vt:lpstr>
      <vt:lpstr>微软雅黑</vt:lpstr>
      <vt:lpstr>Verdana</vt:lpstr>
      <vt:lpstr>黑体</vt:lpstr>
      <vt:lpstr>楷体_GB2312</vt:lpstr>
      <vt:lpstr>新宋体</vt:lpstr>
      <vt:lpstr>Courier New</vt:lpstr>
      <vt:lpstr>Tahoma</vt:lpstr>
      <vt:lpstr>等线 Light</vt:lpstr>
      <vt:lpstr>Arial Unicode MS</vt:lpstr>
      <vt:lpstr>Calibri Light</vt:lpstr>
      <vt:lpstr>等线</vt:lpstr>
      <vt:lpstr>Calibri</vt:lpstr>
      <vt:lpstr>Office 主题​​</vt:lpstr>
      <vt:lpstr>默认设计模板</vt:lpstr>
      <vt:lpstr>1_默认设计模板</vt:lpstr>
      <vt:lpstr>2_默认设计模板</vt:lpstr>
      <vt:lpstr>Word.Picture.8</vt:lpstr>
      <vt:lpstr>Word.Picture.8</vt:lpstr>
      <vt:lpstr>Word.Picture.8</vt:lpstr>
      <vt:lpstr>Word.Picture.8</vt:lpstr>
      <vt:lpstr>Verilog HDL</vt:lpstr>
      <vt:lpstr>PowerPoint 演示文稿</vt:lpstr>
      <vt:lpstr>PowerPoint 演示文稿</vt:lpstr>
      <vt:lpstr>什么是Verilog HDL？</vt:lpstr>
      <vt:lpstr>PowerPoint 演示文稿</vt:lpstr>
      <vt:lpstr>PowerPoint 演示文稿</vt:lpstr>
      <vt:lpstr>PowerPoint 演示文稿</vt:lpstr>
      <vt:lpstr>PowerPoint 演示文稿</vt:lpstr>
      <vt:lpstr>数据类型及其常量、变量 </vt:lpstr>
      <vt:lpstr>数据类型及其常量、变量</vt:lpstr>
      <vt:lpstr>数据类型及其常量、变量</vt:lpstr>
      <vt:lpstr>数据类型及其常量、变量</vt:lpstr>
      <vt:lpstr>运算符及表达式 </vt:lpstr>
      <vt:lpstr>运算符及表达式</vt:lpstr>
      <vt:lpstr>赋值语句</vt:lpstr>
      <vt:lpstr>赋值语句</vt:lpstr>
      <vt:lpstr>PowerPoint 演示文稿</vt:lpstr>
      <vt:lpstr>模块（module）</vt:lpstr>
      <vt:lpstr>PowerPoint 演示文稿</vt:lpstr>
      <vt:lpstr>行为描述方式：</vt:lpstr>
      <vt:lpstr>结构说明语句</vt:lpstr>
      <vt:lpstr>结构说明语句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</dc:title>
  <dc:creator>yhx</dc:creator>
  <cp:lastModifiedBy>欧阳寒廖</cp:lastModifiedBy>
  <cp:revision>37</cp:revision>
  <dcterms:created xsi:type="dcterms:W3CDTF">2021-05-26T07:00:00Z</dcterms:created>
  <dcterms:modified xsi:type="dcterms:W3CDTF">2021-06-20T01:31:50Z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2F11D0B60BD7432EB9F0602E5BB84CAB</vt:lpwstr>
  </property>
  <property fmtid="{D5CDD505-2E9C-101B-9397-08002B2CF9AE}" pid="3" name="KSOProductBuildVer">
    <vt:lpwstr>2052-11.1.0.10577</vt:lpwstr>
  </property>
</Properties>
</file>