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Default Extension="png" ContentType="image/png"/>
  <Override PartName="/ppt/tags/tag7.xml" ContentType="application/vnd.openxmlformats-officedocument.presentationml.tags+xml"/>
  <Override PartName="/ppt/tags/tag8.xml" ContentType="application/vnd.openxmlformats-officedocument.presentationml.tags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6" r:id="rId4"/>
    <p:sldId id="264" r:id="rId5"/>
    <p:sldId id="265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929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2021/6/2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2021/6/2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2021/6/2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2021/6/2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附加习题答案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238933" y="6267450"/>
            <a:ext cx="782637" cy="457200"/>
          </a:xfrm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  <a:pPr lvl="0" algn="r" eaLnBrk="1" hangingPunct="1">
                <a:spcBef>
                  <a:spcPct val="0"/>
                </a:spcBef>
              </a:pPr>
              <a:t>2</a:t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5" name="Text Box 44"/>
          <p:cNvSpPr txBox="1"/>
          <p:nvPr/>
        </p:nvSpPr>
        <p:spPr>
          <a:xfrm>
            <a:off x="1826895" y="569913"/>
            <a:ext cx="8416925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 b="1" baseline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baseline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、用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PROM </a:t>
            </a:r>
            <a:r>
              <a:rPr lang="en-US" altLang="zh-CN" b="1" baseline="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设计一个</a:t>
            </a:r>
            <a:r>
              <a:rPr lang="zh-CN" altLang="en-US" b="1" baseline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一位的全加器</a:t>
            </a:r>
            <a:endParaRPr lang="en-US" altLang="zh-CN" b="1" baseline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6289823"/>
              </p:ext>
            </p:extLst>
          </p:nvPr>
        </p:nvGraphicFramePr>
        <p:xfrm>
          <a:off x="5557294" y="989242"/>
          <a:ext cx="4267200" cy="5205414"/>
        </p:xfrm>
        <a:graphic>
          <a:graphicData uri="http://schemas.openxmlformats.org/drawingml/2006/table">
            <a:tbl>
              <a:tblPr/>
              <a:tblGrid>
                <a:gridCol w="2257277"/>
                <a:gridCol w="2009923"/>
              </a:tblGrid>
              <a:tr h="1109350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    B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Ci-1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 </a:t>
                      </a: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249"/>
          <p:cNvSpPr txBox="1"/>
          <p:nvPr/>
        </p:nvSpPr>
        <p:spPr>
          <a:xfrm>
            <a:off x="545465" y="2002201"/>
            <a:ext cx="4122738" cy="1569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Ci-1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分别为加数，被加数，低位进位；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分别为相加的和以及向高位的进位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5564" y="989240"/>
            <a:ext cx="6849835" cy="502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031"/>
          <p:cNvSpPr txBox="1"/>
          <p:nvPr/>
        </p:nvSpPr>
        <p:spPr>
          <a:xfrm>
            <a:off x="309245" y="468812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ROM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阵列如图所示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238933" y="6267450"/>
            <a:ext cx="782637" cy="457200"/>
          </a:xfrm>
        </p:spPr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800" b="0" i="0" u="none" kern="1200" baseline="5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aseline="0" dirty="0">
                <a:solidFill>
                  <a:schemeClr val="tx1"/>
                </a:solidFill>
              </a:rPr>
              <a:pPr lvl="0" algn="r" eaLnBrk="1" hangingPunct="1">
                <a:spcBef>
                  <a:spcPct val="0"/>
                </a:spcBef>
              </a:pPr>
              <a:t>4</a:t>
            </a:fld>
            <a:endParaRPr lang="en-US" altLang="zh-CN" sz="1400" baseline="0" dirty="0">
              <a:solidFill>
                <a:schemeClr val="tx1"/>
              </a:solidFill>
            </a:endParaRPr>
          </a:p>
        </p:txBody>
      </p:sp>
      <p:sp>
        <p:nvSpPr>
          <p:cNvPr id="5" name="Text Box 44"/>
          <p:cNvSpPr txBox="1"/>
          <p:nvPr/>
        </p:nvSpPr>
        <p:spPr>
          <a:xfrm>
            <a:off x="1826895" y="569913"/>
            <a:ext cx="8416925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 b="1" baseline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baseline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baseline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b="1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PROM 设计一个将8421BCD 码转换成余3BCD 码的电路</a:t>
            </a:r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6289823"/>
              </p:ext>
            </p:extLst>
          </p:nvPr>
        </p:nvGraphicFramePr>
        <p:xfrm>
          <a:off x="1660208" y="1152529"/>
          <a:ext cx="4267200" cy="5205984"/>
        </p:xfrm>
        <a:graphic>
          <a:graphicData uri="http://schemas.openxmlformats.org/drawingml/2006/table">
            <a:tbl>
              <a:tblPr/>
              <a:tblGrid>
                <a:gridCol w="2257277"/>
                <a:gridCol w="2009923"/>
              </a:tblGrid>
              <a:tr h="1109350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8421</a:t>
                      </a:r>
                      <a:r>
                        <a:rPr lang="en-US" altLang="zh-CN" sz="2800" i="1" baseline="0" dirty="0" smtClean="0"/>
                        <a:t>BCD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A3</a:t>
                      </a: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A2 A1 A0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aseline="0" dirty="0" smtClean="0"/>
                        <a:t>3</a:t>
                      </a:r>
                      <a:r>
                        <a:rPr lang="en-US" altLang="zh-CN" sz="2800" i="1" baseline="0" dirty="0" smtClean="0"/>
                        <a:t>BCD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F3</a:t>
                      </a: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F2 F1 F0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008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0    1    1    1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1    0    1    0</a:t>
                      </a:r>
                    </a:p>
                  </a:txBody>
                  <a:tcPr marL="19049" marR="19049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73"/>
          <p:cNvGraphicFramePr>
            <a:graphicFrameLocks noGrp="1"/>
          </p:cNvGraphicFramePr>
          <p:nvPr/>
        </p:nvGraphicFramePr>
        <p:xfrm>
          <a:off x="6303645" y="1366838"/>
          <a:ext cx="4102100" cy="4777348"/>
        </p:xfrm>
        <a:graphic>
          <a:graphicData uri="http://schemas.openxmlformats.org/drawingml/2006/table">
            <a:tbl>
              <a:tblPr/>
              <a:tblGrid>
                <a:gridCol w="1977077"/>
                <a:gridCol w="2125023"/>
              </a:tblGrid>
              <a:tr h="680836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8421</a:t>
                      </a:r>
                      <a:r>
                        <a:rPr lang="en-US" altLang="zh-CN" sz="2800" i="1" baseline="0" dirty="0" smtClean="0"/>
                        <a:t>BCD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800" baseline="0" dirty="0" smtClean="0"/>
                        <a:t>3</a:t>
                      </a:r>
                      <a:r>
                        <a:rPr lang="en-US" altLang="zh-CN" sz="2800" i="1" baseline="0" dirty="0" smtClean="0"/>
                        <a:t>BCD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99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1    0    0    0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1    0    1    1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99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1    0    0    1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1    1    0    0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99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1    0    1    0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99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1    0    1    1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99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1    1    0    0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99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1    1    0    1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99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1    1    1    0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994"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1    1    1    1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</a:p>
                  </a:txBody>
                  <a:tcPr marL="19053" marR="19053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187"/>
          <p:cNvSpPr/>
          <p:nvPr/>
        </p:nvSpPr>
        <p:spPr>
          <a:xfrm>
            <a:off x="2362200" y="2752725"/>
            <a:ext cx="381000" cy="381000"/>
          </a:xfrm>
          <a:prstGeom prst="rect">
            <a:avLst/>
          </a:prstGeom>
          <a:solidFill>
            <a:srgbClr val="9900FF">
              <a:alpha val="50195"/>
            </a:srgb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Rectangle 1190"/>
          <p:cNvSpPr/>
          <p:nvPr/>
        </p:nvSpPr>
        <p:spPr>
          <a:xfrm>
            <a:off x="2362200" y="1914525"/>
            <a:ext cx="381000" cy="381000"/>
          </a:xfrm>
          <a:prstGeom prst="rect">
            <a:avLst/>
          </a:prstGeom>
          <a:solidFill>
            <a:srgbClr val="9900FF">
              <a:alpha val="50195"/>
            </a:srgb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Rectangle 1193"/>
          <p:cNvSpPr/>
          <p:nvPr/>
        </p:nvSpPr>
        <p:spPr>
          <a:xfrm>
            <a:off x="2362200" y="3548063"/>
            <a:ext cx="381000" cy="381000"/>
          </a:xfrm>
          <a:prstGeom prst="rect">
            <a:avLst/>
          </a:prstGeom>
          <a:solidFill>
            <a:srgbClr val="9900FF">
              <a:alpha val="50195"/>
            </a:srgb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Text Box 1031"/>
          <p:cNvSpPr txBox="1"/>
          <p:nvPr/>
        </p:nvSpPr>
        <p:spPr>
          <a:xfrm>
            <a:off x="309245" y="6604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ROM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阵列如图所示</a:t>
            </a:r>
          </a:p>
        </p:txBody>
      </p:sp>
      <p:grpSp>
        <p:nvGrpSpPr>
          <p:cNvPr id="2" name="Group 1032"/>
          <p:cNvGrpSpPr/>
          <p:nvPr/>
        </p:nvGrpSpPr>
        <p:grpSpPr>
          <a:xfrm>
            <a:off x="1990725" y="795020"/>
            <a:ext cx="7910830" cy="3243580"/>
            <a:chOff x="864" y="432"/>
            <a:chExt cx="2400" cy="1344"/>
          </a:xfrm>
        </p:grpSpPr>
        <p:sp>
          <p:nvSpPr>
            <p:cNvPr id="21512" name="Line 1033"/>
            <p:cNvSpPr/>
            <p:nvPr/>
          </p:nvSpPr>
          <p:spPr>
            <a:xfrm>
              <a:off x="864" y="432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13" name="Line 1034"/>
            <p:cNvSpPr/>
            <p:nvPr/>
          </p:nvSpPr>
          <p:spPr>
            <a:xfrm>
              <a:off x="864" y="1776"/>
              <a:ext cx="240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14" name="Line 1035"/>
            <p:cNvSpPr/>
            <p:nvPr/>
          </p:nvSpPr>
          <p:spPr>
            <a:xfrm>
              <a:off x="3264" y="432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15" name="Line 1036"/>
            <p:cNvSpPr/>
            <p:nvPr/>
          </p:nvSpPr>
          <p:spPr>
            <a:xfrm>
              <a:off x="864" y="432"/>
              <a:ext cx="240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037"/>
          <p:cNvGrpSpPr/>
          <p:nvPr/>
        </p:nvGrpSpPr>
        <p:grpSpPr>
          <a:xfrm>
            <a:off x="1990725" y="4191000"/>
            <a:ext cx="7911465" cy="2110740"/>
            <a:chOff x="864" y="2112"/>
            <a:chExt cx="2400" cy="1344"/>
          </a:xfrm>
        </p:grpSpPr>
        <p:sp>
          <p:nvSpPr>
            <p:cNvPr id="21517" name="Line 1038"/>
            <p:cNvSpPr/>
            <p:nvPr/>
          </p:nvSpPr>
          <p:spPr>
            <a:xfrm>
              <a:off x="864" y="2112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18" name="Line 1039"/>
            <p:cNvSpPr/>
            <p:nvPr/>
          </p:nvSpPr>
          <p:spPr>
            <a:xfrm>
              <a:off x="864" y="3456"/>
              <a:ext cx="240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19" name="Line 1040"/>
            <p:cNvSpPr/>
            <p:nvPr/>
          </p:nvSpPr>
          <p:spPr>
            <a:xfrm>
              <a:off x="3264" y="2112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20" name="Line 1041"/>
            <p:cNvSpPr/>
            <p:nvPr/>
          </p:nvSpPr>
          <p:spPr>
            <a:xfrm>
              <a:off x="864" y="2112"/>
              <a:ext cx="240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21521" name="Oval 1043"/>
          <p:cNvSpPr/>
          <p:nvPr/>
        </p:nvSpPr>
        <p:spPr>
          <a:xfrm>
            <a:off x="2752725" y="2071688"/>
            <a:ext cx="76200" cy="762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2" name="Line 1055"/>
          <p:cNvSpPr/>
          <p:nvPr/>
        </p:nvSpPr>
        <p:spPr>
          <a:xfrm>
            <a:off x="2143125" y="1731963"/>
            <a:ext cx="0" cy="3540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23" name="Line 1056"/>
          <p:cNvSpPr/>
          <p:nvPr/>
        </p:nvSpPr>
        <p:spPr>
          <a:xfrm>
            <a:off x="2143125" y="2095500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24" name="Oval 1059"/>
          <p:cNvSpPr/>
          <p:nvPr/>
        </p:nvSpPr>
        <p:spPr>
          <a:xfrm>
            <a:off x="1673225" y="1698625"/>
            <a:ext cx="76200" cy="762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5" name="Oval 1062"/>
          <p:cNvSpPr/>
          <p:nvPr/>
        </p:nvSpPr>
        <p:spPr>
          <a:xfrm>
            <a:off x="1676400" y="2492375"/>
            <a:ext cx="76200" cy="762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6" name="Oval 1063"/>
          <p:cNvSpPr/>
          <p:nvPr/>
        </p:nvSpPr>
        <p:spPr>
          <a:xfrm>
            <a:off x="2752725" y="2914650"/>
            <a:ext cx="76200" cy="762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7" name="Line 1064"/>
          <p:cNvSpPr/>
          <p:nvPr/>
        </p:nvSpPr>
        <p:spPr>
          <a:xfrm>
            <a:off x="2143125" y="2943225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28" name="Line 1066"/>
          <p:cNvSpPr/>
          <p:nvPr/>
        </p:nvSpPr>
        <p:spPr>
          <a:xfrm>
            <a:off x="2143125" y="2498725"/>
            <a:ext cx="0" cy="4540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29" name="Line 1068"/>
          <p:cNvSpPr/>
          <p:nvPr/>
        </p:nvSpPr>
        <p:spPr>
          <a:xfrm>
            <a:off x="3182620" y="875030"/>
            <a:ext cx="24130" cy="493522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31" name="Line 1165"/>
          <p:cNvSpPr/>
          <p:nvPr/>
        </p:nvSpPr>
        <p:spPr>
          <a:xfrm flipV="1">
            <a:off x="2524125" y="4496435"/>
            <a:ext cx="7769225" cy="825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32" name="Line 1166"/>
          <p:cNvSpPr/>
          <p:nvPr/>
        </p:nvSpPr>
        <p:spPr>
          <a:xfrm>
            <a:off x="2524125" y="4876800"/>
            <a:ext cx="7769860" cy="95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39" name="Line 1174"/>
          <p:cNvSpPr/>
          <p:nvPr/>
        </p:nvSpPr>
        <p:spPr>
          <a:xfrm>
            <a:off x="1752600" y="2498725"/>
            <a:ext cx="7961630" cy="698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0" name="Line 1175"/>
          <p:cNvSpPr/>
          <p:nvPr/>
        </p:nvSpPr>
        <p:spPr>
          <a:xfrm flipV="1">
            <a:off x="1752600" y="1725295"/>
            <a:ext cx="7961630" cy="825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1" name="Line 1176"/>
          <p:cNvSpPr/>
          <p:nvPr/>
        </p:nvSpPr>
        <p:spPr>
          <a:xfrm>
            <a:off x="2819400" y="2117725"/>
            <a:ext cx="6894195" cy="254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2" name="Line 1177"/>
          <p:cNvSpPr/>
          <p:nvPr/>
        </p:nvSpPr>
        <p:spPr>
          <a:xfrm>
            <a:off x="2834005" y="2943225"/>
            <a:ext cx="6880225" cy="571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3" name="Oval 1178"/>
          <p:cNvSpPr/>
          <p:nvPr/>
        </p:nvSpPr>
        <p:spPr>
          <a:xfrm>
            <a:off x="1662113" y="3257550"/>
            <a:ext cx="76200" cy="762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44" name="Oval 1179"/>
          <p:cNvSpPr/>
          <p:nvPr/>
        </p:nvSpPr>
        <p:spPr>
          <a:xfrm>
            <a:off x="2747963" y="3714750"/>
            <a:ext cx="76200" cy="762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45" name="Line 1180"/>
          <p:cNvSpPr/>
          <p:nvPr/>
        </p:nvSpPr>
        <p:spPr>
          <a:xfrm>
            <a:off x="2128838" y="3752850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6" name="Line 1182"/>
          <p:cNvSpPr/>
          <p:nvPr/>
        </p:nvSpPr>
        <p:spPr>
          <a:xfrm>
            <a:off x="2128838" y="3308350"/>
            <a:ext cx="0" cy="4540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7" name="Line 1183"/>
          <p:cNvSpPr/>
          <p:nvPr/>
        </p:nvSpPr>
        <p:spPr>
          <a:xfrm>
            <a:off x="1738630" y="3308350"/>
            <a:ext cx="7974965" cy="698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8" name="Line 1184"/>
          <p:cNvSpPr/>
          <p:nvPr/>
        </p:nvSpPr>
        <p:spPr>
          <a:xfrm>
            <a:off x="2819400" y="3752850"/>
            <a:ext cx="6893560" cy="571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9" name="Text Box 1186"/>
          <p:cNvSpPr txBox="1"/>
          <p:nvPr/>
        </p:nvSpPr>
        <p:spPr>
          <a:xfrm>
            <a:off x="2384425" y="27209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550" name="Text Box 1189"/>
          <p:cNvSpPr txBox="1"/>
          <p:nvPr/>
        </p:nvSpPr>
        <p:spPr>
          <a:xfrm>
            <a:off x="2406650" y="18827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551" name="Text Box 1192"/>
          <p:cNvSpPr txBox="1"/>
          <p:nvPr/>
        </p:nvSpPr>
        <p:spPr>
          <a:xfrm>
            <a:off x="2406650" y="351631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554" name="Text Box 1196"/>
          <p:cNvSpPr txBox="1"/>
          <p:nvPr/>
        </p:nvSpPr>
        <p:spPr>
          <a:xfrm>
            <a:off x="10416540" y="46672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555" name="Text Box 1197"/>
          <p:cNvSpPr txBox="1"/>
          <p:nvPr/>
        </p:nvSpPr>
        <p:spPr>
          <a:xfrm>
            <a:off x="10394315" y="4279900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21556" name="Object 1198"/>
          <p:cNvGraphicFramePr>
            <a:graphicFrameLocks noChangeAspect="1"/>
          </p:cNvGraphicFramePr>
          <p:nvPr/>
        </p:nvGraphicFramePr>
        <p:xfrm>
          <a:off x="2809875" y="1721485"/>
          <a:ext cx="438150" cy="408305"/>
        </p:xfrm>
        <a:graphic>
          <a:graphicData uri="http://schemas.openxmlformats.org/presentationml/2006/ole">
            <p:oleObj spid="_x0000_s19458" r:id="rId4" imgW="203040" imgH="215640" progId="Equation.3">
              <p:embed/>
            </p:oleObj>
          </a:graphicData>
        </a:graphic>
      </p:graphicFrame>
      <p:graphicFrame>
        <p:nvGraphicFramePr>
          <p:cNvPr id="21557" name="Object 1199"/>
          <p:cNvGraphicFramePr>
            <a:graphicFrameLocks noChangeAspect="1"/>
          </p:cNvGraphicFramePr>
          <p:nvPr/>
        </p:nvGraphicFramePr>
        <p:xfrm>
          <a:off x="2788762" y="2494280"/>
          <a:ext cx="466090" cy="456565"/>
        </p:xfrm>
        <a:graphic>
          <a:graphicData uri="http://schemas.openxmlformats.org/presentationml/2006/ole">
            <p:oleObj spid="_x0000_s19459" r:id="rId5" imgW="215640" imgH="241200" progId="Equation.3">
              <p:embed/>
            </p:oleObj>
          </a:graphicData>
        </a:graphic>
      </p:graphicFrame>
      <p:graphicFrame>
        <p:nvGraphicFramePr>
          <p:cNvPr id="21558" name="Object 1200"/>
          <p:cNvGraphicFramePr>
            <a:graphicFrameLocks noChangeAspect="1"/>
          </p:cNvGraphicFramePr>
          <p:nvPr/>
        </p:nvGraphicFramePr>
        <p:xfrm>
          <a:off x="2749709" y="3306286"/>
          <a:ext cx="493395" cy="504190"/>
        </p:xfrm>
        <a:graphic>
          <a:graphicData uri="http://schemas.openxmlformats.org/presentationml/2006/ole">
            <p:oleObj spid="_x0000_s19460" r:id="rId6" imgW="228600" imgH="266400" progId="Equation.3">
              <p:embed/>
            </p:oleObj>
          </a:graphicData>
        </a:graphic>
      </p:graphicFrame>
      <p:graphicFrame>
        <p:nvGraphicFramePr>
          <p:cNvPr id="21559" name="Object 1201"/>
          <p:cNvGraphicFramePr>
            <a:graphicFrameLocks noChangeAspect="1"/>
          </p:cNvGraphicFramePr>
          <p:nvPr/>
        </p:nvGraphicFramePr>
        <p:xfrm>
          <a:off x="3018790" y="285750"/>
          <a:ext cx="492125" cy="431800"/>
        </p:xfrm>
        <a:graphic>
          <a:graphicData uri="http://schemas.openxmlformats.org/presentationml/2006/ole">
            <p:oleObj spid="_x0000_s19461" r:id="rId7" imgW="228600" imgH="228600" progId="Equation.3">
              <p:embed/>
            </p:oleObj>
          </a:graphicData>
        </a:graphic>
      </p:graphicFrame>
      <p:graphicFrame>
        <p:nvGraphicFramePr>
          <p:cNvPr id="21560" name="Object 1202"/>
          <p:cNvGraphicFramePr>
            <a:graphicFrameLocks noChangeAspect="1"/>
          </p:cNvGraphicFramePr>
          <p:nvPr/>
        </p:nvGraphicFramePr>
        <p:xfrm>
          <a:off x="5700395" y="285433"/>
          <a:ext cx="492125" cy="407987"/>
        </p:xfrm>
        <a:graphic>
          <a:graphicData uri="http://schemas.openxmlformats.org/presentationml/2006/ole">
            <p:oleObj spid="_x0000_s19462" r:id="rId8" imgW="228501" imgH="215806" progId="Equation.3">
              <p:embed/>
            </p:oleObj>
          </a:graphicData>
        </a:graphic>
      </p:graphicFrame>
      <p:sp>
        <p:nvSpPr>
          <p:cNvPr id="21561" name="Oval 1204"/>
          <p:cNvSpPr/>
          <p:nvPr/>
        </p:nvSpPr>
        <p:spPr>
          <a:xfrm>
            <a:off x="3157538" y="20621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2" name="Oval 1206"/>
          <p:cNvSpPr/>
          <p:nvPr/>
        </p:nvSpPr>
        <p:spPr>
          <a:xfrm>
            <a:off x="3538538" y="20621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3" name="Oval 1207"/>
          <p:cNvSpPr/>
          <p:nvPr/>
        </p:nvSpPr>
        <p:spPr>
          <a:xfrm>
            <a:off x="3919538" y="2057400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4" name="Oval 1208"/>
          <p:cNvSpPr/>
          <p:nvPr/>
        </p:nvSpPr>
        <p:spPr>
          <a:xfrm>
            <a:off x="4295775" y="20621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5" name="Oval 1209"/>
          <p:cNvSpPr/>
          <p:nvPr/>
        </p:nvSpPr>
        <p:spPr>
          <a:xfrm>
            <a:off x="4681538" y="167163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6" name="Oval 1210"/>
          <p:cNvSpPr/>
          <p:nvPr/>
        </p:nvSpPr>
        <p:spPr>
          <a:xfrm>
            <a:off x="5062538" y="16811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7" name="Oval 1211"/>
          <p:cNvSpPr/>
          <p:nvPr/>
        </p:nvSpPr>
        <p:spPr>
          <a:xfrm>
            <a:off x="5438775" y="167163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8" name="Oval 1212"/>
          <p:cNvSpPr/>
          <p:nvPr/>
        </p:nvSpPr>
        <p:spPr>
          <a:xfrm>
            <a:off x="5824538" y="167163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9" name="Oval 1213"/>
          <p:cNvSpPr/>
          <p:nvPr/>
        </p:nvSpPr>
        <p:spPr>
          <a:xfrm>
            <a:off x="3914775" y="24431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0" name="Oval 1214"/>
          <p:cNvSpPr/>
          <p:nvPr/>
        </p:nvSpPr>
        <p:spPr>
          <a:xfrm>
            <a:off x="4300538" y="24431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1" name="Oval 1215"/>
          <p:cNvSpPr/>
          <p:nvPr/>
        </p:nvSpPr>
        <p:spPr>
          <a:xfrm>
            <a:off x="5438775" y="245268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2" name="Oval 1216"/>
          <p:cNvSpPr/>
          <p:nvPr/>
        </p:nvSpPr>
        <p:spPr>
          <a:xfrm>
            <a:off x="5824538" y="245268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3" name="Oval 1218"/>
          <p:cNvSpPr/>
          <p:nvPr/>
        </p:nvSpPr>
        <p:spPr>
          <a:xfrm>
            <a:off x="4676775" y="287178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4" name="Oval 1219"/>
          <p:cNvSpPr/>
          <p:nvPr/>
        </p:nvSpPr>
        <p:spPr>
          <a:xfrm>
            <a:off x="5062538" y="288131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5" name="Oval 1220"/>
          <p:cNvSpPr/>
          <p:nvPr/>
        </p:nvSpPr>
        <p:spPr>
          <a:xfrm>
            <a:off x="3152775" y="288131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6" name="Oval 1221"/>
          <p:cNvSpPr/>
          <p:nvPr/>
        </p:nvSpPr>
        <p:spPr>
          <a:xfrm>
            <a:off x="3538538" y="288131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7" name="Oval 1222"/>
          <p:cNvSpPr/>
          <p:nvPr/>
        </p:nvSpPr>
        <p:spPr>
          <a:xfrm>
            <a:off x="3533775" y="326231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8" name="Oval 1223"/>
          <p:cNvSpPr/>
          <p:nvPr/>
        </p:nvSpPr>
        <p:spPr>
          <a:xfrm>
            <a:off x="4295775" y="326231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79" name="Oval 1224"/>
          <p:cNvSpPr/>
          <p:nvPr/>
        </p:nvSpPr>
        <p:spPr>
          <a:xfrm>
            <a:off x="4686300" y="37004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80" name="Oval 1225"/>
          <p:cNvSpPr/>
          <p:nvPr/>
        </p:nvSpPr>
        <p:spPr>
          <a:xfrm>
            <a:off x="5448300" y="37004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81" name="Oval 1226"/>
          <p:cNvSpPr/>
          <p:nvPr/>
        </p:nvSpPr>
        <p:spPr>
          <a:xfrm>
            <a:off x="3152775" y="37004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82" name="Oval 1227"/>
          <p:cNvSpPr/>
          <p:nvPr/>
        </p:nvSpPr>
        <p:spPr>
          <a:xfrm>
            <a:off x="3914775" y="37004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83" name="Oval 1236"/>
          <p:cNvSpPr/>
          <p:nvPr/>
        </p:nvSpPr>
        <p:spPr>
          <a:xfrm>
            <a:off x="5062538" y="325278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84" name="Oval 1239"/>
          <p:cNvSpPr/>
          <p:nvPr/>
        </p:nvSpPr>
        <p:spPr>
          <a:xfrm>
            <a:off x="2101850" y="1670050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85" name="Oval 1240"/>
          <p:cNvSpPr/>
          <p:nvPr/>
        </p:nvSpPr>
        <p:spPr>
          <a:xfrm>
            <a:off x="2101850" y="245268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86" name="Oval 1241"/>
          <p:cNvSpPr/>
          <p:nvPr/>
        </p:nvSpPr>
        <p:spPr>
          <a:xfrm>
            <a:off x="2093913" y="3251200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87" name="Oval 1242"/>
          <p:cNvSpPr/>
          <p:nvPr/>
        </p:nvSpPr>
        <p:spPr>
          <a:xfrm>
            <a:off x="5824538" y="3262313"/>
            <a:ext cx="107950" cy="10795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88" name="Text Box 1246"/>
          <p:cNvSpPr txBox="1"/>
          <p:nvPr/>
        </p:nvSpPr>
        <p:spPr>
          <a:xfrm>
            <a:off x="978535" y="1476375"/>
            <a:ext cx="574040" cy="460375"/>
          </a:xfrm>
          <a:prstGeom prst="rect">
            <a:avLst/>
          </a:prstGeom>
          <a:noFill/>
          <a:ln w="1905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589" name="Text Box 1247"/>
          <p:cNvSpPr txBox="1"/>
          <p:nvPr/>
        </p:nvSpPr>
        <p:spPr>
          <a:xfrm>
            <a:off x="979170" y="2257425"/>
            <a:ext cx="573405" cy="460375"/>
          </a:xfrm>
          <a:prstGeom prst="rect">
            <a:avLst/>
          </a:prstGeom>
          <a:noFill/>
          <a:ln w="1905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590" name="Text Box 1248"/>
          <p:cNvSpPr txBox="1"/>
          <p:nvPr/>
        </p:nvSpPr>
        <p:spPr>
          <a:xfrm>
            <a:off x="979170" y="3057525"/>
            <a:ext cx="573405" cy="460375"/>
          </a:xfrm>
          <a:prstGeom prst="rect">
            <a:avLst/>
          </a:prstGeom>
          <a:noFill/>
          <a:ln w="1905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591" name="Text Box 1249"/>
          <p:cNvSpPr txBox="1"/>
          <p:nvPr/>
        </p:nvSpPr>
        <p:spPr>
          <a:xfrm>
            <a:off x="2679065" y="6302058"/>
            <a:ext cx="41227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实现逻辑函数的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ROM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阵列</a:t>
            </a:r>
          </a:p>
        </p:txBody>
      </p:sp>
      <p:sp>
        <p:nvSpPr>
          <p:cNvPr id="101" name="Rectangle 212"/>
          <p:cNvSpPr/>
          <p:nvPr/>
        </p:nvSpPr>
        <p:spPr>
          <a:xfrm>
            <a:off x="10187940" y="1807845"/>
            <a:ext cx="12973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与阵列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固定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32" name="组合 85"/>
          <p:cNvGrpSpPr/>
          <p:nvPr/>
        </p:nvGrpSpPr>
        <p:grpSpPr>
          <a:xfrm>
            <a:off x="5061585" y="4443730"/>
            <a:ext cx="146685" cy="136525"/>
            <a:chOff x="5752" y="6985"/>
            <a:chExt cx="231" cy="215"/>
          </a:xfrm>
        </p:grpSpPr>
        <p:sp>
          <p:nvSpPr>
            <p:cNvPr id="21597" name="Line 63"/>
            <p:cNvSpPr/>
            <p:nvPr/>
          </p:nvSpPr>
          <p:spPr>
            <a:xfrm>
              <a:off x="5773" y="6985"/>
              <a:ext cx="210" cy="210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8" name="Line 64"/>
            <p:cNvSpPr/>
            <p:nvPr/>
          </p:nvSpPr>
          <p:spPr>
            <a:xfrm flipH="1">
              <a:off x="5752" y="6990"/>
              <a:ext cx="210" cy="210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599" name="Line 63"/>
          <p:cNvSpPr/>
          <p:nvPr/>
        </p:nvSpPr>
        <p:spPr>
          <a:xfrm>
            <a:off x="3524250" y="480695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0" name="Line 64"/>
          <p:cNvSpPr/>
          <p:nvPr/>
        </p:nvSpPr>
        <p:spPr>
          <a:xfrm flipH="1">
            <a:off x="3510915" y="481012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1" name="Line 63"/>
          <p:cNvSpPr/>
          <p:nvPr/>
        </p:nvSpPr>
        <p:spPr>
          <a:xfrm>
            <a:off x="6207443" y="444690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2" name="Line 64"/>
          <p:cNvSpPr/>
          <p:nvPr/>
        </p:nvSpPr>
        <p:spPr>
          <a:xfrm flipH="1">
            <a:off x="6194108" y="445008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3" name="Line 63"/>
          <p:cNvSpPr/>
          <p:nvPr/>
        </p:nvSpPr>
        <p:spPr>
          <a:xfrm>
            <a:off x="4294823" y="4824413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4" name="Line 64"/>
          <p:cNvSpPr/>
          <p:nvPr/>
        </p:nvSpPr>
        <p:spPr>
          <a:xfrm flipH="1">
            <a:off x="4281488" y="4827588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5" name="Line 63"/>
          <p:cNvSpPr/>
          <p:nvPr/>
        </p:nvSpPr>
        <p:spPr>
          <a:xfrm>
            <a:off x="5435600" y="442912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6" name="Line 64"/>
          <p:cNvSpPr/>
          <p:nvPr/>
        </p:nvSpPr>
        <p:spPr>
          <a:xfrm flipH="1">
            <a:off x="5422265" y="443230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7" name="Line 63"/>
          <p:cNvSpPr/>
          <p:nvPr/>
        </p:nvSpPr>
        <p:spPr>
          <a:xfrm>
            <a:off x="5824538" y="442912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8" name="Line 64"/>
          <p:cNvSpPr/>
          <p:nvPr/>
        </p:nvSpPr>
        <p:spPr>
          <a:xfrm flipH="1">
            <a:off x="5811203" y="443230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9" name="Line 63"/>
          <p:cNvSpPr/>
          <p:nvPr/>
        </p:nvSpPr>
        <p:spPr>
          <a:xfrm>
            <a:off x="4677093" y="481012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10" name="Line 64"/>
          <p:cNvSpPr/>
          <p:nvPr/>
        </p:nvSpPr>
        <p:spPr>
          <a:xfrm flipH="1">
            <a:off x="4663758" y="481330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11" name="Line 63"/>
          <p:cNvSpPr/>
          <p:nvPr/>
        </p:nvSpPr>
        <p:spPr>
          <a:xfrm>
            <a:off x="3917633" y="481774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12" name="Line 64"/>
          <p:cNvSpPr/>
          <p:nvPr/>
        </p:nvSpPr>
        <p:spPr>
          <a:xfrm flipH="1">
            <a:off x="3904298" y="482092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13" name="Oval 1236"/>
          <p:cNvSpPr/>
          <p:nvPr/>
        </p:nvSpPr>
        <p:spPr>
          <a:xfrm>
            <a:off x="5822950" y="3248025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1165"/>
          <p:cNvSpPr/>
          <p:nvPr/>
        </p:nvSpPr>
        <p:spPr>
          <a:xfrm>
            <a:off x="2524125" y="5181600"/>
            <a:ext cx="7769860" cy="63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Line 1165"/>
          <p:cNvSpPr/>
          <p:nvPr/>
        </p:nvSpPr>
        <p:spPr>
          <a:xfrm>
            <a:off x="2524125" y="5488305"/>
            <a:ext cx="7769860" cy="95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Line 1068"/>
          <p:cNvSpPr/>
          <p:nvPr/>
        </p:nvSpPr>
        <p:spPr>
          <a:xfrm>
            <a:off x="3585845" y="874395"/>
            <a:ext cx="3810" cy="492188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" name="Line 1068"/>
          <p:cNvSpPr/>
          <p:nvPr/>
        </p:nvSpPr>
        <p:spPr>
          <a:xfrm>
            <a:off x="3966845" y="875030"/>
            <a:ext cx="3810" cy="49212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Line 1068"/>
          <p:cNvSpPr/>
          <p:nvPr/>
        </p:nvSpPr>
        <p:spPr>
          <a:xfrm>
            <a:off x="4352925" y="875030"/>
            <a:ext cx="3810" cy="493522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Line 1068"/>
          <p:cNvSpPr/>
          <p:nvPr/>
        </p:nvSpPr>
        <p:spPr>
          <a:xfrm>
            <a:off x="4728845" y="875030"/>
            <a:ext cx="3810" cy="493522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Line 1068"/>
          <p:cNvSpPr/>
          <p:nvPr/>
        </p:nvSpPr>
        <p:spPr>
          <a:xfrm>
            <a:off x="5127625" y="875030"/>
            <a:ext cx="3810" cy="49212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Line 1068"/>
          <p:cNvSpPr/>
          <p:nvPr/>
        </p:nvSpPr>
        <p:spPr>
          <a:xfrm>
            <a:off x="5490845" y="875030"/>
            <a:ext cx="3810" cy="493522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Line 1068"/>
          <p:cNvSpPr/>
          <p:nvPr/>
        </p:nvSpPr>
        <p:spPr>
          <a:xfrm>
            <a:off x="5876925" y="875030"/>
            <a:ext cx="3810" cy="493522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Line 1068"/>
          <p:cNvSpPr/>
          <p:nvPr/>
        </p:nvSpPr>
        <p:spPr>
          <a:xfrm>
            <a:off x="6261100" y="875030"/>
            <a:ext cx="3810" cy="493522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Line 1068"/>
          <p:cNvSpPr/>
          <p:nvPr/>
        </p:nvSpPr>
        <p:spPr>
          <a:xfrm flipH="1">
            <a:off x="6609715" y="875030"/>
            <a:ext cx="4445" cy="493522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Line 1068"/>
          <p:cNvSpPr/>
          <p:nvPr/>
        </p:nvSpPr>
        <p:spPr>
          <a:xfrm>
            <a:off x="7005955" y="875030"/>
            <a:ext cx="3810" cy="49212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Line 1068"/>
          <p:cNvSpPr/>
          <p:nvPr/>
        </p:nvSpPr>
        <p:spPr>
          <a:xfrm flipH="1">
            <a:off x="7390130" y="875030"/>
            <a:ext cx="4445" cy="493522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Line 1068"/>
          <p:cNvSpPr/>
          <p:nvPr/>
        </p:nvSpPr>
        <p:spPr>
          <a:xfrm>
            <a:off x="7776210" y="875665"/>
            <a:ext cx="3810" cy="493458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Line 1068"/>
          <p:cNvSpPr/>
          <p:nvPr/>
        </p:nvSpPr>
        <p:spPr>
          <a:xfrm>
            <a:off x="8165465" y="884555"/>
            <a:ext cx="3810" cy="491998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Line 1068"/>
          <p:cNvSpPr/>
          <p:nvPr/>
        </p:nvSpPr>
        <p:spPr>
          <a:xfrm flipH="1">
            <a:off x="8525510" y="876300"/>
            <a:ext cx="4445" cy="4933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Line 1068"/>
          <p:cNvSpPr/>
          <p:nvPr/>
        </p:nvSpPr>
        <p:spPr>
          <a:xfrm flipH="1">
            <a:off x="8916670" y="876300"/>
            <a:ext cx="4445" cy="4933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Text Box 1197"/>
          <p:cNvSpPr txBox="1"/>
          <p:nvPr/>
        </p:nvSpPr>
        <p:spPr>
          <a:xfrm>
            <a:off x="10416540" y="496252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Text Box 1197"/>
          <p:cNvSpPr txBox="1"/>
          <p:nvPr/>
        </p:nvSpPr>
        <p:spPr>
          <a:xfrm>
            <a:off x="10394315" y="5264785"/>
            <a:ext cx="609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3" name="Rectangle 1190"/>
          <p:cNvSpPr/>
          <p:nvPr/>
        </p:nvSpPr>
        <p:spPr>
          <a:xfrm>
            <a:off x="2357120" y="1232535"/>
            <a:ext cx="381000" cy="381000"/>
          </a:xfrm>
          <a:prstGeom prst="rect">
            <a:avLst/>
          </a:prstGeom>
          <a:solidFill>
            <a:srgbClr val="9900FF">
              <a:alpha val="50195"/>
            </a:srgb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Oval 1043"/>
          <p:cNvSpPr/>
          <p:nvPr/>
        </p:nvSpPr>
        <p:spPr>
          <a:xfrm>
            <a:off x="2747645" y="1389698"/>
            <a:ext cx="76200" cy="762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Line 1055"/>
          <p:cNvSpPr/>
          <p:nvPr/>
        </p:nvSpPr>
        <p:spPr>
          <a:xfrm>
            <a:off x="2138045" y="1049973"/>
            <a:ext cx="0" cy="3540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1056"/>
          <p:cNvSpPr/>
          <p:nvPr/>
        </p:nvSpPr>
        <p:spPr>
          <a:xfrm>
            <a:off x="2138045" y="1413510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Oval 1059"/>
          <p:cNvSpPr/>
          <p:nvPr/>
        </p:nvSpPr>
        <p:spPr>
          <a:xfrm>
            <a:off x="1668145" y="1016635"/>
            <a:ext cx="76200" cy="762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Line 1175"/>
          <p:cNvSpPr/>
          <p:nvPr/>
        </p:nvSpPr>
        <p:spPr>
          <a:xfrm flipV="1">
            <a:off x="1747520" y="1043305"/>
            <a:ext cx="7961630" cy="825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1176"/>
          <p:cNvSpPr/>
          <p:nvPr/>
        </p:nvSpPr>
        <p:spPr>
          <a:xfrm>
            <a:off x="2814320" y="1435735"/>
            <a:ext cx="6894195" cy="254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1189"/>
          <p:cNvSpPr txBox="1"/>
          <p:nvPr/>
        </p:nvSpPr>
        <p:spPr>
          <a:xfrm>
            <a:off x="2401570" y="120078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31" name="Object 1198"/>
          <p:cNvGraphicFramePr>
            <a:graphicFrameLocks noChangeAspect="1"/>
          </p:cNvGraphicFramePr>
          <p:nvPr/>
        </p:nvGraphicFramePr>
        <p:xfrm>
          <a:off x="2804795" y="1039495"/>
          <a:ext cx="438150" cy="408305"/>
        </p:xfrm>
        <a:graphic>
          <a:graphicData uri="http://schemas.openxmlformats.org/presentationml/2006/ole">
            <p:oleObj spid="_x0000_s19463" r:id="rId9" imgW="203040" imgH="215640" progId="Equation.3">
              <p:embed/>
            </p:oleObj>
          </a:graphicData>
        </a:graphic>
      </p:graphicFrame>
      <p:sp>
        <p:nvSpPr>
          <p:cNvPr id="33" name="Oval 1204"/>
          <p:cNvSpPr/>
          <p:nvPr/>
        </p:nvSpPr>
        <p:spPr>
          <a:xfrm>
            <a:off x="3152458" y="138017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Oval 1206"/>
          <p:cNvSpPr/>
          <p:nvPr/>
        </p:nvSpPr>
        <p:spPr>
          <a:xfrm>
            <a:off x="3533458" y="138017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Oval 1207"/>
          <p:cNvSpPr/>
          <p:nvPr/>
        </p:nvSpPr>
        <p:spPr>
          <a:xfrm>
            <a:off x="3914458" y="1375410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Oval 1208"/>
          <p:cNvSpPr/>
          <p:nvPr/>
        </p:nvSpPr>
        <p:spPr>
          <a:xfrm>
            <a:off x="4290695" y="138017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Oval 1209"/>
          <p:cNvSpPr/>
          <p:nvPr/>
        </p:nvSpPr>
        <p:spPr>
          <a:xfrm>
            <a:off x="4676458" y="138588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Oval 1210"/>
          <p:cNvSpPr/>
          <p:nvPr/>
        </p:nvSpPr>
        <p:spPr>
          <a:xfrm>
            <a:off x="5057458" y="139541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Oval 1211"/>
          <p:cNvSpPr/>
          <p:nvPr/>
        </p:nvSpPr>
        <p:spPr>
          <a:xfrm>
            <a:off x="5433695" y="138588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Oval 1212"/>
          <p:cNvSpPr/>
          <p:nvPr/>
        </p:nvSpPr>
        <p:spPr>
          <a:xfrm>
            <a:off x="5819458" y="138588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Oval 1239"/>
          <p:cNvSpPr/>
          <p:nvPr/>
        </p:nvSpPr>
        <p:spPr>
          <a:xfrm>
            <a:off x="2096770" y="988060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1246"/>
          <p:cNvSpPr txBox="1"/>
          <p:nvPr/>
        </p:nvSpPr>
        <p:spPr>
          <a:xfrm>
            <a:off x="979170" y="794385"/>
            <a:ext cx="568325" cy="460375"/>
          </a:xfrm>
          <a:prstGeom prst="rect">
            <a:avLst/>
          </a:prstGeom>
          <a:noFill/>
          <a:ln w="1905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45" name="Object 1202"/>
          <p:cNvGraphicFramePr>
            <a:graphicFrameLocks noChangeAspect="1"/>
          </p:cNvGraphicFramePr>
          <p:nvPr/>
        </p:nvGraphicFramePr>
        <p:xfrm>
          <a:off x="8642350" y="273526"/>
          <a:ext cx="520065" cy="431800"/>
        </p:xfrm>
        <a:graphic>
          <a:graphicData uri="http://schemas.openxmlformats.org/presentationml/2006/ole">
            <p:oleObj spid="_x0000_s19464" r:id="rId10" imgW="241200" imgH="228600" progId="Equation.3">
              <p:embed/>
            </p:oleObj>
          </a:graphicData>
        </a:graphic>
      </p:graphicFrame>
      <p:sp>
        <p:nvSpPr>
          <p:cNvPr id="47" name="Oval 1204"/>
          <p:cNvSpPr/>
          <p:nvPr/>
        </p:nvSpPr>
        <p:spPr>
          <a:xfrm>
            <a:off x="3153728" y="136937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Oval 1206"/>
          <p:cNvSpPr/>
          <p:nvPr/>
        </p:nvSpPr>
        <p:spPr>
          <a:xfrm>
            <a:off x="3534728" y="136937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Oval 1207"/>
          <p:cNvSpPr/>
          <p:nvPr/>
        </p:nvSpPr>
        <p:spPr>
          <a:xfrm>
            <a:off x="3915728" y="1364615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Oval 1208"/>
          <p:cNvSpPr/>
          <p:nvPr/>
        </p:nvSpPr>
        <p:spPr>
          <a:xfrm>
            <a:off x="4291965" y="136937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Oval 1209"/>
          <p:cNvSpPr/>
          <p:nvPr/>
        </p:nvSpPr>
        <p:spPr>
          <a:xfrm>
            <a:off x="4677728" y="137509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Oval 1210"/>
          <p:cNvSpPr/>
          <p:nvPr/>
        </p:nvSpPr>
        <p:spPr>
          <a:xfrm>
            <a:off x="5058728" y="138461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Oval 1211"/>
          <p:cNvSpPr/>
          <p:nvPr/>
        </p:nvSpPr>
        <p:spPr>
          <a:xfrm>
            <a:off x="5434965" y="137509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Oval 1212"/>
          <p:cNvSpPr/>
          <p:nvPr/>
        </p:nvSpPr>
        <p:spPr>
          <a:xfrm>
            <a:off x="8868728" y="102584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Oval 1204"/>
          <p:cNvSpPr/>
          <p:nvPr/>
        </p:nvSpPr>
        <p:spPr>
          <a:xfrm>
            <a:off x="6202998" y="100933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Oval 1206"/>
          <p:cNvSpPr/>
          <p:nvPr/>
        </p:nvSpPr>
        <p:spPr>
          <a:xfrm>
            <a:off x="6583998" y="100933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Oval 1207"/>
          <p:cNvSpPr/>
          <p:nvPr/>
        </p:nvSpPr>
        <p:spPr>
          <a:xfrm>
            <a:off x="6964998" y="1004570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Oval 1208"/>
          <p:cNvSpPr/>
          <p:nvPr/>
        </p:nvSpPr>
        <p:spPr>
          <a:xfrm>
            <a:off x="7341235" y="100933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Oval 1209"/>
          <p:cNvSpPr/>
          <p:nvPr/>
        </p:nvSpPr>
        <p:spPr>
          <a:xfrm>
            <a:off x="7726998" y="101504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Oval 1210"/>
          <p:cNvSpPr/>
          <p:nvPr/>
        </p:nvSpPr>
        <p:spPr>
          <a:xfrm>
            <a:off x="8107998" y="102457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Oval 1211"/>
          <p:cNvSpPr/>
          <p:nvPr/>
        </p:nvSpPr>
        <p:spPr>
          <a:xfrm>
            <a:off x="8484235" y="101504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Oval 1204"/>
          <p:cNvSpPr/>
          <p:nvPr/>
        </p:nvSpPr>
        <p:spPr>
          <a:xfrm>
            <a:off x="6197918" y="205263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Oval 1206"/>
          <p:cNvSpPr/>
          <p:nvPr/>
        </p:nvSpPr>
        <p:spPr>
          <a:xfrm>
            <a:off x="6578918" y="205263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Oval 1207"/>
          <p:cNvSpPr/>
          <p:nvPr/>
        </p:nvSpPr>
        <p:spPr>
          <a:xfrm>
            <a:off x="6959918" y="2047875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Oval 1208"/>
          <p:cNvSpPr/>
          <p:nvPr/>
        </p:nvSpPr>
        <p:spPr>
          <a:xfrm>
            <a:off x="7336155" y="205263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Oval 1204"/>
          <p:cNvSpPr/>
          <p:nvPr/>
        </p:nvSpPr>
        <p:spPr>
          <a:xfrm>
            <a:off x="7736523" y="169259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Oval 1206"/>
          <p:cNvSpPr/>
          <p:nvPr/>
        </p:nvSpPr>
        <p:spPr>
          <a:xfrm>
            <a:off x="8117523" y="169259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Oval 1207"/>
          <p:cNvSpPr/>
          <p:nvPr/>
        </p:nvSpPr>
        <p:spPr>
          <a:xfrm>
            <a:off x="8498523" y="1687830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Oval 1208"/>
          <p:cNvSpPr/>
          <p:nvPr/>
        </p:nvSpPr>
        <p:spPr>
          <a:xfrm>
            <a:off x="8874760" y="169259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Oval 1204"/>
          <p:cNvSpPr/>
          <p:nvPr/>
        </p:nvSpPr>
        <p:spPr>
          <a:xfrm>
            <a:off x="6202998" y="289845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Oval 1206"/>
          <p:cNvSpPr/>
          <p:nvPr/>
        </p:nvSpPr>
        <p:spPr>
          <a:xfrm>
            <a:off x="6583998" y="289845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Oval 1204"/>
          <p:cNvSpPr/>
          <p:nvPr/>
        </p:nvSpPr>
        <p:spPr>
          <a:xfrm>
            <a:off x="6959918" y="247618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Oval 1206"/>
          <p:cNvSpPr/>
          <p:nvPr/>
        </p:nvSpPr>
        <p:spPr>
          <a:xfrm>
            <a:off x="7340918" y="247618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Oval 1204"/>
          <p:cNvSpPr/>
          <p:nvPr/>
        </p:nvSpPr>
        <p:spPr>
          <a:xfrm>
            <a:off x="7736523" y="291433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Oval 1206"/>
          <p:cNvSpPr/>
          <p:nvPr/>
        </p:nvSpPr>
        <p:spPr>
          <a:xfrm>
            <a:off x="8117523" y="291433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Oval 1204"/>
          <p:cNvSpPr/>
          <p:nvPr/>
        </p:nvSpPr>
        <p:spPr>
          <a:xfrm>
            <a:off x="8487728" y="246030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Oval 1206"/>
          <p:cNvSpPr/>
          <p:nvPr/>
        </p:nvSpPr>
        <p:spPr>
          <a:xfrm>
            <a:off x="8868728" y="246030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Oval 1222"/>
          <p:cNvSpPr/>
          <p:nvPr/>
        </p:nvSpPr>
        <p:spPr>
          <a:xfrm>
            <a:off x="6584315" y="326231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Oval 1226"/>
          <p:cNvSpPr/>
          <p:nvPr/>
        </p:nvSpPr>
        <p:spPr>
          <a:xfrm>
            <a:off x="6203315" y="37004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Oval 1222"/>
          <p:cNvSpPr/>
          <p:nvPr/>
        </p:nvSpPr>
        <p:spPr>
          <a:xfrm>
            <a:off x="7341235" y="325786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Oval 1226"/>
          <p:cNvSpPr/>
          <p:nvPr/>
        </p:nvSpPr>
        <p:spPr>
          <a:xfrm>
            <a:off x="6960235" y="369601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Oval 1222"/>
          <p:cNvSpPr/>
          <p:nvPr/>
        </p:nvSpPr>
        <p:spPr>
          <a:xfrm>
            <a:off x="8113395" y="326231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Oval 1226"/>
          <p:cNvSpPr/>
          <p:nvPr/>
        </p:nvSpPr>
        <p:spPr>
          <a:xfrm>
            <a:off x="7732395" y="3700463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Oval 1222"/>
          <p:cNvSpPr/>
          <p:nvPr/>
        </p:nvSpPr>
        <p:spPr>
          <a:xfrm>
            <a:off x="8874760" y="325786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Oval 1226"/>
          <p:cNvSpPr/>
          <p:nvPr/>
        </p:nvSpPr>
        <p:spPr>
          <a:xfrm>
            <a:off x="8493760" y="3696018"/>
            <a:ext cx="107950" cy="10795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Line 63"/>
          <p:cNvSpPr/>
          <p:nvPr/>
        </p:nvSpPr>
        <p:spPr>
          <a:xfrm>
            <a:off x="6558598" y="444690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Line 64"/>
          <p:cNvSpPr/>
          <p:nvPr/>
        </p:nvSpPr>
        <p:spPr>
          <a:xfrm flipH="1">
            <a:off x="6545263" y="445008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Line 63"/>
          <p:cNvSpPr/>
          <p:nvPr/>
        </p:nvSpPr>
        <p:spPr>
          <a:xfrm>
            <a:off x="6557963" y="481584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Line 64"/>
          <p:cNvSpPr/>
          <p:nvPr/>
        </p:nvSpPr>
        <p:spPr>
          <a:xfrm flipH="1">
            <a:off x="6544628" y="481901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3" name="组合 90"/>
          <p:cNvGrpSpPr/>
          <p:nvPr/>
        </p:nvGrpSpPr>
        <p:grpSpPr>
          <a:xfrm>
            <a:off x="3141345" y="5111750"/>
            <a:ext cx="146685" cy="136525"/>
            <a:chOff x="5752" y="6985"/>
            <a:chExt cx="231" cy="215"/>
          </a:xfrm>
        </p:grpSpPr>
        <p:sp>
          <p:nvSpPr>
            <p:cNvPr id="92" name="Line 63"/>
            <p:cNvSpPr/>
            <p:nvPr/>
          </p:nvSpPr>
          <p:spPr>
            <a:xfrm>
              <a:off x="5773" y="6985"/>
              <a:ext cx="210" cy="210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" name="Line 64"/>
            <p:cNvSpPr/>
            <p:nvPr/>
          </p:nvSpPr>
          <p:spPr>
            <a:xfrm flipH="1">
              <a:off x="5752" y="6990"/>
              <a:ext cx="210" cy="210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4" name="Line 63"/>
          <p:cNvSpPr/>
          <p:nvPr/>
        </p:nvSpPr>
        <p:spPr>
          <a:xfrm>
            <a:off x="5834698" y="512826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Line 64"/>
          <p:cNvSpPr/>
          <p:nvPr/>
        </p:nvSpPr>
        <p:spPr>
          <a:xfrm flipH="1">
            <a:off x="5821363" y="513143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Line 63"/>
          <p:cNvSpPr/>
          <p:nvPr/>
        </p:nvSpPr>
        <p:spPr>
          <a:xfrm>
            <a:off x="4305935" y="511238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Line 64"/>
          <p:cNvSpPr/>
          <p:nvPr/>
        </p:nvSpPr>
        <p:spPr>
          <a:xfrm flipH="1">
            <a:off x="4292600" y="511556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Line 63"/>
          <p:cNvSpPr/>
          <p:nvPr/>
        </p:nvSpPr>
        <p:spPr>
          <a:xfrm>
            <a:off x="4694873" y="511238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Line 64"/>
          <p:cNvSpPr/>
          <p:nvPr/>
        </p:nvSpPr>
        <p:spPr>
          <a:xfrm flipH="1">
            <a:off x="4681538" y="511556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Line 63"/>
          <p:cNvSpPr/>
          <p:nvPr/>
        </p:nvSpPr>
        <p:spPr>
          <a:xfrm>
            <a:off x="6185853" y="512826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Line 64"/>
          <p:cNvSpPr/>
          <p:nvPr/>
        </p:nvSpPr>
        <p:spPr>
          <a:xfrm flipH="1">
            <a:off x="6172518" y="513143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4" name="组合 102"/>
          <p:cNvGrpSpPr/>
          <p:nvPr/>
        </p:nvGrpSpPr>
        <p:grpSpPr>
          <a:xfrm>
            <a:off x="3121660" y="5416550"/>
            <a:ext cx="146685" cy="136525"/>
            <a:chOff x="5752" y="6985"/>
            <a:chExt cx="231" cy="215"/>
          </a:xfrm>
        </p:grpSpPr>
        <p:sp>
          <p:nvSpPr>
            <p:cNvPr id="104" name="Line 63"/>
            <p:cNvSpPr/>
            <p:nvPr/>
          </p:nvSpPr>
          <p:spPr>
            <a:xfrm>
              <a:off x="5773" y="6985"/>
              <a:ext cx="210" cy="210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" name="Line 64"/>
            <p:cNvSpPr/>
            <p:nvPr/>
          </p:nvSpPr>
          <p:spPr>
            <a:xfrm flipH="1">
              <a:off x="5752" y="6990"/>
              <a:ext cx="210" cy="210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6" name="Line 63"/>
          <p:cNvSpPr/>
          <p:nvPr/>
        </p:nvSpPr>
        <p:spPr>
          <a:xfrm>
            <a:off x="5446713" y="542544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Line 64"/>
          <p:cNvSpPr/>
          <p:nvPr/>
        </p:nvSpPr>
        <p:spPr>
          <a:xfrm flipH="1">
            <a:off x="5433378" y="542861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Line 63"/>
          <p:cNvSpPr/>
          <p:nvPr/>
        </p:nvSpPr>
        <p:spPr>
          <a:xfrm>
            <a:off x="3917950" y="542544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Line 64"/>
          <p:cNvSpPr/>
          <p:nvPr/>
        </p:nvSpPr>
        <p:spPr>
          <a:xfrm flipH="1">
            <a:off x="3904615" y="542861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Line 63"/>
          <p:cNvSpPr/>
          <p:nvPr/>
        </p:nvSpPr>
        <p:spPr>
          <a:xfrm>
            <a:off x="4669473" y="542544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Line 64"/>
          <p:cNvSpPr/>
          <p:nvPr/>
        </p:nvSpPr>
        <p:spPr>
          <a:xfrm flipH="1">
            <a:off x="4656138" y="542861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Line 63"/>
          <p:cNvSpPr/>
          <p:nvPr/>
        </p:nvSpPr>
        <p:spPr>
          <a:xfrm>
            <a:off x="6203633" y="5413375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Line 64"/>
          <p:cNvSpPr/>
          <p:nvPr/>
        </p:nvSpPr>
        <p:spPr>
          <a:xfrm flipH="1">
            <a:off x="6190298" y="5416550"/>
            <a:ext cx="133350" cy="13335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已知多输出组合电路的输出函数如下：</a:t>
            </a:r>
            <a:endParaRPr lang="en-US" altLang="zh-CN" dirty="0" smtClean="0"/>
          </a:p>
          <a:p>
            <a:r>
              <a:rPr lang="en-US" altLang="zh-CN" dirty="0" smtClean="0"/>
              <a:t>      F1(A,B,C,D)=</a:t>
            </a:r>
            <a:r>
              <a:rPr lang="el-GR" altLang="zh-CN" dirty="0"/>
              <a:t> Σ </a:t>
            </a:r>
            <a:r>
              <a:rPr lang="en-US" altLang="zh-CN" dirty="0" smtClean="0"/>
              <a:t>m(2,5,6,7,8,10,12,13,14,15);</a:t>
            </a:r>
          </a:p>
          <a:p>
            <a:r>
              <a:rPr lang="en-US" altLang="zh-CN" dirty="0" smtClean="0"/>
              <a:t>      F2(A,B,C,D)=</a:t>
            </a:r>
            <a:r>
              <a:rPr lang="el-GR" altLang="zh-CN" dirty="0"/>
              <a:t> Σ </a:t>
            </a:r>
            <a:r>
              <a:rPr lang="en-US" altLang="zh-CN" dirty="0" smtClean="0"/>
              <a:t>m(2,6,7,9,11,13,15)</a:t>
            </a:r>
          </a:p>
          <a:p>
            <a:r>
              <a:rPr lang="zh-CN" altLang="en-US" dirty="0" smtClean="0"/>
              <a:t>      试用</a:t>
            </a:r>
            <a:r>
              <a:rPr lang="en-US" altLang="zh-CN" dirty="0" smtClean="0"/>
              <a:t>PLA</a:t>
            </a:r>
            <a:r>
              <a:rPr lang="zh-CN" altLang="en-US" dirty="0" smtClean="0"/>
              <a:t>实现该电路，要求电路最简，请写出设计过程，并画出电路原理图。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233744" y="2163520"/>
            <a:ext cx="3005138" cy="2825750"/>
            <a:chOff x="1828" y="1507"/>
            <a:chExt cx="1893" cy="1780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>
              <a:off x="3367" y="2987"/>
              <a:ext cx="33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</a:t>
              </a:r>
            </a:p>
          </p:txBody>
        </p:sp>
        <p:sp>
          <p:nvSpPr>
            <p:cNvPr id="6" name="Rectangle 38"/>
            <p:cNvSpPr>
              <a:spLocks noChangeArrowheads="1"/>
            </p:cNvSpPr>
            <p:nvPr/>
          </p:nvSpPr>
          <p:spPr bwMode="auto">
            <a:xfrm>
              <a:off x="3049" y="2987"/>
              <a:ext cx="31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>
                <a:solidFill>
                  <a:srgbClr val="00FF00"/>
                </a:solidFill>
              </a:endParaRPr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2375" y="2685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 dirty="0"/>
                <a:t>1</a:t>
              </a:r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2048" y="2987"/>
              <a:ext cx="3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10</a:t>
              </a:r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3367" y="2687"/>
              <a:ext cx="33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>
                <a:solidFill>
                  <a:srgbClr val="00FF00"/>
                </a:solidFill>
              </a:endParaRPr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2706" y="2687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 dirty="0"/>
                <a:t>1</a:t>
              </a:r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2048" y="2687"/>
              <a:ext cx="3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11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367" y="2328"/>
              <a:ext cx="33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3049" y="2328"/>
              <a:ext cx="31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</a:t>
              </a:r>
            </a:p>
          </p:txBody>
        </p:sp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2697" y="2372"/>
              <a:ext cx="34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 dirty="0"/>
                <a:t>1</a:t>
              </a:r>
            </a:p>
          </p:txBody>
        </p:sp>
        <p:sp>
          <p:nvSpPr>
            <p:cNvPr id="19" name="Rectangle 51"/>
            <p:cNvSpPr>
              <a:spLocks noChangeArrowheads="1"/>
            </p:cNvSpPr>
            <p:nvPr/>
          </p:nvSpPr>
          <p:spPr bwMode="auto">
            <a:xfrm>
              <a:off x="2048" y="2328"/>
              <a:ext cx="31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01</a:t>
              </a:r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3049" y="2028"/>
              <a:ext cx="31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22" name="Rectangle 54"/>
            <p:cNvSpPr>
              <a:spLocks noChangeArrowheads="1"/>
            </p:cNvSpPr>
            <p:nvPr/>
          </p:nvSpPr>
          <p:spPr bwMode="auto">
            <a:xfrm>
              <a:off x="3345" y="2028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 dirty="0"/>
                <a:t>1</a:t>
              </a:r>
            </a:p>
          </p:txBody>
        </p:sp>
        <p:sp>
          <p:nvSpPr>
            <p:cNvPr id="23" name="Rectangle 55"/>
            <p:cNvSpPr>
              <a:spLocks noChangeArrowheads="1"/>
            </p:cNvSpPr>
            <p:nvPr/>
          </p:nvSpPr>
          <p:spPr bwMode="auto">
            <a:xfrm>
              <a:off x="3378" y="2373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 dirty="0"/>
                <a:t>1</a:t>
              </a:r>
            </a:p>
          </p:txBody>
        </p:sp>
        <p:sp>
          <p:nvSpPr>
            <p:cNvPr id="24" name="Rectangle 56"/>
            <p:cNvSpPr>
              <a:spLocks noChangeArrowheads="1"/>
            </p:cNvSpPr>
            <p:nvPr/>
          </p:nvSpPr>
          <p:spPr bwMode="auto">
            <a:xfrm>
              <a:off x="2048" y="2028"/>
              <a:ext cx="3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00</a:t>
              </a:r>
            </a:p>
          </p:txBody>
        </p: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3367" y="1728"/>
              <a:ext cx="33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10</a:t>
              </a:r>
            </a:p>
          </p:txBody>
        </p:sp>
        <p:sp>
          <p:nvSpPr>
            <p:cNvPr id="26" name="Rectangle 58"/>
            <p:cNvSpPr>
              <a:spLocks noChangeArrowheads="1"/>
            </p:cNvSpPr>
            <p:nvPr/>
          </p:nvSpPr>
          <p:spPr bwMode="auto">
            <a:xfrm>
              <a:off x="3049" y="1728"/>
              <a:ext cx="31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11</a:t>
              </a:r>
            </a:p>
          </p:txBody>
        </p:sp>
        <p:sp>
          <p:nvSpPr>
            <p:cNvPr id="27" name="Rectangle 59"/>
            <p:cNvSpPr>
              <a:spLocks noChangeArrowheads="1"/>
            </p:cNvSpPr>
            <p:nvPr/>
          </p:nvSpPr>
          <p:spPr bwMode="auto">
            <a:xfrm>
              <a:off x="2706" y="1728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01</a:t>
              </a:r>
            </a:p>
          </p:txBody>
        </p:sp>
        <p:sp>
          <p:nvSpPr>
            <p:cNvPr id="28" name="Rectangle 60"/>
            <p:cNvSpPr>
              <a:spLocks noChangeArrowheads="1"/>
            </p:cNvSpPr>
            <p:nvPr/>
          </p:nvSpPr>
          <p:spPr bwMode="auto">
            <a:xfrm>
              <a:off x="2363" y="1728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00</a:t>
              </a:r>
            </a:p>
          </p:txBody>
        </p:sp>
        <p:sp>
          <p:nvSpPr>
            <p:cNvPr id="29" name="Rectangle 61"/>
            <p:cNvSpPr>
              <a:spLocks noChangeArrowheads="1"/>
            </p:cNvSpPr>
            <p:nvPr/>
          </p:nvSpPr>
          <p:spPr bwMode="auto">
            <a:xfrm>
              <a:off x="2048" y="1728"/>
              <a:ext cx="3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30" name="Line 62"/>
            <p:cNvSpPr>
              <a:spLocks noChangeShapeType="1"/>
            </p:cNvSpPr>
            <p:nvPr/>
          </p:nvSpPr>
          <p:spPr bwMode="auto">
            <a:xfrm>
              <a:off x="2048" y="3287"/>
              <a:ext cx="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63"/>
            <p:cNvSpPr>
              <a:spLocks noChangeShapeType="1"/>
            </p:cNvSpPr>
            <p:nvPr/>
          </p:nvSpPr>
          <p:spPr bwMode="auto">
            <a:xfrm>
              <a:off x="2048" y="1728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64"/>
            <p:cNvSpPr>
              <a:spLocks noChangeShapeType="1"/>
            </p:cNvSpPr>
            <p:nvPr/>
          </p:nvSpPr>
          <p:spPr bwMode="auto">
            <a:xfrm>
              <a:off x="3698" y="1728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65"/>
            <p:cNvSpPr>
              <a:spLocks noChangeShapeType="1"/>
            </p:cNvSpPr>
            <p:nvPr/>
          </p:nvSpPr>
          <p:spPr bwMode="auto">
            <a:xfrm>
              <a:off x="2048" y="1728"/>
              <a:ext cx="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66"/>
            <p:cNvSpPr>
              <a:spLocks noChangeShapeType="1"/>
            </p:cNvSpPr>
            <p:nvPr/>
          </p:nvSpPr>
          <p:spPr bwMode="auto">
            <a:xfrm>
              <a:off x="2363" y="1728"/>
              <a:ext cx="34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>
              <a:off x="2048" y="1728"/>
              <a:ext cx="315" cy="3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68"/>
            <p:cNvSpPr>
              <a:spLocks noChangeShapeType="1"/>
            </p:cNvSpPr>
            <p:nvPr/>
          </p:nvSpPr>
          <p:spPr bwMode="auto">
            <a:xfrm>
              <a:off x="2048" y="2028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69"/>
            <p:cNvSpPr>
              <a:spLocks noChangeShapeType="1"/>
            </p:cNvSpPr>
            <p:nvPr/>
          </p:nvSpPr>
          <p:spPr bwMode="auto">
            <a:xfrm>
              <a:off x="2363" y="202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70"/>
            <p:cNvSpPr>
              <a:spLocks noChangeShapeType="1"/>
            </p:cNvSpPr>
            <p:nvPr/>
          </p:nvSpPr>
          <p:spPr bwMode="auto">
            <a:xfrm>
              <a:off x="2363" y="2028"/>
              <a:ext cx="1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71"/>
            <p:cNvSpPr>
              <a:spLocks noChangeShapeType="1"/>
            </p:cNvSpPr>
            <p:nvPr/>
          </p:nvSpPr>
          <p:spPr bwMode="auto">
            <a:xfrm>
              <a:off x="2706" y="1728"/>
              <a:ext cx="34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2706" y="202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73"/>
            <p:cNvSpPr>
              <a:spLocks noChangeShapeType="1"/>
            </p:cNvSpPr>
            <p:nvPr/>
          </p:nvSpPr>
          <p:spPr bwMode="auto">
            <a:xfrm>
              <a:off x="3049" y="1728"/>
              <a:ext cx="3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74"/>
            <p:cNvSpPr>
              <a:spLocks noChangeShapeType="1"/>
            </p:cNvSpPr>
            <p:nvPr/>
          </p:nvSpPr>
          <p:spPr bwMode="auto">
            <a:xfrm>
              <a:off x="3049" y="202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75"/>
            <p:cNvSpPr>
              <a:spLocks noChangeShapeType="1"/>
            </p:cNvSpPr>
            <p:nvPr/>
          </p:nvSpPr>
          <p:spPr bwMode="auto">
            <a:xfrm>
              <a:off x="3367" y="1728"/>
              <a:ext cx="33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76"/>
            <p:cNvSpPr>
              <a:spLocks noChangeShapeType="1"/>
            </p:cNvSpPr>
            <p:nvPr/>
          </p:nvSpPr>
          <p:spPr bwMode="auto">
            <a:xfrm>
              <a:off x="3367" y="202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>
              <a:off x="3698" y="2028"/>
              <a:ext cx="0" cy="1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78"/>
            <p:cNvSpPr>
              <a:spLocks noChangeShapeType="1"/>
            </p:cNvSpPr>
            <p:nvPr/>
          </p:nvSpPr>
          <p:spPr bwMode="auto">
            <a:xfrm>
              <a:off x="2048" y="2328"/>
              <a:ext cx="0" cy="35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79"/>
            <p:cNvSpPr>
              <a:spLocks noChangeShapeType="1"/>
            </p:cNvSpPr>
            <p:nvPr/>
          </p:nvSpPr>
          <p:spPr bwMode="auto">
            <a:xfrm>
              <a:off x="2363" y="2328"/>
              <a:ext cx="1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80"/>
            <p:cNvSpPr>
              <a:spLocks noChangeShapeType="1"/>
            </p:cNvSpPr>
            <p:nvPr/>
          </p:nvSpPr>
          <p:spPr bwMode="auto">
            <a:xfrm>
              <a:off x="2048" y="2687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81"/>
            <p:cNvSpPr>
              <a:spLocks noChangeShapeType="1"/>
            </p:cNvSpPr>
            <p:nvPr/>
          </p:nvSpPr>
          <p:spPr bwMode="auto">
            <a:xfrm>
              <a:off x="2363" y="2687"/>
              <a:ext cx="1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82"/>
            <p:cNvSpPr>
              <a:spLocks noChangeShapeType="1"/>
            </p:cNvSpPr>
            <p:nvPr/>
          </p:nvSpPr>
          <p:spPr bwMode="auto">
            <a:xfrm>
              <a:off x="2048" y="2987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83"/>
            <p:cNvSpPr>
              <a:spLocks noChangeShapeType="1"/>
            </p:cNvSpPr>
            <p:nvPr/>
          </p:nvSpPr>
          <p:spPr bwMode="auto">
            <a:xfrm>
              <a:off x="2363" y="2987"/>
              <a:ext cx="1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84"/>
            <p:cNvSpPr>
              <a:spLocks noChangeShapeType="1"/>
            </p:cNvSpPr>
            <p:nvPr/>
          </p:nvSpPr>
          <p:spPr bwMode="auto">
            <a:xfrm>
              <a:off x="2363" y="3287"/>
              <a:ext cx="13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85"/>
            <p:cNvSpPr txBox="1">
              <a:spLocks noChangeArrowheads="1"/>
            </p:cNvSpPr>
            <p:nvPr/>
          </p:nvSpPr>
          <p:spPr bwMode="auto">
            <a:xfrm>
              <a:off x="1828" y="1821"/>
              <a:ext cx="4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AB</a:t>
              </a:r>
            </a:p>
          </p:txBody>
        </p:sp>
        <p:sp>
          <p:nvSpPr>
            <p:cNvPr id="54" name="Text Box 86"/>
            <p:cNvSpPr txBox="1">
              <a:spLocks noChangeArrowheads="1"/>
            </p:cNvSpPr>
            <p:nvPr/>
          </p:nvSpPr>
          <p:spPr bwMode="auto">
            <a:xfrm>
              <a:off x="2131" y="1507"/>
              <a:ext cx="4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CD</a:t>
              </a:r>
            </a:p>
          </p:txBody>
        </p:sp>
      </p:grpSp>
      <p:sp>
        <p:nvSpPr>
          <p:cNvPr id="59" name="AutoShape 91"/>
          <p:cNvSpPr>
            <a:spLocks noChangeArrowheads="1"/>
          </p:cNvSpPr>
          <p:nvPr/>
        </p:nvSpPr>
        <p:spPr bwMode="auto">
          <a:xfrm>
            <a:off x="2681544" y="3535120"/>
            <a:ext cx="914400" cy="9144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FF00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0" name="AutoShape 92"/>
          <p:cNvSpPr>
            <a:spLocks noChangeArrowheads="1"/>
          </p:cNvSpPr>
          <p:nvPr/>
        </p:nvSpPr>
        <p:spPr bwMode="auto">
          <a:xfrm>
            <a:off x="3729486" y="2978132"/>
            <a:ext cx="451339" cy="1030403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33CC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64" name="Group 36"/>
          <p:cNvGrpSpPr>
            <a:grpSpLocks/>
          </p:cNvGrpSpPr>
          <p:nvPr/>
        </p:nvGrpSpPr>
        <p:grpSpPr bwMode="auto">
          <a:xfrm>
            <a:off x="6074882" y="2138574"/>
            <a:ext cx="2978150" cy="2825750"/>
            <a:chOff x="1828" y="1507"/>
            <a:chExt cx="1876" cy="1780"/>
          </a:xfrm>
        </p:grpSpPr>
        <p:sp>
          <p:nvSpPr>
            <p:cNvPr id="65" name="Rectangle 37"/>
            <p:cNvSpPr>
              <a:spLocks noChangeArrowheads="1"/>
            </p:cNvSpPr>
            <p:nvPr/>
          </p:nvSpPr>
          <p:spPr bwMode="auto">
            <a:xfrm>
              <a:off x="3029" y="2965"/>
              <a:ext cx="33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 dirty="0"/>
                <a:t>1</a:t>
              </a:r>
            </a:p>
          </p:txBody>
        </p:sp>
        <p:sp>
          <p:nvSpPr>
            <p:cNvPr id="66" name="Rectangle 38"/>
            <p:cNvSpPr>
              <a:spLocks noChangeArrowheads="1"/>
            </p:cNvSpPr>
            <p:nvPr/>
          </p:nvSpPr>
          <p:spPr bwMode="auto">
            <a:xfrm>
              <a:off x="3049" y="2987"/>
              <a:ext cx="31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>
                <a:solidFill>
                  <a:srgbClr val="00FF00"/>
                </a:solidFill>
              </a:endParaRPr>
            </a:p>
          </p:txBody>
        </p:sp>
        <p:sp>
          <p:nvSpPr>
            <p:cNvPr id="67" name="Rectangle 39"/>
            <p:cNvSpPr>
              <a:spLocks noChangeArrowheads="1"/>
            </p:cNvSpPr>
            <p:nvPr/>
          </p:nvSpPr>
          <p:spPr bwMode="auto">
            <a:xfrm>
              <a:off x="2706" y="2987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</a:t>
              </a:r>
            </a:p>
          </p:txBody>
        </p:sp>
        <p:sp>
          <p:nvSpPr>
            <p:cNvPr id="69" name="Rectangle 41"/>
            <p:cNvSpPr>
              <a:spLocks noChangeArrowheads="1"/>
            </p:cNvSpPr>
            <p:nvPr/>
          </p:nvSpPr>
          <p:spPr bwMode="auto">
            <a:xfrm>
              <a:off x="2048" y="2987"/>
              <a:ext cx="3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93675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10</a:t>
              </a:r>
            </a:p>
          </p:txBody>
        </p:sp>
        <p:sp>
          <p:nvSpPr>
            <p:cNvPr id="70" name="Rectangle 42"/>
            <p:cNvSpPr>
              <a:spLocks noChangeArrowheads="1"/>
            </p:cNvSpPr>
            <p:nvPr/>
          </p:nvSpPr>
          <p:spPr bwMode="auto">
            <a:xfrm>
              <a:off x="3367" y="2687"/>
              <a:ext cx="33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>
                <a:solidFill>
                  <a:srgbClr val="00FF00"/>
                </a:solidFill>
              </a:endParaRPr>
            </a:p>
          </p:txBody>
        </p:sp>
        <p:sp>
          <p:nvSpPr>
            <p:cNvPr id="72" name="Rectangle 44"/>
            <p:cNvSpPr>
              <a:spLocks noChangeArrowheads="1"/>
            </p:cNvSpPr>
            <p:nvPr/>
          </p:nvSpPr>
          <p:spPr bwMode="auto">
            <a:xfrm>
              <a:off x="2706" y="2687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</a:t>
              </a:r>
            </a:p>
          </p:txBody>
        </p:sp>
        <p:sp>
          <p:nvSpPr>
            <p:cNvPr id="74" name="Rectangle 46"/>
            <p:cNvSpPr>
              <a:spLocks noChangeArrowheads="1"/>
            </p:cNvSpPr>
            <p:nvPr/>
          </p:nvSpPr>
          <p:spPr bwMode="auto">
            <a:xfrm>
              <a:off x="2048" y="2687"/>
              <a:ext cx="3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11</a:t>
              </a:r>
            </a:p>
          </p:txBody>
        </p:sp>
        <p:sp>
          <p:nvSpPr>
            <p:cNvPr id="75" name="Rectangle 47"/>
            <p:cNvSpPr>
              <a:spLocks noChangeArrowheads="1"/>
            </p:cNvSpPr>
            <p:nvPr/>
          </p:nvSpPr>
          <p:spPr bwMode="auto">
            <a:xfrm>
              <a:off x="3367" y="2328"/>
              <a:ext cx="33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76" name="Rectangle 48"/>
            <p:cNvSpPr>
              <a:spLocks noChangeArrowheads="1"/>
            </p:cNvSpPr>
            <p:nvPr/>
          </p:nvSpPr>
          <p:spPr bwMode="auto">
            <a:xfrm>
              <a:off x="3049" y="2328"/>
              <a:ext cx="31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 dirty="0"/>
                <a:t>1</a:t>
              </a:r>
            </a:p>
          </p:txBody>
        </p:sp>
        <p:sp>
          <p:nvSpPr>
            <p:cNvPr id="78" name="Rectangle 50"/>
            <p:cNvSpPr>
              <a:spLocks noChangeArrowheads="1"/>
            </p:cNvSpPr>
            <p:nvPr/>
          </p:nvSpPr>
          <p:spPr bwMode="auto">
            <a:xfrm>
              <a:off x="3034" y="2667"/>
              <a:ext cx="34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</a:t>
              </a:r>
            </a:p>
          </p:txBody>
        </p:sp>
        <p:sp>
          <p:nvSpPr>
            <p:cNvPr id="79" name="Rectangle 51"/>
            <p:cNvSpPr>
              <a:spLocks noChangeArrowheads="1"/>
            </p:cNvSpPr>
            <p:nvPr/>
          </p:nvSpPr>
          <p:spPr bwMode="auto">
            <a:xfrm>
              <a:off x="2048" y="2328"/>
              <a:ext cx="31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01</a:t>
              </a: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3049" y="2028"/>
              <a:ext cx="31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82" name="Rectangle 54"/>
            <p:cNvSpPr>
              <a:spLocks noChangeArrowheads="1"/>
            </p:cNvSpPr>
            <p:nvPr/>
          </p:nvSpPr>
          <p:spPr bwMode="auto">
            <a:xfrm>
              <a:off x="3351" y="2345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 dirty="0"/>
                <a:t>1</a:t>
              </a:r>
            </a:p>
          </p:txBody>
        </p:sp>
        <p:sp>
          <p:nvSpPr>
            <p:cNvPr id="83" name="Rectangle 55"/>
            <p:cNvSpPr>
              <a:spLocks noChangeArrowheads="1"/>
            </p:cNvSpPr>
            <p:nvPr/>
          </p:nvSpPr>
          <p:spPr bwMode="auto">
            <a:xfrm>
              <a:off x="3361" y="2039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 dirty="0"/>
                <a:t>1</a:t>
              </a:r>
            </a:p>
          </p:txBody>
        </p:sp>
        <p:sp>
          <p:nvSpPr>
            <p:cNvPr id="84" name="Rectangle 56"/>
            <p:cNvSpPr>
              <a:spLocks noChangeArrowheads="1"/>
            </p:cNvSpPr>
            <p:nvPr/>
          </p:nvSpPr>
          <p:spPr bwMode="auto">
            <a:xfrm>
              <a:off x="2048" y="2028"/>
              <a:ext cx="3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00</a:t>
              </a:r>
            </a:p>
          </p:txBody>
        </p:sp>
        <p:sp>
          <p:nvSpPr>
            <p:cNvPr id="85" name="Rectangle 57"/>
            <p:cNvSpPr>
              <a:spLocks noChangeArrowheads="1"/>
            </p:cNvSpPr>
            <p:nvPr/>
          </p:nvSpPr>
          <p:spPr bwMode="auto">
            <a:xfrm>
              <a:off x="3367" y="1728"/>
              <a:ext cx="33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10</a:t>
              </a:r>
            </a:p>
          </p:txBody>
        </p:sp>
        <p:sp>
          <p:nvSpPr>
            <p:cNvPr id="86" name="Rectangle 58"/>
            <p:cNvSpPr>
              <a:spLocks noChangeArrowheads="1"/>
            </p:cNvSpPr>
            <p:nvPr/>
          </p:nvSpPr>
          <p:spPr bwMode="auto">
            <a:xfrm>
              <a:off x="3049" y="1728"/>
              <a:ext cx="31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11</a:t>
              </a:r>
            </a:p>
          </p:txBody>
        </p:sp>
        <p:sp>
          <p:nvSpPr>
            <p:cNvPr id="87" name="Rectangle 59"/>
            <p:cNvSpPr>
              <a:spLocks noChangeArrowheads="1"/>
            </p:cNvSpPr>
            <p:nvPr/>
          </p:nvSpPr>
          <p:spPr bwMode="auto">
            <a:xfrm>
              <a:off x="2706" y="1728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01</a:t>
              </a:r>
            </a:p>
          </p:txBody>
        </p:sp>
        <p:sp>
          <p:nvSpPr>
            <p:cNvPr id="88" name="Rectangle 60"/>
            <p:cNvSpPr>
              <a:spLocks noChangeArrowheads="1"/>
            </p:cNvSpPr>
            <p:nvPr/>
          </p:nvSpPr>
          <p:spPr bwMode="auto">
            <a:xfrm>
              <a:off x="2363" y="1728"/>
              <a:ext cx="3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7938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zh-CN" sz="2600"/>
                <a:t>00</a:t>
              </a:r>
            </a:p>
          </p:txBody>
        </p:sp>
        <p:sp>
          <p:nvSpPr>
            <p:cNvPr id="89" name="Rectangle 61"/>
            <p:cNvSpPr>
              <a:spLocks noChangeArrowheads="1"/>
            </p:cNvSpPr>
            <p:nvPr/>
          </p:nvSpPr>
          <p:spPr bwMode="auto">
            <a:xfrm>
              <a:off x="2048" y="1728"/>
              <a:ext cx="31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19050" rIns="19050" bIns="1905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zh-CN" altLang="zh-CN" sz="2600"/>
            </a:p>
          </p:txBody>
        </p:sp>
        <p:sp>
          <p:nvSpPr>
            <p:cNvPr id="90" name="Line 62"/>
            <p:cNvSpPr>
              <a:spLocks noChangeShapeType="1"/>
            </p:cNvSpPr>
            <p:nvPr/>
          </p:nvSpPr>
          <p:spPr bwMode="auto">
            <a:xfrm>
              <a:off x="2048" y="3287"/>
              <a:ext cx="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63"/>
            <p:cNvSpPr>
              <a:spLocks noChangeShapeType="1"/>
            </p:cNvSpPr>
            <p:nvPr/>
          </p:nvSpPr>
          <p:spPr bwMode="auto">
            <a:xfrm>
              <a:off x="2048" y="1728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64"/>
            <p:cNvSpPr>
              <a:spLocks noChangeShapeType="1"/>
            </p:cNvSpPr>
            <p:nvPr/>
          </p:nvSpPr>
          <p:spPr bwMode="auto">
            <a:xfrm>
              <a:off x="3698" y="1728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65"/>
            <p:cNvSpPr>
              <a:spLocks noChangeShapeType="1"/>
            </p:cNvSpPr>
            <p:nvPr/>
          </p:nvSpPr>
          <p:spPr bwMode="auto">
            <a:xfrm>
              <a:off x="2048" y="1728"/>
              <a:ext cx="3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66"/>
            <p:cNvSpPr>
              <a:spLocks noChangeShapeType="1"/>
            </p:cNvSpPr>
            <p:nvPr/>
          </p:nvSpPr>
          <p:spPr bwMode="auto">
            <a:xfrm>
              <a:off x="2363" y="1728"/>
              <a:ext cx="34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67"/>
            <p:cNvSpPr>
              <a:spLocks noChangeShapeType="1"/>
            </p:cNvSpPr>
            <p:nvPr/>
          </p:nvSpPr>
          <p:spPr bwMode="auto">
            <a:xfrm>
              <a:off x="2048" y="1728"/>
              <a:ext cx="315" cy="3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68"/>
            <p:cNvSpPr>
              <a:spLocks noChangeShapeType="1"/>
            </p:cNvSpPr>
            <p:nvPr/>
          </p:nvSpPr>
          <p:spPr bwMode="auto">
            <a:xfrm>
              <a:off x="2048" y="2028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69"/>
            <p:cNvSpPr>
              <a:spLocks noChangeShapeType="1"/>
            </p:cNvSpPr>
            <p:nvPr/>
          </p:nvSpPr>
          <p:spPr bwMode="auto">
            <a:xfrm>
              <a:off x="2363" y="202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70"/>
            <p:cNvSpPr>
              <a:spLocks noChangeShapeType="1"/>
            </p:cNvSpPr>
            <p:nvPr/>
          </p:nvSpPr>
          <p:spPr bwMode="auto">
            <a:xfrm>
              <a:off x="2363" y="2028"/>
              <a:ext cx="1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71"/>
            <p:cNvSpPr>
              <a:spLocks noChangeShapeType="1"/>
            </p:cNvSpPr>
            <p:nvPr/>
          </p:nvSpPr>
          <p:spPr bwMode="auto">
            <a:xfrm>
              <a:off x="2706" y="1728"/>
              <a:ext cx="34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72"/>
            <p:cNvSpPr>
              <a:spLocks noChangeShapeType="1"/>
            </p:cNvSpPr>
            <p:nvPr/>
          </p:nvSpPr>
          <p:spPr bwMode="auto">
            <a:xfrm>
              <a:off x="2706" y="202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73"/>
            <p:cNvSpPr>
              <a:spLocks noChangeShapeType="1"/>
            </p:cNvSpPr>
            <p:nvPr/>
          </p:nvSpPr>
          <p:spPr bwMode="auto">
            <a:xfrm>
              <a:off x="3049" y="1728"/>
              <a:ext cx="3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74"/>
            <p:cNvSpPr>
              <a:spLocks noChangeShapeType="1"/>
            </p:cNvSpPr>
            <p:nvPr/>
          </p:nvSpPr>
          <p:spPr bwMode="auto">
            <a:xfrm>
              <a:off x="3049" y="202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Line 75"/>
            <p:cNvSpPr>
              <a:spLocks noChangeShapeType="1"/>
            </p:cNvSpPr>
            <p:nvPr/>
          </p:nvSpPr>
          <p:spPr bwMode="auto">
            <a:xfrm>
              <a:off x="3367" y="1728"/>
              <a:ext cx="33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Line 76"/>
            <p:cNvSpPr>
              <a:spLocks noChangeShapeType="1"/>
            </p:cNvSpPr>
            <p:nvPr/>
          </p:nvSpPr>
          <p:spPr bwMode="auto">
            <a:xfrm>
              <a:off x="3367" y="2028"/>
              <a:ext cx="0" cy="1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Line 77"/>
            <p:cNvSpPr>
              <a:spLocks noChangeShapeType="1"/>
            </p:cNvSpPr>
            <p:nvPr/>
          </p:nvSpPr>
          <p:spPr bwMode="auto">
            <a:xfrm>
              <a:off x="3698" y="2028"/>
              <a:ext cx="0" cy="12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Line 78"/>
            <p:cNvSpPr>
              <a:spLocks noChangeShapeType="1"/>
            </p:cNvSpPr>
            <p:nvPr/>
          </p:nvSpPr>
          <p:spPr bwMode="auto">
            <a:xfrm>
              <a:off x="2048" y="2328"/>
              <a:ext cx="0" cy="35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Line 79"/>
            <p:cNvSpPr>
              <a:spLocks noChangeShapeType="1"/>
            </p:cNvSpPr>
            <p:nvPr/>
          </p:nvSpPr>
          <p:spPr bwMode="auto">
            <a:xfrm>
              <a:off x="2363" y="2328"/>
              <a:ext cx="1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80"/>
            <p:cNvSpPr>
              <a:spLocks noChangeShapeType="1"/>
            </p:cNvSpPr>
            <p:nvPr/>
          </p:nvSpPr>
          <p:spPr bwMode="auto">
            <a:xfrm>
              <a:off x="2048" y="2687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81"/>
            <p:cNvSpPr>
              <a:spLocks noChangeShapeType="1"/>
            </p:cNvSpPr>
            <p:nvPr/>
          </p:nvSpPr>
          <p:spPr bwMode="auto">
            <a:xfrm>
              <a:off x="2363" y="2687"/>
              <a:ext cx="1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82"/>
            <p:cNvSpPr>
              <a:spLocks noChangeShapeType="1"/>
            </p:cNvSpPr>
            <p:nvPr/>
          </p:nvSpPr>
          <p:spPr bwMode="auto">
            <a:xfrm>
              <a:off x="2048" y="2987"/>
              <a:ext cx="0" cy="3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Line 83"/>
            <p:cNvSpPr>
              <a:spLocks noChangeShapeType="1"/>
            </p:cNvSpPr>
            <p:nvPr/>
          </p:nvSpPr>
          <p:spPr bwMode="auto">
            <a:xfrm>
              <a:off x="2363" y="2987"/>
              <a:ext cx="1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Line 84"/>
            <p:cNvSpPr>
              <a:spLocks noChangeShapeType="1"/>
            </p:cNvSpPr>
            <p:nvPr/>
          </p:nvSpPr>
          <p:spPr bwMode="auto">
            <a:xfrm>
              <a:off x="2363" y="3287"/>
              <a:ext cx="13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Text Box 85"/>
            <p:cNvSpPr txBox="1">
              <a:spLocks noChangeArrowheads="1"/>
            </p:cNvSpPr>
            <p:nvPr/>
          </p:nvSpPr>
          <p:spPr bwMode="auto">
            <a:xfrm>
              <a:off x="1828" y="1821"/>
              <a:ext cx="4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AB</a:t>
              </a:r>
            </a:p>
          </p:txBody>
        </p:sp>
        <p:sp>
          <p:nvSpPr>
            <p:cNvPr id="114" name="Text Box 86"/>
            <p:cNvSpPr txBox="1">
              <a:spLocks noChangeArrowheads="1"/>
            </p:cNvSpPr>
            <p:nvPr/>
          </p:nvSpPr>
          <p:spPr bwMode="auto">
            <a:xfrm>
              <a:off x="2131" y="1507"/>
              <a:ext cx="4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latin typeface="Times New Roman" pitchFamily="18" charset="0"/>
                </a:rPr>
                <a:t>CD</a:t>
              </a:r>
            </a:p>
          </p:txBody>
        </p:sp>
      </p:grpSp>
      <p:sp>
        <p:nvSpPr>
          <p:cNvPr id="119" name="AutoShape 91"/>
          <p:cNvSpPr>
            <a:spLocks noChangeArrowheads="1"/>
          </p:cNvSpPr>
          <p:nvPr/>
        </p:nvSpPr>
        <p:spPr bwMode="auto">
          <a:xfrm>
            <a:off x="7522682" y="4061706"/>
            <a:ext cx="914400" cy="9144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FF00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24" name="矩形 123"/>
          <p:cNvSpPr/>
          <p:nvPr/>
        </p:nvSpPr>
        <p:spPr>
          <a:xfrm>
            <a:off x="520808" y="1371991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F1(A,B,C,D)=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m(2,5,6,7,8,10,12,13,14,15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091604" y="1371991"/>
            <a:ext cx="360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F2(A,B,C,D)=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m(2,6,7,9,11,13,15)</a:t>
            </a:r>
          </a:p>
        </p:txBody>
      </p:sp>
      <p:sp>
        <p:nvSpPr>
          <p:cNvPr id="126" name="Rectangle 39"/>
          <p:cNvSpPr>
            <a:spLocks noChangeArrowheads="1"/>
          </p:cNvSpPr>
          <p:nvPr/>
        </p:nvSpPr>
        <p:spPr bwMode="auto">
          <a:xfrm>
            <a:off x="2083057" y="4525720"/>
            <a:ext cx="5445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 anchorCtr="1"/>
          <a:lstStyle>
            <a:lvl1pPr marL="793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600" dirty="0"/>
              <a:t>1</a:t>
            </a:r>
          </a:p>
        </p:txBody>
      </p:sp>
      <p:sp>
        <p:nvSpPr>
          <p:cNvPr id="127" name="Rectangle 39"/>
          <p:cNvSpPr>
            <a:spLocks noChangeArrowheads="1"/>
          </p:cNvSpPr>
          <p:nvPr/>
        </p:nvSpPr>
        <p:spPr bwMode="auto">
          <a:xfrm>
            <a:off x="3124600" y="4011824"/>
            <a:ext cx="5445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 anchorCtr="1"/>
          <a:lstStyle>
            <a:lvl1pPr marL="793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600" dirty="0"/>
              <a:t>1</a:t>
            </a:r>
          </a:p>
        </p:txBody>
      </p:sp>
      <p:sp>
        <p:nvSpPr>
          <p:cNvPr id="128" name="Rectangle 39"/>
          <p:cNvSpPr>
            <a:spLocks noChangeArrowheads="1"/>
          </p:cNvSpPr>
          <p:nvPr/>
        </p:nvSpPr>
        <p:spPr bwMode="auto">
          <a:xfrm>
            <a:off x="3676907" y="4024524"/>
            <a:ext cx="5445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 anchorCtr="1"/>
          <a:lstStyle>
            <a:lvl1pPr marL="793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600" dirty="0"/>
              <a:t>1</a:t>
            </a:r>
          </a:p>
        </p:txBody>
      </p:sp>
      <p:sp>
        <p:nvSpPr>
          <p:cNvPr id="131" name="AutoShape 221"/>
          <p:cNvSpPr>
            <a:spLocks/>
          </p:cNvSpPr>
          <p:nvPr/>
        </p:nvSpPr>
        <p:spPr bwMode="auto">
          <a:xfrm>
            <a:off x="1993213" y="4130232"/>
            <a:ext cx="539750" cy="895350"/>
          </a:xfrm>
          <a:prstGeom prst="rightBracket">
            <a:avLst>
              <a:gd name="adj" fmla="val 13824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" name="AutoShape 222"/>
          <p:cNvSpPr>
            <a:spLocks/>
          </p:cNvSpPr>
          <p:nvPr/>
        </p:nvSpPr>
        <p:spPr bwMode="auto">
          <a:xfrm>
            <a:off x="3804783" y="4107554"/>
            <a:ext cx="484187" cy="884238"/>
          </a:xfrm>
          <a:prstGeom prst="leftBracket">
            <a:avLst>
              <a:gd name="adj" fmla="val 15219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" name="AutoShape 207"/>
          <p:cNvSpPr>
            <a:spLocks noChangeArrowheads="1"/>
          </p:cNvSpPr>
          <p:nvPr/>
        </p:nvSpPr>
        <p:spPr bwMode="auto">
          <a:xfrm>
            <a:off x="8027734" y="3557361"/>
            <a:ext cx="1023938" cy="3778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4" name="AutoShape 92"/>
          <p:cNvSpPr>
            <a:spLocks noChangeArrowheads="1"/>
          </p:cNvSpPr>
          <p:nvPr/>
        </p:nvSpPr>
        <p:spPr bwMode="auto">
          <a:xfrm>
            <a:off x="8541888" y="3003192"/>
            <a:ext cx="451339" cy="1030403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33CCCC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135" name="Group 310"/>
          <p:cNvGrpSpPr>
            <a:grpSpLocks/>
          </p:cNvGrpSpPr>
          <p:nvPr/>
        </p:nvGrpSpPr>
        <p:grpSpPr bwMode="auto">
          <a:xfrm>
            <a:off x="1365506" y="5548317"/>
            <a:ext cx="3913188" cy="523875"/>
            <a:chOff x="1052" y="2791"/>
            <a:chExt cx="2465" cy="330"/>
          </a:xfrm>
        </p:grpSpPr>
        <p:sp>
          <p:nvSpPr>
            <p:cNvPr id="136" name="Text Box 300"/>
            <p:cNvSpPr txBox="1">
              <a:spLocks noChangeArrowheads="1"/>
            </p:cNvSpPr>
            <p:nvPr/>
          </p:nvSpPr>
          <p:spPr bwMode="auto">
            <a:xfrm>
              <a:off x="1052" y="2791"/>
              <a:ext cx="24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kumimoji="0" lang="en-US" altLang="zh-CN" dirty="0" smtClean="0">
                  <a:solidFill>
                    <a:srgbClr val="000000"/>
                  </a:solidFill>
                </a:rPr>
                <a:t>F1= ACD </a:t>
              </a:r>
              <a:r>
                <a:rPr kumimoji="0" lang="en-US" altLang="zh-CN" dirty="0">
                  <a:solidFill>
                    <a:srgbClr val="000000"/>
                  </a:solidFill>
                </a:rPr>
                <a:t>+ </a:t>
              </a:r>
              <a:r>
                <a:rPr kumimoji="0" lang="en-US" altLang="zh-CN" dirty="0" smtClean="0">
                  <a:solidFill>
                    <a:srgbClr val="000000"/>
                  </a:solidFill>
                </a:rPr>
                <a:t>AD + BD</a:t>
              </a:r>
              <a:endParaRPr kumimoji="0"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137" name="Line 301"/>
            <p:cNvSpPr>
              <a:spLocks noChangeShapeType="1"/>
            </p:cNvSpPr>
            <p:nvPr/>
          </p:nvSpPr>
          <p:spPr bwMode="auto">
            <a:xfrm>
              <a:off x="1532" y="283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Line 302"/>
            <p:cNvSpPr>
              <a:spLocks noChangeShapeType="1"/>
            </p:cNvSpPr>
            <p:nvPr/>
          </p:nvSpPr>
          <p:spPr bwMode="auto">
            <a:xfrm>
              <a:off x="2390" y="283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9" name="Line 301"/>
          <p:cNvSpPr>
            <a:spLocks noChangeShapeType="1"/>
          </p:cNvSpPr>
          <p:nvPr/>
        </p:nvSpPr>
        <p:spPr bwMode="auto">
          <a:xfrm>
            <a:off x="2613728" y="5614088"/>
            <a:ext cx="198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0" name="Group 310"/>
          <p:cNvGrpSpPr>
            <a:grpSpLocks/>
          </p:cNvGrpSpPr>
          <p:nvPr/>
        </p:nvGrpSpPr>
        <p:grpSpPr bwMode="auto">
          <a:xfrm>
            <a:off x="6413526" y="5548086"/>
            <a:ext cx="3913188" cy="523875"/>
            <a:chOff x="1052" y="2791"/>
            <a:chExt cx="2465" cy="330"/>
          </a:xfrm>
        </p:grpSpPr>
        <p:sp>
          <p:nvSpPr>
            <p:cNvPr id="141" name="Text Box 300"/>
            <p:cNvSpPr txBox="1">
              <a:spLocks noChangeArrowheads="1"/>
            </p:cNvSpPr>
            <p:nvPr/>
          </p:nvSpPr>
          <p:spPr bwMode="auto">
            <a:xfrm>
              <a:off x="1052" y="2791"/>
              <a:ext cx="24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kumimoji="0" lang="en-US" altLang="zh-CN" dirty="0" smtClean="0">
                  <a:solidFill>
                    <a:srgbClr val="000000"/>
                  </a:solidFill>
                </a:rPr>
                <a:t>F2= ACD </a:t>
              </a:r>
              <a:r>
                <a:rPr kumimoji="0" lang="en-US" altLang="zh-CN" dirty="0">
                  <a:solidFill>
                    <a:srgbClr val="000000"/>
                  </a:solidFill>
                </a:rPr>
                <a:t>+ </a:t>
              </a:r>
              <a:r>
                <a:rPr kumimoji="0" lang="en-US" altLang="zh-CN" dirty="0" smtClean="0">
                  <a:solidFill>
                    <a:srgbClr val="000000"/>
                  </a:solidFill>
                </a:rPr>
                <a:t>ABC + AD</a:t>
              </a:r>
              <a:endParaRPr kumimoji="0"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142" name="Line 301"/>
            <p:cNvSpPr>
              <a:spLocks noChangeShapeType="1"/>
            </p:cNvSpPr>
            <p:nvPr/>
          </p:nvSpPr>
          <p:spPr bwMode="auto">
            <a:xfrm>
              <a:off x="1532" y="283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302"/>
            <p:cNvSpPr>
              <a:spLocks noChangeShapeType="1"/>
            </p:cNvSpPr>
            <p:nvPr/>
          </p:nvSpPr>
          <p:spPr bwMode="auto">
            <a:xfrm>
              <a:off x="2237" y="283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" name="Line 301"/>
          <p:cNvSpPr>
            <a:spLocks noChangeShapeType="1"/>
          </p:cNvSpPr>
          <p:nvPr/>
        </p:nvSpPr>
        <p:spPr bwMode="auto">
          <a:xfrm>
            <a:off x="7676262" y="5613857"/>
            <a:ext cx="198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934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119" grpId="0" animBg="1"/>
      <p:bldP spid="133" grpId="0" animBg="1"/>
      <p:bldP spid="1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310"/>
          <p:cNvGrpSpPr>
            <a:grpSpLocks/>
          </p:cNvGrpSpPr>
          <p:nvPr/>
        </p:nvGrpSpPr>
        <p:grpSpPr bwMode="auto">
          <a:xfrm>
            <a:off x="6536558" y="1776208"/>
            <a:ext cx="3913188" cy="523875"/>
            <a:chOff x="1052" y="2791"/>
            <a:chExt cx="2465" cy="330"/>
          </a:xfrm>
        </p:grpSpPr>
        <p:sp>
          <p:nvSpPr>
            <p:cNvPr id="213" name="Text Box 300"/>
            <p:cNvSpPr txBox="1">
              <a:spLocks noChangeArrowheads="1"/>
            </p:cNvSpPr>
            <p:nvPr/>
          </p:nvSpPr>
          <p:spPr bwMode="auto">
            <a:xfrm>
              <a:off x="1052" y="2791"/>
              <a:ext cx="24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kumimoji="0" lang="en-US" altLang="zh-CN" dirty="0" smtClean="0">
                  <a:solidFill>
                    <a:srgbClr val="000000"/>
                  </a:solidFill>
                </a:rPr>
                <a:t>F1= ACD </a:t>
              </a:r>
              <a:r>
                <a:rPr kumimoji="0" lang="en-US" altLang="zh-CN" dirty="0">
                  <a:solidFill>
                    <a:srgbClr val="000000"/>
                  </a:solidFill>
                </a:rPr>
                <a:t>+ </a:t>
              </a:r>
              <a:r>
                <a:rPr kumimoji="0" lang="en-US" altLang="zh-CN" dirty="0" smtClean="0">
                  <a:solidFill>
                    <a:srgbClr val="000000"/>
                  </a:solidFill>
                </a:rPr>
                <a:t>AD + BD</a:t>
              </a:r>
              <a:endParaRPr kumimoji="0"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214" name="Line 301"/>
            <p:cNvSpPr>
              <a:spLocks noChangeShapeType="1"/>
            </p:cNvSpPr>
            <p:nvPr/>
          </p:nvSpPr>
          <p:spPr bwMode="auto">
            <a:xfrm>
              <a:off x="1532" y="283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" name="Line 302"/>
            <p:cNvSpPr>
              <a:spLocks noChangeShapeType="1"/>
            </p:cNvSpPr>
            <p:nvPr/>
          </p:nvSpPr>
          <p:spPr bwMode="auto">
            <a:xfrm>
              <a:off x="2390" y="283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6" name="Line 301"/>
          <p:cNvSpPr>
            <a:spLocks noChangeShapeType="1"/>
          </p:cNvSpPr>
          <p:nvPr/>
        </p:nvSpPr>
        <p:spPr bwMode="auto">
          <a:xfrm>
            <a:off x="7797736" y="1854441"/>
            <a:ext cx="198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17" name="Group 310"/>
          <p:cNvGrpSpPr>
            <a:grpSpLocks/>
          </p:cNvGrpSpPr>
          <p:nvPr/>
        </p:nvGrpSpPr>
        <p:grpSpPr bwMode="auto">
          <a:xfrm>
            <a:off x="6580100" y="2789713"/>
            <a:ext cx="3913188" cy="523875"/>
            <a:chOff x="1052" y="2791"/>
            <a:chExt cx="2465" cy="330"/>
          </a:xfrm>
        </p:grpSpPr>
        <p:sp>
          <p:nvSpPr>
            <p:cNvPr id="218" name="Text Box 300"/>
            <p:cNvSpPr txBox="1">
              <a:spLocks noChangeArrowheads="1"/>
            </p:cNvSpPr>
            <p:nvPr/>
          </p:nvSpPr>
          <p:spPr bwMode="auto">
            <a:xfrm>
              <a:off x="1052" y="2791"/>
              <a:ext cx="24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kumimoji="0" lang="en-US" altLang="zh-CN" dirty="0" smtClean="0">
                  <a:solidFill>
                    <a:srgbClr val="000000"/>
                  </a:solidFill>
                </a:rPr>
                <a:t>F2= ACD </a:t>
              </a:r>
              <a:r>
                <a:rPr kumimoji="0" lang="en-US" altLang="zh-CN" dirty="0">
                  <a:solidFill>
                    <a:srgbClr val="000000"/>
                  </a:solidFill>
                </a:rPr>
                <a:t>+ </a:t>
              </a:r>
              <a:r>
                <a:rPr kumimoji="0" lang="en-US" altLang="zh-CN" dirty="0" smtClean="0">
                  <a:solidFill>
                    <a:srgbClr val="000000"/>
                  </a:solidFill>
                </a:rPr>
                <a:t>ABC + AD</a:t>
              </a:r>
              <a:endParaRPr kumimoji="0"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219" name="Line 301"/>
            <p:cNvSpPr>
              <a:spLocks noChangeShapeType="1"/>
            </p:cNvSpPr>
            <p:nvPr/>
          </p:nvSpPr>
          <p:spPr bwMode="auto">
            <a:xfrm>
              <a:off x="1532" y="283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" name="Line 302"/>
            <p:cNvSpPr>
              <a:spLocks noChangeShapeType="1"/>
            </p:cNvSpPr>
            <p:nvPr/>
          </p:nvSpPr>
          <p:spPr bwMode="auto">
            <a:xfrm>
              <a:off x="2237" y="2837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1" name="Line 301"/>
          <p:cNvSpPr>
            <a:spLocks noChangeShapeType="1"/>
          </p:cNvSpPr>
          <p:nvPr/>
        </p:nvSpPr>
        <p:spPr bwMode="auto">
          <a:xfrm>
            <a:off x="7828322" y="2840970"/>
            <a:ext cx="198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37" name="组合 536"/>
          <p:cNvGrpSpPr/>
          <p:nvPr/>
        </p:nvGrpSpPr>
        <p:grpSpPr>
          <a:xfrm>
            <a:off x="615944" y="952051"/>
            <a:ext cx="5647171" cy="4691063"/>
            <a:chOff x="311150" y="632743"/>
            <a:chExt cx="5647171" cy="4691063"/>
          </a:xfrm>
        </p:grpSpPr>
        <p:sp>
          <p:nvSpPr>
            <p:cNvPr id="295" name="Line 7"/>
            <p:cNvSpPr>
              <a:spLocks noChangeShapeType="1"/>
            </p:cNvSpPr>
            <p:nvPr/>
          </p:nvSpPr>
          <p:spPr bwMode="auto">
            <a:xfrm>
              <a:off x="463550" y="1975768"/>
              <a:ext cx="472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8"/>
            <p:cNvSpPr>
              <a:spLocks noChangeShapeType="1"/>
            </p:cNvSpPr>
            <p:nvPr/>
          </p:nvSpPr>
          <p:spPr bwMode="auto">
            <a:xfrm>
              <a:off x="463550" y="2369468"/>
              <a:ext cx="472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9"/>
            <p:cNvSpPr>
              <a:spLocks noChangeShapeType="1"/>
            </p:cNvSpPr>
            <p:nvPr/>
          </p:nvSpPr>
          <p:spPr bwMode="auto">
            <a:xfrm>
              <a:off x="463550" y="2763168"/>
              <a:ext cx="472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10"/>
            <p:cNvSpPr>
              <a:spLocks noChangeShapeType="1"/>
            </p:cNvSpPr>
            <p:nvPr/>
          </p:nvSpPr>
          <p:spPr bwMode="auto">
            <a:xfrm>
              <a:off x="463550" y="3158456"/>
              <a:ext cx="472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11"/>
            <p:cNvSpPr>
              <a:spLocks noChangeShapeType="1"/>
            </p:cNvSpPr>
            <p:nvPr/>
          </p:nvSpPr>
          <p:spPr bwMode="auto">
            <a:xfrm>
              <a:off x="463550" y="3553743"/>
              <a:ext cx="472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13"/>
            <p:cNvSpPr>
              <a:spLocks noChangeShapeType="1"/>
            </p:cNvSpPr>
            <p:nvPr/>
          </p:nvSpPr>
          <p:spPr bwMode="auto">
            <a:xfrm>
              <a:off x="635000" y="1137568"/>
              <a:ext cx="0" cy="323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AutoShape 14"/>
            <p:cNvSpPr>
              <a:spLocks noChangeArrowheads="1"/>
            </p:cNvSpPr>
            <p:nvPr/>
          </p:nvSpPr>
          <p:spPr bwMode="auto">
            <a:xfrm flipV="1">
              <a:off x="444500" y="1309018"/>
              <a:ext cx="419100" cy="3238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3" name="Line 15"/>
            <p:cNvSpPr>
              <a:spLocks noChangeShapeType="1"/>
            </p:cNvSpPr>
            <p:nvPr/>
          </p:nvSpPr>
          <p:spPr bwMode="auto">
            <a:xfrm>
              <a:off x="558800" y="1461418"/>
              <a:ext cx="0" cy="2746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16"/>
            <p:cNvSpPr>
              <a:spLocks noChangeShapeType="1"/>
            </p:cNvSpPr>
            <p:nvPr/>
          </p:nvSpPr>
          <p:spPr bwMode="auto">
            <a:xfrm>
              <a:off x="787400" y="1480468"/>
              <a:ext cx="0" cy="2746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Oval 17"/>
            <p:cNvSpPr>
              <a:spLocks noChangeArrowheads="1"/>
            </p:cNvSpPr>
            <p:nvPr/>
          </p:nvSpPr>
          <p:spPr bwMode="auto">
            <a:xfrm>
              <a:off x="711200" y="1480468"/>
              <a:ext cx="115888" cy="1143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6" name="Line 18"/>
            <p:cNvSpPr>
              <a:spLocks noChangeShapeType="1"/>
            </p:cNvSpPr>
            <p:nvPr/>
          </p:nvSpPr>
          <p:spPr bwMode="auto">
            <a:xfrm>
              <a:off x="1187450" y="1137568"/>
              <a:ext cx="0" cy="323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AutoShape 19"/>
            <p:cNvSpPr>
              <a:spLocks noChangeArrowheads="1"/>
            </p:cNvSpPr>
            <p:nvPr/>
          </p:nvSpPr>
          <p:spPr bwMode="auto">
            <a:xfrm flipV="1">
              <a:off x="996950" y="1309018"/>
              <a:ext cx="419100" cy="3238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8" name="Line 20"/>
            <p:cNvSpPr>
              <a:spLocks noChangeShapeType="1"/>
            </p:cNvSpPr>
            <p:nvPr/>
          </p:nvSpPr>
          <p:spPr bwMode="auto">
            <a:xfrm>
              <a:off x="1111250" y="1461418"/>
              <a:ext cx="0" cy="2746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1"/>
            <p:cNvSpPr>
              <a:spLocks noChangeShapeType="1"/>
            </p:cNvSpPr>
            <p:nvPr/>
          </p:nvSpPr>
          <p:spPr bwMode="auto">
            <a:xfrm>
              <a:off x="1339850" y="1480468"/>
              <a:ext cx="0" cy="2746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Oval 22"/>
            <p:cNvSpPr>
              <a:spLocks noChangeArrowheads="1"/>
            </p:cNvSpPr>
            <p:nvPr/>
          </p:nvSpPr>
          <p:spPr bwMode="auto">
            <a:xfrm>
              <a:off x="1263650" y="1480468"/>
              <a:ext cx="115888" cy="1143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1" name="Line 23"/>
            <p:cNvSpPr>
              <a:spLocks noChangeShapeType="1"/>
            </p:cNvSpPr>
            <p:nvPr/>
          </p:nvSpPr>
          <p:spPr bwMode="auto">
            <a:xfrm>
              <a:off x="1739900" y="1137568"/>
              <a:ext cx="0" cy="323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AutoShape 24"/>
            <p:cNvSpPr>
              <a:spLocks noChangeArrowheads="1"/>
            </p:cNvSpPr>
            <p:nvPr/>
          </p:nvSpPr>
          <p:spPr bwMode="auto">
            <a:xfrm flipV="1">
              <a:off x="1549400" y="1309018"/>
              <a:ext cx="419100" cy="3238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3" name="Line 25"/>
            <p:cNvSpPr>
              <a:spLocks noChangeShapeType="1"/>
            </p:cNvSpPr>
            <p:nvPr/>
          </p:nvSpPr>
          <p:spPr bwMode="auto">
            <a:xfrm>
              <a:off x="1663700" y="1461418"/>
              <a:ext cx="0" cy="2746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26"/>
            <p:cNvSpPr>
              <a:spLocks noChangeShapeType="1"/>
            </p:cNvSpPr>
            <p:nvPr/>
          </p:nvSpPr>
          <p:spPr bwMode="auto">
            <a:xfrm>
              <a:off x="1892300" y="1480468"/>
              <a:ext cx="0" cy="2746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Oval 27"/>
            <p:cNvSpPr>
              <a:spLocks noChangeArrowheads="1"/>
            </p:cNvSpPr>
            <p:nvPr/>
          </p:nvSpPr>
          <p:spPr bwMode="auto">
            <a:xfrm>
              <a:off x="1816100" y="1480468"/>
              <a:ext cx="115888" cy="1143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6" name="AutoShape 28"/>
            <p:cNvSpPr>
              <a:spLocks noChangeArrowheads="1"/>
            </p:cNvSpPr>
            <p:nvPr/>
          </p:nvSpPr>
          <p:spPr bwMode="auto">
            <a:xfrm>
              <a:off x="3356408" y="1804318"/>
              <a:ext cx="304800" cy="34290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" name="AutoShape 29"/>
            <p:cNvSpPr>
              <a:spLocks noChangeArrowheads="1"/>
            </p:cNvSpPr>
            <p:nvPr/>
          </p:nvSpPr>
          <p:spPr bwMode="auto">
            <a:xfrm>
              <a:off x="3356408" y="2198018"/>
              <a:ext cx="304800" cy="34290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" name="AutoShape 30"/>
            <p:cNvSpPr>
              <a:spLocks noChangeArrowheads="1"/>
            </p:cNvSpPr>
            <p:nvPr/>
          </p:nvSpPr>
          <p:spPr bwMode="auto">
            <a:xfrm>
              <a:off x="3356408" y="2593306"/>
              <a:ext cx="304800" cy="34290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9" name="AutoShape 31"/>
            <p:cNvSpPr>
              <a:spLocks noChangeArrowheads="1"/>
            </p:cNvSpPr>
            <p:nvPr/>
          </p:nvSpPr>
          <p:spPr bwMode="auto">
            <a:xfrm>
              <a:off x="3356408" y="2987006"/>
              <a:ext cx="304800" cy="34290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0" name="AutoShape 32"/>
            <p:cNvSpPr>
              <a:spLocks noChangeArrowheads="1"/>
            </p:cNvSpPr>
            <p:nvPr/>
          </p:nvSpPr>
          <p:spPr bwMode="auto">
            <a:xfrm>
              <a:off x="3356408" y="3382293"/>
              <a:ext cx="304800" cy="34290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2" name="Line 34"/>
            <p:cNvSpPr>
              <a:spLocks noChangeShapeType="1"/>
            </p:cNvSpPr>
            <p:nvPr/>
          </p:nvSpPr>
          <p:spPr bwMode="auto">
            <a:xfrm>
              <a:off x="4232708" y="1690018"/>
              <a:ext cx="0" cy="3184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Freeform 35"/>
            <p:cNvSpPr>
              <a:spLocks noChangeArrowheads="1"/>
            </p:cNvSpPr>
            <p:nvPr/>
          </p:nvSpPr>
          <p:spPr bwMode="auto">
            <a:xfrm>
              <a:off x="4037446" y="4199856"/>
              <a:ext cx="357188" cy="425450"/>
            </a:xfrm>
            <a:custGeom>
              <a:avLst/>
              <a:gdLst>
                <a:gd name="T0" fmla="*/ 15 w 321"/>
                <a:gd name="T1" fmla="*/ 33 h 376"/>
                <a:gd name="T2" fmla="*/ 42 w 321"/>
                <a:gd name="T3" fmla="*/ 267 h 376"/>
                <a:gd name="T4" fmla="*/ 179 w 321"/>
                <a:gd name="T5" fmla="*/ 375 h 376"/>
                <a:gd name="T6" fmla="*/ 291 w 321"/>
                <a:gd name="T7" fmla="*/ 273 h 376"/>
                <a:gd name="T8" fmla="*/ 315 w 321"/>
                <a:gd name="T9" fmla="*/ 33 h 376"/>
                <a:gd name="T10" fmla="*/ 255 w 321"/>
                <a:gd name="T11" fmla="*/ 75 h 376"/>
                <a:gd name="T12" fmla="*/ 168 w 321"/>
                <a:gd name="T13" fmla="*/ 105 h 376"/>
                <a:gd name="T14" fmla="*/ 93 w 321"/>
                <a:gd name="T15" fmla="*/ 87 h 376"/>
                <a:gd name="T16" fmla="*/ 15 w 321"/>
                <a:gd name="T17" fmla="*/ 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376">
                  <a:moveTo>
                    <a:pt x="15" y="33"/>
                  </a:moveTo>
                  <a:cubicBezTo>
                    <a:pt x="0" y="66"/>
                    <a:pt x="15" y="210"/>
                    <a:pt x="42" y="267"/>
                  </a:cubicBezTo>
                  <a:cubicBezTo>
                    <a:pt x="69" y="324"/>
                    <a:pt x="138" y="374"/>
                    <a:pt x="179" y="375"/>
                  </a:cubicBezTo>
                  <a:cubicBezTo>
                    <a:pt x="220" y="376"/>
                    <a:pt x="268" y="330"/>
                    <a:pt x="291" y="273"/>
                  </a:cubicBezTo>
                  <a:cubicBezTo>
                    <a:pt x="314" y="216"/>
                    <a:pt x="321" y="66"/>
                    <a:pt x="315" y="33"/>
                  </a:cubicBezTo>
                  <a:cubicBezTo>
                    <a:pt x="309" y="0"/>
                    <a:pt x="279" y="63"/>
                    <a:pt x="255" y="75"/>
                  </a:cubicBezTo>
                  <a:cubicBezTo>
                    <a:pt x="231" y="87"/>
                    <a:pt x="195" y="103"/>
                    <a:pt x="168" y="105"/>
                  </a:cubicBezTo>
                  <a:cubicBezTo>
                    <a:pt x="141" y="107"/>
                    <a:pt x="118" y="99"/>
                    <a:pt x="93" y="87"/>
                  </a:cubicBezTo>
                  <a:cubicBezTo>
                    <a:pt x="68" y="75"/>
                    <a:pt x="31" y="44"/>
                    <a:pt x="15" y="33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4" name="Line 36"/>
            <p:cNvSpPr>
              <a:spLocks noChangeShapeType="1"/>
            </p:cNvSpPr>
            <p:nvPr/>
          </p:nvSpPr>
          <p:spPr bwMode="auto">
            <a:xfrm>
              <a:off x="4889933" y="1651918"/>
              <a:ext cx="0" cy="3184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Freeform 37"/>
            <p:cNvSpPr>
              <a:spLocks noChangeArrowheads="1"/>
            </p:cNvSpPr>
            <p:nvPr/>
          </p:nvSpPr>
          <p:spPr bwMode="auto">
            <a:xfrm>
              <a:off x="4694671" y="4199856"/>
              <a:ext cx="357188" cy="425450"/>
            </a:xfrm>
            <a:custGeom>
              <a:avLst/>
              <a:gdLst>
                <a:gd name="T0" fmla="*/ 15 w 321"/>
                <a:gd name="T1" fmla="*/ 33 h 376"/>
                <a:gd name="T2" fmla="*/ 42 w 321"/>
                <a:gd name="T3" fmla="*/ 267 h 376"/>
                <a:gd name="T4" fmla="*/ 179 w 321"/>
                <a:gd name="T5" fmla="*/ 375 h 376"/>
                <a:gd name="T6" fmla="*/ 291 w 321"/>
                <a:gd name="T7" fmla="*/ 273 h 376"/>
                <a:gd name="T8" fmla="*/ 315 w 321"/>
                <a:gd name="T9" fmla="*/ 33 h 376"/>
                <a:gd name="T10" fmla="*/ 255 w 321"/>
                <a:gd name="T11" fmla="*/ 75 h 376"/>
                <a:gd name="T12" fmla="*/ 168 w 321"/>
                <a:gd name="T13" fmla="*/ 105 h 376"/>
                <a:gd name="T14" fmla="*/ 93 w 321"/>
                <a:gd name="T15" fmla="*/ 87 h 376"/>
                <a:gd name="T16" fmla="*/ 15 w 321"/>
                <a:gd name="T17" fmla="*/ 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376">
                  <a:moveTo>
                    <a:pt x="15" y="33"/>
                  </a:moveTo>
                  <a:cubicBezTo>
                    <a:pt x="0" y="66"/>
                    <a:pt x="15" y="210"/>
                    <a:pt x="42" y="267"/>
                  </a:cubicBezTo>
                  <a:cubicBezTo>
                    <a:pt x="69" y="324"/>
                    <a:pt x="138" y="374"/>
                    <a:pt x="179" y="375"/>
                  </a:cubicBezTo>
                  <a:cubicBezTo>
                    <a:pt x="220" y="376"/>
                    <a:pt x="268" y="330"/>
                    <a:pt x="291" y="273"/>
                  </a:cubicBezTo>
                  <a:cubicBezTo>
                    <a:pt x="314" y="216"/>
                    <a:pt x="321" y="66"/>
                    <a:pt x="315" y="33"/>
                  </a:cubicBezTo>
                  <a:cubicBezTo>
                    <a:pt x="309" y="0"/>
                    <a:pt x="279" y="63"/>
                    <a:pt x="255" y="75"/>
                  </a:cubicBezTo>
                  <a:cubicBezTo>
                    <a:pt x="231" y="87"/>
                    <a:pt x="195" y="103"/>
                    <a:pt x="168" y="105"/>
                  </a:cubicBezTo>
                  <a:cubicBezTo>
                    <a:pt x="141" y="107"/>
                    <a:pt x="118" y="99"/>
                    <a:pt x="93" y="87"/>
                  </a:cubicBezTo>
                  <a:cubicBezTo>
                    <a:pt x="68" y="75"/>
                    <a:pt x="31" y="44"/>
                    <a:pt x="15" y="33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82" name="Group 41"/>
            <p:cNvGrpSpPr>
              <a:grpSpLocks/>
            </p:cNvGrpSpPr>
            <p:nvPr/>
          </p:nvGrpSpPr>
          <p:grpSpPr bwMode="auto">
            <a:xfrm>
              <a:off x="4172383" y="1912268"/>
              <a:ext cx="133350" cy="133350"/>
              <a:chOff x="2520" y="1404"/>
              <a:chExt cx="108" cy="132"/>
            </a:xfrm>
          </p:grpSpPr>
          <p:sp>
            <p:nvSpPr>
              <p:cNvPr id="498" name="Line 42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9" name="Line 43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3" name="Group 44"/>
            <p:cNvGrpSpPr>
              <a:grpSpLocks/>
            </p:cNvGrpSpPr>
            <p:nvPr/>
          </p:nvGrpSpPr>
          <p:grpSpPr bwMode="auto">
            <a:xfrm>
              <a:off x="4172383" y="2305968"/>
              <a:ext cx="133350" cy="133350"/>
              <a:chOff x="2520" y="1404"/>
              <a:chExt cx="108" cy="132"/>
            </a:xfrm>
          </p:grpSpPr>
          <p:sp>
            <p:nvSpPr>
              <p:cNvPr id="496" name="Line 45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" name="Line 46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4" name="Group 47"/>
            <p:cNvGrpSpPr>
              <a:grpSpLocks/>
            </p:cNvGrpSpPr>
            <p:nvPr/>
          </p:nvGrpSpPr>
          <p:grpSpPr bwMode="auto">
            <a:xfrm>
              <a:off x="4172383" y="2701256"/>
              <a:ext cx="133350" cy="133350"/>
              <a:chOff x="2520" y="1404"/>
              <a:chExt cx="108" cy="132"/>
            </a:xfrm>
          </p:grpSpPr>
          <p:sp>
            <p:nvSpPr>
              <p:cNvPr id="494" name="Line 48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" name="Line 49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9" name="Group 59"/>
            <p:cNvGrpSpPr>
              <a:grpSpLocks/>
            </p:cNvGrpSpPr>
            <p:nvPr/>
          </p:nvGrpSpPr>
          <p:grpSpPr bwMode="auto">
            <a:xfrm>
              <a:off x="4820083" y="1912268"/>
              <a:ext cx="133350" cy="133350"/>
              <a:chOff x="2520" y="1404"/>
              <a:chExt cx="108" cy="132"/>
            </a:xfrm>
          </p:grpSpPr>
          <p:sp>
            <p:nvSpPr>
              <p:cNvPr id="480" name="Line 60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" name="Line 61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2" name="Group 68"/>
            <p:cNvGrpSpPr>
              <a:grpSpLocks/>
            </p:cNvGrpSpPr>
            <p:nvPr/>
          </p:nvGrpSpPr>
          <p:grpSpPr bwMode="auto">
            <a:xfrm>
              <a:off x="4820083" y="3094956"/>
              <a:ext cx="133350" cy="133350"/>
              <a:chOff x="2520" y="1404"/>
              <a:chExt cx="108" cy="132"/>
            </a:xfrm>
          </p:grpSpPr>
          <p:sp>
            <p:nvSpPr>
              <p:cNvPr id="474" name="Line 69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5" name="Line 70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3" name="Group 71"/>
            <p:cNvGrpSpPr>
              <a:grpSpLocks/>
            </p:cNvGrpSpPr>
            <p:nvPr/>
          </p:nvGrpSpPr>
          <p:grpSpPr bwMode="auto">
            <a:xfrm>
              <a:off x="4820083" y="3490243"/>
              <a:ext cx="133350" cy="133350"/>
              <a:chOff x="2520" y="1404"/>
              <a:chExt cx="108" cy="132"/>
            </a:xfrm>
          </p:grpSpPr>
          <p:sp>
            <p:nvSpPr>
              <p:cNvPr id="472" name="Line 72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" name="Line 73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1" name="Text Box 95"/>
            <p:cNvSpPr txBox="1">
              <a:spLocks noChangeArrowheads="1"/>
            </p:cNvSpPr>
            <p:nvPr/>
          </p:nvSpPr>
          <p:spPr bwMode="auto">
            <a:xfrm>
              <a:off x="466724" y="632743"/>
              <a:ext cx="23590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1" i="1" dirty="0" smtClean="0">
                  <a:ea typeface="楷体_GB2312" pitchFamily="49" charset="-122"/>
                </a:rPr>
                <a:t>A</a:t>
              </a:r>
              <a:r>
                <a:rPr lang="en-US" altLang="zh-CN" b="1" baseline="-25000" dirty="0" smtClean="0">
                  <a:ea typeface="楷体_GB2312" pitchFamily="49" charset="-122"/>
                </a:rPr>
                <a:t>      </a:t>
              </a:r>
              <a:r>
                <a:rPr lang="en-US" altLang="zh-CN" b="1" i="1" dirty="0" smtClean="0">
                  <a:ea typeface="楷体_GB2312" pitchFamily="49" charset="-122"/>
                </a:rPr>
                <a:t>B</a:t>
              </a:r>
              <a:r>
                <a:rPr lang="en-US" altLang="zh-CN" b="1" baseline="-25000" dirty="0" smtClean="0">
                  <a:ea typeface="楷体_GB2312" pitchFamily="49" charset="-122"/>
                </a:rPr>
                <a:t>    </a:t>
              </a:r>
              <a:r>
                <a:rPr lang="en-US" altLang="zh-CN" b="1" i="1" dirty="0" smtClean="0">
                  <a:ea typeface="楷体_GB2312" pitchFamily="49" charset="-122"/>
                </a:rPr>
                <a:t>C    D  </a:t>
              </a:r>
              <a:endParaRPr lang="en-US" altLang="zh-CN" b="1" baseline="-25000" dirty="0">
                <a:ea typeface="楷体_GB2312" pitchFamily="49" charset="-122"/>
              </a:endParaRPr>
            </a:p>
          </p:txBody>
        </p:sp>
        <p:sp>
          <p:nvSpPr>
            <p:cNvPr id="342" name="Text Box 96"/>
            <p:cNvSpPr txBox="1">
              <a:spLocks noChangeArrowheads="1"/>
            </p:cNvSpPr>
            <p:nvPr/>
          </p:nvSpPr>
          <p:spPr bwMode="auto">
            <a:xfrm>
              <a:off x="3950133" y="4804693"/>
              <a:ext cx="20081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1" i="1" dirty="0" smtClean="0">
                  <a:ea typeface="楷体_GB2312" pitchFamily="49" charset="-122"/>
                </a:rPr>
                <a:t>F</a:t>
              </a:r>
              <a:r>
                <a:rPr lang="en-US" altLang="zh-CN" b="1" baseline="-25000" dirty="0">
                  <a:ea typeface="楷体_GB2312" pitchFamily="49" charset="-122"/>
                </a:rPr>
                <a:t>1 </a:t>
              </a:r>
              <a:r>
                <a:rPr lang="en-US" altLang="zh-CN" b="1" baseline="-25000" dirty="0" smtClean="0">
                  <a:ea typeface="楷体_GB2312" pitchFamily="49" charset="-122"/>
                </a:rPr>
                <a:t>   </a:t>
              </a:r>
              <a:r>
                <a:rPr lang="en-US" altLang="zh-CN" b="1" i="1" dirty="0" smtClean="0">
                  <a:ea typeface="楷体_GB2312" pitchFamily="49" charset="-122"/>
                </a:rPr>
                <a:t>F</a:t>
              </a:r>
              <a:r>
                <a:rPr lang="en-US" altLang="zh-CN" b="1" baseline="-25000" dirty="0">
                  <a:ea typeface="楷体_GB2312" pitchFamily="49" charset="-122"/>
                </a:rPr>
                <a:t>2</a:t>
              </a:r>
              <a:r>
                <a:rPr lang="en-US" altLang="zh-CN" b="1" baseline="-25000" dirty="0" smtClean="0">
                  <a:ea typeface="楷体_GB2312" pitchFamily="49" charset="-122"/>
                </a:rPr>
                <a:t>   </a:t>
              </a:r>
              <a:endParaRPr lang="en-US" altLang="zh-CN" b="1" baseline="-25000" dirty="0">
                <a:ea typeface="楷体_GB2312" pitchFamily="49" charset="-122"/>
              </a:endParaRPr>
            </a:p>
          </p:txBody>
        </p:sp>
        <p:grpSp>
          <p:nvGrpSpPr>
            <p:cNvPr id="441" name="Group 102"/>
            <p:cNvGrpSpPr>
              <a:grpSpLocks/>
            </p:cNvGrpSpPr>
            <p:nvPr/>
          </p:nvGrpSpPr>
          <p:grpSpPr bwMode="auto">
            <a:xfrm>
              <a:off x="498475" y="2296443"/>
              <a:ext cx="133350" cy="133350"/>
              <a:chOff x="2520" y="1404"/>
              <a:chExt cx="108" cy="132"/>
            </a:xfrm>
          </p:grpSpPr>
          <p:sp>
            <p:nvSpPr>
              <p:cNvPr id="454" name="Line 103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5" name="Line 104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4" name="Group 111"/>
            <p:cNvGrpSpPr>
              <a:grpSpLocks/>
            </p:cNvGrpSpPr>
            <p:nvPr/>
          </p:nvGrpSpPr>
          <p:grpSpPr bwMode="auto">
            <a:xfrm>
              <a:off x="498475" y="3480718"/>
              <a:ext cx="133350" cy="133350"/>
              <a:chOff x="2520" y="1404"/>
              <a:chExt cx="108" cy="132"/>
            </a:xfrm>
          </p:grpSpPr>
          <p:sp>
            <p:nvSpPr>
              <p:cNvPr id="448" name="Line 112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" name="Line 113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4" name="Group 137"/>
            <p:cNvGrpSpPr>
              <a:grpSpLocks/>
            </p:cNvGrpSpPr>
            <p:nvPr/>
          </p:nvGrpSpPr>
          <p:grpSpPr bwMode="auto">
            <a:xfrm>
              <a:off x="1603375" y="1921793"/>
              <a:ext cx="133350" cy="133350"/>
              <a:chOff x="2520" y="1404"/>
              <a:chExt cx="108" cy="132"/>
            </a:xfrm>
          </p:grpSpPr>
          <p:sp>
            <p:nvSpPr>
              <p:cNvPr id="420" name="Line 138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" name="Line 139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7" name="Group 146"/>
            <p:cNvGrpSpPr>
              <a:grpSpLocks/>
            </p:cNvGrpSpPr>
            <p:nvPr/>
          </p:nvGrpSpPr>
          <p:grpSpPr bwMode="auto">
            <a:xfrm>
              <a:off x="1603375" y="3104481"/>
              <a:ext cx="133350" cy="133350"/>
              <a:chOff x="2520" y="1404"/>
              <a:chExt cx="108" cy="132"/>
            </a:xfrm>
          </p:grpSpPr>
          <p:sp>
            <p:nvSpPr>
              <p:cNvPr id="414" name="Line 147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" name="Line 148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" name="Group 181"/>
            <p:cNvGrpSpPr>
              <a:grpSpLocks/>
            </p:cNvGrpSpPr>
            <p:nvPr/>
          </p:nvGrpSpPr>
          <p:grpSpPr bwMode="auto">
            <a:xfrm>
              <a:off x="1050925" y="2701256"/>
              <a:ext cx="133350" cy="133350"/>
              <a:chOff x="2520" y="1404"/>
              <a:chExt cx="108" cy="132"/>
            </a:xfrm>
          </p:grpSpPr>
          <p:sp>
            <p:nvSpPr>
              <p:cNvPr id="380" name="Line 182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" name="Line 183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1" name="Group 184"/>
            <p:cNvGrpSpPr>
              <a:grpSpLocks/>
            </p:cNvGrpSpPr>
            <p:nvPr/>
          </p:nvGrpSpPr>
          <p:grpSpPr bwMode="auto">
            <a:xfrm>
              <a:off x="1050925" y="3094956"/>
              <a:ext cx="133350" cy="133350"/>
              <a:chOff x="2520" y="1404"/>
              <a:chExt cx="108" cy="132"/>
            </a:xfrm>
          </p:grpSpPr>
          <p:sp>
            <p:nvSpPr>
              <p:cNvPr id="378" name="Line 185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" name="Line 186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0" name="Group 194"/>
            <p:cNvGrpSpPr>
              <a:grpSpLocks/>
            </p:cNvGrpSpPr>
            <p:nvPr/>
          </p:nvGrpSpPr>
          <p:grpSpPr bwMode="auto">
            <a:xfrm>
              <a:off x="727075" y="1912268"/>
              <a:ext cx="133350" cy="133350"/>
              <a:chOff x="2520" y="1404"/>
              <a:chExt cx="108" cy="132"/>
            </a:xfrm>
          </p:grpSpPr>
          <p:sp>
            <p:nvSpPr>
              <p:cNvPr id="366" name="Line 195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" name="Line 196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3" name="Group 203"/>
            <p:cNvGrpSpPr>
              <a:grpSpLocks/>
            </p:cNvGrpSpPr>
            <p:nvPr/>
          </p:nvGrpSpPr>
          <p:grpSpPr bwMode="auto">
            <a:xfrm>
              <a:off x="727075" y="3094956"/>
              <a:ext cx="133350" cy="133350"/>
              <a:chOff x="2520" y="1404"/>
              <a:chExt cx="108" cy="132"/>
            </a:xfrm>
          </p:grpSpPr>
          <p:sp>
            <p:nvSpPr>
              <p:cNvPr id="360" name="Line 204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1" name="Line 205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0" name="Rectangle 212"/>
            <p:cNvSpPr>
              <a:spLocks noChangeArrowheads="1"/>
            </p:cNvSpPr>
            <p:nvPr/>
          </p:nvSpPr>
          <p:spPr bwMode="auto">
            <a:xfrm>
              <a:off x="311150" y="4318918"/>
              <a:ext cx="1903413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b="1">
                  <a:ea typeface="楷体_GB2312" pitchFamily="49" charset="-122"/>
                </a:rPr>
                <a:t>与阵列</a:t>
              </a:r>
            </a:p>
            <a:p>
              <a:pPr algn="ctr"/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zh-CN" altLang="en-US" b="1">
                  <a:solidFill>
                    <a:srgbClr val="FF0000"/>
                  </a:solidFill>
                  <a:ea typeface="楷体_GB2312" pitchFamily="49" charset="-122"/>
                </a:rPr>
                <a:t>可编程</a:t>
              </a:r>
              <a:r>
                <a:rPr lang="en-US" altLang="zh-CN" b="1">
                  <a:ea typeface="楷体_GB2312" pitchFamily="49" charset="-122"/>
                </a:rPr>
                <a:t>)</a:t>
              </a:r>
            </a:p>
          </p:txBody>
        </p:sp>
        <p:sp>
          <p:nvSpPr>
            <p:cNvPr id="501" name="Rectangle 213"/>
            <p:cNvSpPr>
              <a:spLocks noChangeArrowheads="1"/>
            </p:cNvSpPr>
            <p:nvPr/>
          </p:nvSpPr>
          <p:spPr bwMode="auto">
            <a:xfrm>
              <a:off x="3985058" y="680368"/>
              <a:ext cx="1884363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b="1">
                  <a:ea typeface="楷体_GB2312" pitchFamily="49" charset="-122"/>
                </a:rPr>
                <a:t>或阵列</a:t>
              </a:r>
            </a:p>
            <a:p>
              <a:pPr algn="ctr"/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zh-CN" altLang="en-US" b="1">
                  <a:solidFill>
                    <a:srgbClr val="FF0000"/>
                  </a:solidFill>
                  <a:ea typeface="楷体_GB2312" pitchFamily="49" charset="-122"/>
                </a:rPr>
                <a:t>可编程</a:t>
              </a:r>
              <a:r>
                <a:rPr lang="en-US" altLang="zh-CN" b="1">
                  <a:ea typeface="楷体_GB2312" pitchFamily="49" charset="-122"/>
                </a:rPr>
                <a:t>)</a:t>
              </a:r>
            </a:p>
          </p:txBody>
        </p:sp>
        <p:sp>
          <p:nvSpPr>
            <p:cNvPr id="502" name="Line 23"/>
            <p:cNvSpPr>
              <a:spLocks noChangeShapeType="1"/>
            </p:cNvSpPr>
            <p:nvPr/>
          </p:nvSpPr>
          <p:spPr bwMode="auto">
            <a:xfrm>
              <a:off x="2327720" y="1115800"/>
              <a:ext cx="0" cy="323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AutoShape 24"/>
            <p:cNvSpPr>
              <a:spLocks noChangeArrowheads="1"/>
            </p:cNvSpPr>
            <p:nvPr/>
          </p:nvSpPr>
          <p:spPr bwMode="auto">
            <a:xfrm flipV="1">
              <a:off x="2137220" y="1287250"/>
              <a:ext cx="419100" cy="3238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4" name="Line 25"/>
            <p:cNvSpPr>
              <a:spLocks noChangeShapeType="1"/>
            </p:cNvSpPr>
            <p:nvPr/>
          </p:nvSpPr>
          <p:spPr bwMode="auto">
            <a:xfrm>
              <a:off x="2251520" y="1439650"/>
              <a:ext cx="0" cy="2746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Line 26"/>
            <p:cNvSpPr>
              <a:spLocks noChangeShapeType="1"/>
            </p:cNvSpPr>
            <p:nvPr/>
          </p:nvSpPr>
          <p:spPr bwMode="auto">
            <a:xfrm>
              <a:off x="2480120" y="1458700"/>
              <a:ext cx="0" cy="2746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Oval 27"/>
            <p:cNvSpPr>
              <a:spLocks noChangeArrowheads="1"/>
            </p:cNvSpPr>
            <p:nvPr/>
          </p:nvSpPr>
          <p:spPr bwMode="auto">
            <a:xfrm>
              <a:off x="2403920" y="1458700"/>
              <a:ext cx="115888" cy="1143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10" name="Group 140"/>
            <p:cNvGrpSpPr>
              <a:grpSpLocks/>
            </p:cNvGrpSpPr>
            <p:nvPr/>
          </p:nvGrpSpPr>
          <p:grpSpPr bwMode="auto">
            <a:xfrm>
              <a:off x="2408905" y="2293725"/>
              <a:ext cx="133350" cy="133350"/>
              <a:chOff x="2520" y="1404"/>
              <a:chExt cx="108" cy="132"/>
            </a:xfrm>
          </p:grpSpPr>
          <p:sp>
            <p:nvSpPr>
              <p:cNvPr id="511" name="Line 141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" name="Line 142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3" name="Group 143"/>
            <p:cNvGrpSpPr>
              <a:grpSpLocks/>
            </p:cNvGrpSpPr>
            <p:nvPr/>
          </p:nvGrpSpPr>
          <p:grpSpPr bwMode="auto">
            <a:xfrm>
              <a:off x="2191195" y="2689013"/>
              <a:ext cx="133350" cy="133350"/>
              <a:chOff x="2520" y="1404"/>
              <a:chExt cx="108" cy="132"/>
            </a:xfrm>
          </p:grpSpPr>
          <p:sp>
            <p:nvSpPr>
              <p:cNvPr id="514" name="Line 144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" name="Line 145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9" name="Group 149"/>
            <p:cNvGrpSpPr>
              <a:grpSpLocks/>
            </p:cNvGrpSpPr>
            <p:nvPr/>
          </p:nvGrpSpPr>
          <p:grpSpPr bwMode="auto">
            <a:xfrm>
              <a:off x="2191195" y="3478000"/>
              <a:ext cx="133350" cy="133350"/>
              <a:chOff x="2520" y="1404"/>
              <a:chExt cx="108" cy="132"/>
            </a:xfrm>
          </p:grpSpPr>
          <p:sp>
            <p:nvSpPr>
              <p:cNvPr id="520" name="Line 150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" name="Line 151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" name="Group 156"/>
            <p:cNvGrpSpPr>
              <a:grpSpLocks/>
            </p:cNvGrpSpPr>
            <p:nvPr/>
          </p:nvGrpSpPr>
          <p:grpSpPr bwMode="auto">
            <a:xfrm>
              <a:off x="2419795" y="1890500"/>
              <a:ext cx="133350" cy="133350"/>
              <a:chOff x="2520" y="1404"/>
              <a:chExt cx="108" cy="132"/>
            </a:xfrm>
          </p:grpSpPr>
          <p:sp>
            <p:nvSpPr>
              <p:cNvPr id="523" name="Line 157"/>
              <p:cNvSpPr>
                <a:spLocks noChangeShapeType="1"/>
              </p:cNvSpPr>
              <p:nvPr/>
            </p:nvSpPr>
            <p:spPr bwMode="auto">
              <a:xfrm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" name="Line 158"/>
              <p:cNvSpPr>
                <a:spLocks noChangeShapeType="1"/>
              </p:cNvSpPr>
              <p:nvPr/>
            </p:nvSpPr>
            <p:spPr bwMode="auto">
              <a:xfrm flipH="1">
                <a:off x="2520" y="1404"/>
                <a:ext cx="108" cy="13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8" name="Text Box 1249"/>
          <p:cNvSpPr txBox="1"/>
          <p:nvPr/>
        </p:nvSpPr>
        <p:spPr>
          <a:xfrm>
            <a:off x="763233" y="5956571"/>
            <a:ext cx="41227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实现逻辑函数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PLA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阵列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自定义</PresentationFormat>
  <Paragraphs>134</Paragraphs>
  <Slides>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Microsoft 公式 3.0</vt:lpstr>
      <vt:lpstr>附加习题答案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2018-03-01T02:03:00Z</dcterms:created>
  <dcterms:modified xsi:type="dcterms:W3CDTF">2021-06-02T06:11:49Z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