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47"/>
  </p:handoutMasterIdLst>
  <p:sldIdLst>
    <p:sldId id="362" r:id="rId3"/>
    <p:sldId id="323" r:id="rId4"/>
    <p:sldId id="446" r:id="rId5"/>
    <p:sldId id="363" r:id="rId6"/>
    <p:sldId id="364" r:id="rId8"/>
    <p:sldId id="407" r:id="rId9"/>
    <p:sldId id="408" r:id="rId10"/>
    <p:sldId id="409" r:id="rId11"/>
    <p:sldId id="410" r:id="rId12"/>
    <p:sldId id="412" r:id="rId13"/>
    <p:sldId id="411" r:id="rId14"/>
    <p:sldId id="328" r:id="rId15"/>
    <p:sldId id="325" r:id="rId16"/>
    <p:sldId id="326" r:id="rId17"/>
    <p:sldId id="329" r:id="rId18"/>
    <p:sldId id="288" r:id="rId19"/>
    <p:sldId id="331" r:id="rId20"/>
    <p:sldId id="333" r:id="rId21"/>
    <p:sldId id="332" r:id="rId22"/>
    <p:sldId id="372" r:id="rId23"/>
    <p:sldId id="296" r:id="rId24"/>
    <p:sldId id="342" r:id="rId25"/>
    <p:sldId id="339" r:id="rId26"/>
    <p:sldId id="340" r:id="rId27"/>
    <p:sldId id="343" r:id="rId28"/>
    <p:sldId id="344" r:id="rId29"/>
    <p:sldId id="341" r:id="rId30"/>
    <p:sldId id="302" r:id="rId31"/>
    <p:sldId id="345" r:id="rId32"/>
    <p:sldId id="346" r:id="rId33"/>
    <p:sldId id="347" r:id="rId34"/>
    <p:sldId id="305" r:id="rId35"/>
    <p:sldId id="348" r:id="rId36"/>
    <p:sldId id="307" r:id="rId37"/>
    <p:sldId id="349" r:id="rId38"/>
    <p:sldId id="350" r:id="rId39"/>
    <p:sldId id="351" r:id="rId40"/>
    <p:sldId id="352" r:id="rId41"/>
    <p:sldId id="353" r:id="rId42"/>
    <p:sldId id="354" r:id="rId43"/>
    <p:sldId id="371" r:id="rId44"/>
    <p:sldId id="320" r:id="rId45"/>
    <p:sldId id="370" r:id="rId46"/>
  </p:sldIdLst>
  <p:sldSz cx="9144000" cy="6858000" type="screen4x3"/>
  <p:notesSz cx="6858000" cy="9144000"/>
  <p:custShowLst>
    <p:custShow name="图4-2-5" id="0">
      <p:sldLst>
        <p:sld r:id="rId16"/>
      </p:sldLst>
    </p:custShow>
    <p:custShow name="表4-2-4 2－4 线译码器的功能表" id="1">
      <p:sldLst>
        <p:sld r:id="rId17"/>
      </p:sldLst>
    </p:custShow>
    <p:custShow name="图4-2-6 双2－4线译码器74139的简化逻辑符号" id="2">
      <p:sldLst>
        <p:sld r:id="rId18"/>
      </p:sldLst>
    </p:custShow>
    <p:custShow name="74138简化符号" id="3">
      <p:sldLst>
        <p:sld r:id="rId20"/>
      </p:sldLst>
    </p:custShow>
    <p:custShow name="表4-2-5 译码器74138的功能表" id="4">
      <p:sldLst>
        <p:sld r:id="rId22"/>
      </p:sldLst>
    </p:custShow>
    <p:custShow name="译码器74138的逻辑表达式" id="5">
      <p:sldLst>
        <p:sld r:id="rId21"/>
      </p:sldLst>
    </p:custShow>
    <p:custShow name="表 4.2.6  2－4 线译码器扩展为 3－8 线译码器的真" id="6">
      <p:sldLst/>
    </p:custShow>
    <p:custShow name="图4-2-9 构造数据分配器" id="7">
      <p:sldLst/>
    </p:custShow>
    <p:custShow name="图 4.2.10 (a)" id="8">
      <p:sldLst>
        <p:sld r:id="rId26"/>
      </p:sldLst>
    </p:custShow>
    <p:custShow name="图 4.2.10 (b)" id="9">
      <p:sldLst>
        <p:sld r:id="rId27"/>
      </p:sldLst>
    </p:custShow>
    <p:custShow name="图 4.2.11" id="10">
      <p:sldLst>
        <p:sld r:id="rId30"/>
      </p:sldLst>
    </p:custShow>
    <p:custShow name="例1" id="11">
      <p:sldLst>
        <p:sld r:id="rId25"/>
      </p:sldLst>
    </p:custShow>
    <p:custShow name="例2" id="12">
      <p:sldLst>
        <p:sld r:id="rId28"/>
        <p:sld r:id="rId29"/>
      </p:sldLst>
    </p:custShow>
    <p:custShow name="图  4.2.12  (c)" id="13">
      <p:sldLst>
        <p:sld r:id="rId32"/>
      </p:sldLst>
    </p:custShow>
    <p:custShow name="表  4.2.7二—十进制译码器 7442的功能表" id="14">
      <p:sldLst>
        <p:sld r:id="rId33"/>
        <p:sld r:id="rId34"/>
      </p:sldLst>
    </p:custShow>
    <p:custShow name="图  4.2.13  C－391E" id="15">
      <p:sldLst>
        <p:sld r:id="rId36"/>
      </p:sldLst>
    </p:custShow>
    <p:custShow name="7448简化符号" id="16">
      <p:sldLst>
        <p:sld r:id="rId38"/>
      </p:sldLst>
    </p:custShow>
    <p:custShow name="图  4.2.15  0～15十六个字符显示" id="17">
      <p:sldLst>
        <p:sld r:id="rId39"/>
      </p:sldLst>
    </p:custShow>
    <p:custShow name="表  4.2.8  7448功能表" id="18">
      <p:sldLst>
        <p:sld r:id="rId40"/>
        <p:sld r:id="rId41"/>
      </p:sldLst>
    </p:custShow>
    <p:custShow name="图  4.2.17 用7448驱动BS201A的连接方法" id="19">
      <p:sldLst>
        <p:sld r:id="rId42"/>
      </p:sldLst>
    </p:custShow>
    <p:custShow name="图  4.2.18  有灭零控制的8位数码显示系统" id="20">
      <p:sldLst>
        <p:sld r:id="rId43"/>
      </p:sldLst>
    </p:custShow>
    <p:custShow name="图4-2-1" id="21">
      <p:sldLst/>
    </p:custShow>
    <p:custShow name="表4-2-1 3位二进制编码器真值表" id="22">
      <p:sldLst/>
    </p:custShow>
    <p:custShow name="74148简化符号" id="23">
      <p:sldLst/>
    </p:custShow>
    <p:custShow name="表4-2-2 优先编码器74148功能表" id="24">
      <p:sldLst/>
    </p:custShow>
    <p:custShow name="表4-2-3 二—十进制优先编码器74147功能表" id="25">
      <p:sldLst/>
    </p:custShow>
    <p:custShow name="4-2编码器2-4线译码器示意图" id="26">
      <p:sldLst>
        <p:sld r:id="rId46"/>
      </p:sldLst>
    </p:custShow>
  </p:custShow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500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  <a:srgbClr val="FF00FF"/>
    <a:srgbClr val="CCECFF"/>
    <a:srgbClr val="6600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320" y="-82"/>
      </p:cViewPr>
      <p:guideLst>
        <p:guide orient="horz" pos="394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strike="noStrike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1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&#25968;&#23383;&#30005;&#36335;&#19982;&#36923;&#36753;&#35774;&#35745;.ppt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rgbClr val="CCEC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58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7350" y="6292850"/>
            <a:ext cx="243840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07063" y="6270625"/>
            <a:ext cx="2084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aseline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组合逻辑电路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02563" y="6267450"/>
            <a:ext cx="7826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baseline="0" noProof="1" dirty="0">
              <a:latin typeface="Times New Roman" panose="02020603050405020304" pitchFamily="18" charset="0"/>
            </a:endParaRPr>
          </a:p>
        </p:txBody>
      </p:sp>
      <p:sp>
        <p:nvSpPr>
          <p:cNvPr id="1029" name="AutoShape 37">
            <a:hlinkClick r:id="rId12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4252913" y="6272213"/>
            <a:ext cx="636588" cy="315913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>
            <a:noFill/>
          </a:ln>
          <a:effectLst/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章目录</a:t>
            </a:r>
            <a:endParaRPr kumimoji="1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Line 38"/>
          <p:cNvSpPr/>
          <p:nvPr userDrawn="1"/>
        </p:nvSpPr>
        <p:spPr>
          <a:xfrm>
            <a:off x="395288" y="6223000"/>
            <a:ext cx="8178800" cy="0"/>
          </a:xfrm>
          <a:prstGeom prst="line">
            <a:avLst/>
          </a:prstGeom>
          <a:ln w="2857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defTabSz="1177925" rtl="0" fontAlgn="base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defTabSz="1177925" rtl="0" fontAlgn="base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defTabSz="1177925" rtl="0" fontAlgn="base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defTabSz="1177925" rtl="0" fontAlgn="base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349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384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384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212725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54635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300355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46075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91795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37515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&#25968;&#23383;&#30005;&#36335;&#19982;&#36923;&#36753;&#35774;&#35745;.ppt" TargetMode="External"/><Relationship Id="rId2" Type="http://schemas.openxmlformats.org/officeDocument/2006/relationships/slide" Target="slide2.xml"/><Relationship Id="rId1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1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5968;&#23383;&#30005;&#36335;&#19982;&#36923;&#36753;&#35774;&#35745;.ppt" TargetMode="Externa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slide" Target="slide42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28.xml"/><Relationship Id="rId3" Type="http://schemas.openxmlformats.org/officeDocument/2006/relationships/slide" Target="slide21.xml"/><Relationship Id="rId2" Type="http://schemas.openxmlformats.org/officeDocument/2006/relationships/slide" Target="slide16.xml"/><Relationship Id="rId1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5968;&#23383;&#30005;&#36335;&#19982;&#36923;&#36753;&#35774;&#35745;.ppt" TargetMode="External"/><Relationship Id="rId1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2" Type="http://schemas.openxmlformats.org/officeDocument/2006/relationships/slide" Target="slide24.xml"/><Relationship Id="rId1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5968;&#23383;&#30005;&#36335;&#19982;&#36923;&#36753;&#35774;&#35745;.ppt" TargetMode="External"/><Relationship Id="rId1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5968;&#23383;&#30005;&#36335;&#19982;&#36923;&#36753;&#35774;&#35745;.ppt" TargetMode="External"/><Relationship Id="rId1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5968;&#23383;&#30005;&#36335;&#19982;&#36923;&#36753;&#35774;&#35745;.ppt" TargetMode="External"/><Relationship Id="rId1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hyperlink" Target="&#25968;&#23383;&#30005;&#36335;&#19982;&#36923;&#36753;&#35774;&#35745;.pp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5968;&#23383;&#30005;&#36335;&#19982;&#36923;&#36753;&#35774;&#35745;.ppt" TargetMode="Externa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409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</a:t>
            </a:r>
            <a:r>
              <a:rPr lang="zh-CN" altLang="en-US" sz="1400" baseline="0" dirty="0">
                <a:solidFill>
                  <a:schemeClr val="tx1"/>
                </a:solidFill>
              </a:rPr>
              <a:t>三</a:t>
            </a:r>
            <a:r>
              <a:rPr lang="en-US" altLang="zh-CN" sz="1400" baseline="0" dirty="0">
                <a:solidFill>
                  <a:schemeClr val="tx1"/>
                </a:solidFill>
              </a:rPr>
              <a:t>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100" name="Rectangle 2">
            <a:hlinkClick r:id="rId1" action="ppaction://hlinksldjump"/>
          </p:cNvPr>
          <p:cNvSpPr/>
          <p:nvPr/>
        </p:nvSpPr>
        <p:spPr>
          <a:xfrm>
            <a:off x="822325" y="1712913"/>
            <a:ext cx="2422525" cy="579437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32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一、编码器 </a:t>
            </a:r>
            <a:endParaRPr lang="zh-CN" altLang="en-US" sz="3200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Rectangle 3">
            <a:hlinkClick r:id="rId2" action="ppaction://hlinksldjump"/>
          </p:cNvPr>
          <p:cNvSpPr/>
          <p:nvPr/>
        </p:nvSpPr>
        <p:spPr>
          <a:xfrm>
            <a:off x="755650" y="2411413"/>
            <a:ext cx="2811463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二进制编码器  </a:t>
            </a:r>
            <a:endParaRPr lang="zh-CN" altLang="en-US" sz="2400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2" name="Rectangle 4">
            <a:hlinkClick r:id="rId2" action="ppaction://hlinksldjump"/>
          </p:cNvPr>
          <p:cNvSpPr/>
          <p:nvPr/>
        </p:nvSpPr>
        <p:spPr>
          <a:xfrm>
            <a:off x="755650" y="3009900"/>
            <a:ext cx="3819525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8</a:t>
            </a:r>
            <a:r>
              <a:rPr lang="en-US" altLang="zh-CN" b="1" baseline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线普通编码器</a:t>
            </a:r>
            <a:endParaRPr lang="zh-CN" altLang="en-US" sz="2400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3" name="Rectangle 5">
            <a:hlinkClick r:id="rId2" action="ppaction://hlinksldjump"/>
          </p:cNvPr>
          <p:cNvSpPr/>
          <p:nvPr/>
        </p:nvSpPr>
        <p:spPr>
          <a:xfrm>
            <a:off x="755650" y="3609975"/>
            <a:ext cx="4595813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8</a:t>
            </a:r>
            <a:r>
              <a:rPr lang="en-US" altLang="zh-CN" b="1" baseline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线优先编码器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74148</a:t>
            </a:r>
            <a:endParaRPr lang="en-US" altLang="zh-CN" sz="2400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Rectangle 7">
            <a:hlinkClick r:id="rId2" action="ppaction://hlinksldjump"/>
          </p:cNvPr>
          <p:cNvSpPr/>
          <p:nvPr/>
        </p:nvSpPr>
        <p:spPr>
          <a:xfrm>
            <a:off x="822325" y="4259263"/>
            <a:ext cx="5257800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en-US" altLang="zh-CN" b="1" baseline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十进制优先编码器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74147   </a:t>
            </a:r>
            <a:endParaRPr lang="en-US" altLang="zh-CN" sz="2400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5" name="Rectangle 8">
            <a:hlinkClick r:id="rId1" action="ppaction://hlinksldjump"/>
          </p:cNvPr>
          <p:cNvSpPr/>
          <p:nvPr/>
        </p:nvSpPr>
        <p:spPr>
          <a:xfrm>
            <a:off x="812800" y="911225"/>
            <a:ext cx="7569200" cy="70167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sz="4000" b="1" baseline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 </a:t>
            </a:r>
            <a:r>
              <a:rPr lang="zh-CN" altLang="en-US" sz="4000" b="1" baseline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中规模集成组合逻辑电路 </a:t>
            </a:r>
            <a:endParaRPr lang="zh-CN" altLang="en-US" sz="4000" b="1" baseline="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048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0484" name="Text Box 2"/>
          <p:cNvSpPr txBox="1"/>
          <p:nvPr/>
        </p:nvSpPr>
        <p:spPr>
          <a:xfrm>
            <a:off x="350203" y="604838"/>
            <a:ext cx="25114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74147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简化符号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487" name="Picture 5"/>
          <p:cNvPicPr>
            <a:picLocks noChangeAspect="1"/>
          </p:cNvPicPr>
          <p:nvPr/>
        </p:nvPicPr>
        <p:blipFill>
          <a:blip r:embed="rId1"/>
          <a:srcRect l="2811" t="59650" r="88345" b="30070"/>
          <a:stretch>
            <a:fillRect/>
          </a:stretch>
        </p:blipFill>
        <p:spPr>
          <a:xfrm>
            <a:off x="2177415" y="1406525"/>
            <a:ext cx="4467225" cy="32893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0489" name="Text Box 8"/>
          <p:cNvSpPr txBox="1"/>
          <p:nvPr/>
        </p:nvSpPr>
        <p:spPr>
          <a:xfrm>
            <a:off x="687705" y="4995863"/>
            <a:ext cx="67945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74147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各输入端、输出端都是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低电平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有效。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253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2532" name="Text Box 2"/>
          <p:cNvSpPr txBox="1"/>
          <p:nvPr/>
        </p:nvSpPr>
        <p:spPr>
          <a:xfrm>
            <a:off x="1363663" y="236538"/>
            <a:ext cx="64452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3.2.3   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en-US" altLang="zh-CN" sz="2400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十进制优先编码器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74147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  <a:endParaRPr lang="zh-CN" altLang="en-US" sz="24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33" name="Group 60"/>
          <p:cNvGrpSpPr/>
          <p:nvPr/>
        </p:nvGrpSpPr>
        <p:grpSpPr>
          <a:xfrm>
            <a:off x="2139950" y="860425"/>
            <a:ext cx="4491038" cy="5168900"/>
            <a:chOff x="844" y="542"/>
            <a:chExt cx="2829" cy="3256"/>
          </a:xfrm>
        </p:grpSpPr>
        <p:sp>
          <p:nvSpPr>
            <p:cNvPr id="22534" name="Rectangle 6"/>
            <p:cNvSpPr/>
            <p:nvPr/>
          </p:nvSpPr>
          <p:spPr>
            <a:xfrm>
              <a:off x="2679" y="3307"/>
              <a:ext cx="994" cy="24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0   1   1   0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Rectangle 7"/>
            <p:cNvSpPr/>
            <p:nvPr/>
          </p:nvSpPr>
          <p:spPr>
            <a:xfrm>
              <a:off x="844" y="3307"/>
              <a:ext cx="1835" cy="24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Ø  Ø  Ø  Ø Ø Ø   Ø Ø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36" name="Rectangle 8"/>
            <p:cNvSpPr/>
            <p:nvPr/>
          </p:nvSpPr>
          <p:spPr>
            <a:xfrm>
              <a:off x="2679" y="3061"/>
              <a:ext cx="994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0   1   1   1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Rectangle 9"/>
            <p:cNvSpPr/>
            <p:nvPr/>
          </p:nvSpPr>
          <p:spPr>
            <a:xfrm>
              <a:off x="844" y="3061"/>
              <a:ext cx="1835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Ø  Ø  Ø  Ø Ø Ø   Ø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38" name="Rectangle 10"/>
            <p:cNvSpPr/>
            <p:nvPr/>
          </p:nvSpPr>
          <p:spPr>
            <a:xfrm>
              <a:off x="2679" y="3552"/>
              <a:ext cx="994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Rectangle 11"/>
            <p:cNvSpPr/>
            <p:nvPr/>
          </p:nvSpPr>
          <p:spPr>
            <a:xfrm>
              <a:off x="2679" y="2816"/>
              <a:ext cx="994" cy="24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1   0   0   0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Rectangle 12"/>
            <p:cNvSpPr/>
            <p:nvPr/>
          </p:nvSpPr>
          <p:spPr>
            <a:xfrm>
              <a:off x="2679" y="2570"/>
              <a:ext cx="994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1   0   0   1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Rectangle 13"/>
            <p:cNvSpPr/>
            <p:nvPr/>
          </p:nvSpPr>
          <p:spPr>
            <a:xfrm>
              <a:off x="2679" y="2325"/>
              <a:ext cx="994" cy="24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1   0   1   0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Rectangle 14"/>
            <p:cNvSpPr/>
            <p:nvPr/>
          </p:nvSpPr>
          <p:spPr>
            <a:xfrm>
              <a:off x="2679" y="2079"/>
              <a:ext cx="994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1   0   1   1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Rectangle 15"/>
            <p:cNvSpPr/>
            <p:nvPr/>
          </p:nvSpPr>
          <p:spPr>
            <a:xfrm>
              <a:off x="2679" y="1796"/>
              <a:ext cx="994" cy="28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1   1   0   0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44" name="Rectangle 16"/>
            <p:cNvSpPr/>
            <p:nvPr/>
          </p:nvSpPr>
          <p:spPr>
            <a:xfrm>
              <a:off x="2679" y="1550"/>
              <a:ext cx="994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1   1   0   1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5" name="Rectangle 17"/>
            <p:cNvSpPr/>
            <p:nvPr/>
          </p:nvSpPr>
          <p:spPr>
            <a:xfrm>
              <a:off x="2679" y="1305"/>
              <a:ext cx="994" cy="24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1   1   1   0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Rectangle 18"/>
            <p:cNvSpPr/>
            <p:nvPr/>
          </p:nvSpPr>
          <p:spPr>
            <a:xfrm>
              <a:off x="2679" y="902"/>
              <a:ext cx="994" cy="40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Rectangle 19"/>
            <p:cNvSpPr/>
            <p:nvPr/>
          </p:nvSpPr>
          <p:spPr>
            <a:xfrm>
              <a:off x="2679" y="542"/>
              <a:ext cx="994" cy="36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出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Rectangle 20"/>
            <p:cNvSpPr/>
            <p:nvPr/>
          </p:nvSpPr>
          <p:spPr>
            <a:xfrm>
              <a:off x="844" y="2570"/>
              <a:ext cx="1835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Ø  Ø  Ø  Ø Ø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49" name="Rectangle 21"/>
            <p:cNvSpPr/>
            <p:nvPr/>
          </p:nvSpPr>
          <p:spPr>
            <a:xfrm>
              <a:off x="844" y="2325"/>
              <a:ext cx="1835" cy="24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Ø  Ø  Ø  Ø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1   1  1   1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50" name="Rectangle 22"/>
            <p:cNvSpPr/>
            <p:nvPr/>
          </p:nvSpPr>
          <p:spPr>
            <a:xfrm>
              <a:off x="844" y="2079"/>
              <a:ext cx="1835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Ø  Ø  Ø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1  1   1  1   1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51" name="Rectangle 23"/>
            <p:cNvSpPr/>
            <p:nvPr/>
          </p:nvSpPr>
          <p:spPr>
            <a:xfrm>
              <a:off x="844" y="2816"/>
              <a:ext cx="1835" cy="24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Ø  Ø  Ø  Ø Ø Ø 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52" name="Rectangle 24"/>
            <p:cNvSpPr/>
            <p:nvPr/>
          </p:nvSpPr>
          <p:spPr>
            <a:xfrm>
              <a:off x="844" y="3552"/>
              <a:ext cx="1835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1   1   1  1   1  1   1  1   1</a:t>
              </a:r>
              <a:endParaRPr lang="en-US" altLang="zh-CN" sz="2000" baseline="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53" name="Rectangle 25"/>
            <p:cNvSpPr/>
            <p:nvPr/>
          </p:nvSpPr>
          <p:spPr>
            <a:xfrm>
              <a:off x="844" y="1796"/>
              <a:ext cx="1835" cy="28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Ø  Ø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1   1  1   1  1   1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54" name="Rectangle 26"/>
            <p:cNvSpPr/>
            <p:nvPr/>
          </p:nvSpPr>
          <p:spPr>
            <a:xfrm>
              <a:off x="844" y="1550"/>
              <a:ext cx="1835" cy="24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Ø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1  1   1  1   1  1   1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Rectangle 27"/>
            <p:cNvSpPr/>
            <p:nvPr/>
          </p:nvSpPr>
          <p:spPr>
            <a:xfrm>
              <a:off x="844" y="1305"/>
              <a:ext cx="1835" cy="24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1   1  1   1  1   1  1   1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556" name="Rectangle 28"/>
            <p:cNvSpPr/>
            <p:nvPr/>
          </p:nvSpPr>
          <p:spPr>
            <a:xfrm>
              <a:off x="844" y="902"/>
              <a:ext cx="1835" cy="40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7" name="Rectangle 29"/>
            <p:cNvSpPr/>
            <p:nvPr/>
          </p:nvSpPr>
          <p:spPr>
            <a:xfrm>
              <a:off x="844" y="542"/>
              <a:ext cx="1835" cy="36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   入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Line 30"/>
            <p:cNvSpPr/>
            <p:nvPr/>
          </p:nvSpPr>
          <p:spPr>
            <a:xfrm>
              <a:off x="844" y="902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9" name="Line 31"/>
            <p:cNvSpPr/>
            <p:nvPr/>
          </p:nvSpPr>
          <p:spPr>
            <a:xfrm>
              <a:off x="844" y="1305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0" name="Line 32"/>
            <p:cNvSpPr/>
            <p:nvPr/>
          </p:nvSpPr>
          <p:spPr>
            <a:xfrm>
              <a:off x="844" y="1550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1" name="Line 33"/>
            <p:cNvSpPr/>
            <p:nvPr/>
          </p:nvSpPr>
          <p:spPr>
            <a:xfrm>
              <a:off x="844" y="1796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2" name="Line 34"/>
            <p:cNvSpPr/>
            <p:nvPr/>
          </p:nvSpPr>
          <p:spPr>
            <a:xfrm>
              <a:off x="844" y="2079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3" name="Line 35"/>
            <p:cNvSpPr/>
            <p:nvPr/>
          </p:nvSpPr>
          <p:spPr>
            <a:xfrm>
              <a:off x="844" y="3798"/>
              <a:ext cx="2829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4" name="Line 36"/>
            <p:cNvSpPr/>
            <p:nvPr/>
          </p:nvSpPr>
          <p:spPr>
            <a:xfrm>
              <a:off x="844" y="542"/>
              <a:ext cx="0" cy="325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5" name="Line 37"/>
            <p:cNvSpPr/>
            <p:nvPr/>
          </p:nvSpPr>
          <p:spPr>
            <a:xfrm>
              <a:off x="2679" y="542"/>
              <a:ext cx="0" cy="32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6" name="Line 38"/>
            <p:cNvSpPr/>
            <p:nvPr/>
          </p:nvSpPr>
          <p:spPr>
            <a:xfrm>
              <a:off x="3673" y="542"/>
              <a:ext cx="0" cy="325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7" name="Line 39"/>
            <p:cNvSpPr/>
            <p:nvPr/>
          </p:nvSpPr>
          <p:spPr>
            <a:xfrm>
              <a:off x="844" y="542"/>
              <a:ext cx="2829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8" name="Line 40"/>
            <p:cNvSpPr/>
            <p:nvPr/>
          </p:nvSpPr>
          <p:spPr>
            <a:xfrm>
              <a:off x="844" y="3061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9" name="Line 41"/>
            <p:cNvSpPr/>
            <p:nvPr/>
          </p:nvSpPr>
          <p:spPr>
            <a:xfrm>
              <a:off x="844" y="2325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0" name="Line 42"/>
            <p:cNvSpPr/>
            <p:nvPr/>
          </p:nvSpPr>
          <p:spPr>
            <a:xfrm>
              <a:off x="844" y="2570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1" name="Line 43"/>
            <p:cNvSpPr/>
            <p:nvPr/>
          </p:nvSpPr>
          <p:spPr>
            <a:xfrm>
              <a:off x="844" y="2816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2" name="Line 44"/>
            <p:cNvSpPr/>
            <p:nvPr/>
          </p:nvSpPr>
          <p:spPr>
            <a:xfrm>
              <a:off x="844" y="3307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3" name="Line 45"/>
            <p:cNvSpPr/>
            <p:nvPr/>
          </p:nvSpPr>
          <p:spPr>
            <a:xfrm>
              <a:off x="844" y="3552"/>
              <a:ext cx="2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4" name="Line 46"/>
            <p:cNvSpPr/>
            <p:nvPr/>
          </p:nvSpPr>
          <p:spPr>
            <a:xfrm>
              <a:off x="940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5" name="Line 47"/>
            <p:cNvSpPr/>
            <p:nvPr/>
          </p:nvSpPr>
          <p:spPr>
            <a:xfrm>
              <a:off x="1131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6" name="Line 48"/>
            <p:cNvSpPr/>
            <p:nvPr/>
          </p:nvSpPr>
          <p:spPr>
            <a:xfrm>
              <a:off x="1310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7" name="Line 49"/>
            <p:cNvSpPr/>
            <p:nvPr/>
          </p:nvSpPr>
          <p:spPr>
            <a:xfrm>
              <a:off x="1482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8" name="Line 50"/>
            <p:cNvSpPr/>
            <p:nvPr/>
          </p:nvSpPr>
          <p:spPr>
            <a:xfrm>
              <a:off x="1661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79" name="Line 51"/>
            <p:cNvSpPr/>
            <p:nvPr/>
          </p:nvSpPr>
          <p:spPr>
            <a:xfrm>
              <a:off x="1853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80" name="Line 52"/>
            <p:cNvSpPr/>
            <p:nvPr/>
          </p:nvSpPr>
          <p:spPr>
            <a:xfrm>
              <a:off x="2032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81" name="Line 53"/>
            <p:cNvSpPr/>
            <p:nvPr/>
          </p:nvSpPr>
          <p:spPr>
            <a:xfrm>
              <a:off x="2225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82" name="Line 54"/>
            <p:cNvSpPr/>
            <p:nvPr/>
          </p:nvSpPr>
          <p:spPr>
            <a:xfrm>
              <a:off x="2763" y="989"/>
              <a:ext cx="11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83" name="Line 55"/>
            <p:cNvSpPr/>
            <p:nvPr/>
          </p:nvSpPr>
          <p:spPr>
            <a:xfrm>
              <a:off x="2954" y="989"/>
              <a:ext cx="11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84" name="Line 56"/>
            <p:cNvSpPr/>
            <p:nvPr/>
          </p:nvSpPr>
          <p:spPr>
            <a:xfrm>
              <a:off x="3133" y="989"/>
              <a:ext cx="11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85" name="Line 57"/>
            <p:cNvSpPr/>
            <p:nvPr/>
          </p:nvSpPr>
          <p:spPr>
            <a:xfrm>
              <a:off x="3297" y="989"/>
              <a:ext cx="11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86" name="Line 58"/>
            <p:cNvSpPr/>
            <p:nvPr/>
          </p:nvSpPr>
          <p:spPr>
            <a:xfrm>
              <a:off x="2413" y="989"/>
              <a:ext cx="7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 useBgFill="1">
        <p:nvSpPr>
          <p:cNvPr id="155709" name="Rectangle 61"/>
          <p:cNvSpPr/>
          <p:nvPr/>
        </p:nvSpPr>
        <p:spPr>
          <a:xfrm>
            <a:off x="387350" y="4876800"/>
            <a:ext cx="8156575" cy="1247775"/>
          </a:xfrm>
          <a:prstGeom prst="rect">
            <a:avLst/>
          </a:prstGeom>
          <a:ln w="28575">
            <a:noFill/>
          </a:ln>
        </p:spPr>
        <p:txBody>
          <a:bodyPr wrap="none" lIns="0" tIns="0" rIns="0" bIns="0" anchor="ctr" anchorCtr="0"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1" name="Text Box 3"/>
          <p:cNvSpPr txBox="1"/>
          <p:nvPr/>
        </p:nvSpPr>
        <p:spPr>
          <a:xfrm>
            <a:off x="1225550" y="5613400"/>
            <a:ext cx="68881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编码为输入端十进制下标的</a:t>
            </a:r>
            <a:r>
              <a:rPr lang="en-US" altLang="zh-CN" sz="24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8421BCD</a:t>
            </a:r>
            <a:r>
              <a:rPr lang="zh-CN" altLang="en-US" sz="24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码的反码</a:t>
            </a:r>
            <a:endParaRPr lang="zh-CN" altLang="en-US" sz="2400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2" name="Text Box 4"/>
          <p:cNvSpPr txBox="1"/>
          <p:nvPr/>
        </p:nvSpPr>
        <p:spPr>
          <a:xfrm>
            <a:off x="1225550" y="504825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输入端低电平（即逻辑“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0”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）有效</a:t>
            </a:r>
            <a:endParaRPr lang="zh-CN" altLang="en-US" sz="24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9" grpId="0" animBg="1"/>
      <p:bldP spid="155651" grpId="0"/>
      <p:bldP spid="1556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921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04450" name="Text Box 2"/>
          <p:cNvSpPr txBox="1"/>
          <p:nvPr/>
        </p:nvSpPr>
        <p:spPr>
          <a:xfrm>
            <a:off x="765175" y="339725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3200" b="1" baseline="0" dirty="0">
                <a:latin typeface="Times New Roman" panose="02020603050405020304" pitchFamily="18" charset="0"/>
                <a:ea typeface="黑体" panose="02010609060101010101" pitchFamily="2" charset="-122"/>
              </a:rPr>
              <a:t>二、译码器</a:t>
            </a:r>
            <a:r>
              <a:rPr lang="zh-CN" altLang="en-US" sz="3200" b="1" baseline="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baseline="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baseline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4451" name="Text Box 3"/>
          <p:cNvSpPr txBox="1"/>
          <p:nvPr/>
        </p:nvSpPr>
        <p:spPr>
          <a:xfrm>
            <a:off x="736600" y="884238"/>
            <a:ext cx="7677150" cy="1203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译码：将输入的每个代码的含义</a:t>
            </a: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翻译</a:t>
            </a: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过来，给出相应的输出信号。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Text Box 4">
            <a:hlinkClick r:id="" tooltip="4-2编码器及2-4线译码器示意图" action="ppaction://customshow?id=26&amp;return=true"/>
          </p:cNvPr>
          <p:cNvSpPr txBox="1"/>
          <p:nvPr/>
        </p:nvSpPr>
        <p:spPr>
          <a:xfrm>
            <a:off x="798513" y="2178050"/>
            <a:ext cx="384651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二进制译码器   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3" name="Text Box 5"/>
          <p:cNvSpPr txBox="1"/>
          <p:nvPr/>
        </p:nvSpPr>
        <p:spPr>
          <a:xfrm>
            <a:off x="933450" y="2760663"/>
            <a:ext cx="3435350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个代码（码长为</a:t>
            </a:r>
            <a:r>
              <a:rPr lang="en-US" altLang="zh-CN" b="1" i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332288" y="2730500"/>
            <a:ext cx="4289425" cy="519113"/>
            <a:chOff x="2652" y="2105"/>
            <a:chExt cx="2702" cy="327"/>
          </a:xfrm>
        </p:grpSpPr>
        <p:sp>
          <p:nvSpPr>
            <p:cNvPr id="9225" name="Text Box 7"/>
            <p:cNvSpPr txBox="1"/>
            <p:nvPr/>
          </p:nvSpPr>
          <p:spPr>
            <a:xfrm>
              <a:off x="3143" y="2105"/>
              <a:ext cx="22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="1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i="1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="1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个互不相同的状态</a:t>
              </a:r>
              <a:endPara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6" name="Line 8"/>
            <p:cNvSpPr/>
            <p:nvPr/>
          </p:nvSpPr>
          <p:spPr>
            <a:xfrm>
              <a:off x="2652" y="2259"/>
              <a:ext cx="40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sp>
        <p:nvSpPr>
          <p:cNvPr id="104457" name="Text Box 9"/>
          <p:cNvSpPr txBox="1"/>
          <p:nvPr/>
        </p:nvSpPr>
        <p:spPr>
          <a:xfrm>
            <a:off x="742950" y="3297238"/>
            <a:ext cx="38258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(1)  2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9" name="Rectangle 11">
            <a:hlinkClick r:id="" tooltip="图  4.2.5  " action="ppaction://customshow?id=0&amp;return=true"/>
          </p:cNvPr>
          <p:cNvSpPr/>
          <p:nvPr/>
        </p:nvSpPr>
        <p:spPr>
          <a:xfrm>
            <a:off x="728663" y="3917950"/>
            <a:ext cx="1749425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3.2.5</a:t>
            </a:r>
            <a:endParaRPr lang="en-US" altLang="zh-CN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60" name="Rectangle 12">
            <a:hlinkClick r:id="" tooltip="表  4.2.4   2－4 线译码器的功能表 " action="ppaction://customshow?id=1&amp;return=true"/>
          </p:cNvPr>
          <p:cNvSpPr/>
          <p:nvPr/>
        </p:nvSpPr>
        <p:spPr>
          <a:xfrm>
            <a:off x="749300" y="4481513"/>
            <a:ext cx="5356225" cy="519112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3.2.4   2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线译码器的功能表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61" name="Rectangle 13">
            <a:hlinkClick r:id="rId1" action="ppaction://hlinksldjump"/>
          </p:cNvPr>
          <p:cNvSpPr/>
          <p:nvPr/>
        </p:nvSpPr>
        <p:spPr>
          <a:xfrm>
            <a:off x="2052638" y="3917950"/>
            <a:ext cx="4773612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0"/>
              </a:spcBef>
            </a:pP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线译码器的逻辑表达式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62" name="Rectangle 14">
            <a:hlinkClick r:id="" tooltip="图 4.2.6  双2－4线译码器74139的简化逻辑符号" action="ppaction://customshow?id=2&amp;return=true"/>
          </p:cNvPr>
          <p:cNvSpPr/>
          <p:nvPr/>
        </p:nvSpPr>
        <p:spPr>
          <a:xfrm>
            <a:off x="536575" y="5089525"/>
            <a:ext cx="7805738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3.2.6  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双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74139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的简化逻辑符号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2" name="AutoShape 17">
            <a:hlinkClick r:id="rId2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3" name="AutoShape 18">
            <a:hlinkClick r:id="rId3" action="ppaction://hlinkpres?slideindex=1&amp;slidetitle="/>
          </p:cNvPr>
          <p:cNvSpPr/>
          <p:nvPr/>
        </p:nvSpPr>
        <p:spPr>
          <a:xfrm>
            <a:off x="4895850" y="6269038"/>
            <a:ext cx="636588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节目录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/>
      <p:bldP spid="104452" grpId="0"/>
      <p:bldP spid="104453" grpId="0"/>
      <p:bldP spid="104457" grpId="0"/>
      <p:bldP spid="104459" grpId="0" advAuto="1000" build="p"/>
      <p:bldP spid="104460" grpId="0" advAuto="1000" build="p"/>
      <p:bldP spid="104461" grpId="0" advAuto="1000" build="p"/>
      <p:bldP spid="104462" grpId="0" advAuto="100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355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1"/>
          <a:srcRect l="82739" t="33527" r="11679" b="60368"/>
          <a:stretch>
            <a:fillRect/>
          </a:stretch>
        </p:blipFill>
        <p:spPr>
          <a:xfrm>
            <a:off x="5986463" y="161925"/>
            <a:ext cx="2695575" cy="1866900"/>
          </a:xfrm>
          <a:prstGeom prst="rect">
            <a:avLst/>
          </a:prstGeom>
          <a:noFill/>
          <a:ln w="28575">
            <a:noFill/>
          </a:ln>
        </p:spPr>
      </p:pic>
      <p:graphicFrame>
        <p:nvGraphicFramePr>
          <p:cNvPr id="101393" name="Object 17"/>
          <p:cNvGraphicFramePr>
            <a:graphicFrameLocks noChangeAspect="1"/>
          </p:cNvGraphicFramePr>
          <p:nvPr/>
        </p:nvGraphicFramePr>
        <p:xfrm>
          <a:off x="5900738" y="2368550"/>
          <a:ext cx="2762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1473200" imgH="279400" progId="Equation.DSMT4">
                  <p:embed/>
                </p:oleObj>
              </mc:Choice>
              <mc:Fallback>
                <p:oleObj name="" r:id="rId2" imgW="1473200" imgH="279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00738" y="2368550"/>
                        <a:ext cx="276225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4" name="Object 18"/>
          <p:cNvGraphicFramePr>
            <a:graphicFrameLocks noChangeAspect="1"/>
          </p:cNvGraphicFramePr>
          <p:nvPr/>
        </p:nvGraphicFramePr>
        <p:xfrm>
          <a:off x="5900738" y="3946525"/>
          <a:ext cx="285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1459865" imgH="254000" progId="Equation.DSMT4">
                  <p:embed/>
                </p:oleObj>
              </mc:Choice>
              <mc:Fallback>
                <p:oleObj name="" r:id="rId4" imgW="1459865" imgH="254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0738" y="3946525"/>
                        <a:ext cx="28575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5" name="Object 19"/>
          <p:cNvGraphicFramePr>
            <a:graphicFrameLocks noChangeAspect="1"/>
          </p:cNvGraphicFramePr>
          <p:nvPr/>
        </p:nvGraphicFramePr>
        <p:xfrm>
          <a:off x="5900738" y="3405188"/>
          <a:ext cx="28797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1473200" imgH="279400" progId="Equation.DSMT4">
                  <p:embed/>
                </p:oleObj>
              </mc:Choice>
              <mc:Fallback>
                <p:oleObj name="" r:id="rId6" imgW="1473200" imgH="2794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0738" y="3405188"/>
                        <a:ext cx="287972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6" name="Object 20"/>
          <p:cNvGraphicFramePr>
            <a:graphicFrameLocks noChangeAspect="1"/>
          </p:cNvGraphicFramePr>
          <p:nvPr/>
        </p:nvGraphicFramePr>
        <p:xfrm>
          <a:off x="5900738" y="2906713"/>
          <a:ext cx="28305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1447800" imgH="279400" progId="Equation.DSMT4">
                  <p:embed/>
                </p:oleObj>
              </mc:Choice>
              <mc:Fallback>
                <p:oleObj name="" r:id="rId8" imgW="1447800" imgH="279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0738" y="2906713"/>
                        <a:ext cx="2830512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8" name="Text Box 22"/>
          <p:cNvSpPr txBox="1"/>
          <p:nvPr/>
        </p:nvSpPr>
        <p:spPr>
          <a:xfrm>
            <a:off x="6670675" y="1957388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器件工作</a:t>
            </a:r>
            <a:endParaRPr lang="zh-CN" altLang="en-US" sz="2400" b="1" baseline="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99" name="Text Box 23"/>
          <p:cNvSpPr txBox="1"/>
          <p:nvPr/>
        </p:nvSpPr>
        <p:spPr>
          <a:xfrm>
            <a:off x="831850" y="4638675"/>
            <a:ext cx="18653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400" b="1" baseline="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器件不工作</a:t>
            </a:r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b="1" baseline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400" name="Text Box 24"/>
          <p:cNvSpPr txBox="1"/>
          <p:nvPr/>
        </p:nvSpPr>
        <p:spPr>
          <a:xfrm>
            <a:off x="885825" y="5345113"/>
            <a:ext cx="15430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400" b="1" baseline="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器件工作</a:t>
            </a:r>
            <a:endParaRPr lang="zh-CN" altLang="en-US" sz="2400" b="1" baseline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663825" y="4649788"/>
            <a:ext cx="4314825" cy="519112"/>
            <a:chOff x="704" y="1741"/>
            <a:chExt cx="2718" cy="327"/>
          </a:xfrm>
        </p:grpSpPr>
        <p:sp>
          <p:nvSpPr>
            <p:cNvPr id="23565" name="Text Box 26"/>
            <p:cNvSpPr txBox="1"/>
            <p:nvPr/>
          </p:nvSpPr>
          <p:spPr>
            <a:xfrm>
              <a:off x="704" y="1741"/>
              <a:ext cx="27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=1 (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0,1,2,3 )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Line 27"/>
            <p:cNvSpPr/>
            <p:nvPr/>
          </p:nvSpPr>
          <p:spPr>
            <a:xfrm>
              <a:off x="815" y="1788"/>
              <a:ext cx="28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7" name="Line 28"/>
            <p:cNvSpPr/>
            <p:nvPr/>
          </p:nvSpPr>
          <p:spPr>
            <a:xfrm>
              <a:off x="1554" y="1791"/>
              <a:ext cx="16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36"/>
          <p:cNvGrpSpPr/>
          <p:nvPr/>
        </p:nvGrpSpPr>
        <p:grpSpPr>
          <a:xfrm>
            <a:off x="2671763" y="5380038"/>
            <a:ext cx="5864225" cy="519112"/>
            <a:chOff x="1683" y="3389"/>
            <a:chExt cx="3694" cy="327"/>
          </a:xfrm>
        </p:grpSpPr>
        <p:sp>
          <p:nvSpPr>
            <p:cNvPr id="23569" name="Text Box 30"/>
            <p:cNvSpPr txBox="1"/>
            <p:nvPr/>
          </p:nvSpPr>
          <p:spPr>
            <a:xfrm>
              <a:off x="1683" y="3389"/>
              <a:ext cx="36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(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0,1,2,3 )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Line 31"/>
            <p:cNvSpPr/>
            <p:nvPr/>
          </p:nvSpPr>
          <p:spPr>
            <a:xfrm>
              <a:off x="1776" y="3439"/>
              <a:ext cx="28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1" name="Line 33"/>
            <p:cNvSpPr/>
            <p:nvPr/>
          </p:nvSpPr>
          <p:spPr>
            <a:xfrm>
              <a:off x="2535" y="3442"/>
              <a:ext cx="14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2" name="Line 34"/>
            <p:cNvSpPr/>
            <p:nvPr/>
          </p:nvSpPr>
          <p:spPr>
            <a:xfrm>
              <a:off x="3599" y="3472"/>
              <a:ext cx="17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1411" name="Rectangle 35"/>
          <p:cNvSpPr/>
          <p:nvPr/>
        </p:nvSpPr>
        <p:spPr>
          <a:xfrm>
            <a:off x="2514600" y="5318125"/>
            <a:ext cx="5802313" cy="603250"/>
          </a:xfrm>
          <a:prstGeom prst="rect">
            <a:avLst/>
          </a:prstGeom>
          <a:noFill/>
          <a:ln w="317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74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588" y="334963"/>
            <a:ext cx="5491162" cy="370205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3575" name="Text Box 9"/>
          <p:cNvSpPr txBox="1"/>
          <p:nvPr/>
        </p:nvSpPr>
        <p:spPr>
          <a:xfrm>
            <a:off x="349250" y="2633663"/>
            <a:ext cx="17653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000" b="1" baseline="0" dirty="0">
                <a:latin typeface="Times New Roman" panose="02020603050405020304" pitchFamily="18" charset="0"/>
                <a:ea typeface="楷体_GB2312" pitchFamily="49" charset="-122"/>
              </a:rPr>
              <a:t>地址输入端</a:t>
            </a:r>
            <a:endParaRPr lang="zh-CN" altLang="en-US" sz="2000" b="1" baseline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76" name="Text Box 11"/>
          <p:cNvSpPr txBox="1"/>
          <p:nvPr/>
        </p:nvSpPr>
        <p:spPr>
          <a:xfrm>
            <a:off x="4316413" y="2074863"/>
            <a:ext cx="1592262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000" b="1" baseline="0" dirty="0">
                <a:latin typeface="Times New Roman" panose="02020603050405020304" pitchFamily="18" charset="0"/>
                <a:ea typeface="楷体_GB2312" pitchFamily="49" charset="-122"/>
              </a:rPr>
              <a:t>译码输出端</a:t>
            </a:r>
            <a:endParaRPr lang="zh-CN" altLang="en-US" sz="2000" b="1" baseline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77" name="Text Box 7"/>
          <p:cNvSpPr txBox="1"/>
          <p:nvPr/>
        </p:nvSpPr>
        <p:spPr>
          <a:xfrm>
            <a:off x="255588" y="587375"/>
            <a:ext cx="1265237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000" b="1" baseline="0" dirty="0">
                <a:latin typeface="Times New Roman" panose="02020603050405020304" pitchFamily="18" charset="0"/>
                <a:ea typeface="楷体_GB2312" pitchFamily="49" charset="-122"/>
              </a:rPr>
              <a:t>使能端</a:t>
            </a:r>
            <a:endParaRPr lang="zh-CN" altLang="en-US" sz="2000" b="1" baseline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8" grpId="0"/>
      <p:bldP spid="101399" grpId="0"/>
      <p:bldP spid="101400" grpId="0"/>
      <p:bldP spid="1014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457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4580" name="Text Box 2"/>
          <p:cNvSpPr txBox="1"/>
          <p:nvPr/>
        </p:nvSpPr>
        <p:spPr>
          <a:xfrm>
            <a:off x="2209800" y="211138"/>
            <a:ext cx="49895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  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3.2.4   2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线译码器的功能表 </a:t>
            </a:r>
            <a:endParaRPr lang="zh-CN" altLang="en-US" sz="24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81" name="Group 47"/>
          <p:cNvGrpSpPr/>
          <p:nvPr/>
        </p:nvGrpSpPr>
        <p:grpSpPr>
          <a:xfrm>
            <a:off x="2173288" y="833438"/>
            <a:ext cx="4656137" cy="4202112"/>
            <a:chOff x="601" y="889"/>
            <a:chExt cx="2933" cy="2647"/>
          </a:xfrm>
        </p:grpSpPr>
        <p:sp>
          <p:nvSpPr>
            <p:cNvPr id="24582" name="Rectangle 4"/>
            <p:cNvSpPr/>
            <p:nvPr/>
          </p:nvSpPr>
          <p:spPr>
            <a:xfrm>
              <a:off x="1980" y="2842"/>
              <a:ext cx="1554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</a:t>
              </a:r>
              <a:r>
                <a:rPr lang="en-US" altLang="zh-CN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1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Rectangle 5"/>
            <p:cNvSpPr/>
            <p:nvPr/>
          </p:nvSpPr>
          <p:spPr>
            <a:xfrm>
              <a:off x="1203" y="2842"/>
              <a:ext cx="777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1     0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Rectangle 6"/>
            <p:cNvSpPr/>
            <p:nvPr/>
          </p:nvSpPr>
          <p:spPr>
            <a:xfrm>
              <a:off x="601" y="2842"/>
              <a:ext cx="602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Rectangle 7"/>
            <p:cNvSpPr/>
            <p:nvPr/>
          </p:nvSpPr>
          <p:spPr>
            <a:xfrm>
              <a:off x="601" y="3189"/>
              <a:ext cx="602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Rectangle 8"/>
            <p:cNvSpPr/>
            <p:nvPr/>
          </p:nvSpPr>
          <p:spPr>
            <a:xfrm>
              <a:off x="601" y="2495"/>
              <a:ext cx="602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Rectangle 9"/>
            <p:cNvSpPr/>
            <p:nvPr/>
          </p:nvSpPr>
          <p:spPr>
            <a:xfrm>
              <a:off x="601" y="2148"/>
              <a:ext cx="602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Rectangle 10"/>
            <p:cNvSpPr/>
            <p:nvPr/>
          </p:nvSpPr>
          <p:spPr>
            <a:xfrm>
              <a:off x="601" y="1835"/>
              <a:ext cx="602" cy="31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Rectangle 11"/>
            <p:cNvSpPr/>
            <p:nvPr/>
          </p:nvSpPr>
          <p:spPr>
            <a:xfrm>
              <a:off x="601" y="1451"/>
              <a:ext cx="602" cy="38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EN</a:t>
              </a:r>
              <a:endParaRPr lang="en-US" altLang="zh-CN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Rectangle 12"/>
            <p:cNvSpPr/>
            <p:nvPr/>
          </p:nvSpPr>
          <p:spPr>
            <a:xfrm>
              <a:off x="601" y="889"/>
              <a:ext cx="602" cy="56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zh-CN" altLang="en-US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使能输入</a:t>
              </a:r>
              <a:endParaRPr lang="zh-CN" altLang="en-US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1" name="Rectangle 13"/>
            <p:cNvSpPr/>
            <p:nvPr/>
          </p:nvSpPr>
          <p:spPr>
            <a:xfrm>
              <a:off x="1980" y="3189"/>
              <a:ext cx="1554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1     1     1      </a:t>
              </a:r>
              <a:r>
                <a:rPr lang="en-US" altLang="zh-CN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2" name="Rectangle 14"/>
            <p:cNvSpPr/>
            <p:nvPr/>
          </p:nvSpPr>
          <p:spPr>
            <a:xfrm>
              <a:off x="1203" y="3189"/>
              <a:ext cx="777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3" name="Rectangle 15"/>
            <p:cNvSpPr/>
            <p:nvPr/>
          </p:nvSpPr>
          <p:spPr>
            <a:xfrm>
              <a:off x="1980" y="2495"/>
              <a:ext cx="1554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1      1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4" name="Rectangle 16"/>
            <p:cNvSpPr/>
            <p:nvPr/>
          </p:nvSpPr>
          <p:spPr>
            <a:xfrm>
              <a:off x="1203" y="2495"/>
              <a:ext cx="777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5" name="Rectangle 17"/>
            <p:cNvSpPr/>
            <p:nvPr/>
          </p:nvSpPr>
          <p:spPr>
            <a:xfrm>
              <a:off x="1980" y="2148"/>
              <a:ext cx="1554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1     1      1 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6" name="Rectangle 18"/>
            <p:cNvSpPr/>
            <p:nvPr/>
          </p:nvSpPr>
          <p:spPr>
            <a:xfrm>
              <a:off x="1203" y="2148"/>
              <a:ext cx="777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0     0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7" name="Rectangle 19"/>
            <p:cNvSpPr/>
            <p:nvPr/>
          </p:nvSpPr>
          <p:spPr>
            <a:xfrm>
              <a:off x="1980" y="1835"/>
              <a:ext cx="1554" cy="31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1     1     1      1  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8" name="Rectangle 20"/>
            <p:cNvSpPr/>
            <p:nvPr/>
          </p:nvSpPr>
          <p:spPr>
            <a:xfrm>
              <a:off x="1203" y="1835"/>
              <a:ext cx="777" cy="31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     Ø</a:t>
              </a:r>
              <a:endParaRPr lang="en-US" altLang="zh-CN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9" name="Rectangle 21"/>
            <p:cNvSpPr/>
            <p:nvPr/>
          </p:nvSpPr>
          <p:spPr>
            <a:xfrm>
              <a:off x="1980" y="1451"/>
              <a:ext cx="1554" cy="38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0" name="Rectangle 22"/>
            <p:cNvSpPr/>
            <p:nvPr/>
          </p:nvSpPr>
          <p:spPr>
            <a:xfrm>
              <a:off x="1203" y="1451"/>
              <a:ext cx="777" cy="38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en-US" altLang="zh-CN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1" name="Rectangle 23"/>
            <p:cNvSpPr/>
            <p:nvPr/>
          </p:nvSpPr>
          <p:spPr>
            <a:xfrm>
              <a:off x="1980" y="889"/>
              <a:ext cx="1554" cy="56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zh-CN" altLang="en-US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出</a:t>
              </a:r>
              <a:endParaRPr lang="zh-CN" altLang="en-US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2" name="Rectangle 24"/>
            <p:cNvSpPr/>
            <p:nvPr/>
          </p:nvSpPr>
          <p:spPr>
            <a:xfrm>
              <a:off x="1203" y="889"/>
              <a:ext cx="777" cy="56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1"/>
            <a:p>
              <a:pPr eaLnBrk="0" hangingPunct="0">
                <a:spcBef>
                  <a:spcPct val="0"/>
                </a:spcBef>
              </a:pPr>
              <a:r>
                <a:rPr lang="zh-CN" altLang="en-US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入</a:t>
              </a:r>
              <a:endParaRPr lang="zh-CN" altLang="en-US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3" name="Line 25"/>
            <p:cNvSpPr/>
            <p:nvPr/>
          </p:nvSpPr>
          <p:spPr>
            <a:xfrm>
              <a:off x="601" y="1451"/>
              <a:ext cx="29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4" name="Line 26"/>
            <p:cNvSpPr/>
            <p:nvPr/>
          </p:nvSpPr>
          <p:spPr>
            <a:xfrm>
              <a:off x="601" y="1835"/>
              <a:ext cx="29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5" name="Line 27"/>
            <p:cNvSpPr/>
            <p:nvPr/>
          </p:nvSpPr>
          <p:spPr>
            <a:xfrm>
              <a:off x="601" y="2148"/>
              <a:ext cx="29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6" name="Line 28"/>
            <p:cNvSpPr/>
            <p:nvPr/>
          </p:nvSpPr>
          <p:spPr>
            <a:xfrm>
              <a:off x="601" y="2495"/>
              <a:ext cx="29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7" name="Line 29"/>
            <p:cNvSpPr/>
            <p:nvPr/>
          </p:nvSpPr>
          <p:spPr>
            <a:xfrm>
              <a:off x="601" y="2842"/>
              <a:ext cx="29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8" name="Line 30"/>
            <p:cNvSpPr/>
            <p:nvPr/>
          </p:nvSpPr>
          <p:spPr>
            <a:xfrm>
              <a:off x="601" y="3536"/>
              <a:ext cx="293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9" name="Line 31"/>
            <p:cNvSpPr/>
            <p:nvPr/>
          </p:nvSpPr>
          <p:spPr>
            <a:xfrm>
              <a:off x="601" y="889"/>
              <a:ext cx="0" cy="264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0" name="Line 32"/>
            <p:cNvSpPr/>
            <p:nvPr/>
          </p:nvSpPr>
          <p:spPr>
            <a:xfrm>
              <a:off x="1980" y="889"/>
              <a:ext cx="0" cy="264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1" name="Line 33"/>
            <p:cNvSpPr/>
            <p:nvPr/>
          </p:nvSpPr>
          <p:spPr>
            <a:xfrm>
              <a:off x="3534" y="889"/>
              <a:ext cx="0" cy="264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2" name="Line 34"/>
            <p:cNvSpPr/>
            <p:nvPr/>
          </p:nvSpPr>
          <p:spPr>
            <a:xfrm>
              <a:off x="601" y="889"/>
              <a:ext cx="293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3" name="Line 35"/>
            <p:cNvSpPr/>
            <p:nvPr/>
          </p:nvSpPr>
          <p:spPr>
            <a:xfrm>
              <a:off x="1203" y="889"/>
              <a:ext cx="0" cy="264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4" name="Line 36"/>
            <p:cNvSpPr/>
            <p:nvPr/>
          </p:nvSpPr>
          <p:spPr>
            <a:xfrm>
              <a:off x="601" y="3189"/>
              <a:ext cx="29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5" name="Line 37"/>
            <p:cNvSpPr/>
            <p:nvPr/>
          </p:nvSpPr>
          <p:spPr>
            <a:xfrm>
              <a:off x="2102" y="1529"/>
              <a:ext cx="14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6" name="Line 38"/>
            <p:cNvSpPr/>
            <p:nvPr/>
          </p:nvSpPr>
          <p:spPr>
            <a:xfrm>
              <a:off x="2517" y="1534"/>
              <a:ext cx="14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7" name="Line 39"/>
            <p:cNvSpPr/>
            <p:nvPr/>
          </p:nvSpPr>
          <p:spPr>
            <a:xfrm>
              <a:off x="2891" y="1534"/>
              <a:ext cx="14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8" name="Line 40"/>
            <p:cNvSpPr/>
            <p:nvPr/>
          </p:nvSpPr>
          <p:spPr>
            <a:xfrm>
              <a:off x="3236" y="1534"/>
              <a:ext cx="14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9" name="Line 41"/>
            <p:cNvSpPr/>
            <p:nvPr/>
          </p:nvSpPr>
          <p:spPr>
            <a:xfrm>
              <a:off x="775" y="1537"/>
              <a:ext cx="28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48"/>
          <p:cNvGrpSpPr/>
          <p:nvPr/>
        </p:nvGrpSpPr>
        <p:grpSpPr>
          <a:xfrm>
            <a:off x="674688" y="5106988"/>
            <a:ext cx="7962900" cy="968375"/>
            <a:chOff x="425" y="3217"/>
            <a:chExt cx="5016" cy="610"/>
          </a:xfrm>
        </p:grpSpPr>
        <p:sp>
          <p:nvSpPr>
            <p:cNvPr id="24621" name="Text Box 43"/>
            <p:cNvSpPr txBox="1"/>
            <p:nvPr/>
          </p:nvSpPr>
          <p:spPr>
            <a:xfrm>
              <a:off x="425" y="3217"/>
              <a:ext cx="5016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lang="en-US" altLang="zh-CN" sz="2400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400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Ｎ</a:t>
              </a:r>
              <a:r>
                <a:rPr lang="en-US" altLang="zh-CN" sz="24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=0 </a:t>
              </a:r>
              <a:r>
                <a:rPr lang="zh-CN" altLang="en-US" sz="24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时，器件工作，以输入的一组二进制数对应的</a:t>
              </a:r>
              <a:endPara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</a:pPr>
              <a:r>
                <a:rPr lang="zh-CN" altLang="en-US" sz="24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十进制数为下标的输出端被选中（输出</a:t>
              </a:r>
              <a:r>
                <a:rPr lang="en-US" altLang="zh-CN" sz="24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，低电平有效）</a:t>
              </a:r>
              <a:endPara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2" name="Line 44"/>
            <p:cNvSpPr/>
            <p:nvPr/>
          </p:nvSpPr>
          <p:spPr>
            <a:xfrm>
              <a:off x="643" y="3275"/>
              <a:ext cx="33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560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5604" name="Text Box 2">
            <a:hlinkClick r:id="rId1" action="ppaction://hlinksldjump"/>
          </p:cNvPr>
          <p:cNvSpPr txBox="1"/>
          <p:nvPr/>
        </p:nvSpPr>
        <p:spPr>
          <a:xfrm>
            <a:off x="836613" y="5218113"/>
            <a:ext cx="74612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3.2.6 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双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74139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的简化逻辑符号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2"/>
          <a:srcRect l="81645" t="41299" r="9521" b="44952"/>
          <a:stretch>
            <a:fillRect/>
          </a:stretch>
        </p:blipFill>
        <p:spPr>
          <a:xfrm>
            <a:off x="2195513" y="447675"/>
            <a:ext cx="4724400" cy="4656138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024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57358" name="Text Box 14"/>
          <p:cNvSpPr txBox="1"/>
          <p:nvPr/>
        </p:nvSpPr>
        <p:spPr>
          <a:xfrm>
            <a:off x="765175" y="144463"/>
            <a:ext cx="38036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(2)  3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74" name="Rectangle 30">
            <a:hlinkClick r:id="" action="ppaction://customshow?id=3&amp;return=true"/>
          </p:cNvPr>
          <p:cNvSpPr/>
          <p:nvPr/>
        </p:nvSpPr>
        <p:spPr>
          <a:xfrm>
            <a:off x="831850" y="749300"/>
            <a:ext cx="5208588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3.2.7(a) 74138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简化符号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75" name="Rectangle 31">
            <a:hlinkClick r:id="" tooltip="表  4.2.5   3－8 线译码器74138的功能表 " action="ppaction://customshow?id=4&amp;return=true"/>
          </p:cNvPr>
          <p:cNvSpPr/>
          <p:nvPr/>
        </p:nvSpPr>
        <p:spPr>
          <a:xfrm>
            <a:off x="788988" y="1935163"/>
            <a:ext cx="6608762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3.2.5  3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的功能表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77" name="Rectangle 33">
            <a:hlinkClick r:id="" tooltip="3－8线译码器74138的逻辑表达式" action="ppaction://customshow?id=5&amp;return=true"/>
          </p:cNvPr>
          <p:cNvSpPr/>
          <p:nvPr/>
        </p:nvSpPr>
        <p:spPr>
          <a:xfrm>
            <a:off x="855663" y="1344613"/>
            <a:ext cx="6683375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的逻辑表达式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" name="AutoShape 43">
            <a:hlinkClick r:id="rId1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" name="AutoShape 44">
            <a:hlinkClick r:id="rId2" action="ppaction://hlinkpres?slideindex=1&amp;slidetitle="/>
          </p:cNvPr>
          <p:cNvSpPr/>
          <p:nvPr/>
        </p:nvSpPr>
        <p:spPr>
          <a:xfrm>
            <a:off x="4895850" y="6269038"/>
            <a:ext cx="636588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节目录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8" grpId="0"/>
      <p:bldP spid="57374" grpId="0" advAuto="1000" build="p"/>
      <p:bldP spid="57375" grpId="0" advAuto="1000" build="p"/>
      <p:bldP spid="57377" grpId="0" advAuto="100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662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1"/>
          <a:srcRect l="4056" t="77263" r="87411" b="9369"/>
          <a:stretch>
            <a:fillRect/>
          </a:stretch>
        </p:blipFill>
        <p:spPr>
          <a:xfrm>
            <a:off x="2163763" y="723900"/>
            <a:ext cx="4468812" cy="44323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6629" name="Text Box 3"/>
          <p:cNvSpPr txBox="1"/>
          <p:nvPr/>
        </p:nvSpPr>
        <p:spPr>
          <a:xfrm>
            <a:off x="2678113" y="5353050"/>
            <a:ext cx="372268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3.2.7  (a) 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简化符号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0" name="Text Box 4"/>
          <p:cNvSpPr txBox="1"/>
          <p:nvPr/>
        </p:nvSpPr>
        <p:spPr>
          <a:xfrm>
            <a:off x="1530350" y="3251200"/>
            <a:ext cx="466725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使能端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1" name="Text Box 5"/>
          <p:cNvSpPr txBox="1"/>
          <p:nvPr/>
        </p:nvSpPr>
        <p:spPr>
          <a:xfrm>
            <a:off x="1584325" y="803275"/>
            <a:ext cx="504825" cy="2227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地址输入端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2" name="Text Box 6"/>
          <p:cNvSpPr txBox="1"/>
          <p:nvPr/>
        </p:nvSpPr>
        <p:spPr>
          <a:xfrm>
            <a:off x="6805613" y="1931988"/>
            <a:ext cx="585787" cy="2227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译码输出端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3" name="AutoShape 7"/>
          <p:cNvSpPr/>
          <p:nvPr/>
        </p:nvSpPr>
        <p:spPr>
          <a:xfrm>
            <a:off x="6483350" y="1517650"/>
            <a:ext cx="88900" cy="3033713"/>
          </a:xfrm>
          <a:prstGeom prst="rightBrace">
            <a:avLst>
              <a:gd name="adj1" fmla="val 284059"/>
              <a:gd name="adj2" fmla="val 50000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4" name="AutoShape 8"/>
          <p:cNvSpPr/>
          <p:nvPr/>
        </p:nvSpPr>
        <p:spPr>
          <a:xfrm>
            <a:off x="2176463" y="1579563"/>
            <a:ext cx="88900" cy="1204912"/>
          </a:xfrm>
          <a:prstGeom prst="leftBrace">
            <a:avLst>
              <a:gd name="adj1" fmla="val 112820"/>
              <a:gd name="adj2" fmla="val 50000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5" name="AutoShape 9"/>
          <p:cNvSpPr/>
          <p:nvPr/>
        </p:nvSpPr>
        <p:spPr>
          <a:xfrm>
            <a:off x="2217738" y="3325813"/>
            <a:ext cx="88900" cy="1204912"/>
          </a:xfrm>
          <a:prstGeom prst="leftBrace">
            <a:avLst>
              <a:gd name="adj1" fmla="val 112820"/>
              <a:gd name="adj2" fmla="val 50000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867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8676" name="Text Box 2"/>
          <p:cNvSpPr txBox="1"/>
          <p:nvPr/>
        </p:nvSpPr>
        <p:spPr>
          <a:xfrm>
            <a:off x="1585913" y="1357313"/>
            <a:ext cx="56546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的逻辑表达式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Text Box 3"/>
          <p:cNvSpPr txBox="1"/>
          <p:nvPr/>
        </p:nvSpPr>
        <p:spPr>
          <a:xfrm>
            <a:off x="4778375" y="2605088"/>
            <a:ext cx="23606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器件不工作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Text Box 4"/>
          <p:cNvSpPr txBox="1"/>
          <p:nvPr/>
        </p:nvSpPr>
        <p:spPr>
          <a:xfrm>
            <a:off x="5016500" y="4824413"/>
            <a:ext cx="20843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器件工作</a:t>
            </a:r>
            <a:endParaRPr lang="zh-CN" altLang="en-US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9" name="Group 21"/>
          <p:cNvGrpSpPr/>
          <p:nvPr/>
        </p:nvGrpSpPr>
        <p:grpSpPr>
          <a:xfrm>
            <a:off x="1604963" y="3443288"/>
            <a:ext cx="5661025" cy="1289050"/>
            <a:chOff x="1002" y="2169"/>
            <a:chExt cx="3566" cy="812"/>
          </a:xfrm>
        </p:grpSpPr>
        <p:sp>
          <p:nvSpPr>
            <p:cNvPr id="28680" name="Line 6"/>
            <p:cNvSpPr/>
            <p:nvPr/>
          </p:nvSpPr>
          <p:spPr>
            <a:xfrm>
              <a:off x="2568" y="2715"/>
              <a:ext cx="17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1" name="Text Box 8"/>
            <p:cNvSpPr txBox="1"/>
            <p:nvPr/>
          </p:nvSpPr>
          <p:spPr>
            <a:xfrm>
              <a:off x="1002" y="2169"/>
              <a:ext cx="3566" cy="8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=1 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2B 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 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同时满足</a:t>
              </a:r>
              <a:endPara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</a:pPr>
              <a:r>
                <a:rPr lang="zh-CN" altLang="en-US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(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0,1</a:t>
              </a:r>
              <a:r>
                <a:rPr lang="en-US" altLang="zh-CN" b="1" baseline="0" dirty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,7 )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Line 9"/>
            <p:cNvSpPr/>
            <p:nvPr/>
          </p:nvSpPr>
          <p:spPr>
            <a:xfrm>
              <a:off x="1175" y="2681"/>
              <a:ext cx="17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3" name="Line 11"/>
            <p:cNvSpPr/>
            <p:nvPr/>
          </p:nvSpPr>
          <p:spPr>
            <a:xfrm>
              <a:off x="2458" y="2306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4" name="Line 12"/>
            <p:cNvSpPr/>
            <p:nvPr/>
          </p:nvSpPr>
          <p:spPr>
            <a:xfrm flipV="1">
              <a:off x="2014" y="2302"/>
              <a:ext cx="12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685" name="Group 20"/>
          <p:cNvGrpSpPr/>
          <p:nvPr/>
        </p:nvGrpSpPr>
        <p:grpSpPr>
          <a:xfrm>
            <a:off x="1608138" y="1879600"/>
            <a:ext cx="5313362" cy="1289050"/>
            <a:chOff x="1013" y="1184"/>
            <a:chExt cx="3347" cy="812"/>
          </a:xfrm>
        </p:grpSpPr>
        <p:sp>
          <p:nvSpPr>
            <p:cNvPr id="28686" name="Text Box 14"/>
            <p:cNvSpPr txBox="1"/>
            <p:nvPr/>
          </p:nvSpPr>
          <p:spPr>
            <a:xfrm>
              <a:off x="1013" y="1184"/>
              <a:ext cx="3347" cy="8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2B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 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不同时满足</a:t>
              </a:r>
              <a:endPara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</a:pPr>
              <a:r>
                <a:rPr lang="zh-CN" altLang="en-US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=1 (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0,1</a:t>
              </a:r>
              <a:r>
                <a:rPr lang="en-US" altLang="zh-CN" b="1" baseline="0" dirty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,7 )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7" name="Line 15"/>
            <p:cNvSpPr/>
            <p:nvPr/>
          </p:nvSpPr>
          <p:spPr>
            <a:xfrm>
              <a:off x="2428" y="1310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8" name="Line 16"/>
            <p:cNvSpPr/>
            <p:nvPr/>
          </p:nvSpPr>
          <p:spPr>
            <a:xfrm flipV="1">
              <a:off x="1969" y="1306"/>
              <a:ext cx="12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9" name="Line 17"/>
            <p:cNvSpPr/>
            <p:nvPr/>
          </p:nvSpPr>
          <p:spPr>
            <a:xfrm>
              <a:off x="1185" y="1687"/>
              <a:ext cx="17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765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7652" name="Text Box 2"/>
          <p:cNvSpPr txBox="1"/>
          <p:nvPr/>
        </p:nvSpPr>
        <p:spPr>
          <a:xfrm>
            <a:off x="1087438" y="484188"/>
            <a:ext cx="63849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3.2.5   3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的功能表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53" name="Group 67"/>
          <p:cNvGrpSpPr/>
          <p:nvPr/>
        </p:nvGrpSpPr>
        <p:grpSpPr>
          <a:xfrm>
            <a:off x="1347788" y="1041400"/>
            <a:ext cx="5724525" cy="4764088"/>
            <a:chOff x="849" y="656"/>
            <a:chExt cx="3606" cy="3001"/>
          </a:xfrm>
        </p:grpSpPr>
        <p:sp>
          <p:nvSpPr>
            <p:cNvPr id="27654" name="Rectangle 4"/>
            <p:cNvSpPr/>
            <p:nvPr/>
          </p:nvSpPr>
          <p:spPr>
            <a:xfrm>
              <a:off x="2607" y="2967"/>
              <a:ext cx="1848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1   1   1   1   1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Rectangle 5"/>
            <p:cNvSpPr/>
            <p:nvPr/>
          </p:nvSpPr>
          <p:spPr>
            <a:xfrm>
              <a:off x="1803" y="2967"/>
              <a:ext cx="80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1    0    1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Rectangle 6"/>
            <p:cNvSpPr/>
            <p:nvPr/>
          </p:nvSpPr>
          <p:spPr>
            <a:xfrm>
              <a:off x="849" y="2967"/>
              <a:ext cx="95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Rectangle 7"/>
            <p:cNvSpPr/>
            <p:nvPr/>
          </p:nvSpPr>
          <p:spPr>
            <a:xfrm>
              <a:off x="2607" y="3197"/>
              <a:ext cx="1848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1   1   1   1   1   1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Rectangle 8"/>
            <p:cNvSpPr/>
            <p:nvPr/>
          </p:nvSpPr>
          <p:spPr>
            <a:xfrm>
              <a:off x="1803" y="3197"/>
              <a:ext cx="80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1    1    0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Rectangle 9"/>
            <p:cNvSpPr/>
            <p:nvPr/>
          </p:nvSpPr>
          <p:spPr>
            <a:xfrm>
              <a:off x="849" y="3197"/>
              <a:ext cx="95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Rectangle 10"/>
            <p:cNvSpPr/>
            <p:nvPr/>
          </p:nvSpPr>
          <p:spPr>
            <a:xfrm>
              <a:off x="849" y="3427"/>
              <a:ext cx="95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Rectangle 11"/>
            <p:cNvSpPr/>
            <p:nvPr/>
          </p:nvSpPr>
          <p:spPr>
            <a:xfrm>
              <a:off x="849" y="2737"/>
              <a:ext cx="95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Rectangle 12"/>
            <p:cNvSpPr/>
            <p:nvPr/>
          </p:nvSpPr>
          <p:spPr>
            <a:xfrm>
              <a:off x="849" y="2507"/>
              <a:ext cx="95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Rectangle 13"/>
            <p:cNvSpPr/>
            <p:nvPr/>
          </p:nvSpPr>
          <p:spPr>
            <a:xfrm>
              <a:off x="849" y="2277"/>
              <a:ext cx="95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Rectangle 14"/>
            <p:cNvSpPr/>
            <p:nvPr/>
          </p:nvSpPr>
          <p:spPr>
            <a:xfrm>
              <a:off x="849" y="2047"/>
              <a:ext cx="95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Rectangle 15"/>
            <p:cNvSpPr/>
            <p:nvPr/>
          </p:nvSpPr>
          <p:spPr>
            <a:xfrm>
              <a:off x="849" y="1817"/>
              <a:ext cx="95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Rectangle 16"/>
            <p:cNvSpPr/>
            <p:nvPr/>
          </p:nvSpPr>
          <p:spPr>
            <a:xfrm>
              <a:off x="849" y="1565"/>
              <a:ext cx="954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      </a:t>
              </a:r>
              <a:r>
                <a:rPr lang="en-US" altLang="zh-CN" sz="2000" i="1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667" name="Rectangle 17"/>
            <p:cNvSpPr/>
            <p:nvPr/>
          </p:nvSpPr>
          <p:spPr>
            <a:xfrm>
              <a:off x="849" y="1313"/>
              <a:ext cx="954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Rectangle 18"/>
            <p:cNvSpPr/>
            <p:nvPr/>
          </p:nvSpPr>
          <p:spPr>
            <a:xfrm>
              <a:off x="849" y="964"/>
              <a:ext cx="954" cy="34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en-US" altLang="zh-CN" sz="200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  <a:r>
                <a:rPr lang="en-US" altLang="zh-CN" sz="200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2B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9" name="Rectangle 19"/>
            <p:cNvSpPr/>
            <p:nvPr/>
          </p:nvSpPr>
          <p:spPr>
            <a:xfrm>
              <a:off x="849" y="656"/>
              <a:ext cx="954" cy="30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使能输入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0" name="Rectangle 20"/>
            <p:cNvSpPr/>
            <p:nvPr/>
          </p:nvSpPr>
          <p:spPr>
            <a:xfrm>
              <a:off x="2607" y="2737"/>
              <a:ext cx="1848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1   1   1   1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1" name="Rectangle 21"/>
            <p:cNvSpPr/>
            <p:nvPr/>
          </p:nvSpPr>
          <p:spPr>
            <a:xfrm>
              <a:off x="1803" y="2737"/>
              <a:ext cx="80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Rectangle 22"/>
            <p:cNvSpPr/>
            <p:nvPr/>
          </p:nvSpPr>
          <p:spPr>
            <a:xfrm>
              <a:off x="2607" y="2507"/>
              <a:ext cx="1848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1   1   1 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Rectangle 23"/>
            <p:cNvSpPr/>
            <p:nvPr/>
          </p:nvSpPr>
          <p:spPr>
            <a:xfrm>
              <a:off x="1803" y="2507"/>
              <a:ext cx="80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0    1    1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Rectangle 24"/>
            <p:cNvSpPr/>
            <p:nvPr/>
          </p:nvSpPr>
          <p:spPr>
            <a:xfrm>
              <a:off x="2607" y="2277"/>
              <a:ext cx="1848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Rectangle 25"/>
            <p:cNvSpPr/>
            <p:nvPr/>
          </p:nvSpPr>
          <p:spPr>
            <a:xfrm>
              <a:off x="1803" y="2277"/>
              <a:ext cx="80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0    1    0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Rectangle 26"/>
            <p:cNvSpPr/>
            <p:nvPr/>
          </p:nvSpPr>
          <p:spPr>
            <a:xfrm>
              <a:off x="2607" y="2047"/>
              <a:ext cx="1848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7" name="Rectangle 27"/>
            <p:cNvSpPr/>
            <p:nvPr/>
          </p:nvSpPr>
          <p:spPr>
            <a:xfrm>
              <a:off x="1803" y="2047"/>
              <a:ext cx="80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Rectangle 28"/>
            <p:cNvSpPr/>
            <p:nvPr/>
          </p:nvSpPr>
          <p:spPr>
            <a:xfrm>
              <a:off x="2607" y="3427"/>
              <a:ext cx="1848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1   1   1   1   1   1   1   </a:t>
              </a: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9" name="Rectangle 29"/>
            <p:cNvSpPr/>
            <p:nvPr/>
          </p:nvSpPr>
          <p:spPr>
            <a:xfrm>
              <a:off x="1803" y="3427"/>
              <a:ext cx="80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1    1    1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Rectangle 30"/>
            <p:cNvSpPr/>
            <p:nvPr/>
          </p:nvSpPr>
          <p:spPr>
            <a:xfrm>
              <a:off x="2607" y="1817"/>
              <a:ext cx="1848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1   1   1   1   1   1   1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1" name="Rectangle 31"/>
            <p:cNvSpPr/>
            <p:nvPr/>
          </p:nvSpPr>
          <p:spPr>
            <a:xfrm>
              <a:off x="1803" y="1817"/>
              <a:ext cx="804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0    0    0  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Rectangle 32"/>
            <p:cNvSpPr/>
            <p:nvPr/>
          </p:nvSpPr>
          <p:spPr>
            <a:xfrm>
              <a:off x="2607" y="1565"/>
              <a:ext cx="1848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1   1   1   1   1   1   1   1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3" name="Rectangle 33"/>
            <p:cNvSpPr/>
            <p:nvPr/>
          </p:nvSpPr>
          <p:spPr>
            <a:xfrm>
              <a:off x="1803" y="1565"/>
              <a:ext cx="804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i="1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   Ø   Ø</a:t>
              </a:r>
              <a:endParaRPr lang="en-US" altLang="zh-CN" sz="2000" i="1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Rectangle 34"/>
            <p:cNvSpPr/>
            <p:nvPr/>
          </p:nvSpPr>
          <p:spPr>
            <a:xfrm>
              <a:off x="2607" y="1313"/>
              <a:ext cx="1848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1   1   1   1   1   1   1   1  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5" name="Rectangle 35"/>
            <p:cNvSpPr/>
            <p:nvPr/>
          </p:nvSpPr>
          <p:spPr>
            <a:xfrm>
              <a:off x="1803" y="1313"/>
              <a:ext cx="804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i="1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686" name="Rectangle 36"/>
            <p:cNvSpPr/>
            <p:nvPr/>
          </p:nvSpPr>
          <p:spPr>
            <a:xfrm>
              <a:off x="2607" y="964"/>
              <a:ext cx="1848" cy="34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7" name="Rectangle 37"/>
            <p:cNvSpPr/>
            <p:nvPr/>
          </p:nvSpPr>
          <p:spPr>
            <a:xfrm>
              <a:off x="1803" y="964"/>
              <a:ext cx="804" cy="34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2000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8" name="Rectangle 38"/>
            <p:cNvSpPr/>
            <p:nvPr/>
          </p:nvSpPr>
          <p:spPr>
            <a:xfrm>
              <a:off x="2607" y="656"/>
              <a:ext cx="1848" cy="30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  出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9" name="Rectangle 39"/>
            <p:cNvSpPr/>
            <p:nvPr/>
          </p:nvSpPr>
          <p:spPr>
            <a:xfrm>
              <a:off x="1803" y="656"/>
              <a:ext cx="804" cy="30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0" rIns="19050" bIns="0" anchor="ctr" anchorCtr="1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入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0" name="Line 40"/>
            <p:cNvSpPr/>
            <p:nvPr/>
          </p:nvSpPr>
          <p:spPr>
            <a:xfrm>
              <a:off x="849" y="656"/>
              <a:ext cx="36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1" name="Line 41"/>
            <p:cNvSpPr/>
            <p:nvPr/>
          </p:nvSpPr>
          <p:spPr>
            <a:xfrm>
              <a:off x="849" y="964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2" name="Line 42"/>
            <p:cNvSpPr/>
            <p:nvPr/>
          </p:nvSpPr>
          <p:spPr>
            <a:xfrm>
              <a:off x="849" y="1313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3" name="Line 43"/>
            <p:cNvSpPr/>
            <p:nvPr/>
          </p:nvSpPr>
          <p:spPr>
            <a:xfrm>
              <a:off x="849" y="1565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4" name="Line 44"/>
            <p:cNvSpPr/>
            <p:nvPr/>
          </p:nvSpPr>
          <p:spPr>
            <a:xfrm>
              <a:off x="849" y="1817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5" name="Line 45"/>
            <p:cNvSpPr/>
            <p:nvPr/>
          </p:nvSpPr>
          <p:spPr>
            <a:xfrm>
              <a:off x="849" y="2047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6" name="Line 46"/>
            <p:cNvSpPr/>
            <p:nvPr/>
          </p:nvSpPr>
          <p:spPr>
            <a:xfrm>
              <a:off x="849" y="3657"/>
              <a:ext cx="36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7" name="Line 47"/>
            <p:cNvSpPr/>
            <p:nvPr/>
          </p:nvSpPr>
          <p:spPr>
            <a:xfrm>
              <a:off x="849" y="656"/>
              <a:ext cx="0" cy="300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8" name="Line 48"/>
            <p:cNvSpPr/>
            <p:nvPr/>
          </p:nvSpPr>
          <p:spPr>
            <a:xfrm>
              <a:off x="2607" y="656"/>
              <a:ext cx="0" cy="30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99" name="Line 49"/>
            <p:cNvSpPr/>
            <p:nvPr/>
          </p:nvSpPr>
          <p:spPr>
            <a:xfrm>
              <a:off x="4455" y="656"/>
              <a:ext cx="0" cy="300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0" name="Line 50"/>
            <p:cNvSpPr/>
            <p:nvPr/>
          </p:nvSpPr>
          <p:spPr>
            <a:xfrm>
              <a:off x="849" y="2277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1" name="Line 51"/>
            <p:cNvSpPr/>
            <p:nvPr/>
          </p:nvSpPr>
          <p:spPr>
            <a:xfrm>
              <a:off x="849" y="2507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2" name="Line 52"/>
            <p:cNvSpPr/>
            <p:nvPr/>
          </p:nvSpPr>
          <p:spPr>
            <a:xfrm>
              <a:off x="849" y="2737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3" name="Line 53"/>
            <p:cNvSpPr/>
            <p:nvPr/>
          </p:nvSpPr>
          <p:spPr>
            <a:xfrm>
              <a:off x="849" y="2967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4" name="Line 54"/>
            <p:cNvSpPr/>
            <p:nvPr/>
          </p:nvSpPr>
          <p:spPr>
            <a:xfrm>
              <a:off x="1803" y="656"/>
              <a:ext cx="0" cy="30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5" name="Line 55"/>
            <p:cNvSpPr/>
            <p:nvPr/>
          </p:nvSpPr>
          <p:spPr>
            <a:xfrm>
              <a:off x="849" y="3427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6" name="Line 56"/>
            <p:cNvSpPr/>
            <p:nvPr/>
          </p:nvSpPr>
          <p:spPr>
            <a:xfrm>
              <a:off x="849" y="3197"/>
              <a:ext cx="360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7" name="Line 57"/>
            <p:cNvSpPr/>
            <p:nvPr/>
          </p:nvSpPr>
          <p:spPr>
            <a:xfrm>
              <a:off x="1238" y="1072"/>
              <a:ext cx="9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8" name="Line 58"/>
            <p:cNvSpPr/>
            <p:nvPr/>
          </p:nvSpPr>
          <p:spPr>
            <a:xfrm>
              <a:off x="1548" y="1077"/>
              <a:ext cx="9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9" name="Line 59"/>
            <p:cNvSpPr/>
            <p:nvPr/>
          </p:nvSpPr>
          <p:spPr>
            <a:xfrm>
              <a:off x="2712" y="1058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0" name="Line 60"/>
            <p:cNvSpPr/>
            <p:nvPr/>
          </p:nvSpPr>
          <p:spPr>
            <a:xfrm>
              <a:off x="2912" y="1063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1" name="Line 61"/>
            <p:cNvSpPr/>
            <p:nvPr/>
          </p:nvSpPr>
          <p:spPr>
            <a:xfrm>
              <a:off x="3127" y="1063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2" name="Line 62"/>
            <p:cNvSpPr/>
            <p:nvPr/>
          </p:nvSpPr>
          <p:spPr>
            <a:xfrm>
              <a:off x="3342" y="1063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3" name="Line 63"/>
            <p:cNvSpPr/>
            <p:nvPr/>
          </p:nvSpPr>
          <p:spPr>
            <a:xfrm>
              <a:off x="3571" y="1063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4" name="Line 64"/>
            <p:cNvSpPr/>
            <p:nvPr/>
          </p:nvSpPr>
          <p:spPr>
            <a:xfrm>
              <a:off x="3793" y="1063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5" name="Line 65"/>
            <p:cNvSpPr/>
            <p:nvPr/>
          </p:nvSpPr>
          <p:spPr>
            <a:xfrm>
              <a:off x="4008" y="1063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6" name="Line 66"/>
            <p:cNvSpPr/>
            <p:nvPr/>
          </p:nvSpPr>
          <p:spPr>
            <a:xfrm>
              <a:off x="4223" y="1063"/>
              <a:ext cx="12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512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5124" name="Text Box 2">
            <a:hlinkClick r:id="rId1" action="ppaction://hlinksldjump"/>
          </p:cNvPr>
          <p:cNvSpPr txBox="1"/>
          <p:nvPr/>
        </p:nvSpPr>
        <p:spPr>
          <a:xfrm>
            <a:off x="422275" y="354013"/>
            <a:ext cx="26193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二、译码器</a:t>
            </a:r>
            <a:r>
              <a:rPr lang="zh-CN" altLang="en-US" sz="3200" b="1" baseline="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200" b="1" baseline="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5" name="Text Box 4">
            <a:hlinkClick r:id="rId2" action="ppaction://hlinksldjump"/>
          </p:cNvPr>
          <p:cNvSpPr txBox="1"/>
          <p:nvPr/>
        </p:nvSpPr>
        <p:spPr>
          <a:xfrm>
            <a:off x="3692525" y="1617663"/>
            <a:ext cx="34385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3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线译码器 </a:t>
            </a:r>
            <a:endParaRPr lang="zh-CN" altLang="en-US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6" name="Text Box 6">
            <a:hlinkClick r:id="rId1" action="ppaction://hlinksldjump"/>
          </p:cNvPr>
          <p:cNvSpPr txBox="1"/>
          <p:nvPr/>
        </p:nvSpPr>
        <p:spPr>
          <a:xfrm>
            <a:off x="422275" y="1016000"/>
            <a:ext cx="27559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二进制译码器 </a:t>
            </a:r>
            <a:endParaRPr lang="zh-CN" altLang="en-US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7" name="Text Box 7">
            <a:hlinkClick r:id="rId1" action="ppaction://hlinksldjump"/>
          </p:cNvPr>
          <p:cNvSpPr txBox="1"/>
          <p:nvPr/>
        </p:nvSpPr>
        <p:spPr>
          <a:xfrm>
            <a:off x="422275" y="16176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2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线译码器 </a:t>
            </a:r>
            <a:endParaRPr lang="zh-CN" altLang="en-US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8" name="Text Box 8">
            <a:hlinkClick r:id="rId3" action="ppaction://hlinksldjump"/>
          </p:cNvPr>
          <p:cNvSpPr txBox="1"/>
          <p:nvPr/>
        </p:nvSpPr>
        <p:spPr>
          <a:xfrm>
            <a:off x="444500" y="2219325"/>
            <a:ext cx="51784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用译码器设计组合逻辑电路 </a:t>
            </a:r>
            <a:endParaRPr lang="zh-CN" altLang="en-US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9" name="Text Box 9">
            <a:hlinkClick r:id="rId4" action="ppaction://hlinksldjump"/>
          </p:cNvPr>
          <p:cNvSpPr txBox="1"/>
          <p:nvPr/>
        </p:nvSpPr>
        <p:spPr>
          <a:xfrm>
            <a:off x="422275" y="2820988"/>
            <a:ext cx="3327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en-US" altLang="zh-CN" b="1" baseline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十进制译码器 </a:t>
            </a:r>
            <a:endParaRPr lang="zh-CN" altLang="en-US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" name="Rectangle 28">
            <a:hlinkClick r:id="rId5" action="ppaction://hlinksldjump"/>
          </p:cNvPr>
          <p:cNvSpPr/>
          <p:nvPr/>
        </p:nvSpPr>
        <p:spPr>
          <a:xfrm>
            <a:off x="422275" y="4024313"/>
            <a:ext cx="2719388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七段数码管 </a:t>
            </a:r>
            <a:endParaRPr lang="zh-CN" altLang="en-US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1" name="Rectangle 29">
            <a:hlinkClick r:id="rId6" action="ppaction://hlinksldjump"/>
          </p:cNvPr>
          <p:cNvSpPr/>
          <p:nvPr/>
        </p:nvSpPr>
        <p:spPr>
          <a:xfrm>
            <a:off x="2881313" y="4024313"/>
            <a:ext cx="4183062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数字显示译码器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7448 </a:t>
            </a:r>
            <a:endParaRPr lang="en-US" altLang="zh-CN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2" name="Rectangle 30">
            <a:hlinkClick r:id="rId5" action="ppaction://hlinksldjump"/>
          </p:cNvPr>
          <p:cNvSpPr/>
          <p:nvPr/>
        </p:nvSpPr>
        <p:spPr>
          <a:xfrm>
            <a:off x="422275" y="3422650"/>
            <a:ext cx="3351213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baseline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数字显示译码器 </a:t>
            </a:r>
            <a:endParaRPr lang="zh-CN" altLang="en-US" b="1" baseline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33" name="Text Box 36">
            <a:hlinkClick r:id="rId7" action="ppaction://hlinksldjump"/>
          </p:cNvPr>
          <p:cNvSpPr txBox="1"/>
          <p:nvPr/>
        </p:nvSpPr>
        <p:spPr>
          <a:xfrm>
            <a:off x="433388" y="4664075"/>
            <a:ext cx="33115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作业</a:t>
            </a:r>
            <a:r>
              <a:rPr lang="zh-CN" altLang="en-US" sz="32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126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1201738" y="1190625"/>
            <a:ext cx="5384800" cy="181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译码器的扩展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74139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扩展为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3-8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译码器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扩展为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4-16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译码器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229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65610" name="Text Box 74"/>
          <p:cNvSpPr txBox="1"/>
          <p:nvPr/>
        </p:nvSpPr>
        <p:spPr>
          <a:xfrm>
            <a:off x="757238" y="555625"/>
            <a:ext cx="5272087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用译码器设计组合逻辑电路 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611" name="Text Box 75"/>
          <p:cNvSpPr txBox="1"/>
          <p:nvPr/>
        </p:nvSpPr>
        <p:spPr>
          <a:xfrm>
            <a:off x="784225" y="1009650"/>
            <a:ext cx="7632700" cy="175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原理：译码器每个输出端分别与某一个最小项（高电平译码）或</a:t>
            </a:r>
            <a:r>
              <a:rPr lang="zh-CN" altLang="en-US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某一个最小项非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（低电平译码）相对应。</a:t>
            </a:r>
            <a:endParaRPr lang="zh-CN" altLang="en-US" b="1" baseline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6"/>
          <p:cNvGrpSpPr/>
          <p:nvPr/>
        </p:nvGrpSpPr>
        <p:grpSpPr>
          <a:xfrm>
            <a:off x="784225" y="2941638"/>
            <a:ext cx="7591425" cy="519112"/>
            <a:chOff x="494" y="1853"/>
            <a:chExt cx="4782" cy="327"/>
          </a:xfrm>
        </p:grpSpPr>
        <p:sp>
          <p:nvSpPr>
            <p:cNvPr id="12295" name="Text Box 101">
              <a:hlinkClick r:id="" tooltip="例1  " action="ppaction://customshow?id=11&amp;return=true"/>
            </p:cNvPr>
            <p:cNvSpPr txBox="1"/>
            <p:nvPr/>
          </p:nvSpPr>
          <p:spPr>
            <a:xfrm>
              <a:off x="494" y="1853"/>
              <a:ext cx="47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zh-CN" altLang="en-US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</a:t>
              </a:r>
              <a:r>
                <a:rPr lang="en-US" altLang="zh-CN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74138</a:t>
              </a:r>
              <a:r>
                <a:rPr lang="zh-CN" altLang="en-US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实现函数 </a:t>
              </a:r>
              <a:r>
                <a:rPr lang="en-US" altLang="zh-CN" b="1" i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b="1" i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lang="en-US" altLang="zh-CN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u="sng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Line 102"/>
            <p:cNvSpPr/>
            <p:nvPr/>
          </p:nvSpPr>
          <p:spPr>
            <a:xfrm>
              <a:off x="3862" y="1913"/>
              <a:ext cx="17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639" name="Rectangle 103">
            <a:hlinkClick r:id="" tooltip="例2    " action="ppaction://noaction"/>
          </p:cNvPr>
          <p:cNvSpPr/>
          <p:nvPr/>
        </p:nvSpPr>
        <p:spPr>
          <a:xfrm>
            <a:off x="604838" y="3608388"/>
            <a:ext cx="6902450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    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设计一个多输出组合网络。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8" name="AutoShape 109">
            <a:hlinkClick r:id="rId1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9" name="AutoShape 110">
            <a:hlinkClick r:id="rId2" action="ppaction://hlinkpres?slideindex=1&amp;slidetitle="/>
          </p:cNvPr>
          <p:cNvSpPr/>
          <p:nvPr/>
        </p:nvSpPr>
        <p:spPr>
          <a:xfrm>
            <a:off x="4895850" y="6269038"/>
            <a:ext cx="636588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节目录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10" grpId="0"/>
      <p:bldP spid="65611" grpId="0"/>
      <p:bldP spid="65639" grpId="0" advAuto="100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277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grpSp>
        <p:nvGrpSpPr>
          <p:cNvPr id="32772" name="Group 43"/>
          <p:cNvGrpSpPr/>
          <p:nvPr/>
        </p:nvGrpSpPr>
        <p:grpSpPr>
          <a:xfrm>
            <a:off x="495300" y="465138"/>
            <a:ext cx="7591425" cy="519112"/>
            <a:chOff x="312" y="293"/>
            <a:chExt cx="4782" cy="327"/>
          </a:xfrm>
        </p:grpSpPr>
        <p:sp>
          <p:nvSpPr>
            <p:cNvPr id="32773" name="Text Box 3"/>
            <p:cNvSpPr txBox="1"/>
            <p:nvPr/>
          </p:nvSpPr>
          <p:spPr>
            <a:xfrm>
              <a:off x="312" y="293"/>
              <a:ext cx="47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74138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实现函数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Line 4"/>
            <p:cNvSpPr/>
            <p:nvPr/>
          </p:nvSpPr>
          <p:spPr>
            <a:xfrm>
              <a:off x="3666" y="339"/>
              <a:ext cx="17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5"/>
          <p:cNvGrpSpPr/>
          <p:nvPr/>
        </p:nvGrpSpPr>
        <p:grpSpPr>
          <a:xfrm>
            <a:off x="547688" y="1093788"/>
            <a:ext cx="6613525" cy="519112"/>
            <a:chOff x="540" y="2171"/>
            <a:chExt cx="4166" cy="327"/>
          </a:xfrm>
        </p:grpSpPr>
        <p:sp>
          <p:nvSpPr>
            <p:cNvPr id="32776" name="Text Box 6"/>
            <p:cNvSpPr txBox="1"/>
            <p:nvPr/>
          </p:nvSpPr>
          <p:spPr>
            <a:xfrm>
              <a:off x="540" y="2171"/>
              <a:ext cx="41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解：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(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Line 7"/>
            <p:cNvSpPr/>
            <p:nvPr/>
          </p:nvSpPr>
          <p:spPr>
            <a:xfrm>
              <a:off x="2907" y="2224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8"/>
          <p:cNvGrpSpPr/>
          <p:nvPr/>
        </p:nvGrpSpPr>
        <p:grpSpPr>
          <a:xfrm>
            <a:off x="2773363" y="1839913"/>
            <a:ext cx="2465387" cy="519112"/>
            <a:chOff x="1942" y="2641"/>
            <a:chExt cx="1553" cy="327"/>
          </a:xfrm>
        </p:grpSpPr>
        <p:sp>
          <p:nvSpPr>
            <p:cNvPr id="32779" name="Text Box 9"/>
            <p:cNvSpPr txBox="1"/>
            <p:nvPr/>
          </p:nvSpPr>
          <p:spPr>
            <a:xfrm>
              <a:off x="1942" y="2641"/>
              <a:ext cx="15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Line 10"/>
            <p:cNvSpPr/>
            <p:nvPr/>
          </p:nvSpPr>
          <p:spPr>
            <a:xfrm>
              <a:off x="2170" y="2743"/>
              <a:ext cx="1193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1" name="Line 11"/>
            <p:cNvSpPr/>
            <p:nvPr/>
          </p:nvSpPr>
          <p:spPr>
            <a:xfrm>
              <a:off x="2175" y="2709"/>
              <a:ext cx="1193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12"/>
          <p:cNvGrpSpPr/>
          <p:nvPr/>
        </p:nvGrpSpPr>
        <p:grpSpPr>
          <a:xfrm>
            <a:off x="5340350" y="1847850"/>
            <a:ext cx="2720975" cy="519113"/>
            <a:chOff x="3559" y="2646"/>
            <a:chExt cx="1714" cy="327"/>
          </a:xfrm>
        </p:grpSpPr>
        <p:sp>
          <p:nvSpPr>
            <p:cNvPr id="32783" name="Text Box 13"/>
            <p:cNvSpPr txBox="1"/>
            <p:nvPr/>
          </p:nvSpPr>
          <p:spPr>
            <a:xfrm>
              <a:off x="3559" y="2646"/>
              <a:ext cx="17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baseline="0" dirty="0">
                  <a:latin typeface="Arial" panose="020B0604020202020204" pitchFamily="34" charset="0"/>
                  <a:ea typeface="宋体" panose="02010600030101010101" pitchFamily="2" charset="-122"/>
                </a:rPr>
                <a:t>·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baseline="0" dirty="0">
                  <a:latin typeface="Arial" panose="020B0604020202020204" pitchFamily="34" charset="0"/>
                  <a:ea typeface="宋体" panose="02010600030101010101" pitchFamily="2" charset="-122"/>
                </a:rPr>
                <a:t>·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Line 14"/>
            <p:cNvSpPr/>
            <p:nvPr/>
          </p:nvSpPr>
          <p:spPr>
            <a:xfrm flipV="1">
              <a:off x="3778" y="2756"/>
              <a:ext cx="215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5" name="Line 15"/>
            <p:cNvSpPr/>
            <p:nvPr/>
          </p:nvSpPr>
          <p:spPr>
            <a:xfrm flipV="1">
              <a:off x="4641" y="2761"/>
              <a:ext cx="215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6" name="Line 16"/>
            <p:cNvSpPr/>
            <p:nvPr/>
          </p:nvSpPr>
          <p:spPr>
            <a:xfrm flipV="1">
              <a:off x="4204" y="2753"/>
              <a:ext cx="215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7" name="Line 17"/>
            <p:cNvSpPr/>
            <p:nvPr/>
          </p:nvSpPr>
          <p:spPr>
            <a:xfrm>
              <a:off x="3777" y="2716"/>
              <a:ext cx="108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41"/>
          <p:cNvGrpSpPr/>
          <p:nvPr/>
        </p:nvGrpSpPr>
        <p:grpSpPr>
          <a:xfrm>
            <a:off x="857250" y="3384550"/>
            <a:ext cx="6613525" cy="519113"/>
            <a:chOff x="540" y="2132"/>
            <a:chExt cx="4166" cy="327"/>
          </a:xfrm>
        </p:grpSpPr>
        <p:sp>
          <p:nvSpPr>
            <p:cNvPr id="32789" name="Text Box 25"/>
            <p:cNvSpPr txBox="1"/>
            <p:nvPr/>
          </p:nvSpPr>
          <p:spPr>
            <a:xfrm>
              <a:off x="540" y="2132"/>
              <a:ext cx="41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zh-CN" altLang="en-US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另，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(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0" name="Line 26"/>
            <p:cNvSpPr/>
            <p:nvPr/>
          </p:nvSpPr>
          <p:spPr>
            <a:xfrm>
              <a:off x="2935" y="217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27"/>
          <p:cNvGrpSpPr/>
          <p:nvPr/>
        </p:nvGrpSpPr>
        <p:grpSpPr>
          <a:xfrm>
            <a:off x="3082925" y="4130675"/>
            <a:ext cx="2465388" cy="519113"/>
            <a:chOff x="1942" y="2641"/>
            <a:chExt cx="1553" cy="327"/>
          </a:xfrm>
        </p:grpSpPr>
        <p:sp>
          <p:nvSpPr>
            <p:cNvPr id="32792" name="Text Box 28"/>
            <p:cNvSpPr txBox="1"/>
            <p:nvPr/>
          </p:nvSpPr>
          <p:spPr>
            <a:xfrm>
              <a:off x="1942" y="2641"/>
              <a:ext cx="15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Line 29"/>
            <p:cNvSpPr/>
            <p:nvPr/>
          </p:nvSpPr>
          <p:spPr>
            <a:xfrm>
              <a:off x="2170" y="2743"/>
              <a:ext cx="1193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4" name="Line 30"/>
            <p:cNvSpPr/>
            <p:nvPr/>
          </p:nvSpPr>
          <p:spPr>
            <a:xfrm>
              <a:off x="2175" y="2709"/>
              <a:ext cx="1193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0869" name="Text Box 37">
            <a:hlinkClick r:id="rId1" tooltip="图 4.2.10 (a) " action="ppaction://hlinksldjump"/>
          </p:cNvPr>
          <p:cNvSpPr txBox="1"/>
          <p:nvPr/>
        </p:nvSpPr>
        <p:spPr>
          <a:xfrm>
            <a:off x="5308600" y="2544763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3.2.10 (a) </a:t>
            </a:r>
            <a:endParaRPr lang="en-US" altLang="zh-CN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70" name="Text Box 38">
            <a:hlinkClick r:id="rId2" tooltip="图 4.2.10 (b) " action="ppaction://hlinksldjump"/>
          </p:cNvPr>
          <p:cNvSpPr txBox="1"/>
          <p:nvPr/>
        </p:nvSpPr>
        <p:spPr>
          <a:xfrm>
            <a:off x="5316538" y="486727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3.2.10 (b) </a:t>
            </a:r>
            <a:endParaRPr lang="en-US" altLang="zh-CN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0871" name="Object 39"/>
          <p:cNvGraphicFramePr>
            <a:graphicFrameLocks noChangeAspect="1"/>
          </p:cNvGraphicFramePr>
          <p:nvPr/>
        </p:nvGraphicFramePr>
        <p:xfrm>
          <a:off x="3154363" y="4784725"/>
          <a:ext cx="18954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748665" imgH="266700" progId="Equation.3">
                  <p:embed/>
                </p:oleObj>
              </mc:Choice>
              <mc:Fallback>
                <p:oleObj name="" r:id="rId3" imgW="748665" imgH="266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4363" y="4784725"/>
                        <a:ext cx="189547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4" name="Object 42"/>
          <p:cNvGraphicFramePr>
            <a:graphicFrameLocks noChangeAspect="1"/>
          </p:cNvGraphicFramePr>
          <p:nvPr/>
        </p:nvGraphicFramePr>
        <p:xfrm>
          <a:off x="2863850" y="2532063"/>
          <a:ext cx="18954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748665" imgH="266700" progId="Equation.3">
                  <p:embed/>
                </p:oleObj>
              </mc:Choice>
              <mc:Fallback>
                <p:oleObj name="" r:id="rId5" imgW="748665" imgH="266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850" y="2532063"/>
                        <a:ext cx="1895475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9" grpId="0"/>
      <p:bldP spid="1208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969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9700" name="Text Box 3">
            <a:hlinkClick r:id="rId1" action="ppaction://hlinksldjump"/>
          </p:cNvPr>
          <p:cNvSpPr txBox="1"/>
          <p:nvPr/>
        </p:nvSpPr>
        <p:spPr>
          <a:xfrm>
            <a:off x="3463925" y="540702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3.2.10 (a)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815975"/>
            <a:ext cx="7753350" cy="4419600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072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0724" name="Text Box 3"/>
          <p:cNvSpPr txBox="1"/>
          <p:nvPr/>
        </p:nvSpPr>
        <p:spPr>
          <a:xfrm>
            <a:off x="3424238" y="54562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3.2.10 (b)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988" y="392113"/>
            <a:ext cx="7715250" cy="4781550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379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3796" name="Text Box 2"/>
          <p:cNvSpPr txBox="1"/>
          <p:nvPr/>
        </p:nvSpPr>
        <p:spPr>
          <a:xfrm>
            <a:off x="654050" y="1306513"/>
            <a:ext cx="7896225" cy="1203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   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74138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设计一个多输出组合网络，它的输入为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三个变量，输出为下面三个函数。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7" name="Text Box 3"/>
          <p:cNvSpPr txBox="1"/>
          <p:nvPr/>
        </p:nvSpPr>
        <p:spPr>
          <a:xfrm>
            <a:off x="2957513" y="4359275"/>
            <a:ext cx="26590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 i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Text Box 4"/>
          <p:cNvSpPr txBox="1"/>
          <p:nvPr/>
        </p:nvSpPr>
        <p:spPr>
          <a:xfrm>
            <a:off x="2960688" y="3665538"/>
            <a:ext cx="2198687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 i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" name="Line 5"/>
          <p:cNvSpPr/>
          <p:nvPr/>
        </p:nvSpPr>
        <p:spPr>
          <a:xfrm flipV="1">
            <a:off x="4465638" y="3741738"/>
            <a:ext cx="227012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0" name="Text Box 6"/>
          <p:cNvSpPr txBox="1"/>
          <p:nvPr/>
        </p:nvSpPr>
        <p:spPr>
          <a:xfrm>
            <a:off x="2960688" y="2957513"/>
            <a:ext cx="29225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" name="Line 7"/>
          <p:cNvSpPr/>
          <p:nvPr/>
        </p:nvSpPr>
        <p:spPr>
          <a:xfrm>
            <a:off x="4676775" y="3051175"/>
            <a:ext cx="23812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2" name="AutoShape 8"/>
          <p:cNvSpPr/>
          <p:nvPr/>
        </p:nvSpPr>
        <p:spPr>
          <a:xfrm>
            <a:off x="2814638" y="3135313"/>
            <a:ext cx="122237" cy="1685925"/>
          </a:xfrm>
          <a:prstGeom prst="leftBrace">
            <a:avLst>
              <a:gd name="adj1" fmla="val 114807"/>
              <a:gd name="adj2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481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grpSp>
        <p:nvGrpSpPr>
          <p:cNvPr id="34820" name="Group 2"/>
          <p:cNvGrpSpPr/>
          <p:nvPr/>
        </p:nvGrpSpPr>
        <p:grpSpPr>
          <a:xfrm>
            <a:off x="2684463" y="2527300"/>
            <a:ext cx="3981450" cy="519113"/>
            <a:chOff x="961" y="370"/>
            <a:chExt cx="2508" cy="327"/>
          </a:xfrm>
        </p:grpSpPr>
        <p:sp>
          <p:nvSpPr>
            <p:cNvPr id="34821" name="Text Box 3"/>
            <p:cNvSpPr txBox="1"/>
            <p:nvPr/>
          </p:nvSpPr>
          <p:spPr>
            <a:xfrm>
              <a:off x="961" y="370"/>
              <a:ext cx="25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Line 4"/>
            <p:cNvSpPr/>
            <p:nvPr/>
          </p:nvSpPr>
          <p:spPr>
            <a:xfrm>
              <a:off x="1193" y="455"/>
              <a:ext cx="2129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3" name="Line 5"/>
            <p:cNvSpPr/>
            <p:nvPr/>
          </p:nvSpPr>
          <p:spPr>
            <a:xfrm>
              <a:off x="1198" y="421"/>
              <a:ext cx="2129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824" name="Group 6"/>
          <p:cNvGrpSpPr/>
          <p:nvPr/>
        </p:nvGrpSpPr>
        <p:grpSpPr>
          <a:xfrm>
            <a:off x="2689225" y="3141663"/>
            <a:ext cx="1914525" cy="519112"/>
            <a:chOff x="964" y="796"/>
            <a:chExt cx="1206" cy="327"/>
          </a:xfrm>
        </p:grpSpPr>
        <p:sp>
          <p:nvSpPr>
            <p:cNvPr id="34825" name="Text Box 7"/>
            <p:cNvSpPr txBox="1"/>
            <p:nvPr/>
          </p:nvSpPr>
          <p:spPr>
            <a:xfrm>
              <a:off x="964" y="796"/>
              <a:ext cx="12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Line 8"/>
            <p:cNvSpPr/>
            <p:nvPr/>
          </p:nvSpPr>
          <p:spPr>
            <a:xfrm>
              <a:off x="1158" y="884"/>
              <a:ext cx="771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827" name="Group 9"/>
          <p:cNvGrpSpPr/>
          <p:nvPr/>
        </p:nvGrpSpPr>
        <p:grpSpPr>
          <a:xfrm>
            <a:off x="4624388" y="3157538"/>
            <a:ext cx="1606550" cy="519112"/>
            <a:chOff x="2183" y="806"/>
            <a:chExt cx="1012" cy="327"/>
          </a:xfrm>
        </p:grpSpPr>
        <p:sp>
          <p:nvSpPr>
            <p:cNvPr id="34828" name="Text Box 10"/>
            <p:cNvSpPr txBox="1"/>
            <p:nvPr/>
          </p:nvSpPr>
          <p:spPr>
            <a:xfrm>
              <a:off x="2183" y="806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</a:rPr>
                <a:t>·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Line 11"/>
            <p:cNvSpPr/>
            <p:nvPr/>
          </p:nvSpPr>
          <p:spPr>
            <a:xfrm>
              <a:off x="2414" y="899"/>
              <a:ext cx="20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0" name="Line 12"/>
            <p:cNvSpPr/>
            <p:nvPr/>
          </p:nvSpPr>
          <p:spPr>
            <a:xfrm>
              <a:off x="2835" y="904"/>
              <a:ext cx="20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831" name="Group 44"/>
          <p:cNvGrpSpPr/>
          <p:nvPr/>
        </p:nvGrpSpPr>
        <p:grpSpPr>
          <a:xfrm>
            <a:off x="1131888" y="4532313"/>
            <a:ext cx="6088062" cy="519112"/>
            <a:chOff x="713" y="2855"/>
            <a:chExt cx="3835" cy="327"/>
          </a:xfrm>
        </p:grpSpPr>
        <p:sp>
          <p:nvSpPr>
            <p:cNvPr id="34832" name="Text Box 14"/>
            <p:cNvSpPr txBox="1"/>
            <p:nvPr/>
          </p:nvSpPr>
          <p:spPr>
            <a:xfrm>
              <a:off x="713" y="2855"/>
              <a:ext cx="38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 C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Line 15"/>
            <p:cNvSpPr/>
            <p:nvPr/>
          </p:nvSpPr>
          <p:spPr>
            <a:xfrm>
              <a:off x="2872" y="2913"/>
              <a:ext cx="11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4" name="Line 16"/>
            <p:cNvSpPr/>
            <p:nvPr/>
          </p:nvSpPr>
          <p:spPr>
            <a:xfrm>
              <a:off x="3037" y="2918"/>
              <a:ext cx="11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5" name="Line 17"/>
            <p:cNvSpPr/>
            <p:nvPr/>
          </p:nvSpPr>
          <p:spPr>
            <a:xfrm>
              <a:off x="3237" y="2918"/>
              <a:ext cx="11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6" name="Line 18"/>
            <p:cNvSpPr/>
            <p:nvPr/>
          </p:nvSpPr>
          <p:spPr>
            <a:xfrm>
              <a:off x="2845" y="2872"/>
              <a:ext cx="53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7" name="Line 19"/>
            <p:cNvSpPr/>
            <p:nvPr/>
          </p:nvSpPr>
          <p:spPr>
            <a:xfrm flipV="1">
              <a:off x="3660" y="2952"/>
              <a:ext cx="17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8" name="Line 20"/>
            <p:cNvSpPr/>
            <p:nvPr/>
          </p:nvSpPr>
          <p:spPr>
            <a:xfrm>
              <a:off x="4062" y="2913"/>
              <a:ext cx="14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839" name="Group 22"/>
          <p:cNvGrpSpPr/>
          <p:nvPr/>
        </p:nvGrpSpPr>
        <p:grpSpPr>
          <a:xfrm>
            <a:off x="2747963" y="3810000"/>
            <a:ext cx="1595437" cy="519113"/>
            <a:chOff x="4049" y="759"/>
            <a:chExt cx="1005" cy="327"/>
          </a:xfrm>
        </p:grpSpPr>
        <p:sp>
          <p:nvSpPr>
            <p:cNvPr id="34840" name="Text Box 23"/>
            <p:cNvSpPr txBox="1"/>
            <p:nvPr/>
          </p:nvSpPr>
          <p:spPr>
            <a:xfrm>
              <a:off x="4049" y="759"/>
              <a:ext cx="10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</a:rPr>
                <a:t>·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Line 24"/>
            <p:cNvSpPr/>
            <p:nvPr/>
          </p:nvSpPr>
          <p:spPr>
            <a:xfrm>
              <a:off x="4269" y="807"/>
              <a:ext cx="20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2" name="Line 25"/>
            <p:cNvSpPr/>
            <p:nvPr/>
          </p:nvSpPr>
          <p:spPr>
            <a:xfrm>
              <a:off x="4670" y="807"/>
              <a:ext cx="20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843" name="Group 26"/>
          <p:cNvGrpSpPr/>
          <p:nvPr/>
        </p:nvGrpSpPr>
        <p:grpSpPr>
          <a:xfrm>
            <a:off x="398463" y="527050"/>
            <a:ext cx="7569200" cy="519113"/>
            <a:chOff x="537" y="2360"/>
            <a:chExt cx="4768" cy="327"/>
          </a:xfrm>
        </p:grpSpPr>
        <p:sp>
          <p:nvSpPr>
            <p:cNvPr id="34844" name="Text Box 27"/>
            <p:cNvSpPr txBox="1"/>
            <p:nvPr/>
          </p:nvSpPr>
          <p:spPr>
            <a:xfrm>
              <a:off x="537" y="2360"/>
              <a:ext cx="4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zh-CN" altLang="en-US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解：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BC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5" name="Line 28"/>
            <p:cNvSpPr/>
            <p:nvPr/>
          </p:nvSpPr>
          <p:spPr>
            <a:xfrm>
              <a:off x="2743" y="2411"/>
              <a:ext cx="12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846" name="Group 46"/>
          <p:cNvGrpSpPr/>
          <p:nvPr/>
        </p:nvGrpSpPr>
        <p:grpSpPr>
          <a:xfrm>
            <a:off x="2644775" y="1189038"/>
            <a:ext cx="2654300" cy="519112"/>
            <a:chOff x="1666" y="749"/>
            <a:chExt cx="1672" cy="327"/>
          </a:xfrm>
        </p:grpSpPr>
        <p:sp>
          <p:nvSpPr>
            <p:cNvPr id="34847" name="Text Box 30"/>
            <p:cNvSpPr txBox="1"/>
            <p:nvPr/>
          </p:nvSpPr>
          <p:spPr>
            <a:xfrm>
              <a:off x="1666" y="749"/>
              <a:ext cx="1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</a:rPr>
                <a:t>·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</a:rPr>
                <a:t>·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8" name="Line 31"/>
            <p:cNvSpPr/>
            <p:nvPr/>
          </p:nvSpPr>
          <p:spPr>
            <a:xfrm>
              <a:off x="1916" y="852"/>
              <a:ext cx="18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9" name="Line 32"/>
            <p:cNvSpPr/>
            <p:nvPr/>
          </p:nvSpPr>
          <p:spPr>
            <a:xfrm>
              <a:off x="2301" y="857"/>
              <a:ext cx="18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0" name="Line 33"/>
            <p:cNvSpPr/>
            <p:nvPr/>
          </p:nvSpPr>
          <p:spPr>
            <a:xfrm>
              <a:off x="2723" y="857"/>
              <a:ext cx="18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1" name="Line 34"/>
            <p:cNvSpPr/>
            <p:nvPr/>
          </p:nvSpPr>
          <p:spPr>
            <a:xfrm>
              <a:off x="1902" y="811"/>
              <a:ext cx="104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852" name="Group 45"/>
          <p:cNvGrpSpPr/>
          <p:nvPr/>
        </p:nvGrpSpPr>
        <p:grpSpPr>
          <a:xfrm>
            <a:off x="1120775" y="1866900"/>
            <a:ext cx="6823075" cy="519113"/>
            <a:chOff x="706" y="1176"/>
            <a:chExt cx="4298" cy="327"/>
          </a:xfrm>
        </p:grpSpPr>
        <p:sp>
          <p:nvSpPr>
            <p:cNvPr id="34853" name="Text Box 36"/>
            <p:cNvSpPr txBox="1"/>
            <p:nvPr/>
          </p:nvSpPr>
          <p:spPr>
            <a:xfrm>
              <a:off x="706" y="1176"/>
              <a:ext cx="42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4" name="Line 37"/>
            <p:cNvSpPr/>
            <p:nvPr/>
          </p:nvSpPr>
          <p:spPr>
            <a:xfrm>
              <a:off x="2292" y="1227"/>
              <a:ext cx="17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55" name="Text Box 38"/>
          <p:cNvSpPr txBox="1"/>
          <p:nvPr/>
        </p:nvSpPr>
        <p:spPr>
          <a:xfrm>
            <a:off x="5075238" y="1189038"/>
            <a:ext cx="26543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56" name="Line 39"/>
          <p:cNvSpPr/>
          <p:nvPr/>
        </p:nvSpPr>
        <p:spPr>
          <a:xfrm>
            <a:off x="5483225" y="1270000"/>
            <a:ext cx="29845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57" name="Line 40"/>
          <p:cNvSpPr/>
          <p:nvPr/>
        </p:nvSpPr>
        <p:spPr>
          <a:xfrm>
            <a:off x="6099175" y="1277938"/>
            <a:ext cx="29845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58" name="Line 41"/>
          <p:cNvSpPr/>
          <p:nvPr/>
        </p:nvSpPr>
        <p:spPr>
          <a:xfrm>
            <a:off x="6702425" y="1277938"/>
            <a:ext cx="29845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59" name="Line 42"/>
          <p:cNvSpPr/>
          <p:nvPr/>
        </p:nvSpPr>
        <p:spPr>
          <a:xfrm>
            <a:off x="5416550" y="1204913"/>
            <a:ext cx="165735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60" name="Text Box 43">
            <a:hlinkClick r:id="" tooltip="图 4.2.11  " action="ppaction://noaction"/>
          </p:cNvPr>
          <p:cNvSpPr txBox="1"/>
          <p:nvPr/>
        </p:nvSpPr>
        <p:spPr>
          <a:xfrm>
            <a:off x="1085850" y="5156200"/>
            <a:ext cx="15446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3.2.11  </a:t>
            </a:r>
            <a:endParaRPr lang="en-US" altLang="zh-CN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174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1748" name="Text Box 3"/>
          <p:cNvSpPr txBox="1"/>
          <p:nvPr/>
        </p:nvSpPr>
        <p:spPr>
          <a:xfrm>
            <a:off x="3806825" y="5443538"/>
            <a:ext cx="15446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3.2.11 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4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213" y="679450"/>
            <a:ext cx="8029575" cy="4476750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331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71829" name="Text Box 149"/>
          <p:cNvSpPr txBox="1"/>
          <p:nvPr/>
        </p:nvSpPr>
        <p:spPr>
          <a:xfrm>
            <a:off x="730250" y="573088"/>
            <a:ext cx="76771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en-US" altLang="zh-CN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十进制译码器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33" name="Text Box 153"/>
          <p:cNvSpPr txBox="1"/>
          <p:nvPr/>
        </p:nvSpPr>
        <p:spPr>
          <a:xfrm>
            <a:off x="722313" y="1150938"/>
            <a:ext cx="38465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8421BCD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码译码器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7442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34" name="Text Box 154"/>
          <p:cNvSpPr txBox="1"/>
          <p:nvPr/>
        </p:nvSpPr>
        <p:spPr>
          <a:xfrm>
            <a:off x="722313" y="1817688"/>
            <a:ext cx="38465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余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3BCD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码译码器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7443  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35" name="Text Box 155"/>
          <p:cNvSpPr txBox="1"/>
          <p:nvPr/>
        </p:nvSpPr>
        <p:spPr>
          <a:xfrm>
            <a:off x="730250" y="2293938"/>
            <a:ext cx="4619625" cy="690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余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格雷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码译码器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7444  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43" name="Rectangle 163">
            <a:hlinkClick r:id="" tooltip="图  4.2.12  (c)   " action="ppaction://noaction"/>
          </p:cNvPr>
          <p:cNvSpPr/>
          <p:nvPr/>
        </p:nvSpPr>
        <p:spPr>
          <a:xfrm>
            <a:off x="722313" y="3049588"/>
            <a:ext cx="4953000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3.2.12  (c) 7442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逻辑符号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44" name="Rectangle 164">
            <a:hlinkClick r:id="" tooltip="表  4.2.7二—十进制译码器 7442的功能表" action="ppaction://noaction"/>
          </p:cNvPr>
          <p:cNvSpPr/>
          <p:nvPr/>
        </p:nvSpPr>
        <p:spPr>
          <a:xfrm>
            <a:off x="692150" y="3690938"/>
            <a:ext cx="6515100" cy="519112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3.2.7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en-US" altLang="zh-CN" b="1" u="sng" baseline="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十进制译码器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7442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的功能表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2" name="AutoShape 168">
            <a:hlinkClick r:id="rId1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3" name="AutoShape 169">
            <a:hlinkClick r:id="rId2" action="ppaction://hlinkpres?slideindex=1&amp;slidetitle="/>
          </p:cNvPr>
          <p:cNvSpPr/>
          <p:nvPr/>
        </p:nvSpPr>
        <p:spPr>
          <a:xfrm>
            <a:off x="4895850" y="6269038"/>
            <a:ext cx="636588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节目录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9" grpId="0"/>
      <p:bldP spid="71833" grpId="0"/>
      <p:bldP spid="71834" grpId="0"/>
      <p:bldP spid="71835" grpId="0"/>
      <p:bldP spid="71843" grpId="0" advAuto="1000" build="p"/>
      <p:bldP spid="71844" grpId="0" advAuto="100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584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1"/>
          <a:srcRect l="21735" t="4921" r="71176" b="82820"/>
          <a:stretch>
            <a:fillRect/>
          </a:stretch>
        </p:blipFill>
        <p:spPr>
          <a:xfrm>
            <a:off x="2474913" y="779463"/>
            <a:ext cx="4187825" cy="4586287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35845" name="Text Box 3"/>
          <p:cNvSpPr txBox="1"/>
          <p:nvPr/>
        </p:nvSpPr>
        <p:spPr>
          <a:xfrm>
            <a:off x="3398838" y="5365750"/>
            <a:ext cx="23399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3.2.12  (c)  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Text Box 4"/>
          <p:cNvSpPr txBox="1"/>
          <p:nvPr/>
        </p:nvSpPr>
        <p:spPr>
          <a:xfrm>
            <a:off x="1771650" y="2100263"/>
            <a:ext cx="492125" cy="2227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地址输入端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Text Box 5"/>
          <p:cNvSpPr txBox="1"/>
          <p:nvPr/>
        </p:nvSpPr>
        <p:spPr>
          <a:xfrm>
            <a:off x="6726238" y="2452688"/>
            <a:ext cx="523875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输出端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4BBA-9601-4B9E-BD2F-0AD9000F9F85}" type="datetime3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8685" y="2471420"/>
            <a:ext cx="6555105" cy="2491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2. 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问题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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（</a:t>
            </a:r>
            <a:r>
              <a:rPr lang="en-US" alt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a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）按时完成作业（内容截至交作业周）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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（</a:t>
            </a:r>
            <a:r>
              <a:rPr lang="en-US" alt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b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）漏题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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（</a:t>
            </a:r>
            <a:r>
              <a:rPr lang="en-US" alt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c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）抄袭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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（</a:t>
            </a:r>
            <a:r>
              <a:rPr lang="en-US" alt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d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</a:rPr>
              <a:t>）作业本</a:t>
            </a:r>
            <a:endParaRPr lang="zh-CN" altLang="en-US" sz="4000">
              <a:solidFill>
                <a:srgbClr val="FF0000"/>
              </a:solidFill>
              <a:latin typeface="+mn-lt"/>
              <a:ea typeface="+mn-ea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665" y="864870"/>
            <a:ext cx="354647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4800" b="1">
                <a:solidFill>
                  <a:schemeClr val="accent2"/>
                </a:solidFill>
                <a:latin typeface="+mn-lt"/>
                <a:ea typeface="+mn-ea"/>
                <a:cs typeface="+mn-lt"/>
                <a:sym typeface="+mn-ea"/>
              </a:rPr>
              <a:t>作业</a:t>
            </a:r>
            <a:r>
              <a:rPr lang="zh-CN" sz="4000" b="1">
                <a:solidFill>
                  <a:schemeClr val="accent2"/>
                </a:solidFill>
                <a:latin typeface="+mn-lt"/>
                <a:ea typeface="+mn-ea"/>
                <a:cs typeface="+mn-lt"/>
                <a:sym typeface="+mn-ea"/>
              </a:rPr>
              <a:t>：</a:t>
            </a:r>
            <a:endParaRPr lang="zh-CN" altLang="en-US" sz="4000" b="1">
              <a:solidFill>
                <a:schemeClr val="accent2"/>
              </a:solidFill>
              <a:latin typeface="+mn-lt"/>
              <a:ea typeface="+mn-ea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685" y="1207770"/>
            <a:ext cx="5961380" cy="1491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1. 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作业等级：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A</a:t>
            </a:r>
            <a:r>
              <a:rPr lang="en-US" sz="4000" baseline="30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+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A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B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C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D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E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；</a:t>
            </a:r>
            <a:endParaRPr lang="zh-CN" sz="4000">
              <a:solidFill>
                <a:srgbClr val="FF0000"/>
              </a:solidFill>
              <a:latin typeface="+mn-lt"/>
              <a:ea typeface="+mn-ea"/>
              <a:cs typeface="+mn-lt"/>
              <a:sym typeface="+mn-ea"/>
            </a:endParaRPr>
          </a:p>
          <a:p>
            <a:pPr algn="l"/>
            <a:r>
              <a:rPr lang="en-US" alt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    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对应成绩：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100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95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90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80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70</a:t>
            </a:r>
            <a:r>
              <a:rPr lang="zh-CN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，</a:t>
            </a:r>
            <a:r>
              <a:rPr lang="en-US" sz="400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60</a:t>
            </a:r>
            <a:endParaRPr lang="zh-CN" altLang="en-US" sz="4000">
              <a:solidFill>
                <a:srgbClr val="FF0000"/>
              </a:solidFill>
              <a:latin typeface="+mn-lt"/>
              <a:ea typeface="+mn-ea"/>
              <a:cs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686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6868" name="Text Box 2"/>
          <p:cNvSpPr txBox="1"/>
          <p:nvPr/>
        </p:nvSpPr>
        <p:spPr>
          <a:xfrm>
            <a:off x="1312863" y="525463"/>
            <a:ext cx="66135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3.2.7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en-US" altLang="zh-CN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十进制译码器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7442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的功能表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69" name="Group 52"/>
          <p:cNvGrpSpPr/>
          <p:nvPr/>
        </p:nvGrpSpPr>
        <p:grpSpPr>
          <a:xfrm>
            <a:off x="1298575" y="1111250"/>
            <a:ext cx="6583363" cy="4614863"/>
            <a:chOff x="818" y="700"/>
            <a:chExt cx="4147" cy="2907"/>
          </a:xfrm>
        </p:grpSpPr>
        <p:sp>
          <p:nvSpPr>
            <p:cNvPr id="36870" name="Rectangle 4"/>
            <p:cNvSpPr/>
            <p:nvPr/>
          </p:nvSpPr>
          <p:spPr>
            <a:xfrm>
              <a:off x="2018" y="3089"/>
              <a:ext cx="2947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1    1    1     1    1    1    1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1" name="Rectangle 5"/>
            <p:cNvSpPr/>
            <p:nvPr/>
          </p:nvSpPr>
          <p:spPr>
            <a:xfrm>
              <a:off x="818" y="3089"/>
              <a:ext cx="1200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Rectangle 6"/>
            <p:cNvSpPr/>
            <p:nvPr/>
          </p:nvSpPr>
          <p:spPr>
            <a:xfrm>
              <a:off x="2018" y="2581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1    1    1     1    1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Rectangle 7"/>
            <p:cNvSpPr/>
            <p:nvPr/>
          </p:nvSpPr>
          <p:spPr>
            <a:xfrm>
              <a:off x="818" y="2581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0    1    0    1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Rectangle 8"/>
            <p:cNvSpPr/>
            <p:nvPr/>
          </p:nvSpPr>
          <p:spPr>
            <a:xfrm>
              <a:off x="2018" y="2327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1    1    1     1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Rectangle 9"/>
            <p:cNvSpPr/>
            <p:nvPr/>
          </p:nvSpPr>
          <p:spPr>
            <a:xfrm>
              <a:off x="818" y="2327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0    1    0    0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Rectangle 10"/>
            <p:cNvSpPr/>
            <p:nvPr/>
          </p:nvSpPr>
          <p:spPr>
            <a:xfrm>
              <a:off x="2018" y="2073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Rectangle 11"/>
            <p:cNvSpPr/>
            <p:nvPr/>
          </p:nvSpPr>
          <p:spPr>
            <a:xfrm>
              <a:off x="818" y="2073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0    0    1    1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Rectangle 12"/>
            <p:cNvSpPr/>
            <p:nvPr/>
          </p:nvSpPr>
          <p:spPr>
            <a:xfrm>
              <a:off x="2018" y="2835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1    1    1     1    1    1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9" name="Rectangle 13"/>
            <p:cNvSpPr/>
            <p:nvPr/>
          </p:nvSpPr>
          <p:spPr>
            <a:xfrm>
              <a:off x="818" y="2835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0    1    1    0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" name="Rectangle 14"/>
            <p:cNvSpPr/>
            <p:nvPr/>
          </p:nvSpPr>
          <p:spPr>
            <a:xfrm>
              <a:off x="2018" y="3348"/>
              <a:ext cx="2947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1    1    1     1    1    1    1    1 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1" name="Rectangle 15"/>
            <p:cNvSpPr/>
            <p:nvPr/>
          </p:nvSpPr>
          <p:spPr>
            <a:xfrm>
              <a:off x="818" y="3348"/>
              <a:ext cx="1200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1    0    0    0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Rectangle 16"/>
            <p:cNvSpPr/>
            <p:nvPr/>
          </p:nvSpPr>
          <p:spPr>
            <a:xfrm>
              <a:off x="2018" y="1819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1    1    1    1    1    1    1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Rectangle 17"/>
            <p:cNvSpPr/>
            <p:nvPr/>
          </p:nvSpPr>
          <p:spPr>
            <a:xfrm>
              <a:off x="818" y="1819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0    0    1    0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4" name="Rectangle 18"/>
            <p:cNvSpPr/>
            <p:nvPr/>
          </p:nvSpPr>
          <p:spPr>
            <a:xfrm>
              <a:off x="2018" y="1565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1     1    1    1    1    1    1    1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5" name="Rectangle 19"/>
            <p:cNvSpPr/>
            <p:nvPr/>
          </p:nvSpPr>
          <p:spPr>
            <a:xfrm>
              <a:off x="818" y="1565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0    0    0    1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6" name="Rectangle 20"/>
            <p:cNvSpPr/>
            <p:nvPr/>
          </p:nvSpPr>
          <p:spPr>
            <a:xfrm>
              <a:off x="2018" y="1311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1    1     1    1    1    1    1    1    1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7" name="Rectangle 21"/>
            <p:cNvSpPr/>
            <p:nvPr/>
          </p:nvSpPr>
          <p:spPr>
            <a:xfrm>
              <a:off x="818" y="1311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0    0    0    0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8" name="Rectangle 22"/>
            <p:cNvSpPr/>
            <p:nvPr/>
          </p:nvSpPr>
          <p:spPr>
            <a:xfrm>
              <a:off x="2018" y="963"/>
              <a:ext cx="2947" cy="34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Rectangle 23"/>
            <p:cNvSpPr/>
            <p:nvPr/>
          </p:nvSpPr>
          <p:spPr>
            <a:xfrm>
              <a:off x="818" y="963"/>
              <a:ext cx="1200" cy="34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0" name="Rectangle 24"/>
            <p:cNvSpPr/>
            <p:nvPr/>
          </p:nvSpPr>
          <p:spPr>
            <a:xfrm>
              <a:off x="2018" y="700"/>
              <a:ext cx="2947" cy="26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             出</a:t>
              </a:r>
              <a:endParaRPr lang="zh-CN" altLang="en-US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1" name="Rectangle 25"/>
            <p:cNvSpPr/>
            <p:nvPr/>
          </p:nvSpPr>
          <p:spPr>
            <a:xfrm>
              <a:off x="818" y="700"/>
              <a:ext cx="1200" cy="263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入</a:t>
              </a:r>
              <a:endParaRPr lang="zh-CN" altLang="en-US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2" name="Line 26"/>
            <p:cNvSpPr/>
            <p:nvPr/>
          </p:nvSpPr>
          <p:spPr>
            <a:xfrm>
              <a:off x="818" y="963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3" name="Line 27"/>
            <p:cNvSpPr/>
            <p:nvPr/>
          </p:nvSpPr>
          <p:spPr>
            <a:xfrm>
              <a:off x="818" y="1311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4" name="Line 28"/>
            <p:cNvSpPr/>
            <p:nvPr/>
          </p:nvSpPr>
          <p:spPr>
            <a:xfrm>
              <a:off x="818" y="1565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5" name="Line 29"/>
            <p:cNvSpPr/>
            <p:nvPr/>
          </p:nvSpPr>
          <p:spPr>
            <a:xfrm>
              <a:off x="818" y="1819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6" name="Line 30"/>
            <p:cNvSpPr/>
            <p:nvPr/>
          </p:nvSpPr>
          <p:spPr>
            <a:xfrm>
              <a:off x="818" y="2073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7" name="Line 31"/>
            <p:cNvSpPr/>
            <p:nvPr/>
          </p:nvSpPr>
          <p:spPr>
            <a:xfrm>
              <a:off x="818" y="3607"/>
              <a:ext cx="414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8" name="Line 32"/>
            <p:cNvSpPr/>
            <p:nvPr/>
          </p:nvSpPr>
          <p:spPr>
            <a:xfrm>
              <a:off x="818" y="700"/>
              <a:ext cx="0" cy="290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9" name="Line 33"/>
            <p:cNvSpPr/>
            <p:nvPr/>
          </p:nvSpPr>
          <p:spPr>
            <a:xfrm>
              <a:off x="2018" y="700"/>
              <a:ext cx="0" cy="290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0" name="Line 34"/>
            <p:cNvSpPr/>
            <p:nvPr/>
          </p:nvSpPr>
          <p:spPr>
            <a:xfrm>
              <a:off x="4965" y="700"/>
              <a:ext cx="0" cy="290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1" name="Line 35"/>
            <p:cNvSpPr/>
            <p:nvPr/>
          </p:nvSpPr>
          <p:spPr>
            <a:xfrm>
              <a:off x="818" y="700"/>
              <a:ext cx="414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2" name="Line 36"/>
            <p:cNvSpPr/>
            <p:nvPr/>
          </p:nvSpPr>
          <p:spPr>
            <a:xfrm>
              <a:off x="818" y="3089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3" name="Line 37"/>
            <p:cNvSpPr/>
            <p:nvPr/>
          </p:nvSpPr>
          <p:spPr>
            <a:xfrm>
              <a:off x="818" y="2327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4" name="Line 38"/>
            <p:cNvSpPr/>
            <p:nvPr/>
          </p:nvSpPr>
          <p:spPr>
            <a:xfrm>
              <a:off x="818" y="2581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5" name="Line 39"/>
            <p:cNvSpPr/>
            <p:nvPr/>
          </p:nvSpPr>
          <p:spPr>
            <a:xfrm>
              <a:off x="818" y="2835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6" name="Line 40"/>
            <p:cNvSpPr/>
            <p:nvPr/>
          </p:nvSpPr>
          <p:spPr>
            <a:xfrm>
              <a:off x="818" y="3348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7" name="Line 41"/>
            <p:cNvSpPr/>
            <p:nvPr/>
          </p:nvSpPr>
          <p:spPr>
            <a:xfrm>
              <a:off x="2132" y="1031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8" name="Line 42"/>
            <p:cNvSpPr/>
            <p:nvPr/>
          </p:nvSpPr>
          <p:spPr>
            <a:xfrm>
              <a:off x="2395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9" name="Line 43"/>
            <p:cNvSpPr/>
            <p:nvPr/>
          </p:nvSpPr>
          <p:spPr>
            <a:xfrm>
              <a:off x="2658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0" name="Line 44"/>
            <p:cNvSpPr/>
            <p:nvPr/>
          </p:nvSpPr>
          <p:spPr>
            <a:xfrm>
              <a:off x="2978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1" name="Line 45"/>
            <p:cNvSpPr/>
            <p:nvPr/>
          </p:nvSpPr>
          <p:spPr>
            <a:xfrm>
              <a:off x="3292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2" name="Line 46"/>
            <p:cNvSpPr/>
            <p:nvPr/>
          </p:nvSpPr>
          <p:spPr>
            <a:xfrm>
              <a:off x="3562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3" name="Line 47"/>
            <p:cNvSpPr/>
            <p:nvPr/>
          </p:nvSpPr>
          <p:spPr>
            <a:xfrm>
              <a:off x="3855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4" name="Line 48"/>
            <p:cNvSpPr/>
            <p:nvPr/>
          </p:nvSpPr>
          <p:spPr>
            <a:xfrm>
              <a:off x="4122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5" name="Line 49"/>
            <p:cNvSpPr/>
            <p:nvPr/>
          </p:nvSpPr>
          <p:spPr>
            <a:xfrm>
              <a:off x="4429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6" name="Line 50"/>
            <p:cNvSpPr/>
            <p:nvPr/>
          </p:nvSpPr>
          <p:spPr>
            <a:xfrm>
              <a:off x="4696" y="1036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789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7892" name="Text Box 2"/>
          <p:cNvSpPr txBox="1"/>
          <p:nvPr/>
        </p:nvSpPr>
        <p:spPr>
          <a:xfrm>
            <a:off x="1312863" y="649288"/>
            <a:ext cx="66135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续表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893" name="Group 46"/>
          <p:cNvGrpSpPr/>
          <p:nvPr/>
        </p:nvGrpSpPr>
        <p:grpSpPr>
          <a:xfrm>
            <a:off x="1298575" y="1379538"/>
            <a:ext cx="6583363" cy="3813175"/>
            <a:chOff x="818" y="869"/>
            <a:chExt cx="4147" cy="2402"/>
          </a:xfrm>
        </p:grpSpPr>
        <p:sp>
          <p:nvSpPr>
            <p:cNvPr id="37894" name="Rectangle 4"/>
            <p:cNvSpPr/>
            <p:nvPr/>
          </p:nvSpPr>
          <p:spPr>
            <a:xfrm>
              <a:off x="2018" y="2763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1    1    1     1    1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Rectangle 5"/>
            <p:cNvSpPr/>
            <p:nvPr/>
          </p:nvSpPr>
          <p:spPr>
            <a:xfrm>
              <a:off x="818" y="2763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1    1    1    0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Rectangle 6"/>
            <p:cNvSpPr/>
            <p:nvPr/>
          </p:nvSpPr>
          <p:spPr>
            <a:xfrm>
              <a:off x="2018" y="2509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1    1    1     1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Rectangle 7"/>
            <p:cNvSpPr/>
            <p:nvPr/>
          </p:nvSpPr>
          <p:spPr>
            <a:xfrm>
              <a:off x="818" y="2509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1    1    0    1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Rectangle 8"/>
            <p:cNvSpPr/>
            <p:nvPr/>
          </p:nvSpPr>
          <p:spPr>
            <a:xfrm>
              <a:off x="2018" y="2255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Rectangle 9"/>
            <p:cNvSpPr/>
            <p:nvPr/>
          </p:nvSpPr>
          <p:spPr>
            <a:xfrm>
              <a:off x="818" y="2255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1    1    0    0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Rectangle 10"/>
            <p:cNvSpPr/>
            <p:nvPr/>
          </p:nvSpPr>
          <p:spPr>
            <a:xfrm>
              <a:off x="2018" y="3017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1    1    1     1    1    1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Rectangle 11"/>
            <p:cNvSpPr/>
            <p:nvPr/>
          </p:nvSpPr>
          <p:spPr>
            <a:xfrm>
              <a:off x="818" y="3017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Rectangle 12"/>
            <p:cNvSpPr/>
            <p:nvPr/>
          </p:nvSpPr>
          <p:spPr>
            <a:xfrm>
              <a:off x="2018" y="2001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</a:t>
              </a:r>
              <a:r>
                <a:rPr lang="en-US" altLang="zh-CN" sz="24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1    1    1    1    1    1    1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3" name="Rectangle 13"/>
            <p:cNvSpPr/>
            <p:nvPr/>
          </p:nvSpPr>
          <p:spPr>
            <a:xfrm>
              <a:off x="818" y="2001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1    0    1    1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Rectangle 14"/>
            <p:cNvSpPr/>
            <p:nvPr/>
          </p:nvSpPr>
          <p:spPr>
            <a:xfrm>
              <a:off x="2018" y="1747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</a:t>
              </a:r>
              <a:r>
                <a:rPr lang="en-US" altLang="zh-CN" sz="24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1     1    1    1    1    1    1    1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15"/>
            <p:cNvSpPr/>
            <p:nvPr/>
          </p:nvSpPr>
          <p:spPr>
            <a:xfrm>
              <a:off x="818" y="1747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1    0    1    0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Rectangle 16"/>
            <p:cNvSpPr/>
            <p:nvPr/>
          </p:nvSpPr>
          <p:spPr>
            <a:xfrm>
              <a:off x="2018" y="1493"/>
              <a:ext cx="2947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1    1     1    1    1    1    1    1   </a:t>
              </a:r>
              <a:r>
                <a:rPr lang="en-US" altLang="zh-CN" sz="24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sz="2400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Rectangle 17"/>
            <p:cNvSpPr/>
            <p:nvPr/>
          </p:nvSpPr>
          <p:spPr>
            <a:xfrm>
              <a:off x="818" y="1493"/>
              <a:ext cx="1200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1    0    0    1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Rectangle 18"/>
            <p:cNvSpPr/>
            <p:nvPr/>
          </p:nvSpPr>
          <p:spPr>
            <a:xfrm>
              <a:off x="2018" y="1145"/>
              <a:ext cx="2947" cy="34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Rectangle 19"/>
            <p:cNvSpPr/>
            <p:nvPr/>
          </p:nvSpPr>
          <p:spPr>
            <a:xfrm>
              <a:off x="818" y="1145"/>
              <a:ext cx="1200" cy="34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0" name="Rectangle 20"/>
            <p:cNvSpPr/>
            <p:nvPr/>
          </p:nvSpPr>
          <p:spPr>
            <a:xfrm>
              <a:off x="2018" y="869"/>
              <a:ext cx="2947" cy="27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             出</a:t>
              </a:r>
              <a:endParaRPr lang="zh-CN" altLang="en-US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1" name="Rectangle 21"/>
            <p:cNvSpPr/>
            <p:nvPr/>
          </p:nvSpPr>
          <p:spPr>
            <a:xfrm>
              <a:off x="818" y="869"/>
              <a:ext cx="1200" cy="27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4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入</a:t>
              </a:r>
              <a:endParaRPr lang="zh-CN" altLang="en-US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2" name="Line 22"/>
            <p:cNvSpPr/>
            <p:nvPr/>
          </p:nvSpPr>
          <p:spPr>
            <a:xfrm>
              <a:off x="818" y="1145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3" name="Line 23"/>
            <p:cNvSpPr/>
            <p:nvPr/>
          </p:nvSpPr>
          <p:spPr>
            <a:xfrm>
              <a:off x="818" y="1493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4" name="Line 24"/>
            <p:cNvSpPr/>
            <p:nvPr/>
          </p:nvSpPr>
          <p:spPr>
            <a:xfrm>
              <a:off x="818" y="1747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5" name="Line 25"/>
            <p:cNvSpPr/>
            <p:nvPr/>
          </p:nvSpPr>
          <p:spPr>
            <a:xfrm>
              <a:off x="818" y="2001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6" name="Line 26"/>
            <p:cNvSpPr/>
            <p:nvPr/>
          </p:nvSpPr>
          <p:spPr>
            <a:xfrm>
              <a:off x="818" y="2255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7" name="Line 27"/>
            <p:cNvSpPr/>
            <p:nvPr/>
          </p:nvSpPr>
          <p:spPr>
            <a:xfrm>
              <a:off x="818" y="3271"/>
              <a:ext cx="414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8" name="Line 28"/>
            <p:cNvSpPr/>
            <p:nvPr/>
          </p:nvSpPr>
          <p:spPr>
            <a:xfrm>
              <a:off x="818" y="869"/>
              <a:ext cx="0" cy="240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9" name="Line 29"/>
            <p:cNvSpPr/>
            <p:nvPr/>
          </p:nvSpPr>
          <p:spPr>
            <a:xfrm>
              <a:off x="2018" y="869"/>
              <a:ext cx="0" cy="240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0" name="Line 30"/>
            <p:cNvSpPr/>
            <p:nvPr/>
          </p:nvSpPr>
          <p:spPr>
            <a:xfrm>
              <a:off x="4965" y="869"/>
              <a:ext cx="0" cy="240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1" name="Line 31"/>
            <p:cNvSpPr/>
            <p:nvPr/>
          </p:nvSpPr>
          <p:spPr>
            <a:xfrm>
              <a:off x="818" y="869"/>
              <a:ext cx="414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2" name="Line 32"/>
            <p:cNvSpPr/>
            <p:nvPr/>
          </p:nvSpPr>
          <p:spPr>
            <a:xfrm>
              <a:off x="818" y="2509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3" name="Line 33"/>
            <p:cNvSpPr/>
            <p:nvPr/>
          </p:nvSpPr>
          <p:spPr>
            <a:xfrm>
              <a:off x="818" y="2763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4" name="Line 34"/>
            <p:cNvSpPr/>
            <p:nvPr/>
          </p:nvSpPr>
          <p:spPr>
            <a:xfrm>
              <a:off x="818" y="3017"/>
              <a:ext cx="4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5" name="Line 35"/>
            <p:cNvSpPr/>
            <p:nvPr/>
          </p:nvSpPr>
          <p:spPr>
            <a:xfrm>
              <a:off x="2125" y="1213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6" name="Line 36"/>
            <p:cNvSpPr/>
            <p:nvPr/>
          </p:nvSpPr>
          <p:spPr>
            <a:xfrm>
              <a:off x="2402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7" name="Line 37"/>
            <p:cNvSpPr/>
            <p:nvPr/>
          </p:nvSpPr>
          <p:spPr>
            <a:xfrm>
              <a:off x="2672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8" name="Line 38"/>
            <p:cNvSpPr/>
            <p:nvPr/>
          </p:nvSpPr>
          <p:spPr>
            <a:xfrm>
              <a:off x="2992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9" name="Line 39"/>
            <p:cNvSpPr/>
            <p:nvPr/>
          </p:nvSpPr>
          <p:spPr>
            <a:xfrm>
              <a:off x="3292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0" name="Line 40"/>
            <p:cNvSpPr/>
            <p:nvPr/>
          </p:nvSpPr>
          <p:spPr>
            <a:xfrm>
              <a:off x="3576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1" name="Line 41"/>
            <p:cNvSpPr/>
            <p:nvPr/>
          </p:nvSpPr>
          <p:spPr>
            <a:xfrm>
              <a:off x="3869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2" name="Line 42"/>
            <p:cNvSpPr/>
            <p:nvPr/>
          </p:nvSpPr>
          <p:spPr>
            <a:xfrm>
              <a:off x="4129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3" name="Line 43"/>
            <p:cNvSpPr/>
            <p:nvPr/>
          </p:nvSpPr>
          <p:spPr>
            <a:xfrm>
              <a:off x="4422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4" name="Line 44"/>
            <p:cNvSpPr/>
            <p:nvPr/>
          </p:nvSpPr>
          <p:spPr>
            <a:xfrm>
              <a:off x="4696" y="1218"/>
              <a:ext cx="13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433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74793" name="Text Box 41"/>
          <p:cNvSpPr txBox="1"/>
          <p:nvPr/>
        </p:nvSpPr>
        <p:spPr>
          <a:xfrm>
            <a:off x="2955925" y="1427163"/>
            <a:ext cx="1644650" cy="1146175"/>
          </a:xfrm>
          <a:prstGeom prst="rect">
            <a:avLst/>
          </a:prstGeom>
          <a:solidFill>
            <a:srgbClr val="CC99FF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数字显示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译  码  器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95" name="Rectangle 43"/>
          <p:cNvSpPr/>
          <p:nvPr/>
        </p:nvSpPr>
        <p:spPr>
          <a:xfrm>
            <a:off x="1017588" y="1724025"/>
            <a:ext cx="1320800" cy="547688"/>
          </a:xfrm>
          <a:prstGeom prst="rect">
            <a:avLst/>
          </a:prstGeom>
          <a:solidFill>
            <a:srgbClr val="00CCFF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98" name="Text Box 46"/>
          <p:cNvSpPr txBox="1"/>
          <p:nvPr/>
        </p:nvSpPr>
        <p:spPr>
          <a:xfrm>
            <a:off x="730250" y="573088"/>
            <a:ext cx="76771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数字显示译码器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99" name="Text Box 47"/>
          <p:cNvSpPr txBox="1"/>
          <p:nvPr/>
        </p:nvSpPr>
        <p:spPr>
          <a:xfrm>
            <a:off x="5357813" y="1414463"/>
            <a:ext cx="1511300" cy="1146175"/>
          </a:xfrm>
          <a:prstGeom prst="rect">
            <a:avLst/>
          </a:prstGeom>
          <a:solidFill>
            <a:srgbClr val="FF99CC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七    段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数码管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00" name="AutoShape 48"/>
          <p:cNvSpPr/>
          <p:nvPr/>
        </p:nvSpPr>
        <p:spPr>
          <a:xfrm>
            <a:off x="2381250" y="1838325"/>
            <a:ext cx="511175" cy="315913"/>
          </a:xfrm>
          <a:prstGeom prst="rightArrow">
            <a:avLst>
              <a:gd name="adj1" fmla="val 50000"/>
              <a:gd name="adj2" fmla="val 40437"/>
            </a:avLst>
          </a:prstGeom>
          <a:solidFill>
            <a:schemeClr val="hlink">
              <a:alpha val="50195"/>
            </a:schemeClr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01" name="AutoShape 49"/>
          <p:cNvSpPr/>
          <p:nvPr/>
        </p:nvSpPr>
        <p:spPr>
          <a:xfrm>
            <a:off x="4656138" y="1838325"/>
            <a:ext cx="638175" cy="295275"/>
          </a:xfrm>
          <a:prstGeom prst="rightArrow">
            <a:avLst>
              <a:gd name="adj1" fmla="val 50000"/>
              <a:gd name="adj2" fmla="val 54012"/>
            </a:avLst>
          </a:prstGeom>
          <a:solidFill>
            <a:schemeClr val="hlink">
              <a:alpha val="50195"/>
            </a:schemeClr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41" name="Text Box 89"/>
          <p:cNvSpPr txBox="1"/>
          <p:nvPr/>
        </p:nvSpPr>
        <p:spPr>
          <a:xfrm>
            <a:off x="795338" y="4094163"/>
            <a:ext cx="26955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七段数码管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42" name="Text Box 90">
            <a:hlinkClick r:id="" tooltip="图  4.2.13  C－391E" action="ppaction://noaction"/>
          </p:cNvPr>
          <p:cNvSpPr txBox="1"/>
          <p:nvPr/>
        </p:nvSpPr>
        <p:spPr>
          <a:xfrm>
            <a:off x="3783013" y="2967038"/>
            <a:ext cx="1276350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u="sng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半导体</a:t>
            </a:r>
            <a:endParaRPr lang="zh-CN" altLang="en-US" b="1" u="sng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u="sng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数码管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43" name="Text Box 91"/>
          <p:cNvSpPr txBox="1"/>
          <p:nvPr/>
        </p:nvSpPr>
        <p:spPr>
          <a:xfrm>
            <a:off x="3790950" y="4419600"/>
            <a:ext cx="1276350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液    晶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数码管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45" name="Text Box 93"/>
          <p:cNvSpPr txBox="1"/>
          <p:nvPr/>
        </p:nvSpPr>
        <p:spPr>
          <a:xfrm>
            <a:off x="5332413" y="2922588"/>
            <a:ext cx="12763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共阳极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46" name="Text Box 94"/>
          <p:cNvSpPr txBox="1"/>
          <p:nvPr/>
        </p:nvSpPr>
        <p:spPr>
          <a:xfrm>
            <a:off x="5340350" y="3735388"/>
            <a:ext cx="12763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共阴极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47" name="AutoShape 95"/>
          <p:cNvSpPr/>
          <p:nvPr/>
        </p:nvSpPr>
        <p:spPr>
          <a:xfrm>
            <a:off x="3578225" y="3362325"/>
            <a:ext cx="169863" cy="1935163"/>
          </a:xfrm>
          <a:prstGeom prst="leftBrace">
            <a:avLst>
              <a:gd name="adj1" fmla="val 94831"/>
              <a:gd name="adj2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48" name="AutoShape 96"/>
          <p:cNvSpPr/>
          <p:nvPr/>
        </p:nvSpPr>
        <p:spPr>
          <a:xfrm>
            <a:off x="5126038" y="3079750"/>
            <a:ext cx="128587" cy="957263"/>
          </a:xfrm>
          <a:prstGeom prst="leftBrace">
            <a:avLst>
              <a:gd name="adj1" fmla="val 61968"/>
              <a:gd name="adj2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3" name="AutoShape 102">
            <a:hlinkClick r:id="rId1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4" name="AutoShape 103">
            <a:hlinkClick r:id="rId2" action="ppaction://hlinkpres?slideindex=1&amp;slidetitle="/>
          </p:cNvPr>
          <p:cNvSpPr/>
          <p:nvPr/>
        </p:nvSpPr>
        <p:spPr>
          <a:xfrm>
            <a:off x="4895850" y="6269038"/>
            <a:ext cx="636588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节目录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3" grpId="0" animBg="1"/>
      <p:bldP spid="74795" grpId="0" animBg="1"/>
      <p:bldP spid="74798" grpId="0"/>
      <p:bldP spid="74799" grpId="0" animBg="1"/>
      <p:bldP spid="74800" grpId="0" animBg="1"/>
      <p:bldP spid="74801" grpId="0" animBg="1"/>
      <p:bldP spid="74841" grpId="0"/>
      <p:bldP spid="74842" grpId="0"/>
      <p:bldP spid="74843" grpId="0"/>
      <p:bldP spid="74845" grpId="0"/>
      <p:bldP spid="74846" grpId="0"/>
      <p:bldP spid="74847" grpId="0" animBg="1"/>
      <p:bldP spid="748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891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pic>
        <p:nvPicPr>
          <p:cNvPr id="38916" name="Picture 2"/>
          <p:cNvPicPr>
            <a:picLocks noChangeAspect="1"/>
          </p:cNvPicPr>
          <p:nvPr/>
        </p:nvPicPr>
        <p:blipFill>
          <a:blip r:embed="rId1"/>
          <a:srcRect l="31378" t="4193" r="61034" b="82579"/>
          <a:stretch>
            <a:fillRect/>
          </a:stretch>
        </p:blipFill>
        <p:spPr>
          <a:xfrm>
            <a:off x="847725" y="1155700"/>
            <a:ext cx="2417763" cy="2668588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38917" name="Text Box 3"/>
          <p:cNvSpPr txBox="1"/>
          <p:nvPr/>
        </p:nvSpPr>
        <p:spPr>
          <a:xfrm>
            <a:off x="1087438" y="4029075"/>
            <a:ext cx="208438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(a) 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外形图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8918" name="Picture 4"/>
          <p:cNvPicPr>
            <a:picLocks noChangeAspect="1"/>
          </p:cNvPicPr>
          <p:nvPr/>
        </p:nvPicPr>
        <p:blipFill>
          <a:blip r:embed="rId2"/>
          <a:srcRect l="38655" t="3456" r="40900" b="80106"/>
          <a:stretch>
            <a:fillRect/>
          </a:stretch>
        </p:blipFill>
        <p:spPr>
          <a:xfrm>
            <a:off x="3187700" y="1181100"/>
            <a:ext cx="5195888" cy="2646363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38919" name="Text Box 5"/>
          <p:cNvSpPr txBox="1"/>
          <p:nvPr/>
        </p:nvSpPr>
        <p:spPr>
          <a:xfrm>
            <a:off x="4973638" y="4029075"/>
            <a:ext cx="23399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(b) 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等效电路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0" name="Text Box 6"/>
          <p:cNvSpPr txBox="1"/>
          <p:nvPr/>
        </p:nvSpPr>
        <p:spPr>
          <a:xfrm>
            <a:off x="2921000" y="4686300"/>
            <a:ext cx="32797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3.2.13  C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391E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1" name="Line 13"/>
          <p:cNvSpPr/>
          <p:nvPr/>
        </p:nvSpPr>
        <p:spPr>
          <a:xfrm>
            <a:off x="7934325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2" name="Line 14"/>
          <p:cNvSpPr/>
          <p:nvPr/>
        </p:nvSpPr>
        <p:spPr>
          <a:xfrm>
            <a:off x="7845425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3" name="Line 15"/>
          <p:cNvSpPr/>
          <p:nvPr/>
        </p:nvSpPr>
        <p:spPr>
          <a:xfrm>
            <a:off x="7445375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4" name="Line 16"/>
          <p:cNvSpPr/>
          <p:nvPr/>
        </p:nvSpPr>
        <p:spPr>
          <a:xfrm>
            <a:off x="7356475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5" name="Line 17"/>
          <p:cNvSpPr/>
          <p:nvPr/>
        </p:nvSpPr>
        <p:spPr>
          <a:xfrm>
            <a:off x="6904038" y="2665413"/>
            <a:ext cx="119062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6" name="Line 18"/>
          <p:cNvSpPr/>
          <p:nvPr/>
        </p:nvSpPr>
        <p:spPr>
          <a:xfrm>
            <a:off x="6815138" y="2665413"/>
            <a:ext cx="119062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7" name="Line 19"/>
          <p:cNvSpPr/>
          <p:nvPr/>
        </p:nvSpPr>
        <p:spPr>
          <a:xfrm>
            <a:off x="6415088" y="2665413"/>
            <a:ext cx="119062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8" name="Line 20"/>
          <p:cNvSpPr/>
          <p:nvPr/>
        </p:nvSpPr>
        <p:spPr>
          <a:xfrm>
            <a:off x="6326188" y="2665413"/>
            <a:ext cx="119062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9" name="Line 21"/>
          <p:cNvSpPr/>
          <p:nvPr/>
        </p:nvSpPr>
        <p:spPr>
          <a:xfrm>
            <a:off x="5899150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0" name="Line 22"/>
          <p:cNvSpPr/>
          <p:nvPr/>
        </p:nvSpPr>
        <p:spPr>
          <a:xfrm>
            <a:off x="5810250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1" name="Line 23"/>
          <p:cNvSpPr/>
          <p:nvPr/>
        </p:nvSpPr>
        <p:spPr>
          <a:xfrm>
            <a:off x="5397500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2" name="Line 24"/>
          <p:cNvSpPr/>
          <p:nvPr/>
        </p:nvSpPr>
        <p:spPr>
          <a:xfrm>
            <a:off x="5308600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3" name="Line 25"/>
          <p:cNvSpPr/>
          <p:nvPr/>
        </p:nvSpPr>
        <p:spPr>
          <a:xfrm>
            <a:off x="4908550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4" name="Line 26"/>
          <p:cNvSpPr/>
          <p:nvPr/>
        </p:nvSpPr>
        <p:spPr>
          <a:xfrm>
            <a:off x="4819650" y="2665413"/>
            <a:ext cx="119063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5" name="Line 27"/>
          <p:cNvSpPr/>
          <p:nvPr/>
        </p:nvSpPr>
        <p:spPr>
          <a:xfrm>
            <a:off x="4392613" y="2665413"/>
            <a:ext cx="119062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6" name="Line 28"/>
          <p:cNvSpPr/>
          <p:nvPr/>
        </p:nvSpPr>
        <p:spPr>
          <a:xfrm>
            <a:off x="4303713" y="2665413"/>
            <a:ext cx="119062" cy="2301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536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78870" name="Text Box 1046"/>
          <p:cNvSpPr txBox="1"/>
          <p:nvPr/>
        </p:nvSpPr>
        <p:spPr>
          <a:xfrm>
            <a:off x="815975" y="561975"/>
            <a:ext cx="47069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数字显示译码器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7448  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3" name="Rectangle 1069">
            <a:hlinkClick r:id="" tooltip="7448简化符号" action="ppaction://noaction"/>
          </p:cNvPr>
          <p:cNvSpPr/>
          <p:nvPr/>
        </p:nvSpPr>
        <p:spPr>
          <a:xfrm>
            <a:off x="1150938" y="1211263"/>
            <a:ext cx="2744787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7448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简化符号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4" name="Rectangle 1070">
            <a:hlinkClick r:id="" tooltip="图  4.2.15  0～15十六个字符显示   " action="ppaction://noaction"/>
          </p:cNvPr>
          <p:cNvSpPr/>
          <p:nvPr/>
        </p:nvSpPr>
        <p:spPr>
          <a:xfrm>
            <a:off x="1058863" y="1862138"/>
            <a:ext cx="5491162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3.2.15  0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十六个字符显示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5" name="Rectangle 1071">
            <a:hlinkClick r:id="" tooltip="表  4.2.8  7448功能表  " action="ppaction://noaction"/>
          </p:cNvPr>
          <p:cNvSpPr/>
          <p:nvPr/>
        </p:nvSpPr>
        <p:spPr>
          <a:xfrm>
            <a:off x="1139825" y="2513013"/>
            <a:ext cx="3549650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3.2.8  7448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6" name="Rectangle 1072">
            <a:hlinkClick r:id="" tooltip="图  4.2.17 用7448驱动BS201A的连接方法" action="ppaction://noaction"/>
          </p:cNvPr>
          <p:cNvSpPr/>
          <p:nvPr/>
        </p:nvSpPr>
        <p:spPr>
          <a:xfrm>
            <a:off x="1069975" y="3163888"/>
            <a:ext cx="6826250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3.2.17 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7448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驱动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BS201A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的连接方法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7" name="Rectangle 1073">
            <a:hlinkClick r:id="" tooltip="图  4.2.18  有灭零控制的8位数码显示系统" action="ppaction://noaction"/>
          </p:cNvPr>
          <p:cNvSpPr/>
          <p:nvPr/>
        </p:nvSpPr>
        <p:spPr>
          <a:xfrm>
            <a:off x="1054100" y="3814763"/>
            <a:ext cx="6932613" cy="519112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3.2.18  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有灭零控制的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位数码显示系统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0" name="AutoShape 1077">
            <a:hlinkClick r:id="rId1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1" name="AutoShape 1078">
            <a:hlinkClick r:id="rId2" action="ppaction://hlinkpres?slideindex=1&amp;slidetitle="/>
          </p:cNvPr>
          <p:cNvSpPr/>
          <p:nvPr/>
        </p:nvSpPr>
        <p:spPr>
          <a:xfrm>
            <a:off x="4895850" y="6269038"/>
            <a:ext cx="636588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节目录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6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0" grpId="0"/>
      <p:bldP spid="78893" grpId="0" advAuto="1000" build="p"/>
      <p:bldP spid="78894" grpId="0" advAuto="1000" build="p"/>
      <p:bldP spid="78895" grpId="0" advAuto="1000" build="p"/>
      <p:bldP spid="78896" grpId="0" advAuto="1000" build="p"/>
      <p:bldP spid="78897" grpId="0" advAuto="100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3993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1"/>
          <a:srcRect l="5009" t="77426" r="89244" b="10294"/>
          <a:stretch>
            <a:fillRect/>
          </a:stretch>
        </p:blipFill>
        <p:spPr>
          <a:xfrm>
            <a:off x="3810000" y="600075"/>
            <a:ext cx="3554413" cy="4810125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39941" name="Text Box 3"/>
          <p:cNvSpPr txBox="1"/>
          <p:nvPr/>
        </p:nvSpPr>
        <p:spPr>
          <a:xfrm>
            <a:off x="3670300" y="5572125"/>
            <a:ext cx="17954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简化符号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2" name="Text Box 4"/>
          <p:cNvSpPr txBox="1"/>
          <p:nvPr/>
        </p:nvSpPr>
        <p:spPr>
          <a:xfrm>
            <a:off x="1733550" y="1614488"/>
            <a:ext cx="1677988" cy="11271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1529080" indent="-1529080" algn="ctr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8421BCD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29080" indent="-1529080" algn="ctr"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3" name="Text Box 5"/>
          <p:cNvSpPr txBox="1"/>
          <p:nvPr/>
        </p:nvSpPr>
        <p:spPr>
          <a:xfrm>
            <a:off x="7724775" y="1914525"/>
            <a:ext cx="430213" cy="2227263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>
            <a:spAutoFit/>
          </a:bodyPr>
          <a:p>
            <a:pPr marL="1529080" indent="-1529080"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七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29080" indent="-1529080"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段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29080" indent="-1529080"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29080" indent="-1529080"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29080" indent="-1529080"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Text Box 6"/>
          <p:cNvSpPr txBox="1"/>
          <p:nvPr/>
        </p:nvSpPr>
        <p:spPr>
          <a:xfrm>
            <a:off x="755650" y="2859088"/>
            <a:ext cx="2613025" cy="604837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>
            <a:spAutoFit/>
          </a:bodyPr>
          <a:p>
            <a:pPr marL="1529080" indent="-1529080"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灯光测试输入端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5" name="Text Box 7"/>
          <p:cNvSpPr txBox="1"/>
          <p:nvPr/>
        </p:nvSpPr>
        <p:spPr>
          <a:xfrm>
            <a:off x="669925" y="4638675"/>
            <a:ext cx="27987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952500" indent="-952500"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串行灭零输入端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6" name="Text Box 8"/>
          <p:cNvSpPr txBox="1"/>
          <p:nvPr/>
        </p:nvSpPr>
        <p:spPr>
          <a:xfrm>
            <a:off x="792163" y="3459163"/>
            <a:ext cx="2463800" cy="1127125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1440180" indent="-1440180"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熄灭输入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串行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440180" indent="-1440180"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灭零输出端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7" name="AutoShape 9"/>
          <p:cNvSpPr/>
          <p:nvPr/>
        </p:nvSpPr>
        <p:spPr>
          <a:xfrm>
            <a:off x="7475538" y="1787525"/>
            <a:ext cx="88900" cy="2514600"/>
          </a:xfrm>
          <a:prstGeom prst="rightBrace">
            <a:avLst>
              <a:gd name="adj1" fmla="val 235452"/>
              <a:gd name="adj2" fmla="val 50000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8" name="AutoShape 10"/>
          <p:cNvSpPr/>
          <p:nvPr/>
        </p:nvSpPr>
        <p:spPr>
          <a:xfrm>
            <a:off x="3575050" y="1497013"/>
            <a:ext cx="123825" cy="1349375"/>
          </a:xfrm>
          <a:prstGeom prst="leftBrace">
            <a:avLst>
              <a:gd name="adj1" fmla="val 90711"/>
              <a:gd name="adj2" fmla="val 50000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9" name="Line 11"/>
          <p:cNvSpPr/>
          <p:nvPr/>
        </p:nvSpPr>
        <p:spPr>
          <a:xfrm>
            <a:off x="3303588" y="3138488"/>
            <a:ext cx="436562" cy="3937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arrow" w="sm" len="lg"/>
          </a:ln>
        </p:spPr>
      </p:sp>
      <p:sp>
        <p:nvSpPr>
          <p:cNvPr id="39950" name="Line 12"/>
          <p:cNvSpPr/>
          <p:nvPr/>
        </p:nvSpPr>
        <p:spPr>
          <a:xfrm flipV="1">
            <a:off x="3324225" y="4448175"/>
            <a:ext cx="500063" cy="457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arrow" w="sm" len="lg"/>
          </a:ln>
        </p:spPr>
      </p:sp>
      <p:sp>
        <p:nvSpPr>
          <p:cNvPr id="39951" name="Line 13"/>
          <p:cNvSpPr/>
          <p:nvPr/>
        </p:nvSpPr>
        <p:spPr>
          <a:xfrm flipV="1">
            <a:off x="3324225" y="4013200"/>
            <a:ext cx="436563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arrow" w="sm" len="lg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4096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1"/>
          <a:srcRect l="59860" t="4495" r="17787" b="75478"/>
          <a:stretch>
            <a:fillRect/>
          </a:stretch>
        </p:blipFill>
        <p:spPr>
          <a:xfrm>
            <a:off x="368300" y="519113"/>
            <a:ext cx="8416925" cy="4776787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0965" name="Text Box 3"/>
          <p:cNvSpPr txBox="1"/>
          <p:nvPr/>
        </p:nvSpPr>
        <p:spPr>
          <a:xfrm>
            <a:off x="1773238" y="5489575"/>
            <a:ext cx="558958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3.2.15  0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十六个字符显示 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4198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1988" name="Text Box 2"/>
          <p:cNvSpPr txBox="1"/>
          <p:nvPr/>
        </p:nvSpPr>
        <p:spPr>
          <a:xfrm>
            <a:off x="2881313" y="541338"/>
            <a:ext cx="35734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3.2.8  7448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989" name="Group 3"/>
          <p:cNvGrpSpPr/>
          <p:nvPr/>
        </p:nvGrpSpPr>
        <p:grpSpPr>
          <a:xfrm>
            <a:off x="804863" y="1095375"/>
            <a:ext cx="7551737" cy="4586288"/>
            <a:chOff x="507" y="690"/>
            <a:chExt cx="4757" cy="2889"/>
          </a:xfrm>
        </p:grpSpPr>
        <p:sp>
          <p:nvSpPr>
            <p:cNvPr id="41990" name="Rectangle 4"/>
            <p:cNvSpPr/>
            <p:nvPr/>
          </p:nvSpPr>
          <p:spPr>
            <a:xfrm>
              <a:off x="3388" y="2802"/>
              <a:ext cx="1487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1   1   1   0   0   0   0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Rectangle 5"/>
            <p:cNvSpPr/>
            <p:nvPr/>
          </p:nvSpPr>
          <p:spPr>
            <a:xfrm>
              <a:off x="2665" y="2802"/>
              <a:ext cx="723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Rectangle 6"/>
            <p:cNvSpPr/>
            <p:nvPr/>
          </p:nvSpPr>
          <p:spPr>
            <a:xfrm>
              <a:off x="1741" y="2802"/>
              <a:ext cx="924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0   1   1    1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Rectangle 7"/>
            <p:cNvSpPr/>
            <p:nvPr/>
          </p:nvSpPr>
          <p:spPr>
            <a:xfrm>
              <a:off x="1366" y="2802"/>
              <a:ext cx="375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994" name="Rectangle 8"/>
            <p:cNvSpPr/>
            <p:nvPr/>
          </p:nvSpPr>
          <p:spPr>
            <a:xfrm>
              <a:off x="1071" y="2802"/>
              <a:ext cx="295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5" name="Rectangle 9"/>
            <p:cNvSpPr/>
            <p:nvPr/>
          </p:nvSpPr>
          <p:spPr>
            <a:xfrm>
              <a:off x="507" y="2802"/>
              <a:ext cx="564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6" name="Rectangle 10"/>
            <p:cNvSpPr/>
            <p:nvPr/>
          </p:nvSpPr>
          <p:spPr>
            <a:xfrm>
              <a:off x="3388" y="3061"/>
              <a:ext cx="1487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7" name="Rectangle 11"/>
            <p:cNvSpPr/>
            <p:nvPr/>
          </p:nvSpPr>
          <p:spPr>
            <a:xfrm>
              <a:off x="2665" y="3061"/>
              <a:ext cx="723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     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8" name="Rectangle 12"/>
            <p:cNvSpPr/>
            <p:nvPr/>
          </p:nvSpPr>
          <p:spPr>
            <a:xfrm>
              <a:off x="1741" y="3061"/>
              <a:ext cx="924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1   0   0    0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Rectangle 13"/>
            <p:cNvSpPr/>
            <p:nvPr/>
          </p:nvSpPr>
          <p:spPr>
            <a:xfrm>
              <a:off x="1366" y="3061"/>
              <a:ext cx="375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00" name="Rectangle 14"/>
            <p:cNvSpPr/>
            <p:nvPr/>
          </p:nvSpPr>
          <p:spPr>
            <a:xfrm>
              <a:off x="1071" y="3061"/>
              <a:ext cx="295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Rectangle 15"/>
            <p:cNvSpPr/>
            <p:nvPr/>
          </p:nvSpPr>
          <p:spPr>
            <a:xfrm>
              <a:off x="507" y="3061"/>
              <a:ext cx="564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8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Rectangle 16"/>
            <p:cNvSpPr/>
            <p:nvPr/>
          </p:nvSpPr>
          <p:spPr>
            <a:xfrm>
              <a:off x="3388" y="3320"/>
              <a:ext cx="1487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1   1   1   0   0   1   1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3" name="Rectangle 17"/>
            <p:cNvSpPr/>
            <p:nvPr/>
          </p:nvSpPr>
          <p:spPr>
            <a:xfrm>
              <a:off x="3388" y="2586"/>
              <a:ext cx="1487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0   0   1   1   1   1   1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Rectangle 18"/>
            <p:cNvSpPr/>
            <p:nvPr/>
          </p:nvSpPr>
          <p:spPr>
            <a:xfrm>
              <a:off x="3388" y="2370"/>
              <a:ext cx="1487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1   0   1   1   0   1   1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5" name="Rectangle 19"/>
            <p:cNvSpPr/>
            <p:nvPr/>
          </p:nvSpPr>
          <p:spPr>
            <a:xfrm>
              <a:off x="3388" y="2154"/>
              <a:ext cx="1487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0   1   1   0   0   1   1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6" name="Rectangle 20"/>
            <p:cNvSpPr/>
            <p:nvPr/>
          </p:nvSpPr>
          <p:spPr>
            <a:xfrm>
              <a:off x="3388" y="1938"/>
              <a:ext cx="1487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1   1   1   1   0   0   1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7" name="Rectangle 21"/>
            <p:cNvSpPr/>
            <p:nvPr/>
          </p:nvSpPr>
          <p:spPr>
            <a:xfrm>
              <a:off x="3388" y="1722"/>
              <a:ext cx="1487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1   1   0   1   1   0   1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Rectangle 22"/>
            <p:cNvSpPr/>
            <p:nvPr/>
          </p:nvSpPr>
          <p:spPr>
            <a:xfrm>
              <a:off x="3388" y="1506"/>
              <a:ext cx="1487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0   1   1   0   0   0   0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9" name="Rectangle 23"/>
            <p:cNvSpPr/>
            <p:nvPr/>
          </p:nvSpPr>
          <p:spPr>
            <a:xfrm>
              <a:off x="3388" y="1290"/>
              <a:ext cx="1487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1   1   1   1   1   1   0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0" name="Rectangle 24"/>
            <p:cNvSpPr/>
            <p:nvPr/>
          </p:nvSpPr>
          <p:spPr>
            <a:xfrm>
              <a:off x="3388" y="926"/>
              <a:ext cx="1487" cy="36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 </a:t>
              </a:r>
              <a:endPara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1" name="Rectangle 25"/>
            <p:cNvSpPr/>
            <p:nvPr/>
          </p:nvSpPr>
          <p:spPr>
            <a:xfrm>
              <a:off x="3388" y="690"/>
              <a:ext cx="1487" cy="23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    出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2" name="Rectangle 26"/>
            <p:cNvSpPr/>
            <p:nvPr/>
          </p:nvSpPr>
          <p:spPr>
            <a:xfrm>
              <a:off x="1071" y="3320"/>
              <a:ext cx="295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Rectangle 27"/>
            <p:cNvSpPr/>
            <p:nvPr/>
          </p:nvSpPr>
          <p:spPr>
            <a:xfrm>
              <a:off x="1071" y="2586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Rectangle 28"/>
            <p:cNvSpPr/>
            <p:nvPr/>
          </p:nvSpPr>
          <p:spPr>
            <a:xfrm>
              <a:off x="1071" y="2370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5" name="Rectangle 29"/>
            <p:cNvSpPr/>
            <p:nvPr/>
          </p:nvSpPr>
          <p:spPr>
            <a:xfrm>
              <a:off x="1071" y="2154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6" name="Rectangle 30"/>
            <p:cNvSpPr/>
            <p:nvPr/>
          </p:nvSpPr>
          <p:spPr>
            <a:xfrm>
              <a:off x="1071" y="1938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7" name="Rectangle 31"/>
            <p:cNvSpPr/>
            <p:nvPr/>
          </p:nvSpPr>
          <p:spPr>
            <a:xfrm>
              <a:off x="1071" y="1722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8" name="Rectangle 32"/>
            <p:cNvSpPr/>
            <p:nvPr/>
          </p:nvSpPr>
          <p:spPr>
            <a:xfrm>
              <a:off x="1071" y="1506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Rectangle 33"/>
            <p:cNvSpPr/>
            <p:nvPr/>
          </p:nvSpPr>
          <p:spPr>
            <a:xfrm>
              <a:off x="1071" y="1290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0" name="Rectangle 34"/>
            <p:cNvSpPr/>
            <p:nvPr/>
          </p:nvSpPr>
          <p:spPr>
            <a:xfrm>
              <a:off x="1071" y="926"/>
              <a:ext cx="295" cy="36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LT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1" name="Rectangle 35"/>
            <p:cNvSpPr/>
            <p:nvPr/>
          </p:nvSpPr>
          <p:spPr>
            <a:xfrm>
              <a:off x="1366" y="3320"/>
              <a:ext cx="375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22" name="Rectangle 36"/>
            <p:cNvSpPr/>
            <p:nvPr/>
          </p:nvSpPr>
          <p:spPr>
            <a:xfrm>
              <a:off x="1366" y="2586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23" name="Rectangle 37"/>
            <p:cNvSpPr/>
            <p:nvPr/>
          </p:nvSpPr>
          <p:spPr>
            <a:xfrm>
              <a:off x="1366" y="2370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24" name="Rectangle 38"/>
            <p:cNvSpPr/>
            <p:nvPr/>
          </p:nvSpPr>
          <p:spPr>
            <a:xfrm>
              <a:off x="1366" y="2154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25" name="Rectangle 39"/>
            <p:cNvSpPr/>
            <p:nvPr/>
          </p:nvSpPr>
          <p:spPr>
            <a:xfrm>
              <a:off x="1366" y="1938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26" name="Rectangle 40"/>
            <p:cNvSpPr/>
            <p:nvPr/>
          </p:nvSpPr>
          <p:spPr>
            <a:xfrm>
              <a:off x="1366" y="1722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027" name="Rectangle 41"/>
            <p:cNvSpPr/>
            <p:nvPr/>
          </p:nvSpPr>
          <p:spPr>
            <a:xfrm>
              <a:off x="1366" y="1506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8" name="Rectangle 42"/>
            <p:cNvSpPr/>
            <p:nvPr/>
          </p:nvSpPr>
          <p:spPr>
            <a:xfrm>
              <a:off x="1366" y="1290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9" name="Rectangle 43"/>
            <p:cNvSpPr/>
            <p:nvPr/>
          </p:nvSpPr>
          <p:spPr>
            <a:xfrm>
              <a:off x="1366" y="926"/>
              <a:ext cx="375" cy="36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RBI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0" name="Rectangle 44"/>
            <p:cNvSpPr/>
            <p:nvPr/>
          </p:nvSpPr>
          <p:spPr>
            <a:xfrm>
              <a:off x="2665" y="3320"/>
              <a:ext cx="723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     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1" name="Rectangle 45"/>
            <p:cNvSpPr/>
            <p:nvPr/>
          </p:nvSpPr>
          <p:spPr>
            <a:xfrm>
              <a:off x="2665" y="2586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2" name="Rectangle 46"/>
            <p:cNvSpPr/>
            <p:nvPr/>
          </p:nvSpPr>
          <p:spPr>
            <a:xfrm>
              <a:off x="2665" y="2370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3" name="Rectangle 47"/>
            <p:cNvSpPr/>
            <p:nvPr/>
          </p:nvSpPr>
          <p:spPr>
            <a:xfrm>
              <a:off x="2665" y="2154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4" name="Rectangle 48"/>
            <p:cNvSpPr/>
            <p:nvPr/>
          </p:nvSpPr>
          <p:spPr>
            <a:xfrm>
              <a:off x="2665" y="1938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5" name="Rectangle 49"/>
            <p:cNvSpPr/>
            <p:nvPr/>
          </p:nvSpPr>
          <p:spPr>
            <a:xfrm>
              <a:off x="2665" y="1722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6" name="Rectangle 50"/>
            <p:cNvSpPr/>
            <p:nvPr/>
          </p:nvSpPr>
          <p:spPr>
            <a:xfrm>
              <a:off x="2665" y="1506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7" name="Rectangle 51"/>
            <p:cNvSpPr/>
            <p:nvPr/>
          </p:nvSpPr>
          <p:spPr>
            <a:xfrm>
              <a:off x="2665" y="1290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defTabSz="914400" eaLnBrk="0" hangingPunct="0">
                <a:spcBef>
                  <a:spcPct val="0"/>
                </a:spcBef>
                <a:tabLst>
                  <a:tab pos="571500" algn="l"/>
                </a:tabLst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8" name="Rectangle 52"/>
            <p:cNvSpPr/>
            <p:nvPr/>
          </p:nvSpPr>
          <p:spPr>
            <a:xfrm>
              <a:off x="2665" y="690"/>
              <a:ext cx="723" cy="60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/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RBO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9" name="Rectangle 53"/>
            <p:cNvSpPr/>
            <p:nvPr/>
          </p:nvSpPr>
          <p:spPr>
            <a:xfrm>
              <a:off x="1741" y="3320"/>
              <a:ext cx="924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1   0   0    1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0" name="Rectangle 54"/>
            <p:cNvSpPr/>
            <p:nvPr/>
          </p:nvSpPr>
          <p:spPr>
            <a:xfrm>
              <a:off x="1741" y="2586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0   1   1    0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1" name="Rectangle 55"/>
            <p:cNvSpPr/>
            <p:nvPr/>
          </p:nvSpPr>
          <p:spPr>
            <a:xfrm>
              <a:off x="1741" y="2370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0   1   0    1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2" name="Rectangle 56"/>
            <p:cNvSpPr/>
            <p:nvPr/>
          </p:nvSpPr>
          <p:spPr>
            <a:xfrm>
              <a:off x="1741" y="2154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0   1   0    0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3" name="Rectangle 57"/>
            <p:cNvSpPr/>
            <p:nvPr/>
          </p:nvSpPr>
          <p:spPr>
            <a:xfrm>
              <a:off x="1741" y="1938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0   0   1    1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4" name="Rectangle 58"/>
            <p:cNvSpPr/>
            <p:nvPr/>
          </p:nvSpPr>
          <p:spPr>
            <a:xfrm>
              <a:off x="1741" y="1722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0   0   1    0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5" name="Rectangle 59"/>
            <p:cNvSpPr/>
            <p:nvPr/>
          </p:nvSpPr>
          <p:spPr>
            <a:xfrm>
              <a:off x="1741" y="1506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0   0   0    1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6" name="Rectangle 60"/>
            <p:cNvSpPr/>
            <p:nvPr/>
          </p:nvSpPr>
          <p:spPr>
            <a:xfrm>
              <a:off x="1741" y="1290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0   0   0    0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7" name="Rectangle 61"/>
            <p:cNvSpPr/>
            <p:nvPr/>
          </p:nvSpPr>
          <p:spPr>
            <a:xfrm>
              <a:off x="1741" y="926"/>
              <a:ext cx="924" cy="36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8" name="Rectangle 62"/>
            <p:cNvSpPr/>
            <p:nvPr/>
          </p:nvSpPr>
          <p:spPr>
            <a:xfrm>
              <a:off x="1071" y="690"/>
              <a:ext cx="1594" cy="23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入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49" name="Rectangle 63"/>
            <p:cNvSpPr/>
            <p:nvPr/>
          </p:nvSpPr>
          <p:spPr>
            <a:xfrm>
              <a:off x="4875" y="1290"/>
              <a:ext cx="389" cy="228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译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码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显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示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0" name="Rectangle 64"/>
            <p:cNvSpPr/>
            <p:nvPr/>
          </p:nvSpPr>
          <p:spPr>
            <a:xfrm>
              <a:off x="4875" y="690"/>
              <a:ext cx="389" cy="60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说明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1" name="Rectangle 65"/>
            <p:cNvSpPr/>
            <p:nvPr/>
          </p:nvSpPr>
          <p:spPr>
            <a:xfrm>
              <a:off x="507" y="2370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5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2" name="Rectangle 66"/>
            <p:cNvSpPr/>
            <p:nvPr/>
          </p:nvSpPr>
          <p:spPr>
            <a:xfrm>
              <a:off x="507" y="2154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4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3" name="Rectangle 67"/>
            <p:cNvSpPr/>
            <p:nvPr/>
          </p:nvSpPr>
          <p:spPr>
            <a:xfrm>
              <a:off x="507" y="1938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3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4" name="Rectangle 68"/>
            <p:cNvSpPr/>
            <p:nvPr/>
          </p:nvSpPr>
          <p:spPr>
            <a:xfrm>
              <a:off x="507" y="2586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6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5" name="Rectangle 69"/>
            <p:cNvSpPr/>
            <p:nvPr/>
          </p:nvSpPr>
          <p:spPr>
            <a:xfrm>
              <a:off x="507" y="3320"/>
              <a:ext cx="564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9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6" name="Rectangle 70"/>
            <p:cNvSpPr/>
            <p:nvPr/>
          </p:nvSpPr>
          <p:spPr>
            <a:xfrm>
              <a:off x="507" y="1722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2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7" name="Rectangle 71"/>
            <p:cNvSpPr/>
            <p:nvPr/>
          </p:nvSpPr>
          <p:spPr>
            <a:xfrm>
              <a:off x="507" y="1506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1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8" name="Rectangle 72"/>
            <p:cNvSpPr/>
            <p:nvPr/>
          </p:nvSpPr>
          <p:spPr>
            <a:xfrm>
              <a:off x="507" y="1290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defTabSz="914400" eaLnBrk="0" hangingPunct="0">
                <a:spcBef>
                  <a:spcPct val="0"/>
                </a:spcBef>
                <a:tabLst>
                  <a:tab pos="381000" algn="l"/>
                </a:tabLst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9" name="Rectangle 73"/>
            <p:cNvSpPr/>
            <p:nvPr/>
          </p:nvSpPr>
          <p:spPr>
            <a:xfrm>
              <a:off x="507" y="690"/>
              <a:ext cx="564" cy="60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十进制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数    或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功    能 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60" name="Line 74"/>
            <p:cNvSpPr/>
            <p:nvPr/>
          </p:nvSpPr>
          <p:spPr>
            <a:xfrm>
              <a:off x="507" y="1290"/>
              <a:ext cx="475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1" name="Line 75"/>
            <p:cNvSpPr/>
            <p:nvPr/>
          </p:nvSpPr>
          <p:spPr>
            <a:xfrm>
              <a:off x="507" y="1506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2" name="Line 76"/>
            <p:cNvSpPr/>
            <p:nvPr/>
          </p:nvSpPr>
          <p:spPr>
            <a:xfrm>
              <a:off x="507" y="1722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3" name="Line 77"/>
            <p:cNvSpPr/>
            <p:nvPr/>
          </p:nvSpPr>
          <p:spPr>
            <a:xfrm>
              <a:off x="507" y="1938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4" name="Line 78"/>
            <p:cNvSpPr/>
            <p:nvPr/>
          </p:nvSpPr>
          <p:spPr>
            <a:xfrm>
              <a:off x="507" y="3579"/>
              <a:ext cx="475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5" name="Line 79"/>
            <p:cNvSpPr/>
            <p:nvPr/>
          </p:nvSpPr>
          <p:spPr>
            <a:xfrm>
              <a:off x="507" y="690"/>
              <a:ext cx="0" cy="288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6" name="Line 80"/>
            <p:cNvSpPr/>
            <p:nvPr/>
          </p:nvSpPr>
          <p:spPr>
            <a:xfrm>
              <a:off x="1071" y="690"/>
              <a:ext cx="0" cy="28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7" name="Line 81"/>
            <p:cNvSpPr/>
            <p:nvPr/>
          </p:nvSpPr>
          <p:spPr>
            <a:xfrm>
              <a:off x="5264" y="690"/>
              <a:ext cx="0" cy="288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8" name="Line 82"/>
            <p:cNvSpPr/>
            <p:nvPr/>
          </p:nvSpPr>
          <p:spPr>
            <a:xfrm>
              <a:off x="507" y="690"/>
              <a:ext cx="475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69" name="Line 83"/>
            <p:cNvSpPr/>
            <p:nvPr/>
          </p:nvSpPr>
          <p:spPr>
            <a:xfrm>
              <a:off x="507" y="2802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0" name="Line 84"/>
            <p:cNvSpPr/>
            <p:nvPr/>
          </p:nvSpPr>
          <p:spPr>
            <a:xfrm>
              <a:off x="507" y="2154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1" name="Line 85"/>
            <p:cNvSpPr/>
            <p:nvPr/>
          </p:nvSpPr>
          <p:spPr>
            <a:xfrm>
              <a:off x="507" y="2370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2" name="Line 86"/>
            <p:cNvSpPr/>
            <p:nvPr/>
          </p:nvSpPr>
          <p:spPr>
            <a:xfrm>
              <a:off x="507" y="2586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3" name="Line 87"/>
            <p:cNvSpPr/>
            <p:nvPr/>
          </p:nvSpPr>
          <p:spPr>
            <a:xfrm>
              <a:off x="2665" y="690"/>
              <a:ext cx="0" cy="28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4" name="Line 88"/>
            <p:cNvSpPr/>
            <p:nvPr/>
          </p:nvSpPr>
          <p:spPr>
            <a:xfrm>
              <a:off x="3388" y="690"/>
              <a:ext cx="0" cy="28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5" name="Line 89"/>
            <p:cNvSpPr/>
            <p:nvPr/>
          </p:nvSpPr>
          <p:spPr>
            <a:xfrm>
              <a:off x="1071" y="926"/>
              <a:ext cx="15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6" name="Line 90"/>
            <p:cNvSpPr/>
            <p:nvPr/>
          </p:nvSpPr>
          <p:spPr>
            <a:xfrm>
              <a:off x="1741" y="926"/>
              <a:ext cx="0" cy="265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7" name="Line 91"/>
            <p:cNvSpPr/>
            <p:nvPr/>
          </p:nvSpPr>
          <p:spPr>
            <a:xfrm>
              <a:off x="1366" y="926"/>
              <a:ext cx="0" cy="265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8" name="Line 92"/>
            <p:cNvSpPr/>
            <p:nvPr/>
          </p:nvSpPr>
          <p:spPr>
            <a:xfrm>
              <a:off x="4875" y="690"/>
              <a:ext cx="0" cy="28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79" name="Line 93"/>
            <p:cNvSpPr/>
            <p:nvPr/>
          </p:nvSpPr>
          <p:spPr>
            <a:xfrm>
              <a:off x="3388" y="926"/>
              <a:ext cx="148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80" name="Line 94"/>
            <p:cNvSpPr/>
            <p:nvPr/>
          </p:nvSpPr>
          <p:spPr>
            <a:xfrm>
              <a:off x="507" y="3320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81" name="Line 95"/>
            <p:cNvSpPr/>
            <p:nvPr/>
          </p:nvSpPr>
          <p:spPr>
            <a:xfrm>
              <a:off x="507" y="3061"/>
              <a:ext cx="4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82" name="Line 96"/>
            <p:cNvSpPr/>
            <p:nvPr/>
          </p:nvSpPr>
          <p:spPr>
            <a:xfrm flipV="1">
              <a:off x="1111" y="1013"/>
              <a:ext cx="21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83" name="Line 97"/>
            <p:cNvSpPr/>
            <p:nvPr/>
          </p:nvSpPr>
          <p:spPr>
            <a:xfrm>
              <a:off x="1419" y="1013"/>
              <a:ext cx="25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84" name="Line 98"/>
            <p:cNvSpPr/>
            <p:nvPr/>
          </p:nvSpPr>
          <p:spPr>
            <a:xfrm>
              <a:off x="2705" y="891"/>
              <a:ext cx="16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85" name="Line 99"/>
            <p:cNvSpPr/>
            <p:nvPr/>
          </p:nvSpPr>
          <p:spPr>
            <a:xfrm>
              <a:off x="3000" y="891"/>
              <a:ext cx="30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430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3012" name="Text Box 2"/>
          <p:cNvSpPr txBox="1"/>
          <p:nvPr/>
        </p:nvSpPr>
        <p:spPr>
          <a:xfrm>
            <a:off x="796925" y="438150"/>
            <a:ext cx="10207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续表 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013" name="Group 3"/>
          <p:cNvGrpSpPr/>
          <p:nvPr/>
        </p:nvGrpSpPr>
        <p:grpSpPr>
          <a:xfrm>
            <a:off x="825500" y="950913"/>
            <a:ext cx="7551738" cy="4538662"/>
            <a:chOff x="520" y="599"/>
            <a:chExt cx="4757" cy="2859"/>
          </a:xfrm>
        </p:grpSpPr>
        <p:sp>
          <p:nvSpPr>
            <p:cNvPr id="43014" name="Rectangle 4"/>
            <p:cNvSpPr/>
            <p:nvPr/>
          </p:nvSpPr>
          <p:spPr>
            <a:xfrm>
              <a:off x="4863" y="2909"/>
              <a:ext cx="414" cy="29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测试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Rectangle 5"/>
            <p:cNvSpPr/>
            <p:nvPr/>
          </p:nvSpPr>
          <p:spPr>
            <a:xfrm>
              <a:off x="3401" y="2909"/>
              <a:ext cx="1462" cy="29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Rectangle 6"/>
            <p:cNvSpPr/>
            <p:nvPr/>
          </p:nvSpPr>
          <p:spPr>
            <a:xfrm>
              <a:off x="2678" y="2909"/>
              <a:ext cx="723" cy="29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Rectangle 7"/>
            <p:cNvSpPr/>
            <p:nvPr/>
          </p:nvSpPr>
          <p:spPr>
            <a:xfrm>
              <a:off x="1754" y="2909"/>
              <a:ext cx="924" cy="29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  Ø   Ø   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18" name="Rectangle 8"/>
            <p:cNvSpPr/>
            <p:nvPr/>
          </p:nvSpPr>
          <p:spPr>
            <a:xfrm>
              <a:off x="1379" y="2909"/>
              <a:ext cx="375" cy="29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19" name="Rectangle 9"/>
            <p:cNvSpPr/>
            <p:nvPr/>
          </p:nvSpPr>
          <p:spPr>
            <a:xfrm>
              <a:off x="1084" y="2909"/>
              <a:ext cx="295" cy="29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0" name="Rectangle 10"/>
            <p:cNvSpPr/>
            <p:nvPr/>
          </p:nvSpPr>
          <p:spPr>
            <a:xfrm>
              <a:off x="520" y="2909"/>
              <a:ext cx="564" cy="29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LT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1" name="Rectangle 11"/>
            <p:cNvSpPr/>
            <p:nvPr/>
          </p:nvSpPr>
          <p:spPr>
            <a:xfrm>
              <a:off x="4863" y="3203"/>
              <a:ext cx="414" cy="25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灭零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2" name="Rectangle 12"/>
            <p:cNvSpPr/>
            <p:nvPr/>
          </p:nvSpPr>
          <p:spPr>
            <a:xfrm>
              <a:off x="3401" y="3203"/>
              <a:ext cx="1462" cy="25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0   0   0   0   0   0   0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3" name="Rectangle 13"/>
            <p:cNvSpPr/>
            <p:nvPr/>
          </p:nvSpPr>
          <p:spPr>
            <a:xfrm>
              <a:off x="2678" y="3203"/>
              <a:ext cx="723" cy="25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4" name="Rectangle 14"/>
            <p:cNvSpPr/>
            <p:nvPr/>
          </p:nvSpPr>
          <p:spPr>
            <a:xfrm>
              <a:off x="1754" y="3203"/>
              <a:ext cx="924" cy="25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0   0    0    0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5" name="Rectangle 15"/>
            <p:cNvSpPr/>
            <p:nvPr/>
          </p:nvSpPr>
          <p:spPr>
            <a:xfrm>
              <a:off x="1379" y="3203"/>
              <a:ext cx="375" cy="25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6" name="Rectangle 16"/>
            <p:cNvSpPr/>
            <p:nvPr/>
          </p:nvSpPr>
          <p:spPr>
            <a:xfrm>
              <a:off x="1084" y="3203"/>
              <a:ext cx="295" cy="25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7" name="Rectangle 17"/>
            <p:cNvSpPr/>
            <p:nvPr/>
          </p:nvSpPr>
          <p:spPr>
            <a:xfrm>
              <a:off x="520" y="3203"/>
              <a:ext cx="564" cy="25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RBI</a:t>
              </a:r>
              <a:r>
                <a: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en-US" altLang="zh-CN" sz="2000" baseline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8" name="Rectangle 18"/>
            <p:cNvSpPr/>
            <p:nvPr/>
          </p:nvSpPr>
          <p:spPr>
            <a:xfrm>
              <a:off x="3401" y="2605"/>
              <a:ext cx="1462" cy="30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0   0   0   0   0   0   0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9" name="Rectangle 19"/>
            <p:cNvSpPr/>
            <p:nvPr/>
          </p:nvSpPr>
          <p:spPr>
            <a:xfrm>
              <a:off x="3401" y="2389"/>
              <a:ext cx="1462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0   0   0   0   0   0   0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Rectangle 20"/>
            <p:cNvSpPr/>
            <p:nvPr/>
          </p:nvSpPr>
          <p:spPr>
            <a:xfrm>
              <a:off x="3401" y="2173"/>
              <a:ext cx="1462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0   0   0   1   1   1   1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1" name="Rectangle 21"/>
            <p:cNvSpPr/>
            <p:nvPr/>
          </p:nvSpPr>
          <p:spPr>
            <a:xfrm>
              <a:off x="3401" y="1957"/>
              <a:ext cx="1462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1   0   0   1   0   1   1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2" name="Rectangle 22"/>
            <p:cNvSpPr/>
            <p:nvPr/>
          </p:nvSpPr>
          <p:spPr>
            <a:xfrm>
              <a:off x="3401" y="1741"/>
              <a:ext cx="1462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0   1   0   0   0   1   1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3" name="Rectangle 23"/>
            <p:cNvSpPr/>
            <p:nvPr/>
          </p:nvSpPr>
          <p:spPr>
            <a:xfrm>
              <a:off x="3401" y="1487"/>
              <a:ext cx="1462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0   0   1   1   0   0   1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4" name="Rectangle 24"/>
            <p:cNvSpPr/>
            <p:nvPr/>
          </p:nvSpPr>
          <p:spPr>
            <a:xfrm>
              <a:off x="3401" y="1233"/>
              <a:ext cx="1462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0   0   0   1   1   0   1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5" name="Rectangle 25"/>
            <p:cNvSpPr/>
            <p:nvPr/>
          </p:nvSpPr>
          <p:spPr>
            <a:xfrm>
              <a:off x="3401" y="858"/>
              <a:ext cx="146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 </a:t>
              </a:r>
              <a:endPara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6" name="Rectangle 26"/>
            <p:cNvSpPr/>
            <p:nvPr/>
          </p:nvSpPr>
          <p:spPr>
            <a:xfrm>
              <a:off x="3401" y="599"/>
              <a:ext cx="1462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    出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7" name="Rectangle 27"/>
            <p:cNvSpPr/>
            <p:nvPr/>
          </p:nvSpPr>
          <p:spPr>
            <a:xfrm>
              <a:off x="1084" y="2605"/>
              <a:ext cx="295" cy="30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38" name="Rectangle 28"/>
            <p:cNvSpPr/>
            <p:nvPr/>
          </p:nvSpPr>
          <p:spPr>
            <a:xfrm>
              <a:off x="1084" y="2389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9" name="Rectangle 29"/>
            <p:cNvSpPr/>
            <p:nvPr/>
          </p:nvSpPr>
          <p:spPr>
            <a:xfrm>
              <a:off x="1084" y="2173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0" name="Rectangle 30"/>
            <p:cNvSpPr/>
            <p:nvPr/>
          </p:nvSpPr>
          <p:spPr>
            <a:xfrm>
              <a:off x="1084" y="1957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1" name="Rectangle 31"/>
            <p:cNvSpPr/>
            <p:nvPr/>
          </p:nvSpPr>
          <p:spPr>
            <a:xfrm>
              <a:off x="1084" y="1741"/>
              <a:ext cx="29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2" name="Rectangle 32"/>
            <p:cNvSpPr/>
            <p:nvPr/>
          </p:nvSpPr>
          <p:spPr>
            <a:xfrm>
              <a:off x="1084" y="1487"/>
              <a:ext cx="295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3" name="Rectangle 33"/>
            <p:cNvSpPr/>
            <p:nvPr/>
          </p:nvSpPr>
          <p:spPr>
            <a:xfrm>
              <a:off x="1084" y="1233"/>
              <a:ext cx="295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4" name="Rectangle 34"/>
            <p:cNvSpPr/>
            <p:nvPr/>
          </p:nvSpPr>
          <p:spPr>
            <a:xfrm>
              <a:off x="1084" y="858"/>
              <a:ext cx="295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LT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5" name="Rectangle 35"/>
            <p:cNvSpPr/>
            <p:nvPr/>
          </p:nvSpPr>
          <p:spPr>
            <a:xfrm>
              <a:off x="1379" y="2605"/>
              <a:ext cx="375" cy="30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46" name="Rectangle 36"/>
            <p:cNvSpPr/>
            <p:nvPr/>
          </p:nvSpPr>
          <p:spPr>
            <a:xfrm>
              <a:off x="1379" y="2389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47" name="Rectangle 37"/>
            <p:cNvSpPr/>
            <p:nvPr/>
          </p:nvSpPr>
          <p:spPr>
            <a:xfrm>
              <a:off x="1379" y="2173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48" name="Rectangle 38"/>
            <p:cNvSpPr/>
            <p:nvPr/>
          </p:nvSpPr>
          <p:spPr>
            <a:xfrm>
              <a:off x="1379" y="1957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49" name="Rectangle 39"/>
            <p:cNvSpPr/>
            <p:nvPr/>
          </p:nvSpPr>
          <p:spPr>
            <a:xfrm>
              <a:off x="1379" y="1741"/>
              <a:ext cx="375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50" name="Rectangle 40"/>
            <p:cNvSpPr/>
            <p:nvPr/>
          </p:nvSpPr>
          <p:spPr>
            <a:xfrm>
              <a:off x="1379" y="1487"/>
              <a:ext cx="375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51" name="Rectangle 41"/>
            <p:cNvSpPr/>
            <p:nvPr/>
          </p:nvSpPr>
          <p:spPr>
            <a:xfrm>
              <a:off x="1379" y="1233"/>
              <a:ext cx="375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52" name="Rectangle 42"/>
            <p:cNvSpPr/>
            <p:nvPr/>
          </p:nvSpPr>
          <p:spPr>
            <a:xfrm>
              <a:off x="1379" y="858"/>
              <a:ext cx="375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RBI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3" name="Rectangle 43"/>
            <p:cNvSpPr/>
            <p:nvPr/>
          </p:nvSpPr>
          <p:spPr>
            <a:xfrm>
              <a:off x="2678" y="2605"/>
              <a:ext cx="723" cy="30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4" name="Rectangle 44"/>
            <p:cNvSpPr/>
            <p:nvPr/>
          </p:nvSpPr>
          <p:spPr>
            <a:xfrm>
              <a:off x="2678" y="2389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5" name="Rectangle 45"/>
            <p:cNvSpPr/>
            <p:nvPr/>
          </p:nvSpPr>
          <p:spPr>
            <a:xfrm>
              <a:off x="2678" y="2173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6" name="Rectangle 46"/>
            <p:cNvSpPr/>
            <p:nvPr/>
          </p:nvSpPr>
          <p:spPr>
            <a:xfrm>
              <a:off x="2678" y="1957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  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7" name="Rectangle 47"/>
            <p:cNvSpPr/>
            <p:nvPr/>
          </p:nvSpPr>
          <p:spPr>
            <a:xfrm>
              <a:off x="2678" y="1741"/>
              <a:ext cx="723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      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8" name="Rectangle 48"/>
            <p:cNvSpPr/>
            <p:nvPr/>
          </p:nvSpPr>
          <p:spPr>
            <a:xfrm>
              <a:off x="2678" y="1487"/>
              <a:ext cx="723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     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9" name="Rectangle 49"/>
            <p:cNvSpPr/>
            <p:nvPr/>
          </p:nvSpPr>
          <p:spPr>
            <a:xfrm>
              <a:off x="2678" y="1233"/>
              <a:ext cx="723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      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0" name="Rectangle 50"/>
            <p:cNvSpPr/>
            <p:nvPr/>
          </p:nvSpPr>
          <p:spPr>
            <a:xfrm>
              <a:off x="2678" y="599"/>
              <a:ext cx="723" cy="63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/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RBO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1" name="Rectangle 51"/>
            <p:cNvSpPr/>
            <p:nvPr/>
          </p:nvSpPr>
          <p:spPr>
            <a:xfrm>
              <a:off x="1754" y="2605"/>
              <a:ext cx="924" cy="30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Ø  Ø   Ø   Ø</a:t>
              </a:r>
              <a:endParaRPr lang="en-US" altLang="zh-CN" sz="2000" i="1" baseline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62" name="Rectangle 52"/>
            <p:cNvSpPr/>
            <p:nvPr/>
          </p:nvSpPr>
          <p:spPr>
            <a:xfrm>
              <a:off x="1754" y="2389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3" name="Rectangle 53"/>
            <p:cNvSpPr/>
            <p:nvPr/>
          </p:nvSpPr>
          <p:spPr>
            <a:xfrm>
              <a:off x="1754" y="2173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1   1   1    0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4" name="Rectangle 54"/>
            <p:cNvSpPr/>
            <p:nvPr/>
          </p:nvSpPr>
          <p:spPr>
            <a:xfrm>
              <a:off x="1754" y="1957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1   1   0    1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5" name="Rectangle 55"/>
            <p:cNvSpPr/>
            <p:nvPr/>
          </p:nvSpPr>
          <p:spPr>
            <a:xfrm>
              <a:off x="1754" y="1741"/>
              <a:ext cx="92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1   1   0    0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6" name="Rectangle 56"/>
            <p:cNvSpPr/>
            <p:nvPr/>
          </p:nvSpPr>
          <p:spPr>
            <a:xfrm>
              <a:off x="1754" y="1487"/>
              <a:ext cx="924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1   0   1    1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7" name="Rectangle 57"/>
            <p:cNvSpPr/>
            <p:nvPr/>
          </p:nvSpPr>
          <p:spPr>
            <a:xfrm>
              <a:off x="1754" y="1233"/>
              <a:ext cx="924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1   0   1    0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8" name="Rectangle 58"/>
            <p:cNvSpPr/>
            <p:nvPr/>
          </p:nvSpPr>
          <p:spPr>
            <a:xfrm>
              <a:off x="1754" y="858"/>
              <a:ext cx="924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9" name="Rectangle 59"/>
            <p:cNvSpPr/>
            <p:nvPr/>
          </p:nvSpPr>
          <p:spPr>
            <a:xfrm>
              <a:off x="1084" y="599"/>
              <a:ext cx="1594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         入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0" name="Rectangle 60"/>
            <p:cNvSpPr/>
            <p:nvPr/>
          </p:nvSpPr>
          <p:spPr>
            <a:xfrm>
              <a:off x="4863" y="2605"/>
              <a:ext cx="414" cy="30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熄灭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1" name="Rectangle 61"/>
            <p:cNvSpPr/>
            <p:nvPr/>
          </p:nvSpPr>
          <p:spPr>
            <a:xfrm>
              <a:off x="4863" y="1233"/>
              <a:ext cx="414" cy="137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译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码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显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示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2" name="Rectangle 62"/>
            <p:cNvSpPr/>
            <p:nvPr/>
          </p:nvSpPr>
          <p:spPr>
            <a:xfrm>
              <a:off x="4863" y="599"/>
              <a:ext cx="414" cy="63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说明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3" name="Rectangle 63"/>
            <p:cNvSpPr/>
            <p:nvPr/>
          </p:nvSpPr>
          <p:spPr>
            <a:xfrm>
              <a:off x="520" y="2389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15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4" name="Rectangle 64"/>
            <p:cNvSpPr/>
            <p:nvPr/>
          </p:nvSpPr>
          <p:spPr>
            <a:xfrm>
              <a:off x="520" y="2173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14 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5" name="Rectangle 65"/>
            <p:cNvSpPr/>
            <p:nvPr/>
          </p:nvSpPr>
          <p:spPr>
            <a:xfrm>
              <a:off x="520" y="1957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13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6" name="Rectangle 66"/>
            <p:cNvSpPr/>
            <p:nvPr/>
          </p:nvSpPr>
          <p:spPr>
            <a:xfrm>
              <a:off x="520" y="2605"/>
              <a:ext cx="564" cy="30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BI</a:t>
              </a: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7" name="Rectangle 67"/>
            <p:cNvSpPr/>
            <p:nvPr/>
          </p:nvSpPr>
          <p:spPr>
            <a:xfrm>
              <a:off x="520" y="1741"/>
              <a:ext cx="564" cy="21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12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8" name="Rectangle 68"/>
            <p:cNvSpPr/>
            <p:nvPr/>
          </p:nvSpPr>
          <p:spPr>
            <a:xfrm>
              <a:off x="520" y="1487"/>
              <a:ext cx="564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11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79" name="Rectangle 69"/>
            <p:cNvSpPr/>
            <p:nvPr/>
          </p:nvSpPr>
          <p:spPr>
            <a:xfrm>
              <a:off x="520" y="1233"/>
              <a:ext cx="564" cy="25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10</a:t>
              </a:r>
              <a:endParaRPr lang="en-US" altLang="zh-CN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80" name="Rectangle 70"/>
            <p:cNvSpPr/>
            <p:nvPr/>
          </p:nvSpPr>
          <p:spPr>
            <a:xfrm>
              <a:off x="520" y="599"/>
              <a:ext cx="564" cy="63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9050" tIns="19050" rIns="19050" bIns="19050" anchor="ctr" anchorCtr="0"/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十进制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数    或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功    能 </a:t>
              </a:r>
              <a:endPara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81" name="Line 71"/>
            <p:cNvSpPr/>
            <p:nvPr/>
          </p:nvSpPr>
          <p:spPr>
            <a:xfrm>
              <a:off x="520" y="1233"/>
              <a:ext cx="475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82" name="Line 72"/>
            <p:cNvSpPr/>
            <p:nvPr/>
          </p:nvSpPr>
          <p:spPr>
            <a:xfrm>
              <a:off x="520" y="1487"/>
              <a:ext cx="43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83" name="Line 73"/>
            <p:cNvSpPr/>
            <p:nvPr/>
          </p:nvSpPr>
          <p:spPr>
            <a:xfrm>
              <a:off x="520" y="1741"/>
              <a:ext cx="43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84" name="Line 74"/>
            <p:cNvSpPr/>
            <p:nvPr/>
          </p:nvSpPr>
          <p:spPr>
            <a:xfrm>
              <a:off x="520" y="1957"/>
              <a:ext cx="43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85" name="Line 75"/>
            <p:cNvSpPr/>
            <p:nvPr/>
          </p:nvSpPr>
          <p:spPr>
            <a:xfrm>
              <a:off x="520" y="3458"/>
              <a:ext cx="475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86" name="Line 76"/>
            <p:cNvSpPr/>
            <p:nvPr/>
          </p:nvSpPr>
          <p:spPr>
            <a:xfrm>
              <a:off x="520" y="599"/>
              <a:ext cx="0" cy="285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87" name="Line 77"/>
            <p:cNvSpPr/>
            <p:nvPr/>
          </p:nvSpPr>
          <p:spPr>
            <a:xfrm>
              <a:off x="1084" y="599"/>
              <a:ext cx="0" cy="28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88" name="Line 78"/>
            <p:cNvSpPr/>
            <p:nvPr/>
          </p:nvSpPr>
          <p:spPr>
            <a:xfrm>
              <a:off x="5277" y="599"/>
              <a:ext cx="0" cy="285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89" name="Line 79"/>
            <p:cNvSpPr/>
            <p:nvPr/>
          </p:nvSpPr>
          <p:spPr>
            <a:xfrm>
              <a:off x="520" y="599"/>
              <a:ext cx="475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0" name="Line 80"/>
            <p:cNvSpPr/>
            <p:nvPr/>
          </p:nvSpPr>
          <p:spPr>
            <a:xfrm>
              <a:off x="520" y="2173"/>
              <a:ext cx="43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1" name="Line 81"/>
            <p:cNvSpPr/>
            <p:nvPr/>
          </p:nvSpPr>
          <p:spPr>
            <a:xfrm>
              <a:off x="520" y="2389"/>
              <a:ext cx="43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2" name="Line 82"/>
            <p:cNvSpPr/>
            <p:nvPr/>
          </p:nvSpPr>
          <p:spPr>
            <a:xfrm>
              <a:off x="520" y="2605"/>
              <a:ext cx="475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3" name="Line 83"/>
            <p:cNvSpPr/>
            <p:nvPr/>
          </p:nvSpPr>
          <p:spPr>
            <a:xfrm>
              <a:off x="2678" y="599"/>
              <a:ext cx="0" cy="28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4" name="Line 84"/>
            <p:cNvSpPr/>
            <p:nvPr/>
          </p:nvSpPr>
          <p:spPr>
            <a:xfrm>
              <a:off x="3401" y="599"/>
              <a:ext cx="0" cy="28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5" name="Line 85"/>
            <p:cNvSpPr/>
            <p:nvPr/>
          </p:nvSpPr>
          <p:spPr>
            <a:xfrm>
              <a:off x="1084" y="858"/>
              <a:ext cx="15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6" name="Line 86"/>
            <p:cNvSpPr/>
            <p:nvPr/>
          </p:nvSpPr>
          <p:spPr>
            <a:xfrm>
              <a:off x="1754" y="858"/>
              <a:ext cx="0" cy="2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7" name="Line 87"/>
            <p:cNvSpPr/>
            <p:nvPr/>
          </p:nvSpPr>
          <p:spPr>
            <a:xfrm>
              <a:off x="1379" y="858"/>
              <a:ext cx="0" cy="2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8" name="Line 88"/>
            <p:cNvSpPr/>
            <p:nvPr/>
          </p:nvSpPr>
          <p:spPr>
            <a:xfrm>
              <a:off x="4863" y="599"/>
              <a:ext cx="0" cy="28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99" name="Line 89"/>
            <p:cNvSpPr/>
            <p:nvPr/>
          </p:nvSpPr>
          <p:spPr>
            <a:xfrm>
              <a:off x="3401" y="858"/>
              <a:ext cx="14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0" name="Line 90"/>
            <p:cNvSpPr/>
            <p:nvPr/>
          </p:nvSpPr>
          <p:spPr>
            <a:xfrm>
              <a:off x="520" y="3203"/>
              <a:ext cx="475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1" name="Line 91"/>
            <p:cNvSpPr/>
            <p:nvPr/>
          </p:nvSpPr>
          <p:spPr>
            <a:xfrm>
              <a:off x="520" y="2909"/>
              <a:ext cx="475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2" name="Line 92"/>
            <p:cNvSpPr/>
            <p:nvPr/>
          </p:nvSpPr>
          <p:spPr>
            <a:xfrm flipV="1">
              <a:off x="1124" y="947"/>
              <a:ext cx="214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3" name="Line 93"/>
            <p:cNvSpPr/>
            <p:nvPr/>
          </p:nvSpPr>
          <p:spPr>
            <a:xfrm>
              <a:off x="1432" y="948"/>
              <a:ext cx="25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4" name="Line 94"/>
            <p:cNvSpPr/>
            <p:nvPr/>
          </p:nvSpPr>
          <p:spPr>
            <a:xfrm flipV="1">
              <a:off x="2718" y="825"/>
              <a:ext cx="160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5" name="Line 95"/>
            <p:cNvSpPr/>
            <p:nvPr/>
          </p:nvSpPr>
          <p:spPr>
            <a:xfrm>
              <a:off x="3013" y="826"/>
              <a:ext cx="30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6" name="Line 96"/>
            <p:cNvSpPr/>
            <p:nvPr/>
          </p:nvSpPr>
          <p:spPr>
            <a:xfrm>
              <a:off x="602" y="2668"/>
              <a:ext cx="18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7" name="Line 97"/>
            <p:cNvSpPr/>
            <p:nvPr/>
          </p:nvSpPr>
          <p:spPr>
            <a:xfrm>
              <a:off x="563" y="2963"/>
              <a:ext cx="20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108" name="Line 98"/>
            <p:cNvSpPr/>
            <p:nvPr/>
          </p:nvSpPr>
          <p:spPr>
            <a:xfrm>
              <a:off x="576" y="3244"/>
              <a:ext cx="25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4403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4036" name="Text Box 2"/>
          <p:cNvSpPr txBox="1"/>
          <p:nvPr/>
        </p:nvSpPr>
        <p:spPr>
          <a:xfrm>
            <a:off x="1403350" y="4949825"/>
            <a:ext cx="65309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3.2.17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7448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驱动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BS201A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的连接方法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4037" name="Group 3"/>
          <p:cNvGrpSpPr/>
          <p:nvPr/>
        </p:nvGrpSpPr>
        <p:grpSpPr>
          <a:xfrm>
            <a:off x="825500" y="492125"/>
            <a:ext cx="7623175" cy="4259263"/>
            <a:chOff x="576" y="310"/>
            <a:chExt cx="4802" cy="2683"/>
          </a:xfrm>
        </p:grpSpPr>
        <p:pic>
          <p:nvPicPr>
            <p:cNvPr id="44038" name="Picture 4"/>
            <p:cNvPicPr>
              <a:picLocks noChangeAspect="1"/>
            </p:cNvPicPr>
            <p:nvPr/>
          </p:nvPicPr>
          <p:blipFill>
            <a:blip r:embed="rId1"/>
            <a:srcRect l="4369" t="18707" r="73857" b="62082"/>
            <a:stretch>
              <a:fillRect/>
            </a:stretch>
          </p:blipFill>
          <p:spPr>
            <a:xfrm>
              <a:off x="576" y="310"/>
              <a:ext cx="4802" cy="2683"/>
            </a:xfrm>
            <a:prstGeom prst="rect">
              <a:avLst/>
            </a:prstGeom>
            <a:noFill/>
            <a:ln w="28575">
              <a:noFill/>
            </a:ln>
          </p:spPr>
        </p:pic>
        <p:sp>
          <p:nvSpPr>
            <p:cNvPr id="44039" name="Text Box 5"/>
            <p:cNvSpPr txBox="1"/>
            <p:nvPr/>
          </p:nvSpPr>
          <p:spPr>
            <a:xfrm>
              <a:off x="1664" y="768"/>
              <a:ext cx="6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sz="200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1KΩ×7</a:t>
              </a:r>
              <a:r>
                <a:rPr lang="en-US" altLang="zh-CN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614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48482" name="Text Box 2"/>
          <p:cNvSpPr txBox="1"/>
          <p:nvPr/>
        </p:nvSpPr>
        <p:spPr>
          <a:xfrm>
            <a:off x="698500" y="1619250"/>
            <a:ext cx="7742238" cy="175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编码</a:t>
            </a:r>
            <a:r>
              <a:rPr lang="zh-CN" altLang="en-US" b="1" baseline="0" dirty="0">
                <a:latin typeface="Times New Roman" panose="02020603050405020304" pitchFamily="18" charset="0"/>
                <a:ea typeface="楷体_GB2312" pitchFamily="49" charset="-122"/>
              </a:rPr>
              <a:t>：在数字技术中，用二进制数码</a:t>
            </a:r>
            <a:r>
              <a:rPr lang="en-US" altLang="zh-CN" b="1" baseline="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baseline="0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b="1" baseline="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baseline="0" dirty="0">
                <a:latin typeface="Times New Roman" panose="02020603050405020304" pitchFamily="18" charset="0"/>
                <a:ea typeface="楷体_GB2312" pitchFamily="49" charset="-122"/>
              </a:rPr>
              <a:t>构成的一组有序组合（称为</a:t>
            </a:r>
            <a:r>
              <a:rPr lang="zh-CN" altLang="en-US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代码</a:t>
            </a:r>
            <a:r>
              <a:rPr lang="zh-CN" altLang="en-US" b="1" baseline="0" dirty="0">
                <a:latin typeface="Times New Roman" panose="02020603050405020304" pitchFamily="18" charset="0"/>
                <a:ea typeface="楷体_GB2312" pitchFamily="49" charset="-122"/>
              </a:rPr>
              <a:t>）来表示各种对象（如十进制数、字符等）的过程。</a:t>
            </a:r>
            <a:endParaRPr lang="zh-CN" altLang="en-US" b="1" baseline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8483" name="Text Box 3"/>
          <p:cNvSpPr txBox="1"/>
          <p:nvPr/>
        </p:nvSpPr>
        <p:spPr>
          <a:xfrm>
            <a:off x="760413" y="239713"/>
            <a:ext cx="7621587" cy="701675"/>
          </a:xfrm>
          <a:prstGeom prst="rect">
            <a:avLst/>
          </a:prstGeom>
          <a:noFill/>
          <a:ln w="9525">
            <a:noFill/>
          </a:ln>
        </p:spPr>
        <p:txBody>
          <a:bodyPr lIns="90000" rIns="90000"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sz="4000" b="1" baseline="0" dirty="0">
                <a:latin typeface="黑体" panose="02010609060101010101" pitchFamily="2" charset="-122"/>
                <a:ea typeface="黑体" panose="02010609060101010101" pitchFamily="2" charset="-122"/>
              </a:rPr>
              <a:t>3.2 </a:t>
            </a:r>
            <a:r>
              <a:rPr lang="zh-CN" altLang="en-US" sz="4000" b="1" baseline="0" dirty="0">
                <a:latin typeface="黑体" panose="02010609060101010101" pitchFamily="2" charset="-122"/>
                <a:ea typeface="黑体" panose="02010609060101010101" pitchFamily="2" charset="-122"/>
              </a:rPr>
              <a:t>中规模集成组合逻辑电路  </a:t>
            </a:r>
            <a:endParaRPr lang="zh-CN" altLang="en-US" sz="4000" b="1" baseline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8484" name="Text Box 4"/>
          <p:cNvSpPr txBox="1"/>
          <p:nvPr/>
        </p:nvSpPr>
        <p:spPr>
          <a:xfrm>
            <a:off x="749300" y="1014413"/>
            <a:ext cx="7620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3200" b="1" baseline="0" dirty="0">
                <a:latin typeface="Times New Roman" panose="02020603050405020304" pitchFamily="18" charset="0"/>
                <a:ea typeface="黑体" panose="02010609060101010101" pitchFamily="2" charset="-122"/>
              </a:rPr>
              <a:t>一、编码器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AutoShape 9">
            <a:hlinkClick r:id="rId1" action="ppaction://hlinkpres?slideindex=1&amp;slidetitle="/>
          </p:cNvPr>
          <p:cNvSpPr/>
          <p:nvPr/>
        </p:nvSpPr>
        <p:spPr>
          <a:xfrm>
            <a:off x="4895850" y="6269038"/>
            <a:ext cx="636588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节目录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AutoShape 10">
            <a:hlinkClick r:id="rId2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91" name="Text Box 11"/>
          <p:cNvSpPr txBox="1"/>
          <p:nvPr/>
        </p:nvSpPr>
        <p:spPr>
          <a:xfrm>
            <a:off x="636588" y="3378200"/>
            <a:ext cx="8015287" cy="1630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用途：</a:t>
            </a:r>
            <a:r>
              <a:rPr lang="zh-CN" altLang="en-US" b="1" baseline="0" dirty="0">
                <a:latin typeface="Times New Roman" panose="02020603050405020304" pitchFamily="18" charset="0"/>
                <a:ea typeface="楷体_GB2312" pitchFamily="49" charset="-122"/>
              </a:rPr>
              <a:t>使用编码技术可以大大减少数字系统中信号传输线的条数，同时便于信号的接收和处理。如</a:t>
            </a:r>
            <a:r>
              <a:rPr lang="en-US" altLang="zh-CN" b="1" baseline="0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b="1" baseline="0" dirty="0">
                <a:latin typeface="Times New Roman" panose="02020603050405020304" pitchFamily="18" charset="0"/>
                <a:ea typeface="楷体_GB2312" pitchFamily="49" charset="-122"/>
              </a:rPr>
              <a:t>输入 </a:t>
            </a:r>
            <a:r>
              <a:rPr lang="en-US" altLang="zh-CN" b="1" baseline="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 baseline="0" dirty="0">
                <a:latin typeface="Times New Roman" panose="02020603050405020304" pitchFamily="18" charset="0"/>
                <a:ea typeface="楷体_GB2312" pitchFamily="49" charset="-122"/>
              </a:rPr>
              <a:t>输出编码器。</a:t>
            </a:r>
            <a:endParaRPr lang="zh-CN" altLang="en-US" b="1" baseline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459288"/>
            <a:ext cx="3609975" cy="170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88" y="4387850"/>
            <a:ext cx="356235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8491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/>
      <p:bldP spid="1484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450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pic>
        <p:nvPicPr>
          <p:cNvPr id="45060" name="Picture 2"/>
          <p:cNvPicPr>
            <a:picLocks noChangeAspect="1"/>
          </p:cNvPicPr>
          <p:nvPr/>
        </p:nvPicPr>
        <p:blipFill>
          <a:blip r:embed="rId1"/>
          <a:srcRect l="31534" t="17999" r="43388" b="60141"/>
          <a:stretch>
            <a:fillRect/>
          </a:stretch>
        </p:blipFill>
        <p:spPr>
          <a:xfrm>
            <a:off x="727075" y="1362075"/>
            <a:ext cx="7596188" cy="4194175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5061" name="Text Box 3"/>
          <p:cNvSpPr txBox="1"/>
          <p:nvPr/>
        </p:nvSpPr>
        <p:spPr>
          <a:xfrm>
            <a:off x="1314450" y="5530850"/>
            <a:ext cx="67976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3.2.18 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有灭零控制的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位数码显示系统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Rectangle 5"/>
          <p:cNvSpPr/>
          <p:nvPr/>
        </p:nvSpPr>
        <p:spPr>
          <a:xfrm>
            <a:off x="4700588" y="1292225"/>
            <a:ext cx="1277937" cy="3048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zh-CN" altLang="en-US" sz="2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零显示区域</a:t>
            </a:r>
            <a:endParaRPr lang="zh-CN" altLang="en-US" sz="2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3" name="Line 6"/>
          <p:cNvSpPr/>
          <p:nvPr/>
        </p:nvSpPr>
        <p:spPr>
          <a:xfrm>
            <a:off x="1108075" y="1484313"/>
            <a:ext cx="3259138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round/>
            <a:headEnd type="triangle" w="med" len="lg"/>
            <a:tailEnd type="triangle" w="med" len="lg"/>
          </a:ln>
        </p:spPr>
      </p:sp>
      <p:sp>
        <p:nvSpPr>
          <p:cNvPr id="45064" name="Line 7"/>
          <p:cNvSpPr/>
          <p:nvPr/>
        </p:nvSpPr>
        <p:spPr>
          <a:xfrm>
            <a:off x="6427788" y="1484313"/>
            <a:ext cx="1609725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round/>
            <a:headEnd type="triangle" w="med" len="lg"/>
            <a:tailEnd type="triangle" w="med" len="lg"/>
          </a:ln>
        </p:spPr>
      </p:sp>
      <p:sp>
        <p:nvSpPr>
          <p:cNvPr id="45065" name="Rectangle 8"/>
          <p:cNvSpPr/>
          <p:nvPr/>
        </p:nvSpPr>
        <p:spPr>
          <a:xfrm>
            <a:off x="6731000" y="1319213"/>
            <a:ext cx="1022350" cy="304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zh-CN" altLang="en-US" sz="2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灭零区域</a:t>
            </a:r>
            <a:endParaRPr lang="zh-CN" altLang="en-US" sz="2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6" name="Rectangle 9"/>
          <p:cNvSpPr/>
          <p:nvPr/>
        </p:nvSpPr>
        <p:spPr>
          <a:xfrm>
            <a:off x="1211263" y="447675"/>
            <a:ext cx="381000" cy="9144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en-US" altLang="zh-CN" sz="6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6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7" name="Rectangle 10"/>
          <p:cNvSpPr/>
          <p:nvPr/>
        </p:nvSpPr>
        <p:spPr>
          <a:xfrm>
            <a:off x="2070100" y="447675"/>
            <a:ext cx="381000" cy="9144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en-US" altLang="zh-CN" sz="6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6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8" name="Rectangle 11"/>
          <p:cNvSpPr/>
          <p:nvPr/>
        </p:nvSpPr>
        <p:spPr>
          <a:xfrm>
            <a:off x="3789363" y="447675"/>
            <a:ext cx="381000" cy="9144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en-US" altLang="zh-CN" sz="6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6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9" name="Rectangle 12"/>
          <p:cNvSpPr/>
          <p:nvPr/>
        </p:nvSpPr>
        <p:spPr>
          <a:xfrm>
            <a:off x="2930525" y="447675"/>
            <a:ext cx="381000" cy="9144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en-US" altLang="zh-CN" sz="6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6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0" name="Rectangle 13"/>
          <p:cNvSpPr/>
          <p:nvPr/>
        </p:nvSpPr>
        <p:spPr>
          <a:xfrm>
            <a:off x="4649788" y="447675"/>
            <a:ext cx="571500" cy="9144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en-US" altLang="zh-CN" sz="6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0.</a:t>
            </a:r>
            <a:endParaRPr lang="en-US" altLang="zh-CN" sz="6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1" name="Rectangle 14"/>
          <p:cNvSpPr/>
          <p:nvPr/>
        </p:nvSpPr>
        <p:spPr>
          <a:xfrm>
            <a:off x="5699125" y="447675"/>
            <a:ext cx="381000" cy="9144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en-US" altLang="zh-CN" sz="6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6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2" name="Rectangle 15"/>
          <p:cNvSpPr/>
          <p:nvPr/>
        </p:nvSpPr>
        <p:spPr>
          <a:xfrm>
            <a:off x="6559550" y="447675"/>
            <a:ext cx="381000" cy="9144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en-US" altLang="zh-CN" sz="6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6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3" name="Rectangle 16"/>
          <p:cNvSpPr/>
          <p:nvPr/>
        </p:nvSpPr>
        <p:spPr>
          <a:xfrm>
            <a:off x="7419975" y="447675"/>
            <a:ext cx="381000" cy="91440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en-US" altLang="zh-CN" sz="6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6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4" name="Rectangle 17"/>
          <p:cNvSpPr/>
          <p:nvPr/>
        </p:nvSpPr>
        <p:spPr>
          <a:xfrm>
            <a:off x="2049463" y="1319213"/>
            <a:ext cx="1022350" cy="304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wrap="none" lIns="0" tIns="0" rIns="0" bIns="0" anchor="t" anchorCtr="0">
            <a:spAutoFit/>
          </a:bodyPr>
          <a:p>
            <a:pPr algn="ctr"/>
            <a:r>
              <a:rPr lang="zh-CN" altLang="en-US" sz="20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灭零区域</a:t>
            </a:r>
            <a:endParaRPr lang="zh-CN" altLang="en-US" sz="20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65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 anchorCtr="0"/>
          <a:p>
            <a:pPr marL="0" indent="377825" eaLnBrk="1" hangingPunct="1"/>
            <a:r>
              <a:rPr lang="en-US" altLang="zh-CN" b="1" dirty="0"/>
              <a:t>1.</a:t>
            </a:r>
            <a:r>
              <a:rPr lang="zh-CN" altLang="en-US" b="1" dirty="0"/>
              <a:t>用二进制译码器设计组合逻辑函数的原理是什</a:t>
            </a:r>
            <a:endParaRPr lang="zh-CN" altLang="en-US" b="1" dirty="0"/>
          </a:p>
          <a:p>
            <a:pPr marL="0" indent="377825" eaLnBrk="1" hangingPunct="1">
              <a:buNone/>
            </a:pPr>
            <a:r>
              <a:rPr lang="zh-CN" altLang="en-US" b="1" dirty="0"/>
              <a:t>   么？如何设计？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74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92162" name="Text Box 2"/>
          <p:cNvSpPr txBox="1"/>
          <p:nvPr/>
        </p:nvSpPr>
        <p:spPr>
          <a:xfrm>
            <a:off x="4051300" y="1827213"/>
            <a:ext cx="13589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作业题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Text Box 4"/>
          <p:cNvSpPr txBox="1"/>
          <p:nvPr/>
        </p:nvSpPr>
        <p:spPr>
          <a:xfrm>
            <a:off x="4267200" y="2573338"/>
            <a:ext cx="1117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3.12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AutoShape 12">
            <a:hlinkClick r:id="rId1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4608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46084" name="Text Box 3"/>
          <p:cNvSpPr txBox="1"/>
          <p:nvPr/>
        </p:nvSpPr>
        <p:spPr>
          <a:xfrm>
            <a:off x="1957388" y="5529263"/>
            <a:ext cx="606583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4-2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编码器、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2-4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线译码器示意图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5" name="Oval 4"/>
          <p:cNvSpPr/>
          <p:nvPr/>
        </p:nvSpPr>
        <p:spPr>
          <a:xfrm>
            <a:off x="1893888" y="1828800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6" name="Line 5"/>
          <p:cNvSpPr/>
          <p:nvPr/>
        </p:nvSpPr>
        <p:spPr>
          <a:xfrm>
            <a:off x="1893888" y="1958975"/>
            <a:ext cx="561975" cy="195263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87" name="Oval 6"/>
          <p:cNvSpPr/>
          <p:nvPr/>
        </p:nvSpPr>
        <p:spPr>
          <a:xfrm>
            <a:off x="1893888" y="2208213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8" name="Oval 7"/>
          <p:cNvSpPr/>
          <p:nvPr/>
        </p:nvSpPr>
        <p:spPr>
          <a:xfrm>
            <a:off x="2468563" y="2076450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9" name="Oval 8"/>
          <p:cNvSpPr/>
          <p:nvPr/>
        </p:nvSpPr>
        <p:spPr>
          <a:xfrm>
            <a:off x="1893888" y="2743200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0" name="Line 9"/>
          <p:cNvSpPr/>
          <p:nvPr/>
        </p:nvSpPr>
        <p:spPr>
          <a:xfrm flipV="1">
            <a:off x="1906588" y="3068638"/>
            <a:ext cx="549275" cy="6508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91" name="Oval 10"/>
          <p:cNvSpPr/>
          <p:nvPr/>
        </p:nvSpPr>
        <p:spPr>
          <a:xfrm>
            <a:off x="1893888" y="3122613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2" name="Oval 11"/>
          <p:cNvSpPr/>
          <p:nvPr/>
        </p:nvSpPr>
        <p:spPr>
          <a:xfrm>
            <a:off x="2468563" y="2990850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3" name="Oval 12"/>
          <p:cNvSpPr/>
          <p:nvPr/>
        </p:nvSpPr>
        <p:spPr>
          <a:xfrm>
            <a:off x="1893888" y="3605213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4" name="Line 13"/>
          <p:cNvSpPr/>
          <p:nvPr/>
        </p:nvSpPr>
        <p:spPr>
          <a:xfrm flipV="1">
            <a:off x="1946275" y="3930650"/>
            <a:ext cx="509588" cy="650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95" name="Oval 14"/>
          <p:cNvSpPr/>
          <p:nvPr/>
        </p:nvSpPr>
        <p:spPr>
          <a:xfrm>
            <a:off x="1893888" y="3984625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6" name="Oval 15"/>
          <p:cNvSpPr/>
          <p:nvPr/>
        </p:nvSpPr>
        <p:spPr>
          <a:xfrm>
            <a:off x="2468563" y="3852863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7" name="Oval 16"/>
          <p:cNvSpPr/>
          <p:nvPr/>
        </p:nvSpPr>
        <p:spPr>
          <a:xfrm>
            <a:off x="1893888" y="4427538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8" name="Line 17"/>
          <p:cNvSpPr/>
          <p:nvPr/>
        </p:nvSpPr>
        <p:spPr>
          <a:xfrm flipV="1">
            <a:off x="1920875" y="4752975"/>
            <a:ext cx="534988" cy="523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99" name="Oval 18"/>
          <p:cNvSpPr/>
          <p:nvPr/>
        </p:nvSpPr>
        <p:spPr>
          <a:xfrm>
            <a:off x="1893888" y="4806950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0" name="Oval 19"/>
          <p:cNvSpPr/>
          <p:nvPr/>
        </p:nvSpPr>
        <p:spPr>
          <a:xfrm>
            <a:off x="2468563" y="4675188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1" name="Line 20"/>
          <p:cNvSpPr/>
          <p:nvPr/>
        </p:nvSpPr>
        <p:spPr>
          <a:xfrm>
            <a:off x="2625725" y="2154238"/>
            <a:ext cx="58737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2" name="Line 21"/>
          <p:cNvSpPr/>
          <p:nvPr/>
        </p:nvSpPr>
        <p:spPr>
          <a:xfrm>
            <a:off x="2625725" y="3054350"/>
            <a:ext cx="58737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3" name="Line 22"/>
          <p:cNvSpPr/>
          <p:nvPr/>
        </p:nvSpPr>
        <p:spPr>
          <a:xfrm>
            <a:off x="2625725" y="3917950"/>
            <a:ext cx="58737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4" name="Line 23"/>
          <p:cNvSpPr/>
          <p:nvPr/>
        </p:nvSpPr>
        <p:spPr>
          <a:xfrm>
            <a:off x="2625725" y="4752975"/>
            <a:ext cx="58737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5" name="Rectangle 24"/>
          <p:cNvSpPr/>
          <p:nvPr/>
        </p:nvSpPr>
        <p:spPr>
          <a:xfrm>
            <a:off x="1317625" y="936625"/>
            <a:ext cx="161925" cy="409575"/>
          </a:xfrm>
          <a:prstGeom prst="rect">
            <a:avLst/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6" name="Line 25"/>
          <p:cNvSpPr/>
          <p:nvPr/>
        </p:nvSpPr>
        <p:spPr>
          <a:xfrm>
            <a:off x="1944688" y="1579563"/>
            <a:ext cx="0" cy="23653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7" name="Oval 26"/>
          <p:cNvSpPr/>
          <p:nvPr/>
        </p:nvSpPr>
        <p:spPr>
          <a:xfrm>
            <a:off x="1308100" y="463550"/>
            <a:ext cx="142875" cy="142875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8" name="Line 27"/>
          <p:cNvSpPr/>
          <p:nvPr/>
        </p:nvSpPr>
        <p:spPr>
          <a:xfrm>
            <a:off x="1385888" y="617538"/>
            <a:ext cx="0" cy="327025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09" name="Text Box 28"/>
          <p:cNvSpPr txBox="1"/>
          <p:nvPr/>
        </p:nvSpPr>
        <p:spPr>
          <a:xfrm>
            <a:off x="1498600" y="260350"/>
            <a:ext cx="8937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+5V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10" name="Line 29"/>
          <p:cNvSpPr/>
          <p:nvPr/>
        </p:nvSpPr>
        <p:spPr>
          <a:xfrm flipH="1">
            <a:off x="1371600" y="2817813"/>
            <a:ext cx="495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1" name="Line 30"/>
          <p:cNvSpPr/>
          <p:nvPr/>
        </p:nvSpPr>
        <p:spPr>
          <a:xfrm flipH="1">
            <a:off x="1371600" y="3679825"/>
            <a:ext cx="495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2" name="Line 31"/>
          <p:cNvSpPr/>
          <p:nvPr/>
        </p:nvSpPr>
        <p:spPr>
          <a:xfrm flipH="1">
            <a:off x="1371600" y="4491038"/>
            <a:ext cx="495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3" name="Line 32"/>
          <p:cNvSpPr/>
          <p:nvPr/>
        </p:nvSpPr>
        <p:spPr>
          <a:xfrm flipV="1">
            <a:off x="1397000" y="1339850"/>
            <a:ext cx="0" cy="31496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4" name="Line 33"/>
          <p:cNvSpPr/>
          <p:nvPr/>
        </p:nvSpPr>
        <p:spPr>
          <a:xfrm flipH="1">
            <a:off x="1400175" y="1576388"/>
            <a:ext cx="547688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5" name="Oval 34"/>
          <p:cNvSpPr/>
          <p:nvPr/>
        </p:nvSpPr>
        <p:spPr>
          <a:xfrm>
            <a:off x="1368425" y="1546225"/>
            <a:ext cx="71438" cy="71438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16" name="Oval 35"/>
          <p:cNvSpPr/>
          <p:nvPr/>
        </p:nvSpPr>
        <p:spPr>
          <a:xfrm>
            <a:off x="1360488" y="2794000"/>
            <a:ext cx="71437" cy="71438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17" name="Oval 36"/>
          <p:cNvSpPr/>
          <p:nvPr/>
        </p:nvSpPr>
        <p:spPr>
          <a:xfrm>
            <a:off x="1362075" y="3641725"/>
            <a:ext cx="71438" cy="71438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18" name="Line 37"/>
          <p:cNvSpPr/>
          <p:nvPr/>
        </p:nvSpPr>
        <p:spPr>
          <a:xfrm flipH="1">
            <a:off x="889000" y="2281238"/>
            <a:ext cx="1004888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19" name="Line 38"/>
          <p:cNvSpPr/>
          <p:nvPr/>
        </p:nvSpPr>
        <p:spPr>
          <a:xfrm flipH="1">
            <a:off x="889000" y="3168650"/>
            <a:ext cx="1004888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20" name="Line 39"/>
          <p:cNvSpPr/>
          <p:nvPr/>
        </p:nvSpPr>
        <p:spPr>
          <a:xfrm flipH="1">
            <a:off x="889000" y="4032250"/>
            <a:ext cx="1004888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21" name="Line 40"/>
          <p:cNvSpPr/>
          <p:nvPr/>
        </p:nvSpPr>
        <p:spPr>
          <a:xfrm flipH="1">
            <a:off x="889000" y="4867275"/>
            <a:ext cx="1004888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22" name="Line 41"/>
          <p:cNvSpPr/>
          <p:nvPr/>
        </p:nvSpPr>
        <p:spPr>
          <a:xfrm>
            <a:off x="901700" y="2282825"/>
            <a:ext cx="0" cy="299085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23" name="Line 42"/>
          <p:cNvSpPr/>
          <p:nvPr/>
        </p:nvSpPr>
        <p:spPr>
          <a:xfrm>
            <a:off x="719138" y="5260975"/>
            <a:ext cx="35242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24" name="Oval 43"/>
          <p:cNvSpPr/>
          <p:nvPr/>
        </p:nvSpPr>
        <p:spPr>
          <a:xfrm>
            <a:off x="871538" y="4824413"/>
            <a:ext cx="71437" cy="71437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25" name="Oval 44"/>
          <p:cNvSpPr/>
          <p:nvPr/>
        </p:nvSpPr>
        <p:spPr>
          <a:xfrm>
            <a:off x="871538" y="3986213"/>
            <a:ext cx="71437" cy="71437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26" name="Oval 45"/>
          <p:cNvSpPr/>
          <p:nvPr/>
        </p:nvSpPr>
        <p:spPr>
          <a:xfrm>
            <a:off x="873125" y="3124200"/>
            <a:ext cx="71438" cy="71438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27" name="Rectangle 46"/>
          <p:cNvSpPr/>
          <p:nvPr/>
        </p:nvSpPr>
        <p:spPr>
          <a:xfrm>
            <a:off x="3197225" y="1573213"/>
            <a:ext cx="1455738" cy="3530600"/>
          </a:xfrm>
          <a:prstGeom prst="rect">
            <a:avLst/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 algn="ctr"/>
            <a:r>
              <a: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4-2</a:t>
            </a:r>
            <a:r>
              <a:rPr lang="zh-CN" altLang="en-US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编码器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28" name="Line 47"/>
          <p:cNvSpPr/>
          <p:nvPr/>
        </p:nvSpPr>
        <p:spPr>
          <a:xfrm>
            <a:off x="4649788" y="3054350"/>
            <a:ext cx="9144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29" name="Line 48"/>
          <p:cNvSpPr/>
          <p:nvPr/>
        </p:nvSpPr>
        <p:spPr>
          <a:xfrm>
            <a:off x="4635500" y="3875088"/>
            <a:ext cx="9144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30" name="Text Box 49"/>
          <p:cNvSpPr txBox="1"/>
          <p:nvPr/>
        </p:nvSpPr>
        <p:spPr>
          <a:xfrm>
            <a:off x="4759325" y="2449513"/>
            <a:ext cx="711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1" name="Text Box 50"/>
          <p:cNvSpPr txBox="1"/>
          <p:nvPr/>
        </p:nvSpPr>
        <p:spPr>
          <a:xfrm>
            <a:off x="4759325" y="3286125"/>
            <a:ext cx="71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2" name="Rectangle 51"/>
          <p:cNvSpPr/>
          <p:nvPr/>
        </p:nvSpPr>
        <p:spPr>
          <a:xfrm>
            <a:off x="5535613" y="1573213"/>
            <a:ext cx="1455737" cy="3530600"/>
          </a:xfrm>
          <a:prstGeom prst="rect">
            <a:avLst/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 algn="ctr"/>
            <a:r>
              <a:rPr lang="en-US" altLang="zh-CN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2-4</a:t>
            </a:r>
            <a:r>
              <a:rPr lang="zh-CN" altLang="en-US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译码器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3" name="Line 52"/>
          <p:cNvSpPr/>
          <p:nvPr/>
        </p:nvSpPr>
        <p:spPr>
          <a:xfrm>
            <a:off x="6977063" y="2139950"/>
            <a:ext cx="58737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34" name="Line 53"/>
          <p:cNvSpPr/>
          <p:nvPr/>
        </p:nvSpPr>
        <p:spPr>
          <a:xfrm>
            <a:off x="6977063" y="3040063"/>
            <a:ext cx="58737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35" name="Line 54"/>
          <p:cNvSpPr/>
          <p:nvPr/>
        </p:nvSpPr>
        <p:spPr>
          <a:xfrm>
            <a:off x="6977063" y="3903663"/>
            <a:ext cx="58737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36" name="Line 55"/>
          <p:cNvSpPr/>
          <p:nvPr/>
        </p:nvSpPr>
        <p:spPr>
          <a:xfrm>
            <a:off x="6977063" y="4738688"/>
            <a:ext cx="58737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37" name="Text Box 56"/>
          <p:cNvSpPr txBox="1"/>
          <p:nvPr/>
        </p:nvSpPr>
        <p:spPr>
          <a:xfrm>
            <a:off x="7085013" y="1603375"/>
            <a:ext cx="71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8" name="Text Box 57"/>
          <p:cNvSpPr txBox="1"/>
          <p:nvPr/>
        </p:nvSpPr>
        <p:spPr>
          <a:xfrm>
            <a:off x="7085013" y="2439988"/>
            <a:ext cx="711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9" name="Text Box 58"/>
          <p:cNvSpPr txBox="1"/>
          <p:nvPr/>
        </p:nvSpPr>
        <p:spPr>
          <a:xfrm>
            <a:off x="7085013" y="3365500"/>
            <a:ext cx="71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0" name="Text Box 59"/>
          <p:cNvSpPr txBox="1"/>
          <p:nvPr/>
        </p:nvSpPr>
        <p:spPr>
          <a:xfrm>
            <a:off x="7085013" y="4202113"/>
            <a:ext cx="711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1" name="Text Box 60"/>
          <p:cNvSpPr txBox="1"/>
          <p:nvPr/>
        </p:nvSpPr>
        <p:spPr>
          <a:xfrm>
            <a:off x="2111375" y="1482725"/>
            <a:ext cx="3635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2" name="Text Box 61"/>
          <p:cNvSpPr txBox="1"/>
          <p:nvPr/>
        </p:nvSpPr>
        <p:spPr>
          <a:xfrm>
            <a:off x="2111375" y="2560638"/>
            <a:ext cx="3635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3" name="Text Box 62"/>
          <p:cNvSpPr txBox="1"/>
          <p:nvPr/>
        </p:nvSpPr>
        <p:spPr>
          <a:xfrm>
            <a:off x="2111375" y="3378200"/>
            <a:ext cx="3635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4" name="Text Box 63"/>
          <p:cNvSpPr txBox="1"/>
          <p:nvPr/>
        </p:nvSpPr>
        <p:spPr>
          <a:xfrm>
            <a:off x="2111375" y="4151313"/>
            <a:ext cx="3635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baseline="-25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5" name="Text Box 64"/>
          <p:cNvSpPr txBox="1"/>
          <p:nvPr/>
        </p:nvSpPr>
        <p:spPr>
          <a:xfrm>
            <a:off x="2144713" y="768350"/>
            <a:ext cx="10715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6" name="Text Box 65"/>
          <p:cNvSpPr txBox="1"/>
          <p:nvPr/>
        </p:nvSpPr>
        <p:spPr>
          <a:xfrm>
            <a:off x="4684713" y="768350"/>
            <a:ext cx="10715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7" name="Text Box 66"/>
          <p:cNvSpPr txBox="1"/>
          <p:nvPr/>
        </p:nvSpPr>
        <p:spPr>
          <a:xfrm>
            <a:off x="7085013" y="768350"/>
            <a:ext cx="10715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819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50530" name="Text Box 2">
            <a:hlinkClick r:id="" tooltip="4-2编码器及2-4线译码器示意图" action="ppaction://customshow?id=26&amp;return=true"/>
          </p:cNvPr>
          <p:cNvSpPr txBox="1"/>
          <p:nvPr/>
        </p:nvSpPr>
        <p:spPr>
          <a:xfrm>
            <a:off x="547688" y="422275"/>
            <a:ext cx="774223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二进制编码器  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1" name="Text Box 3"/>
          <p:cNvSpPr txBox="1"/>
          <p:nvPr/>
        </p:nvSpPr>
        <p:spPr>
          <a:xfrm>
            <a:off x="547688" y="919163"/>
            <a:ext cx="35099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个互不相同的状态</a:t>
            </a:r>
            <a:endParaRPr lang="zh-CN" altLang="en-US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2" name="Text Box 4"/>
          <p:cNvSpPr txBox="1"/>
          <p:nvPr/>
        </p:nvSpPr>
        <p:spPr>
          <a:xfrm>
            <a:off x="508000" y="1425575"/>
            <a:ext cx="39989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(1) 8</a:t>
            </a:r>
            <a:r>
              <a:rPr lang="en-US" altLang="zh-CN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线普通编码器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3" name="Text Box 5"/>
          <p:cNvSpPr txBox="1"/>
          <p:nvPr/>
        </p:nvSpPr>
        <p:spPr>
          <a:xfrm>
            <a:off x="5889625" y="963613"/>
            <a:ext cx="2405063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码长为</a:t>
            </a:r>
            <a:r>
              <a:rPr lang="en-US" altLang="zh-CN" b="1" i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935413" y="927100"/>
            <a:ext cx="2014537" cy="519113"/>
            <a:chOff x="2599" y="710"/>
            <a:chExt cx="1269" cy="327"/>
          </a:xfrm>
        </p:grpSpPr>
        <p:sp>
          <p:nvSpPr>
            <p:cNvPr id="8201" name="Text Box 7"/>
            <p:cNvSpPr txBox="1"/>
            <p:nvPr/>
          </p:nvSpPr>
          <p:spPr>
            <a:xfrm>
              <a:off x="2836" y="710"/>
              <a:ext cx="10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</a:pPr>
              <a:r>
                <a:rPr lang="en-US" altLang="zh-CN" baseline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aseline="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个代码</a:t>
              </a:r>
              <a:endParaRPr lang="zh-CN" altLang="en-US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Line 8"/>
            <p:cNvSpPr/>
            <p:nvPr/>
          </p:nvSpPr>
          <p:spPr>
            <a:xfrm>
              <a:off x="2599" y="856"/>
              <a:ext cx="20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sp>
        <p:nvSpPr>
          <p:cNvPr id="150537" name="Text Box 9">
            <a:hlinkClick r:id="" tooltip="图  4.2.1" action="ppaction://customshow?id=21&amp;return=true"/>
          </p:cNvPr>
          <p:cNvSpPr txBox="1"/>
          <p:nvPr/>
        </p:nvSpPr>
        <p:spPr>
          <a:xfrm>
            <a:off x="896938" y="2085975"/>
            <a:ext cx="14668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</a:t>
            </a:r>
            <a:endParaRPr lang="en-US" altLang="zh-CN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8" name="Rectangle 10">
            <a:hlinkClick r:id="" tooltip="表4.2.1   3位二进制编码器真值表" action="ppaction://customshow?id=22&amp;return=true"/>
          </p:cNvPr>
          <p:cNvSpPr/>
          <p:nvPr/>
        </p:nvSpPr>
        <p:spPr>
          <a:xfrm>
            <a:off x="2459038" y="2082800"/>
            <a:ext cx="2668587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 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9" name="Text Box 11"/>
          <p:cNvSpPr txBox="1"/>
          <p:nvPr/>
        </p:nvSpPr>
        <p:spPr>
          <a:xfrm>
            <a:off x="528638" y="2763838"/>
            <a:ext cx="451643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(2) 8</a:t>
            </a:r>
            <a:r>
              <a:rPr lang="en-US" altLang="zh-CN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线优先编码器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74148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40" name="Rectangle 12">
            <a:hlinkClick r:id="" tooltip="74148简化符号" action="ppaction://customshow?id=23&amp;return=true"/>
          </p:cNvPr>
          <p:cNvSpPr/>
          <p:nvPr/>
        </p:nvSpPr>
        <p:spPr>
          <a:xfrm>
            <a:off x="893763" y="3406775"/>
            <a:ext cx="2967037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简化符号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41" name="Rectangle 13">
            <a:hlinkClick r:id="" tooltip="表4.2.2   8—3线优先编码器74148功能表" action="ppaction://customshow?id=24&amp;return=true"/>
          </p:cNvPr>
          <p:cNvSpPr/>
          <p:nvPr/>
        </p:nvSpPr>
        <p:spPr>
          <a:xfrm>
            <a:off x="3695700" y="3386138"/>
            <a:ext cx="3479800" cy="519112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3.2.2   74148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42" name="Text Box 14"/>
          <p:cNvSpPr txBox="1"/>
          <p:nvPr/>
        </p:nvSpPr>
        <p:spPr>
          <a:xfrm>
            <a:off x="542925" y="4062413"/>
            <a:ext cx="77422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en-US" altLang="zh-CN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十进制优先编码器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74147   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43" name="Text Box 15">
            <a:hlinkClick r:id="" action="ppaction://customshow?id=25&amp;return=true"/>
          </p:cNvPr>
          <p:cNvSpPr txBox="1"/>
          <p:nvPr/>
        </p:nvSpPr>
        <p:spPr>
          <a:xfrm>
            <a:off x="920750" y="4702175"/>
            <a:ext cx="36798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3.2.3   74147</a:t>
            </a:r>
            <a:r>
              <a:rPr lang="zh-CN" altLang="en-US" b="1" u="sng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  <a:endParaRPr lang="zh-CN" altLang="en-US" b="1" u="sng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0" name="AutoShape 18">
            <a:hlinkClick r:id="rId1" action="ppaction://hlinksldjump"/>
          </p:cNvPr>
          <p:cNvSpPr/>
          <p:nvPr/>
        </p:nvSpPr>
        <p:spPr>
          <a:xfrm>
            <a:off x="3605213" y="6269038"/>
            <a:ext cx="636587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标题区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1" name="AutoShape 19">
            <a:hlinkClick r:id="rId2" action="ppaction://hlinkpres?slideindex=1&amp;slidetitle="/>
          </p:cNvPr>
          <p:cNvSpPr/>
          <p:nvPr/>
        </p:nvSpPr>
        <p:spPr>
          <a:xfrm>
            <a:off x="4895850" y="6269038"/>
            <a:ext cx="636588" cy="315912"/>
          </a:xfrm>
          <a:prstGeom prst="actionButtonBlank">
            <a:avLst/>
          </a:prstGeom>
          <a:solidFill>
            <a:srgbClr val="008000">
              <a:alpha val="49019"/>
            </a:srgbClr>
          </a:solidFill>
          <a:ln w="12700">
            <a:noFill/>
          </a:ln>
        </p:spPr>
        <p:txBody>
          <a:bodyPr wrap="none" lIns="36000" tIns="36000" rIns="36000" bIns="36000" anchor="ctr" anchorCtr="0">
            <a:spAutoFit/>
          </a:bodyPr>
          <a:p>
            <a:pPr algn="ctr"/>
            <a:r>
              <a:rPr lang="zh-CN" altLang="en-US" sz="1400" b="1" baseline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节目录</a:t>
            </a:r>
            <a:endParaRPr lang="zh-CN" altLang="en-US" sz="1400" b="1" baseline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/>
      <p:bldP spid="150532" grpId="0"/>
      <p:bldP spid="150533" grpId="0"/>
      <p:bldP spid="150537" grpId="0" advAuto="1000" build="p"/>
      <p:bldP spid="150538" grpId="0" advAuto="1000" build="p"/>
      <p:bldP spid="150539" grpId="0"/>
      <p:bldP spid="150540" grpId="0" advAuto="1000" build="p"/>
      <p:bldP spid="150541" grpId="0" advAuto="1000" build="p"/>
      <p:bldP spid="150542" grpId="0"/>
      <p:bldP spid="1505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843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8436" name="Text Box 3"/>
          <p:cNvSpPr txBox="1"/>
          <p:nvPr/>
        </p:nvSpPr>
        <p:spPr>
          <a:xfrm>
            <a:off x="2755900" y="5354638"/>
            <a:ext cx="14668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图  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7" name="Object 9"/>
          <p:cNvGraphicFramePr>
            <a:graphicFrameLocks noChangeAspect="1"/>
          </p:cNvGraphicFramePr>
          <p:nvPr/>
        </p:nvGraphicFramePr>
        <p:xfrm>
          <a:off x="5857875" y="4106863"/>
          <a:ext cx="24304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57300" imgH="228600" progId="Equation.3">
                  <p:embed/>
                </p:oleObj>
              </mc:Choice>
              <mc:Fallback>
                <p:oleObj name="" r:id="rId1" imgW="1257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7875" y="4106863"/>
                        <a:ext cx="2430463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5857875" y="2662238"/>
          <a:ext cx="2601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257300" imgH="228600" progId="Equation.3">
                  <p:embed/>
                </p:oleObj>
              </mc:Choice>
              <mc:Fallback>
                <p:oleObj name="" r:id="rId3" imgW="12573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7875" y="2662238"/>
                        <a:ext cx="26019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1"/>
          <p:cNvGraphicFramePr>
            <a:graphicFrameLocks noChangeAspect="1"/>
          </p:cNvGraphicFramePr>
          <p:nvPr/>
        </p:nvGraphicFramePr>
        <p:xfrm>
          <a:off x="5857875" y="1252538"/>
          <a:ext cx="2549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231265" imgH="228600" progId="Equation.3">
                  <p:embed/>
                </p:oleObj>
              </mc:Choice>
              <mc:Fallback>
                <p:oleObj name="" r:id="rId5" imgW="1231265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7875" y="1252538"/>
                        <a:ext cx="25495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" y="381000"/>
            <a:ext cx="5143500" cy="4829175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194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19460" name="Text Box 2"/>
          <p:cNvSpPr txBox="1"/>
          <p:nvPr/>
        </p:nvSpPr>
        <p:spPr>
          <a:xfrm>
            <a:off x="2058988" y="214313"/>
            <a:ext cx="5508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3.2.1   3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位二进制编码器真值表</a:t>
            </a:r>
            <a:endParaRPr lang="zh-CN" altLang="en-US" sz="24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2617" name="Group 41"/>
          <p:cNvGraphicFramePr>
            <a:graphicFrameLocks noGrp="1"/>
          </p:cNvGraphicFramePr>
          <p:nvPr/>
        </p:nvGraphicFramePr>
        <p:xfrm>
          <a:off x="2184400" y="768350"/>
          <a:ext cx="4806950" cy="4264025"/>
        </p:xfrm>
        <a:graphic>
          <a:graphicData uri="http://schemas.openxmlformats.org/drawingml/2006/table">
            <a:tbl>
              <a:tblPr/>
              <a:tblGrid>
                <a:gridCol w="3381375"/>
                <a:gridCol w="1425575"/>
              </a:tblGrid>
              <a:tr h="503156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       入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  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38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1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0    0    0    0    0   0   0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0    0    0   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1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0    0    0    0   0   0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0    0    1  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1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0    0    0   0   0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0    1    0   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1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0   0    0 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0    0   0   0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0    1    1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1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0   0    0    0 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0   0   0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1    0    0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1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0   0    0    0    0 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1    0    1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1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0   0    0    0    0    0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1    1    0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41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0   0    0    0    0    0   0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14" name="Text Box 38"/>
          <p:cNvSpPr txBox="1"/>
          <p:nvPr/>
        </p:nvSpPr>
        <p:spPr>
          <a:xfrm>
            <a:off x="2062163" y="5681663"/>
            <a:ext cx="6229350" cy="384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编码为输入端十进制下标的</a:t>
            </a:r>
            <a:r>
              <a:rPr lang="zh-CN" altLang="en-US" sz="2400" b="1" baseline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自然二进制码</a:t>
            </a:r>
            <a:endParaRPr lang="zh-CN" altLang="en-US" sz="2400" b="1" baseline="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615" name="Text Box 39"/>
          <p:cNvSpPr txBox="1"/>
          <p:nvPr/>
        </p:nvSpPr>
        <p:spPr>
          <a:xfrm>
            <a:off x="2038350" y="5122863"/>
            <a:ext cx="5749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输入端</a:t>
            </a:r>
            <a:r>
              <a:rPr lang="zh-CN" altLang="en-US" sz="24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高电平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（即逻辑</a:t>
            </a: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</a:t>
            </a:r>
            <a:endParaRPr lang="zh-CN" altLang="en-US" sz="2400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14" grpId="0"/>
      <p:bldP spid="1526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048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0484" name="Text Box 2"/>
          <p:cNvSpPr txBox="1"/>
          <p:nvPr/>
        </p:nvSpPr>
        <p:spPr>
          <a:xfrm>
            <a:off x="134938" y="49213"/>
            <a:ext cx="25114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简化符号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Text Box 3"/>
          <p:cNvSpPr txBox="1"/>
          <p:nvPr/>
        </p:nvSpPr>
        <p:spPr>
          <a:xfrm>
            <a:off x="1914525" y="758825"/>
            <a:ext cx="12652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Text Box 4"/>
          <p:cNvSpPr txBox="1"/>
          <p:nvPr/>
        </p:nvSpPr>
        <p:spPr>
          <a:xfrm>
            <a:off x="2439988" y="4837113"/>
            <a:ext cx="12715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输出端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487" name="Picture 5"/>
          <p:cNvPicPr>
            <a:picLocks noChangeAspect="1"/>
          </p:cNvPicPr>
          <p:nvPr/>
        </p:nvPicPr>
        <p:blipFill>
          <a:blip r:embed="rId1"/>
          <a:srcRect l="2811" t="59650" r="88345" b="30070"/>
          <a:stretch>
            <a:fillRect/>
          </a:stretch>
        </p:blipFill>
        <p:spPr>
          <a:xfrm>
            <a:off x="355600" y="1428750"/>
            <a:ext cx="4467225" cy="32893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0488" name="Text Box 7"/>
          <p:cNvSpPr txBox="1"/>
          <p:nvPr/>
        </p:nvSpPr>
        <p:spPr>
          <a:xfrm>
            <a:off x="277813" y="4695825"/>
            <a:ext cx="19907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输出使能端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9" name="Text Box 8"/>
          <p:cNvSpPr txBox="1"/>
          <p:nvPr/>
        </p:nvSpPr>
        <p:spPr>
          <a:xfrm>
            <a:off x="387350" y="5751513"/>
            <a:ext cx="679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74148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各输入端、输出端都是</a:t>
            </a:r>
            <a:r>
              <a:rPr lang="zh-CN" altLang="en-US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低电平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有效。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0" name="Text Box 9"/>
          <p:cNvSpPr txBox="1"/>
          <p:nvPr/>
        </p:nvSpPr>
        <p:spPr>
          <a:xfrm>
            <a:off x="4978400" y="409575"/>
            <a:ext cx="4083050" cy="565150"/>
          </a:xfrm>
          <a:prstGeom prst="rect">
            <a:avLst/>
          </a:prstGeom>
          <a:noFill/>
          <a:ln w="9525">
            <a:noFill/>
          </a:ln>
        </p:spPr>
        <p:txBody>
          <a:bodyPr wrap="square" rIns="0" anchor="t" anchorCtr="0">
            <a:spAutoFit/>
          </a:bodyPr>
          <a:p>
            <a:pPr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  (Enable)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：输入使能端</a:t>
            </a:r>
            <a:endParaRPr lang="zh-CN" altLang="en-US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1" name="AutoShape 10"/>
          <p:cNvSpPr/>
          <p:nvPr/>
        </p:nvSpPr>
        <p:spPr>
          <a:xfrm rot="5400000">
            <a:off x="2346325" y="215900"/>
            <a:ext cx="174625" cy="2413000"/>
          </a:xfrm>
          <a:prstGeom prst="leftBrace">
            <a:avLst>
              <a:gd name="adj1" fmla="val 115023"/>
              <a:gd name="adj2" fmla="val 50000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zh-CN" altLang="zh-CN" baseline="-5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2" name="AutoShape 11"/>
          <p:cNvSpPr/>
          <p:nvPr/>
        </p:nvSpPr>
        <p:spPr>
          <a:xfrm rot="-5400000" flipV="1">
            <a:off x="2914650" y="4230688"/>
            <a:ext cx="176213" cy="1069975"/>
          </a:xfrm>
          <a:prstGeom prst="leftBrace">
            <a:avLst>
              <a:gd name="adj1" fmla="val 50544"/>
              <a:gd name="adj2" fmla="val 50000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endParaRPr lang="zh-CN" altLang="zh-CN" baseline="-5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93" name="Object 10"/>
          <p:cNvGraphicFramePr>
            <a:graphicFrameLocks noChangeAspect="1"/>
          </p:cNvGraphicFramePr>
          <p:nvPr/>
        </p:nvGraphicFramePr>
        <p:xfrm>
          <a:off x="4945063" y="469900"/>
          <a:ext cx="5540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266700" imgH="215900" progId="Equation.3">
                  <p:embed/>
                </p:oleObj>
              </mc:Choice>
              <mc:Fallback>
                <p:oleObj name="" r:id="rId2" imgW="2667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5063" y="469900"/>
                        <a:ext cx="55403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0"/>
          <p:cNvGraphicFramePr>
            <a:graphicFrameLocks noChangeAspect="1"/>
          </p:cNvGraphicFramePr>
          <p:nvPr/>
        </p:nvGraphicFramePr>
        <p:xfrm>
          <a:off x="4978400" y="1039813"/>
          <a:ext cx="40830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" imgW="2209800" imgH="304800" progId="Equation.3">
                  <p:embed/>
                </p:oleObj>
              </mc:Choice>
              <mc:Fallback>
                <p:oleObj name="" r:id="rId4" imgW="2209800" imgH="304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8400" y="1039813"/>
                        <a:ext cx="4083050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9"/>
          <p:cNvSpPr txBox="1"/>
          <p:nvPr/>
        </p:nvSpPr>
        <p:spPr>
          <a:xfrm>
            <a:off x="4978400" y="1597025"/>
            <a:ext cx="4083050" cy="1512888"/>
          </a:xfrm>
          <a:prstGeom prst="rect">
            <a:avLst/>
          </a:prstGeom>
          <a:noFill/>
          <a:ln w="9525">
            <a:noFill/>
          </a:ln>
        </p:spPr>
        <p:txBody>
          <a:bodyPr wrap="square" rIns="0" anchor="t" anchorCtr="0">
            <a:spAutoFit/>
          </a:bodyPr>
          <a:p>
            <a:pPr eaLnBrk="0" hangingPunct="0">
              <a:lnSpc>
                <a:spcPct val="110000"/>
              </a:lnSpc>
              <a:spcBef>
                <a:spcPct val="0"/>
              </a:spcBef>
            </a:pP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用于级联扩展当输入使能有效，但输入信号全部无效时，改端口出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96" name="Object 10"/>
          <p:cNvGraphicFramePr>
            <a:graphicFrameLocks noChangeAspect="1"/>
          </p:cNvGraphicFramePr>
          <p:nvPr/>
        </p:nvGraphicFramePr>
        <p:xfrm>
          <a:off x="5060950" y="3259138"/>
          <a:ext cx="469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6" imgW="254000" imgH="241300" progId="Equation.3">
                  <p:embed/>
                </p:oleObj>
              </mc:Choice>
              <mc:Fallback>
                <p:oleObj name="" r:id="rId6" imgW="25400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0950" y="3259138"/>
                        <a:ext cx="4699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9"/>
          <p:cNvSpPr txBox="1"/>
          <p:nvPr/>
        </p:nvSpPr>
        <p:spPr>
          <a:xfrm>
            <a:off x="5060950" y="3195638"/>
            <a:ext cx="4083050" cy="1512887"/>
          </a:xfrm>
          <a:prstGeom prst="rect">
            <a:avLst/>
          </a:prstGeom>
          <a:noFill/>
          <a:ln w="9525">
            <a:noFill/>
          </a:ln>
        </p:spPr>
        <p:txBody>
          <a:bodyPr wrap="square" rIns="0" anchor="t" anchorCtr="0">
            <a:spAutoFit/>
          </a:bodyPr>
          <a:p>
            <a:pPr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zh-CN" altLang="zh-CN" b="1" baseline="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输出有效标志位</a:t>
            </a:r>
            <a:endParaRPr lang="zh-CN" altLang="zh-CN" b="1" baseline="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  <a:spcBef>
                <a:spcPct val="0"/>
              </a:spcBef>
            </a:pPr>
            <a:r>
              <a:rPr lang="zh-CN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低电平表示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电路工作，编码信号有效</a:t>
            </a:r>
            <a:r>
              <a:rPr lang="en-US" altLang="zh-CN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fld id="{BB962C8B-B14F-4D97-AF65-F5344CB8AC3E}" type="datetime3">
              <a:rPr lang="zh-CN" altLang="en-US" sz="1400" baseline="0" dirty="0">
                <a:solidFill>
                  <a:schemeClr val="tx1"/>
                </a:solidFill>
              </a:rPr>
            </a:fld>
            <a:endParaRPr lang="zh-CN" altLang="en-US" sz="1400" baseline="0" dirty="0">
              <a:solidFill>
                <a:schemeClr val="tx1"/>
              </a:solidFill>
            </a:endParaRPr>
          </a:p>
        </p:txBody>
      </p:sp>
      <p:sp>
        <p:nvSpPr>
          <p:cNvPr id="2150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707063" y="6270625"/>
            <a:ext cx="208438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en-US" altLang="zh-CN" sz="1400" baseline="0" dirty="0">
                <a:solidFill>
                  <a:schemeClr val="tx1"/>
                </a:solidFill>
              </a:rPr>
              <a:t>第四章 组合逻辑电路</a:t>
            </a:r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2563" y="6267450"/>
            <a:ext cx="782637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21508" name="Text Box 2"/>
          <p:cNvSpPr txBox="1"/>
          <p:nvPr/>
        </p:nvSpPr>
        <p:spPr>
          <a:xfrm>
            <a:off x="1708150" y="127000"/>
            <a:ext cx="59801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</a:pP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3.2.2   8</a:t>
            </a:r>
            <a:r>
              <a:rPr lang="en-US" altLang="zh-CN" sz="2400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线优先编码器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74148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  <a:endParaRPr lang="zh-CN" altLang="en-US" sz="24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7" name="Text Box 3"/>
          <p:cNvSpPr txBox="1"/>
          <p:nvPr/>
        </p:nvSpPr>
        <p:spPr>
          <a:xfrm>
            <a:off x="1166813" y="5753100"/>
            <a:ext cx="7458075" cy="493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编码为输入端十进制下标的</a:t>
            </a:r>
            <a:r>
              <a:rPr lang="zh-CN" altLang="en-US" sz="2400" b="1" baseline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自然二进制码的反码</a:t>
            </a:r>
            <a:endParaRPr lang="zh-CN" altLang="en-US" sz="2400" b="1" baseline="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8" name="Text Box 4"/>
          <p:cNvSpPr txBox="1"/>
          <p:nvPr/>
        </p:nvSpPr>
        <p:spPr>
          <a:xfrm>
            <a:off x="1166813" y="5380038"/>
            <a:ext cx="7105650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输入端</a:t>
            </a:r>
            <a:r>
              <a:rPr lang="zh-CN" altLang="en-US" sz="24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低电平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即逻辑“</a:t>
            </a:r>
            <a:r>
              <a:rPr lang="en-US" altLang="zh-CN" sz="24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0”)</a:t>
            </a:r>
            <a:r>
              <a:rPr lang="zh-CN" altLang="en-US" sz="24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</a:t>
            </a:r>
            <a:endParaRPr lang="zh-CN" altLang="en-US" sz="2400" b="1" baseline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11" name="Group 101"/>
          <p:cNvGrpSpPr/>
          <p:nvPr/>
        </p:nvGrpSpPr>
        <p:grpSpPr>
          <a:xfrm>
            <a:off x="1328738" y="606425"/>
            <a:ext cx="5894387" cy="4691063"/>
            <a:chOff x="572" y="674"/>
            <a:chExt cx="3713" cy="2955"/>
          </a:xfrm>
        </p:grpSpPr>
        <p:grpSp>
          <p:nvGrpSpPr>
            <p:cNvPr id="21512" name="Group 100"/>
            <p:cNvGrpSpPr/>
            <p:nvPr/>
          </p:nvGrpSpPr>
          <p:grpSpPr>
            <a:xfrm>
              <a:off x="572" y="674"/>
              <a:ext cx="3713" cy="2955"/>
              <a:chOff x="572" y="674"/>
              <a:chExt cx="3713" cy="2955"/>
            </a:xfrm>
          </p:grpSpPr>
          <p:sp>
            <p:nvSpPr>
              <p:cNvPr id="21513" name="Rectangle 7"/>
              <p:cNvSpPr/>
              <p:nvPr/>
            </p:nvSpPr>
            <p:spPr>
              <a:xfrm>
                <a:off x="3789" y="3197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4" name="Rectangle 8"/>
              <p:cNvSpPr/>
              <p:nvPr/>
            </p:nvSpPr>
            <p:spPr>
              <a:xfrm>
                <a:off x="3320" y="3197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5" name="Rectangle 9"/>
              <p:cNvSpPr/>
              <p:nvPr/>
            </p:nvSpPr>
            <p:spPr>
              <a:xfrm>
                <a:off x="2543" y="3197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1   1   0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Rectangle 10"/>
              <p:cNvSpPr/>
              <p:nvPr/>
            </p:nvSpPr>
            <p:spPr>
              <a:xfrm>
                <a:off x="1043" y="3197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1  1   1  1   1   1  </a:t>
                </a: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Ø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17" name="Rectangle 11"/>
              <p:cNvSpPr/>
              <p:nvPr/>
            </p:nvSpPr>
            <p:spPr>
              <a:xfrm>
                <a:off x="572" y="3197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Rectangle 12"/>
              <p:cNvSpPr/>
              <p:nvPr/>
            </p:nvSpPr>
            <p:spPr>
              <a:xfrm>
                <a:off x="3789" y="2981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Rectangle 13"/>
              <p:cNvSpPr/>
              <p:nvPr/>
            </p:nvSpPr>
            <p:spPr>
              <a:xfrm>
                <a:off x="3320" y="2981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Rectangle 14"/>
              <p:cNvSpPr/>
              <p:nvPr/>
            </p:nvSpPr>
            <p:spPr>
              <a:xfrm>
                <a:off x="2543" y="2981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1   0   1 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Rectangle 15"/>
              <p:cNvSpPr/>
              <p:nvPr/>
            </p:nvSpPr>
            <p:spPr>
              <a:xfrm>
                <a:off x="1043" y="2981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1  1   1  1   1   </a:t>
                </a: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Ø Ø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22" name="Rectangle 16"/>
              <p:cNvSpPr/>
              <p:nvPr/>
            </p:nvSpPr>
            <p:spPr>
              <a:xfrm>
                <a:off x="572" y="2981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3" name="Rectangle 17"/>
              <p:cNvSpPr/>
              <p:nvPr/>
            </p:nvSpPr>
            <p:spPr>
              <a:xfrm>
                <a:off x="572" y="3413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4" name="Rectangle 18"/>
              <p:cNvSpPr/>
              <p:nvPr/>
            </p:nvSpPr>
            <p:spPr>
              <a:xfrm>
                <a:off x="572" y="2765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5" name="Rectangle 19"/>
              <p:cNvSpPr/>
              <p:nvPr/>
            </p:nvSpPr>
            <p:spPr>
              <a:xfrm>
                <a:off x="572" y="2549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6" name="Rectangle 20"/>
              <p:cNvSpPr/>
              <p:nvPr/>
            </p:nvSpPr>
            <p:spPr>
              <a:xfrm>
                <a:off x="572" y="2333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Rectangle 21"/>
              <p:cNvSpPr/>
              <p:nvPr/>
            </p:nvSpPr>
            <p:spPr>
              <a:xfrm>
                <a:off x="572" y="2117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8" name="Rectangle 22"/>
              <p:cNvSpPr/>
              <p:nvPr/>
            </p:nvSpPr>
            <p:spPr>
              <a:xfrm>
                <a:off x="572" y="1868"/>
                <a:ext cx="471" cy="24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Rectangle 23"/>
              <p:cNvSpPr/>
              <p:nvPr/>
            </p:nvSpPr>
            <p:spPr>
              <a:xfrm>
                <a:off x="572" y="1652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0" name="Rectangle 24"/>
              <p:cNvSpPr/>
              <p:nvPr/>
            </p:nvSpPr>
            <p:spPr>
              <a:xfrm>
                <a:off x="572" y="1436"/>
                <a:ext cx="471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1" name="Rectangle 25"/>
              <p:cNvSpPr/>
              <p:nvPr/>
            </p:nvSpPr>
            <p:spPr>
              <a:xfrm>
                <a:off x="572" y="1082"/>
                <a:ext cx="471" cy="3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EN</a:t>
                </a:r>
                <a:endParaRPr lang="en-US" altLang="zh-CN" sz="2000" i="1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2" name="Rectangle 26"/>
              <p:cNvSpPr/>
              <p:nvPr/>
            </p:nvSpPr>
            <p:spPr>
              <a:xfrm>
                <a:off x="572" y="674"/>
                <a:ext cx="471" cy="40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marL="106680" eaLnBrk="0" hangingPunct="0">
                  <a:spcBef>
                    <a:spcPct val="0"/>
                  </a:spcBef>
                </a:pPr>
                <a:r>
                  <a:rPr lang="zh-CN" altLang="en-US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使能输入</a:t>
                </a:r>
                <a:endPara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3" name="Rectangle 27"/>
              <p:cNvSpPr/>
              <p:nvPr/>
            </p:nvSpPr>
            <p:spPr>
              <a:xfrm>
                <a:off x="2543" y="3413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000" baseline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1   1   1</a:t>
                </a:r>
                <a:endParaRPr lang="en-US" altLang="zh-CN" sz="2000" baseline="0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4" name="Rectangle 28"/>
              <p:cNvSpPr/>
              <p:nvPr/>
            </p:nvSpPr>
            <p:spPr>
              <a:xfrm>
                <a:off x="2543" y="2765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1   0   0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5" name="Rectangle 29"/>
              <p:cNvSpPr/>
              <p:nvPr/>
            </p:nvSpPr>
            <p:spPr>
              <a:xfrm>
                <a:off x="2543" y="2549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0   1   1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6" name="Rectangle 30"/>
              <p:cNvSpPr/>
              <p:nvPr/>
            </p:nvSpPr>
            <p:spPr>
              <a:xfrm>
                <a:off x="2543" y="2333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0   1   0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7" name="Rectangle 31"/>
              <p:cNvSpPr/>
              <p:nvPr/>
            </p:nvSpPr>
            <p:spPr>
              <a:xfrm>
                <a:off x="2543" y="2117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0   0   1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8" name="Rectangle 32"/>
              <p:cNvSpPr/>
              <p:nvPr/>
            </p:nvSpPr>
            <p:spPr>
              <a:xfrm>
                <a:off x="2543" y="1868"/>
                <a:ext cx="777" cy="24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0   0   0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39" name="Rectangle 33"/>
              <p:cNvSpPr/>
              <p:nvPr/>
            </p:nvSpPr>
            <p:spPr>
              <a:xfrm>
                <a:off x="2543" y="1652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1   1   1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0" name="Rectangle 34"/>
              <p:cNvSpPr/>
              <p:nvPr/>
            </p:nvSpPr>
            <p:spPr>
              <a:xfrm>
                <a:off x="2543" y="1436"/>
                <a:ext cx="777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1   1   1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1" name="Rectangle 35"/>
              <p:cNvSpPr/>
              <p:nvPr/>
            </p:nvSpPr>
            <p:spPr>
              <a:xfrm>
                <a:off x="2543" y="1082"/>
                <a:ext cx="777" cy="3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2" name="Rectangle 36"/>
              <p:cNvSpPr/>
              <p:nvPr/>
            </p:nvSpPr>
            <p:spPr>
              <a:xfrm>
                <a:off x="2543" y="674"/>
                <a:ext cx="777" cy="40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输   出</a:t>
                </a:r>
                <a:endPara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3" name="Rectangle 37"/>
              <p:cNvSpPr/>
              <p:nvPr/>
            </p:nvSpPr>
            <p:spPr>
              <a:xfrm>
                <a:off x="3320" y="3413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4" name="Rectangle 38"/>
              <p:cNvSpPr/>
              <p:nvPr/>
            </p:nvSpPr>
            <p:spPr>
              <a:xfrm>
                <a:off x="3320" y="2765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 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5" name="Rectangle 39"/>
              <p:cNvSpPr/>
              <p:nvPr/>
            </p:nvSpPr>
            <p:spPr>
              <a:xfrm>
                <a:off x="3320" y="2549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6" name="Rectangle 40"/>
              <p:cNvSpPr/>
              <p:nvPr/>
            </p:nvSpPr>
            <p:spPr>
              <a:xfrm>
                <a:off x="3320" y="2333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7" name="Rectangle 41"/>
              <p:cNvSpPr/>
              <p:nvPr/>
            </p:nvSpPr>
            <p:spPr>
              <a:xfrm>
                <a:off x="3320" y="2117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8" name="Rectangle 42"/>
              <p:cNvSpPr/>
              <p:nvPr/>
            </p:nvSpPr>
            <p:spPr>
              <a:xfrm>
                <a:off x="3320" y="1868"/>
                <a:ext cx="469" cy="24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9" name="Rectangle 43"/>
              <p:cNvSpPr/>
              <p:nvPr/>
            </p:nvSpPr>
            <p:spPr>
              <a:xfrm>
                <a:off x="3320" y="1652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0" name="Rectangle 44"/>
              <p:cNvSpPr/>
              <p:nvPr/>
            </p:nvSpPr>
            <p:spPr>
              <a:xfrm>
                <a:off x="3320" y="1436"/>
                <a:ext cx="469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1" name="Rectangle 45"/>
              <p:cNvSpPr/>
              <p:nvPr/>
            </p:nvSpPr>
            <p:spPr>
              <a:xfrm>
                <a:off x="3320" y="1082"/>
                <a:ext cx="469" cy="3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EX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2" name="Rectangle 46"/>
              <p:cNvSpPr/>
              <p:nvPr/>
            </p:nvSpPr>
            <p:spPr>
              <a:xfrm>
                <a:off x="3320" y="674"/>
                <a:ext cx="469" cy="40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marL="106680" eaLnBrk="0" hangingPunct="0">
                  <a:spcBef>
                    <a:spcPct val="0"/>
                  </a:spcBef>
                </a:pPr>
                <a:r>
                  <a:rPr lang="zh-CN" altLang="en-US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输出标志 </a:t>
                </a:r>
                <a:endPara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3" name="Rectangle 47"/>
              <p:cNvSpPr/>
              <p:nvPr/>
            </p:nvSpPr>
            <p:spPr>
              <a:xfrm>
                <a:off x="3789" y="2549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4" name="Rectangle 48"/>
              <p:cNvSpPr/>
              <p:nvPr/>
            </p:nvSpPr>
            <p:spPr>
              <a:xfrm>
                <a:off x="1043" y="2549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1  1   1  </a:t>
                </a: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</a:t>
                </a: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Ø  Ø  Ø Ø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55" name="Rectangle 49"/>
              <p:cNvSpPr/>
              <p:nvPr/>
            </p:nvSpPr>
            <p:spPr>
              <a:xfrm>
                <a:off x="3789" y="2333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6" name="Rectangle 50"/>
              <p:cNvSpPr/>
              <p:nvPr/>
            </p:nvSpPr>
            <p:spPr>
              <a:xfrm>
                <a:off x="1043" y="2333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1  1   </a:t>
                </a: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Ø  Ø  Ø  Ø Ø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57" name="Rectangle 51"/>
              <p:cNvSpPr/>
              <p:nvPr/>
            </p:nvSpPr>
            <p:spPr>
              <a:xfrm>
                <a:off x="3789" y="2117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8" name="Rectangle 52"/>
              <p:cNvSpPr/>
              <p:nvPr/>
            </p:nvSpPr>
            <p:spPr>
              <a:xfrm>
                <a:off x="1043" y="2117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</a:t>
                </a: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Ø Ø  Ø  Ø  Ø Ø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59" name="Rectangle 53"/>
              <p:cNvSpPr/>
              <p:nvPr/>
            </p:nvSpPr>
            <p:spPr>
              <a:xfrm>
                <a:off x="3789" y="2765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0" name="Rectangle 54"/>
              <p:cNvSpPr/>
              <p:nvPr/>
            </p:nvSpPr>
            <p:spPr>
              <a:xfrm>
                <a:off x="1043" y="2765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1  1   1  1  </a:t>
                </a: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 </a:t>
                </a: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Ø  Ø Ø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61" name="Rectangle 55"/>
              <p:cNvSpPr/>
              <p:nvPr/>
            </p:nvSpPr>
            <p:spPr>
              <a:xfrm>
                <a:off x="3789" y="3413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2" name="Rectangle 56"/>
              <p:cNvSpPr/>
              <p:nvPr/>
            </p:nvSpPr>
            <p:spPr>
              <a:xfrm>
                <a:off x="1043" y="3413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1  1   1  1   1   1   1 </a:t>
                </a: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  <a:endParaRPr lang="en-US" altLang="zh-CN" sz="2000" baseline="0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63" name="Rectangle 57"/>
              <p:cNvSpPr/>
              <p:nvPr/>
            </p:nvSpPr>
            <p:spPr>
              <a:xfrm>
                <a:off x="3789" y="1868"/>
                <a:ext cx="496" cy="24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4" name="Rectangle 58"/>
              <p:cNvSpPr/>
              <p:nvPr/>
            </p:nvSpPr>
            <p:spPr>
              <a:xfrm>
                <a:off x="1043" y="1868"/>
                <a:ext cx="1500" cy="24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aseline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Ø  Ø Ø  Ø Ø   Ø Ø</a:t>
                </a:r>
                <a:endParaRPr lang="en-US" altLang="zh-CN" sz="2000" baseline="0" dirty="0">
                  <a:solidFill>
                    <a:schemeClr val="tx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65" name="Rectangle 59"/>
              <p:cNvSpPr/>
              <p:nvPr/>
            </p:nvSpPr>
            <p:spPr>
              <a:xfrm>
                <a:off x="3789" y="1652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0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6" name="Rectangle 60"/>
              <p:cNvSpPr/>
              <p:nvPr/>
            </p:nvSpPr>
            <p:spPr>
              <a:xfrm>
                <a:off x="1043" y="1652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1  1   1  1   1  1    1  1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7" name="Rectangle 61"/>
              <p:cNvSpPr/>
              <p:nvPr/>
            </p:nvSpPr>
            <p:spPr>
              <a:xfrm>
                <a:off x="3789" y="1436"/>
                <a:ext cx="496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1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8" name="Rectangle 62"/>
              <p:cNvSpPr/>
              <p:nvPr/>
            </p:nvSpPr>
            <p:spPr>
              <a:xfrm>
                <a:off x="1043" y="1436"/>
                <a:ext cx="1500" cy="21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Ø Ø  Ø Ø  Ø Ø   Ø Ø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569" name="Rectangle 63"/>
              <p:cNvSpPr/>
              <p:nvPr/>
            </p:nvSpPr>
            <p:spPr>
              <a:xfrm>
                <a:off x="3789" y="1082"/>
                <a:ext cx="496" cy="3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EN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0" name="Rectangle 64"/>
              <p:cNvSpPr/>
              <p:nvPr/>
            </p:nvSpPr>
            <p:spPr>
              <a:xfrm>
                <a:off x="1043" y="1082"/>
                <a:ext cx="1500" cy="3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 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 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</a:t>
                </a:r>
                <a:r>
                  <a:rPr lang="en-US" altLang="zh-CN" sz="2000" i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endParaRPr lang="en-US" altLang="zh-CN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1" name="Rectangle 65"/>
              <p:cNvSpPr/>
              <p:nvPr/>
            </p:nvSpPr>
            <p:spPr>
              <a:xfrm>
                <a:off x="3789" y="674"/>
                <a:ext cx="496" cy="40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marL="106680" eaLnBrk="0" hangingPunct="0">
                  <a:spcBef>
                    <a:spcPct val="0"/>
                  </a:spcBef>
                </a:pPr>
                <a:r>
                  <a:rPr lang="zh-CN" altLang="en-US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使能输出</a:t>
                </a:r>
                <a:endPara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2" name="Rectangle 66"/>
              <p:cNvSpPr/>
              <p:nvPr/>
            </p:nvSpPr>
            <p:spPr>
              <a:xfrm>
                <a:off x="1043" y="674"/>
                <a:ext cx="1500" cy="40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9050" tIns="19050" rIns="19050" bIns="19050" anchor="ctr" anchorCtr="0"/>
              <a:p>
                <a:pPr eaLnBrk="0" hangingPunct="0">
                  <a:spcBef>
                    <a:spcPct val="0"/>
                  </a:spcBef>
                </a:pPr>
                <a:r>
                  <a:rPr lang="en-US" altLang="zh-CN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lang="zh-CN" altLang="en-US" sz="2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输            入</a:t>
                </a:r>
                <a:endParaRPr lang="zh-CN" altLang="en-US" sz="20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3" name="Line 67"/>
              <p:cNvSpPr/>
              <p:nvPr/>
            </p:nvSpPr>
            <p:spPr>
              <a:xfrm>
                <a:off x="572" y="1082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74" name="Line 68"/>
              <p:cNvSpPr/>
              <p:nvPr/>
            </p:nvSpPr>
            <p:spPr>
              <a:xfrm>
                <a:off x="572" y="1436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75" name="Line 69"/>
              <p:cNvSpPr/>
              <p:nvPr/>
            </p:nvSpPr>
            <p:spPr>
              <a:xfrm>
                <a:off x="572" y="1652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76" name="Line 70"/>
              <p:cNvSpPr/>
              <p:nvPr/>
            </p:nvSpPr>
            <p:spPr>
              <a:xfrm>
                <a:off x="572" y="1868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77" name="Line 71"/>
              <p:cNvSpPr/>
              <p:nvPr/>
            </p:nvSpPr>
            <p:spPr>
              <a:xfrm>
                <a:off x="572" y="2117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78" name="Line 72"/>
              <p:cNvSpPr/>
              <p:nvPr/>
            </p:nvSpPr>
            <p:spPr>
              <a:xfrm>
                <a:off x="572" y="3629"/>
                <a:ext cx="3713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79" name="Line 73"/>
              <p:cNvSpPr/>
              <p:nvPr/>
            </p:nvSpPr>
            <p:spPr>
              <a:xfrm>
                <a:off x="572" y="674"/>
                <a:ext cx="0" cy="2955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0" name="Line 74"/>
              <p:cNvSpPr/>
              <p:nvPr/>
            </p:nvSpPr>
            <p:spPr>
              <a:xfrm>
                <a:off x="2543" y="674"/>
                <a:ext cx="0" cy="295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1" name="Line 75"/>
              <p:cNvSpPr/>
              <p:nvPr/>
            </p:nvSpPr>
            <p:spPr>
              <a:xfrm>
                <a:off x="4285" y="674"/>
                <a:ext cx="0" cy="2955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2" name="Line 76"/>
              <p:cNvSpPr/>
              <p:nvPr/>
            </p:nvSpPr>
            <p:spPr>
              <a:xfrm>
                <a:off x="572" y="674"/>
                <a:ext cx="3713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3" name="Line 77"/>
              <p:cNvSpPr/>
              <p:nvPr/>
            </p:nvSpPr>
            <p:spPr>
              <a:xfrm>
                <a:off x="572" y="2981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4" name="Line 78"/>
              <p:cNvSpPr/>
              <p:nvPr/>
            </p:nvSpPr>
            <p:spPr>
              <a:xfrm>
                <a:off x="572" y="2333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5" name="Line 79"/>
              <p:cNvSpPr/>
              <p:nvPr/>
            </p:nvSpPr>
            <p:spPr>
              <a:xfrm>
                <a:off x="572" y="2549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6" name="Line 80"/>
              <p:cNvSpPr/>
              <p:nvPr/>
            </p:nvSpPr>
            <p:spPr>
              <a:xfrm>
                <a:off x="572" y="2765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7" name="Line 81"/>
              <p:cNvSpPr/>
              <p:nvPr/>
            </p:nvSpPr>
            <p:spPr>
              <a:xfrm>
                <a:off x="3789" y="674"/>
                <a:ext cx="0" cy="295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8" name="Line 82"/>
              <p:cNvSpPr/>
              <p:nvPr/>
            </p:nvSpPr>
            <p:spPr>
              <a:xfrm>
                <a:off x="3320" y="674"/>
                <a:ext cx="0" cy="295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89" name="Line 83"/>
              <p:cNvSpPr/>
              <p:nvPr/>
            </p:nvSpPr>
            <p:spPr>
              <a:xfrm>
                <a:off x="1043" y="674"/>
                <a:ext cx="0" cy="295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0" name="Line 84"/>
              <p:cNvSpPr/>
              <p:nvPr/>
            </p:nvSpPr>
            <p:spPr>
              <a:xfrm>
                <a:off x="572" y="3197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1" name="Line 85"/>
              <p:cNvSpPr/>
              <p:nvPr/>
            </p:nvSpPr>
            <p:spPr>
              <a:xfrm>
                <a:off x="572" y="3413"/>
                <a:ext cx="37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2" name="Line 86"/>
              <p:cNvSpPr/>
              <p:nvPr/>
            </p:nvSpPr>
            <p:spPr>
              <a:xfrm>
                <a:off x="1099" y="1166"/>
                <a:ext cx="67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3" name="Line 87"/>
              <p:cNvSpPr/>
              <p:nvPr/>
            </p:nvSpPr>
            <p:spPr>
              <a:xfrm>
                <a:off x="1293" y="1158"/>
                <a:ext cx="67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4" name="Line 88"/>
              <p:cNvSpPr/>
              <p:nvPr/>
            </p:nvSpPr>
            <p:spPr>
              <a:xfrm>
                <a:off x="1475" y="1158"/>
                <a:ext cx="67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5" name="Line 89"/>
              <p:cNvSpPr/>
              <p:nvPr/>
            </p:nvSpPr>
            <p:spPr>
              <a:xfrm>
                <a:off x="1657" y="1158"/>
                <a:ext cx="67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6" name="Line 90"/>
              <p:cNvSpPr/>
              <p:nvPr/>
            </p:nvSpPr>
            <p:spPr>
              <a:xfrm>
                <a:off x="1826" y="1158"/>
                <a:ext cx="67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7" name="Line 91"/>
              <p:cNvSpPr/>
              <p:nvPr/>
            </p:nvSpPr>
            <p:spPr>
              <a:xfrm>
                <a:off x="2014" y="1158"/>
                <a:ext cx="67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8" name="Line 92"/>
              <p:cNvSpPr/>
              <p:nvPr/>
            </p:nvSpPr>
            <p:spPr>
              <a:xfrm>
                <a:off x="2196" y="1158"/>
                <a:ext cx="67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99" name="Line 93"/>
              <p:cNvSpPr/>
              <p:nvPr/>
            </p:nvSpPr>
            <p:spPr>
              <a:xfrm>
                <a:off x="2379" y="1158"/>
                <a:ext cx="67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00" name="Line 94"/>
              <p:cNvSpPr/>
              <p:nvPr/>
            </p:nvSpPr>
            <p:spPr>
              <a:xfrm>
                <a:off x="2639" y="1166"/>
                <a:ext cx="113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01" name="Line 95"/>
              <p:cNvSpPr/>
              <p:nvPr/>
            </p:nvSpPr>
            <p:spPr>
              <a:xfrm>
                <a:off x="2818" y="1158"/>
                <a:ext cx="113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02" name="Line 96"/>
              <p:cNvSpPr/>
              <p:nvPr/>
            </p:nvSpPr>
            <p:spPr>
              <a:xfrm>
                <a:off x="2997" y="1158"/>
                <a:ext cx="113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03" name="Line 97"/>
              <p:cNvSpPr/>
              <p:nvPr/>
            </p:nvSpPr>
            <p:spPr>
              <a:xfrm>
                <a:off x="3412" y="1158"/>
                <a:ext cx="113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04" name="Line 98"/>
              <p:cNvSpPr/>
              <p:nvPr/>
            </p:nvSpPr>
            <p:spPr>
              <a:xfrm>
                <a:off x="3879" y="1158"/>
                <a:ext cx="113" cy="0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1605" name="Line 99"/>
            <p:cNvSpPr/>
            <p:nvPr/>
          </p:nvSpPr>
          <p:spPr>
            <a:xfrm>
              <a:off x="660" y="1164"/>
              <a:ext cx="21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  <p:bldP spid="15462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FFCC"/>
      </a:lt1>
      <a:dk2>
        <a:srgbClr val="000000"/>
      </a:dk2>
      <a:lt2>
        <a:srgbClr val="808080"/>
      </a:lt2>
      <a:accent1>
        <a:srgbClr val="FFFFFF"/>
      </a:accent1>
      <a:accent2>
        <a:srgbClr val="0000FF"/>
      </a:accent2>
      <a:accent3>
        <a:srgbClr val="CAFFE2"/>
      </a:accent3>
      <a:accent4>
        <a:srgbClr val="000000"/>
      </a:accent4>
      <a:accent5>
        <a:srgbClr val="FFFFFF"/>
      </a:accent5>
      <a:accent6>
        <a:srgbClr val="0000E7"/>
      </a:accent6>
      <a:hlink>
        <a:srgbClr val="FF0000"/>
      </a:hlink>
      <a:folHlink>
        <a:srgbClr val="FFFF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5000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5000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8755</Words>
  <Application>WPS 演示</Application>
  <PresentationFormat>全屏显示(4:3)</PresentationFormat>
  <Paragraphs>1394</Paragraphs>
  <Slides>43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43</vt:i4>
      </vt:variant>
      <vt:variant>
        <vt:lpstr>自定义放映</vt:lpstr>
      </vt:variant>
      <vt:variant>
        <vt:i4>27</vt:i4>
      </vt:variant>
    </vt:vector>
  </HeadingPairs>
  <TitlesOfParts>
    <vt:vector size="94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微软雅黑</vt:lpstr>
      <vt:lpstr>Arial Unicode MS</vt:lpstr>
      <vt:lpstr>Calibri</vt:lpstr>
      <vt:lpstr>微软雅黑 Light</vt:lpstr>
      <vt:lpstr>默认设计模板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图4-2-5</vt:lpstr>
      <vt:lpstr>表4-2-4 2－4 线译码器的功能表</vt:lpstr>
      <vt:lpstr>图4-2-6 双2－4线译码器74139的简化逻辑符号</vt:lpstr>
      <vt:lpstr>74138简化符号</vt:lpstr>
      <vt:lpstr>表4-2-5 译码器74138的功能表</vt:lpstr>
      <vt:lpstr>译码器74138的逻辑表达式</vt:lpstr>
      <vt:lpstr>表 4.2.6  2－4 线译码器扩展为 3－8 线译码器的真</vt:lpstr>
      <vt:lpstr>图4-2-9 构造数据分配器</vt:lpstr>
      <vt:lpstr>图 4.2.10 (a)</vt:lpstr>
      <vt:lpstr>图 4.2.10 (b)</vt:lpstr>
      <vt:lpstr>图 4.2.11</vt:lpstr>
      <vt:lpstr>例1</vt:lpstr>
      <vt:lpstr>例2</vt:lpstr>
      <vt:lpstr>图  4.2.12  (c)</vt:lpstr>
      <vt:lpstr>表  4.2.7二—十进制译码器 7442的功能表</vt:lpstr>
      <vt:lpstr>图  4.2.13  C－391E</vt:lpstr>
      <vt:lpstr>7448简化符号</vt:lpstr>
      <vt:lpstr>图  4.2.15  0～15十六个字符显示</vt:lpstr>
      <vt:lpstr>表  4.2.8  7448功能表</vt:lpstr>
      <vt:lpstr>图  4.2.17 用7448驱动BS201A的连接方法</vt:lpstr>
      <vt:lpstr>图  4.2.18  有灭零控制的8位数码显示系统</vt:lpstr>
      <vt:lpstr>图4-2-1</vt:lpstr>
      <vt:lpstr>表4-2-1 3位二进制编码器真值表</vt:lpstr>
      <vt:lpstr>74148简化符号</vt:lpstr>
      <vt:lpstr>表4-2-2 优先编码器74148功能表</vt:lpstr>
      <vt:lpstr>表4-2-3 二—十进制优先编码器74147功能表</vt:lpstr>
      <vt:lpstr>4-2编码器2-4线译码器示意图</vt:lpstr>
    </vt:vector>
  </TitlesOfParts>
  <Company>聚星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数字电路与逻辑设计课件</dc:title>
  <dc:creator>杨恒新</dc:creator>
  <cp:lastModifiedBy>acousticwy</cp:lastModifiedBy>
  <cp:revision>351</cp:revision>
  <dcterms:created xsi:type="dcterms:W3CDTF">2001-12-30T12:23:00Z</dcterms:created>
  <dcterms:modified xsi:type="dcterms:W3CDTF">2021-03-21T06:39:20Z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316633466C5740849351840D626994F4</vt:lpwstr>
  </property>
  <property fmtid="{D5CDD505-2E9C-101B-9397-08002B2CF9AE}" pid="3" name="KSOProductBuildVer">
    <vt:lpwstr>2052-11.1.0.10356</vt:lpwstr>
  </property>
</Properties>
</file>