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58" y="10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06B9315-65F4-4E29-906C-6EE4E3F48A8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E4297F-26B3-4319-97B7-0321F1FE1635}" type="slidenum">
              <a:rPr lang="zh-CN" altLang="en-US" smtClean="0"/>
              <a:t>‹#›</a:t>
            </a:fld>
            <a:endParaRPr lang="zh-CN" altLang="en-US"/>
          </a:p>
        </p:txBody>
      </p:sp>
    </p:spTree>
    <p:extLst>
      <p:ext uri="{BB962C8B-B14F-4D97-AF65-F5344CB8AC3E}">
        <p14:creationId xmlns:p14="http://schemas.microsoft.com/office/powerpoint/2010/main" val="306950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6B9315-65F4-4E29-906C-6EE4E3F48A8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E4297F-26B3-4319-97B7-0321F1FE1635}" type="slidenum">
              <a:rPr lang="zh-CN" altLang="en-US" smtClean="0"/>
              <a:t>‹#›</a:t>
            </a:fld>
            <a:endParaRPr lang="zh-CN" altLang="en-US"/>
          </a:p>
        </p:txBody>
      </p:sp>
    </p:spTree>
    <p:extLst>
      <p:ext uri="{BB962C8B-B14F-4D97-AF65-F5344CB8AC3E}">
        <p14:creationId xmlns:p14="http://schemas.microsoft.com/office/powerpoint/2010/main" val="230545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6B9315-65F4-4E29-906C-6EE4E3F48A8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E4297F-26B3-4319-97B7-0321F1FE1635}" type="slidenum">
              <a:rPr lang="zh-CN" altLang="en-US" smtClean="0"/>
              <a:t>‹#›</a:t>
            </a:fld>
            <a:endParaRPr lang="zh-CN" altLang="en-US"/>
          </a:p>
        </p:txBody>
      </p:sp>
    </p:spTree>
    <p:extLst>
      <p:ext uri="{BB962C8B-B14F-4D97-AF65-F5344CB8AC3E}">
        <p14:creationId xmlns:p14="http://schemas.microsoft.com/office/powerpoint/2010/main" val="322824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6B9315-65F4-4E29-906C-6EE4E3F48A8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E4297F-26B3-4319-97B7-0321F1FE1635}" type="slidenum">
              <a:rPr lang="zh-CN" altLang="en-US" smtClean="0"/>
              <a:t>‹#›</a:t>
            </a:fld>
            <a:endParaRPr lang="zh-CN" altLang="en-US"/>
          </a:p>
        </p:txBody>
      </p:sp>
    </p:spTree>
    <p:extLst>
      <p:ext uri="{BB962C8B-B14F-4D97-AF65-F5344CB8AC3E}">
        <p14:creationId xmlns:p14="http://schemas.microsoft.com/office/powerpoint/2010/main" val="3896153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06B9315-65F4-4E29-906C-6EE4E3F48A8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E4297F-26B3-4319-97B7-0321F1FE1635}" type="slidenum">
              <a:rPr lang="zh-CN" altLang="en-US" smtClean="0"/>
              <a:t>‹#›</a:t>
            </a:fld>
            <a:endParaRPr lang="zh-CN" altLang="en-US"/>
          </a:p>
        </p:txBody>
      </p:sp>
    </p:spTree>
    <p:extLst>
      <p:ext uri="{BB962C8B-B14F-4D97-AF65-F5344CB8AC3E}">
        <p14:creationId xmlns:p14="http://schemas.microsoft.com/office/powerpoint/2010/main" val="256172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06B9315-65F4-4E29-906C-6EE4E3F48A85}" type="datetimeFigureOut">
              <a:rPr lang="zh-CN" altLang="en-US" smtClean="0"/>
              <a:t>2019/1/12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E4297F-26B3-4319-97B7-0321F1FE1635}" type="slidenum">
              <a:rPr lang="zh-CN" altLang="en-US" smtClean="0"/>
              <a:t>‹#›</a:t>
            </a:fld>
            <a:endParaRPr lang="zh-CN" altLang="en-US"/>
          </a:p>
        </p:txBody>
      </p:sp>
    </p:spTree>
    <p:extLst>
      <p:ext uri="{BB962C8B-B14F-4D97-AF65-F5344CB8AC3E}">
        <p14:creationId xmlns:p14="http://schemas.microsoft.com/office/powerpoint/2010/main" val="382322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06B9315-65F4-4E29-906C-6EE4E3F48A85}" type="datetimeFigureOut">
              <a:rPr lang="zh-CN" altLang="en-US" smtClean="0"/>
              <a:t>2019/1/12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E4297F-26B3-4319-97B7-0321F1FE1635}" type="slidenum">
              <a:rPr lang="zh-CN" altLang="en-US" smtClean="0"/>
              <a:t>‹#›</a:t>
            </a:fld>
            <a:endParaRPr lang="zh-CN" altLang="en-US"/>
          </a:p>
        </p:txBody>
      </p:sp>
    </p:spTree>
    <p:extLst>
      <p:ext uri="{BB962C8B-B14F-4D97-AF65-F5344CB8AC3E}">
        <p14:creationId xmlns:p14="http://schemas.microsoft.com/office/powerpoint/2010/main" val="395998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06B9315-65F4-4E29-906C-6EE4E3F48A85}" type="datetimeFigureOut">
              <a:rPr lang="zh-CN" altLang="en-US" smtClean="0"/>
              <a:t>2019/1/12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E4297F-26B3-4319-97B7-0321F1FE1635}" type="slidenum">
              <a:rPr lang="zh-CN" altLang="en-US" smtClean="0"/>
              <a:t>‹#›</a:t>
            </a:fld>
            <a:endParaRPr lang="zh-CN" altLang="en-US"/>
          </a:p>
        </p:txBody>
      </p:sp>
    </p:spTree>
    <p:extLst>
      <p:ext uri="{BB962C8B-B14F-4D97-AF65-F5344CB8AC3E}">
        <p14:creationId xmlns:p14="http://schemas.microsoft.com/office/powerpoint/2010/main" val="182202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6B9315-65F4-4E29-906C-6EE4E3F48A85}" type="datetimeFigureOut">
              <a:rPr lang="zh-CN" altLang="en-US" smtClean="0"/>
              <a:t>2019/1/12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E4297F-26B3-4319-97B7-0321F1FE1635}" type="slidenum">
              <a:rPr lang="zh-CN" altLang="en-US" smtClean="0"/>
              <a:t>‹#›</a:t>
            </a:fld>
            <a:endParaRPr lang="zh-CN" altLang="en-US"/>
          </a:p>
        </p:txBody>
      </p:sp>
    </p:spTree>
    <p:extLst>
      <p:ext uri="{BB962C8B-B14F-4D97-AF65-F5344CB8AC3E}">
        <p14:creationId xmlns:p14="http://schemas.microsoft.com/office/powerpoint/2010/main" val="421099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06B9315-65F4-4E29-906C-6EE4E3F48A85}" type="datetimeFigureOut">
              <a:rPr lang="zh-CN" altLang="en-US" smtClean="0"/>
              <a:t>2019/1/12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E4297F-26B3-4319-97B7-0321F1FE1635}" type="slidenum">
              <a:rPr lang="zh-CN" altLang="en-US" smtClean="0"/>
              <a:t>‹#›</a:t>
            </a:fld>
            <a:endParaRPr lang="zh-CN" altLang="en-US"/>
          </a:p>
        </p:txBody>
      </p:sp>
    </p:spTree>
    <p:extLst>
      <p:ext uri="{BB962C8B-B14F-4D97-AF65-F5344CB8AC3E}">
        <p14:creationId xmlns:p14="http://schemas.microsoft.com/office/powerpoint/2010/main" val="4991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06B9315-65F4-4E29-906C-6EE4E3F48A85}" type="datetimeFigureOut">
              <a:rPr lang="zh-CN" altLang="en-US" smtClean="0"/>
              <a:t>2019/1/12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E4297F-26B3-4319-97B7-0321F1FE1635}" type="slidenum">
              <a:rPr lang="zh-CN" altLang="en-US" smtClean="0"/>
              <a:t>‹#›</a:t>
            </a:fld>
            <a:endParaRPr lang="zh-CN" altLang="en-US"/>
          </a:p>
        </p:txBody>
      </p:sp>
    </p:spTree>
    <p:extLst>
      <p:ext uri="{BB962C8B-B14F-4D97-AF65-F5344CB8AC3E}">
        <p14:creationId xmlns:p14="http://schemas.microsoft.com/office/powerpoint/2010/main" val="390519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B9315-65F4-4E29-906C-6EE4E3F48A85}" type="datetimeFigureOut">
              <a:rPr lang="zh-CN" altLang="en-US" smtClean="0"/>
              <a:t>2019/1/12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4297F-26B3-4319-97B7-0321F1FE1635}" type="slidenum">
              <a:rPr lang="zh-CN" altLang="en-US" smtClean="0"/>
              <a:t>‹#›</a:t>
            </a:fld>
            <a:endParaRPr lang="zh-CN" altLang="en-US"/>
          </a:p>
        </p:txBody>
      </p:sp>
    </p:spTree>
    <p:extLst>
      <p:ext uri="{BB962C8B-B14F-4D97-AF65-F5344CB8AC3E}">
        <p14:creationId xmlns:p14="http://schemas.microsoft.com/office/powerpoint/2010/main" val="2276149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4156" y="4932794"/>
            <a:ext cx="11897844" cy="2387600"/>
          </a:xfrm>
        </p:spPr>
        <p:txBody>
          <a:bodyPr>
            <a:noAutofit/>
          </a:bodyPr>
          <a:lstStyle/>
          <a:p>
            <a:pPr algn="l"/>
            <a:r>
              <a:rPr lang="en-US" altLang="zh-CN" sz="2000" b="1" dirty="0"/>
              <a:t>C   1.  </a:t>
            </a:r>
            <a:r>
              <a:rPr lang="zh-CN" altLang="en-US" sz="2000" b="1" dirty="0"/>
              <a:t>内部收益率可以从（）报表获得数据进而求得指标。</a:t>
            </a:r>
            <a:br>
              <a:rPr lang="zh-CN" altLang="en-US" sz="2000" b="1" dirty="0"/>
            </a:br>
            <a:r>
              <a:rPr lang="zh-CN" altLang="en-US" sz="2000" b="1" dirty="0"/>
              <a:t>       </a:t>
            </a:r>
            <a:r>
              <a:rPr lang="en-US" altLang="zh-CN" sz="2000" b="1" dirty="0"/>
              <a:t>A.</a:t>
            </a:r>
            <a:r>
              <a:rPr lang="zh-CN" altLang="en-US" sz="2000" b="1" dirty="0"/>
              <a:t>借款还本付息表      </a:t>
            </a:r>
            <a:r>
              <a:rPr lang="en-US" altLang="zh-CN" sz="2000" b="1" dirty="0"/>
              <a:t>B. </a:t>
            </a:r>
            <a:r>
              <a:rPr lang="zh-CN" altLang="en-US" sz="2000" b="1" dirty="0"/>
              <a:t>资产负债表</a:t>
            </a:r>
            <a:br>
              <a:rPr lang="zh-CN" altLang="en-US" sz="2000" b="1" dirty="0"/>
            </a:br>
            <a:r>
              <a:rPr lang="zh-CN" altLang="en-US" sz="2000" b="1" dirty="0"/>
              <a:t>　　</a:t>
            </a:r>
            <a:r>
              <a:rPr lang="en-US" altLang="zh-CN" sz="2000" b="1" dirty="0"/>
              <a:t>C.</a:t>
            </a:r>
            <a:r>
              <a:rPr lang="zh-CN" altLang="en-US" sz="2000" b="1" dirty="0"/>
              <a:t>现金流量表          </a:t>
            </a:r>
            <a:r>
              <a:rPr lang="en-US" altLang="zh-CN" sz="2000" b="1" dirty="0"/>
              <a:t>D.</a:t>
            </a:r>
            <a:r>
              <a:rPr lang="zh-CN" altLang="en-US" sz="2000" b="1" dirty="0"/>
              <a:t>资金来源与运用表</a:t>
            </a:r>
            <a:br>
              <a:rPr lang="zh-CN" altLang="en-US" sz="2000" b="1" dirty="0"/>
            </a:br>
            <a:r>
              <a:rPr lang="en-US" altLang="zh-CN" sz="2000" b="1" dirty="0"/>
              <a:t>B    2.  </a:t>
            </a:r>
            <a:r>
              <a:rPr lang="zh-CN" altLang="en-US" sz="2000" b="1" dirty="0"/>
              <a:t>下列说法正确的是（ ）。 </a:t>
            </a:r>
            <a:br>
              <a:rPr lang="zh-CN" altLang="en-US" sz="2000" b="1" dirty="0"/>
            </a:br>
            <a:r>
              <a:rPr lang="zh-CN" altLang="en-US" sz="2000" b="1" dirty="0"/>
              <a:t>　　</a:t>
            </a:r>
            <a:r>
              <a:rPr lang="en-US" altLang="zh-CN" sz="2000" b="1" dirty="0"/>
              <a:t>A.</a:t>
            </a:r>
            <a:r>
              <a:rPr lang="zh-CN" altLang="en-US" sz="2000" b="1" dirty="0"/>
              <a:t>项目计算期是指建设期 </a:t>
            </a:r>
            <a:br>
              <a:rPr lang="zh-CN" altLang="en-US" sz="2000" b="1" dirty="0"/>
            </a:br>
            <a:r>
              <a:rPr lang="zh-CN" altLang="en-US" sz="2000" b="1" dirty="0"/>
              <a:t>　　</a:t>
            </a:r>
            <a:r>
              <a:rPr lang="en-US" altLang="zh-CN" sz="2000" b="1" dirty="0"/>
              <a:t>B.</a:t>
            </a:r>
            <a:r>
              <a:rPr lang="zh-CN" altLang="en-US" sz="2000" b="1" dirty="0"/>
              <a:t>建设期是指项目从资金正式投入开始到项目建成投产所需要的时间 </a:t>
            </a:r>
            <a:br>
              <a:rPr lang="zh-CN" altLang="en-US" sz="2000" b="1" dirty="0"/>
            </a:br>
            <a:r>
              <a:rPr lang="zh-CN" altLang="en-US" sz="2000" b="1" dirty="0"/>
              <a:t>　　</a:t>
            </a:r>
            <a:r>
              <a:rPr lang="en-US" altLang="zh-CN" sz="2000" b="1" dirty="0"/>
              <a:t>C.</a:t>
            </a:r>
            <a:r>
              <a:rPr lang="zh-CN" altLang="en-US" sz="2000" b="1" dirty="0"/>
              <a:t>建设期是生产期的一部分</a:t>
            </a:r>
            <a:br>
              <a:rPr lang="zh-CN" altLang="en-US" sz="2000" b="1" dirty="0"/>
            </a:br>
            <a:r>
              <a:rPr lang="zh-CN" altLang="en-US" sz="2000" b="1" dirty="0"/>
              <a:t>　　</a:t>
            </a:r>
            <a:r>
              <a:rPr lang="en-US" altLang="zh-CN" sz="2000" b="1" dirty="0"/>
              <a:t>D.</a:t>
            </a:r>
            <a:r>
              <a:rPr lang="zh-CN" altLang="en-US" sz="2000" b="1" dirty="0"/>
              <a:t>计算期是建设期的一部分</a:t>
            </a:r>
            <a:br>
              <a:rPr lang="zh-CN" altLang="en-US" sz="2000" b="1" dirty="0"/>
            </a:br>
            <a:r>
              <a:rPr lang="en-US" altLang="zh-CN" sz="2000" b="1" dirty="0"/>
              <a:t>D    3. </a:t>
            </a:r>
            <a:r>
              <a:rPr lang="zh-CN" altLang="en-US" sz="2000" b="1" dirty="0"/>
              <a:t>下列说法错误的是（ ）。 </a:t>
            </a:r>
            <a:br>
              <a:rPr lang="zh-CN" altLang="en-US" sz="2000" b="1" dirty="0"/>
            </a:br>
            <a:r>
              <a:rPr lang="zh-CN" altLang="en-US" sz="2000" b="1" dirty="0"/>
              <a:t>　　</a:t>
            </a:r>
            <a:r>
              <a:rPr lang="en-US" altLang="zh-CN" sz="2000" b="1" dirty="0"/>
              <a:t>A.</a:t>
            </a:r>
            <a:r>
              <a:rPr lang="zh-CN" altLang="en-US" sz="2000" b="1" dirty="0"/>
              <a:t>固定资产在使用过程中会受到磨损，其价值损失通常是通过提取折旧的方式得以补偿 </a:t>
            </a:r>
            <a:br>
              <a:rPr lang="zh-CN" altLang="en-US" sz="2000" b="1" dirty="0"/>
            </a:br>
            <a:r>
              <a:rPr lang="zh-CN" altLang="en-US" sz="2000" b="1" dirty="0"/>
              <a:t>　　</a:t>
            </a:r>
            <a:r>
              <a:rPr lang="en-US" altLang="zh-CN" sz="2000" b="1" dirty="0"/>
              <a:t>B.</a:t>
            </a:r>
            <a:r>
              <a:rPr lang="zh-CN" altLang="en-US" sz="2000" b="1" dirty="0"/>
              <a:t>直线折旧法包括平均年限法和工作量法 </a:t>
            </a:r>
            <a:br>
              <a:rPr lang="zh-CN" altLang="en-US" sz="2000" b="1" dirty="0"/>
            </a:br>
            <a:r>
              <a:rPr lang="zh-CN" altLang="en-US" sz="2000" b="1" dirty="0"/>
              <a:t>　　</a:t>
            </a:r>
            <a:r>
              <a:rPr lang="en-US" altLang="zh-CN" sz="2000" b="1" dirty="0"/>
              <a:t>C.</a:t>
            </a:r>
            <a:r>
              <a:rPr lang="zh-CN" altLang="en-US" sz="2000" b="1" dirty="0"/>
              <a:t>工作量法又分为两种，即按行驶里程计算折旧和按工作小时计算折旧 </a:t>
            </a:r>
            <a:br>
              <a:rPr lang="zh-CN" altLang="en-US" sz="2000" b="1" dirty="0"/>
            </a:br>
            <a:r>
              <a:rPr lang="zh-CN" altLang="en-US" sz="2000" b="1" dirty="0"/>
              <a:t>　　</a:t>
            </a:r>
            <a:r>
              <a:rPr lang="en-US" altLang="zh-CN" sz="2000" b="1" dirty="0"/>
              <a:t>D.</a:t>
            </a:r>
            <a:r>
              <a:rPr lang="zh-CN" altLang="en-US" sz="2000" b="1" dirty="0"/>
              <a:t>直线法和年数总和法属于快速折旧法 </a:t>
            </a:r>
            <a:br>
              <a:rPr lang="zh-CN" altLang="en-US" sz="2000" b="1" dirty="0"/>
            </a:br>
            <a:r>
              <a:rPr lang="en-US" altLang="zh-CN" sz="2000" b="1" dirty="0"/>
              <a:t>C   4. </a:t>
            </a:r>
            <a:r>
              <a:rPr lang="zh-CN" altLang="en-US" sz="2000" b="1" dirty="0"/>
              <a:t>下列属于经营成本的费用是（ ）。 </a:t>
            </a:r>
            <a:br>
              <a:rPr lang="zh-CN" altLang="en-US" sz="2000" b="1" dirty="0"/>
            </a:br>
            <a:r>
              <a:rPr lang="zh-CN" altLang="en-US" sz="2000" b="1" dirty="0"/>
              <a:t>　　</a:t>
            </a:r>
            <a:r>
              <a:rPr lang="en-US" altLang="zh-CN" sz="2000" b="1" dirty="0"/>
              <a:t>A.</a:t>
            </a:r>
            <a:r>
              <a:rPr lang="zh-CN" altLang="en-US" sz="2000" b="1" dirty="0"/>
              <a:t>折旧费         </a:t>
            </a:r>
            <a:r>
              <a:rPr lang="en-US" altLang="zh-CN" sz="2000" b="1" dirty="0"/>
              <a:t>B.</a:t>
            </a:r>
            <a:r>
              <a:rPr lang="zh-CN" altLang="en-US" sz="2000" b="1" dirty="0"/>
              <a:t>维简费 </a:t>
            </a:r>
            <a:br>
              <a:rPr lang="zh-CN" altLang="en-US" sz="2000" b="1" dirty="0"/>
            </a:br>
            <a:r>
              <a:rPr lang="zh-CN" altLang="en-US" sz="2000" b="1" dirty="0"/>
              <a:t>       </a:t>
            </a:r>
            <a:r>
              <a:rPr lang="en-US" altLang="zh-CN" sz="2000" b="1" dirty="0"/>
              <a:t>C.</a:t>
            </a:r>
            <a:r>
              <a:rPr lang="zh-CN" altLang="en-US" sz="2000" b="1" dirty="0"/>
              <a:t>外购原材料费   </a:t>
            </a:r>
            <a:r>
              <a:rPr lang="en-US" altLang="zh-CN" sz="2000" b="1" dirty="0"/>
              <a:t>D.</a:t>
            </a:r>
            <a:r>
              <a:rPr lang="zh-CN" altLang="en-US" sz="2000" b="1" dirty="0"/>
              <a:t>摊销费</a:t>
            </a:r>
            <a:br>
              <a:rPr lang="zh-CN" altLang="en-US" sz="2000" b="1" dirty="0"/>
            </a:br>
            <a:r>
              <a:rPr lang="en-US" altLang="zh-CN" sz="2000" b="1" dirty="0"/>
              <a:t>B   5</a:t>
            </a:r>
            <a:r>
              <a:rPr lang="zh-CN" altLang="en-US" sz="2000" b="1" dirty="0"/>
              <a:t>．按照净现值的计算公式，当各年现金流量不变，而折现率提高时，</a:t>
            </a:r>
            <a:r>
              <a:rPr lang="zh-CN" altLang="zh-CN" sz="2000" b="1" dirty="0"/>
              <a:t>净现值应该（ ）。</a:t>
            </a:r>
            <a:r>
              <a:rPr lang="en-US" altLang="zh-CN" sz="2000" b="1" dirty="0"/>
              <a:t> </a:t>
            </a:r>
            <a:br>
              <a:rPr lang="en-US" altLang="zh-CN" sz="2000" b="1" dirty="0"/>
            </a:br>
            <a:r>
              <a:rPr lang="zh-CN" altLang="zh-CN" sz="2000" b="1" dirty="0"/>
              <a:t>　　</a:t>
            </a:r>
            <a:r>
              <a:rPr lang="en-US" altLang="zh-CN" sz="2000" b="1" dirty="0"/>
              <a:t>A. </a:t>
            </a:r>
            <a:r>
              <a:rPr lang="zh-CN" altLang="zh-CN" sz="2000" b="1" dirty="0"/>
              <a:t>提高</a:t>
            </a:r>
            <a:r>
              <a:rPr lang="en-US" altLang="zh-CN" sz="2000" b="1" dirty="0"/>
              <a:t> B. </a:t>
            </a:r>
            <a:r>
              <a:rPr lang="zh-CN" altLang="zh-CN" sz="2000" b="1" dirty="0"/>
              <a:t>降低</a:t>
            </a:r>
            <a:r>
              <a:rPr lang="en-US" altLang="zh-CN" sz="2000" b="1" dirty="0"/>
              <a:t> C. </a:t>
            </a:r>
            <a:r>
              <a:rPr lang="zh-CN" altLang="zh-CN" sz="2000" b="1" dirty="0"/>
              <a:t>不变</a:t>
            </a:r>
            <a:r>
              <a:rPr lang="en-US" altLang="zh-CN" sz="2000" b="1" dirty="0"/>
              <a:t> D. </a:t>
            </a:r>
            <a:r>
              <a:rPr lang="zh-CN" altLang="zh-CN" sz="2000" b="1" dirty="0"/>
              <a:t>提高或降低</a:t>
            </a:r>
            <a:r>
              <a:rPr lang="en-US" altLang="zh-CN" sz="2000" b="1" dirty="0"/>
              <a:t> </a:t>
            </a:r>
            <a:br>
              <a:rPr lang="en-US" altLang="zh-CN" sz="2000" b="1" dirty="0"/>
            </a:br>
            <a:r>
              <a:rPr lang="en-US" altLang="zh-CN" sz="2000" b="1" dirty="0" smtClean="0"/>
              <a:t>A   6</a:t>
            </a:r>
            <a:r>
              <a:rPr lang="en-US" altLang="zh-CN" sz="2000" b="1" dirty="0"/>
              <a:t>.</a:t>
            </a:r>
            <a:r>
              <a:rPr lang="zh-CN" altLang="zh-CN" sz="2000" b="1" dirty="0"/>
              <a:t>下列说法正确的是（ ）。</a:t>
            </a:r>
            <a:r>
              <a:rPr lang="en-US" altLang="zh-CN" sz="2000" b="1" dirty="0"/>
              <a:t> </a:t>
            </a:r>
            <a:br>
              <a:rPr lang="en-US" altLang="zh-CN" sz="2000" b="1" dirty="0"/>
            </a:br>
            <a:r>
              <a:rPr lang="zh-CN" altLang="zh-CN" sz="2000" b="1" dirty="0"/>
              <a:t>　　</a:t>
            </a:r>
            <a:r>
              <a:rPr lang="en-US" altLang="zh-CN" sz="2000" b="1" dirty="0"/>
              <a:t>A.</a:t>
            </a:r>
            <a:r>
              <a:rPr lang="zh-CN" altLang="zh-CN" sz="2000" b="1" dirty="0"/>
              <a:t>项目财务净现值等于或大于零，表明项目的盈利能力达到或超过了设定折现率所要求的盈利水平</a:t>
            </a:r>
            <a:r>
              <a:rPr lang="en-US" altLang="zh-CN" sz="2000" b="1" dirty="0"/>
              <a:t> </a:t>
            </a:r>
            <a:br>
              <a:rPr lang="en-US" altLang="zh-CN" sz="2000" b="1" dirty="0"/>
            </a:br>
            <a:r>
              <a:rPr lang="zh-CN" altLang="zh-CN" sz="2000" b="1" dirty="0"/>
              <a:t>　　</a:t>
            </a:r>
            <a:r>
              <a:rPr lang="en-US" altLang="zh-CN" sz="2000" b="1" dirty="0"/>
              <a:t>B.</a:t>
            </a:r>
            <a:r>
              <a:rPr lang="zh-CN" altLang="zh-CN" sz="2000" b="1" dirty="0"/>
              <a:t>项目财务内部收益率是反映项目在满足按设定折现率要求的盈利之外的超额盈利比率</a:t>
            </a:r>
            <a:r>
              <a:rPr lang="en-US" altLang="zh-CN" sz="2000" b="1" dirty="0"/>
              <a:t> </a:t>
            </a:r>
            <a:br>
              <a:rPr lang="en-US" altLang="zh-CN" sz="2000" b="1" dirty="0"/>
            </a:br>
            <a:r>
              <a:rPr lang="zh-CN" altLang="zh-CN" sz="2000" b="1" dirty="0"/>
              <a:t>　　</a:t>
            </a:r>
            <a:r>
              <a:rPr lang="en-US" altLang="zh-CN" sz="2000" b="1" dirty="0"/>
              <a:t>C.</a:t>
            </a:r>
            <a:r>
              <a:rPr lang="zh-CN" altLang="zh-CN" sz="2000" b="1" dirty="0"/>
              <a:t>财务评价中一般将内部收益率的判别基准和计算净现值的折现率采用不同数值 </a:t>
            </a:r>
            <a:r>
              <a:rPr lang="zh-CN" altLang="zh-CN" sz="2000" dirty="0"/>
              <a:t/>
            </a:r>
            <a:br>
              <a:rPr lang="zh-CN" altLang="zh-CN" sz="2000" dirty="0"/>
            </a:br>
            <a:r>
              <a:rPr lang="en-US" altLang="zh-CN" sz="2000" dirty="0" smtClean="0"/>
              <a:t>       </a:t>
            </a:r>
            <a:r>
              <a:rPr lang="en-US" altLang="zh-CN" sz="2000" b="1" dirty="0" smtClean="0"/>
              <a:t>D</a:t>
            </a:r>
            <a:r>
              <a:rPr lang="en-US" altLang="zh-CN" sz="2000" b="1" dirty="0"/>
              <a:t>.</a:t>
            </a:r>
            <a:r>
              <a:rPr lang="zh-CN" altLang="zh-CN" sz="2000" b="1" dirty="0"/>
              <a:t>财务净现值若小于零，说明该项目亏损，不可行，否决该项目</a:t>
            </a:r>
            <a:r>
              <a:rPr lang="en-US" altLang="zh-CN" sz="2000" b="1" dirty="0"/>
              <a:t/>
            </a:r>
            <a:br>
              <a:rPr lang="en-US" altLang="zh-CN" sz="2000" b="1" dirty="0"/>
            </a:br>
            <a:r>
              <a:rPr lang="zh-CN" altLang="zh-CN" sz="2000" dirty="0"/>
              <a:t/>
            </a:r>
            <a:br>
              <a:rPr lang="zh-CN" altLang="zh-CN" sz="2000" dirty="0"/>
            </a:br>
            <a:r>
              <a:rPr lang="zh-CN" altLang="en-US" sz="2000" dirty="0" smtClean="0"/>
              <a:t/>
            </a:r>
            <a:br>
              <a:rPr lang="zh-CN" altLang="en-US" sz="2000" dirty="0" smtClean="0"/>
            </a:br>
            <a:endParaRPr lang="zh-CN" altLang="en-US" sz="2000" dirty="0"/>
          </a:p>
        </p:txBody>
      </p:sp>
    </p:spTree>
    <p:extLst>
      <p:ext uri="{BB962C8B-B14F-4D97-AF65-F5344CB8AC3E}">
        <p14:creationId xmlns:p14="http://schemas.microsoft.com/office/powerpoint/2010/main" val="2648456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2768" y="269541"/>
            <a:ext cx="10515600" cy="4351338"/>
          </a:xfrm>
        </p:spPr>
        <p:txBody>
          <a:bodyPr>
            <a:noAutofit/>
          </a:bodyPr>
          <a:lstStyle/>
          <a:p>
            <a:pPr marL="0" indent="0">
              <a:buNone/>
            </a:pPr>
            <a:r>
              <a:rPr lang="en-US" altLang="zh-CN" sz="1800" b="1" dirty="0" smtClean="0"/>
              <a:t> A    7</a:t>
            </a:r>
            <a:r>
              <a:rPr lang="en-US" altLang="zh-CN" sz="1800" b="1" dirty="0"/>
              <a:t>. </a:t>
            </a:r>
            <a:r>
              <a:rPr lang="zh-CN" altLang="zh-CN" sz="1800" b="1" dirty="0"/>
              <a:t>下列关于项目投资回收期的说法正确的是（ ）。</a:t>
            </a:r>
            <a:r>
              <a:rPr lang="en-US" altLang="zh-CN" sz="1800" b="1" dirty="0"/>
              <a:t> </a:t>
            </a:r>
            <a:br>
              <a:rPr lang="en-US" altLang="zh-CN" sz="1800" b="1" dirty="0"/>
            </a:br>
            <a:r>
              <a:rPr lang="zh-CN" altLang="zh-CN" sz="1800" b="1" dirty="0"/>
              <a:t>　　</a:t>
            </a:r>
            <a:r>
              <a:rPr lang="en-US" altLang="zh-CN" sz="1800" b="1" dirty="0"/>
              <a:t>A.</a:t>
            </a:r>
            <a:r>
              <a:rPr lang="zh-CN" altLang="zh-CN" sz="1800" b="1" dirty="0"/>
              <a:t>项目投资回收期是指以项目的净收益回收项目投资所需要的时间</a:t>
            </a:r>
            <a:r>
              <a:rPr lang="en-US" altLang="zh-CN" sz="1800" b="1" dirty="0"/>
              <a:t> </a:t>
            </a:r>
            <a:br>
              <a:rPr lang="en-US" altLang="zh-CN" sz="1800" b="1" dirty="0"/>
            </a:br>
            <a:r>
              <a:rPr lang="zh-CN" altLang="zh-CN" sz="1800" b="1" dirty="0"/>
              <a:t>　　</a:t>
            </a:r>
            <a:r>
              <a:rPr lang="en-US" altLang="zh-CN" sz="1800" b="1" dirty="0"/>
              <a:t>B.</a:t>
            </a:r>
            <a:r>
              <a:rPr lang="zh-CN" altLang="zh-CN" sz="1800" b="1" dirty="0"/>
              <a:t>项目投资回收期一般以年为单位，并从项目投产开始年算起</a:t>
            </a:r>
            <a:r>
              <a:rPr lang="en-US" altLang="zh-CN" sz="1800" b="1" dirty="0"/>
              <a:t> </a:t>
            </a:r>
            <a:br>
              <a:rPr lang="en-US" altLang="zh-CN" sz="1800" b="1" dirty="0"/>
            </a:br>
            <a:r>
              <a:rPr lang="zh-CN" altLang="zh-CN" sz="1800" b="1" dirty="0"/>
              <a:t>　　</a:t>
            </a:r>
            <a:r>
              <a:rPr lang="en-US" altLang="zh-CN" sz="1800" b="1" dirty="0"/>
              <a:t>C.</a:t>
            </a:r>
            <a:r>
              <a:rPr lang="zh-CN" altLang="zh-CN" sz="1800" b="1" dirty="0"/>
              <a:t>投资回收期越长，则项目的盈利和抗风险能力越好</a:t>
            </a:r>
            <a:r>
              <a:rPr lang="en-US" altLang="zh-CN" sz="1800" b="1" dirty="0"/>
              <a:t> </a:t>
            </a:r>
            <a:br>
              <a:rPr lang="en-US" altLang="zh-CN" sz="1800" b="1" dirty="0"/>
            </a:br>
            <a:r>
              <a:rPr lang="zh-CN" altLang="zh-CN" sz="1800" b="1" dirty="0"/>
              <a:t>　　</a:t>
            </a:r>
            <a:r>
              <a:rPr lang="en-US" altLang="zh-CN" sz="1800" b="1" dirty="0"/>
              <a:t>D.</a:t>
            </a:r>
            <a:r>
              <a:rPr lang="zh-CN" altLang="zh-CN" sz="1800" b="1" dirty="0"/>
              <a:t>投资回收期的判别基准是不能超过项目的计算期</a:t>
            </a:r>
            <a:r>
              <a:rPr lang="zh-CN" altLang="zh-CN" sz="1800" dirty="0"/>
              <a:t/>
            </a:r>
            <a:br>
              <a:rPr lang="zh-CN" altLang="zh-CN" sz="1800" dirty="0"/>
            </a:br>
            <a:r>
              <a:rPr lang="en-US" altLang="zh-CN" sz="1800" dirty="0" smtClean="0"/>
              <a:t>C    </a:t>
            </a:r>
            <a:r>
              <a:rPr lang="en-US" altLang="zh-CN" sz="1800" b="1" dirty="0" smtClean="0"/>
              <a:t>8</a:t>
            </a:r>
            <a:r>
              <a:rPr lang="en-US" altLang="zh-CN" sz="1800" b="1" dirty="0"/>
              <a:t>.</a:t>
            </a:r>
            <a:r>
              <a:rPr lang="zh-CN" altLang="zh-CN" sz="1800" b="1" dirty="0"/>
              <a:t>清偿能力分析要计算下列（ ）个指标。</a:t>
            </a:r>
            <a:r>
              <a:rPr lang="en-US" altLang="zh-CN" sz="1800" b="1" dirty="0"/>
              <a:t> </a:t>
            </a:r>
            <a:br>
              <a:rPr lang="en-US" altLang="zh-CN" sz="1800" b="1" dirty="0"/>
            </a:br>
            <a:r>
              <a:rPr lang="zh-CN" altLang="zh-CN" sz="1800" b="1" dirty="0"/>
              <a:t>　　</a:t>
            </a:r>
            <a:r>
              <a:rPr lang="en-US" altLang="zh-CN" sz="1800" b="1" dirty="0"/>
              <a:t>A</a:t>
            </a:r>
            <a:r>
              <a:rPr lang="zh-CN" altLang="zh-CN" sz="1800" b="1" dirty="0"/>
              <a:t>财务净现值 </a:t>
            </a:r>
            <a:r>
              <a:rPr lang="en-US" altLang="zh-CN" sz="1800" b="1" dirty="0"/>
              <a:t>             B. </a:t>
            </a:r>
            <a:r>
              <a:rPr lang="zh-CN" altLang="zh-CN" sz="1800" b="1" dirty="0"/>
              <a:t>财务内部收益率</a:t>
            </a:r>
            <a:r>
              <a:rPr lang="en-US" altLang="zh-CN" sz="1800" b="1" dirty="0"/>
              <a:t> </a:t>
            </a:r>
            <a:r>
              <a:rPr lang="zh-CN" altLang="zh-CN" sz="1800" dirty="0"/>
              <a:t/>
            </a:r>
            <a:br>
              <a:rPr lang="zh-CN" altLang="zh-CN" sz="1800" dirty="0"/>
            </a:br>
            <a:r>
              <a:rPr lang="en-US" altLang="zh-CN" sz="1800" dirty="0" smtClean="0"/>
              <a:t>       </a:t>
            </a:r>
            <a:r>
              <a:rPr lang="en-US" altLang="zh-CN" sz="1800" b="1" dirty="0" smtClean="0"/>
              <a:t>C</a:t>
            </a:r>
            <a:r>
              <a:rPr lang="en-US" altLang="zh-CN" sz="1800" b="1" dirty="0"/>
              <a:t>.</a:t>
            </a:r>
            <a:r>
              <a:rPr lang="zh-CN" altLang="zh-CN" sz="1800" b="1" dirty="0"/>
              <a:t>借款偿还期 </a:t>
            </a:r>
            <a:r>
              <a:rPr lang="en-US" altLang="zh-CN" sz="1800" b="1" dirty="0"/>
              <a:t>             D.</a:t>
            </a:r>
            <a:r>
              <a:rPr lang="zh-CN" altLang="zh-CN" sz="1800" b="1" dirty="0"/>
              <a:t>投资回收期 </a:t>
            </a:r>
            <a:r>
              <a:rPr lang="zh-CN" altLang="zh-CN" sz="1800" dirty="0"/>
              <a:t/>
            </a:r>
            <a:br>
              <a:rPr lang="zh-CN" altLang="zh-CN" sz="1800" dirty="0"/>
            </a:br>
            <a:r>
              <a:rPr lang="en-US" altLang="zh-CN" sz="1800" dirty="0" smtClean="0"/>
              <a:t>D    </a:t>
            </a:r>
            <a:r>
              <a:rPr lang="en-US" altLang="zh-CN" sz="1800" b="1" dirty="0" smtClean="0"/>
              <a:t>9</a:t>
            </a:r>
            <a:r>
              <a:rPr lang="en-US" altLang="zh-CN" sz="1800" b="1" dirty="0"/>
              <a:t>.</a:t>
            </a:r>
            <a:r>
              <a:rPr lang="zh-CN" altLang="zh-CN" sz="1800" b="1" dirty="0"/>
              <a:t>下面哪一项不是项目的现金流出项（）</a:t>
            </a:r>
            <a:r>
              <a:rPr lang="zh-CN" altLang="zh-CN" sz="1800" dirty="0"/>
              <a:t/>
            </a:r>
            <a:br>
              <a:rPr lang="zh-CN" altLang="zh-CN" sz="1800" dirty="0"/>
            </a:br>
            <a:r>
              <a:rPr lang="en-US" altLang="zh-CN" sz="1800" dirty="0" smtClean="0"/>
              <a:t>        </a:t>
            </a:r>
            <a:r>
              <a:rPr lang="en-US" altLang="zh-CN" sz="1800" b="1" dirty="0" smtClean="0"/>
              <a:t>A</a:t>
            </a:r>
            <a:r>
              <a:rPr lang="zh-CN" altLang="zh-CN" sz="1800" b="1" dirty="0"/>
              <a:t>．建设投资</a:t>
            </a:r>
            <a:r>
              <a:rPr lang="en-US" altLang="zh-CN" sz="1800" b="1" dirty="0"/>
              <a:t>              B.</a:t>
            </a:r>
            <a:r>
              <a:rPr lang="zh-CN" altLang="zh-CN" sz="1800" b="1" dirty="0"/>
              <a:t>总成本费用</a:t>
            </a:r>
            <a:r>
              <a:rPr lang="zh-CN" altLang="zh-CN" sz="1800" dirty="0"/>
              <a:t/>
            </a:r>
            <a:br>
              <a:rPr lang="zh-CN" altLang="zh-CN" sz="1800" dirty="0"/>
            </a:br>
            <a:r>
              <a:rPr lang="en-US" altLang="zh-CN" sz="1800" dirty="0" smtClean="0"/>
              <a:t>        </a:t>
            </a:r>
            <a:r>
              <a:rPr lang="en-US" altLang="zh-CN" sz="1800" b="1" dirty="0" smtClean="0"/>
              <a:t>C</a:t>
            </a:r>
            <a:r>
              <a:rPr lang="zh-CN" altLang="zh-CN" sz="1800" b="1" dirty="0"/>
              <a:t>．流动资金投资</a:t>
            </a:r>
            <a:r>
              <a:rPr lang="en-US" altLang="zh-CN" sz="1800" b="1" dirty="0"/>
              <a:t>          D.</a:t>
            </a:r>
            <a:r>
              <a:rPr lang="zh-CN" altLang="zh-CN" sz="1800" b="1" dirty="0"/>
              <a:t>销售税金及</a:t>
            </a:r>
            <a:r>
              <a:rPr lang="zh-CN" altLang="zh-CN" sz="1800" b="1" dirty="0" smtClean="0"/>
              <a:t>附加</a:t>
            </a:r>
            <a:endParaRPr lang="en-US" altLang="zh-CN" sz="1800" b="1" dirty="0" smtClean="0"/>
          </a:p>
          <a:p>
            <a:pPr marL="0" indent="0">
              <a:buNone/>
            </a:pPr>
            <a:r>
              <a:rPr lang="en-US" altLang="zh-CN" sz="1800" b="1" dirty="0" smtClean="0"/>
              <a:t>  D    10</a:t>
            </a:r>
            <a:r>
              <a:rPr lang="en-US" altLang="zh-CN" sz="1800" b="1" dirty="0"/>
              <a:t>. </a:t>
            </a:r>
            <a:r>
              <a:rPr lang="zh-CN" altLang="zh-CN" sz="1800" b="1" dirty="0"/>
              <a:t>在建设投资中，可能形成固定资产的不包括下列（</a:t>
            </a:r>
            <a:r>
              <a:rPr lang="en-US" altLang="zh-CN" sz="1800" b="1" dirty="0"/>
              <a:t>  </a:t>
            </a:r>
            <a:r>
              <a:rPr lang="zh-CN" altLang="zh-CN" sz="1800" b="1" dirty="0"/>
              <a:t>）项</a:t>
            </a:r>
            <a:endParaRPr lang="zh-CN" altLang="zh-CN" sz="1800" dirty="0"/>
          </a:p>
          <a:p>
            <a:pPr marL="0" indent="0">
              <a:buNone/>
            </a:pPr>
            <a:r>
              <a:rPr lang="en-US" altLang="zh-CN" sz="1800" b="1" dirty="0" smtClean="0"/>
              <a:t>              A</a:t>
            </a:r>
            <a:r>
              <a:rPr lang="zh-CN" altLang="zh-CN" sz="1800" b="1" dirty="0"/>
              <a:t>．建筑工程费</a:t>
            </a:r>
            <a:r>
              <a:rPr lang="en-US" altLang="zh-CN" sz="1800" b="1" dirty="0"/>
              <a:t>            B</a:t>
            </a:r>
            <a:r>
              <a:rPr lang="zh-CN" altLang="zh-CN" sz="1800" b="1" dirty="0"/>
              <a:t>．设备购置费</a:t>
            </a:r>
            <a:endParaRPr lang="zh-CN" altLang="zh-CN" sz="1800" dirty="0"/>
          </a:p>
          <a:p>
            <a:pPr marL="0" indent="0">
              <a:buNone/>
            </a:pPr>
            <a:r>
              <a:rPr lang="en-US" altLang="zh-CN" sz="1800" b="1" dirty="0" smtClean="0"/>
              <a:t>              C</a:t>
            </a:r>
            <a:r>
              <a:rPr lang="zh-CN" altLang="zh-CN" sz="1800" b="1" dirty="0"/>
              <a:t>．土地使用费</a:t>
            </a:r>
            <a:r>
              <a:rPr lang="en-US" altLang="zh-CN" sz="1800" b="1" dirty="0"/>
              <a:t>            D</a:t>
            </a:r>
            <a:r>
              <a:rPr lang="zh-CN" altLang="zh-CN" sz="1800" b="1" dirty="0"/>
              <a:t>．电水增容费</a:t>
            </a:r>
            <a:endParaRPr lang="zh-CN" altLang="zh-CN" sz="1800" dirty="0"/>
          </a:p>
          <a:p>
            <a:pPr marL="0" indent="0">
              <a:buNone/>
            </a:pPr>
            <a:r>
              <a:rPr lang="en-US" altLang="zh-CN" sz="1800" b="1" dirty="0" smtClean="0"/>
              <a:t>D       11</a:t>
            </a:r>
            <a:r>
              <a:rPr lang="en-US" altLang="zh-CN" sz="1800" b="1" dirty="0"/>
              <a:t>.</a:t>
            </a:r>
            <a:r>
              <a:rPr lang="zh-CN" altLang="zh-CN" sz="1800" b="1" dirty="0"/>
              <a:t>下列哪一项不属于流动资产（ ）</a:t>
            </a:r>
            <a:endParaRPr lang="zh-CN" altLang="zh-CN" sz="1800" dirty="0"/>
          </a:p>
          <a:p>
            <a:pPr marL="0" indent="0">
              <a:buNone/>
            </a:pPr>
            <a:r>
              <a:rPr lang="en-US" altLang="zh-CN" sz="1800" b="1" dirty="0" smtClean="0"/>
              <a:t>                   A</a:t>
            </a:r>
            <a:r>
              <a:rPr lang="zh-CN" altLang="zh-CN" sz="1800" b="1" dirty="0"/>
              <a:t>．产成品</a:t>
            </a:r>
            <a:r>
              <a:rPr lang="en-US" altLang="zh-CN" sz="1800" b="1" dirty="0"/>
              <a:t>                B</a:t>
            </a:r>
            <a:r>
              <a:rPr lang="zh-CN" altLang="zh-CN" sz="1800" b="1" dirty="0"/>
              <a:t>．在产品</a:t>
            </a:r>
            <a:endParaRPr lang="zh-CN" altLang="zh-CN" sz="1800" dirty="0"/>
          </a:p>
          <a:p>
            <a:pPr marL="0" indent="0">
              <a:buNone/>
            </a:pPr>
            <a:r>
              <a:rPr lang="en-US" altLang="zh-CN" sz="1800" b="1" dirty="0" smtClean="0"/>
              <a:t>                   C</a:t>
            </a:r>
            <a:r>
              <a:rPr lang="zh-CN" altLang="zh-CN" sz="1800" b="1" dirty="0"/>
              <a:t>．应收账款</a:t>
            </a:r>
            <a:r>
              <a:rPr lang="en-US" altLang="zh-CN" sz="1800" b="1" dirty="0"/>
              <a:t>              D</a:t>
            </a:r>
            <a:r>
              <a:rPr lang="zh-CN" altLang="zh-CN" sz="1800" b="1" dirty="0"/>
              <a:t>．应付账款</a:t>
            </a:r>
            <a:endParaRPr lang="zh-CN" altLang="zh-CN" sz="1800" dirty="0"/>
          </a:p>
          <a:p>
            <a:pPr marL="0" indent="0">
              <a:buNone/>
            </a:pPr>
            <a:r>
              <a:rPr lang="en-US" altLang="zh-CN" sz="1800" b="1" dirty="0" smtClean="0"/>
              <a:t> B     12</a:t>
            </a:r>
            <a:r>
              <a:rPr lang="en-US" altLang="zh-CN" sz="1800" b="1" dirty="0"/>
              <a:t>. </a:t>
            </a:r>
            <a:r>
              <a:rPr lang="zh-CN" altLang="zh-CN" sz="1800" b="1" dirty="0"/>
              <a:t>总成本费用中，下面（）项属于可变成本</a:t>
            </a:r>
            <a:endParaRPr lang="zh-CN" altLang="zh-CN" sz="1800" dirty="0"/>
          </a:p>
          <a:p>
            <a:pPr marL="0" indent="0">
              <a:buNone/>
            </a:pPr>
            <a:r>
              <a:rPr lang="en-US" altLang="zh-CN" sz="1800" b="1" dirty="0" smtClean="0"/>
              <a:t>                      A</a:t>
            </a:r>
            <a:r>
              <a:rPr lang="zh-CN" altLang="zh-CN" sz="1800" b="1" dirty="0"/>
              <a:t>．工资及福利费</a:t>
            </a:r>
            <a:r>
              <a:rPr lang="en-US" altLang="zh-CN" sz="1800" b="1" dirty="0"/>
              <a:t>          B</a:t>
            </a:r>
            <a:r>
              <a:rPr lang="zh-CN" altLang="zh-CN" sz="1800" b="1" dirty="0"/>
              <a:t>．外购燃料动力</a:t>
            </a:r>
            <a:endParaRPr lang="zh-CN" altLang="zh-CN" sz="1800" dirty="0"/>
          </a:p>
          <a:p>
            <a:pPr marL="0" indent="0">
              <a:buNone/>
            </a:pPr>
            <a:r>
              <a:rPr lang="en-US" altLang="zh-CN" sz="1800" b="1" dirty="0" smtClean="0"/>
              <a:t>                      C</a:t>
            </a:r>
            <a:r>
              <a:rPr lang="zh-CN" altLang="zh-CN" sz="1800" b="1" dirty="0"/>
              <a:t>．折旧费</a:t>
            </a:r>
            <a:r>
              <a:rPr lang="en-US" altLang="zh-CN" sz="1800" b="1" dirty="0"/>
              <a:t>                D</a:t>
            </a:r>
            <a:r>
              <a:rPr lang="zh-CN" altLang="zh-CN" sz="1800" b="1" dirty="0"/>
              <a:t>．修理费</a:t>
            </a:r>
            <a:endParaRPr lang="zh-CN" altLang="zh-CN" sz="1800" dirty="0"/>
          </a:p>
          <a:p>
            <a:endParaRPr lang="zh-CN" altLang="en-US" sz="1800" dirty="0"/>
          </a:p>
        </p:txBody>
      </p:sp>
    </p:spTree>
    <p:extLst>
      <p:ext uri="{BB962C8B-B14F-4D97-AF65-F5344CB8AC3E}">
        <p14:creationId xmlns:p14="http://schemas.microsoft.com/office/powerpoint/2010/main" val="277683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4853" y="157246"/>
            <a:ext cx="11466094" cy="4351338"/>
          </a:xfrm>
        </p:spPr>
        <p:txBody>
          <a:bodyPr>
            <a:noAutofit/>
          </a:bodyPr>
          <a:lstStyle/>
          <a:p>
            <a:pPr marL="0" indent="0">
              <a:buNone/>
            </a:pPr>
            <a:r>
              <a:rPr lang="en-US" altLang="zh-CN" sz="2000" b="1" dirty="0" smtClean="0"/>
              <a:t>B    13</a:t>
            </a:r>
            <a:r>
              <a:rPr lang="en-US" altLang="zh-CN" sz="2000" b="1" dirty="0"/>
              <a:t>. </a:t>
            </a:r>
            <a:r>
              <a:rPr lang="zh-CN" altLang="zh-CN" sz="2000" b="1" dirty="0"/>
              <a:t>盈亏平衡分析中，若单位可变成本增加，则盈亏平衡点（）移动</a:t>
            </a:r>
            <a:endParaRPr lang="zh-CN" altLang="zh-CN" sz="2000" dirty="0"/>
          </a:p>
          <a:p>
            <a:pPr marL="0" indent="0">
              <a:buNone/>
            </a:pPr>
            <a:r>
              <a:rPr lang="en-US" altLang="zh-CN" sz="2000" b="1" dirty="0" smtClean="0"/>
              <a:t>      A</a:t>
            </a:r>
            <a:r>
              <a:rPr lang="zh-CN" altLang="zh-CN" sz="2000" b="1" dirty="0"/>
              <a:t>．向左</a:t>
            </a:r>
            <a:r>
              <a:rPr lang="en-US" altLang="zh-CN" sz="2000" b="1" dirty="0"/>
              <a:t>                  B</a:t>
            </a:r>
            <a:r>
              <a:rPr lang="zh-CN" altLang="zh-CN" sz="2000" b="1" dirty="0"/>
              <a:t>．向右</a:t>
            </a:r>
            <a:endParaRPr lang="zh-CN" altLang="zh-CN" sz="2000" dirty="0"/>
          </a:p>
          <a:p>
            <a:pPr marL="0" indent="0">
              <a:buNone/>
            </a:pPr>
            <a:r>
              <a:rPr lang="en-US" altLang="zh-CN" sz="2000" b="1" dirty="0" smtClean="0"/>
              <a:t>      C</a:t>
            </a:r>
            <a:r>
              <a:rPr lang="zh-CN" altLang="zh-CN" sz="2000" b="1" dirty="0"/>
              <a:t>．不变</a:t>
            </a:r>
            <a:r>
              <a:rPr lang="en-US" altLang="zh-CN" sz="2000" b="1" dirty="0"/>
              <a:t>                  D</a:t>
            </a:r>
            <a:r>
              <a:rPr lang="zh-CN" altLang="zh-CN" sz="2000" b="1" dirty="0"/>
              <a:t>．不确定</a:t>
            </a:r>
            <a:endParaRPr lang="zh-CN" altLang="zh-CN" sz="2000" dirty="0"/>
          </a:p>
          <a:p>
            <a:pPr marL="0" indent="0">
              <a:buNone/>
            </a:pPr>
            <a:r>
              <a:rPr lang="en-US" altLang="zh-CN" sz="2000" b="1" dirty="0" smtClean="0"/>
              <a:t>C    14</a:t>
            </a:r>
            <a:r>
              <a:rPr lang="en-US" altLang="zh-CN" sz="2000" b="1" dirty="0"/>
              <a:t>.</a:t>
            </a:r>
            <a:r>
              <a:rPr lang="zh-CN" altLang="zh-CN" sz="2000" b="1" dirty="0"/>
              <a:t>在敏感性分析中，若三个不确定性因素经营成本、投资额、销售收入对内部收益率的影响曲线与内部收益率临界线交点的横坐标分别为</a:t>
            </a:r>
            <a:r>
              <a:rPr lang="en-US" altLang="zh-CN" sz="2000" b="1" dirty="0"/>
              <a:t>20%</a:t>
            </a:r>
            <a:r>
              <a:rPr lang="zh-CN" altLang="zh-CN" sz="2000" b="1" dirty="0"/>
              <a:t>、</a:t>
            </a:r>
            <a:r>
              <a:rPr lang="en-US" altLang="zh-CN" sz="2000" b="1" dirty="0"/>
              <a:t>40%</a:t>
            </a:r>
            <a:r>
              <a:rPr lang="zh-CN" altLang="zh-CN" sz="2000" b="1" dirty="0"/>
              <a:t>、</a:t>
            </a:r>
            <a:r>
              <a:rPr lang="en-US" altLang="zh-CN" sz="2000" b="1" dirty="0"/>
              <a:t>-13%</a:t>
            </a:r>
            <a:r>
              <a:rPr lang="zh-CN" altLang="zh-CN" sz="2000" b="1" dirty="0"/>
              <a:t>，则三个不确定性因素中最敏感的因素为（）</a:t>
            </a:r>
            <a:endParaRPr lang="zh-CN" altLang="zh-CN" sz="2000" dirty="0"/>
          </a:p>
          <a:p>
            <a:pPr marL="0" indent="0">
              <a:buNone/>
            </a:pPr>
            <a:r>
              <a:rPr lang="en-US" altLang="zh-CN" sz="2000" b="1" dirty="0" smtClean="0"/>
              <a:t>    A</a:t>
            </a:r>
            <a:r>
              <a:rPr lang="zh-CN" altLang="zh-CN" sz="2000" b="1" dirty="0"/>
              <a:t>．经营成本</a:t>
            </a:r>
            <a:r>
              <a:rPr lang="en-US" altLang="zh-CN" sz="2000" b="1" dirty="0"/>
              <a:t>              B</a:t>
            </a:r>
            <a:r>
              <a:rPr lang="zh-CN" altLang="zh-CN" sz="2000" b="1" dirty="0"/>
              <a:t>．投资额</a:t>
            </a:r>
            <a:endParaRPr lang="zh-CN" altLang="zh-CN" sz="2000" dirty="0"/>
          </a:p>
          <a:p>
            <a:pPr marL="0" indent="0">
              <a:buNone/>
            </a:pPr>
            <a:r>
              <a:rPr lang="en-US" altLang="zh-CN" sz="2000" b="1" dirty="0" smtClean="0"/>
              <a:t>    C</a:t>
            </a:r>
            <a:r>
              <a:rPr lang="zh-CN" altLang="zh-CN" sz="2000" b="1" dirty="0"/>
              <a:t>．销售收入</a:t>
            </a:r>
            <a:r>
              <a:rPr lang="en-US" altLang="zh-CN" sz="2000" b="1" dirty="0"/>
              <a:t>              D</a:t>
            </a:r>
            <a:r>
              <a:rPr lang="zh-CN" altLang="zh-CN" sz="2000" b="1" dirty="0"/>
              <a:t>．都不</a:t>
            </a:r>
            <a:r>
              <a:rPr lang="zh-CN" altLang="zh-CN" sz="2000" b="1" dirty="0" smtClean="0"/>
              <a:t>敏感</a:t>
            </a:r>
            <a:endParaRPr lang="en-US" altLang="zh-CN" sz="2000" b="1" dirty="0" smtClean="0"/>
          </a:p>
          <a:p>
            <a:r>
              <a:rPr lang="en-US" altLang="zh-CN" sz="2000" b="1" dirty="0"/>
              <a:t>1. </a:t>
            </a:r>
            <a:r>
              <a:rPr lang="zh-CN" altLang="zh-CN" sz="2000" b="1" dirty="0"/>
              <a:t>对于单一独立项目而言，若投资利润率和内部收益率结论不一致，以</a:t>
            </a:r>
            <a:r>
              <a:rPr lang="en-US" altLang="zh-CN" sz="2000" b="1" u="sng" dirty="0"/>
              <a:t>  </a:t>
            </a:r>
            <a:r>
              <a:rPr lang="zh-CN" altLang="en-US" sz="2000" b="1" u="sng" smtClean="0"/>
              <a:t>内部收益率</a:t>
            </a:r>
            <a:r>
              <a:rPr lang="en-US" altLang="zh-CN" sz="2000" b="1" u="sng" smtClean="0"/>
              <a:t>     </a:t>
            </a:r>
            <a:r>
              <a:rPr lang="zh-CN" altLang="zh-CN" sz="2000" b="1" dirty="0"/>
              <a:t>指标为准。</a:t>
            </a:r>
            <a:endParaRPr lang="zh-CN" altLang="zh-CN" sz="2000" dirty="0"/>
          </a:p>
          <a:p>
            <a:r>
              <a:rPr lang="en-US" altLang="zh-CN" sz="2000" b="1" dirty="0"/>
              <a:t>2. </a:t>
            </a:r>
            <a:r>
              <a:rPr lang="zh-CN" altLang="zh-CN" sz="2000" b="1" dirty="0"/>
              <a:t>在资金均衡使用时，建设投资借款在建设期内当年的借款</a:t>
            </a:r>
            <a:r>
              <a:rPr lang="zh-CN" altLang="zh-CN" sz="2000" b="1" dirty="0" smtClean="0"/>
              <a:t>按照</a:t>
            </a:r>
            <a:r>
              <a:rPr lang="en-US" altLang="zh-CN" sz="2000" b="1" u="sng" dirty="0" smtClean="0"/>
              <a:t>  </a:t>
            </a:r>
            <a:r>
              <a:rPr lang="zh-CN" altLang="en-US" sz="2000" b="1" u="sng" dirty="0" smtClean="0"/>
              <a:t>半</a:t>
            </a:r>
            <a:r>
              <a:rPr lang="en-US" altLang="zh-CN" sz="2000" b="1" u="sng" dirty="0" smtClean="0"/>
              <a:t>    </a:t>
            </a:r>
            <a:r>
              <a:rPr lang="zh-CN" altLang="zh-CN" sz="2000" b="1" dirty="0"/>
              <a:t>年限计息。</a:t>
            </a:r>
            <a:endParaRPr lang="zh-CN" altLang="zh-CN" sz="2000" dirty="0"/>
          </a:p>
          <a:p>
            <a:r>
              <a:rPr lang="en-US" altLang="zh-CN" sz="2000" b="1" dirty="0"/>
              <a:t>3. </a:t>
            </a:r>
            <a:r>
              <a:rPr lang="zh-CN" altLang="zh-CN" sz="2000" b="1" dirty="0"/>
              <a:t>若两个互斥方案投资额不等，计算期分别为</a:t>
            </a:r>
            <a:r>
              <a:rPr lang="en-US" altLang="zh-CN" sz="2000" b="1" dirty="0"/>
              <a:t>3</a:t>
            </a:r>
            <a:r>
              <a:rPr lang="zh-CN" altLang="zh-CN" sz="2000" b="1" dirty="0"/>
              <a:t>年和</a:t>
            </a:r>
            <a:r>
              <a:rPr lang="en-US" altLang="zh-CN" sz="2000" b="1" dirty="0"/>
              <a:t>6</a:t>
            </a:r>
            <a:r>
              <a:rPr lang="zh-CN" altLang="zh-CN" sz="2000" b="1" dirty="0"/>
              <a:t>年，对这两个方案运用最小公倍寿命期法比选时，应把两个方案的计算期统一成</a:t>
            </a:r>
            <a:r>
              <a:rPr lang="en-US" altLang="zh-CN" sz="2000" b="1" u="sng" dirty="0"/>
              <a:t>   </a:t>
            </a:r>
            <a:r>
              <a:rPr lang="en-US" altLang="zh-CN" sz="2000" b="1" u="sng" dirty="0" smtClean="0"/>
              <a:t>6     </a:t>
            </a:r>
            <a:r>
              <a:rPr lang="zh-CN" altLang="zh-CN" sz="2000" b="1" dirty="0"/>
              <a:t>年。</a:t>
            </a:r>
            <a:endParaRPr lang="zh-CN" altLang="zh-CN" sz="2000" dirty="0"/>
          </a:p>
          <a:p>
            <a:r>
              <a:rPr lang="en-US" altLang="zh-CN" sz="2000" b="1" dirty="0"/>
              <a:t>4. </a:t>
            </a:r>
            <a:r>
              <a:rPr lang="zh-CN" altLang="zh-CN" sz="2000" b="1" dirty="0"/>
              <a:t>当内部收益率满足</a:t>
            </a:r>
            <a:r>
              <a:rPr lang="en-US" altLang="zh-CN" sz="2000" b="1" u="sng" dirty="0"/>
              <a:t>   </a:t>
            </a:r>
            <a:r>
              <a:rPr lang="zh-CN" altLang="en-US" sz="2000" b="1" u="sng" dirty="0" smtClean="0"/>
              <a:t>≥折现率</a:t>
            </a:r>
            <a:r>
              <a:rPr lang="en-US" altLang="zh-CN" sz="2000" b="1" u="sng" dirty="0" smtClean="0"/>
              <a:t>     </a:t>
            </a:r>
            <a:r>
              <a:rPr lang="zh-CN" altLang="zh-CN" sz="2000" b="1" dirty="0"/>
              <a:t>条件时，项目具有很好的盈利能力，项目可行。</a:t>
            </a:r>
            <a:endParaRPr lang="zh-CN" altLang="zh-CN" sz="2000" dirty="0"/>
          </a:p>
          <a:p>
            <a:r>
              <a:rPr lang="en-US" altLang="zh-CN" sz="2000" b="1" dirty="0"/>
              <a:t>5.</a:t>
            </a:r>
            <a:r>
              <a:rPr lang="zh-CN" altLang="zh-CN" sz="2000" b="1" dirty="0"/>
              <a:t>两个互斥方案</a:t>
            </a:r>
            <a:r>
              <a:rPr lang="en-US" altLang="zh-CN" sz="2000" b="1" dirty="0"/>
              <a:t>X</a:t>
            </a:r>
            <a:r>
              <a:rPr lang="zh-CN" altLang="zh-CN" sz="2000" b="1" dirty="0"/>
              <a:t>和</a:t>
            </a:r>
            <a:r>
              <a:rPr lang="en-US" altLang="zh-CN" sz="2000" b="1" dirty="0"/>
              <a:t>Y</a:t>
            </a:r>
            <a:r>
              <a:rPr lang="zh-CN" altLang="zh-CN" sz="2000" b="1" dirty="0"/>
              <a:t>，投资额</a:t>
            </a:r>
            <a:r>
              <a:rPr lang="en-US" altLang="zh-CN" sz="2000" b="1" dirty="0"/>
              <a:t>Y&gt;X</a:t>
            </a:r>
            <a:r>
              <a:rPr lang="zh-CN" altLang="zh-CN" sz="2000" b="1" dirty="0"/>
              <a:t>，计算期相等，当△</a:t>
            </a:r>
            <a:r>
              <a:rPr lang="en-US" altLang="zh-CN" sz="2000" b="1" dirty="0"/>
              <a:t>IRR</a:t>
            </a:r>
            <a:r>
              <a:rPr lang="en-US" altLang="zh-CN" sz="2000" b="1" baseline="-25000" dirty="0"/>
              <a:t>Y-X</a:t>
            </a:r>
            <a:r>
              <a:rPr lang="zh-CN" altLang="zh-CN" sz="2000" b="1" dirty="0"/>
              <a:t>大于行业基准收益率</a:t>
            </a:r>
            <a:r>
              <a:rPr lang="en-US" altLang="zh-CN" sz="2000" b="1" dirty="0"/>
              <a:t>I</a:t>
            </a:r>
            <a:r>
              <a:rPr lang="en-US" altLang="zh-CN" sz="2000" b="1" baseline="-25000" dirty="0"/>
              <a:t>C</a:t>
            </a:r>
            <a:r>
              <a:rPr lang="zh-CN" altLang="zh-CN" sz="2000" b="1" dirty="0"/>
              <a:t>时，应该选取方案</a:t>
            </a:r>
            <a:r>
              <a:rPr lang="en-US" altLang="zh-CN" sz="2000" b="1" u="sng" dirty="0"/>
              <a:t> </a:t>
            </a:r>
            <a:r>
              <a:rPr lang="en-US" altLang="zh-CN" sz="2000" b="1" u="sng" dirty="0" smtClean="0"/>
              <a:t>   Y       </a:t>
            </a:r>
            <a:r>
              <a:rPr lang="zh-CN" altLang="zh-CN" sz="2000" b="1" dirty="0"/>
              <a:t>。</a:t>
            </a:r>
            <a:endParaRPr lang="zh-CN" altLang="zh-CN" sz="2000" dirty="0"/>
          </a:p>
          <a:p>
            <a:r>
              <a:rPr lang="en-US" altLang="zh-CN" sz="2000" b="1" dirty="0"/>
              <a:t>6.</a:t>
            </a:r>
            <a:r>
              <a:rPr lang="zh-CN" altLang="zh-CN" sz="2000" b="1" dirty="0"/>
              <a:t>现金流量分析有税前分析和税后分析两种角度，税后净现金流量与税前净现金流量的关系为</a:t>
            </a:r>
            <a:r>
              <a:rPr lang="en-US" altLang="zh-CN" sz="2000" b="1" u="sng" dirty="0"/>
              <a:t>   </a:t>
            </a:r>
            <a:r>
              <a:rPr lang="zh-CN" altLang="en-US" sz="2000" b="1" u="sng" dirty="0" smtClean="0"/>
              <a:t>前＞后</a:t>
            </a:r>
            <a:r>
              <a:rPr lang="en-US" altLang="zh-CN" sz="2000" b="1" u="sng" dirty="0" smtClean="0"/>
              <a:t>     </a:t>
            </a:r>
            <a:r>
              <a:rPr lang="zh-CN" altLang="zh-CN" sz="2000" b="1" dirty="0"/>
              <a:t>。</a:t>
            </a:r>
            <a:endParaRPr lang="zh-CN" altLang="zh-CN" sz="2000" dirty="0"/>
          </a:p>
          <a:p>
            <a:r>
              <a:rPr lang="en-US" altLang="zh-CN" sz="2000" b="1" dirty="0"/>
              <a:t>7.</a:t>
            </a:r>
            <a:r>
              <a:rPr lang="zh-CN" altLang="zh-CN" sz="2000" b="1" dirty="0"/>
              <a:t>在生产期，长期借款借款和流动资金借款产生的利息应计入</a:t>
            </a:r>
            <a:r>
              <a:rPr lang="en-US" altLang="zh-CN" sz="2000" b="1" u="sng" dirty="0"/>
              <a:t>   </a:t>
            </a:r>
            <a:r>
              <a:rPr lang="zh-CN" altLang="en-US" sz="2000" b="1" u="sng" dirty="0" smtClean="0"/>
              <a:t>财务费用</a:t>
            </a:r>
            <a:r>
              <a:rPr lang="en-US" altLang="zh-CN" sz="2000" b="1" u="sng" dirty="0" smtClean="0"/>
              <a:t>     </a:t>
            </a:r>
            <a:r>
              <a:rPr lang="zh-CN" altLang="zh-CN" sz="2000" b="1" dirty="0"/>
              <a:t>，每年计提。</a:t>
            </a:r>
            <a:endParaRPr lang="zh-CN" altLang="zh-CN" sz="2000" dirty="0"/>
          </a:p>
          <a:p>
            <a:r>
              <a:rPr lang="en-US" altLang="zh-CN" sz="2000" b="1" dirty="0"/>
              <a:t>8</a:t>
            </a:r>
            <a:r>
              <a:rPr lang="zh-CN" altLang="zh-CN" sz="2000" b="1" dirty="0"/>
              <a:t>、项目总投资形成的资产分为</a:t>
            </a:r>
            <a:r>
              <a:rPr lang="en-US" altLang="zh-CN" sz="2000" b="1" dirty="0" smtClean="0"/>
              <a:t>__</a:t>
            </a:r>
            <a:r>
              <a:rPr lang="zh-CN" altLang="en-US" sz="2000" b="1" dirty="0" smtClean="0"/>
              <a:t>固定</a:t>
            </a:r>
            <a:r>
              <a:rPr lang="en-US" altLang="zh-CN" sz="2000" b="1" dirty="0" smtClean="0"/>
              <a:t>_____</a:t>
            </a:r>
            <a:r>
              <a:rPr lang="zh-CN" altLang="zh-CN" sz="2000" b="1" dirty="0"/>
              <a:t>、</a:t>
            </a:r>
            <a:r>
              <a:rPr lang="en-US" altLang="zh-CN" sz="2000" b="1" dirty="0" smtClean="0"/>
              <a:t>_____</a:t>
            </a:r>
            <a:r>
              <a:rPr lang="zh-CN" altLang="en-US" sz="2000" b="1" dirty="0" smtClean="0"/>
              <a:t>流动</a:t>
            </a:r>
            <a:r>
              <a:rPr lang="en-US" altLang="zh-CN" sz="2000" b="1" dirty="0" smtClean="0"/>
              <a:t>____</a:t>
            </a:r>
            <a:r>
              <a:rPr lang="zh-CN" altLang="zh-CN" sz="2000" b="1" dirty="0"/>
              <a:t>、</a:t>
            </a:r>
            <a:r>
              <a:rPr lang="en-US" altLang="zh-CN" sz="2000" b="1" dirty="0" smtClean="0"/>
              <a:t>___</a:t>
            </a:r>
            <a:r>
              <a:rPr lang="zh-CN" altLang="en-US" sz="2000" b="1" dirty="0" smtClean="0"/>
              <a:t>无形</a:t>
            </a:r>
            <a:r>
              <a:rPr lang="en-US" altLang="zh-CN" sz="2000" b="1" dirty="0" smtClean="0"/>
              <a:t>_____</a:t>
            </a:r>
            <a:r>
              <a:rPr lang="zh-CN" altLang="zh-CN" sz="2000" b="1" dirty="0"/>
              <a:t>和</a:t>
            </a:r>
            <a:r>
              <a:rPr lang="en-US" altLang="zh-CN" sz="2000" b="1" dirty="0" smtClean="0"/>
              <a:t>__</a:t>
            </a:r>
            <a:r>
              <a:rPr lang="zh-CN" altLang="en-US" sz="2000" b="1" dirty="0" smtClean="0"/>
              <a:t>递延</a:t>
            </a:r>
            <a:r>
              <a:rPr lang="en-US" altLang="zh-CN" sz="2000" b="1" dirty="0" smtClean="0"/>
              <a:t>______</a:t>
            </a:r>
            <a:r>
              <a:rPr lang="zh-CN" altLang="zh-CN" sz="2000" b="1" dirty="0"/>
              <a:t>。</a:t>
            </a:r>
            <a:endParaRPr lang="zh-CN" altLang="zh-CN" sz="2000" dirty="0"/>
          </a:p>
          <a:p>
            <a:endParaRPr lang="zh-CN" altLang="zh-CN" sz="2000" dirty="0"/>
          </a:p>
          <a:p>
            <a:pPr marL="0" indent="0">
              <a:buNone/>
            </a:pPr>
            <a:endParaRPr lang="zh-CN" altLang="en-US" sz="2000" dirty="0"/>
          </a:p>
        </p:txBody>
      </p:sp>
    </p:spTree>
    <p:extLst>
      <p:ext uri="{BB962C8B-B14F-4D97-AF65-F5344CB8AC3E}">
        <p14:creationId xmlns:p14="http://schemas.microsoft.com/office/powerpoint/2010/main" val="415856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5" name="Picture 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131" y="365917"/>
            <a:ext cx="465138" cy="411163"/>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8379" y="236621"/>
            <a:ext cx="854075" cy="511175"/>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40284" y="320759"/>
            <a:ext cx="647700" cy="427037"/>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6666" y="297259"/>
            <a:ext cx="968375" cy="639763"/>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32"/>
          <p:cNvSpPr>
            <a:spLocks noChangeArrowheads="1"/>
          </p:cNvSpPr>
          <p:nvPr/>
        </p:nvSpPr>
        <p:spPr bwMode="auto">
          <a:xfrm>
            <a:off x="0" y="-63787"/>
            <a:ext cx="61430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571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   1</a:t>
            </a: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．在资金等值计算的基本公式中，已知</a:t>
            </a:r>
            <a:r>
              <a:rPr kumimoji="0"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a:t>
            </a: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求</a:t>
            </a:r>
            <a:r>
              <a:rPr kumimoji="0"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P</a:t>
            </a: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的系数是（  ）</a:t>
            </a:r>
            <a:endParaRPr kumimoji="0" lang="zh-CN" altLang="en-US" sz="800" b="0" i="0" u="none" strike="noStrike" cap="none" normalizeH="0" baseline="0" dirty="0" smtClean="0">
              <a:ln>
                <a:noFill/>
              </a:ln>
              <a:solidFill>
                <a:schemeClr val="tx1"/>
              </a:solidFill>
              <a:effectLst/>
            </a:endParaRPr>
          </a:p>
          <a:p>
            <a:pPr marL="0" marR="0" lvl="0" indent="5715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33"/>
          <p:cNvSpPr>
            <a:spLocks noChangeArrowheads="1"/>
          </p:cNvSpPr>
          <p:nvPr/>
        </p:nvSpPr>
        <p:spPr bwMode="auto">
          <a:xfrm>
            <a:off x="9683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B.</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34"/>
          <p:cNvSpPr>
            <a:spLocks noChangeArrowheads="1"/>
          </p:cNvSpPr>
          <p:nvPr/>
        </p:nvSpPr>
        <p:spPr bwMode="auto">
          <a:xfrm>
            <a:off x="2095416" y="4922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C</a:t>
            </a: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35"/>
          <p:cNvSpPr>
            <a:spLocks noChangeArrowheads="1"/>
          </p:cNvSpPr>
          <p:nvPr/>
        </p:nvSpPr>
        <p:spPr bwMode="auto">
          <a:xfrm>
            <a:off x="3140284" y="4922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D</a:t>
            </a: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文本框 23"/>
          <p:cNvSpPr txBox="1"/>
          <p:nvPr/>
        </p:nvSpPr>
        <p:spPr>
          <a:xfrm>
            <a:off x="192505" y="937022"/>
            <a:ext cx="10507579" cy="6186309"/>
          </a:xfrm>
          <a:prstGeom prst="rect">
            <a:avLst/>
          </a:prstGeom>
          <a:noFill/>
        </p:spPr>
        <p:txBody>
          <a:bodyPr wrap="square" rtlCol="0">
            <a:spAutoFit/>
          </a:bodyPr>
          <a:lstStyle/>
          <a:p>
            <a:r>
              <a:rPr lang="en-US" altLang="zh-CN" b="1" dirty="0" smtClean="0"/>
              <a:t>B   2</a:t>
            </a:r>
            <a:r>
              <a:rPr lang="zh-CN" altLang="zh-CN" b="1" dirty="0"/>
              <a:t>．在一定生产规模内，不随产量变化而变化的费用称为（</a:t>
            </a:r>
            <a:r>
              <a:rPr lang="en-US" altLang="zh-CN" b="1" dirty="0"/>
              <a:t>  </a:t>
            </a:r>
            <a:r>
              <a:rPr lang="zh-CN" altLang="zh-CN" b="1" dirty="0"/>
              <a:t>）</a:t>
            </a:r>
            <a:endParaRPr lang="zh-CN" altLang="zh-CN" dirty="0"/>
          </a:p>
          <a:p>
            <a:r>
              <a:rPr lang="en-US" altLang="zh-CN" b="1" dirty="0" smtClean="0"/>
              <a:t>      A</a:t>
            </a:r>
            <a:r>
              <a:rPr lang="zh-CN" altLang="zh-CN" b="1" dirty="0"/>
              <a:t>．销售费用</a:t>
            </a:r>
            <a:r>
              <a:rPr lang="en-US" altLang="zh-CN" b="1" dirty="0"/>
              <a:t>  B</a:t>
            </a:r>
            <a:r>
              <a:rPr lang="zh-CN" altLang="zh-CN" b="1" dirty="0"/>
              <a:t>．固定成本 </a:t>
            </a:r>
            <a:r>
              <a:rPr lang="en-US" altLang="zh-CN" b="1" dirty="0"/>
              <a:t>C</a:t>
            </a:r>
            <a:r>
              <a:rPr lang="zh-CN" altLang="zh-CN" b="1" dirty="0"/>
              <a:t>．变动成本</a:t>
            </a:r>
            <a:r>
              <a:rPr lang="en-US" altLang="zh-CN" b="1" dirty="0"/>
              <a:t>  D</a:t>
            </a:r>
            <a:r>
              <a:rPr lang="zh-CN" altLang="zh-CN" b="1" dirty="0"/>
              <a:t>．生产成本</a:t>
            </a:r>
            <a:endParaRPr lang="zh-CN" altLang="zh-CN" dirty="0"/>
          </a:p>
          <a:p>
            <a:r>
              <a:rPr lang="en-US" altLang="zh-CN" b="1" dirty="0" smtClean="0"/>
              <a:t>A    3</a:t>
            </a:r>
            <a:r>
              <a:rPr lang="zh-CN" altLang="zh-CN" b="1" dirty="0"/>
              <a:t>．（</a:t>
            </a:r>
            <a:r>
              <a:rPr lang="en-US" altLang="zh-CN" b="1" dirty="0"/>
              <a:t>    </a:t>
            </a:r>
            <a:r>
              <a:rPr lang="zh-CN" altLang="zh-CN" b="1" dirty="0"/>
              <a:t>）是指项目总成本费用扣除折旧费、摊销费和利息支出以后的成本费用。</a:t>
            </a:r>
            <a:endParaRPr lang="zh-CN" altLang="zh-CN" dirty="0"/>
          </a:p>
          <a:p>
            <a:r>
              <a:rPr lang="en-US" altLang="zh-CN" b="1" dirty="0" smtClean="0"/>
              <a:t>       A</a:t>
            </a:r>
            <a:r>
              <a:rPr lang="en-US" altLang="zh-CN" b="1" dirty="0"/>
              <a:t>.</a:t>
            </a:r>
            <a:r>
              <a:rPr lang="zh-CN" altLang="zh-CN" b="1" dirty="0"/>
              <a:t>经营成本</a:t>
            </a:r>
            <a:r>
              <a:rPr lang="en-US" altLang="zh-CN" b="1" dirty="0"/>
              <a:t>  B.</a:t>
            </a:r>
            <a:r>
              <a:rPr lang="zh-CN" altLang="zh-CN" b="1" dirty="0"/>
              <a:t>变动成本</a:t>
            </a:r>
            <a:r>
              <a:rPr lang="en-US" altLang="zh-CN" b="1" dirty="0"/>
              <a:t>  C.</a:t>
            </a:r>
            <a:r>
              <a:rPr lang="zh-CN" altLang="zh-CN" b="1" dirty="0"/>
              <a:t>固定成本</a:t>
            </a:r>
            <a:r>
              <a:rPr lang="en-US" altLang="zh-CN" b="1" dirty="0"/>
              <a:t>  D.</a:t>
            </a:r>
            <a:r>
              <a:rPr lang="zh-CN" altLang="zh-CN" b="1" dirty="0"/>
              <a:t>生产成本</a:t>
            </a:r>
            <a:endParaRPr lang="zh-CN" altLang="zh-CN" dirty="0"/>
          </a:p>
          <a:p>
            <a:r>
              <a:rPr lang="en-US" altLang="zh-CN" b="1" dirty="0" smtClean="0"/>
              <a:t>D    4</a:t>
            </a:r>
            <a:r>
              <a:rPr lang="zh-CN" altLang="zh-CN" b="1" dirty="0"/>
              <a:t>．不属于现金流出量的指标是（</a:t>
            </a:r>
            <a:r>
              <a:rPr lang="en-US" altLang="zh-CN" b="1" dirty="0"/>
              <a:t>  </a:t>
            </a:r>
            <a:r>
              <a:rPr lang="zh-CN" altLang="zh-CN" b="1" dirty="0"/>
              <a:t>）</a:t>
            </a:r>
            <a:endParaRPr lang="zh-CN" altLang="zh-CN" dirty="0"/>
          </a:p>
          <a:p>
            <a:r>
              <a:rPr lang="en-US" altLang="zh-CN" b="1" dirty="0" smtClean="0"/>
              <a:t>     A</a:t>
            </a:r>
            <a:r>
              <a:rPr lang="zh-CN" altLang="zh-CN" b="1" dirty="0"/>
              <a:t>．建设投资</a:t>
            </a:r>
            <a:r>
              <a:rPr lang="en-US" altLang="zh-CN" b="1" dirty="0"/>
              <a:t>     B</a:t>
            </a:r>
            <a:r>
              <a:rPr lang="zh-CN" altLang="zh-CN" b="1" dirty="0"/>
              <a:t>．流动资金投资</a:t>
            </a:r>
            <a:r>
              <a:rPr lang="en-US" altLang="zh-CN" b="1" dirty="0"/>
              <a:t>   </a:t>
            </a:r>
            <a:endParaRPr lang="zh-CN" altLang="zh-CN" dirty="0"/>
          </a:p>
          <a:p>
            <a:r>
              <a:rPr lang="en-US" altLang="zh-CN" b="1" dirty="0" smtClean="0"/>
              <a:t>     C</a:t>
            </a:r>
            <a:r>
              <a:rPr lang="zh-CN" altLang="zh-CN" b="1" dirty="0" smtClean="0"/>
              <a:t>．</a:t>
            </a:r>
            <a:r>
              <a:rPr lang="zh-CN" altLang="zh-CN" b="1" dirty="0"/>
              <a:t>总成本费用</a:t>
            </a:r>
            <a:r>
              <a:rPr lang="en-US" altLang="zh-CN" b="1" dirty="0"/>
              <a:t>   D</a:t>
            </a:r>
            <a:r>
              <a:rPr lang="zh-CN" altLang="zh-CN" b="1" dirty="0"/>
              <a:t>．所得税</a:t>
            </a:r>
            <a:endParaRPr lang="zh-CN" altLang="zh-CN" dirty="0"/>
          </a:p>
          <a:p>
            <a:r>
              <a:rPr lang="en-US" altLang="zh-CN" b="1" dirty="0" smtClean="0"/>
              <a:t>B   5</a:t>
            </a:r>
            <a:r>
              <a:rPr lang="zh-CN" altLang="zh-CN" b="1" dirty="0"/>
              <a:t>．等额分付偿债基金公式</a:t>
            </a:r>
            <a:r>
              <a:rPr lang="en-US" altLang="zh-CN" b="1" dirty="0"/>
              <a:t>A=F</a:t>
            </a:r>
            <a:r>
              <a:rPr lang="zh-CN" altLang="zh-CN" b="1" dirty="0"/>
              <a:t>（</a:t>
            </a:r>
            <a:r>
              <a:rPr lang="en-US" altLang="zh-CN" b="1" dirty="0"/>
              <a:t>A/F</a:t>
            </a:r>
            <a:r>
              <a:rPr lang="zh-CN" altLang="zh-CN" b="1" dirty="0"/>
              <a:t>，</a:t>
            </a:r>
            <a:r>
              <a:rPr lang="en-US" altLang="zh-CN" b="1" dirty="0" err="1"/>
              <a:t>i</a:t>
            </a:r>
            <a:r>
              <a:rPr lang="en-US" altLang="zh-CN" b="1" dirty="0"/>
              <a:t> ,n</a:t>
            </a:r>
            <a:r>
              <a:rPr lang="zh-CN" altLang="zh-CN" b="1" dirty="0"/>
              <a:t>）中的</a:t>
            </a:r>
            <a:r>
              <a:rPr lang="en-US" altLang="zh-CN" b="1" dirty="0"/>
              <a:t>F</a:t>
            </a:r>
            <a:r>
              <a:rPr lang="zh-CN" altLang="zh-CN" b="1" dirty="0"/>
              <a:t>应发生在（</a:t>
            </a:r>
            <a:r>
              <a:rPr lang="en-US" altLang="zh-CN" b="1" dirty="0"/>
              <a:t>   </a:t>
            </a:r>
            <a:r>
              <a:rPr lang="zh-CN" altLang="zh-CN" b="1" dirty="0"/>
              <a:t>）</a:t>
            </a:r>
            <a:endParaRPr lang="zh-CN" altLang="zh-CN" dirty="0"/>
          </a:p>
          <a:p>
            <a:r>
              <a:rPr lang="en-US" altLang="zh-CN" b="1" dirty="0" smtClean="0"/>
              <a:t>     A</a:t>
            </a:r>
            <a:r>
              <a:rPr lang="zh-CN" altLang="zh-CN" b="1" dirty="0"/>
              <a:t>．在第一期等额支付的前一期</a:t>
            </a:r>
            <a:r>
              <a:rPr lang="en-US" altLang="zh-CN" b="1" dirty="0"/>
              <a:t>     </a:t>
            </a:r>
            <a:endParaRPr lang="zh-CN" altLang="zh-CN" dirty="0"/>
          </a:p>
          <a:p>
            <a:r>
              <a:rPr lang="en-US" altLang="zh-CN" b="1" dirty="0"/>
              <a:t> </a:t>
            </a:r>
            <a:r>
              <a:rPr lang="en-US" altLang="zh-CN" b="1" dirty="0" smtClean="0"/>
              <a:t>    B</a:t>
            </a:r>
            <a:r>
              <a:rPr lang="zh-CN" altLang="zh-CN" b="1" dirty="0"/>
              <a:t>．与最后一期等额支付的时刻相同</a:t>
            </a:r>
            <a:endParaRPr lang="zh-CN" altLang="zh-CN" dirty="0"/>
          </a:p>
          <a:p>
            <a:r>
              <a:rPr lang="en-US" altLang="zh-CN" b="1" dirty="0" smtClean="0"/>
              <a:t>     C</a:t>
            </a:r>
            <a:r>
              <a:rPr lang="zh-CN" altLang="zh-CN" b="1" dirty="0"/>
              <a:t>．与第一期等额支付的时刻相同</a:t>
            </a:r>
            <a:r>
              <a:rPr lang="en-US" altLang="zh-CN" b="1" dirty="0"/>
              <a:t>    D</a:t>
            </a:r>
            <a:r>
              <a:rPr lang="zh-CN" altLang="zh-CN" b="1" dirty="0"/>
              <a:t>．任意时刻</a:t>
            </a:r>
            <a:endParaRPr lang="zh-CN" altLang="zh-CN" dirty="0"/>
          </a:p>
          <a:p>
            <a:r>
              <a:rPr lang="en-US" altLang="zh-CN" b="1" dirty="0" smtClean="0"/>
              <a:t>A   6</a:t>
            </a:r>
            <a:r>
              <a:rPr lang="zh-CN" altLang="zh-CN" b="1" dirty="0"/>
              <a:t>．使用年限在一年以上，单项价值在规定的标准以上，并在使用过程中保持原有物质形态的资产是（</a:t>
            </a:r>
            <a:r>
              <a:rPr lang="en-US" altLang="zh-CN" b="1" dirty="0"/>
              <a:t>   </a:t>
            </a:r>
            <a:r>
              <a:rPr lang="zh-CN" altLang="zh-CN" b="1" dirty="0"/>
              <a:t>）</a:t>
            </a:r>
            <a:r>
              <a:rPr lang="zh-CN" altLang="zh-CN" b="1" dirty="0" smtClean="0"/>
              <a:t>。</a:t>
            </a:r>
            <a:endParaRPr lang="en-US" altLang="zh-CN" b="1" dirty="0" smtClean="0"/>
          </a:p>
          <a:p>
            <a:r>
              <a:rPr lang="en-US" altLang="zh-CN" b="1" dirty="0" smtClean="0"/>
              <a:t>      A</a:t>
            </a:r>
            <a:r>
              <a:rPr lang="zh-CN" altLang="zh-CN" b="1" dirty="0"/>
              <a:t>．固定资产</a:t>
            </a:r>
            <a:r>
              <a:rPr lang="en-US" altLang="zh-CN" b="1" dirty="0"/>
              <a:t> B</a:t>
            </a:r>
            <a:r>
              <a:rPr lang="zh-CN" altLang="zh-CN" b="1" dirty="0"/>
              <a:t>．流动资产</a:t>
            </a:r>
            <a:r>
              <a:rPr lang="en-US" altLang="zh-CN" b="1" dirty="0"/>
              <a:t>  C</a:t>
            </a:r>
            <a:r>
              <a:rPr lang="zh-CN" altLang="zh-CN" b="1" dirty="0"/>
              <a:t>．递延资产</a:t>
            </a:r>
            <a:r>
              <a:rPr lang="en-US" altLang="zh-CN" b="1" dirty="0"/>
              <a:t>  D</a:t>
            </a:r>
            <a:r>
              <a:rPr lang="zh-CN" altLang="zh-CN" b="1" dirty="0"/>
              <a:t>．无形资产</a:t>
            </a:r>
            <a:endParaRPr lang="zh-CN" altLang="zh-CN" dirty="0"/>
          </a:p>
          <a:p>
            <a:r>
              <a:rPr lang="en-US" altLang="zh-CN" b="1" dirty="0" smtClean="0"/>
              <a:t>B   7</a:t>
            </a:r>
            <a:r>
              <a:rPr lang="zh-CN" altLang="zh-CN" b="1" dirty="0"/>
              <a:t>．实际利率是指在名义利率包含的单位时间内，按（</a:t>
            </a:r>
            <a:r>
              <a:rPr lang="en-US" altLang="zh-CN" b="1" dirty="0"/>
              <a:t>  </a:t>
            </a:r>
            <a:r>
              <a:rPr lang="zh-CN" altLang="zh-CN" b="1" dirty="0"/>
              <a:t>）复利计息所形成的总利率。</a:t>
            </a:r>
            <a:endParaRPr lang="zh-CN" altLang="zh-CN" dirty="0"/>
          </a:p>
          <a:p>
            <a:r>
              <a:rPr lang="en-US" altLang="zh-CN" b="1" dirty="0" smtClean="0"/>
              <a:t>    A</a:t>
            </a:r>
            <a:r>
              <a:rPr lang="en-US" altLang="zh-CN" b="1" dirty="0"/>
              <a:t>.</a:t>
            </a:r>
            <a:r>
              <a:rPr lang="zh-CN" altLang="zh-CN" b="1" dirty="0"/>
              <a:t>月利率</a:t>
            </a:r>
            <a:r>
              <a:rPr lang="en-US" altLang="zh-CN" b="1" dirty="0"/>
              <a:t>   B.</a:t>
            </a:r>
            <a:r>
              <a:rPr lang="zh-CN" altLang="zh-CN" b="1" dirty="0"/>
              <a:t>周期利率</a:t>
            </a:r>
            <a:r>
              <a:rPr lang="en-US" altLang="zh-CN" b="1" dirty="0"/>
              <a:t>   C.</a:t>
            </a:r>
            <a:r>
              <a:rPr lang="zh-CN" altLang="zh-CN" b="1" dirty="0"/>
              <a:t>年利率</a:t>
            </a:r>
            <a:r>
              <a:rPr lang="en-US" altLang="zh-CN" b="1" dirty="0"/>
              <a:t>     D.</a:t>
            </a:r>
            <a:r>
              <a:rPr lang="zh-CN" altLang="zh-CN" b="1" dirty="0"/>
              <a:t>季利率</a:t>
            </a:r>
            <a:endParaRPr lang="zh-CN" altLang="zh-CN" dirty="0"/>
          </a:p>
          <a:p>
            <a:r>
              <a:rPr lang="en-US" altLang="zh-CN" b="1" dirty="0" smtClean="0"/>
              <a:t>B   8</a:t>
            </a:r>
            <a:r>
              <a:rPr lang="en-US" altLang="zh-CN" b="1" dirty="0"/>
              <a:t>.</a:t>
            </a:r>
            <a:r>
              <a:rPr lang="en-US" altLang="zh-CN" dirty="0"/>
              <a:t> </a:t>
            </a:r>
            <a:r>
              <a:rPr lang="zh-CN" altLang="zh-CN" b="1" dirty="0"/>
              <a:t>用双倍余额递减法计提折旧时，应当在最后</a:t>
            </a:r>
            <a:r>
              <a:rPr lang="en-US" altLang="zh-CN" b="1" dirty="0"/>
              <a:t>( )</a:t>
            </a:r>
            <a:r>
              <a:rPr lang="zh-CN" altLang="zh-CN" b="1" dirty="0"/>
              <a:t>年改用直线法计算折旧？</a:t>
            </a:r>
            <a:endParaRPr lang="zh-CN" altLang="zh-CN" dirty="0"/>
          </a:p>
          <a:p>
            <a:r>
              <a:rPr lang="en-US" altLang="zh-CN" b="1" dirty="0" smtClean="0"/>
              <a:t>     A.1    </a:t>
            </a:r>
            <a:r>
              <a:rPr lang="en-US" altLang="zh-CN" b="1" dirty="0"/>
              <a:t>B.2     C.0.5     D.3</a:t>
            </a:r>
            <a:endParaRPr lang="zh-CN" altLang="zh-CN" dirty="0"/>
          </a:p>
          <a:p>
            <a:r>
              <a:rPr lang="en-US" altLang="zh-CN" b="1" dirty="0" smtClean="0"/>
              <a:t>C    9</a:t>
            </a:r>
            <a:r>
              <a:rPr lang="en-US" altLang="zh-CN" b="1" dirty="0"/>
              <a:t>. </a:t>
            </a:r>
            <a:r>
              <a:rPr lang="zh-CN" altLang="zh-CN" b="1" dirty="0"/>
              <a:t>某项目建设期两年，第一年贷款</a:t>
            </a:r>
            <a:r>
              <a:rPr lang="en-US" altLang="zh-CN" b="1" dirty="0"/>
              <a:t>100</a:t>
            </a:r>
            <a:r>
              <a:rPr lang="zh-CN" altLang="zh-CN" b="1" dirty="0"/>
              <a:t>万元，第二年贷款</a:t>
            </a:r>
            <a:r>
              <a:rPr lang="en-US" altLang="zh-CN" b="1" dirty="0"/>
              <a:t>200</a:t>
            </a:r>
            <a:r>
              <a:rPr lang="zh-CN" altLang="zh-CN" b="1" dirty="0"/>
              <a:t>万元，贷款分年度均衡发放，年利率</a:t>
            </a:r>
            <a:r>
              <a:rPr lang="en-US" altLang="zh-CN" b="1" dirty="0"/>
              <a:t>10</a:t>
            </a:r>
            <a:r>
              <a:rPr lang="zh-CN" altLang="zh-CN" b="1" dirty="0"/>
              <a:t>％。如按年中计息方式计算，则建设期贷款的利息是（）万元。</a:t>
            </a:r>
            <a:endParaRPr lang="zh-CN" altLang="zh-CN" dirty="0"/>
          </a:p>
          <a:p>
            <a:r>
              <a:rPr lang="en-US" altLang="zh-CN" dirty="0"/>
              <a:t>    </a:t>
            </a:r>
            <a:r>
              <a:rPr lang="en-US" altLang="zh-CN" b="1" dirty="0"/>
              <a:t>A.25.5    B.25    C.31    D.32</a:t>
            </a:r>
            <a:endParaRPr lang="zh-CN" altLang="zh-CN" dirty="0"/>
          </a:p>
          <a:p>
            <a:endParaRPr lang="zh-CN" altLang="zh-CN" dirty="0"/>
          </a:p>
        </p:txBody>
      </p:sp>
    </p:spTree>
    <p:extLst>
      <p:ext uri="{BB962C8B-B14F-4D97-AF65-F5344CB8AC3E}">
        <p14:creationId xmlns:p14="http://schemas.microsoft.com/office/powerpoint/2010/main" val="125082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4031" y="413920"/>
            <a:ext cx="10515600" cy="4351338"/>
          </a:xfrm>
        </p:spPr>
        <p:txBody>
          <a:bodyPr>
            <a:noAutofit/>
          </a:bodyPr>
          <a:lstStyle/>
          <a:p>
            <a:pPr marL="0" indent="0">
              <a:buNone/>
            </a:pPr>
            <a:r>
              <a:rPr lang="en-US" altLang="zh-CN" b="1" dirty="0" smtClean="0"/>
              <a:t>A   10</a:t>
            </a:r>
            <a:r>
              <a:rPr lang="en-US" altLang="zh-CN" b="1" dirty="0"/>
              <a:t>.  </a:t>
            </a:r>
            <a:r>
              <a:rPr lang="zh-CN" altLang="zh-CN" b="1" dirty="0"/>
              <a:t>可行性研究是（</a:t>
            </a:r>
            <a:r>
              <a:rPr lang="en-US" altLang="zh-CN" b="1" dirty="0"/>
              <a:t>    </a:t>
            </a:r>
            <a:r>
              <a:rPr lang="zh-CN" altLang="zh-CN" b="1" dirty="0"/>
              <a:t>）时期的工作。</a:t>
            </a:r>
            <a:endParaRPr lang="zh-CN" altLang="zh-CN" dirty="0"/>
          </a:p>
          <a:p>
            <a:pPr marL="0" indent="0">
              <a:buNone/>
            </a:pPr>
            <a:r>
              <a:rPr lang="en-US" altLang="zh-CN" b="1" dirty="0" smtClean="0"/>
              <a:t>      A</a:t>
            </a:r>
            <a:r>
              <a:rPr lang="zh-CN" altLang="zh-CN" b="1" dirty="0"/>
              <a:t>、投资前期</a:t>
            </a:r>
            <a:r>
              <a:rPr lang="en-US" altLang="zh-CN" b="1" dirty="0"/>
              <a:t>   B</a:t>
            </a:r>
            <a:r>
              <a:rPr lang="zh-CN" altLang="zh-CN" b="1" dirty="0"/>
              <a:t>、建设期</a:t>
            </a:r>
            <a:r>
              <a:rPr lang="en-US" altLang="zh-CN" b="1" dirty="0"/>
              <a:t>    C</a:t>
            </a:r>
            <a:r>
              <a:rPr lang="zh-CN" altLang="zh-CN" b="1" dirty="0"/>
              <a:t>、生产期</a:t>
            </a:r>
            <a:r>
              <a:rPr lang="en-US" altLang="zh-CN" b="1" dirty="0"/>
              <a:t>    D</a:t>
            </a:r>
            <a:r>
              <a:rPr lang="zh-CN" altLang="zh-CN" b="1" dirty="0"/>
              <a:t>、销售期</a:t>
            </a:r>
            <a:endParaRPr lang="zh-CN" altLang="zh-CN" dirty="0"/>
          </a:p>
          <a:p>
            <a:pPr marL="0" indent="0">
              <a:buNone/>
            </a:pPr>
            <a:r>
              <a:rPr lang="en-US" altLang="zh-CN" b="1" dirty="0" smtClean="0"/>
              <a:t>B    11</a:t>
            </a:r>
            <a:r>
              <a:rPr lang="en-US" altLang="zh-CN" b="1" dirty="0"/>
              <a:t>.</a:t>
            </a:r>
            <a:r>
              <a:rPr lang="zh-CN" altLang="zh-CN" b="1" dirty="0"/>
              <a:t>生产期未还款的利息以（</a:t>
            </a:r>
            <a:r>
              <a:rPr lang="en-US" altLang="zh-CN" b="1" dirty="0"/>
              <a:t>   </a:t>
            </a:r>
            <a:r>
              <a:rPr lang="zh-CN" altLang="zh-CN" b="1" dirty="0"/>
              <a:t>）方式进入总成本费用。</a:t>
            </a:r>
            <a:endParaRPr lang="zh-CN" altLang="zh-CN" dirty="0"/>
          </a:p>
          <a:p>
            <a:pPr marL="0" indent="0">
              <a:buNone/>
            </a:pPr>
            <a:r>
              <a:rPr lang="en-US" altLang="zh-CN" b="1" dirty="0" smtClean="0"/>
              <a:t>     A</a:t>
            </a:r>
            <a:r>
              <a:rPr lang="zh-CN" altLang="zh-CN" b="1" dirty="0"/>
              <a:t>、成本</a:t>
            </a:r>
            <a:r>
              <a:rPr lang="en-US" altLang="zh-CN" b="1" dirty="0"/>
              <a:t>  B</a:t>
            </a:r>
            <a:r>
              <a:rPr lang="zh-CN" altLang="zh-CN" b="1" dirty="0"/>
              <a:t>、财务费用</a:t>
            </a:r>
            <a:r>
              <a:rPr lang="en-US" altLang="zh-CN" b="1" dirty="0"/>
              <a:t>   C</a:t>
            </a:r>
            <a:r>
              <a:rPr lang="zh-CN" altLang="zh-CN" b="1" dirty="0"/>
              <a:t>、折旧</a:t>
            </a:r>
            <a:r>
              <a:rPr lang="en-US" altLang="zh-CN" b="1" dirty="0"/>
              <a:t>    D</a:t>
            </a:r>
            <a:r>
              <a:rPr lang="zh-CN" altLang="zh-CN" b="1" dirty="0"/>
              <a:t>、摊销</a:t>
            </a:r>
            <a:endParaRPr lang="zh-CN" altLang="zh-CN" dirty="0"/>
          </a:p>
          <a:p>
            <a:r>
              <a:rPr lang="en-US" altLang="zh-CN" b="1" dirty="0"/>
              <a:t>1</a:t>
            </a:r>
            <a:r>
              <a:rPr lang="zh-CN" altLang="zh-CN" b="1" dirty="0"/>
              <a:t>．在单利计息的情况下，名义利率等同于实际利率。按复利计息时，实际利率总大于名义利率。</a:t>
            </a:r>
            <a:r>
              <a:rPr lang="en-US" altLang="zh-CN" b="1" dirty="0"/>
              <a:t>                                                              </a:t>
            </a:r>
            <a:r>
              <a:rPr lang="zh-CN" altLang="zh-CN" b="1" dirty="0" smtClean="0"/>
              <a:t>（</a:t>
            </a:r>
            <a:r>
              <a:rPr lang="en-US" altLang="zh-CN" b="1" dirty="0" smtClean="0"/>
              <a:t>×  </a:t>
            </a:r>
            <a:r>
              <a:rPr lang="zh-CN" altLang="zh-CN" b="1" dirty="0"/>
              <a:t>）</a:t>
            </a:r>
            <a:endParaRPr lang="zh-CN" altLang="zh-CN" dirty="0"/>
          </a:p>
          <a:p>
            <a:r>
              <a:rPr lang="en-US" altLang="zh-CN" b="1" dirty="0"/>
              <a:t>2.</a:t>
            </a:r>
            <a:r>
              <a:rPr lang="zh-CN" altLang="zh-CN" b="1" dirty="0"/>
              <a:t>利率是资金时间价值的一种标志。</a:t>
            </a:r>
            <a:r>
              <a:rPr lang="en-US" altLang="zh-CN" b="1" dirty="0"/>
              <a:t>                                    </a:t>
            </a:r>
            <a:r>
              <a:rPr lang="zh-CN" altLang="zh-CN" b="1" dirty="0"/>
              <a:t>（</a:t>
            </a:r>
            <a:r>
              <a:rPr lang="en-US" altLang="zh-CN" b="1" dirty="0"/>
              <a:t> </a:t>
            </a:r>
            <a:r>
              <a:rPr lang="zh-CN" altLang="en-US" b="1" dirty="0" smtClean="0"/>
              <a:t>√</a:t>
            </a:r>
            <a:r>
              <a:rPr lang="en-US" altLang="zh-CN" b="1" dirty="0" smtClean="0"/>
              <a:t>  </a:t>
            </a:r>
            <a:r>
              <a:rPr lang="zh-CN" altLang="zh-CN" b="1" dirty="0"/>
              <a:t>）</a:t>
            </a:r>
            <a:endParaRPr lang="zh-CN" altLang="zh-CN" dirty="0"/>
          </a:p>
          <a:p>
            <a:r>
              <a:rPr lang="en-US" altLang="zh-CN" b="1" dirty="0"/>
              <a:t>3</a:t>
            </a:r>
            <a:r>
              <a:rPr lang="zh-CN" altLang="zh-CN" b="1" dirty="0"/>
              <a:t>．某企业将一笔资金存入银行，对企业来讲是现金流入。  </a:t>
            </a:r>
            <a:r>
              <a:rPr lang="en-US" altLang="zh-CN" b="1" dirty="0"/>
              <a:t>( </a:t>
            </a:r>
            <a:r>
              <a:rPr lang="en-US" altLang="zh-CN" b="1" dirty="0" smtClean="0"/>
              <a:t>× </a:t>
            </a:r>
            <a:r>
              <a:rPr lang="en-US" altLang="zh-CN" b="1" dirty="0"/>
              <a:t> ) </a:t>
            </a:r>
            <a:endParaRPr lang="zh-CN" altLang="zh-CN" dirty="0"/>
          </a:p>
          <a:p>
            <a:r>
              <a:rPr lang="en-US" altLang="zh-CN" b="1" dirty="0"/>
              <a:t>4</a:t>
            </a:r>
            <a:r>
              <a:rPr lang="zh-CN" altLang="zh-CN" b="1" dirty="0"/>
              <a:t>．现值并非专指一笔资金“现在”的价值，它是一个相对的概念。  </a:t>
            </a:r>
            <a:r>
              <a:rPr lang="en-US" altLang="zh-CN" b="1" dirty="0"/>
              <a:t>( </a:t>
            </a:r>
            <a:r>
              <a:rPr lang="zh-CN" altLang="en-US" b="1" dirty="0" smtClean="0"/>
              <a:t>√</a:t>
            </a:r>
            <a:r>
              <a:rPr lang="en-US" altLang="zh-CN" b="1" dirty="0" smtClean="0"/>
              <a:t> </a:t>
            </a:r>
            <a:r>
              <a:rPr lang="en-US" altLang="zh-CN" b="1" dirty="0"/>
              <a:t> ) </a:t>
            </a:r>
            <a:endParaRPr lang="zh-CN" altLang="zh-CN" dirty="0"/>
          </a:p>
          <a:p>
            <a:r>
              <a:rPr lang="en-US" altLang="zh-CN" b="1" dirty="0"/>
              <a:t>5.</a:t>
            </a:r>
            <a:r>
              <a:rPr lang="zh-CN" altLang="zh-CN" b="1" dirty="0"/>
              <a:t>现金流量一般以计息期作为横轴上的时间量单位。（</a:t>
            </a:r>
            <a:r>
              <a:rPr lang="en-US" altLang="zh-CN" b="1" dirty="0"/>
              <a:t>  </a:t>
            </a:r>
            <a:r>
              <a:rPr lang="zh-CN" altLang="en-US" b="1" dirty="0"/>
              <a:t>√</a:t>
            </a:r>
            <a:r>
              <a:rPr lang="en-US" altLang="zh-CN" b="1" dirty="0" smtClean="0"/>
              <a:t> </a:t>
            </a:r>
            <a:r>
              <a:rPr lang="zh-CN" altLang="zh-CN" b="1" dirty="0"/>
              <a:t>）</a:t>
            </a:r>
            <a:endParaRPr lang="zh-CN" altLang="zh-CN" dirty="0"/>
          </a:p>
          <a:p>
            <a:pPr marL="0" indent="0">
              <a:buNone/>
            </a:pPr>
            <a:endParaRPr lang="zh-CN" altLang="en-US" dirty="0"/>
          </a:p>
        </p:txBody>
      </p:sp>
    </p:spTree>
    <p:extLst>
      <p:ext uri="{BB962C8B-B14F-4D97-AF65-F5344CB8AC3E}">
        <p14:creationId xmlns:p14="http://schemas.microsoft.com/office/powerpoint/2010/main" val="18539277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614</Words>
  <Application>Microsoft Office PowerPoint</Application>
  <PresentationFormat>宽屏</PresentationFormat>
  <Paragraphs>58</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等线</vt:lpstr>
      <vt:lpstr>等线 Light</vt:lpstr>
      <vt:lpstr>宋体</vt:lpstr>
      <vt:lpstr>Arial</vt:lpstr>
      <vt:lpstr>Times New Roman</vt:lpstr>
      <vt:lpstr>Office 主题​​</vt:lpstr>
      <vt:lpstr>C   1.  内部收益率可以从（）报表获得数据进而求得指标。        A.借款还本付息表      B. 资产负债表 　　C.现金流量表          D.资金来源与运用表 B    2.  下列说法正确的是（ ）。  　　A.项目计算期是指建设期  　　B.建设期是指项目从资金正式投入开始到项目建成投产所需要的时间  　　C.建设期是生产期的一部分 　　D.计算期是建设期的一部分 D    3. 下列说法错误的是（ ）。  　　A.固定资产在使用过程中会受到磨损，其价值损失通常是通过提取折旧的方式得以补偿  　　B.直线折旧法包括平均年限法和工作量法  　　C.工作量法又分为两种，即按行驶里程计算折旧和按工作小时计算折旧  　　D.直线法和年数总和法属于快速折旧法  C   4. 下列属于经营成本的费用是（ ）。  　　A.折旧费         B.维简费         C.外购原材料费   D.摊销费 B   5．按照净现值的计算公式，当各年现金流量不变，而折现率提高时，净现值应该（ ）。  　　A. 提高 B. 降低 C. 不变 D. 提高或降低  A   6.下列说法正确的是（ ）。  　　A.项目财务净现值等于或大于零，表明项目的盈利能力达到或超过了设定折现率所要求的盈利水平  　　B.项目财务内部收益率是反映项目在满足按设定折现率要求的盈利之外的超额盈利比率  　　C.财务评价中一般将内部收益率的判别基准和计算净现值的折现率采用不同数值         D.财务净现值若小于零，说明该项目亏损，不可行，否决该项目   </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1.  内部收益率可以从（）报表获得数据进而求得指标。        A.借款还本付息表      B. 资产负债表 　　C.现金流量表          D.资金来源与运用表 B    2.  下列说法正确的是（ ）。  　　A.项目计算期是指建设期  　　B.建设期是指项目从资金正式投入开始到项目建成投产所需要的时间  　　C.建设期是生产期的一部分 　　D.计算期是建设期的一部分 D    3. 下列说法错误的是（ ）。  　　A.固定资产在使用过程中会受到磨损，其价值损失通常是通过提取折旧的方式得以补偿  　　B.直线折旧法包括平均年限法和工作量法  　　C.工作量法又分为两种，即按行驶里程计算折旧和按工作小时计算折旧  　　D.直线法和年数总和法属于快速折旧法  C   4. 下列属于经营成本的费用是（ ）。  　　A.折旧费         B.维简费  C.外购原材料费   D.摊销费 B   5．按照净现值的计算公式，当各年现金流量不变，而折现率提高时，净现值应该（ ）。  　　A. 提高 B. 降低 C. 不变 D. 提高或降低  6.下列说法正确的是（ ）。  　　A.项目财务净现值等于或大于零，表明项目的盈利能力达到或超过了设定折现率所要求的盈利水平  　　B.项目财务内部收益率是反映项目在满足按设定折现率要求的盈利之外的超额盈利比率  　　C.财务评价中一般将内部收益率的判别基准和计算净现值的折现率采用不同数值  D.财务净现值若小于零，说明该项目亏损，不可行，否决该项目</dc:title>
  <dc:creator>王 舟</dc:creator>
  <cp:lastModifiedBy>王 舟</cp:lastModifiedBy>
  <cp:revision>4</cp:revision>
  <dcterms:created xsi:type="dcterms:W3CDTF">2019-01-12T13:55:35Z</dcterms:created>
  <dcterms:modified xsi:type="dcterms:W3CDTF">2019-01-12T14:14:26Z</dcterms:modified>
</cp:coreProperties>
</file>