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99FF"/>
    <a:srgbClr val="FFFF66"/>
    <a:srgbClr val="A50021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E4262-392E-4478-91CB-23E6515762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2EC9E-7971-4B20-A5B9-BAD6B0866A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669D6-7EA9-46FD-878F-240015CB21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5FE4E-7183-494C-AC9A-70E5CBB258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6CB87-60C7-497B-BA57-C0403273B0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1DD50-3C32-4BF5-84CD-B14436094A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75E49-BD49-47C0-9E33-59E2F63E0C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248B9-C60D-47E7-9762-A082A74A1B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0CB08-481F-4060-A80D-E7E04CE079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DDBDF-5AE8-4B30-A728-8AA7AB3154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6BA34-9420-4B68-B4D8-D9A96BA141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CC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C7D2277-5FB5-41A2-A72B-0BD1BF52093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90800" y="1981200"/>
            <a:ext cx="44196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模拟电子线路（</a:t>
            </a:r>
            <a:r>
              <a:rPr lang="en-US" altLang="zh-CN" sz="36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</a:t>
            </a:r>
            <a:r>
              <a:rPr lang="zh-CN" altLang="en-US" sz="36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endParaRPr lang="zh-CN" altLang="en-US" sz="3600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743200" y="5562600"/>
            <a:ext cx="3429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/>
              <a:t>2020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19075" y="611028"/>
            <a:ext cx="8467725" cy="56375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10.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正弦波振荡器</a:t>
            </a:r>
            <a:endParaRPr lang="zh-CN" altLang="en-US" sz="2800" b="1" dirty="0">
              <a:solidFill>
                <a:srgbClr val="A5002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）了解正弦波振荡与负反馈自激的区别；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）掌握正弦波</a:t>
            </a:r>
            <a:r>
              <a:rPr lang="zh-CN" altLang="en-US" sz="2400" b="1" dirty="0"/>
              <a:t>振荡的起振和平衡条件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幅度和相位条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件；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）了解</a:t>
            </a:r>
            <a:r>
              <a:rPr lang="en-US" altLang="zh-CN" sz="2400" b="1" dirty="0" smtClean="0"/>
              <a:t>LC</a:t>
            </a:r>
            <a:r>
              <a:rPr lang="zh-CN" altLang="en-US" sz="2400" b="1" dirty="0" smtClean="0"/>
              <a:t>正弦波振荡器的</a:t>
            </a:r>
            <a:r>
              <a:rPr lang="zh-CN" altLang="en-US" sz="2400" b="1" dirty="0"/>
              <a:t>概念及应用；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）掌握</a:t>
            </a:r>
            <a:r>
              <a:rPr lang="en-US" altLang="zh-CN" sz="2400" b="1" dirty="0"/>
              <a:t>RC</a:t>
            </a:r>
            <a:r>
              <a:rPr lang="zh-CN" altLang="en-US" sz="2400" b="1" dirty="0"/>
              <a:t>文氏电桥振荡器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——</a:t>
            </a:r>
            <a:r>
              <a:rPr lang="zh-CN" altLang="en-US" sz="2400" b="1" dirty="0"/>
              <a:t>振荡</a:t>
            </a:r>
            <a:r>
              <a:rPr lang="zh-CN" altLang="en-US" sz="2400" b="1" dirty="0" smtClean="0"/>
              <a:t>条件</a:t>
            </a:r>
            <a:r>
              <a:rPr lang="zh-CN" altLang="en-US" sz="2400" b="1" dirty="0"/>
              <a:t>的判断、振荡</a:t>
            </a:r>
            <a:r>
              <a:rPr lang="zh-CN" altLang="en-US" sz="2400" b="1" dirty="0" smtClean="0"/>
              <a:t>频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        </a:t>
            </a:r>
            <a:r>
              <a:rPr lang="zh-CN" altLang="en-US" sz="2400" b="1" dirty="0" smtClean="0"/>
              <a:t>率</a:t>
            </a:r>
            <a:r>
              <a:rPr lang="zh-CN" altLang="en-US" sz="2400" b="1" dirty="0"/>
              <a:t>的计算。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思考题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PPT</a:t>
            </a:r>
            <a:r>
              <a:rPr lang="zh-CN" altLang="en-US" sz="2400" b="1" dirty="0" smtClean="0"/>
              <a:t>例题</a:t>
            </a:r>
            <a:endParaRPr lang="zh-CN" altLang="en-US" sz="2400" b="1" dirty="0" smtClean="0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228600" y="51054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4150" y="721518"/>
            <a:ext cx="8731250" cy="5194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11.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调制与解调（概念题）</a:t>
            </a:r>
            <a:endParaRPr lang="zh-CN" altLang="en-US" sz="2800" b="1" dirty="0">
              <a:solidFill>
                <a:srgbClr val="A5002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 smtClean="0"/>
              <a:t>）掌握</a:t>
            </a:r>
            <a:r>
              <a:rPr lang="en-US" altLang="zh-CN" sz="2400" b="1" dirty="0" smtClean="0"/>
              <a:t>AM</a:t>
            </a:r>
            <a:r>
              <a:rPr lang="zh-CN" altLang="en-US" sz="2400" b="1" dirty="0" smtClean="0"/>
              <a:t>波（调制和解调）的概念，基本电路和基本计算；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）掌握</a:t>
            </a:r>
            <a:r>
              <a:rPr lang="en-US" altLang="zh-CN" sz="2400" b="1" dirty="0" smtClean="0"/>
              <a:t>FM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PM</a:t>
            </a:r>
            <a:r>
              <a:rPr lang="zh-CN" altLang="en-US" sz="2400" b="1" dirty="0" smtClean="0"/>
              <a:t>波的信号特征，握</a:t>
            </a:r>
            <a:r>
              <a:rPr lang="zh-CN" altLang="en-US" sz="2400" b="1" dirty="0"/>
              <a:t>相关</a:t>
            </a:r>
            <a:r>
              <a:rPr lang="zh-CN" altLang="en-US" sz="2400" b="1" dirty="0" smtClean="0"/>
              <a:t>参数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        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如功率、带宽、调制指数）的</a:t>
            </a:r>
            <a:r>
              <a:rPr lang="zh-CN" altLang="en-US" sz="2400" b="1" dirty="0" smtClean="0"/>
              <a:t>定义和</a:t>
            </a:r>
            <a:r>
              <a:rPr lang="zh-CN" altLang="en-US" sz="2400" b="1" dirty="0"/>
              <a:t>计算；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）了解调频电路和鉴频电路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思考题</a:t>
            </a:r>
            <a:r>
              <a:rPr lang="zh-CN" altLang="en-US" sz="2400" b="1" dirty="0" smtClean="0"/>
              <a:t>：</a:t>
            </a:r>
            <a:r>
              <a:rPr lang="en-US" sz="2400" b="1" dirty="0" smtClean="0"/>
              <a:t>PPT</a:t>
            </a:r>
            <a:r>
              <a:rPr lang="zh-CN" altLang="en-US" sz="2400" b="1" dirty="0" smtClean="0"/>
              <a:t>例题</a:t>
            </a:r>
            <a:endParaRPr lang="zh-CN" altLang="en-US" sz="2400" b="1" dirty="0" smtClean="0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152400" y="51054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57200" y="760673"/>
            <a:ext cx="7924800" cy="5192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二极管及其</a:t>
            </a:r>
            <a:r>
              <a:rPr lang="zh-CN" altLang="en-US" sz="2800" b="1" dirty="0" smtClean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）熟悉半导体二极管的特性；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）熟悉二极管的模型、参数；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）了解稳压二极管的反向击穿特性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）填空题或选择题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典型</a:t>
            </a:r>
            <a:r>
              <a:rPr lang="zh-CN" altLang="en-US" sz="2400" b="1" dirty="0"/>
              <a:t>题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/>
              <a:t>1.10</a:t>
            </a:r>
            <a:endParaRPr lang="en-US" altLang="zh-CN" sz="2400" b="1" dirty="0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381000" y="5105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597811"/>
            <a:ext cx="8686800" cy="54845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5000"/>
              </a:spcBef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场效应管及其放大电路</a:t>
            </a:r>
            <a:endParaRPr lang="zh-CN" altLang="en-US" sz="2800" b="1" dirty="0">
              <a:solidFill>
                <a:srgbClr val="A5002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）熟悉场效应管的特点、类型</a:t>
            </a:r>
            <a:r>
              <a:rPr lang="zh-CN" altLang="en-US" sz="2400" b="1" dirty="0" smtClean="0"/>
              <a:t>判别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以</a:t>
            </a:r>
            <a:r>
              <a:rPr lang="zh-CN" altLang="en-US" sz="2400" b="1" dirty="0"/>
              <a:t>结</a:t>
            </a:r>
            <a:r>
              <a:rPr lang="zh-CN" altLang="en-US" sz="2400" b="1" dirty="0" smtClean="0"/>
              <a:t>型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沟道和增强型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沟道为重点）；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）掌握单</a:t>
            </a:r>
            <a:r>
              <a:rPr lang="zh-CN" altLang="en-US" sz="2400" b="1" dirty="0" smtClean="0"/>
              <a:t>级放大</a:t>
            </a:r>
            <a:r>
              <a:rPr lang="zh-CN" altLang="en-US" sz="2400" b="1" dirty="0"/>
              <a:t>电路工作状态判断、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点计算（包括</a:t>
            </a:r>
            <a:r>
              <a:rPr lang="zh-CN" altLang="en-US" sz="2400" b="1" dirty="0" smtClean="0"/>
              <a:t>解析 </a:t>
            </a:r>
            <a:r>
              <a:rPr lang="zh-CN" altLang="en-US" sz="2400" b="1" dirty="0"/>
              <a:t>法和图解法）；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）掌握单</a:t>
            </a:r>
            <a:r>
              <a:rPr lang="zh-CN" altLang="en-US" sz="2400" b="1" dirty="0" smtClean="0"/>
              <a:t>级共源放大</a:t>
            </a:r>
            <a:r>
              <a:rPr lang="zh-CN" altLang="en-US" sz="2400" b="1" dirty="0"/>
              <a:t>电路等效电路法计算动态参数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u</a:t>
            </a:r>
            <a:r>
              <a:rPr lang="zh-CN" altLang="en-US" sz="2400" b="1" dirty="0"/>
              <a:t>、</a:t>
            </a:r>
            <a:r>
              <a:rPr lang="en-US" altLang="zh-CN" sz="2400" b="1" i="1" dirty="0" err="1"/>
              <a:t>R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、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o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典型</a:t>
            </a:r>
            <a:r>
              <a:rPr lang="zh-CN" altLang="en-US" sz="2400" b="1" dirty="0"/>
              <a:t>题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2.5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2.10</a:t>
            </a:r>
            <a:endParaRPr lang="en-US" altLang="zh-CN" sz="2400" b="1" dirty="0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457200" y="5334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540068"/>
            <a:ext cx="8548688" cy="55556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双结型晶体管及其放大电路</a:t>
            </a:r>
            <a:endParaRPr lang="zh-CN" altLang="en-US" sz="2800" b="1" dirty="0">
              <a:solidFill>
                <a:srgbClr val="A5002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（重点掌握</a:t>
            </a: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NPN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型共射、共集电路）</a:t>
            </a:r>
            <a:endParaRPr lang="zh-CN" altLang="en-US" sz="2800" b="1" dirty="0">
              <a:solidFill>
                <a:srgbClr val="A5002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）掌握交、直流负载线的概念及画法（图解法）；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）掌握单</a:t>
            </a:r>
            <a:r>
              <a:rPr lang="zh-CN" altLang="en-US" sz="2400" b="1" dirty="0" smtClean="0"/>
              <a:t>级放大器</a:t>
            </a:r>
            <a:r>
              <a:rPr lang="zh-CN" altLang="en-US" sz="2400" b="1" dirty="0"/>
              <a:t>工作状态的判断、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点的计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算（包括解析法和图解法）； 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）掌握</a:t>
            </a:r>
            <a:r>
              <a:rPr lang="en-US" altLang="zh-CN" sz="2400" b="1" dirty="0">
                <a:sym typeface="Symbol" panose="05050102010706020507" pitchFamily="18" charset="2"/>
              </a:rPr>
              <a:t>NPN</a:t>
            </a:r>
            <a:r>
              <a:rPr lang="zh-CN" altLang="en-US" sz="2400" b="1" dirty="0">
                <a:sym typeface="Symbol" panose="05050102010706020507" pitchFamily="18" charset="2"/>
              </a:rPr>
              <a:t>型单</a:t>
            </a:r>
            <a:r>
              <a:rPr lang="zh-CN" altLang="en-US" sz="2400" b="1" dirty="0" smtClean="0">
                <a:sym typeface="Symbol" panose="05050102010706020507" pitchFamily="18" charset="2"/>
              </a:rPr>
              <a:t>级放大器</a:t>
            </a:r>
            <a:r>
              <a:rPr lang="zh-CN" altLang="en-US" sz="2400" b="1" dirty="0">
                <a:sym typeface="Symbol" panose="05050102010706020507" pitchFamily="18" charset="2"/>
              </a:rPr>
              <a:t>动态参数：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u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r>
              <a:rPr lang="en-US" altLang="zh-CN" sz="2400" b="1" i="1" dirty="0" err="1">
                <a:sym typeface="Symbol" panose="05050102010706020507" pitchFamily="18" charset="2"/>
              </a:rPr>
              <a:t>R</a:t>
            </a:r>
            <a:r>
              <a:rPr lang="en-US" altLang="zh-CN" sz="2400" b="1" baseline="-25000" dirty="0" err="1">
                <a:sym typeface="Symbol" panose="05050102010706020507" pitchFamily="18" charset="2"/>
              </a:rPr>
              <a:t>i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ym typeface="Symbol" panose="05050102010706020507" pitchFamily="18" charset="2"/>
              </a:rPr>
              <a:t>         </a:t>
            </a:r>
            <a:r>
              <a:rPr lang="en-US" altLang="zh-CN" sz="2400" b="1" i="1" dirty="0">
                <a:sym typeface="Symbol" panose="05050102010706020507" pitchFamily="18" charset="2"/>
              </a:rPr>
              <a:t>R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o</a:t>
            </a:r>
            <a:r>
              <a:rPr lang="zh-CN" altLang="en-US" sz="2400" b="1" dirty="0">
                <a:sym typeface="Symbol" panose="05050102010706020507" pitchFamily="18" charset="2"/>
              </a:rPr>
              <a:t>、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u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s </a:t>
            </a:r>
            <a:r>
              <a:rPr lang="zh-CN" altLang="en-US" sz="2400" b="1" dirty="0">
                <a:sym typeface="Symbol" panose="05050102010706020507" pitchFamily="18" charset="2"/>
              </a:rPr>
              <a:t>的计算；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ym typeface="Symbol" panose="05050102010706020507" pitchFamily="18" charset="2"/>
              </a:rPr>
              <a:t>4</a:t>
            </a:r>
            <a:r>
              <a:rPr lang="zh-CN" altLang="en-US" sz="2400" b="1" dirty="0" smtClean="0">
                <a:sym typeface="Symbol" panose="05050102010706020507" pitchFamily="18" charset="2"/>
              </a:rPr>
              <a:t>）了解放大</a:t>
            </a:r>
            <a:r>
              <a:rPr lang="zh-CN" altLang="en-US" sz="2400" b="1" dirty="0">
                <a:sym typeface="Symbol" panose="05050102010706020507" pitchFamily="18" charset="2"/>
              </a:rPr>
              <a:t>电路</a:t>
            </a:r>
            <a:r>
              <a:rPr lang="zh-CN" altLang="en-US" sz="2400" b="1" dirty="0" smtClean="0">
                <a:sym typeface="Symbol" panose="05050102010706020507" pitchFamily="18" charset="2"/>
              </a:rPr>
              <a:t>非线性失真概念。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ym typeface="Symbol" panose="05050102010706020507" pitchFamily="18" charset="2"/>
              </a:rPr>
              <a:t>  (5)  </a:t>
            </a:r>
            <a:r>
              <a:rPr lang="zh-CN" altLang="en-US" sz="2400" b="1" dirty="0" smtClean="0">
                <a:sym typeface="Symbol" panose="05050102010706020507" pitchFamily="18" charset="2"/>
              </a:rPr>
              <a:t>了解放大电路级联的级联方式和特性。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ym typeface="Symbol" panose="05050102010706020507" pitchFamily="18" charset="2"/>
              </a:rPr>
              <a:t>典型题 ：</a:t>
            </a:r>
            <a:r>
              <a:rPr lang="en-US" altLang="zh-CN" sz="2400" b="1" dirty="0" smtClean="0">
                <a:sym typeface="Symbol" panose="05050102010706020507" pitchFamily="18" charset="2"/>
              </a:rPr>
              <a:t>  3.16,3.19</a:t>
            </a:r>
            <a:r>
              <a:rPr lang="zh-CN" altLang="en-US" sz="2400" b="1" dirty="0" smtClean="0">
                <a:sym typeface="Symbol" panose="05050102010706020507" pitchFamily="18" charset="2"/>
              </a:rPr>
              <a:t>，</a:t>
            </a:r>
            <a:r>
              <a:rPr lang="en-US" altLang="zh-CN" sz="2400" b="1" dirty="0" smtClean="0">
                <a:sym typeface="Symbol" panose="05050102010706020507" pitchFamily="18" charset="2"/>
              </a:rPr>
              <a:t>3.23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304800" y="518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377667"/>
            <a:ext cx="8385175" cy="56375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频率响应分析（概念题）</a:t>
            </a:r>
            <a:endParaRPr lang="zh-CN" altLang="en-US" sz="2800" b="1" dirty="0">
              <a:solidFill>
                <a:srgbClr val="A5002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掌握频率响应和波特</a:t>
            </a:r>
            <a:r>
              <a:rPr lang="zh-CN" altLang="en-US" sz="2400" b="1" dirty="0"/>
              <a:t>图的概念；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熟悉共射放大电路的低频，中频和高频等效电路</a:t>
            </a:r>
            <a:r>
              <a:rPr lang="en-US" altLang="zh-CN" sz="2400" b="1" dirty="0" smtClean="0"/>
              <a:t>;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）能够根据已知波特图或传输函数，判断中频段和转折点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处的电压增益、附加相移、上下限频率、带宽。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思考题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4.1 , 4.4</a:t>
            </a:r>
            <a:endParaRPr lang="en-US" altLang="zh-CN" sz="2400" b="1" dirty="0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381000" y="5181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509428"/>
            <a:ext cx="8534400" cy="56375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集成运放电路</a:t>
            </a:r>
            <a:endParaRPr lang="zh-CN" altLang="en-US" sz="2800" b="1" dirty="0">
              <a:solidFill>
                <a:srgbClr val="A5002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 smtClean="0"/>
              <a:t>）掌握差</a:t>
            </a:r>
            <a:r>
              <a:rPr lang="zh-CN" altLang="en-US" sz="2400" b="1" dirty="0"/>
              <a:t>动放大</a:t>
            </a:r>
            <a:r>
              <a:rPr lang="zh-CN" altLang="en-US" sz="2400" b="1" dirty="0" smtClean="0"/>
              <a:t>的工作原理和分析方法；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掌握差放静态和动态参数计算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 smtClean="0"/>
              <a:t>）了解电流源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结构和工作原理；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）掌握带恒流源差放的静态、动态参数（</a:t>
            </a:r>
            <a:r>
              <a:rPr lang="en-US" altLang="zh-CN" sz="2400" b="1" i="1" dirty="0" err="1"/>
              <a:t>A</a:t>
            </a:r>
            <a:r>
              <a:rPr lang="en-US" altLang="zh-CN" sz="2400" b="1" i="1" baseline="-25000" dirty="0" err="1"/>
              <a:t>u</a:t>
            </a:r>
            <a:r>
              <a:rPr lang="en-US" altLang="zh-CN" sz="2400" b="1" baseline="-25000" dirty="0" err="1"/>
              <a:t>d</a:t>
            </a:r>
            <a:r>
              <a:rPr lang="zh-CN" altLang="en-US" sz="2400" b="1" dirty="0"/>
              <a:t>、</a:t>
            </a:r>
            <a:r>
              <a:rPr lang="en-US" altLang="zh-CN" sz="2400" b="1" i="1" dirty="0" err="1"/>
              <a:t>u</a:t>
            </a:r>
            <a:r>
              <a:rPr lang="en-US" altLang="zh-CN" sz="2400" b="1" baseline="-25000" dirty="0" err="1"/>
              <a:t>od</a:t>
            </a:r>
            <a:r>
              <a:rPr lang="zh-CN" altLang="en-US" sz="2400" b="1" dirty="0"/>
              <a:t>等）的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分析计算。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思考题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  5.4     </a:t>
            </a:r>
            <a:r>
              <a:rPr lang="zh-CN" altLang="en-US" sz="2400" b="1" dirty="0" smtClean="0"/>
              <a:t>例题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道</a:t>
            </a:r>
            <a:endParaRPr lang="zh-CN" altLang="en-US" sz="2400" b="1" dirty="0" smtClean="0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304800" y="5257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69875" y="857311"/>
            <a:ext cx="8645525" cy="51481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6.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负反馈电路</a:t>
            </a:r>
            <a:endParaRPr lang="zh-CN" altLang="en-US" sz="2800" b="1" dirty="0">
              <a:solidFill>
                <a:srgbClr val="A5002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 smtClean="0"/>
              <a:t>）掌握四</a:t>
            </a:r>
            <a:r>
              <a:rPr lang="zh-CN" altLang="en-US" sz="2400" b="1" dirty="0"/>
              <a:t>种反馈组态及其判断；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）掌握负反馈</a:t>
            </a:r>
            <a:r>
              <a:rPr lang="zh-CN" altLang="en-US" sz="2400" b="1" dirty="0"/>
              <a:t>对电路性能的影响；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）掌握在深度负反馈条件下，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if</a:t>
            </a:r>
            <a:r>
              <a:rPr lang="zh-CN" altLang="en-US" sz="2400" b="1" dirty="0"/>
              <a:t>、</a:t>
            </a:r>
            <a:r>
              <a:rPr lang="en-US" altLang="zh-CN" sz="2400" b="1" i="1" dirty="0" err="1"/>
              <a:t>R</a:t>
            </a:r>
            <a:r>
              <a:rPr lang="en-US" altLang="zh-CN" sz="2400" b="1" baseline="-25000" dirty="0" err="1"/>
              <a:t>of</a:t>
            </a:r>
            <a:r>
              <a:rPr lang="zh-CN" altLang="en-US" sz="2400" b="1" dirty="0"/>
              <a:t>、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u</a:t>
            </a:r>
            <a:r>
              <a:rPr lang="en-US" altLang="zh-CN" sz="2400" b="1" baseline="-25000" dirty="0"/>
              <a:t>f</a:t>
            </a:r>
            <a:r>
              <a:rPr lang="zh-CN" altLang="en-US" sz="2400" b="1" dirty="0"/>
              <a:t>的近似计算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（包括单级和两级反馈电路）；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 smtClean="0"/>
              <a:t>）了解负反馈放大器</a:t>
            </a:r>
            <a:r>
              <a:rPr lang="zh-CN" altLang="en-US" sz="2400" b="1" dirty="0"/>
              <a:t>自激的概念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原因、稳定工作条件。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思考题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6.3  6.7  6.10  6.11   6.15 </a:t>
            </a:r>
            <a:endParaRPr lang="zh-CN" altLang="en-US" sz="2400" b="1" dirty="0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28600" y="48768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8600" y="721518"/>
            <a:ext cx="8575675" cy="5194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7.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运算放大器及其应用</a:t>
            </a:r>
            <a:endParaRPr lang="zh-CN" altLang="en-US" sz="2800" b="1" dirty="0">
              <a:solidFill>
                <a:srgbClr val="A5002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）熟悉理想运放两种工作状态的特点；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 smtClean="0"/>
              <a:t>）掌握</a:t>
            </a:r>
            <a:r>
              <a:rPr lang="zh-CN" altLang="en-US" sz="2400" b="1" dirty="0"/>
              <a:t>虚短、虚断的概念</a:t>
            </a:r>
            <a:r>
              <a:rPr lang="zh-CN" altLang="en-US" sz="2400" b="1" dirty="0" smtClean="0"/>
              <a:t>及分析应用方法；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）掌握基本运放电路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比例放大、加减法运算电路；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）掌握电压比较器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单门限、双门限比较器的分析，会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画比较器电压传输特性、输出电压波形；      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思考题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7.1    7.8   7.16  7.20</a:t>
            </a:r>
            <a:endParaRPr lang="en-US" altLang="zh-CN" sz="2400" b="1" dirty="0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381000" y="5105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8600" y="815385"/>
            <a:ext cx="8534400" cy="47049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Aft>
                <a:spcPct val="35000"/>
              </a:spcAft>
            </a:pPr>
            <a:r>
              <a:rPr lang="en-US" altLang="zh-CN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8.</a:t>
            </a:r>
            <a:r>
              <a:rPr lang="zh-CN" altLang="en-US" sz="2800" b="1" dirty="0">
                <a:solidFill>
                  <a:srgbClr val="A5002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功率放大器（重点掌握乙类功放）</a:t>
            </a:r>
            <a:endParaRPr lang="zh-CN" altLang="en-US" sz="2800" b="1" dirty="0">
              <a:solidFill>
                <a:srgbClr val="A5002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zh-CN" altLang="en-US" sz="2400" b="1" dirty="0" smtClean="0"/>
              <a:t>了解乙</a:t>
            </a:r>
            <a:r>
              <a:rPr lang="zh-CN" altLang="en-US" sz="2400" b="1" dirty="0"/>
              <a:t>类功放特点和区别；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）掌握</a:t>
            </a:r>
            <a:r>
              <a:rPr lang="en-US" altLang="zh-CN" sz="2400" b="1" dirty="0" smtClean="0"/>
              <a:t>OCL</a:t>
            </a:r>
            <a:r>
              <a:rPr lang="zh-CN" altLang="en-US" sz="2400" b="1" dirty="0" smtClean="0"/>
              <a:t>功</a:t>
            </a:r>
            <a:r>
              <a:rPr lang="zh-CN" altLang="en-US" sz="2400" b="1" dirty="0"/>
              <a:t>放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输出功率、管耗、电源功率和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          效率的计算。</a:t>
            </a: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思考题</a:t>
            </a:r>
            <a:r>
              <a:rPr lang="en-US" altLang="zh-CN" sz="2400" b="1" dirty="0" smtClean="0"/>
              <a:t>:  8.2    8.3 </a:t>
            </a:r>
            <a:endParaRPr lang="en-US" altLang="zh-CN" sz="2400" b="1" dirty="0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304800" y="46482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演示</Application>
  <PresentationFormat>全屏显示(4:3)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Symbol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58</cp:revision>
  <cp:lastPrinted>2113-01-01T00:00:00Z</cp:lastPrinted>
  <dcterms:created xsi:type="dcterms:W3CDTF">2113-01-01T00:00:00Z</dcterms:created>
  <dcterms:modified xsi:type="dcterms:W3CDTF">2020-12-24T05:19:39Z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2052-11.1.0.10228</vt:lpwstr>
  </property>
</Properties>
</file>