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30B-953A-4996-A509-2477CB49CD5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6346-CD45-4D60-8C4A-18EC05A6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0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30B-953A-4996-A509-2477CB49CD5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6346-CD45-4D60-8C4A-18EC05A6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30B-953A-4996-A509-2477CB49CD5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6346-CD45-4D60-8C4A-18EC05A6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4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30B-953A-4996-A509-2477CB49CD5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6346-CD45-4D60-8C4A-18EC05A6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30B-953A-4996-A509-2477CB49CD5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6346-CD45-4D60-8C4A-18EC05A6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8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30B-953A-4996-A509-2477CB49CD5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6346-CD45-4D60-8C4A-18EC05A6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7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30B-953A-4996-A509-2477CB49CD5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6346-CD45-4D60-8C4A-18EC05A6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0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30B-953A-4996-A509-2477CB49CD5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6346-CD45-4D60-8C4A-18EC05A6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9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30B-953A-4996-A509-2477CB49CD5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6346-CD45-4D60-8C4A-18EC05A6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0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30B-953A-4996-A509-2477CB49CD5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6346-CD45-4D60-8C4A-18EC05A6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2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E30B-953A-4996-A509-2477CB49CD5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6346-CD45-4D60-8C4A-18EC05A6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5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E30B-953A-4996-A509-2477CB49CD5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6346-CD45-4D60-8C4A-18EC05A6E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5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考试题型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772816"/>
            <a:ext cx="7200800" cy="3701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dirty="0"/>
              <a:t>填空：</a:t>
            </a:r>
            <a:r>
              <a:rPr lang="en-US" altLang="zh-CN" sz="3200" dirty="0"/>
              <a:t>10</a:t>
            </a:r>
            <a:r>
              <a:rPr lang="zh-CN" altLang="zh-CN" sz="3200" dirty="0"/>
              <a:t>个</a:t>
            </a:r>
            <a:r>
              <a:rPr lang="en-US" altLang="zh-CN" sz="3200" dirty="0"/>
              <a:t>x2</a:t>
            </a:r>
            <a:r>
              <a:rPr lang="zh-CN" altLang="zh-CN" sz="3200" dirty="0"/>
              <a:t>分</a:t>
            </a:r>
            <a:r>
              <a:rPr lang="en-US" altLang="zh-CN" sz="3200" dirty="0"/>
              <a:t>=20</a:t>
            </a:r>
            <a:r>
              <a:rPr lang="zh-CN" altLang="zh-CN" sz="3200" dirty="0"/>
              <a:t>分</a:t>
            </a:r>
            <a:r>
              <a:rPr lang="en-US" altLang="zh-CN" sz="3200" dirty="0"/>
              <a:t>        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zh-CN" sz="3200" dirty="0" smtClean="0"/>
              <a:t>选择</a:t>
            </a:r>
            <a:r>
              <a:rPr lang="zh-CN" altLang="zh-CN" sz="3200" dirty="0"/>
              <a:t>：</a:t>
            </a:r>
            <a:r>
              <a:rPr lang="en-US" altLang="zh-CN" sz="3200" dirty="0"/>
              <a:t>10</a:t>
            </a:r>
            <a:r>
              <a:rPr lang="zh-CN" altLang="zh-CN" sz="3200" dirty="0"/>
              <a:t>个</a:t>
            </a:r>
            <a:r>
              <a:rPr lang="en-US" altLang="zh-CN" sz="3200" dirty="0"/>
              <a:t>x2</a:t>
            </a:r>
            <a:r>
              <a:rPr lang="zh-CN" altLang="zh-CN" sz="3200" dirty="0"/>
              <a:t>分</a:t>
            </a:r>
            <a:r>
              <a:rPr lang="en-US" altLang="zh-CN" sz="3200" dirty="0"/>
              <a:t>=20</a:t>
            </a:r>
            <a:r>
              <a:rPr lang="zh-CN" altLang="zh-CN" sz="3200" dirty="0"/>
              <a:t>分 </a:t>
            </a:r>
          </a:p>
          <a:p>
            <a:pPr>
              <a:lnSpc>
                <a:spcPct val="150000"/>
              </a:lnSpc>
            </a:pPr>
            <a:r>
              <a:rPr lang="zh-CN" altLang="zh-CN" sz="3200" dirty="0"/>
              <a:t>简答：</a:t>
            </a:r>
            <a:r>
              <a:rPr lang="en-US" altLang="zh-CN" sz="3200" dirty="0"/>
              <a:t>5</a:t>
            </a:r>
            <a:r>
              <a:rPr lang="zh-CN" altLang="zh-CN" sz="3200" dirty="0"/>
              <a:t>个</a:t>
            </a:r>
            <a:r>
              <a:rPr lang="en-US" altLang="zh-CN" sz="3200" dirty="0"/>
              <a:t>x8</a:t>
            </a:r>
            <a:r>
              <a:rPr lang="zh-CN" altLang="zh-CN" sz="3200" dirty="0"/>
              <a:t>分</a:t>
            </a:r>
            <a:r>
              <a:rPr lang="en-US" altLang="zh-CN" sz="3200" dirty="0"/>
              <a:t>=40</a:t>
            </a:r>
            <a:r>
              <a:rPr lang="zh-CN" altLang="zh-CN" sz="3200" dirty="0"/>
              <a:t>分</a:t>
            </a:r>
            <a:r>
              <a:rPr lang="en-US" altLang="zh-CN" sz="3200" dirty="0"/>
              <a:t>        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zh-CN" sz="3200" dirty="0" smtClean="0"/>
              <a:t>证明</a:t>
            </a:r>
            <a:r>
              <a:rPr lang="zh-CN" altLang="zh-CN" sz="3200" dirty="0"/>
              <a:t>：</a:t>
            </a:r>
            <a:r>
              <a:rPr lang="en-US" altLang="zh-CN" sz="3200" dirty="0"/>
              <a:t>1</a:t>
            </a:r>
            <a:r>
              <a:rPr lang="zh-CN" altLang="zh-CN" sz="3200" dirty="0"/>
              <a:t>个</a:t>
            </a:r>
            <a:r>
              <a:rPr lang="en-US" altLang="zh-CN" sz="3200" dirty="0"/>
              <a:t>x10</a:t>
            </a:r>
            <a:r>
              <a:rPr lang="zh-CN" altLang="zh-CN" sz="3200" dirty="0"/>
              <a:t>分</a:t>
            </a:r>
            <a:r>
              <a:rPr lang="en-US" altLang="zh-CN" sz="3200" dirty="0"/>
              <a:t>=10</a:t>
            </a:r>
            <a:r>
              <a:rPr lang="zh-CN" altLang="zh-CN" sz="3200" dirty="0"/>
              <a:t>分</a:t>
            </a:r>
          </a:p>
          <a:p>
            <a:pPr>
              <a:lnSpc>
                <a:spcPct val="150000"/>
              </a:lnSpc>
            </a:pPr>
            <a:r>
              <a:rPr lang="zh-CN" altLang="zh-CN" sz="3200" dirty="0"/>
              <a:t>算法填空：</a:t>
            </a:r>
            <a:r>
              <a:rPr lang="en-US" altLang="zh-CN" sz="3200" dirty="0"/>
              <a:t>5</a:t>
            </a:r>
            <a:r>
              <a:rPr lang="zh-CN" altLang="zh-CN" sz="3200" dirty="0"/>
              <a:t>个空</a:t>
            </a:r>
            <a:r>
              <a:rPr lang="en-US" altLang="zh-CN" sz="3200" dirty="0"/>
              <a:t>x2</a:t>
            </a:r>
            <a:r>
              <a:rPr lang="zh-CN" altLang="zh-CN" sz="3200" dirty="0"/>
              <a:t>分</a:t>
            </a:r>
            <a:r>
              <a:rPr lang="en-US" altLang="zh-CN" sz="3200" dirty="0"/>
              <a:t>=10</a:t>
            </a:r>
            <a:r>
              <a:rPr lang="zh-CN" altLang="zh-CN" sz="3200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3594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P120 6-9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0" y="457200"/>
          <a:ext cx="1143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r:id="rId3" imgW="114102" imgH="177492" progId="Equation.DSMT4">
                  <p:embed/>
                </p:oleObj>
              </mc:Choice>
              <mc:Fallback>
                <p:oleObj r:id="rId3" imgW="114102" imgH="17749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143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698802"/>
              </p:ext>
            </p:extLst>
          </p:nvPr>
        </p:nvGraphicFramePr>
        <p:xfrm>
          <a:off x="2411760" y="3645024"/>
          <a:ext cx="3888432" cy="80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r:id="rId5" imgW="1333500" imgH="279400" progId="Equation.DSMT4">
                  <p:embed/>
                </p:oleObj>
              </mc:Choice>
              <mc:Fallback>
                <p:oleObj r:id="rId5" imgW="13335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645024"/>
                        <a:ext cx="3888432" cy="8054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95536" y="1352957"/>
            <a:ext cx="828092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因为图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是一个无向连通图。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所以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n-1&lt;=m&lt;=n (n-1)/2;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O(n)&lt;=m&lt;=O(n</a:t>
            </a:r>
            <a:r>
              <a:rPr kumimoji="0" lang="en-US" altLang="zh-CN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克鲁斯卡尔对边数较少的带权图有较高的效率，而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此</a:t>
            </a:r>
            <a:r>
              <a:rPr lang="zh-CN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图边数较多，接近完全图，故选用普里姆算法</a:t>
            </a:r>
            <a:r>
              <a:rPr lang="zh-CN" altLang="zh-CN" sz="9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8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P158 7-1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02432" y="1052736"/>
            <a:ext cx="8136904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Bcost</a:t>
            </a:r>
            <a:r>
              <a:rPr lang="en-US" altLang="zh-CN" sz="2000" dirty="0"/>
              <a:t>(1,0)=0;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Bcost</a:t>
            </a:r>
            <a:r>
              <a:rPr lang="en-US" altLang="zh-CN" sz="2000" dirty="0" smtClean="0"/>
              <a:t>(2,1</a:t>
            </a:r>
            <a:r>
              <a:rPr lang="en-US" altLang="zh-CN" sz="2000" dirty="0"/>
              <a:t>)=c(1,1)+</a:t>
            </a:r>
            <a:r>
              <a:rPr lang="en-US" altLang="zh-CN" sz="2000" dirty="0" err="1"/>
              <a:t>Bcost</a:t>
            </a:r>
            <a:r>
              <a:rPr lang="en-US" altLang="zh-CN" sz="2000" dirty="0"/>
              <a:t>(1.0)=5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Bcost</a:t>
            </a:r>
            <a:r>
              <a:rPr lang="en-US" altLang="zh-CN" sz="2000" dirty="0" smtClean="0"/>
              <a:t>(2,2</a:t>
            </a:r>
            <a:r>
              <a:rPr lang="en-US" altLang="zh-CN" sz="2000" dirty="0"/>
              <a:t>)=c(1,2)+</a:t>
            </a:r>
            <a:r>
              <a:rPr lang="en-US" altLang="zh-CN" sz="2000" dirty="0" err="1"/>
              <a:t>Bcost</a:t>
            </a:r>
            <a:r>
              <a:rPr lang="en-US" altLang="zh-CN" sz="2000" dirty="0"/>
              <a:t>(1,0)=2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Bcost</a:t>
            </a:r>
            <a:r>
              <a:rPr lang="en-US" altLang="zh-CN" sz="2000" dirty="0" smtClean="0"/>
              <a:t>(3,3</a:t>
            </a:r>
            <a:r>
              <a:rPr lang="en-US" altLang="zh-CN" sz="2000" dirty="0"/>
              <a:t>)=min{c(2,3)+</a:t>
            </a:r>
            <a:r>
              <a:rPr lang="en-US" altLang="zh-CN" sz="2000" dirty="0" err="1"/>
              <a:t>Bcost</a:t>
            </a:r>
            <a:r>
              <a:rPr lang="en-US" altLang="zh-CN" sz="2000" dirty="0"/>
              <a:t>(2,2),c(1,3)+</a:t>
            </a:r>
            <a:r>
              <a:rPr lang="en-US" altLang="zh-CN" sz="2000" dirty="0" err="1"/>
              <a:t>Bcost</a:t>
            </a:r>
            <a:r>
              <a:rPr lang="en-US" altLang="zh-CN" sz="2000" dirty="0"/>
              <a:t>(2,1)}=min{6+2,3+5}=8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Bcost</a:t>
            </a:r>
            <a:r>
              <a:rPr lang="en-US" altLang="zh-CN" sz="2000" dirty="0" smtClean="0"/>
              <a:t>(3,4</a:t>
            </a:r>
            <a:r>
              <a:rPr lang="en-US" altLang="zh-CN" sz="2000" dirty="0"/>
              <a:t>)=c(2,4)+</a:t>
            </a:r>
            <a:r>
              <a:rPr lang="en-US" altLang="zh-CN" sz="2000" dirty="0" err="1"/>
              <a:t>Bcost</a:t>
            </a:r>
            <a:r>
              <a:rPr lang="en-US" altLang="zh-CN" sz="2000" dirty="0"/>
              <a:t>(2,2)=5+2=7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Bcost</a:t>
            </a:r>
            <a:r>
              <a:rPr lang="en-US" altLang="zh-CN" sz="2000" dirty="0" smtClean="0"/>
              <a:t>(3,5</a:t>
            </a:r>
            <a:r>
              <a:rPr lang="en-US" altLang="zh-CN" sz="2000" dirty="0"/>
              <a:t>)=min{c(1,5)+</a:t>
            </a:r>
            <a:r>
              <a:rPr lang="en-US" altLang="zh-CN" sz="2000" dirty="0" err="1"/>
              <a:t>Bcost</a:t>
            </a:r>
            <a:r>
              <a:rPr lang="en-US" altLang="zh-CN" sz="2000" dirty="0"/>
              <a:t>(2,1),c(2,5)+</a:t>
            </a:r>
            <a:r>
              <a:rPr lang="en-US" altLang="zh-CN" sz="2000" dirty="0" err="1"/>
              <a:t>Bcost</a:t>
            </a:r>
            <a:r>
              <a:rPr lang="en-US" altLang="zh-CN" sz="2000" dirty="0"/>
              <a:t>(2,2)}=min{3+5,8+2}=8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Bcost</a:t>
            </a:r>
            <a:r>
              <a:rPr lang="en-US" altLang="zh-CN" sz="2000" dirty="0" smtClean="0"/>
              <a:t>(4,6</a:t>
            </a:r>
            <a:r>
              <a:rPr lang="en-US" altLang="zh-CN" sz="2000" dirty="0"/>
              <a:t>)=min{c(3,6)+</a:t>
            </a:r>
            <a:r>
              <a:rPr lang="en-US" altLang="zh-CN" sz="2000" dirty="0" err="1"/>
              <a:t>Bcost</a:t>
            </a:r>
            <a:r>
              <a:rPr lang="en-US" altLang="zh-CN" sz="2000" dirty="0"/>
              <a:t>(3,3),c(4,6)+</a:t>
            </a:r>
            <a:r>
              <a:rPr lang="en-US" altLang="zh-CN" sz="2000" dirty="0" err="1"/>
              <a:t>Bcost</a:t>
            </a:r>
            <a:r>
              <a:rPr lang="en-US" altLang="zh-CN" sz="2000" dirty="0"/>
              <a:t>(3,4),c(5,6)+</a:t>
            </a:r>
            <a:r>
              <a:rPr lang="en-US" altLang="zh-CN" sz="2000" dirty="0" err="1"/>
              <a:t>Bcost</a:t>
            </a:r>
            <a:r>
              <a:rPr lang="en-US" altLang="zh-CN" sz="2000" dirty="0"/>
              <a:t>(3,5</a:t>
            </a:r>
            <a:r>
              <a:rPr lang="en-US" altLang="zh-CN" sz="2000" dirty="0" smtClean="0"/>
              <a:t>)}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=</a:t>
            </a:r>
            <a:r>
              <a:rPr lang="en-US" altLang="zh-CN" sz="2000" dirty="0"/>
              <a:t>min{1</a:t>
            </a:r>
            <a:r>
              <a:rPr lang="en-US" altLang="zh-CN" sz="2000" dirty="0" smtClean="0"/>
              <a:t>+	8,6+7,6+8</a:t>
            </a:r>
            <a:r>
              <a:rPr lang="en-US" altLang="zh-CN" sz="2000" dirty="0"/>
              <a:t>}=9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Bcost</a:t>
            </a:r>
            <a:r>
              <a:rPr lang="en-US" altLang="zh-CN" sz="2000" dirty="0" smtClean="0"/>
              <a:t>(4,7</a:t>
            </a:r>
            <a:r>
              <a:rPr lang="en-US" altLang="zh-CN" sz="2000" dirty="0"/>
              <a:t>)=min{c(3,7)+</a:t>
            </a:r>
            <a:r>
              <a:rPr lang="en-US" altLang="zh-CN" sz="2000" dirty="0" err="1"/>
              <a:t>Bcost</a:t>
            </a:r>
            <a:r>
              <a:rPr lang="en-US" altLang="zh-CN" sz="2000" dirty="0"/>
              <a:t>(3,3),c(4,7)+</a:t>
            </a:r>
            <a:r>
              <a:rPr lang="en-US" altLang="zh-CN" sz="2000" dirty="0" err="1"/>
              <a:t>Bcost</a:t>
            </a:r>
            <a:r>
              <a:rPr lang="en-US" altLang="zh-CN" sz="2000" dirty="0"/>
              <a:t>(3,4),c(5,7)+</a:t>
            </a:r>
            <a:r>
              <a:rPr lang="en-US" altLang="zh-CN" sz="2000" dirty="0" err="1"/>
              <a:t>Bcost</a:t>
            </a:r>
            <a:r>
              <a:rPr lang="en-US" altLang="zh-CN" sz="2000" dirty="0"/>
              <a:t>(3,5</a:t>
            </a:r>
            <a:r>
              <a:rPr lang="en-US" altLang="zh-CN" sz="2000" dirty="0" smtClean="0"/>
              <a:t>)}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=</a:t>
            </a:r>
            <a:r>
              <a:rPr lang="en-US" altLang="zh-CN" sz="2000" dirty="0"/>
              <a:t>min{4+8,2+7,6+8}=9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Bcost</a:t>
            </a:r>
            <a:r>
              <a:rPr lang="en-US" altLang="zh-CN" sz="2000" dirty="0"/>
              <a:t>(5,8)=min{c(6,8)+</a:t>
            </a:r>
            <a:r>
              <a:rPr lang="en-US" altLang="zh-CN" sz="2000" dirty="0" err="1"/>
              <a:t>Bcost</a:t>
            </a:r>
            <a:r>
              <a:rPr lang="en-US" altLang="zh-CN" sz="2000" dirty="0"/>
              <a:t>(4,6),c(7,8)+</a:t>
            </a:r>
            <a:r>
              <a:rPr lang="en-US" altLang="zh-CN" sz="2000" dirty="0" err="1"/>
              <a:t>Bcost</a:t>
            </a:r>
            <a:r>
              <a:rPr lang="en-US" altLang="zh-CN" sz="2000" dirty="0"/>
              <a:t>(4,7)}=min{7+9,3+9}=</a:t>
            </a:r>
            <a:r>
              <a:rPr lang="en-US" altLang="zh-CN" sz="2000" dirty="0" smtClean="0"/>
              <a:t>12</a:t>
            </a:r>
          </a:p>
          <a:p>
            <a:pPr>
              <a:lnSpc>
                <a:spcPct val="150000"/>
              </a:lnSpc>
            </a:pPr>
            <a:r>
              <a:rPr lang="zh-CN" altLang="zh-CN" sz="2000" dirty="0"/>
              <a:t>从</a:t>
            </a:r>
            <a:r>
              <a:rPr lang="en-US" altLang="zh-CN" sz="2000" dirty="0"/>
              <a:t>s</a:t>
            </a:r>
            <a:r>
              <a:rPr lang="zh-CN" altLang="zh-CN" sz="2000" dirty="0"/>
              <a:t>到</a:t>
            </a:r>
            <a:r>
              <a:rPr lang="en-US" altLang="zh-CN" sz="2000" dirty="0"/>
              <a:t>t</a:t>
            </a:r>
            <a:r>
              <a:rPr lang="zh-CN" altLang="zh-CN" sz="2000" dirty="0"/>
              <a:t>的最短路径为</a:t>
            </a:r>
            <a:r>
              <a:rPr lang="en-US" altLang="zh-CN" sz="2000" dirty="0"/>
              <a:t> (0, d(1,0)=2, d(2,2)=4, d(3,4)=7, d(4,7)=8),</a:t>
            </a:r>
            <a:r>
              <a:rPr lang="zh-CN" altLang="zh-CN" sz="2000" dirty="0"/>
              <a:t>路径长为</a:t>
            </a:r>
            <a:r>
              <a:rPr lang="en-US" altLang="zh-CN" sz="2000" dirty="0"/>
              <a:t>12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2778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P180 8-5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11560" y="1412776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证明：</a:t>
            </a:r>
            <a:endParaRPr lang="en-US" altLang="zh-CN" sz="2400" dirty="0" smtClean="0"/>
          </a:p>
          <a:p>
            <a:r>
              <a:rPr lang="en-US" altLang="zh-CN" sz="2400" dirty="0" smtClean="0"/>
              <a:t>n</a:t>
            </a:r>
            <a:r>
              <a:rPr lang="zh-CN" altLang="en-US" sz="2400" dirty="0"/>
              <a:t>个里面一个都没有是空集 </a:t>
            </a:r>
            <a:r>
              <a:rPr lang="zh-CN" altLang="en-US" sz="2400" dirty="0" smtClean="0"/>
              <a:t>，个数</a:t>
            </a:r>
            <a:r>
              <a:rPr lang="en-US" altLang="zh-CN" sz="2400" dirty="0"/>
              <a:t>C</a:t>
            </a:r>
            <a:r>
              <a:rPr lang="zh-CN" altLang="en-US" sz="2400" dirty="0"/>
              <a:t>（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=1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/>
              <a:t>n</a:t>
            </a:r>
            <a:r>
              <a:rPr lang="zh-CN" altLang="en-US" sz="2400" dirty="0"/>
              <a:t>个里面选一个，集合个数</a:t>
            </a:r>
            <a:r>
              <a:rPr lang="zh-CN" altLang="en-US" sz="2400" dirty="0" smtClean="0"/>
              <a:t>是</a:t>
            </a:r>
            <a:r>
              <a:rPr lang="en-US" altLang="zh-CN" sz="2400" dirty="0"/>
              <a:t>C</a:t>
            </a:r>
            <a:r>
              <a:rPr lang="zh-CN" altLang="en-US" sz="2400" dirty="0"/>
              <a:t>（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） </a:t>
            </a:r>
            <a:r>
              <a:rPr lang="en-US" altLang="zh-CN" sz="2400" dirty="0" smtClean="0"/>
              <a:t>=n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/>
              <a:t>n</a:t>
            </a:r>
            <a:r>
              <a:rPr lang="zh-CN" altLang="en-US" sz="2400" dirty="0"/>
              <a:t>个里面选二个，集合个数</a:t>
            </a:r>
            <a:r>
              <a:rPr lang="zh-CN" altLang="en-US" sz="2400" dirty="0" smtClean="0"/>
              <a:t>是</a:t>
            </a:r>
            <a:r>
              <a:rPr lang="en-US" altLang="zh-CN" sz="2400" dirty="0"/>
              <a:t>C</a:t>
            </a:r>
            <a:r>
              <a:rPr lang="zh-CN" altLang="en-US" sz="2400" dirty="0"/>
              <a:t>（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） </a:t>
            </a:r>
            <a:r>
              <a:rPr lang="en-US" altLang="zh-CN" sz="2400" dirty="0" smtClean="0"/>
              <a:t>=n</a:t>
            </a:r>
            <a:r>
              <a:rPr lang="en-US" altLang="zh-CN" sz="2400" dirty="0"/>
              <a:t>*</a:t>
            </a:r>
            <a:r>
              <a:rPr lang="zh-CN" altLang="en-US" sz="2400" dirty="0"/>
              <a:t>（</a:t>
            </a:r>
            <a:r>
              <a:rPr lang="en-US" altLang="zh-CN" sz="2400" dirty="0"/>
              <a:t>n-1</a:t>
            </a:r>
            <a:r>
              <a:rPr lang="zh-CN" altLang="en-US" sz="2400" dirty="0"/>
              <a:t>）</a:t>
            </a:r>
            <a:r>
              <a:rPr lang="en-US" altLang="zh-CN" sz="2400" dirty="0"/>
              <a:t>/2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/>
              <a:t>n</a:t>
            </a:r>
            <a:r>
              <a:rPr lang="zh-CN" altLang="en-US" sz="2400" dirty="0"/>
              <a:t>个里面选三个，集合个数</a:t>
            </a:r>
            <a:r>
              <a:rPr lang="zh-CN" altLang="en-US" sz="2400" dirty="0" smtClean="0"/>
              <a:t>是</a:t>
            </a:r>
            <a:r>
              <a:rPr lang="en-US" altLang="zh-CN" sz="2400" dirty="0"/>
              <a:t>C</a:t>
            </a:r>
            <a:r>
              <a:rPr lang="zh-CN" altLang="en-US" sz="2400" dirty="0"/>
              <a:t>（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=n</a:t>
            </a:r>
            <a:r>
              <a:rPr lang="en-US" altLang="zh-CN" sz="2400" dirty="0"/>
              <a:t>*(n-1)*(</a:t>
            </a:r>
            <a:r>
              <a:rPr lang="en-US" altLang="zh-CN" sz="2400" dirty="0" smtClean="0"/>
              <a:t>n-							2</a:t>
            </a:r>
            <a:r>
              <a:rPr lang="en-US" altLang="zh-CN" sz="2400" dirty="0"/>
              <a:t>)/(3*2*1)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/>
              <a:t>以此类推</a:t>
            </a:r>
            <a:endParaRPr lang="en-US" altLang="zh-CN" sz="2400" dirty="0" smtClean="0"/>
          </a:p>
          <a:p>
            <a:r>
              <a:rPr lang="en-US" altLang="zh-CN" sz="2400" dirty="0" smtClean="0"/>
              <a:t>n</a:t>
            </a:r>
            <a:r>
              <a:rPr lang="zh-CN" altLang="en-US" sz="2400" dirty="0"/>
              <a:t>个里面</a:t>
            </a:r>
            <a:r>
              <a:rPr lang="zh-CN" altLang="en-US" sz="2400" dirty="0" smtClean="0"/>
              <a:t>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个，集合个数是</a:t>
            </a:r>
            <a:r>
              <a:rPr lang="en-US" altLang="zh-CN" sz="2400" dirty="0"/>
              <a:t>C</a:t>
            </a:r>
            <a:r>
              <a:rPr lang="zh-CN" altLang="en-US" sz="2400" dirty="0"/>
              <a:t>（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=1</a:t>
            </a:r>
          </a:p>
          <a:p>
            <a:r>
              <a:rPr lang="zh-CN" altLang="en-US" sz="2400" dirty="0" smtClean="0"/>
              <a:t>因此，所有子集个数为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 smtClean="0"/>
              <a:t>C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+</a:t>
            </a:r>
            <a:r>
              <a:rPr lang="en-US" altLang="zh-CN" sz="2400" dirty="0"/>
              <a:t> C</a:t>
            </a:r>
            <a:r>
              <a:rPr lang="zh-CN" altLang="en-US" sz="2400" dirty="0"/>
              <a:t>（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+</a:t>
            </a:r>
            <a:r>
              <a:rPr lang="en-US" altLang="zh-CN" sz="2400" dirty="0"/>
              <a:t> C</a:t>
            </a:r>
            <a:r>
              <a:rPr lang="zh-CN" altLang="en-US" sz="2400" dirty="0"/>
              <a:t>（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+...+</a:t>
            </a:r>
            <a:r>
              <a:rPr lang="en-US" altLang="zh-CN" sz="2400" dirty="0"/>
              <a:t> C</a:t>
            </a:r>
            <a:r>
              <a:rPr lang="zh-CN" altLang="en-US" sz="2400" dirty="0"/>
              <a:t>（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=2</a:t>
            </a:r>
            <a:r>
              <a:rPr lang="en-US" altLang="zh-CN" sz="2400" baseline="30000" dirty="0" smtClean="0"/>
              <a:t>n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932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P180 8-6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628800"/>
            <a:ext cx="377859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</a:t>
            </a:r>
            <a:r>
              <a:rPr lang="zh-CN" altLang="en-US" sz="3200" dirty="0" smtClean="0">
                <a:sym typeface="Wingdings" pitchFamily="2" charset="2"/>
              </a:rPr>
              <a:t>： （</a:t>
            </a:r>
            <a:r>
              <a:rPr lang="en-US" altLang="zh-CN" sz="3200" dirty="0" smtClean="0">
                <a:sym typeface="Wingdings" pitchFamily="2" charset="2"/>
              </a:rPr>
              <a:t>1 0 1 0 0 0 1</a:t>
            </a:r>
            <a:r>
              <a:rPr lang="zh-CN" altLang="en-US" sz="3200" dirty="0" smtClean="0">
                <a:sym typeface="Wingdings" pitchFamily="2" charset="2"/>
              </a:rPr>
              <a:t>）</a:t>
            </a:r>
            <a:endParaRPr lang="en-US" altLang="zh-CN" sz="3200" dirty="0" smtClean="0">
              <a:sym typeface="Wingdings" pitchFamily="2" charset="2"/>
            </a:endParaRPr>
          </a:p>
          <a:p>
            <a:r>
              <a:rPr lang="en-US" altLang="zh-CN" sz="3200" dirty="0" smtClean="0">
                <a:sym typeface="Wingdings" pitchFamily="2" charset="2"/>
              </a:rPr>
              <a:t>B</a:t>
            </a:r>
            <a:r>
              <a:rPr lang="zh-CN" altLang="en-US" sz="3200" dirty="0" smtClean="0">
                <a:sym typeface="Wingdings" pitchFamily="2" charset="2"/>
              </a:rPr>
              <a:t>： （</a:t>
            </a:r>
            <a:r>
              <a:rPr lang="en-US" altLang="zh-CN" sz="3200" dirty="0" smtClean="0">
                <a:sym typeface="Wingdings" pitchFamily="2" charset="2"/>
              </a:rPr>
              <a:t>1 0 0 1 0 1 0</a:t>
            </a:r>
            <a:r>
              <a:rPr lang="zh-CN" altLang="en-US" sz="3200" dirty="0" smtClean="0">
                <a:sym typeface="Wingdings" pitchFamily="2" charset="2"/>
              </a:rPr>
              <a:t>）</a:t>
            </a:r>
            <a:endParaRPr lang="en-US" altLang="zh-CN" sz="3200" dirty="0" smtClean="0">
              <a:sym typeface="Wingdings" pitchFamily="2" charset="2"/>
            </a:endParaRPr>
          </a:p>
          <a:p>
            <a:r>
              <a:rPr lang="en-US" altLang="zh-CN" sz="3200" dirty="0" smtClean="0">
                <a:sym typeface="Wingdings" pitchFamily="2" charset="2"/>
              </a:rPr>
              <a:t>C</a:t>
            </a:r>
            <a:r>
              <a:rPr lang="zh-CN" altLang="en-US" sz="3200" dirty="0" smtClean="0">
                <a:sym typeface="Wingdings" pitchFamily="2" charset="2"/>
              </a:rPr>
              <a:t>： （</a:t>
            </a:r>
            <a:r>
              <a:rPr lang="en-US" altLang="zh-CN" sz="3200" dirty="0" smtClean="0">
                <a:sym typeface="Wingdings" pitchFamily="2" charset="2"/>
              </a:rPr>
              <a:t>0 1 1 0 0 1 0</a:t>
            </a:r>
            <a:r>
              <a:rPr lang="zh-CN" altLang="en-US" sz="3200" dirty="0" smtClean="0">
                <a:sym typeface="Wingdings" pitchFamily="2" charset="2"/>
              </a:rPr>
              <a:t>）</a:t>
            </a:r>
            <a:endParaRPr lang="en-US" altLang="zh-CN" sz="3200" dirty="0" smtClean="0">
              <a:sym typeface="Wingdings" pitchFamily="2" charset="2"/>
            </a:endParaRPr>
          </a:p>
          <a:p>
            <a:r>
              <a:rPr lang="en-US" altLang="zh-CN" sz="3200" dirty="0" smtClean="0">
                <a:sym typeface="Wingdings" pitchFamily="2" charset="2"/>
              </a:rPr>
              <a:t>D</a:t>
            </a:r>
            <a:r>
              <a:rPr lang="zh-CN" altLang="en-US" sz="3200" dirty="0" smtClean="0">
                <a:sym typeface="Wingdings" pitchFamily="2" charset="2"/>
              </a:rPr>
              <a:t>： （</a:t>
            </a:r>
            <a:r>
              <a:rPr lang="en-US" altLang="zh-CN" sz="3200" dirty="0" smtClean="0">
                <a:sym typeface="Wingdings" pitchFamily="2" charset="2"/>
              </a:rPr>
              <a:t>0 0 0 0 1 0 1</a:t>
            </a:r>
            <a:r>
              <a:rPr lang="zh-CN" altLang="en-US" sz="3200" dirty="0" smtClean="0">
                <a:sym typeface="Wingdings" pitchFamily="2" charset="2"/>
              </a:rPr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138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67544" y="1412776"/>
            <a:ext cx="7848872" cy="5348347"/>
            <a:chOff x="467544" y="1412776"/>
            <a:chExt cx="7848872" cy="534834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412776"/>
              <a:ext cx="7848872" cy="5348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47664" y="1412776"/>
              <a:ext cx="7136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          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6588224" y="4869160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排序后： </a:t>
            </a:r>
          </a:p>
          <a:p>
            <a:r>
              <a:rPr lang="en-US" altLang="zh-CN" dirty="0"/>
              <a:t>(p1,d1,t1)=(3,1,1) </a:t>
            </a:r>
            <a:endParaRPr lang="zh-CN" altLang="zh-CN" dirty="0"/>
          </a:p>
          <a:p>
            <a:r>
              <a:rPr lang="en-US" altLang="zh-CN" dirty="0"/>
              <a:t>(p2,d2,t2)=(8,2,1) </a:t>
            </a:r>
            <a:endParaRPr lang="zh-CN" altLang="zh-CN" dirty="0"/>
          </a:p>
          <a:p>
            <a:r>
              <a:rPr lang="en-US" altLang="zh-CN" dirty="0"/>
              <a:t>(p3,d3,t3)=(6,3,2) </a:t>
            </a:r>
            <a:endParaRPr lang="zh-CN" altLang="zh-CN" dirty="0"/>
          </a:p>
          <a:p>
            <a:r>
              <a:rPr lang="en-US" altLang="zh-CN" dirty="0"/>
              <a:t>(p4,d4,t4)=(5,4,1) </a:t>
            </a:r>
            <a:endParaRPr lang="zh-CN" altLang="zh-CN" dirty="0"/>
          </a:p>
          <a:p>
            <a:r>
              <a:rPr lang="en-US" altLang="zh-CN" dirty="0"/>
              <a:t>(p5,d5,t5)=(4,4,2)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P205  9-2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04344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ˆ(1)=0,u=26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27301" y="2060848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cˆ(2)=0,u=23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07153" y="1876182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cˆ(3)=3,u=18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01810" y="2123564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cˆ(4)=11,u=20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90238" y="2858667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cˆ(5)=17,u=21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64288" y="206084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 ˆ(6)=22,u=22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86000" y="539388"/>
            <a:ext cx="644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最优解：</a:t>
            </a: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</a:t>
            </a:r>
            <a:r>
              <a:rPr lang="zh-CN" altLang="zh-CN" dirty="0"/>
              <a:t>；最优解的收益损失：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51520" y="34290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0, 15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04135" y="32915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8, 17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04492" y="3311847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14, 18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512505" y="324433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19</a:t>
            </a:r>
            <a:r>
              <a:rPr lang="en-US" altLang="zh-CN" dirty="0" smtClean="0"/>
              <a:t>, 19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57487" y="3496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, 12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674226" y="34221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9, 13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262332" y="3333618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14</a:t>
            </a:r>
            <a:r>
              <a:rPr lang="en-US" altLang="zh-CN" dirty="0" smtClean="0"/>
              <a:t>, 14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43417" y="375581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11</a:t>
            </a:r>
            <a:r>
              <a:rPr lang="en-US" altLang="zh-CN" dirty="0" smtClean="0"/>
              <a:t>, 15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367123" y="3216088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16</a:t>
            </a:r>
            <a:r>
              <a:rPr lang="en-US" altLang="zh-CN" dirty="0" smtClean="0"/>
              <a:t>, 16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558632" y="342900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17</a:t>
            </a:r>
            <a:r>
              <a:rPr lang="en-US" altLang="zh-CN" dirty="0" smtClean="0"/>
              <a:t>, 17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71600" y="46844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, 10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02853" y="4690322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11</a:t>
            </a:r>
            <a:r>
              <a:rPr lang="en-US" altLang="zh-CN" dirty="0" smtClean="0"/>
              <a:t>, 11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043038" y="5229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, 12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292550" y="5413866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14</a:t>
            </a:r>
            <a:r>
              <a:rPr lang="en-US" altLang="zh-CN" dirty="0" smtClean="0"/>
              <a:t>, 14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995936" y="540700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, 7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572000" y="5413866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, 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220072" y="5421161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, </a:t>
            </a:r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88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836712"/>
            <a:ext cx="8208912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zh-CN" sz="2400" dirty="0"/>
              <a:t>、递归是指函数</a:t>
            </a:r>
            <a:r>
              <a:rPr lang="en-US" altLang="zh-CN" sz="2400" u="sng" dirty="0"/>
              <a:t>      </a:t>
            </a:r>
            <a:r>
              <a:rPr lang="zh-CN" altLang="zh-CN" sz="2400" dirty="0"/>
              <a:t>或者</a:t>
            </a:r>
            <a:r>
              <a:rPr lang="en-US" altLang="zh-CN" sz="2400" u="sng" dirty="0"/>
              <a:t>      </a:t>
            </a:r>
            <a:r>
              <a:rPr lang="zh-CN" altLang="zh-CN" sz="2400" dirty="0"/>
              <a:t>通过一些语句调用自身。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zh-CN" sz="2400" dirty="0"/>
              <a:t>、算法的特征有输入、输出、</a:t>
            </a:r>
            <a:r>
              <a:rPr lang="en-US" altLang="zh-CN" sz="2400" u="sng" dirty="0"/>
              <a:t>        </a:t>
            </a:r>
            <a:r>
              <a:rPr lang="zh-CN" altLang="zh-CN" sz="2400" dirty="0"/>
              <a:t>、能行性和</a:t>
            </a:r>
            <a:r>
              <a:rPr lang="en-US" altLang="zh-CN" sz="2400" u="sng" dirty="0"/>
              <a:t>         </a:t>
            </a:r>
            <a:r>
              <a:rPr lang="zh-CN" altLang="zh-CN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zh-CN" sz="2400" dirty="0"/>
              <a:t>、算法和程序的区别在于算法必须</a:t>
            </a:r>
            <a:r>
              <a:rPr lang="en-US" altLang="zh-CN" sz="2400" u="sng" dirty="0"/>
              <a:t>            </a:t>
            </a:r>
            <a:r>
              <a:rPr lang="zh-CN" altLang="zh-CN" sz="2400" dirty="0"/>
              <a:t>，而程序未必。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</a:t>
            </a:r>
            <a:r>
              <a:rPr lang="zh-CN" altLang="zh-CN" sz="2400" dirty="0"/>
              <a:t>、算法的复杂度分为</a:t>
            </a:r>
            <a:r>
              <a:rPr lang="en-US" altLang="zh-CN" sz="2400" u="sng" dirty="0"/>
              <a:t>          </a:t>
            </a:r>
            <a:r>
              <a:rPr lang="zh-CN" altLang="zh-CN" sz="2400" dirty="0"/>
              <a:t>和</a:t>
            </a:r>
            <a:r>
              <a:rPr lang="en-US" altLang="zh-CN" sz="2400" u="sng" dirty="0"/>
              <a:t>          </a:t>
            </a:r>
            <a:r>
              <a:rPr lang="zh-CN" altLang="zh-CN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</a:t>
            </a:r>
            <a:r>
              <a:rPr lang="zh-CN" altLang="zh-CN" sz="2400" dirty="0"/>
              <a:t>、分治法的基本思想是将一个规模为</a:t>
            </a:r>
            <a:r>
              <a:rPr lang="en-US" altLang="zh-CN" sz="2400" dirty="0"/>
              <a:t>n</a:t>
            </a:r>
            <a:r>
              <a:rPr lang="zh-CN" altLang="zh-CN" sz="2400" dirty="0"/>
              <a:t>的问题分解为</a:t>
            </a:r>
            <a:r>
              <a:rPr lang="en-US" altLang="zh-CN" sz="2400" dirty="0"/>
              <a:t>k</a:t>
            </a:r>
            <a:r>
              <a:rPr lang="zh-CN" altLang="zh-CN" sz="2400" dirty="0"/>
              <a:t>个规模较小的子问题，这些子问题相互</a:t>
            </a:r>
            <a:r>
              <a:rPr lang="en-US" altLang="zh-CN" sz="2400" u="sng" dirty="0"/>
              <a:t>        </a:t>
            </a:r>
            <a:r>
              <a:rPr lang="zh-CN" altLang="zh-CN" sz="2400" dirty="0"/>
              <a:t>且与原问题</a:t>
            </a:r>
            <a:r>
              <a:rPr lang="en-US" altLang="zh-CN" sz="2400" u="sng" dirty="0"/>
              <a:t>        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6</a:t>
            </a:r>
            <a:r>
              <a:rPr lang="zh-CN" altLang="zh-CN" sz="2400" dirty="0"/>
              <a:t>、所谓最优子结构性质是指</a:t>
            </a:r>
            <a:r>
              <a:rPr lang="en-US" altLang="zh-CN" sz="2400" u="sng" dirty="0"/>
              <a:t>                           </a:t>
            </a:r>
            <a:r>
              <a:rPr lang="zh-CN" altLang="zh-CN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7</a:t>
            </a:r>
            <a:r>
              <a:rPr lang="zh-CN" altLang="zh-CN" sz="2400" dirty="0"/>
              <a:t>、动态规划和分治法在分解子问题方面的不同点是</a:t>
            </a:r>
            <a:r>
              <a:rPr lang="en-US" altLang="zh-CN" sz="2400" u="sng" dirty="0"/>
              <a:t>              </a:t>
            </a:r>
            <a:r>
              <a:rPr lang="zh-CN" altLang="zh-CN" sz="2400" dirty="0"/>
              <a:t>。</a:t>
            </a:r>
          </a:p>
          <a:p>
            <a:pPr>
              <a:lnSpc>
                <a:spcPct val="150000"/>
              </a:lnSpc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0743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196752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8</a:t>
            </a:r>
            <a:r>
              <a:rPr lang="zh-CN" altLang="zh-CN" sz="2400" dirty="0"/>
              <a:t>、对于一个问题的状态空间树，利用深度优先方式检索的算法是</a:t>
            </a:r>
            <a:r>
              <a:rPr lang="en-US" altLang="zh-CN" sz="2400" u="sng" dirty="0"/>
              <a:t>         </a:t>
            </a:r>
            <a:r>
              <a:rPr lang="zh-CN" altLang="zh-CN" sz="2400" dirty="0"/>
              <a:t>，使用广度优先检索的方法是</a:t>
            </a:r>
            <a:r>
              <a:rPr lang="en-US" altLang="zh-CN" sz="2400" u="sng" dirty="0"/>
              <a:t>             </a:t>
            </a:r>
            <a:r>
              <a:rPr lang="zh-CN" altLang="zh-CN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9</a:t>
            </a:r>
            <a:r>
              <a:rPr lang="zh-CN" altLang="zh-CN" sz="2400" dirty="0"/>
              <a:t>、利用贪心算法解决问题的核心是确定</a:t>
            </a:r>
            <a:r>
              <a:rPr lang="en-US" altLang="zh-CN" sz="2400" u="sng" dirty="0"/>
              <a:t>            </a:t>
            </a:r>
            <a:r>
              <a:rPr lang="zh-CN" altLang="zh-CN" sz="2400" dirty="0"/>
              <a:t>，通常只考虑</a:t>
            </a:r>
            <a:r>
              <a:rPr lang="en-US" altLang="zh-CN" sz="2400" u="sng" dirty="0"/>
              <a:t>             </a:t>
            </a:r>
            <a:r>
              <a:rPr lang="zh-CN" altLang="zh-CN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10</a:t>
            </a:r>
            <a:r>
              <a:rPr lang="zh-CN" altLang="zh-CN" sz="2400" dirty="0"/>
              <a:t>、</a:t>
            </a:r>
            <a:r>
              <a:rPr lang="en-US" altLang="zh-CN" sz="2400" dirty="0"/>
              <a:t>FIFO</a:t>
            </a:r>
            <a:r>
              <a:rPr lang="zh-CN" altLang="zh-CN" sz="2400" dirty="0"/>
              <a:t>分支限界法的活结点表是</a:t>
            </a:r>
            <a:r>
              <a:rPr lang="en-US" altLang="zh-CN" sz="2400" u="sng" dirty="0"/>
              <a:t>           </a:t>
            </a:r>
            <a:r>
              <a:rPr lang="zh-CN" altLang="zh-CN" sz="2400" dirty="0"/>
              <a:t>，</a:t>
            </a:r>
            <a:r>
              <a:rPr lang="en-US" altLang="zh-CN" sz="2400" dirty="0"/>
              <a:t>LC</a:t>
            </a:r>
            <a:r>
              <a:rPr lang="zh-CN" altLang="zh-CN" sz="2400" dirty="0"/>
              <a:t>分支限界法的活结点表是</a:t>
            </a:r>
            <a:r>
              <a:rPr lang="en-US" altLang="zh-CN" sz="2400" u="sng" dirty="0"/>
              <a:t>                </a:t>
            </a:r>
            <a:r>
              <a:rPr lang="zh-CN" altLang="zh-CN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711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548680"/>
            <a:ext cx="81369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以下</a:t>
            </a:r>
            <a:r>
              <a:rPr lang="zh-CN" altLang="en-US" sz="2400" dirty="0" smtClean="0"/>
              <a:t>利</a:t>
            </a:r>
            <a:r>
              <a:rPr lang="zh-CN" altLang="zh-CN" sz="2400" dirty="0" smtClean="0"/>
              <a:t>用</a:t>
            </a:r>
            <a:r>
              <a:rPr lang="zh-CN" altLang="zh-CN" sz="2400" dirty="0"/>
              <a:t>分治法排序的算法是（</a:t>
            </a:r>
            <a:r>
              <a:rPr lang="en-US" altLang="zh-CN" sz="2400" dirty="0"/>
              <a:t>   </a:t>
            </a:r>
            <a:r>
              <a:rPr lang="zh-CN" altLang="zh-CN" sz="24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zh-CN" sz="2400" dirty="0"/>
              <a:t>．选择排序</a:t>
            </a:r>
            <a:r>
              <a:rPr lang="en-US" altLang="zh-CN" sz="2400" dirty="0"/>
              <a:t>  B</a:t>
            </a:r>
            <a:r>
              <a:rPr lang="zh-CN" altLang="zh-CN" sz="2400" dirty="0"/>
              <a:t>．插入排序</a:t>
            </a:r>
            <a:r>
              <a:rPr lang="en-US" altLang="zh-CN" sz="2400" dirty="0"/>
              <a:t>  C</a:t>
            </a:r>
            <a:r>
              <a:rPr lang="zh-CN" altLang="zh-CN" sz="2400" dirty="0"/>
              <a:t>．归并排序</a:t>
            </a:r>
            <a:r>
              <a:rPr lang="en-US" altLang="zh-CN" sz="2400" dirty="0"/>
              <a:t>   D</a:t>
            </a:r>
            <a:r>
              <a:rPr lang="zh-CN" altLang="zh-CN" sz="2400" dirty="0"/>
              <a:t>．以上都是。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zh-CN" sz="2400" dirty="0"/>
              <a:t>、动态规划算法的基本要素为（</a:t>
            </a:r>
            <a:r>
              <a:rPr lang="en-US" altLang="zh-CN" sz="2400" dirty="0"/>
              <a:t>    </a:t>
            </a:r>
            <a:r>
              <a:rPr lang="zh-CN" altLang="zh-CN" sz="24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A. </a:t>
            </a:r>
            <a:r>
              <a:rPr lang="zh-CN" altLang="zh-CN" sz="2400" dirty="0"/>
              <a:t>最优子结构性质与贪心选择性质</a:t>
            </a:r>
            <a:r>
              <a:rPr lang="en-US" altLang="zh-CN" sz="2400" dirty="0"/>
              <a:t> B</a:t>
            </a:r>
            <a:r>
              <a:rPr lang="zh-CN" altLang="zh-CN" sz="2400" dirty="0"/>
              <a:t>．重叠子问题性质与贪心选择性质</a:t>
            </a:r>
            <a:r>
              <a:rPr lang="en-US" altLang="zh-CN" sz="2400" dirty="0"/>
              <a:t> C</a:t>
            </a:r>
            <a:r>
              <a:rPr lang="zh-CN" altLang="zh-CN" sz="2400" dirty="0"/>
              <a:t>．最优子结构性质与重叠子问题性质</a:t>
            </a:r>
            <a:r>
              <a:rPr lang="en-US" altLang="zh-CN" sz="2400" dirty="0"/>
              <a:t> D. </a:t>
            </a:r>
            <a:r>
              <a:rPr lang="zh-CN" altLang="zh-CN" sz="2400" dirty="0"/>
              <a:t>预排序与递归调用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zh-CN" sz="2400" dirty="0"/>
              <a:t>、回溯法的效率不依赖于以下哪一个因素？（</a:t>
            </a:r>
            <a:r>
              <a:rPr lang="en-US" altLang="zh-CN" sz="2400" dirty="0"/>
              <a:t>     </a:t>
            </a:r>
            <a:r>
              <a:rPr lang="zh-CN" altLang="zh-CN" sz="2400" dirty="0"/>
              <a:t>）</a:t>
            </a:r>
            <a:r>
              <a:rPr lang="en-US" altLang="zh-CN" sz="2400" dirty="0"/>
              <a:t>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A. </a:t>
            </a:r>
            <a:r>
              <a:rPr lang="zh-CN" altLang="zh-CN" sz="2400" dirty="0"/>
              <a:t>产生</a:t>
            </a:r>
            <a:r>
              <a:rPr lang="en-US" altLang="zh-CN" sz="2400" dirty="0"/>
              <a:t>x[k]</a:t>
            </a:r>
            <a:r>
              <a:rPr lang="zh-CN" altLang="zh-CN" sz="2400" dirty="0"/>
              <a:t>的时间；</a:t>
            </a:r>
            <a:r>
              <a:rPr lang="en-US" altLang="zh-CN" sz="2400" dirty="0"/>
              <a:t>  B. </a:t>
            </a:r>
            <a:r>
              <a:rPr lang="zh-CN" altLang="zh-CN" sz="2400" dirty="0"/>
              <a:t>满足显约束的</a:t>
            </a:r>
            <a:r>
              <a:rPr lang="en-US" altLang="zh-CN" sz="2400" dirty="0"/>
              <a:t>x[k]</a:t>
            </a:r>
            <a:r>
              <a:rPr lang="zh-CN" altLang="zh-CN" sz="2400" dirty="0"/>
              <a:t>值的个数；</a:t>
            </a:r>
            <a:r>
              <a:rPr lang="en-US" altLang="zh-CN" sz="2400" dirty="0"/>
              <a:t> C. </a:t>
            </a:r>
            <a:r>
              <a:rPr lang="zh-CN" altLang="zh-CN" sz="2400" dirty="0"/>
              <a:t>问题的解空间的形式；</a:t>
            </a:r>
            <a:r>
              <a:rPr lang="en-US" altLang="zh-CN" sz="2400" dirty="0"/>
              <a:t>  D. </a:t>
            </a:r>
            <a:r>
              <a:rPr lang="zh-CN" altLang="zh-CN" sz="2400" dirty="0"/>
              <a:t>计算上界函数</a:t>
            </a:r>
            <a:r>
              <a:rPr lang="en-US" altLang="zh-CN" sz="2400" dirty="0"/>
              <a:t>bound</a:t>
            </a:r>
            <a:r>
              <a:rPr lang="zh-CN" altLang="zh-CN" sz="2400" dirty="0"/>
              <a:t>的时间</a:t>
            </a:r>
            <a:r>
              <a:rPr lang="zh-CN" altLang="zh-CN" sz="2400" dirty="0" smtClean="0"/>
              <a:t>；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8621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548680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4</a:t>
            </a:r>
            <a:r>
              <a:rPr lang="zh-CN" altLang="zh-CN" sz="2400" dirty="0" smtClean="0"/>
              <a:t>、下面哪种函数是回溯法中为避免无效搜索采取的策略（</a:t>
            </a: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）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zh-CN" sz="2400" dirty="0" smtClean="0"/>
              <a:t>．递归函数</a:t>
            </a:r>
            <a:r>
              <a:rPr lang="en-US" altLang="zh-CN" sz="2400" dirty="0" smtClean="0"/>
              <a:t>   B.</a:t>
            </a:r>
            <a:r>
              <a:rPr lang="zh-CN" altLang="zh-CN" sz="2400" dirty="0" smtClean="0"/>
              <a:t>剪枝函数</a:t>
            </a:r>
            <a:r>
              <a:rPr lang="en-US" altLang="zh-CN" sz="2400" dirty="0" smtClean="0"/>
              <a:t>       C</a:t>
            </a:r>
            <a:r>
              <a:rPr lang="zh-CN" altLang="zh-CN" sz="2400" dirty="0" smtClean="0"/>
              <a:t>。随机数函数</a:t>
            </a:r>
            <a:r>
              <a:rPr lang="en-US" altLang="zh-CN" sz="2400" dirty="0" smtClean="0"/>
              <a:t>      D.</a:t>
            </a:r>
            <a:r>
              <a:rPr lang="zh-CN" altLang="zh-CN" sz="2400" dirty="0" smtClean="0"/>
              <a:t>搜索函数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5</a:t>
            </a:r>
            <a:r>
              <a:rPr lang="zh-CN" altLang="zh-CN" sz="2400" dirty="0"/>
              <a:t>、下面程序段的渐近时间复杂度是（ </a:t>
            </a:r>
            <a:r>
              <a:rPr lang="en-US" altLang="zh-CN" sz="2400" dirty="0" smtClean="0"/>
              <a:t>      </a:t>
            </a:r>
            <a:r>
              <a:rPr lang="zh-CN" altLang="zh-CN" sz="2400" dirty="0" smtClean="0"/>
              <a:t>）</a:t>
            </a:r>
            <a:r>
              <a:rPr lang="zh-CN" altLang="zh-CN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i=1;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while (i&lt;n) i=2*i;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zh-CN" sz="2400" dirty="0"/>
              <a:t>．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	</a:t>
            </a:r>
            <a:r>
              <a:rPr lang="en-US" altLang="zh-CN" sz="2400" dirty="0" smtClean="0"/>
              <a:t>B</a:t>
            </a:r>
            <a:r>
              <a:rPr lang="zh-CN" altLang="zh-CN" sz="2400" dirty="0"/>
              <a:t>．</a:t>
            </a:r>
            <a:r>
              <a:rPr lang="en-US" altLang="zh-CN" sz="2400" dirty="0"/>
              <a:t>O(</a:t>
            </a:r>
            <a:r>
              <a:rPr lang="pt-BR" altLang="zh-CN" sz="2400" dirty="0"/>
              <a:t>n</a:t>
            </a:r>
            <a:r>
              <a:rPr lang="en-US" altLang="zh-CN" sz="2400" dirty="0"/>
              <a:t>)	</a:t>
            </a:r>
            <a:r>
              <a:rPr lang="en-US" altLang="zh-CN" sz="2400" dirty="0" smtClean="0"/>
              <a:t>C</a:t>
            </a:r>
            <a:r>
              <a:rPr lang="zh-CN" altLang="zh-CN" sz="2400" dirty="0" smtClean="0"/>
              <a:t>．</a:t>
            </a:r>
            <a:r>
              <a:rPr lang="en-US" altLang="zh-CN" sz="2400" dirty="0" smtClean="0"/>
              <a:t>O (</a:t>
            </a:r>
            <a:r>
              <a:rPr lang="en-US" altLang="zh-CN" sz="2400" dirty="0" err="1" smtClean="0"/>
              <a:t>nlogn</a:t>
            </a:r>
            <a:r>
              <a:rPr lang="en-US" altLang="zh-CN" sz="2400" dirty="0" smtClean="0"/>
              <a:t>)    D</a:t>
            </a:r>
            <a:r>
              <a:rPr lang="zh-CN" altLang="zh-CN" sz="2400" dirty="0"/>
              <a:t>．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6</a:t>
            </a:r>
            <a:r>
              <a:rPr lang="zh-CN" altLang="zh-CN" sz="2400" dirty="0"/>
              <a:t>、对大的</a:t>
            </a:r>
            <a:r>
              <a:rPr lang="en-US" altLang="zh-CN" sz="2400" dirty="0"/>
              <a:t>n</a:t>
            </a:r>
            <a:r>
              <a:rPr lang="zh-CN" altLang="zh-CN" sz="2400" dirty="0"/>
              <a:t>值，以下时间复杂度的算法（ </a:t>
            </a:r>
            <a:r>
              <a:rPr lang="en-US" altLang="zh-CN" sz="2400" dirty="0" smtClean="0"/>
              <a:t>       </a:t>
            </a:r>
            <a:r>
              <a:rPr lang="zh-CN" altLang="zh-CN" sz="2400" dirty="0"/>
              <a:t>）在计算机上运行最困难。</a:t>
            </a:r>
          </a:p>
          <a:p>
            <a:pPr>
              <a:lnSpc>
                <a:spcPct val="150000"/>
              </a:lnSpc>
            </a:pPr>
            <a:r>
              <a:rPr lang="pt-BR" altLang="zh-CN" sz="2400" dirty="0"/>
              <a:t>A</a:t>
            </a:r>
            <a:r>
              <a:rPr lang="zh-CN" altLang="zh-CN" sz="2400" dirty="0"/>
              <a:t>．</a:t>
            </a:r>
            <a:r>
              <a:rPr lang="pt-BR" altLang="zh-CN" sz="2400" dirty="0"/>
              <a:t>O(n)	</a:t>
            </a:r>
            <a:r>
              <a:rPr lang="pt-BR" altLang="zh-CN" sz="2400" dirty="0" smtClean="0"/>
              <a:t>B</a:t>
            </a:r>
            <a:r>
              <a:rPr lang="zh-CN" altLang="zh-CN" sz="2400" dirty="0"/>
              <a:t>．</a:t>
            </a:r>
            <a:r>
              <a:rPr lang="pt-BR" altLang="zh-CN" sz="2400" dirty="0"/>
              <a:t>O(n</a:t>
            </a:r>
            <a:r>
              <a:rPr lang="pt-BR" altLang="zh-CN" sz="2400" baseline="30000" dirty="0"/>
              <a:t>2</a:t>
            </a:r>
            <a:r>
              <a:rPr lang="pt-BR" altLang="zh-CN" sz="2400" dirty="0"/>
              <a:t>)	</a:t>
            </a:r>
            <a:r>
              <a:rPr lang="pt-BR" altLang="zh-CN" sz="2400" dirty="0" smtClean="0"/>
              <a:t>C</a:t>
            </a:r>
            <a:r>
              <a:rPr lang="zh-CN" altLang="zh-CN" sz="2400" dirty="0"/>
              <a:t>．</a:t>
            </a:r>
            <a:r>
              <a:rPr lang="pt-BR" altLang="zh-CN" sz="2400" dirty="0"/>
              <a:t>O(nlogn)		D</a:t>
            </a:r>
            <a:r>
              <a:rPr lang="zh-CN" altLang="zh-CN" sz="2400" dirty="0"/>
              <a:t>．</a:t>
            </a:r>
            <a:r>
              <a:rPr lang="pt-BR" altLang="zh-CN" sz="2400" dirty="0"/>
              <a:t>O(2</a:t>
            </a:r>
            <a:r>
              <a:rPr lang="pt-BR" altLang="zh-CN" sz="2400" baseline="30000" dirty="0"/>
              <a:t>n</a:t>
            </a:r>
            <a:r>
              <a:rPr lang="pt-BR" altLang="zh-CN" sz="2400" dirty="0"/>
              <a:t>)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9468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/>
          <p:cNvGrpSpPr>
            <a:grpSpLocks/>
          </p:cNvGrpSpPr>
          <p:nvPr/>
        </p:nvGrpSpPr>
        <p:grpSpPr bwMode="auto">
          <a:xfrm>
            <a:off x="1907704" y="3468118"/>
            <a:ext cx="1341204" cy="1329034"/>
            <a:chOff x="7727" y="9927"/>
            <a:chExt cx="1080" cy="1092"/>
          </a:xfrm>
        </p:grpSpPr>
        <p:cxnSp>
          <p:nvCxnSpPr>
            <p:cNvPr id="98" name="Line 3"/>
            <p:cNvCxnSpPr/>
            <p:nvPr/>
          </p:nvCxnSpPr>
          <p:spPr bwMode="auto">
            <a:xfrm>
              <a:off x="7727" y="9927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Line 4"/>
            <p:cNvCxnSpPr/>
            <p:nvPr/>
          </p:nvCxnSpPr>
          <p:spPr bwMode="auto">
            <a:xfrm>
              <a:off x="7727" y="10291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Line 5"/>
            <p:cNvCxnSpPr/>
            <p:nvPr/>
          </p:nvCxnSpPr>
          <p:spPr bwMode="auto">
            <a:xfrm flipV="1">
              <a:off x="7737" y="10655"/>
              <a:ext cx="10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Line 6"/>
            <p:cNvCxnSpPr/>
            <p:nvPr/>
          </p:nvCxnSpPr>
          <p:spPr bwMode="auto">
            <a:xfrm flipV="1">
              <a:off x="7727" y="11019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Line 7"/>
            <p:cNvCxnSpPr/>
            <p:nvPr/>
          </p:nvCxnSpPr>
          <p:spPr bwMode="auto">
            <a:xfrm>
              <a:off x="7727" y="9927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Line 8"/>
            <p:cNvCxnSpPr/>
            <p:nvPr/>
          </p:nvCxnSpPr>
          <p:spPr bwMode="auto">
            <a:xfrm>
              <a:off x="8087" y="9927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Line 9"/>
            <p:cNvCxnSpPr/>
            <p:nvPr/>
          </p:nvCxnSpPr>
          <p:spPr bwMode="auto">
            <a:xfrm flipH="1">
              <a:off x="8447" y="9927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Line 10"/>
            <p:cNvCxnSpPr/>
            <p:nvPr/>
          </p:nvCxnSpPr>
          <p:spPr bwMode="auto">
            <a:xfrm>
              <a:off x="8807" y="9927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" name="Text Box 11"/>
            <p:cNvSpPr txBox="1">
              <a:spLocks noChangeArrowheads="1"/>
            </p:cNvSpPr>
            <p:nvPr/>
          </p:nvSpPr>
          <p:spPr bwMode="auto">
            <a:xfrm>
              <a:off x="7794" y="9992"/>
              <a:ext cx="21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1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07" name="Text Box 12"/>
            <p:cNvSpPr txBox="1">
              <a:spLocks noChangeArrowheads="1"/>
            </p:cNvSpPr>
            <p:nvPr/>
          </p:nvSpPr>
          <p:spPr bwMode="auto">
            <a:xfrm>
              <a:off x="8558" y="9990"/>
              <a:ext cx="17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3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08" name="Text Box 13"/>
            <p:cNvSpPr txBox="1">
              <a:spLocks noChangeArrowheads="1"/>
            </p:cNvSpPr>
            <p:nvPr/>
          </p:nvSpPr>
          <p:spPr bwMode="auto">
            <a:xfrm>
              <a:off x="8159" y="9997"/>
              <a:ext cx="21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2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09" name="Text Box 14"/>
            <p:cNvSpPr txBox="1">
              <a:spLocks noChangeArrowheads="1"/>
            </p:cNvSpPr>
            <p:nvPr/>
          </p:nvSpPr>
          <p:spPr bwMode="auto">
            <a:xfrm>
              <a:off x="7757" y="10354"/>
              <a:ext cx="29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4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10" name="Text Box 15"/>
            <p:cNvSpPr txBox="1">
              <a:spLocks noChangeArrowheads="1"/>
            </p:cNvSpPr>
            <p:nvPr/>
          </p:nvSpPr>
          <p:spPr bwMode="auto">
            <a:xfrm>
              <a:off x="8499" y="10373"/>
              <a:ext cx="288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6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11" name="Text Box 16"/>
            <p:cNvSpPr txBox="1">
              <a:spLocks noChangeArrowheads="1"/>
            </p:cNvSpPr>
            <p:nvPr/>
          </p:nvSpPr>
          <p:spPr bwMode="auto">
            <a:xfrm>
              <a:off x="8157" y="10361"/>
              <a:ext cx="2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5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12" name="Text Box 17"/>
            <p:cNvSpPr txBox="1">
              <a:spLocks noChangeArrowheads="1"/>
            </p:cNvSpPr>
            <p:nvPr/>
          </p:nvSpPr>
          <p:spPr bwMode="auto">
            <a:xfrm>
              <a:off x="7817" y="10713"/>
              <a:ext cx="175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7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13" name="Text Box 18"/>
            <p:cNvSpPr txBox="1">
              <a:spLocks noChangeArrowheads="1"/>
            </p:cNvSpPr>
            <p:nvPr/>
          </p:nvSpPr>
          <p:spPr bwMode="auto">
            <a:xfrm>
              <a:off x="8527" y="10713"/>
              <a:ext cx="21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14" name="Text Box 19"/>
            <p:cNvSpPr txBox="1">
              <a:spLocks noChangeArrowheads="1"/>
            </p:cNvSpPr>
            <p:nvPr/>
          </p:nvSpPr>
          <p:spPr bwMode="auto">
            <a:xfrm>
              <a:off x="8167" y="10713"/>
              <a:ext cx="21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8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</p:grpSp>
      <p:grpSp>
        <p:nvGrpSpPr>
          <p:cNvPr id="115" name="组合 114"/>
          <p:cNvGrpSpPr>
            <a:grpSpLocks/>
          </p:cNvGrpSpPr>
          <p:nvPr/>
        </p:nvGrpSpPr>
        <p:grpSpPr bwMode="auto">
          <a:xfrm>
            <a:off x="755576" y="5366227"/>
            <a:ext cx="1353457" cy="1303133"/>
            <a:chOff x="1607" y="11855"/>
            <a:chExt cx="1080" cy="1092"/>
          </a:xfrm>
        </p:grpSpPr>
        <p:cxnSp>
          <p:nvCxnSpPr>
            <p:cNvPr id="116" name="Line 21"/>
            <p:cNvCxnSpPr/>
            <p:nvPr/>
          </p:nvCxnSpPr>
          <p:spPr bwMode="auto">
            <a:xfrm>
              <a:off x="1607" y="11855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Line 22"/>
            <p:cNvCxnSpPr/>
            <p:nvPr/>
          </p:nvCxnSpPr>
          <p:spPr bwMode="auto">
            <a:xfrm>
              <a:off x="1607" y="12219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Line 23"/>
            <p:cNvCxnSpPr/>
            <p:nvPr/>
          </p:nvCxnSpPr>
          <p:spPr bwMode="auto">
            <a:xfrm flipV="1">
              <a:off x="1617" y="12583"/>
              <a:ext cx="10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Line 24"/>
            <p:cNvCxnSpPr/>
            <p:nvPr/>
          </p:nvCxnSpPr>
          <p:spPr bwMode="auto">
            <a:xfrm flipV="1">
              <a:off x="1607" y="12947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Line 25"/>
            <p:cNvCxnSpPr/>
            <p:nvPr/>
          </p:nvCxnSpPr>
          <p:spPr bwMode="auto">
            <a:xfrm>
              <a:off x="1607" y="11855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Line 26"/>
            <p:cNvCxnSpPr/>
            <p:nvPr/>
          </p:nvCxnSpPr>
          <p:spPr bwMode="auto">
            <a:xfrm>
              <a:off x="1967" y="11855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Line 27"/>
            <p:cNvCxnSpPr/>
            <p:nvPr/>
          </p:nvCxnSpPr>
          <p:spPr bwMode="auto">
            <a:xfrm flipH="1">
              <a:off x="2327" y="11855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Line 28"/>
            <p:cNvCxnSpPr/>
            <p:nvPr/>
          </p:nvCxnSpPr>
          <p:spPr bwMode="auto">
            <a:xfrm>
              <a:off x="2687" y="11855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" name="Text Box 29"/>
            <p:cNvSpPr txBox="1">
              <a:spLocks noChangeArrowheads="1"/>
            </p:cNvSpPr>
            <p:nvPr/>
          </p:nvSpPr>
          <p:spPr bwMode="auto">
            <a:xfrm>
              <a:off x="1674" y="11920"/>
              <a:ext cx="21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2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25" name="Text Box 30"/>
            <p:cNvSpPr txBox="1">
              <a:spLocks noChangeArrowheads="1"/>
            </p:cNvSpPr>
            <p:nvPr/>
          </p:nvSpPr>
          <p:spPr bwMode="auto">
            <a:xfrm>
              <a:off x="2438" y="11918"/>
              <a:ext cx="17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3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>
              <a:off x="2039" y="11925"/>
              <a:ext cx="21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4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27" name="Text Box 32"/>
            <p:cNvSpPr txBox="1">
              <a:spLocks noChangeArrowheads="1"/>
            </p:cNvSpPr>
            <p:nvPr/>
          </p:nvSpPr>
          <p:spPr bwMode="auto">
            <a:xfrm>
              <a:off x="1637" y="12282"/>
              <a:ext cx="29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1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28" name="Text Box 33"/>
            <p:cNvSpPr txBox="1">
              <a:spLocks noChangeArrowheads="1"/>
            </p:cNvSpPr>
            <p:nvPr/>
          </p:nvSpPr>
          <p:spPr bwMode="auto">
            <a:xfrm>
              <a:off x="2379" y="12301"/>
              <a:ext cx="288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8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29" name="Text Box 34"/>
            <p:cNvSpPr txBox="1">
              <a:spLocks noChangeArrowheads="1"/>
            </p:cNvSpPr>
            <p:nvPr/>
          </p:nvSpPr>
          <p:spPr bwMode="auto">
            <a:xfrm>
              <a:off x="2037" y="12289"/>
              <a:ext cx="2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6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30" name="Text Box 35"/>
            <p:cNvSpPr txBox="1">
              <a:spLocks noChangeArrowheads="1"/>
            </p:cNvSpPr>
            <p:nvPr/>
          </p:nvSpPr>
          <p:spPr bwMode="auto">
            <a:xfrm>
              <a:off x="1697" y="12641"/>
              <a:ext cx="175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7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31" name="Text Box 36"/>
            <p:cNvSpPr txBox="1">
              <a:spLocks noChangeArrowheads="1"/>
            </p:cNvSpPr>
            <p:nvPr/>
          </p:nvSpPr>
          <p:spPr bwMode="auto">
            <a:xfrm>
              <a:off x="2477" y="12641"/>
              <a:ext cx="15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5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32" name="Text Box 37"/>
            <p:cNvSpPr txBox="1">
              <a:spLocks noChangeArrowheads="1"/>
            </p:cNvSpPr>
            <p:nvPr/>
          </p:nvSpPr>
          <p:spPr bwMode="auto">
            <a:xfrm>
              <a:off x="2047" y="12641"/>
              <a:ext cx="21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</p:grpSp>
      <p:grpSp>
        <p:nvGrpSpPr>
          <p:cNvPr id="133" name="组合 132"/>
          <p:cNvGrpSpPr>
            <a:grpSpLocks/>
          </p:cNvGrpSpPr>
          <p:nvPr/>
        </p:nvGrpSpPr>
        <p:grpSpPr bwMode="auto">
          <a:xfrm>
            <a:off x="2703027" y="5366227"/>
            <a:ext cx="1353457" cy="1303133"/>
            <a:chOff x="1607" y="11855"/>
            <a:chExt cx="1080" cy="1092"/>
          </a:xfrm>
        </p:grpSpPr>
        <p:cxnSp>
          <p:nvCxnSpPr>
            <p:cNvPr id="134" name="Line 39"/>
            <p:cNvCxnSpPr/>
            <p:nvPr/>
          </p:nvCxnSpPr>
          <p:spPr bwMode="auto">
            <a:xfrm>
              <a:off x="1607" y="11855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Line 40"/>
            <p:cNvCxnSpPr/>
            <p:nvPr/>
          </p:nvCxnSpPr>
          <p:spPr bwMode="auto">
            <a:xfrm>
              <a:off x="1607" y="12219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Line 41"/>
            <p:cNvCxnSpPr/>
            <p:nvPr/>
          </p:nvCxnSpPr>
          <p:spPr bwMode="auto">
            <a:xfrm flipV="1">
              <a:off x="1617" y="12583"/>
              <a:ext cx="10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" name="Line 42"/>
            <p:cNvCxnSpPr/>
            <p:nvPr/>
          </p:nvCxnSpPr>
          <p:spPr bwMode="auto">
            <a:xfrm flipV="1">
              <a:off x="1607" y="12947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Line 43"/>
            <p:cNvCxnSpPr/>
            <p:nvPr/>
          </p:nvCxnSpPr>
          <p:spPr bwMode="auto">
            <a:xfrm>
              <a:off x="1607" y="11855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Line 44"/>
            <p:cNvCxnSpPr/>
            <p:nvPr/>
          </p:nvCxnSpPr>
          <p:spPr bwMode="auto">
            <a:xfrm>
              <a:off x="1967" y="11855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Line 45"/>
            <p:cNvCxnSpPr/>
            <p:nvPr/>
          </p:nvCxnSpPr>
          <p:spPr bwMode="auto">
            <a:xfrm flipH="1">
              <a:off x="2327" y="11855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Line 46"/>
            <p:cNvCxnSpPr/>
            <p:nvPr/>
          </p:nvCxnSpPr>
          <p:spPr bwMode="auto">
            <a:xfrm>
              <a:off x="2687" y="11855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Text Box 47"/>
            <p:cNvSpPr txBox="1">
              <a:spLocks noChangeArrowheads="1"/>
            </p:cNvSpPr>
            <p:nvPr/>
          </p:nvSpPr>
          <p:spPr bwMode="auto">
            <a:xfrm>
              <a:off x="1674" y="11920"/>
              <a:ext cx="21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2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43" name="Text Box 48"/>
            <p:cNvSpPr txBox="1">
              <a:spLocks noChangeArrowheads="1"/>
            </p:cNvSpPr>
            <p:nvPr/>
          </p:nvSpPr>
          <p:spPr bwMode="auto">
            <a:xfrm>
              <a:off x="2438" y="11918"/>
              <a:ext cx="17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4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44" name="Text Box 49"/>
            <p:cNvSpPr txBox="1">
              <a:spLocks noChangeArrowheads="1"/>
            </p:cNvSpPr>
            <p:nvPr/>
          </p:nvSpPr>
          <p:spPr bwMode="auto">
            <a:xfrm>
              <a:off x="2039" y="11925"/>
              <a:ext cx="21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7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45" name="Text Box 50"/>
            <p:cNvSpPr txBox="1">
              <a:spLocks noChangeArrowheads="1"/>
            </p:cNvSpPr>
            <p:nvPr/>
          </p:nvSpPr>
          <p:spPr bwMode="auto">
            <a:xfrm>
              <a:off x="1637" y="12282"/>
              <a:ext cx="29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 dirty="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2400" kern="100" dirty="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46" name="Text Box 51"/>
            <p:cNvSpPr txBox="1">
              <a:spLocks noChangeArrowheads="1"/>
            </p:cNvSpPr>
            <p:nvPr/>
          </p:nvSpPr>
          <p:spPr bwMode="auto">
            <a:xfrm>
              <a:off x="2379" y="12301"/>
              <a:ext cx="288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3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47" name="Text Box 52"/>
            <p:cNvSpPr txBox="1">
              <a:spLocks noChangeArrowheads="1"/>
            </p:cNvSpPr>
            <p:nvPr/>
          </p:nvSpPr>
          <p:spPr bwMode="auto">
            <a:xfrm>
              <a:off x="2037" y="12289"/>
              <a:ext cx="2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8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48" name="Text Box 53"/>
            <p:cNvSpPr txBox="1">
              <a:spLocks noChangeArrowheads="1"/>
            </p:cNvSpPr>
            <p:nvPr/>
          </p:nvSpPr>
          <p:spPr bwMode="auto">
            <a:xfrm>
              <a:off x="1697" y="12641"/>
              <a:ext cx="175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6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49" name="Text Box 54"/>
            <p:cNvSpPr txBox="1">
              <a:spLocks noChangeArrowheads="1"/>
            </p:cNvSpPr>
            <p:nvPr/>
          </p:nvSpPr>
          <p:spPr bwMode="auto">
            <a:xfrm>
              <a:off x="2477" y="12641"/>
              <a:ext cx="15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5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50" name="Text Box 55"/>
            <p:cNvSpPr txBox="1">
              <a:spLocks noChangeArrowheads="1"/>
            </p:cNvSpPr>
            <p:nvPr/>
          </p:nvSpPr>
          <p:spPr bwMode="auto">
            <a:xfrm>
              <a:off x="2047" y="12641"/>
              <a:ext cx="21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1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</p:grpSp>
      <p:grpSp>
        <p:nvGrpSpPr>
          <p:cNvPr id="151" name="组合 150"/>
          <p:cNvGrpSpPr>
            <a:grpSpLocks/>
          </p:cNvGrpSpPr>
          <p:nvPr/>
        </p:nvGrpSpPr>
        <p:grpSpPr bwMode="auto">
          <a:xfrm>
            <a:off x="4658703" y="5366227"/>
            <a:ext cx="1353457" cy="1303133"/>
            <a:chOff x="1607" y="11855"/>
            <a:chExt cx="1080" cy="1092"/>
          </a:xfrm>
        </p:grpSpPr>
        <p:cxnSp>
          <p:nvCxnSpPr>
            <p:cNvPr id="152" name="Line 57"/>
            <p:cNvCxnSpPr/>
            <p:nvPr/>
          </p:nvCxnSpPr>
          <p:spPr bwMode="auto">
            <a:xfrm>
              <a:off x="1607" y="11855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" name="Line 58"/>
            <p:cNvCxnSpPr/>
            <p:nvPr/>
          </p:nvCxnSpPr>
          <p:spPr bwMode="auto">
            <a:xfrm>
              <a:off x="1607" y="12219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Line 59"/>
            <p:cNvCxnSpPr/>
            <p:nvPr/>
          </p:nvCxnSpPr>
          <p:spPr bwMode="auto">
            <a:xfrm flipV="1">
              <a:off x="1617" y="12583"/>
              <a:ext cx="10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Line 60"/>
            <p:cNvCxnSpPr/>
            <p:nvPr/>
          </p:nvCxnSpPr>
          <p:spPr bwMode="auto">
            <a:xfrm flipV="1">
              <a:off x="1607" y="12947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Line 61"/>
            <p:cNvCxnSpPr/>
            <p:nvPr/>
          </p:nvCxnSpPr>
          <p:spPr bwMode="auto">
            <a:xfrm>
              <a:off x="1607" y="11855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Line 62"/>
            <p:cNvCxnSpPr/>
            <p:nvPr/>
          </p:nvCxnSpPr>
          <p:spPr bwMode="auto">
            <a:xfrm>
              <a:off x="1967" y="11855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Line 63"/>
            <p:cNvCxnSpPr/>
            <p:nvPr/>
          </p:nvCxnSpPr>
          <p:spPr bwMode="auto">
            <a:xfrm flipH="1">
              <a:off x="2327" y="11855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Line 64"/>
            <p:cNvCxnSpPr/>
            <p:nvPr/>
          </p:nvCxnSpPr>
          <p:spPr bwMode="auto">
            <a:xfrm>
              <a:off x="2687" y="11855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Text Box 65"/>
            <p:cNvSpPr txBox="1">
              <a:spLocks noChangeArrowheads="1"/>
            </p:cNvSpPr>
            <p:nvPr/>
          </p:nvSpPr>
          <p:spPr bwMode="auto">
            <a:xfrm>
              <a:off x="1674" y="11920"/>
              <a:ext cx="21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2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61" name="Text Box 66"/>
            <p:cNvSpPr txBox="1">
              <a:spLocks noChangeArrowheads="1"/>
            </p:cNvSpPr>
            <p:nvPr/>
          </p:nvSpPr>
          <p:spPr bwMode="auto">
            <a:xfrm>
              <a:off x="2438" y="11918"/>
              <a:ext cx="17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4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62" name="Text Box 67"/>
            <p:cNvSpPr txBox="1">
              <a:spLocks noChangeArrowheads="1"/>
            </p:cNvSpPr>
            <p:nvPr/>
          </p:nvSpPr>
          <p:spPr bwMode="auto">
            <a:xfrm>
              <a:off x="2039" y="11925"/>
              <a:ext cx="21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63" name="Text Box 68"/>
            <p:cNvSpPr txBox="1">
              <a:spLocks noChangeArrowheads="1"/>
            </p:cNvSpPr>
            <p:nvPr/>
          </p:nvSpPr>
          <p:spPr bwMode="auto">
            <a:xfrm>
              <a:off x="1637" y="12282"/>
              <a:ext cx="29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6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64" name="Text Box 69"/>
            <p:cNvSpPr txBox="1">
              <a:spLocks noChangeArrowheads="1"/>
            </p:cNvSpPr>
            <p:nvPr/>
          </p:nvSpPr>
          <p:spPr bwMode="auto">
            <a:xfrm>
              <a:off x="2379" y="12301"/>
              <a:ext cx="288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3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65" name="Text Box 70"/>
            <p:cNvSpPr txBox="1">
              <a:spLocks noChangeArrowheads="1"/>
            </p:cNvSpPr>
            <p:nvPr/>
          </p:nvSpPr>
          <p:spPr bwMode="auto">
            <a:xfrm>
              <a:off x="2037" y="12289"/>
              <a:ext cx="2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8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66" name="Text Box 71"/>
            <p:cNvSpPr txBox="1">
              <a:spLocks noChangeArrowheads="1"/>
            </p:cNvSpPr>
            <p:nvPr/>
          </p:nvSpPr>
          <p:spPr bwMode="auto">
            <a:xfrm>
              <a:off x="1697" y="12641"/>
              <a:ext cx="175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1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67" name="Text Box 72"/>
            <p:cNvSpPr txBox="1">
              <a:spLocks noChangeArrowheads="1"/>
            </p:cNvSpPr>
            <p:nvPr/>
          </p:nvSpPr>
          <p:spPr bwMode="auto">
            <a:xfrm>
              <a:off x="2477" y="12641"/>
              <a:ext cx="15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5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68" name="Text Box 73"/>
            <p:cNvSpPr txBox="1">
              <a:spLocks noChangeArrowheads="1"/>
            </p:cNvSpPr>
            <p:nvPr/>
          </p:nvSpPr>
          <p:spPr bwMode="auto">
            <a:xfrm>
              <a:off x="2047" y="12641"/>
              <a:ext cx="21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7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</p:grpSp>
      <p:grpSp>
        <p:nvGrpSpPr>
          <p:cNvPr id="169" name="组合 168"/>
          <p:cNvGrpSpPr>
            <a:grpSpLocks/>
          </p:cNvGrpSpPr>
          <p:nvPr/>
        </p:nvGrpSpPr>
        <p:grpSpPr bwMode="auto">
          <a:xfrm>
            <a:off x="6818943" y="5366227"/>
            <a:ext cx="1353457" cy="1303133"/>
            <a:chOff x="1607" y="11855"/>
            <a:chExt cx="1080" cy="1092"/>
          </a:xfrm>
        </p:grpSpPr>
        <p:cxnSp>
          <p:nvCxnSpPr>
            <p:cNvPr id="170" name="Line 75"/>
            <p:cNvCxnSpPr/>
            <p:nvPr/>
          </p:nvCxnSpPr>
          <p:spPr bwMode="auto">
            <a:xfrm>
              <a:off x="1607" y="11855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Line 76"/>
            <p:cNvCxnSpPr/>
            <p:nvPr/>
          </p:nvCxnSpPr>
          <p:spPr bwMode="auto">
            <a:xfrm>
              <a:off x="1607" y="12219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" name="Line 77"/>
            <p:cNvCxnSpPr/>
            <p:nvPr/>
          </p:nvCxnSpPr>
          <p:spPr bwMode="auto">
            <a:xfrm flipV="1">
              <a:off x="1617" y="12583"/>
              <a:ext cx="10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Line 78"/>
            <p:cNvCxnSpPr/>
            <p:nvPr/>
          </p:nvCxnSpPr>
          <p:spPr bwMode="auto">
            <a:xfrm flipV="1">
              <a:off x="1607" y="12947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" name="Line 79"/>
            <p:cNvCxnSpPr/>
            <p:nvPr/>
          </p:nvCxnSpPr>
          <p:spPr bwMode="auto">
            <a:xfrm>
              <a:off x="1607" y="11855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80"/>
            <p:cNvCxnSpPr/>
            <p:nvPr/>
          </p:nvCxnSpPr>
          <p:spPr bwMode="auto">
            <a:xfrm>
              <a:off x="1967" y="11855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" name="Line 81"/>
            <p:cNvCxnSpPr/>
            <p:nvPr/>
          </p:nvCxnSpPr>
          <p:spPr bwMode="auto">
            <a:xfrm flipH="1">
              <a:off x="2327" y="11855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" name="Line 82"/>
            <p:cNvCxnSpPr/>
            <p:nvPr/>
          </p:nvCxnSpPr>
          <p:spPr bwMode="auto">
            <a:xfrm>
              <a:off x="2687" y="11855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8" name="Text Box 83"/>
            <p:cNvSpPr txBox="1">
              <a:spLocks noChangeArrowheads="1"/>
            </p:cNvSpPr>
            <p:nvPr/>
          </p:nvSpPr>
          <p:spPr bwMode="auto">
            <a:xfrm>
              <a:off x="1674" y="11920"/>
              <a:ext cx="21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2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79" name="Text Box 84"/>
            <p:cNvSpPr txBox="1">
              <a:spLocks noChangeArrowheads="1"/>
            </p:cNvSpPr>
            <p:nvPr/>
          </p:nvSpPr>
          <p:spPr bwMode="auto">
            <a:xfrm>
              <a:off x="2438" y="11918"/>
              <a:ext cx="17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4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80" name="Text Box 85"/>
            <p:cNvSpPr txBox="1">
              <a:spLocks noChangeArrowheads="1"/>
            </p:cNvSpPr>
            <p:nvPr/>
          </p:nvSpPr>
          <p:spPr bwMode="auto">
            <a:xfrm>
              <a:off x="2039" y="11925"/>
              <a:ext cx="21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8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81" name="Text Box 86"/>
            <p:cNvSpPr txBox="1">
              <a:spLocks noChangeArrowheads="1"/>
            </p:cNvSpPr>
            <p:nvPr/>
          </p:nvSpPr>
          <p:spPr bwMode="auto">
            <a:xfrm>
              <a:off x="1637" y="12282"/>
              <a:ext cx="29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7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82" name="Text Box 87"/>
            <p:cNvSpPr txBox="1">
              <a:spLocks noChangeArrowheads="1"/>
            </p:cNvSpPr>
            <p:nvPr/>
          </p:nvSpPr>
          <p:spPr bwMode="auto">
            <a:xfrm>
              <a:off x="2379" y="12301"/>
              <a:ext cx="288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83" name="Text Box 88"/>
            <p:cNvSpPr txBox="1">
              <a:spLocks noChangeArrowheads="1"/>
            </p:cNvSpPr>
            <p:nvPr/>
          </p:nvSpPr>
          <p:spPr bwMode="auto">
            <a:xfrm>
              <a:off x="2037" y="12289"/>
              <a:ext cx="2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3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84" name="Text Box 89"/>
            <p:cNvSpPr txBox="1">
              <a:spLocks noChangeArrowheads="1"/>
            </p:cNvSpPr>
            <p:nvPr/>
          </p:nvSpPr>
          <p:spPr bwMode="auto">
            <a:xfrm>
              <a:off x="1697" y="12641"/>
              <a:ext cx="175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6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85" name="Text Box 90"/>
            <p:cNvSpPr txBox="1">
              <a:spLocks noChangeArrowheads="1"/>
            </p:cNvSpPr>
            <p:nvPr/>
          </p:nvSpPr>
          <p:spPr bwMode="auto">
            <a:xfrm>
              <a:off x="2477" y="12641"/>
              <a:ext cx="15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5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86" name="Text Box 91"/>
            <p:cNvSpPr txBox="1">
              <a:spLocks noChangeArrowheads="1"/>
            </p:cNvSpPr>
            <p:nvPr/>
          </p:nvSpPr>
          <p:spPr bwMode="auto">
            <a:xfrm>
              <a:off x="2047" y="12641"/>
              <a:ext cx="21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>
                  <a:effectLst/>
                  <a:latin typeface="Calibri"/>
                  <a:ea typeface="宋体"/>
                  <a:cs typeface="Times New Roman"/>
                </a:rPr>
                <a:t>1</a:t>
              </a:r>
              <a:endParaRPr lang="zh-CN" sz="2400" kern="100">
                <a:effectLst/>
                <a:latin typeface="Calibri"/>
                <a:ea typeface="宋体"/>
                <a:cs typeface="Times New Roman"/>
              </a:endParaRPr>
            </a:p>
          </p:txBody>
        </p:sp>
      </p:grpSp>
      <p:sp>
        <p:nvSpPr>
          <p:cNvPr id="187" name="Rectangle 229"/>
          <p:cNvSpPr>
            <a:spLocks noChangeArrowheads="1"/>
          </p:cNvSpPr>
          <p:nvPr/>
        </p:nvSpPr>
        <p:spPr bwMode="auto">
          <a:xfrm>
            <a:off x="233448" y="661338"/>
            <a:ext cx="818180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、设有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个矩阵连乘积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ABCD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，设它们的维度分别为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10×20, B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20×50, C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50×1 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1×100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，根据动态规划算法求解，计算量最少的完全加括号形式为（      ）</a:t>
            </a:r>
            <a:endParaRPr kumimoji="0" lang="zh-CN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．（（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AB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）（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CD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））		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．（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CD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）））</a:t>
            </a:r>
            <a:endParaRPr lang="en-US" altLang="zh-CN" sz="2400" dirty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．（（（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AB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		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．（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BC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8" name="Rectangle 239"/>
          <p:cNvSpPr>
            <a:spLocks noChangeArrowheads="1"/>
          </p:cNvSpPr>
          <p:nvPr/>
        </p:nvSpPr>
        <p:spPr bwMode="auto">
          <a:xfrm>
            <a:off x="103238" y="2642001"/>
            <a:ext cx="89135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zh-CN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下列</a:t>
            </a:r>
            <a:r>
              <a:rPr kumimoji="0" lang="pl-PL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3×3</a:t>
            </a:r>
            <a:r>
              <a:rPr kumimoji="0" lang="zh-CN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方形棋盘上给定的</a:t>
            </a:r>
            <a:r>
              <a:rPr kumimoji="0" lang="pl-PL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个号牌和一个空格的初始排列中，（       ）经过一系列合法的号牌移动，始终无法到达右图所示的目标状态。</a:t>
            </a:r>
            <a:endParaRPr kumimoji="0" lang="zh-CN" alt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9" name="Rectangle 276"/>
          <p:cNvSpPr>
            <a:spLocks noChangeArrowheads="1"/>
          </p:cNvSpPr>
          <p:nvPr/>
        </p:nvSpPr>
        <p:spPr bwMode="auto">
          <a:xfrm>
            <a:off x="216682" y="4869160"/>
            <a:ext cx="7251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A.           	     B.                             C.             	   D.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10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980728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2400" dirty="0"/>
              <a:t>9</a:t>
            </a:r>
            <a:r>
              <a:rPr lang="zh-CN" altLang="zh-CN" sz="2400" dirty="0"/>
              <a:t>、应用</a:t>
            </a:r>
            <a:r>
              <a:rPr lang="pt-BR" altLang="zh-CN" sz="2400" dirty="0"/>
              <a:t>Johnson</a:t>
            </a:r>
            <a:r>
              <a:rPr lang="zh-CN" altLang="zh-CN" sz="2400" dirty="0"/>
              <a:t>法则的流水作业调度采用的算法是（</a:t>
            </a:r>
            <a:r>
              <a:rPr lang="pt-BR" altLang="zh-CN" sz="2400" dirty="0"/>
              <a:t>      </a:t>
            </a:r>
            <a:r>
              <a:rPr lang="zh-CN" altLang="zh-CN" sz="2400" dirty="0"/>
              <a:t>）</a:t>
            </a:r>
            <a:r>
              <a:rPr lang="pt-BR" altLang="zh-CN" sz="2400" dirty="0"/>
              <a:t>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pt-BR" altLang="zh-CN" sz="2400" dirty="0"/>
              <a:t>A. </a:t>
            </a:r>
            <a:r>
              <a:rPr lang="zh-CN" altLang="zh-CN" sz="2400" dirty="0"/>
              <a:t>贪心算法</a:t>
            </a:r>
            <a:r>
              <a:rPr lang="pt-BR" altLang="zh-CN" sz="2400" dirty="0"/>
              <a:t>    B. </a:t>
            </a:r>
            <a:r>
              <a:rPr lang="zh-CN" altLang="zh-CN" sz="2400" dirty="0"/>
              <a:t>分支限界法</a:t>
            </a:r>
            <a:r>
              <a:rPr lang="pt-BR" altLang="zh-CN" sz="2400" dirty="0"/>
              <a:t>    C.</a:t>
            </a:r>
            <a:r>
              <a:rPr lang="zh-CN" altLang="zh-CN" sz="2400" dirty="0"/>
              <a:t>分治法</a:t>
            </a:r>
            <a:r>
              <a:rPr lang="pt-BR" altLang="zh-CN" sz="2400" dirty="0"/>
              <a:t>    D. </a:t>
            </a:r>
            <a:r>
              <a:rPr lang="zh-CN" altLang="zh-CN" sz="2400" dirty="0"/>
              <a:t>动态规划算法</a:t>
            </a:r>
          </a:p>
          <a:p>
            <a:pPr>
              <a:lnSpc>
                <a:spcPct val="150000"/>
              </a:lnSpc>
            </a:pPr>
            <a:r>
              <a:rPr lang="pt-BR" altLang="zh-CN" sz="2400" dirty="0"/>
              <a:t>10</a:t>
            </a:r>
            <a:r>
              <a:rPr lang="zh-CN" altLang="zh-CN" sz="2400" dirty="0"/>
              <a:t>、基于比较的排序算法的时间复杂度下界为（</a:t>
            </a:r>
            <a:r>
              <a:rPr lang="pt-BR" altLang="zh-CN" sz="2400" dirty="0"/>
              <a:t>      </a:t>
            </a:r>
            <a:r>
              <a:rPr lang="zh-CN" altLang="zh-CN" sz="2400" dirty="0"/>
              <a:t>）</a:t>
            </a:r>
          </a:p>
          <a:p>
            <a:pPr>
              <a:lnSpc>
                <a:spcPct val="150000"/>
              </a:lnSpc>
            </a:pPr>
            <a:r>
              <a:rPr lang="pt-BR" altLang="zh-CN" sz="2400" dirty="0"/>
              <a:t>A</a:t>
            </a:r>
            <a:r>
              <a:rPr lang="zh-CN" altLang="zh-CN" sz="2400" dirty="0"/>
              <a:t>．</a:t>
            </a:r>
            <a:r>
              <a:rPr lang="pt-BR" altLang="zh-CN" sz="2400" dirty="0"/>
              <a:t>O(nlogn)		B</a:t>
            </a:r>
            <a:r>
              <a:rPr lang="zh-CN" altLang="zh-CN" sz="2400" dirty="0"/>
              <a:t>．</a:t>
            </a:r>
            <a:r>
              <a:rPr lang="pt-BR" altLang="zh-CN" sz="2400" dirty="0"/>
              <a:t>O(n)	</a:t>
            </a:r>
            <a:r>
              <a:rPr lang="pt-BR" altLang="zh-CN" sz="2400" dirty="0" smtClean="0"/>
              <a:t>C</a:t>
            </a:r>
            <a:r>
              <a:rPr lang="zh-CN" altLang="zh-CN" sz="2400" dirty="0"/>
              <a:t>．</a:t>
            </a:r>
            <a:r>
              <a:rPr lang="pt-BR" altLang="zh-CN" sz="2400" dirty="0"/>
              <a:t>O(logn)	</a:t>
            </a:r>
            <a:r>
              <a:rPr lang="pt-BR" altLang="zh-CN" sz="2400" dirty="0" smtClean="0"/>
              <a:t>D</a:t>
            </a:r>
            <a:r>
              <a:rPr lang="zh-CN" altLang="zh-CN" sz="2400" dirty="0"/>
              <a:t>．</a:t>
            </a:r>
            <a:r>
              <a:rPr lang="pt-BR" altLang="zh-CN" sz="2400" dirty="0"/>
              <a:t>O(n</a:t>
            </a:r>
            <a:r>
              <a:rPr lang="pt-BR" altLang="zh-CN" sz="2400" baseline="30000" dirty="0"/>
              <a:t>2</a:t>
            </a:r>
            <a:r>
              <a:rPr lang="pt-BR" altLang="zh-CN" sz="2400" dirty="0"/>
              <a:t>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7289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P89 5-7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95536" y="1443840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template &lt;class T&gt;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SortableList</a:t>
            </a:r>
            <a:r>
              <a:rPr lang="en-US" altLang="zh-CN" sz="2400" dirty="0" smtClean="0"/>
              <a:t>&lt;T&gt;::</a:t>
            </a:r>
            <a:r>
              <a:rPr lang="en-US" altLang="zh-CN" sz="2400" dirty="0" err="1" smtClean="0"/>
              <a:t>BSearch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T&amp;x,int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left,int</a:t>
            </a:r>
            <a:r>
              <a:rPr lang="en-US" altLang="zh-CN" sz="2400" dirty="0"/>
              <a:t> right) </a:t>
            </a:r>
            <a:r>
              <a:rPr lang="en-US" altLang="zh-CN" sz="2400" dirty="0" err="1"/>
              <a:t>const</a:t>
            </a:r>
            <a:endParaRPr lang="zh-CN" altLang="zh-CN" sz="2400" dirty="0"/>
          </a:p>
          <a:p>
            <a:r>
              <a:rPr lang="en-US" altLang="zh-CN" sz="2400" dirty="0"/>
              <a:t>{	</a:t>
            </a:r>
            <a:endParaRPr lang="zh-CN" altLang="zh-CN" sz="2400" dirty="0"/>
          </a:p>
          <a:p>
            <a:r>
              <a:rPr lang="en-US" altLang="zh-CN" sz="2400" dirty="0"/>
              <a:t>	if (left&lt;=right)</a:t>
            </a:r>
            <a:endParaRPr lang="zh-CN" altLang="zh-CN" sz="2400" dirty="0"/>
          </a:p>
          <a:p>
            <a:r>
              <a:rPr lang="en-US" altLang="zh-CN" sz="2400" dirty="0"/>
              <a:t>	{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</a:t>
            </a:r>
            <a:r>
              <a:rPr lang="en-US" altLang="zh-CN" sz="2400" dirty="0" smtClean="0"/>
              <a:t>= </a:t>
            </a:r>
            <a:r>
              <a:rPr lang="en-US" altLang="zh-CN" sz="2400" u="sng" dirty="0" smtClean="0"/>
              <a:t>(</a:t>
            </a:r>
            <a:r>
              <a:rPr lang="en-US" altLang="zh-CN" sz="2400" u="sng" dirty="0" err="1" smtClean="0"/>
              <a:t>right+left</a:t>
            </a:r>
            <a:r>
              <a:rPr lang="en-US" altLang="zh-CN" sz="2400" u="sng" dirty="0" smtClean="0"/>
              <a:t>)/</a:t>
            </a:r>
            <a:r>
              <a:rPr lang="en-US" altLang="zh-CN" sz="2400" u="sng" dirty="0"/>
              <a:t>3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		if (x&lt;l[m]) return </a:t>
            </a:r>
            <a:r>
              <a:rPr lang="en-US" altLang="zh-CN" sz="2400" u="sng" dirty="0" err="1"/>
              <a:t>BSearch</a:t>
            </a:r>
            <a:r>
              <a:rPr lang="en-US" altLang="zh-CN" sz="2400" u="sng" dirty="0"/>
              <a:t>(x,left,m-1)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		else if (x&gt;l[m]) return </a:t>
            </a:r>
            <a:r>
              <a:rPr lang="en-US" altLang="zh-CN" sz="2400" u="sng" dirty="0" err="1"/>
              <a:t>BSearch</a:t>
            </a:r>
            <a:r>
              <a:rPr lang="en-US" altLang="zh-CN" sz="2400" u="sng" dirty="0"/>
              <a:t>(x,m+1,right)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		else return m;</a:t>
            </a:r>
            <a:endParaRPr lang="zh-CN" altLang="zh-CN" sz="2400" dirty="0"/>
          </a:p>
          <a:p>
            <a:r>
              <a:rPr lang="en-US" altLang="zh-CN" sz="2400" dirty="0"/>
              <a:t>	}</a:t>
            </a:r>
            <a:endParaRPr lang="zh-CN" altLang="zh-CN" sz="2400" dirty="0"/>
          </a:p>
          <a:p>
            <a:r>
              <a:rPr lang="en-US" altLang="zh-CN" sz="2400" dirty="0"/>
              <a:t>	return -1;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1628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P89 5-11</a:t>
            </a:r>
            <a:endParaRPr lang="zh-CN" altLang="en-US" sz="2800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0" b="8097"/>
          <a:stretch/>
        </p:blipFill>
        <p:spPr bwMode="auto">
          <a:xfrm>
            <a:off x="323528" y="1700808"/>
            <a:ext cx="849694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93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955</Words>
  <Application>Microsoft Office PowerPoint</Application>
  <PresentationFormat>全屏显示(4:3)</PresentationFormat>
  <Paragraphs>161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主题​​</vt:lpstr>
      <vt:lpstr>Equation.DSMT4</vt:lpstr>
      <vt:lpstr>考试题型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P89 5-7</vt:lpstr>
      <vt:lpstr>P89 5-11</vt:lpstr>
      <vt:lpstr>P120 6-9</vt:lpstr>
      <vt:lpstr>P158 7-1</vt:lpstr>
      <vt:lpstr>P180 8-5</vt:lpstr>
      <vt:lpstr>P180 8-6</vt:lpstr>
      <vt:lpstr>P205  9-2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</dc:creator>
  <cp:lastModifiedBy>wy</cp:lastModifiedBy>
  <cp:revision>20</cp:revision>
  <dcterms:created xsi:type="dcterms:W3CDTF">2017-06-15T04:04:10Z</dcterms:created>
  <dcterms:modified xsi:type="dcterms:W3CDTF">2017-06-19T05:20:55Z</dcterms:modified>
</cp:coreProperties>
</file>