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F5050"/>
    <a:srgbClr val="CC3300"/>
    <a:srgbClr val="339933"/>
    <a:srgbClr val="6699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8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charset="0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4161A-48D5-44F8-92E4-5D26FEDDB8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01805-F8CE-47D7-89E4-3390B3C181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x-none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0C26A-D328-400D-96D2-AB528A75B5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02D7B-3487-4308-BF98-2BD31FCA47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x-none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FA62D-3380-434D-8A70-4FF9CE6EEE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B2E9C-526D-4810-BC64-3D5FBB69AA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x-none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2C930-29DD-44F7-BAF7-B3611F20F2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ED017-548E-479A-BD22-DF3B642B7E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C67DB-DFAC-43F6-9598-D2E230DB73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x-none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100679-4F03-40D5-966E-7EB5FEC34C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x-none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78C2A-F201-4E1D-B00F-B0216AAAB9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F8D8705-2480-4F0B-BA75-A421227C56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charset="0"/>
          <a:ea typeface="宋体" charset="0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宋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宋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宋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lldog2011/pico" TargetMode="External"/><Relationship Id="rId2" Type="http://schemas.openxmlformats.org/officeDocument/2006/relationships/hyperlink" Target="https://github.com/bulldog2011/nan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kumimoji="0" lang="en-US" altLang="zh-CN" sz="4600" smtClean="0"/>
              <a:t>Easy Web Service on Android with Nano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35375" y="2924175"/>
            <a:ext cx="4979988" cy="18224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kumimoji="0" lang="en-US" altLang="zh-CN" smtClean="0"/>
              <a:t>-by William</a:t>
            </a:r>
            <a:br>
              <a:rPr kumimoji="0" lang="en-US" altLang="zh-CN" smtClean="0"/>
            </a:br>
            <a:r>
              <a:rPr kumimoji="0" lang="en-US" altLang="zh-CN" smtClean="0"/>
              <a:t>http://bulldog2011.github.com/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 smtClean="0"/>
              <a:t>Demo 1 </a:t>
            </a:r>
            <a:r>
              <a:rPr kumimoji="0" lang="en-US" altLang="zh-CN" smtClean="0">
                <a:latin typeface="Arial" charset="0"/>
              </a:rPr>
              <a:t>–</a:t>
            </a:r>
            <a:r>
              <a:rPr kumimoji="0" lang="en-US" altLang="zh-CN" smtClean="0"/>
              <a:t> BarCode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2138" y="1268413"/>
            <a:ext cx="2679700" cy="44656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 sz="3800" smtClean="0"/>
              <a:t>Demo 2 </a:t>
            </a:r>
            <a:r>
              <a:rPr kumimoji="0" lang="en-US" altLang="zh-CN" sz="3800" smtClean="0">
                <a:latin typeface="Arial" charset="0"/>
              </a:rPr>
              <a:t>–</a:t>
            </a:r>
            <a:r>
              <a:rPr kumimoji="0" lang="en-US" altLang="zh-CN" sz="3800" smtClean="0"/>
              <a:t> Amazon Book Finder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133600"/>
            <a:ext cx="3743325" cy="2374900"/>
          </a:xfrm>
        </p:spPr>
        <p:txBody>
          <a:bodyPr/>
          <a:lstStyle/>
          <a:p>
            <a:pPr marL="400050" indent="-4000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zh-CN" sz="2100" smtClean="0"/>
              <a:t>Amazon Product Advertising </a:t>
            </a:r>
          </a:p>
          <a:p>
            <a:pPr marL="400050" indent="-4000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zh-CN" sz="2100" smtClean="0"/>
              <a:t>API used:</a:t>
            </a:r>
          </a:p>
          <a:p>
            <a:pPr marL="725488" lvl="1" indent="-3810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kumimoji="0" lang="en-US" altLang="zh-CN" sz="2000" b="1" i="1" smtClean="0"/>
              <a:t>itemSearch</a:t>
            </a:r>
            <a:r>
              <a:rPr kumimoji="0" lang="en-US" altLang="zh-CN" sz="2000" smtClean="0"/>
              <a:t> for book search</a:t>
            </a:r>
          </a:p>
          <a:p>
            <a:pPr marL="725488" lvl="1" indent="-3810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kumimoji="0" lang="en-US" altLang="zh-CN" sz="2000" b="1" i="1" smtClean="0"/>
              <a:t>cartCreate</a:t>
            </a:r>
            <a:r>
              <a:rPr kumimoji="0" lang="en-US" altLang="zh-CN" sz="2000" smtClean="0"/>
              <a:t> to add chosen book into shopping cart</a:t>
            </a: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6825" y="1052513"/>
            <a:ext cx="2973388" cy="4956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39825"/>
          </a:xfrm>
        </p:spPr>
        <p:txBody>
          <a:bodyPr/>
          <a:lstStyle/>
          <a:p>
            <a:pPr eaLnBrk="1" hangingPunct="1"/>
            <a:r>
              <a:rPr kumimoji="0" lang="en-US" altLang="zh-CN" smtClean="0"/>
              <a:t>Demo 3 </a:t>
            </a:r>
            <a:r>
              <a:rPr kumimoji="0" lang="en-US" altLang="zh-CN" smtClean="0">
                <a:latin typeface="Arial" charset="0"/>
              </a:rPr>
              <a:t>–</a:t>
            </a:r>
            <a:r>
              <a:rPr kumimoji="0" lang="en-US" altLang="zh-CN" smtClean="0"/>
              <a:t> eBay Demo App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4213" y="2133600"/>
            <a:ext cx="3743325" cy="3455988"/>
          </a:xfrm>
        </p:spPr>
        <p:txBody>
          <a:bodyPr/>
          <a:lstStyle/>
          <a:p>
            <a:pPr marL="400050" indent="-400050" eaLnBrk="1" hangingPunct="1">
              <a:buFont typeface="Wingdings" pitchFamily="2" charset="2"/>
              <a:buNone/>
            </a:pPr>
            <a:r>
              <a:rPr kumimoji="0" lang="en-US" altLang="zh-CN" sz="2100" smtClean="0"/>
              <a:t>eBay Finding API used:</a:t>
            </a:r>
          </a:p>
          <a:p>
            <a:pPr marL="725488" lvl="1" indent="-381000" eaLnBrk="1" hangingPunct="1">
              <a:buFont typeface="Wingdings" pitchFamily="2" charset="2"/>
              <a:buAutoNum type="arabicPeriod"/>
            </a:pPr>
            <a:r>
              <a:rPr kumimoji="0" lang="en-US" altLang="zh-CN" sz="2000" b="1" i="1" smtClean="0"/>
              <a:t>findItemsByKeywords</a:t>
            </a:r>
            <a:r>
              <a:rPr kumimoji="0" lang="en-US" altLang="zh-CN" sz="2000" smtClean="0"/>
              <a:t> for item search</a:t>
            </a:r>
          </a:p>
          <a:p>
            <a:pPr marL="400050" indent="-400050" eaLnBrk="1" hangingPunct="1">
              <a:buFont typeface="Wingdings" pitchFamily="2" charset="2"/>
              <a:buNone/>
            </a:pPr>
            <a:r>
              <a:rPr kumimoji="0" lang="en-US" altLang="zh-CN" sz="2100" smtClean="0"/>
              <a:t>eBay Shopping API used:</a:t>
            </a:r>
          </a:p>
          <a:p>
            <a:pPr marL="725488" lvl="1" indent="-381000" eaLnBrk="1" hangingPunct="1">
              <a:buFont typeface="Wingdings" pitchFamily="2" charset="2"/>
              <a:buAutoNum type="arabicPeriod"/>
            </a:pPr>
            <a:r>
              <a:rPr kumimoji="0" lang="en-US" altLang="zh-CN" sz="2000" b="1" i="1" smtClean="0"/>
              <a:t>getSingleItem</a:t>
            </a:r>
            <a:r>
              <a:rPr kumimoji="0" lang="en-US" altLang="zh-CN" sz="2000" smtClean="0"/>
              <a:t> for item details</a:t>
            </a:r>
          </a:p>
          <a:p>
            <a:pPr marL="400050" indent="-400050" eaLnBrk="1" hangingPunct="1">
              <a:buFont typeface="Wingdings" pitchFamily="2" charset="2"/>
              <a:buNone/>
            </a:pPr>
            <a:r>
              <a:rPr kumimoji="0" lang="en-US" altLang="zh-CN" sz="2100" smtClean="0"/>
              <a:t>eBay Trading API used:</a:t>
            </a:r>
          </a:p>
          <a:p>
            <a:pPr marL="725488" lvl="1" indent="-381000" eaLnBrk="1" hangingPunct="1">
              <a:buFont typeface="Wingdings" pitchFamily="2" charset="2"/>
              <a:buAutoNum type="arabicPeriod"/>
            </a:pPr>
            <a:r>
              <a:rPr kumimoji="0" lang="en-US" altLang="zh-CN" sz="2000" b="1" i="1" smtClean="0"/>
              <a:t>addToWatchList</a:t>
            </a:r>
            <a:r>
              <a:rPr kumimoji="0" lang="en-US" altLang="zh-CN" sz="2000" smtClean="0"/>
              <a:t> for adding item to watch list</a:t>
            </a:r>
            <a:endParaRPr kumimoji="0" lang="zh-CN" altLang="en-US" sz="2000" smtClean="0"/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8263" y="1125538"/>
            <a:ext cx="2843212" cy="47386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 smtClean="0"/>
              <a:t>Source, Samples and Tutorials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65400"/>
            <a:ext cx="8229600" cy="15113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zh-CN" sz="2100" smtClean="0"/>
              <a:t>For Android: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zh-CN" sz="2100" smtClean="0">
                <a:hlinkClick r:id="rId2"/>
              </a:rPr>
              <a:t>https://github.com/bulldog2011/nano</a:t>
            </a:r>
            <a:endParaRPr kumimoji="0" lang="en-US" altLang="zh-CN" sz="21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zh-CN" sz="2100" smtClean="0"/>
              <a:t>Similar framework for iOS: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zh-CN" sz="2100" smtClean="0">
                <a:hlinkClick r:id="rId3"/>
              </a:rPr>
              <a:t>https://github.com/bulldog2011/pico</a:t>
            </a:r>
            <a:endParaRPr kumimoji="0" lang="en-US" altLang="zh-CN" sz="21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kumimoji="0" lang="en-US" altLang="zh-CN" sz="21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 smtClean="0"/>
              <a:t>Problem Domain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773238"/>
            <a:ext cx="7693025" cy="1138237"/>
          </a:xfrm>
        </p:spPr>
        <p:txBody>
          <a:bodyPr/>
          <a:lstStyle/>
          <a:p>
            <a:pPr eaLnBrk="1" hangingPunct="1"/>
            <a:r>
              <a:rPr kumimoji="0" lang="en-US" altLang="zh-CN" sz="2600" smtClean="0"/>
              <a:t>There is a gap between Android device and traditional SOAP/XML based web service</a:t>
            </a:r>
          </a:p>
        </p:txBody>
      </p:sp>
      <p:sp>
        <p:nvSpPr>
          <p:cNvPr id="14339" name="AutoShape 5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0" name="AutoShape 7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2" name="Rectangle 10"/>
          <p:cNvSpPr>
            <a:spLocks noChangeArrowheads="1"/>
          </p:cNvSpPr>
          <p:nvPr/>
        </p:nvSpPr>
        <p:spPr bwMode="auto">
          <a:xfrm>
            <a:off x="6084888" y="3716338"/>
            <a:ext cx="1728787" cy="10795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SOAP/XML </a:t>
            </a:r>
            <a:br>
              <a:rPr lang="en-US" altLang="zh-CN"/>
            </a:br>
            <a:r>
              <a:rPr lang="en-US" altLang="zh-CN"/>
              <a:t>Web Service</a:t>
            </a:r>
          </a:p>
        </p:txBody>
      </p:sp>
      <p:sp>
        <p:nvSpPr>
          <p:cNvPr id="14343" name="Rectangle 12"/>
          <p:cNvSpPr>
            <a:spLocks noChangeArrowheads="1"/>
          </p:cNvSpPr>
          <p:nvPr/>
        </p:nvSpPr>
        <p:spPr bwMode="auto">
          <a:xfrm>
            <a:off x="2916238" y="3933825"/>
            <a:ext cx="2663825" cy="647700"/>
          </a:xfrm>
          <a:prstGeom prst="rect">
            <a:avLst/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4" name="Oval 13"/>
          <p:cNvSpPr>
            <a:spLocks noChangeArrowheads="1"/>
          </p:cNvSpPr>
          <p:nvPr/>
        </p:nvSpPr>
        <p:spPr bwMode="auto">
          <a:xfrm>
            <a:off x="3563938" y="3500438"/>
            <a:ext cx="1368425" cy="936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7" name="AutoShape 11" descr="2Q=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4349" name="AutoShape 13" descr="2Q=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pic>
        <p:nvPicPr>
          <p:cNvPr id="14350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3500438"/>
            <a:ext cx="1728787" cy="14716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 smtClean="0"/>
              <a:t>Nano to Fill the Gap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kumimoji="0" lang="en-US" altLang="zh-CN" sz="2600" smtClean="0"/>
              <a:t>Nano is a light client-side web service framework tailored for Android platform.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CN" sz="2600" smtClean="0"/>
              <a:t>Feature Highlight: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en-US" altLang="zh-CN" sz="2200" smtClean="0"/>
              <a:t>Support WSDL driven development, auto-generate strongly typed proxy from WSDL.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en-US" altLang="zh-CN" sz="2200" smtClean="0"/>
              <a:t>Support SOAP 1.1/1.2 and XML based Web service.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en-US" altLang="zh-CN" sz="2200" smtClean="0"/>
              <a:t>Automatic XML to Java binding, performance comparable to Android native XML parser.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en-US" altLang="zh-CN" sz="2200" smtClean="0"/>
              <a:t>Verified with industrial grade Web Services like Amazon and eBay Web Services.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en-US" altLang="zh-CN" sz="2200" smtClean="0"/>
              <a:t>Asynchronous service invocation, flexible HTTP/SOAP header, timeout, encoding setting, logging, etc.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en-US" altLang="zh-CN" sz="2200" smtClean="0"/>
              <a:t>Can be used as a standalone XML and JSON binding framework.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 smtClean="0"/>
              <a:t>The Big Picture</a:t>
            </a:r>
          </a:p>
        </p:txBody>
      </p:sp>
      <p:pic>
        <p:nvPicPr>
          <p:cNvPr id="16389" name="Picture 5" descr="The Big Pictu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1150" y="1281113"/>
            <a:ext cx="5981700" cy="4295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 smtClean="0"/>
              <a:t>Code Generation from WSDL</a:t>
            </a:r>
          </a:p>
        </p:txBody>
      </p:sp>
      <p:pic>
        <p:nvPicPr>
          <p:cNvPr id="17410" name="Picture 5" descr="codegen-arc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1484313"/>
            <a:ext cx="5256213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 smtClean="0"/>
              <a:t>Automatic XML&lt;&gt;Object Binding</a:t>
            </a:r>
          </a:p>
        </p:txBody>
      </p:sp>
      <p:pic>
        <p:nvPicPr>
          <p:cNvPr id="18434" name="Picture 5" descr="bind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1700213"/>
            <a:ext cx="4762500" cy="396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 smtClean="0"/>
              <a:t>WSDL Driven Dev Flow on Android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kumimoji="0" lang="en-US" altLang="zh-CN" smtClean="0"/>
              <a:t>Generate Android Java proxy from WSDL,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kumimoji="0" lang="en-US" altLang="zh-CN" smtClean="0"/>
              <a:t>Create new Android project, add Nano runtime and generated proxy into the project,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kumimoji="0" lang="en-US" altLang="zh-CN" smtClean="0"/>
              <a:t>Implement application logic and UI, call proxy to invoke web service as needed.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 smtClean="0"/>
              <a:t>Simple Service Invocation Paradigm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29600" cy="1657350"/>
          </a:xfrm>
        </p:spPr>
        <p:txBody>
          <a:bodyPr/>
          <a:lstStyle/>
          <a:p>
            <a:pPr marL="361950" indent="-361950" eaLnBrk="1" hangingPunct="1">
              <a:lnSpc>
                <a:spcPct val="80000"/>
              </a:lnSpc>
            </a:pPr>
            <a:r>
              <a:rPr kumimoji="0" lang="en-US" altLang="zh-CN" sz="2400" smtClean="0"/>
              <a:t>Invoke service with: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kumimoji="0" lang="en-US" altLang="zh-CN" sz="2000" smtClean="0"/>
              <a:t>Request object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kumimoji="0" lang="en-US" altLang="zh-CN" sz="2000" smtClean="0"/>
              <a:t>Callback object with success, failure and SOAP fault handling logic</a:t>
            </a: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3068638"/>
            <a:ext cx="8078787" cy="666750"/>
          </a:xfrm>
          <a:prstGeom prst="rect">
            <a:avLst/>
          </a:prstGeom>
          <a:noFill/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4149725"/>
            <a:ext cx="4333875" cy="1362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 Service Call Sample</a:t>
            </a:r>
            <a:endParaRPr lang="zh-CN" altLang="en-US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052513"/>
            <a:ext cx="7200900" cy="50593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133</TotalTime>
  <Words>255</Words>
  <Application>Microsoft Macintosh PowerPoint</Application>
  <PresentationFormat>全屏显示(4:3)</PresentationFormat>
  <Paragraphs>44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演示文稿设计模板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Garamond</vt:lpstr>
      <vt:lpstr>Wingdings</vt:lpstr>
      <vt:lpstr>Calibri</vt:lpstr>
      <vt:lpstr>Edge</vt:lpstr>
      <vt:lpstr>Edge</vt:lpstr>
      <vt:lpstr>Easy Web Service on Android with Nano</vt:lpstr>
      <vt:lpstr>Problem Domain</vt:lpstr>
      <vt:lpstr>Nano to Fill the Gap</vt:lpstr>
      <vt:lpstr>The Big Picture</vt:lpstr>
      <vt:lpstr>Code Generation from WSDL</vt:lpstr>
      <vt:lpstr>Automatic XML&lt;&gt;Object Binding</vt:lpstr>
      <vt:lpstr>WSDL Driven Dev Flow on Android</vt:lpstr>
      <vt:lpstr>Simple Service Invocation Paradigm</vt:lpstr>
      <vt:lpstr>A Service Call Sample</vt:lpstr>
      <vt:lpstr>Demo 1 – BarCode</vt:lpstr>
      <vt:lpstr>Demo 2 – Amazon Book Finder</vt:lpstr>
      <vt:lpstr>Demo 3 – eBay Demo App</vt:lpstr>
      <vt:lpstr>Source, Samples and Tutorials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 on IOS Made Easy by Pico</dc:title>
  <dc:creator>tclsevers</dc:creator>
  <cp:lastModifiedBy>tclsevers</cp:lastModifiedBy>
  <cp:revision>101</cp:revision>
  <dcterms:created xsi:type="dcterms:W3CDTF">2013-04-02T02:21:14Z</dcterms:created>
  <dcterms:modified xsi:type="dcterms:W3CDTF">2013-05-13T02:26:30Z</dcterms:modified>
</cp:coreProperties>
</file>