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33CA6-AAA7-4194-A227-9E70CCFF5459}" v="2" dt="2025-08-13T17:17:54.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ravani557@outlook.com" userId="74c6ab275ccc1d94" providerId="LiveId" clId="{20A33CA6-AAA7-4194-A227-9E70CCFF5459}"/>
    <pc:docChg chg="undo custSel addSld delSld modSld">
      <pc:chgData name="asravani557@outlook.com" userId="74c6ab275ccc1d94" providerId="LiveId" clId="{20A33CA6-AAA7-4194-A227-9E70CCFF5459}" dt="2025-08-13T17:18:40.075" v="71" actId="123"/>
      <pc:docMkLst>
        <pc:docMk/>
      </pc:docMkLst>
      <pc:sldChg chg="addSp delSp modSp mod">
        <pc:chgData name="asravani557@outlook.com" userId="74c6ab275ccc1d94" providerId="LiveId" clId="{20A33CA6-AAA7-4194-A227-9E70CCFF5459}" dt="2025-08-13T17:18:40.075" v="71" actId="123"/>
        <pc:sldMkLst>
          <pc:docMk/>
          <pc:sldMk cId="0" sldId="260"/>
        </pc:sldMkLst>
        <pc:spChg chg="mod">
          <ac:chgData name="asravani557@outlook.com" userId="74c6ab275ccc1d94" providerId="LiveId" clId="{20A33CA6-AAA7-4194-A227-9E70CCFF5459}" dt="2025-08-13T17:18:40.075" v="71" actId="123"/>
          <ac:spMkLst>
            <pc:docMk/>
            <pc:sldMk cId="0" sldId="260"/>
            <ac:spMk id="3" creationId="{00000000-0000-0000-0000-000000000000}"/>
          </ac:spMkLst>
        </pc:spChg>
        <pc:picChg chg="mod">
          <ac:chgData name="asravani557@outlook.com" userId="74c6ab275ccc1d94" providerId="LiveId" clId="{20A33CA6-AAA7-4194-A227-9E70CCFF5459}" dt="2025-08-13T17:16:12.748" v="7" actId="1076"/>
          <ac:picMkLst>
            <pc:docMk/>
            <pc:sldMk cId="0" sldId="260"/>
            <ac:picMk id="5" creationId="{1BAC2011-47E8-FDF3-1555-32E3F7F54458}"/>
          </ac:picMkLst>
        </pc:picChg>
        <pc:picChg chg="add del mod">
          <ac:chgData name="asravani557@outlook.com" userId="74c6ab275ccc1d94" providerId="LiveId" clId="{20A33CA6-AAA7-4194-A227-9E70CCFF5459}" dt="2025-08-13T17:18:09.575" v="48" actId="21"/>
          <ac:picMkLst>
            <pc:docMk/>
            <pc:sldMk cId="0" sldId="260"/>
            <ac:picMk id="6" creationId="{39C3E748-11BD-8FAD-5F90-4C29DABAFA30}"/>
          </ac:picMkLst>
        </pc:picChg>
      </pc:sldChg>
      <pc:sldChg chg="addSp delSp modSp new mod">
        <pc:chgData name="asravani557@outlook.com" userId="74c6ab275ccc1d94" providerId="LiveId" clId="{20A33CA6-AAA7-4194-A227-9E70CCFF5459}" dt="2025-08-13T17:18:01.137" v="47" actId="14100"/>
        <pc:sldMkLst>
          <pc:docMk/>
          <pc:sldMk cId="4049248988" sldId="263"/>
        </pc:sldMkLst>
        <pc:spChg chg="add del mod">
          <ac:chgData name="asravani557@outlook.com" userId="74c6ab275ccc1d94" providerId="LiveId" clId="{20A33CA6-AAA7-4194-A227-9E70CCFF5459}" dt="2025-08-13T17:17:21.307" v="36" actId="22"/>
          <ac:spMkLst>
            <pc:docMk/>
            <pc:sldMk cId="4049248988" sldId="263"/>
            <ac:spMk id="3" creationId="{3EAB2B02-3E53-5804-0210-492C7C7DDAD6}"/>
          </ac:spMkLst>
        </pc:spChg>
        <pc:spChg chg="add mod">
          <ac:chgData name="asravani557@outlook.com" userId="74c6ab275ccc1d94" providerId="LiveId" clId="{20A33CA6-AAA7-4194-A227-9E70CCFF5459}" dt="2025-08-13T17:17:43.257" v="44" actId="20577"/>
          <ac:spMkLst>
            <pc:docMk/>
            <pc:sldMk cId="4049248988" sldId="263"/>
            <ac:spMk id="5" creationId="{2661A6F9-6046-9694-5981-B03F786E5DC0}"/>
          </ac:spMkLst>
        </pc:spChg>
        <pc:picChg chg="add mod">
          <ac:chgData name="asravani557@outlook.com" userId="74c6ab275ccc1d94" providerId="LiveId" clId="{20A33CA6-AAA7-4194-A227-9E70CCFF5459}" dt="2025-08-13T17:18:01.137" v="47" actId="14100"/>
          <ac:picMkLst>
            <pc:docMk/>
            <pc:sldMk cId="4049248988" sldId="263"/>
            <ac:picMk id="6" creationId="{B3CEC2A2-0FC3-E4A4-FA46-C6D107D2ECD9}"/>
          </ac:picMkLst>
        </pc:picChg>
      </pc:sldChg>
      <pc:sldChg chg="new del">
        <pc:chgData name="asravani557@outlook.com" userId="74c6ab275ccc1d94" providerId="LiveId" clId="{20A33CA6-AAA7-4194-A227-9E70CCFF5459}" dt="2025-08-13T17:15:50.156" v="5" actId="680"/>
        <pc:sldMkLst>
          <pc:docMk/>
          <pc:sldMk cId="4118901721"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com/education/online-education-statistics" TargetMode="External"/><Relationship Id="rId2" Type="http://schemas.openxmlformats.org/officeDocument/2006/relationships/hyperlink" Target="file:///C:\Users\Nagaraj\Downloads\JITEv15ResearchP157-190Sun2138%20(1).pdf"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27.0.0.1:5500/search_agent/project%20fedf.html"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8975"/>
            <a:ext cx="7772400" cy="1470025"/>
          </a:xfrm>
        </p:spPr>
        <p:txBody>
          <a:bodyPr>
            <a:normAutofit fontScale="90000"/>
          </a:bodyPr>
          <a:lstStyle/>
          <a:p>
            <a:r>
              <a:rPr b="1" dirty="0"/>
              <a:t>Project Review-2</a:t>
            </a:r>
          </a:p>
          <a:p>
            <a:r>
              <a:rPr dirty="0"/>
              <a:t>(Literature Review / Applications Survey)</a:t>
            </a:r>
          </a:p>
        </p:txBody>
      </p:sp>
      <p:sp>
        <p:nvSpPr>
          <p:cNvPr id="3" name="Subtitle 2"/>
          <p:cNvSpPr>
            <a:spLocks noGrp="1"/>
          </p:cNvSpPr>
          <p:nvPr>
            <p:ph type="subTitle" idx="1"/>
          </p:nvPr>
        </p:nvSpPr>
        <p:spPr>
          <a:xfrm>
            <a:off x="847234" y="3916805"/>
            <a:ext cx="7449532" cy="1752600"/>
          </a:xfrm>
        </p:spPr>
        <p:txBody>
          <a:bodyPr>
            <a:normAutofit/>
          </a:bodyPr>
          <a:lstStyle/>
          <a:p>
            <a:r>
              <a:rPr lang="en-US" sz="1800" dirty="0"/>
              <a:t>| </a:t>
            </a:r>
            <a:r>
              <a:rPr sz="1800" b="1" dirty="0"/>
              <a:t>Front-End Development Frameworks</a:t>
            </a:r>
            <a:r>
              <a:rPr lang="en-US" sz="1800" b="1" dirty="0"/>
              <a:t> </a:t>
            </a:r>
            <a:r>
              <a:rPr lang="en-US" sz="1800" dirty="0"/>
              <a:t>| </a:t>
            </a:r>
            <a:br>
              <a:rPr lang="en-US" sz="1800" dirty="0"/>
            </a:br>
            <a:r>
              <a:rPr lang="en-US" sz="1800" dirty="0"/>
              <a:t>| </a:t>
            </a:r>
            <a:r>
              <a:rPr lang="en-US" sz="1800" b="1" dirty="0"/>
              <a:t>Title - </a:t>
            </a:r>
            <a:r>
              <a:rPr lang="en-US" sz="1800" dirty="0"/>
              <a:t>Edu Craft – Online Course Builder with Video &amp; Quiz Module | | </a:t>
            </a:r>
            <a:r>
              <a:rPr lang="en-US" sz="1800" b="1" dirty="0"/>
              <a:t>Team Members – </a:t>
            </a:r>
            <a:r>
              <a:rPr lang="en-US" sz="1800" dirty="0"/>
              <a:t>2410030355-O.Harshitha, 2410030356-Srujana Sadhu, 2410030357-Ashrita Sri Gayatri V, 2410040126-A Sravani | |</a:t>
            </a:r>
            <a:r>
              <a:rPr lang="en-US" sz="1800" b="1" dirty="0"/>
              <a:t>Guide</a:t>
            </a:r>
            <a:r>
              <a:rPr lang="en-US" sz="1800" dirty="0"/>
              <a:t> </a:t>
            </a:r>
            <a:r>
              <a:rPr lang="en-US" sz="1800" b="1" dirty="0"/>
              <a:t>-</a:t>
            </a:r>
            <a:r>
              <a:rPr lang="en-US" sz="1800" dirty="0"/>
              <a:t> </a:t>
            </a:r>
            <a:r>
              <a:rPr lang="en-US" sz="1800" dirty="0" err="1"/>
              <a:t>Ms</a:t>
            </a:r>
            <a:r>
              <a:rPr lang="en-US" sz="1800" dirty="0"/>
              <a:t> P Sree Lakshmi Ma’am | </a:t>
            </a:r>
            <a:r>
              <a:rPr sz="1800" b="1" dirty="0"/>
              <a:t>Department</a:t>
            </a:r>
            <a:r>
              <a:rPr lang="en-US" sz="1800" dirty="0"/>
              <a:t> </a:t>
            </a:r>
            <a:r>
              <a:rPr lang="en-US" sz="1800" b="1" dirty="0"/>
              <a:t>–</a:t>
            </a:r>
            <a:r>
              <a:rPr lang="en-US" sz="1800" dirty="0"/>
              <a:t> CSE|</a:t>
            </a:r>
            <a:endParaRPr sz="1800" dirty="0"/>
          </a:p>
        </p:txBody>
      </p:sp>
      <p:pic>
        <p:nvPicPr>
          <p:cNvPr id="4" name="Picture 3">
            <a:extLst>
              <a:ext uri="{FF2B5EF4-FFF2-40B4-BE49-F238E27FC236}">
                <a16:creationId xmlns:a16="http://schemas.microsoft.com/office/drawing/2014/main" id="{21EB6D9C-20AD-A927-4908-8908BF2F7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256" y="6024172"/>
            <a:ext cx="1965488" cy="8338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552"/>
            <a:ext cx="9144000" cy="967975"/>
          </a:xfrm>
        </p:spPr>
        <p:txBody>
          <a:bodyPr/>
          <a:lstStyle/>
          <a:p>
            <a:r>
              <a:rPr b="1" dirty="0"/>
              <a:t>Relevance to Project Title</a:t>
            </a:r>
          </a:p>
        </p:txBody>
      </p:sp>
      <p:sp>
        <p:nvSpPr>
          <p:cNvPr id="3" name="Content Placeholder 2"/>
          <p:cNvSpPr>
            <a:spLocks noGrp="1"/>
          </p:cNvSpPr>
          <p:nvPr>
            <p:ph idx="1"/>
          </p:nvPr>
        </p:nvSpPr>
        <p:spPr>
          <a:xfrm>
            <a:off x="0" y="1243593"/>
            <a:ext cx="9144000" cy="5614407"/>
          </a:xfrm>
        </p:spPr>
        <p:txBody>
          <a:bodyPr>
            <a:normAutofit/>
          </a:bodyPr>
          <a:lstStyle/>
          <a:p>
            <a:pPr marL="0" lvl="0" indent="0" defTabSz="914400" eaLnBrk="0" fontAlgn="base" hangingPunct="0">
              <a:spcBef>
                <a:spcPct val="0"/>
              </a:spcBef>
              <a:spcAft>
                <a:spcPct val="0"/>
              </a:spcAft>
              <a:buNone/>
            </a:pPr>
            <a:r>
              <a:rPr lang="en-US" altLang="en-US" sz="1250" b="1" dirty="0">
                <a:latin typeface="Arial" panose="020B0604020202020204" pitchFamily="34" charset="0"/>
              </a:rPr>
              <a:t>Brief Explanation of Framework &amp; Tool Choice</a:t>
            </a:r>
            <a:br>
              <a:rPr lang="en-US" altLang="en-US" sz="1250" dirty="0">
                <a:latin typeface="Arial" panose="020B0604020202020204" pitchFamily="34" charset="0"/>
              </a:rPr>
            </a:br>
            <a:r>
              <a:rPr lang="en-US" altLang="en-US" sz="1250" dirty="0">
                <a:latin typeface="Arial" panose="020B0604020202020204" pitchFamily="34" charset="0"/>
              </a:rPr>
              <a:t>Currently, we are working with </a:t>
            </a:r>
            <a:r>
              <a:rPr lang="en-US" altLang="en-US" sz="1250" b="1" dirty="0">
                <a:latin typeface="Arial" panose="020B0604020202020204" pitchFamily="34" charset="0"/>
              </a:rPr>
              <a:t>Visual Studio Code (VS Code)</a:t>
            </a:r>
            <a:r>
              <a:rPr lang="en-US" altLang="en-US" sz="1250" dirty="0">
                <a:latin typeface="Arial" panose="020B0604020202020204" pitchFamily="34" charset="0"/>
              </a:rPr>
              <a:t> as our primary development environment because it is fast, lightweight, and highly customizable. Its rich library of extensions, integrated terminal, and powerful debugging tools help us write and test code efficiently, even in the early stages of </a:t>
            </a:r>
            <a:r>
              <a:rPr lang="en-US" altLang="en-US" sz="1250" dirty="0" err="1">
                <a:latin typeface="Arial" panose="020B0604020202020204" pitchFamily="34" charset="0"/>
              </a:rPr>
              <a:t>EduCraft’s</a:t>
            </a:r>
            <a:r>
              <a:rPr lang="en-US" altLang="en-US" sz="1250" dirty="0">
                <a:latin typeface="Arial" panose="020B0604020202020204" pitchFamily="34" charset="0"/>
              </a:rPr>
              <a:t> development. VS Code’s flexibility also makes it easy to integrate future technologies such as </a:t>
            </a:r>
            <a:r>
              <a:rPr lang="en-US" altLang="en-US" sz="1250" b="1" dirty="0">
                <a:latin typeface="Arial" panose="020B0604020202020204" pitchFamily="34" charset="0"/>
              </a:rPr>
              <a:t>React.js</a:t>
            </a:r>
            <a:r>
              <a:rPr lang="en-US" altLang="en-US" sz="1250" dirty="0">
                <a:latin typeface="Arial" panose="020B0604020202020204" pitchFamily="34" charset="0"/>
              </a:rPr>
              <a:t> when we progress to building more interactive features.</a:t>
            </a:r>
          </a:p>
          <a:p>
            <a:pPr marL="0" lvl="0" indent="0" defTabSz="914400" eaLnBrk="0" fontAlgn="base" hangingPunct="0">
              <a:spcBef>
                <a:spcPct val="0"/>
              </a:spcBef>
              <a:spcAft>
                <a:spcPct val="0"/>
              </a:spcAft>
              <a:buNone/>
            </a:pPr>
            <a:r>
              <a:rPr lang="en-US" altLang="en-US" sz="1250" dirty="0">
                <a:latin typeface="Arial" panose="020B0604020202020204" pitchFamily="34" charset="0"/>
              </a:rPr>
              <a:t>In the future, we plan to adopt </a:t>
            </a:r>
            <a:r>
              <a:rPr lang="en-US" altLang="en-US" sz="1250" b="1" dirty="0">
                <a:latin typeface="Arial" panose="020B0604020202020204" pitchFamily="34" charset="0"/>
              </a:rPr>
              <a:t>React.js</a:t>
            </a:r>
            <a:r>
              <a:rPr lang="en-US" altLang="en-US" sz="1250" dirty="0">
                <a:latin typeface="Arial" panose="020B0604020202020204" pitchFamily="34" charset="0"/>
              </a:rPr>
              <a:t> for its </a:t>
            </a:r>
            <a:r>
              <a:rPr lang="en-US" altLang="en-US" sz="1250" b="1" dirty="0">
                <a:latin typeface="Arial" panose="020B0604020202020204" pitchFamily="34" charset="0"/>
              </a:rPr>
              <a:t>component-based architecture</a:t>
            </a:r>
            <a:r>
              <a:rPr lang="en-US" altLang="en-US" sz="1250" dirty="0">
                <a:latin typeface="Arial" panose="020B0604020202020204" pitchFamily="34" charset="0"/>
              </a:rPr>
              <a:t>, which will allow us to develop features like quizzes, videos, and previews as </a:t>
            </a:r>
            <a:r>
              <a:rPr lang="en-US" altLang="en-US" sz="1250" b="1" dirty="0">
                <a:latin typeface="Arial" panose="020B0604020202020204" pitchFamily="34" charset="0"/>
              </a:rPr>
              <a:t>modular, reusable units</a:t>
            </a:r>
            <a:r>
              <a:rPr lang="en-US" altLang="en-US" sz="1250" dirty="0">
                <a:latin typeface="Arial" panose="020B0604020202020204" pitchFamily="34" charset="0"/>
              </a:rPr>
              <a:t>. </a:t>
            </a:r>
            <a:r>
              <a:rPr lang="en-US" altLang="en-US" sz="1250" dirty="0" err="1">
                <a:latin typeface="Arial" panose="020B0604020202020204" pitchFamily="34" charset="0"/>
              </a:rPr>
              <a:t>React’s</a:t>
            </a:r>
            <a:r>
              <a:rPr lang="en-US" altLang="en-US" sz="1250" dirty="0">
                <a:latin typeface="Arial" panose="020B0604020202020204" pitchFamily="34" charset="0"/>
              </a:rPr>
              <a:t> </a:t>
            </a:r>
            <a:r>
              <a:rPr lang="en-US" altLang="en-US" sz="1250" b="1" dirty="0">
                <a:latin typeface="Arial" panose="020B0604020202020204" pitchFamily="34" charset="0"/>
              </a:rPr>
              <a:t>virtual DOM</a:t>
            </a:r>
            <a:r>
              <a:rPr lang="en-US" altLang="en-US" sz="1250" dirty="0">
                <a:latin typeface="Arial" panose="020B0604020202020204" pitchFamily="34" charset="0"/>
              </a:rPr>
              <a:t> will enable instant updates without reloading the page, delivering a smooth, responsive user experience.</a:t>
            </a:r>
          </a:p>
          <a:p>
            <a:pPr marL="0" indent="0">
              <a:buNone/>
            </a:pPr>
            <a:endParaRPr lang="en-IN" sz="1250" b="1" dirty="0"/>
          </a:p>
          <a:p>
            <a:pPr marL="0" indent="0">
              <a:buNone/>
            </a:pPr>
            <a:r>
              <a:rPr lang="en-US" altLang="en-US" sz="1250" b="1" dirty="0">
                <a:latin typeface="Arial" panose="020B0604020202020204" pitchFamily="34" charset="0"/>
              </a:rPr>
              <a:t>Connection Between Literature Review and Project Goals</a:t>
            </a:r>
            <a:br>
              <a:rPr lang="en-US" altLang="en-US" sz="1250" dirty="0">
                <a:latin typeface="Arial" panose="020B0604020202020204" pitchFamily="34" charset="0"/>
              </a:rPr>
            </a:br>
            <a:r>
              <a:rPr lang="en-US" altLang="en-US" sz="1250" dirty="0">
                <a:latin typeface="Arial" panose="020B0604020202020204" pitchFamily="34" charset="0"/>
              </a:rPr>
              <a:t>The reviewed literature on e-learning platforms and front-end development highlights the importance of </a:t>
            </a:r>
            <a:r>
              <a:rPr lang="en-US" altLang="en-US" sz="1250" b="1" dirty="0">
                <a:latin typeface="Arial" panose="020B0604020202020204" pitchFamily="34" charset="0"/>
              </a:rPr>
              <a:t>interactivity</a:t>
            </a:r>
            <a:r>
              <a:rPr lang="en-US" altLang="en-US" sz="1250" dirty="0">
                <a:latin typeface="Arial" panose="020B0604020202020204" pitchFamily="34" charset="0"/>
              </a:rPr>
              <a:t>, </a:t>
            </a:r>
            <a:r>
              <a:rPr lang="en-US" altLang="en-US" sz="1250" b="1" dirty="0">
                <a:latin typeface="Arial" panose="020B0604020202020204" pitchFamily="34" charset="0"/>
              </a:rPr>
              <a:t>modularity</a:t>
            </a:r>
            <a:r>
              <a:rPr lang="en-US" altLang="en-US" sz="1250" dirty="0">
                <a:latin typeface="Arial" panose="020B0604020202020204" pitchFamily="34" charset="0"/>
              </a:rPr>
              <a:t>, and </a:t>
            </a:r>
            <a:r>
              <a:rPr lang="en-US" altLang="en-US" sz="1250" b="1" dirty="0">
                <a:latin typeface="Arial" panose="020B0604020202020204" pitchFamily="34" charset="0"/>
              </a:rPr>
              <a:t>real-time responsiveness</a:t>
            </a:r>
            <a:r>
              <a:rPr lang="en-US" altLang="en-US" sz="1250" dirty="0">
                <a:latin typeface="Arial" panose="020B0604020202020204" pitchFamily="34" charset="0"/>
              </a:rPr>
              <a:t>. These qualities will be implemented in </a:t>
            </a:r>
            <a:r>
              <a:rPr lang="en-US" altLang="en-US" sz="1250" dirty="0" err="1">
                <a:latin typeface="Arial" panose="020B0604020202020204" pitchFamily="34" charset="0"/>
              </a:rPr>
              <a:t>EduCraft</a:t>
            </a:r>
            <a:r>
              <a:rPr lang="en-US" altLang="en-US" sz="1250" dirty="0">
                <a:latin typeface="Arial" panose="020B0604020202020204" pitchFamily="34" charset="0"/>
              </a:rPr>
              <a:t> in stages — beginning with efficient coding in VS Code and later enhanced through React.js. Research shows that learners and content creators remain more engaged when updates are reflected instantly and interfaces are easily customizable. By transitioning from a VS Code-based workflow to React-powered modules, </a:t>
            </a:r>
            <a:r>
              <a:rPr lang="en-US" altLang="en-US" sz="1250" dirty="0" err="1">
                <a:latin typeface="Arial" panose="020B0604020202020204" pitchFamily="34" charset="0"/>
              </a:rPr>
              <a:t>EduCraft</a:t>
            </a:r>
            <a:r>
              <a:rPr lang="en-US" altLang="en-US" sz="1250" dirty="0">
                <a:latin typeface="Arial" panose="020B0604020202020204" pitchFamily="34" charset="0"/>
              </a:rPr>
              <a:t> will evolve into a </a:t>
            </a:r>
            <a:r>
              <a:rPr lang="en-US" altLang="en-US" sz="1250" b="1" dirty="0">
                <a:latin typeface="Arial" panose="020B0604020202020204" pitchFamily="34" charset="0"/>
              </a:rPr>
              <a:t>smooth, adaptable, and efficient course-building platform</a:t>
            </a:r>
            <a:r>
              <a:rPr lang="en-US" altLang="en-US" sz="1250" dirty="0">
                <a:latin typeface="Arial" panose="020B0604020202020204" pitchFamily="34" charset="0"/>
              </a:rPr>
              <a:t>.</a:t>
            </a:r>
          </a:p>
          <a:p>
            <a:pPr marL="0" lvl="0" indent="0" defTabSz="914400" eaLnBrk="0" fontAlgn="base" hangingPunct="0">
              <a:spcBef>
                <a:spcPct val="0"/>
              </a:spcBef>
              <a:spcAft>
                <a:spcPct val="0"/>
              </a:spcAft>
              <a:buNone/>
            </a:pPr>
            <a:br>
              <a:rPr lang="en-IN" sz="1250" b="1" dirty="0"/>
            </a:br>
            <a:br>
              <a:rPr lang="en-IN" sz="1250" b="1" dirty="0"/>
            </a:br>
            <a:r>
              <a:rPr lang="en-US" altLang="en-US" sz="1250" b="1" dirty="0">
                <a:latin typeface="Arial" panose="020B0604020202020204" pitchFamily="34" charset="0"/>
              </a:rPr>
              <a:t>Key References</a:t>
            </a:r>
            <a:endParaRPr lang="en-US" altLang="en-US" sz="1250" dirty="0">
              <a:latin typeface="Arial" panose="020B0604020202020204" pitchFamily="34" charset="0"/>
            </a:endParaRPr>
          </a:p>
          <a:p>
            <a:pPr marL="0" lvl="0" indent="0" defTabSz="914400" eaLnBrk="0" fontAlgn="base" hangingPunct="0">
              <a:spcBef>
                <a:spcPct val="0"/>
              </a:spcBef>
              <a:spcAft>
                <a:spcPct val="0"/>
              </a:spcAft>
              <a:buFontTx/>
              <a:buChar char="•"/>
            </a:pPr>
            <a:r>
              <a:rPr lang="en-US" altLang="en-US" sz="1250" b="1" dirty="0">
                <a:latin typeface="Arial" panose="020B0604020202020204" pitchFamily="34" charset="0"/>
              </a:rPr>
              <a:t>VS Code Official Documentation</a:t>
            </a:r>
            <a:r>
              <a:rPr lang="en-US" altLang="en-US" sz="1250" dirty="0">
                <a:latin typeface="Arial" panose="020B0604020202020204" pitchFamily="34" charset="0"/>
              </a:rPr>
              <a:t> – Guides on extensions, debugging, and integrated tools to boost productivity in </a:t>
            </a:r>
            <a:r>
              <a:rPr lang="en-US" altLang="en-US" sz="1250" dirty="0" err="1">
                <a:latin typeface="Arial" panose="020B0604020202020204" pitchFamily="34" charset="0"/>
              </a:rPr>
              <a:t>EduCraft’s</a:t>
            </a:r>
            <a:r>
              <a:rPr lang="en-US" altLang="en-US" sz="1250" dirty="0">
                <a:latin typeface="Arial" panose="020B0604020202020204" pitchFamily="34" charset="0"/>
              </a:rPr>
              <a:t> initial development phase.</a:t>
            </a:r>
          </a:p>
          <a:p>
            <a:pPr marL="0" lvl="0" indent="0" defTabSz="914400" eaLnBrk="0" fontAlgn="base" hangingPunct="0">
              <a:spcBef>
                <a:spcPct val="0"/>
              </a:spcBef>
              <a:spcAft>
                <a:spcPct val="0"/>
              </a:spcAft>
              <a:buFontTx/>
              <a:buChar char="•"/>
            </a:pPr>
            <a:r>
              <a:rPr lang="en-US" altLang="en-US" sz="1250" b="1" dirty="0">
                <a:latin typeface="Arial" panose="020B0604020202020204" pitchFamily="34" charset="0"/>
              </a:rPr>
              <a:t>React Official Documentation</a:t>
            </a:r>
            <a:r>
              <a:rPr lang="en-US" altLang="en-US" sz="1250" dirty="0">
                <a:latin typeface="Arial" panose="020B0604020202020204" pitchFamily="34" charset="0"/>
              </a:rPr>
              <a:t> – For future integration, providing best practices for building reusable, modular components.</a:t>
            </a:r>
          </a:p>
          <a:p>
            <a:pPr marL="0" lvl="0" indent="0" defTabSz="914400" eaLnBrk="0" fontAlgn="base" hangingPunct="0">
              <a:spcBef>
                <a:spcPct val="0"/>
              </a:spcBef>
              <a:spcAft>
                <a:spcPct val="0"/>
              </a:spcAft>
              <a:buFontTx/>
              <a:buChar char="•"/>
            </a:pPr>
            <a:r>
              <a:rPr lang="en-US" altLang="en-US" sz="1250" b="1" dirty="0">
                <a:latin typeface="Arial" panose="020B0604020202020204" pitchFamily="34" charset="0"/>
              </a:rPr>
              <a:t>MDN Web Docs – JavaScript</a:t>
            </a:r>
            <a:r>
              <a:rPr lang="en-US" altLang="en-US" sz="1250" dirty="0">
                <a:latin typeface="Arial" panose="020B0604020202020204" pitchFamily="34" charset="0"/>
              </a:rPr>
              <a:t> – Explains the language features that enable interactivity and real-time updates.</a:t>
            </a:r>
          </a:p>
          <a:p>
            <a:pPr marL="0" indent="0">
              <a:buNone/>
            </a:pPr>
            <a:endParaRPr lang="en-IN" sz="1250" b="1" dirty="0"/>
          </a:p>
          <a:p>
            <a:pPr marL="0" indent="0">
              <a:buNone/>
            </a:pPr>
            <a:endParaRPr lang="en-IN" sz="1250" b="1" dirty="0"/>
          </a:p>
        </p:txBody>
      </p:sp>
      <p:pic>
        <p:nvPicPr>
          <p:cNvPr id="5" name="Picture 4">
            <a:extLst>
              <a:ext uri="{FF2B5EF4-FFF2-40B4-BE49-F238E27FC236}">
                <a16:creationId xmlns:a16="http://schemas.microsoft.com/office/drawing/2014/main" id="{C76A00C8-9F42-D9D8-28BF-80F12620A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256" y="6024172"/>
            <a:ext cx="1965488" cy="8338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dirty="0"/>
              <a:t>Depth &amp; Quality of Literature Review</a:t>
            </a:r>
          </a:p>
        </p:txBody>
      </p:sp>
      <p:sp>
        <p:nvSpPr>
          <p:cNvPr id="3" name="Content Placeholder 2"/>
          <p:cNvSpPr>
            <a:spLocks noGrp="1"/>
          </p:cNvSpPr>
          <p:nvPr>
            <p:ph idx="1"/>
          </p:nvPr>
        </p:nvSpPr>
        <p:spPr>
          <a:xfrm>
            <a:off x="0" y="1951348"/>
            <a:ext cx="9144000" cy="4174815"/>
          </a:xfrm>
        </p:spPr>
        <p:txBody>
          <a:bodyPr>
            <a:normAutofit lnSpcReduction="10000"/>
          </a:bodyPr>
          <a:lstStyle/>
          <a:p>
            <a:pPr marL="0" indent="0">
              <a:buNone/>
            </a:pPr>
            <a:r>
              <a:rPr lang="en-US" sz="2000" dirty="0"/>
              <a:t>In our literature review, we </a:t>
            </a:r>
            <a:r>
              <a:rPr lang="en-US" sz="2000" dirty="0" err="1"/>
              <a:t>analysed</a:t>
            </a:r>
            <a:r>
              <a:rPr lang="en-US" sz="2000" dirty="0"/>
              <a:t> eight authoritative sources, including official documentation, peer-reviewed studies, and industry case examples. Research by Brito et al. (2020) and Md. </a:t>
            </a:r>
            <a:r>
              <a:rPr lang="en-US" sz="2000" dirty="0" err="1"/>
              <a:t>Morsalin</a:t>
            </a:r>
            <a:r>
              <a:rPr lang="en-US" sz="2000" dirty="0"/>
              <a:t> &amp; Rahman (2022) found that React outperforms Angular and Vue in speed, component reusability, and scalability — capabilities essential for </a:t>
            </a:r>
            <a:r>
              <a:rPr lang="en-US" sz="2000" dirty="0" err="1"/>
              <a:t>EduCraft’s</a:t>
            </a:r>
            <a:r>
              <a:rPr lang="en-US" sz="2000" dirty="0"/>
              <a:t> modular video and quiz features. Core resources such as the React Documentation and MDN Web Docs provided the technical foundation for building dynamic, interactive learning tools. Airbnb’s adoption of React illustrates its suitability for large-scale, complex applications, while Google Web Fundamentals and W3C HTML5 standards reinforced best practices for creating fast, responsive, and accessible platforms. Collectively, these sources present a compelling case for adopting React to deliver </a:t>
            </a:r>
            <a:r>
              <a:rPr lang="en-US" sz="2000" dirty="0" err="1"/>
              <a:t>EduCraft’s</a:t>
            </a:r>
            <a:r>
              <a:rPr lang="en-US" sz="2000" dirty="0"/>
              <a:t> smooth, engaging, and future-ready online course experience.</a:t>
            </a:r>
            <a:br>
              <a:rPr lang="en-US" sz="2000" dirty="0"/>
            </a:br>
            <a:r>
              <a:rPr lang="en-US" sz="2000" dirty="0">
                <a:hlinkClick r:id="rId2" action="ppaction://hlinkfile"/>
              </a:rPr>
              <a:t>file:///C:/Users/Nagaraj/Downloads/JITEv15ResearchP157-190Sun2138%20(1).pdf</a:t>
            </a:r>
            <a:br>
              <a:rPr lang="en-US" sz="2000" dirty="0"/>
            </a:br>
            <a:r>
              <a:rPr lang="en-US" sz="2000" dirty="0">
                <a:hlinkClick r:id="rId3"/>
              </a:rPr>
              <a:t>https://research.com/education/online-education-statistics</a:t>
            </a:r>
            <a:endParaRPr lang="en-US" sz="2000" dirty="0"/>
          </a:p>
          <a:p>
            <a:pPr marL="0" indent="0" algn="just">
              <a:buNone/>
            </a:pPr>
            <a:endParaRPr sz="2000" dirty="0"/>
          </a:p>
        </p:txBody>
      </p:sp>
      <p:pic>
        <p:nvPicPr>
          <p:cNvPr id="5" name="Picture 4">
            <a:extLst>
              <a:ext uri="{FF2B5EF4-FFF2-40B4-BE49-F238E27FC236}">
                <a16:creationId xmlns:a16="http://schemas.microsoft.com/office/drawing/2014/main" id="{04E21220-38EE-7A4C-83DF-AF657CAAC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9256" y="6024172"/>
            <a:ext cx="1965488" cy="8338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164"/>
            <a:ext cx="9144000" cy="1143000"/>
          </a:xfrm>
        </p:spPr>
        <p:txBody>
          <a:bodyPr>
            <a:normAutofit fontScale="90000"/>
          </a:bodyPr>
          <a:lstStyle/>
          <a:p>
            <a:r>
              <a:rPr b="1" dirty="0"/>
              <a:t>Critical Analysis, Synthesis &amp; Gap Identification</a:t>
            </a:r>
          </a:p>
        </p:txBody>
      </p:sp>
      <p:pic>
        <p:nvPicPr>
          <p:cNvPr id="4" name="Picture 3">
            <a:extLst>
              <a:ext uri="{FF2B5EF4-FFF2-40B4-BE49-F238E27FC236}">
                <a16:creationId xmlns:a16="http://schemas.microsoft.com/office/drawing/2014/main" id="{D57C1180-C518-AF1E-D822-914A93D31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256" y="6024172"/>
            <a:ext cx="1965488" cy="833828"/>
          </a:xfrm>
          <a:prstGeom prst="rect">
            <a:avLst/>
          </a:prstGeom>
        </p:spPr>
      </p:pic>
      <p:sp>
        <p:nvSpPr>
          <p:cNvPr id="5" name="Rectangle 1">
            <a:extLst>
              <a:ext uri="{FF2B5EF4-FFF2-40B4-BE49-F238E27FC236}">
                <a16:creationId xmlns:a16="http://schemas.microsoft.com/office/drawing/2014/main" id="{614A979E-547E-7A8F-6026-FB65D42CEB06}"/>
              </a:ext>
            </a:extLst>
          </p:cNvPr>
          <p:cNvSpPr>
            <a:spLocks noGrp="1" noChangeArrowheads="1"/>
          </p:cNvSpPr>
          <p:nvPr>
            <p:ph idx="1"/>
          </p:nvPr>
        </p:nvSpPr>
        <p:spPr bwMode="auto">
          <a:xfrm>
            <a:off x="0" y="1215477"/>
            <a:ext cx="9144000" cy="547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0" u="none" strike="noStrike" cap="none" normalizeH="0" baseline="0" dirty="0">
                <a:ln>
                  <a:noFill/>
                </a:ln>
                <a:solidFill>
                  <a:schemeClr val="tx1"/>
                </a:solidFill>
                <a:effectLst/>
                <a:latin typeface="Arial" panose="020B0604020202020204" pitchFamily="34" charset="0"/>
              </a:rPr>
              <a:t>React powers Facebook &amp; Netflix, Angular drives Google tools, and Vue supports Alibaba &amp; Xiaomi — e-learning giants like Udemy &amp; Coursera use similar tech for smooth, responsive learning.</a:t>
            </a:r>
            <a:br>
              <a:rPr kumimoji="0" lang="en-US" altLang="en-US" sz="1150" b="0" i="0" u="none" strike="noStrike" cap="none" normalizeH="0" baseline="0" dirty="0">
                <a:ln>
                  <a:noFill/>
                </a:ln>
                <a:solidFill>
                  <a:schemeClr val="tx1"/>
                </a:solidFill>
                <a:effectLst/>
                <a:latin typeface="Arial" panose="020B0604020202020204" pitchFamily="34" charset="0"/>
              </a:rPr>
            </a:br>
            <a:endParaRPr kumimoji="0" lang="en-US" altLang="en-US" sz="1150" b="0" i="0" u="none" strike="noStrike" cap="none" normalizeH="0" baseline="0" dirty="0">
              <a:ln>
                <a:noFill/>
              </a:ln>
              <a:solidFill>
                <a:schemeClr val="tx1"/>
              </a:solidFill>
              <a:effectLst/>
              <a:latin typeface="Arial" panose="020B0604020202020204" pitchFamily="34" charset="0"/>
            </a:endParaRPr>
          </a:p>
          <a:p>
            <a:pPr marL="0" indent="0">
              <a:buNone/>
            </a:pPr>
            <a:r>
              <a:rPr lang="en-US" sz="1150" b="1" dirty="0"/>
              <a:t>1. Critical Analysis</a:t>
            </a:r>
            <a:endParaRPr lang="en-US" sz="1150" dirty="0"/>
          </a:p>
          <a:p>
            <a:r>
              <a:rPr lang="en-US" sz="1150" dirty="0"/>
              <a:t>Existing apps (</a:t>
            </a:r>
            <a:r>
              <a:rPr lang="en-US" sz="1150" dirty="0" err="1"/>
              <a:t>Byju’s</a:t>
            </a:r>
            <a:r>
              <a:rPr lang="en-US" sz="1150" dirty="0"/>
              <a:t>, </a:t>
            </a:r>
            <a:r>
              <a:rPr lang="en-US" sz="1150" dirty="0" err="1"/>
              <a:t>Vedantu</a:t>
            </a:r>
            <a:r>
              <a:rPr lang="en-US" sz="1150" dirty="0"/>
              <a:t>, </a:t>
            </a:r>
            <a:r>
              <a:rPr lang="en-US" sz="1150" dirty="0" err="1"/>
              <a:t>Unacademy</a:t>
            </a:r>
            <a:r>
              <a:rPr lang="en-US" sz="1150" dirty="0"/>
              <a:t>) offer </a:t>
            </a:r>
            <a:r>
              <a:rPr lang="en-US" sz="1150" b="1" dirty="0"/>
              <a:t>video lectures, live classes, and test series</a:t>
            </a:r>
            <a:r>
              <a:rPr lang="en-US" sz="1150" dirty="0"/>
              <a:t>.</a:t>
            </a:r>
          </a:p>
          <a:p>
            <a:r>
              <a:rPr lang="en-US" sz="1150" b="1" dirty="0"/>
              <a:t>Strong content</a:t>
            </a:r>
            <a:r>
              <a:rPr lang="en-US" sz="1150" dirty="0"/>
              <a:t> but </a:t>
            </a:r>
            <a:r>
              <a:rPr lang="en-US" sz="1150" b="1" dirty="0"/>
              <a:t>low personal interaction &amp; flexibility</a:t>
            </a:r>
            <a:r>
              <a:rPr lang="en-US" sz="1150" dirty="0"/>
              <a:t>.</a:t>
            </a:r>
          </a:p>
          <a:p>
            <a:r>
              <a:rPr lang="en-US" sz="1150" b="1" dirty="0"/>
              <a:t>High cost</a:t>
            </a:r>
            <a:r>
              <a:rPr lang="en-US" sz="1150" dirty="0"/>
              <a:t> → less accessible for all students.</a:t>
            </a:r>
          </a:p>
          <a:p>
            <a:r>
              <a:rPr lang="en-US" sz="1150" b="1" dirty="0"/>
              <a:t>Technical issues</a:t>
            </a:r>
            <a:r>
              <a:rPr lang="en-US" sz="1150" dirty="0"/>
              <a:t>: Lag/crash during high traffic, needs a strong internet.</a:t>
            </a:r>
          </a:p>
          <a:p>
            <a:pPr marL="0" indent="0">
              <a:buNone/>
            </a:pPr>
            <a:endParaRPr lang="en-US" sz="1150" dirty="0"/>
          </a:p>
          <a:p>
            <a:pPr marL="0" indent="0">
              <a:buNone/>
            </a:pPr>
            <a:r>
              <a:rPr lang="en-US" sz="1150" b="1" dirty="0"/>
              <a:t>2. Synthesis</a:t>
            </a:r>
            <a:endParaRPr lang="en-US" sz="1150" dirty="0"/>
          </a:p>
          <a:p>
            <a:r>
              <a:rPr lang="en-US" sz="1150" dirty="0"/>
              <a:t>Students need </a:t>
            </a:r>
            <a:r>
              <a:rPr lang="en-US" sz="1150" b="1" dirty="0"/>
              <a:t>more than videos</a:t>
            </a:r>
            <a:r>
              <a:rPr lang="en-US" sz="1150" dirty="0"/>
              <a:t> – handwritten notes, doubt-solving, and collaboration.</a:t>
            </a:r>
          </a:p>
          <a:p>
            <a:r>
              <a:rPr lang="en-US" sz="1150" dirty="0"/>
              <a:t>Materials are scattered → no organized revision tools.</a:t>
            </a:r>
          </a:p>
          <a:p>
            <a:r>
              <a:rPr lang="en-US" sz="1150" dirty="0"/>
              <a:t>Minimal focus on </a:t>
            </a:r>
            <a:r>
              <a:rPr lang="en-US" sz="1150" b="1" dirty="0"/>
              <a:t>daily learning habits &amp; mental wellness</a:t>
            </a:r>
            <a:r>
              <a:rPr lang="en-US" sz="1150" dirty="0"/>
              <a:t>.</a:t>
            </a:r>
          </a:p>
          <a:p>
            <a:pPr marL="0" indent="0">
              <a:buNone/>
            </a:pPr>
            <a:endParaRPr lang="en-US" sz="1150" dirty="0"/>
          </a:p>
          <a:p>
            <a:pPr marL="0" indent="0">
              <a:buNone/>
            </a:pPr>
            <a:r>
              <a:rPr lang="en-US" sz="1150" b="1" dirty="0"/>
              <a:t>3. Gap Identification</a:t>
            </a:r>
            <a:endParaRPr lang="en-US" sz="1150" dirty="0"/>
          </a:p>
          <a:p>
            <a:r>
              <a:rPr lang="en-US" sz="1150" dirty="0"/>
              <a:t>No </a:t>
            </a:r>
            <a:r>
              <a:rPr lang="en-US" sz="1150" b="1" dirty="0"/>
              <a:t>1-to-1 or peer learning</a:t>
            </a:r>
            <a:r>
              <a:rPr lang="en-US" sz="1150" dirty="0"/>
              <a:t>.</a:t>
            </a:r>
          </a:p>
          <a:p>
            <a:r>
              <a:rPr lang="en-US" sz="1150" dirty="0"/>
              <a:t>Weak </a:t>
            </a:r>
            <a:r>
              <a:rPr lang="en-US" sz="1150" b="1" dirty="0"/>
              <a:t>note management</a:t>
            </a:r>
            <a:r>
              <a:rPr lang="en-US" sz="1150" dirty="0"/>
              <a:t> &amp; missing smart tools (mind maps, past paper analysis).</a:t>
            </a:r>
          </a:p>
          <a:p>
            <a:r>
              <a:rPr lang="en-US" sz="1150" dirty="0"/>
              <a:t>No </a:t>
            </a:r>
            <a:r>
              <a:rPr lang="en-US" sz="1150" b="1" dirty="0"/>
              <a:t>offline mode</a:t>
            </a:r>
            <a:r>
              <a:rPr lang="en-US" sz="1150" dirty="0"/>
              <a:t> for low-internet areas.</a:t>
            </a:r>
          </a:p>
          <a:p>
            <a:r>
              <a:rPr lang="en-US" sz="1150" dirty="0"/>
              <a:t>Systems are </a:t>
            </a:r>
            <a:r>
              <a:rPr lang="en-US" sz="1150" b="1" dirty="0"/>
              <a:t>not crash-proof</a:t>
            </a:r>
            <a:r>
              <a:rPr lang="en-US" sz="1150" dirty="0"/>
              <a:t> for unlimited users.</a:t>
            </a:r>
          </a:p>
          <a:p>
            <a:pPr marL="0" indent="0">
              <a:buNone/>
            </a:pPr>
            <a:endParaRPr lang="en-US" sz="1150" dirty="0"/>
          </a:p>
          <a:p>
            <a:pPr marL="0" indent="0">
              <a:buNone/>
            </a:pPr>
            <a:r>
              <a:rPr lang="en-US" sz="1150" b="1" dirty="0"/>
              <a:t>→ Edu Craft bridges these gaps</a:t>
            </a:r>
            <a:r>
              <a:rPr lang="en-US" sz="1150" dirty="0"/>
              <a:t> with:</a:t>
            </a:r>
          </a:p>
          <a:p>
            <a:r>
              <a:rPr lang="en-US" sz="1150" b="1" dirty="0"/>
              <a:t>Crash-proof cloud system</a:t>
            </a:r>
            <a:r>
              <a:rPr lang="en-US" sz="1150" dirty="0"/>
              <a:t> for unlimited users.</a:t>
            </a:r>
          </a:p>
          <a:p>
            <a:r>
              <a:rPr lang="en-US" sz="1150" b="1" dirty="0"/>
              <a:t>Handwritten &amp; rough notes, mind maps, charts, roadmaps</a:t>
            </a:r>
            <a:r>
              <a:rPr lang="en-US" sz="1150" dirty="0"/>
              <a:t>.</a:t>
            </a:r>
          </a:p>
          <a:p>
            <a:r>
              <a:rPr lang="en-US" sz="1150" b="1" dirty="0"/>
              <a:t>AI-powered personalization + gamification</a:t>
            </a:r>
            <a:r>
              <a:rPr lang="en-US" sz="1150" dirty="0"/>
              <a:t>.</a:t>
            </a:r>
          </a:p>
          <a:p>
            <a:r>
              <a:rPr lang="en-US" sz="1150" b="1" dirty="0"/>
              <a:t>Wellness tools</a:t>
            </a:r>
            <a:r>
              <a:rPr lang="en-US" sz="1150" dirty="0"/>
              <a:t> (Pomodoro, mindfulness).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5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452"/>
            <a:ext cx="8229600" cy="1113183"/>
          </a:xfrm>
        </p:spPr>
        <p:txBody>
          <a:bodyPr/>
          <a:lstStyle/>
          <a:p>
            <a:r>
              <a:rPr b="1" dirty="0"/>
              <a:t>Project Implementation Started</a:t>
            </a:r>
          </a:p>
        </p:txBody>
      </p:sp>
      <p:sp>
        <p:nvSpPr>
          <p:cNvPr id="3" name="Content Placeholder 2"/>
          <p:cNvSpPr>
            <a:spLocks noGrp="1"/>
          </p:cNvSpPr>
          <p:nvPr>
            <p:ph idx="1"/>
          </p:nvPr>
        </p:nvSpPr>
        <p:spPr>
          <a:xfrm>
            <a:off x="0" y="881510"/>
            <a:ext cx="9144000" cy="5887038"/>
          </a:xfrm>
        </p:spPr>
        <p:txBody>
          <a:bodyPr>
            <a:normAutofit/>
          </a:bodyPr>
          <a:lstStyle/>
          <a:p>
            <a:pPr marL="0" indent="0">
              <a:buNone/>
            </a:pPr>
            <a:endParaRPr lang="en-US" sz="1400" b="1" dirty="0"/>
          </a:p>
          <a:p>
            <a:pPr marL="0" indent="0">
              <a:buNone/>
            </a:pPr>
            <a:r>
              <a:rPr lang="en-US" sz="1600" b="1" dirty="0"/>
              <a:t>1. Initial Progress</a:t>
            </a:r>
          </a:p>
          <a:p>
            <a:r>
              <a:rPr lang="en-US" sz="1600" dirty="0"/>
              <a:t>Created the </a:t>
            </a:r>
            <a:r>
              <a:rPr lang="en-US" sz="1600" b="1" dirty="0"/>
              <a:t>UI design</a:t>
            </a:r>
            <a:r>
              <a:rPr lang="en-US" sz="1600" dirty="0"/>
              <a:t> for </a:t>
            </a:r>
            <a:r>
              <a:rPr lang="en-US" sz="1600" dirty="0" err="1"/>
              <a:t>EduCraft</a:t>
            </a:r>
            <a:r>
              <a:rPr lang="en-US" sz="1600" dirty="0"/>
              <a:t>, including the dashboard, course builder, video section, and quiz interface.</a:t>
            </a:r>
          </a:p>
          <a:p>
            <a:r>
              <a:rPr lang="en-US" sz="1600" dirty="0"/>
              <a:t>Developed key </a:t>
            </a:r>
            <a:r>
              <a:rPr lang="en-US" sz="1600" b="1" dirty="0"/>
              <a:t>React components</a:t>
            </a:r>
            <a:r>
              <a:rPr lang="en-US" sz="1600" dirty="0"/>
              <a:t> like the navigation bar, course creation form, and quiz module for a modular structure.</a:t>
            </a:r>
          </a:p>
          <a:p>
            <a:r>
              <a:rPr lang="en-US" sz="1600" dirty="0"/>
              <a:t>Configured </a:t>
            </a:r>
            <a:r>
              <a:rPr lang="en-US" sz="1600" b="1" dirty="0"/>
              <a:t>routing</a:t>
            </a:r>
            <a:r>
              <a:rPr lang="en-US" sz="1600" dirty="0"/>
              <a:t> using React Router to allow smooth navigation between pages (dashboard, editor, and learner view).</a:t>
            </a:r>
            <a:br>
              <a:rPr lang="en-US" sz="1600" dirty="0"/>
            </a:br>
            <a:endParaRPr lang="en-US" sz="1600" dirty="0"/>
          </a:p>
          <a:p>
            <a:pPr marL="0" indent="0">
              <a:buNone/>
            </a:pPr>
            <a:r>
              <a:rPr lang="en-US" sz="1600" b="1" dirty="0"/>
              <a:t>2. Frameworks, Libraries, and Tools Used</a:t>
            </a:r>
            <a:endParaRPr lang="en-US" sz="1600" dirty="0"/>
          </a:p>
          <a:p>
            <a:r>
              <a:rPr lang="en-US" sz="1600" b="1" dirty="0"/>
              <a:t>React</a:t>
            </a:r>
            <a:r>
              <a:rPr lang="en-US" sz="1600" dirty="0"/>
              <a:t> – for building reusable and interactive components.</a:t>
            </a:r>
          </a:p>
          <a:p>
            <a:r>
              <a:rPr lang="en-US" sz="1600" b="1" dirty="0"/>
              <a:t>Tailwind CSS</a:t>
            </a:r>
            <a:r>
              <a:rPr lang="en-US" sz="1600" dirty="0"/>
              <a:t> – for fast, responsive, and clean styling.</a:t>
            </a:r>
          </a:p>
          <a:p>
            <a:r>
              <a:rPr lang="en-US" sz="1600" b="1" dirty="0"/>
              <a:t>React Router</a:t>
            </a:r>
            <a:r>
              <a:rPr lang="en-US" sz="1600" dirty="0"/>
              <a:t> – for seamless page navigation.</a:t>
            </a:r>
            <a:br>
              <a:rPr lang="en-US" sz="1600" dirty="0"/>
            </a:br>
            <a:endParaRPr lang="en-US" sz="1600" b="1" dirty="0"/>
          </a:p>
          <a:p>
            <a:pPr marL="0" indent="0">
              <a:buNone/>
            </a:pPr>
            <a:r>
              <a:rPr lang="en-US" sz="1600" b="1" dirty="0"/>
              <a:t>3. Expected Milestones for Next Review</a:t>
            </a:r>
            <a:endParaRPr lang="en-US" sz="1600" dirty="0"/>
          </a:p>
          <a:p>
            <a:r>
              <a:rPr lang="en-US" sz="1600" dirty="0"/>
              <a:t>Integrate </a:t>
            </a:r>
            <a:r>
              <a:rPr lang="en-US" sz="1600" b="1" dirty="0"/>
              <a:t>video upload and playback</a:t>
            </a:r>
            <a:r>
              <a:rPr lang="en-US" sz="1600" dirty="0"/>
              <a:t> functionality.</a:t>
            </a:r>
          </a:p>
          <a:p>
            <a:r>
              <a:rPr lang="en-US" sz="1600" dirty="0"/>
              <a:t>Build </a:t>
            </a:r>
            <a:r>
              <a:rPr lang="en-US" sz="1600" b="1" dirty="0"/>
              <a:t>quiz creation and scoring logic</a:t>
            </a:r>
            <a:r>
              <a:rPr lang="en-US" sz="1600" dirty="0"/>
              <a:t>.</a:t>
            </a:r>
          </a:p>
          <a:p>
            <a:r>
              <a:rPr lang="en-US" sz="1600" dirty="0"/>
              <a:t>Make the platform </a:t>
            </a:r>
            <a:r>
              <a:rPr lang="en-US" sz="1600" b="1" dirty="0"/>
              <a:t>responsive for mobile and tablet devices</a:t>
            </a:r>
            <a:r>
              <a:rPr lang="en-US" sz="1600" dirty="0"/>
              <a:t>.</a:t>
            </a:r>
          </a:p>
          <a:p>
            <a:r>
              <a:rPr lang="en-US" sz="1600" dirty="0"/>
              <a:t>Set up </a:t>
            </a:r>
            <a:r>
              <a:rPr lang="en-US" sz="1600" b="1" dirty="0"/>
              <a:t>data storage</a:t>
            </a:r>
            <a:r>
              <a:rPr lang="en-US" sz="1600" dirty="0"/>
              <a:t> for saving courses and quizzes.</a:t>
            </a:r>
          </a:p>
          <a:p>
            <a:endParaRPr sz="1400" dirty="0"/>
          </a:p>
        </p:txBody>
      </p:sp>
      <p:pic>
        <p:nvPicPr>
          <p:cNvPr id="5" name="Picture 4">
            <a:extLst>
              <a:ext uri="{FF2B5EF4-FFF2-40B4-BE49-F238E27FC236}">
                <a16:creationId xmlns:a16="http://schemas.microsoft.com/office/drawing/2014/main" id="{1BAC2011-47E8-FDF3-1555-32E3F7F544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9256" y="6351634"/>
            <a:ext cx="1965488" cy="8338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61A6F9-6046-9694-5981-B03F786E5DC0}"/>
              </a:ext>
            </a:extLst>
          </p:cNvPr>
          <p:cNvSpPr txBox="1"/>
          <p:nvPr/>
        </p:nvSpPr>
        <p:spPr>
          <a:xfrm>
            <a:off x="103239" y="107759"/>
            <a:ext cx="4572000" cy="1200329"/>
          </a:xfrm>
          <a:prstGeom prst="rect">
            <a:avLst/>
          </a:prstGeom>
          <a:noFill/>
        </p:spPr>
        <p:txBody>
          <a:bodyPr wrap="square">
            <a:spAutoFit/>
          </a:bodyPr>
          <a:lstStyle/>
          <a:p>
            <a:pPr marL="0" indent="0">
              <a:buNone/>
            </a:pPr>
            <a:r>
              <a:rPr lang="en-US" b="1" dirty="0"/>
              <a:t>4.</a:t>
            </a:r>
            <a:r>
              <a:rPr lang="en-US" sz="1800" b="1" dirty="0"/>
              <a:t> Screenshots / Code Snippets</a:t>
            </a:r>
          </a:p>
          <a:p>
            <a:pPr marL="0" indent="0">
              <a:buNone/>
            </a:pPr>
            <a:r>
              <a:rPr lang="en-US" sz="1800" dirty="0">
                <a:hlinkClick r:id="rId2"/>
              </a:rPr>
              <a:t>http://127.0.0.1:5500/search_agent/project%20fedf.html</a:t>
            </a:r>
            <a:endParaRPr lang="en-US" sz="1800" dirty="0"/>
          </a:p>
          <a:p>
            <a:pPr marL="0" indent="0">
              <a:buNone/>
            </a:pPr>
            <a:endParaRPr lang="en-US" sz="1800" dirty="0"/>
          </a:p>
        </p:txBody>
      </p:sp>
      <p:pic>
        <p:nvPicPr>
          <p:cNvPr id="6" name="Picture 5">
            <a:extLst>
              <a:ext uri="{FF2B5EF4-FFF2-40B4-BE49-F238E27FC236}">
                <a16:creationId xmlns:a16="http://schemas.microsoft.com/office/drawing/2014/main" id="{B3CEC2A2-0FC3-E4A4-FA46-C6D107D2ECD9}"/>
              </a:ext>
            </a:extLst>
          </p:cNvPr>
          <p:cNvPicPr>
            <a:picLocks noChangeAspect="1"/>
          </p:cNvPicPr>
          <p:nvPr/>
        </p:nvPicPr>
        <p:blipFill>
          <a:blip r:embed="rId3"/>
          <a:stretch>
            <a:fillRect/>
          </a:stretch>
        </p:blipFill>
        <p:spPr>
          <a:xfrm>
            <a:off x="0" y="1052052"/>
            <a:ext cx="9144000" cy="5805948"/>
          </a:xfrm>
          <a:prstGeom prst="rect">
            <a:avLst/>
          </a:prstGeom>
        </p:spPr>
      </p:pic>
    </p:spTree>
    <p:extLst>
      <p:ext uri="{BB962C8B-B14F-4D97-AF65-F5344CB8AC3E}">
        <p14:creationId xmlns:p14="http://schemas.microsoft.com/office/powerpoint/2010/main" val="404924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11BD-FF51-8D04-0656-226031232F49}"/>
              </a:ext>
            </a:extLst>
          </p:cNvPr>
          <p:cNvSpPr>
            <a:spLocks noGrp="1"/>
          </p:cNvSpPr>
          <p:nvPr>
            <p:ph type="ctrTitle"/>
          </p:nvPr>
        </p:nvSpPr>
        <p:spPr>
          <a:xfrm>
            <a:off x="685800" y="2693987"/>
            <a:ext cx="7772400" cy="1470025"/>
          </a:xfrm>
        </p:spPr>
        <p:txBody>
          <a:bodyPr>
            <a:normAutofit/>
          </a:bodyPr>
          <a:lstStyle/>
          <a:p>
            <a:r>
              <a:rPr lang="en-US" sz="72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187655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143</TotalTime>
  <Words>938</Words>
  <Application>Microsoft Office PowerPoint</Application>
  <PresentationFormat>On-screen Show (4:3)</PresentationFormat>
  <Paragraphs>56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Project Review-2 (Literature Review / Applications Survey)</vt:lpstr>
      <vt:lpstr>Relevance to Project Title</vt:lpstr>
      <vt:lpstr>Depth &amp; Quality of Literature Review</vt:lpstr>
      <vt:lpstr>Critical Analysis, Synthesis &amp; Gap Identification</vt:lpstr>
      <vt:lpstr>Project Implementation Started</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Sree Lakshmi P</dc:creator>
  <cp:keywords/>
  <dc:description>generated using python-pptx</dc:description>
  <cp:lastModifiedBy>asravani557@outlook.com</cp:lastModifiedBy>
  <cp:revision>10</cp:revision>
  <dcterms:created xsi:type="dcterms:W3CDTF">2013-01-27T09:14:16Z</dcterms:created>
  <dcterms:modified xsi:type="dcterms:W3CDTF">2025-08-13T17:18:46Z</dcterms:modified>
  <cp:category/>
</cp:coreProperties>
</file>