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59" r:id="rId6"/>
    <p:sldId id="260" r:id="rId7"/>
    <p:sldId id="263"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rita Sri Gayatri V" userId="8192516df5a341a7" providerId="LiveId" clId="{6CA3744A-D67A-46BB-8E50-C1F894BC31D0}"/>
    <pc:docChg chg="modSld">
      <pc:chgData name="Ashrita Sri Gayatri V" userId="8192516df5a341a7" providerId="LiveId" clId="{6CA3744A-D67A-46BB-8E50-C1F894BC31D0}" dt="2025-08-19T07:03:04.043" v="25" actId="113"/>
      <pc:docMkLst>
        <pc:docMk/>
      </pc:docMkLst>
      <pc:sldChg chg="modSp mod">
        <pc:chgData name="Ashrita Sri Gayatri V" userId="8192516df5a341a7" providerId="LiveId" clId="{6CA3744A-D67A-46BB-8E50-C1F894BC31D0}" dt="2025-08-19T07:03:04.043" v="25" actId="113"/>
        <pc:sldMkLst>
          <pc:docMk/>
          <pc:sldMk cId="0" sldId="260"/>
        </pc:sldMkLst>
        <pc:spChg chg="mod">
          <ac:chgData name="Ashrita Sri Gayatri V" userId="8192516df5a341a7" providerId="LiveId" clId="{6CA3744A-D67A-46BB-8E50-C1F894BC31D0}" dt="2025-08-19T07:03:04.043" v="25" actId="113"/>
          <ac:spMkLst>
            <pc:docMk/>
            <pc:sldMk cId="0" sldId="26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27.0.0.1:5500/search_agent/project%20fedf.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58975"/>
            <a:ext cx="7772400" cy="1470025"/>
          </a:xfrm>
        </p:spPr>
        <p:txBody>
          <a:bodyPr>
            <a:normAutofit fontScale="90000"/>
          </a:bodyPr>
          <a:lstStyle/>
          <a:p>
            <a:r>
              <a:rPr b="1" dirty="0"/>
              <a:t>Project Review-2</a:t>
            </a:r>
          </a:p>
          <a:p>
            <a:r>
              <a:rPr dirty="0"/>
              <a:t>(Literature Review / Applications Survey)</a:t>
            </a:r>
          </a:p>
        </p:txBody>
      </p:sp>
      <p:sp>
        <p:nvSpPr>
          <p:cNvPr id="3" name="Subtitle 2"/>
          <p:cNvSpPr>
            <a:spLocks noGrp="1"/>
          </p:cNvSpPr>
          <p:nvPr>
            <p:ph type="subTitle" idx="1"/>
          </p:nvPr>
        </p:nvSpPr>
        <p:spPr>
          <a:xfrm>
            <a:off x="847234" y="3916805"/>
            <a:ext cx="7449532" cy="1752600"/>
          </a:xfrm>
        </p:spPr>
        <p:txBody>
          <a:bodyPr>
            <a:normAutofit/>
          </a:bodyPr>
          <a:lstStyle/>
          <a:p>
            <a:r>
              <a:rPr lang="en-US" sz="1800" dirty="0"/>
              <a:t>| </a:t>
            </a:r>
            <a:r>
              <a:rPr sz="1800" b="1" dirty="0"/>
              <a:t>Front-End Development Frameworks</a:t>
            </a:r>
            <a:r>
              <a:rPr lang="en-US" sz="1800" b="1" dirty="0"/>
              <a:t> </a:t>
            </a:r>
            <a:r>
              <a:rPr lang="en-US" sz="1800" dirty="0"/>
              <a:t>| </a:t>
            </a:r>
            <a:br>
              <a:rPr lang="en-US" sz="1800" dirty="0"/>
            </a:br>
            <a:r>
              <a:rPr lang="en-US" sz="1800" dirty="0"/>
              <a:t>| </a:t>
            </a:r>
            <a:r>
              <a:rPr lang="en-US" sz="1800" b="1" dirty="0"/>
              <a:t>Title - </a:t>
            </a:r>
            <a:r>
              <a:rPr lang="en-US" sz="1800" dirty="0"/>
              <a:t>Edu Craft – Online Course Builder with Video &amp; Quiz Module | | </a:t>
            </a:r>
            <a:r>
              <a:rPr lang="en-US" sz="1800" b="1" dirty="0"/>
              <a:t>Team Members – </a:t>
            </a:r>
            <a:r>
              <a:rPr lang="en-US" sz="1800" dirty="0"/>
              <a:t>2410030355-O.Harshitha, 2410030356-Srujana Sadhu, 2410030357-Ashrita Sri Gayatri V, 2410040126-A Sravani | |</a:t>
            </a:r>
            <a:r>
              <a:rPr lang="en-US" sz="1800" b="1" dirty="0"/>
              <a:t>Guide</a:t>
            </a:r>
            <a:r>
              <a:rPr lang="en-US" sz="1800" dirty="0"/>
              <a:t> </a:t>
            </a:r>
            <a:r>
              <a:rPr lang="en-US" sz="1800" b="1" dirty="0"/>
              <a:t>-</a:t>
            </a:r>
            <a:r>
              <a:rPr lang="en-US" sz="1800" dirty="0"/>
              <a:t> </a:t>
            </a:r>
            <a:r>
              <a:rPr lang="en-US" sz="1800" dirty="0" err="1"/>
              <a:t>Ms</a:t>
            </a:r>
            <a:r>
              <a:rPr lang="en-US" sz="1800" dirty="0"/>
              <a:t> P Sree Lakshmi Ma’am | </a:t>
            </a:r>
            <a:r>
              <a:rPr sz="1800" b="1" dirty="0"/>
              <a:t>Department</a:t>
            </a:r>
            <a:r>
              <a:rPr lang="en-US" sz="1800" dirty="0"/>
              <a:t> </a:t>
            </a:r>
            <a:r>
              <a:rPr lang="en-US" sz="1800" b="1" dirty="0"/>
              <a:t>–</a:t>
            </a:r>
            <a:r>
              <a:rPr lang="en-US" sz="1800" dirty="0"/>
              <a:t> CSE|</a:t>
            </a:r>
            <a:endParaRPr sz="1800" dirty="0"/>
          </a:p>
        </p:txBody>
      </p:sp>
      <p:pic>
        <p:nvPicPr>
          <p:cNvPr id="4" name="Picture 3">
            <a:extLst>
              <a:ext uri="{FF2B5EF4-FFF2-40B4-BE49-F238E27FC236}">
                <a16:creationId xmlns:a16="http://schemas.microsoft.com/office/drawing/2014/main" id="{21EB6D9C-20AD-A927-4908-8908BF2F7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256" y="6024172"/>
            <a:ext cx="1965488" cy="8338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552"/>
            <a:ext cx="9144000" cy="967975"/>
          </a:xfrm>
        </p:spPr>
        <p:txBody>
          <a:bodyPr/>
          <a:lstStyle/>
          <a:p>
            <a:r>
              <a:rPr b="1" dirty="0"/>
              <a:t>Relevance to Project Title</a:t>
            </a:r>
          </a:p>
        </p:txBody>
      </p:sp>
      <p:sp>
        <p:nvSpPr>
          <p:cNvPr id="3" name="Content Placeholder 2"/>
          <p:cNvSpPr>
            <a:spLocks noGrp="1"/>
          </p:cNvSpPr>
          <p:nvPr>
            <p:ph idx="1"/>
          </p:nvPr>
        </p:nvSpPr>
        <p:spPr>
          <a:xfrm>
            <a:off x="0" y="1243593"/>
            <a:ext cx="9144000" cy="5614407"/>
          </a:xfrm>
        </p:spPr>
        <p:txBody>
          <a:bodyPr>
            <a:normAutofit/>
          </a:bodyPr>
          <a:lstStyle/>
          <a:p>
            <a:pPr marL="0" lvl="0" indent="0" defTabSz="914400" eaLnBrk="0" fontAlgn="base" hangingPunct="0">
              <a:spcBef>
                <a:spcPct val="0"/>
              </a:spcBef>
              <a:spcAft>
                <a:spcPct val="0"/>
              </a:spcAft>
              <a:buNone/>
            </a:pPr>
            <a:r>
              <a:rPr lang="en-US" altLang="en-US" sz="1250" b="1" dirty="0">
                <a:latin typeface="Arial" panose="020B0604020202020204" pitchFamily="34" charset="0"/>
              </a:rPr>
              <a:t>Brief Explanation of Framework &amp; Tool Choice</a:t>
            </a:r>
            <a:br>
              <a:rPr lang="en-US" altLang="en-US" sz="1250" dirty="0">
                <a:latin typeface="Arial" panose="020B0604020202020204" pitchFamily="34" charset="0"/>
              </a:rPr>
            </a:br>
            <a:r>
              <a:rPr lang="en-US" altLang="en-US" sz="1250" dirty="0">
                <a:latin typeface="Arial" panose="020B0604020202020204" pitchFamily="34" charset="0"/>
              </a:rPr>
              <a:t>Currently, we are working with </a:t>
            </a:r>
            <a:r>
              <a:rPr lang="en-US" altLang="en-US" sz="1250" b="1" dirty="0">
                <a:latin typeface="Arial" panose="020B0604020202020204" pitchFamily="34" charset="0"/>
              </a:rPr>
              <a:t>Visual Studio Code (VS Code)</a:t>
            </a:r>
            <a:r>
              <a:rPr lang="en-US" altLang="en-US" sz="1250" dirty="0">
                <a:latin typeface="Arial" panose="020B0604020202020204" pitchFamily="34" charset="0"/>
              </a:rPr>
              <a:t> as our primary development environment because it is fast, lightweight, and highly customizable. Its rich library of extensions, integrated terminal, and powerful debugging tools help us write and test code efficiently, even in the early stages of </a:t>
            </a:r>
            <a:r>
              <a:rPr lang="en-US" altLang="en-US" sz="1250" dirty="0" err="1">
                <a:latin typeface="Arial" panose="020B0604020202020204" pitchFamily="34" charset="0"/>
              </a:rPr>
              <a:t>EduCraft’s</a:t>
            </a:r>
            <a:r>
              <a:rPr lang="en-US" altLang="en-US" sz="1250" dirty="0">
                <a:latin typeface="Arial" panose="020B0604020202020204" pitchFamily="34" charset="0"/>
              </a:rPr>
              <a:t> development. VS Code’s flexibility also makes it easy to integrate future technologies such as </a:t>
            </a:r>
            <a:r>
              <a:rPr lang="en-US" altLang="en-US" sz="1250" b="1" dirty="0">
                <a:latin typeface="Arial" panose="020B0604020202020204" pitchFamily="34" charset="0"/>
              </a:rPr>
              <a:t>React.js</a:t>
            </a:r>
            <a:r>
              <a:rPr lang="en-US" altLang="en-US" sz="1250" dirty="0">
                <a:latin typeface="Arial" panose="020B0604020202020204" pitchFamily="34" charset="0"/>
              </a:rPr>
              <a:t> when we progress to building more interactive features.</a:t>
            </a:r>
          </a:p>
          <a:p>
            <a:pPr marL="0" lvl="0" indent="0" defTabSz="914400" eaLnBrk="0" fontAlgn="base" hangingPunct="0">
              <a:spcBef>
                <a:spcPct val="0"/>
              </a:spcBef>
              <a:spcAft>
                <a:spcPct val="0"/>
              </a:spcAft>
              <a:buNone/>
            </a:pPr>
            <a:r>
              <a:rPr lang="en-US" altLang="en-US" sz="1250" dirty="0">
                <a:latin typeface="Arial" panose="020B0604020202020204" pitchFamily="34" charset="0"/>
              </a:rPr>
              <a:t>In the future, we plan to adopt </a:t>
            </a:r>
            <a:r>
              <a:rPr lang="en-US" altLang="en-US" sz="1250" b="1" dirty="0">
                <a:latin typeface="Arial" panose="020B0604020202020204" pitchFamily="34" charset="0"/>
              </a:rPr>
              <a:t>React.js</a:t>
            </a:r>
            <a:r>
              <a:rPr lang="en-US" altLang="en-US" sz="1250" dirty="0">
                <a:latin typeface="Arial" panose="020B0604020202020204" pitchFamily="34" charset="0"/>
              </a:rPr>
              <a:t> for its </a:t>
            </a:r>
            <a:r>
              <a:rPr lang="en-US" altLang="en-US" sz="1250" b="1" dirty="0">
                <a:latin typeface="Arial" panose="020B0604020202020204" pitchFamily="34" charset="0"/>
              </a:rPr>
              <a:t>component-based architecture</a:t>
            </a:r>
            <a:r>
              <a:rPr lang="en-US" altLang="en-US" sz="1250" dirty="0">
                <a:latin typeface="Arial" panose="020B0604020202020204" pitchFamily="34" charset="0"/>
              </a:rPr>
              <a:t>, which will allow us to develop features like quizzes, videos, and previews as </a:t>
            </a:r>
            <a:r>
              <a:rPr lang="en-US" altLang="en-US" sz="1250" b="1" dirty="0">
                <a:latin typeface="Arial" panose="020B0604020202020204" pitchFamily="34" charset="0"/>
              </a:rPr>
              <a:t>modular, reusable units</a:t>
            </a:r>
            <a:r>
              <a:rPr lang="en-US" altLang="en-US" sz="1250" dirty="0">
                <a:latin typeface="Arial" panose="020B0604020202020204" pitchFamily="34" charset="0"/>
              </a:rPr>
              <a:t>. </a:t>
            </a:r>
            <a:r>
              <a:rPr lang="en-US" altLang="en-US" sz="1250" dirty="0" err="1">
                <a:latin typeface="Arial" panose="020B0604020202020204" pitchFamily="34" charset="0"/>
              </a:rPr>
              <a:t>React’s</a:t>
            </a:r>
            <a:r>
              <a:rPr lang="en-US" altLang="en-US" sz="1250" dirty="0">
                <a:latin typeface="Arial" panose="020B0604020202020204" pitchFamily="34" charset="0"/>
              </a:rPr>
              <a:t> </a:t>
            </a:r>
            <a:r>
              <a:rPr lang="en-US" altLang="en-US" sz="1250" b="1" dirty="0">
                <a:latin typeface="Arial" panose="020B0604020202020204" pitchFamily="34" charset="0"/>
              </a:rPr>
              <a:t>virtual DOM</a:t>
            </a:r>
            <a:r>
              <a:rPr lang="en-US" altLang="en-US" sz="1250" dirty="0">
                <a:latin typeface="Arial" panose="020B0604020202020204" pitchFamily="34" charset="0"/>
              </a:rPr>
              <a:t> will enable instant updates without reloading the page, delivering a smooth, responsive user experience.</a:t>
            </a:r>
          </a:p>
          <a:p>
            <a:pPr marL="0" indent="0">
              <a:buNone/>
            </a:pPr>
            <a:endParaRPr lang="en-IN" sz="1250" b="1" dirty="0"/>
          </a:p>
          <a:p>
            <a:pPr marL="0" indent="0">
              <a:buNone/>
            </a:pPr>
            <a:r>
              <a:rPr lang="en-US" altLang="en-US" sz="1250" b="1" dirty="0">
                <a:latin typeface="Arial" panose="020B0604020202020204" pitchFamily="34" charset="0"/>
              </a:rPr>
              <a:t>Connection Between Literature Review and Project Goals</a:t>
            </a:r>
            <a:br>
              <a:rPr lang="en-US" altLang="en-US" sz="1250" dirty="0">
                <a:latin typeface="Arial" panose="020B0604020202020204" pitchFamily="34" charset="0"/>
              </a:rPr>
            </a:br>
            <a:r>
              <a:rPr lang="en-US" altLang="en-US" sz="1250" dirty="0">
                <a:latin typeface="Arial" panose="020B0604020202020204" pitchFamily="34" charset="0"/>
              </a:rPr>
              <a:t>The reviewed literature on e-learning platforms and front-end development highlights the importance of </a:t>
            </a:r>
            <a:r>
              <a:rPr lang="en-US" altLang="en-US" sz="1250" b="1" dirty="0">
                <a:latin typeface="Arial" panose="020B0604020202020204" pitchFamily="34" charset="0"/>
              </a:rPr>
              <a:t>interactivity</a:t>
            </a:r>
            <a:r>
              <a:rPr lang="en-US" altLang="en-US" sz="1250" dirty="0">
                <a:latin typeface="Arial" panose="020B0604020202020204" pitchFamily="34" charset="0"/>
              </a:rPr>
              <a:t>, </a:t>
            </a:r>
            <a:r>
              <a:rPr lang="en-US" altLang="en-US" sz="1250" b="1" dirty="0">
                <a:latin typeface="Arial" panose="020B0604020202020204" pitchFamily="34" charset="0"/>
              </a:rPr>
              <a:t>modularity</a:t>
            </a:r>
            <a:r>
              <a:rPr lang="en-US" altLang="en-US" sz="1250" dirty="0">
                <a:latin typeface="Arial" panose="020B0604020202020204" pitchFamily="34" charset="0"/>
              </a:rPr>
              <a:t>, and </a:t>
            </a:r>
            <a:r>
              <a:rPr lang="en-US" altLang="en-US" sz="1250" b="1" dirty="0">
                <a:latin typeface="Arial" panose="020B0604020202020204" pitchFamily="34" charset="0"/>
              </a:rPr>
              <a:t>real-time responsiveness</a:t>
            </a:r>
            <a:r>
              <a:rPr lang="en-US" altLang="en-US" sz="1250" dirty="0">
                <a:latin typeface="Arial" panose="020B0604020202020204" pitchFamily="34" charset="0"/>
              </a:rPr>
              <a:t>. These qualities will be implemented in </a:t>
            </a:r>
            <a:r>
              <a:rPr lang="en-US" altLang="en-US" sz="1250" dirty="0" err="1">
                <a:latin typeface="Arial" panose="020B0604020202020204" pitchFamily="34" charset="0"/>
              </a:rPr>
              <a:t>EduCraft</a:t>
            </a:r>
            <a:r>
              <a:rPr lang="en-US" altLang="en-US" sz="1250" dirty="0">
                <a:latin typeface="Arial" panose="020B0604020202020204" pitchFamily="34" charset="0"/>
              </a:rPr>
              <a:t> in stages — beginning with efficient coding in VS Code and later enhanced through React.js. Research shows that learners and content creators remain more engaged when updates are reflected instantly and interfaces are easily customizable. By transitioning from a VS Code-based workflow to React-powered modules, </a:t>
            </a:r>
            <a:r>
              <a:rPr lang="en-US" altLang="en-US" sz="1250" dirty="0" err="1">
                <a:latin typeface="Arial" panose="020B0604020202020204" pitchFamily="34" charset="0"/>
              </a:rPr>
              <a:t>EduCraft</a:t>
            </a:r>
            <a:r>
              <a:rPr lang="en-US" altLang="en-US" sz="1250" dirty="0">
                <a:latin typeface="Arial" panose="020B0604020202020204" pitchFamily="34" charset="0"/>
              </a:rPr>
              <a:t> will evolve into a </a:t>
            </a:r>
            <a:r>
              <a:rPr lang="en-US" altLang="en-US" sz="1250" b="1" dirty="0">
                <a:latin typeface="Arial" panose="020B0604020202020204" pitchFamily="34" charset="0"/>
              </a:rPr>
              <a:t>smooth, adaptable, and efficient course-building platform</a:t>
            </a:r>
            <a:r>
              <a:rPr lang="en-US" altLang="en-US" sz="1250" dirty="0">
                <a:latin typeface="Arial" panose="020B0604020202020204" pitchFamily="34" charset="0"/>
              </a:rPr>
              <a:t>.</a:t>
            </a:r>
          </a:p>
          <a:p>
            <a:pPr marL="0" lvl="0" indent="0" defTabSz="914400" eaLnBrk="0" fontAlgn="base" hangingPunct="0">
              <a:spcBef>
                <a:spcPct val="0"/>
              </a:spcBef>
              <a:spcAft>
                <a:spcPct val="0"/>
              </a:spcAft>
              <a:buNone/>
            </a:pPr>
            <a:br>
              <a:rPr lang="en-IN" sz="1250" b="1" dirty="0"/>
            </a:br>
            <a:br>
              <a:rPr lang="en-IN" sz="1250" b="1" dirty="0"/>
            </a:br>
            <a:r>
              <a:rPr lang="en-US" altLang="en-US" sz="1250" b="1" dirty="0">
                <a:latin typeface="Arial" panose="020B0604020202020204" pitchFamily="34" charset="0"/>
              </a:rPr>
              <a:t>Key References</a:t>
            </a:r>
            <a:endParaRPr lang="en-US" altLang="en-US" sz="1250" dirty="0">
              <a:latin typeface="Arial" panose="020B0604020202020204" pitchFamily="34" charset="0"/>
            </a:endParaRPr>
          </a:p>
          <a:p>
            <a:pPr marL="0" lvl="0" indent="0" defTabSz="914400" eaLnBrk="0" fontAlgn="base" hangingPunct="0">
              <a:spcBef>
                <a:spcPct val="0"/>
              </a:spcBef>
              <a:spcAft>
                <a:spcPct val="0"/>
              </a:spcAft>
              <a:buFontTx/>
              <a:buChar char="•"/>
            </a:pPr>
            <a:r>
              <a:rPr lang="en-US" altLang="en-US" sz="1250" b="1" dirty="0">
                <a:latin typeface="Arial" panose="020B0604020202020204" pitchFamily="34" charset="0"/>
              </a:rPr>
              <a:t>VS Code Official Documentation</a:t>
            </a:r>
            <a:r>
              <a:rPr lang="en-US" altLang="en-US" sz="1250" dirty="0">
                <a:latin typeface="Arial" panose="020B0604020202020204" pitchFamily="34" charset="0"/>
              </a:rPr>
              <a:t> – Guides on extensions, debugging, and integrated tools to boost productivity in </a:t>
            </a:r>
            <a:r>
              <a:rPr lang="en-US" altLang="en-US" sz="1250" dirty="0" err="1">
                <a:latin typeface="Arial" panose="020B0604020202020204" pitchFamily="34" charset="0"/>
              </a:rPr>
              <a:t>EduCraft’s</a:t>
            </a:r>
            <a:r>
              <a:rPr lang="en-US" altLang="en-US" sz="1250" dirty="0">
                <a:latin typeface="Arial" panose="020B0604020202020204" pitchFamily="34" charset="0"/>
              </a:rPr>
              <a:t> initial development phase.</a:t>
            </a:r>
          </a:p>
          <a:p>
            <a:pPr marL="0" lvl="0" indent="0" defTabSz="914400" eaLnBrk="0" fontAlgn="base" hangingPunct="0">
              <a:spcBef>
                <a:spcPct val="0"/>
              </a:spcBef>
              <a:spcAft>
                <a:spcPct val="0"/>
              </a:spcAft>
              <a:buFontTx/>
              <a:buChar char="•"/>
            </a:pPr>
            <a:r>
              <a:rPr lang="en-US" altLang="en-US" sz="1250" b="1" dirty="0">
                <a:latin typeface="Arial" panose="020B0604020202020204" pitchFamily="34" charset="0"/>
              </a:rPr>
              <a:t>React Official Documentation</a:t>
            </a:r>
            <a:r>
              <a:rPr lang="en-US" altLang="en-US" sz="1250" dirty="0">
                <a:latin typeface="Arial" panose="020B0604020202020204" pitchFamily="34" charset="0"/>
              </a:rPr>
              <a:t> – For future integration, providing best practices for building reusable, modular components.</a:t>
            </a:r>
          </a:p>
          <a:p>
            <a:pPr marL="0" lvl="0" indent="0" defTabSz="914400" eaLnBrk="0" fontAlgn="base" hangingPunct="0">
              <a:spcBef>
                <a:spcPct val="0"/>
              </a:spcBef>
              <a:spcAft>
                <a:spcPct val="0"/>
              </a:spcAft>
              <a:buFontTx/>
              <a:buChar char="•"/>
            </a:pPr>
            <a:r>
              <a:rPr lang="en-US" altLang="en-US" sz="1250" b="1" dirty="0">
                <a:latin typeface="Arial" panose="020B0604020202020204" pitchFamily="34" charset="0"/>
              </a:rPr>
              <a:t>MDN Web Docs – JavaScript</a:t>
            </a:r>
            <a:r>
              <a:rPr lang="en-US" altLang="en-US" sz="1250" dirty="0">
                <a:latin typeface="Arial" panose="020B0604020202020204" pitchFamily="34" charset="0"/>
              </a:rPr>
              <a:t> – Explains the language features that enable interactivity and real-time updates.</a:t>
            </a:r>
          </a:p>
          <a:p>
            <a:pPr marL="0" indent="0">
              <a:buNone/>
            </a:pPr>
            <a:endParaRPr lang="en-IN" sz="1250" b="1" dirty="0"/>
          </a:p>
          <a:p>
            <a:pPr marL="0" indent="0">
              <a:buNone/>
            </a:pPr>
            <a:endParaRPr lang="en-IN" sz="1250" b="1" dirty="0"/>
          </a:p>
        </p:txBody>
      </p:sp>
      <p:pic>
        <p:nvPicPr>
          <p:cNvPr id="5" name="Picture 4">
            <a:extLst>
              <a:ext uri="{FF2B5EF4-FFF2-40B4-BE49-F238E27FC236}">
                <a16:creationId xmlns:a16="http://schemas.microsoft.com/office/drawing/2014/main" id="{C76A00C8-9F42-D9D8-28BF-80F12620A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256" y="6024172"/>
            <a:ext cx="1965488" cy="8338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dirty="0"/>
              <a:t>Depth &amp; Quality of Literature Review</a:t>
            </a:r>
          </a:p>
        </p:txBody>
      </p:sp>
      <p:sp>
        <p:nvSpPr>
          <p:cNvPr id="3" name="Content Placeholder 2"/>
          <p:cNvSpPr>
            <a:spLocks noGrp="1"/>
          </p:cNvSpPr>
          <p:nvPr>
            <p:ph idx="1"/>
          </p:nvPr>
        </p:nvSpPr>
        <p:spPr>
          <a:xfrm>
            <a:off x="-1386840" y="731838"/>
            <a:ext cx="11300460" cy="6426046"/>
          </a:xfrm>
        </p:spPr>
        <p:txBody>
          <a:bodyPr>
            <a:normAutofit/>
          </a:bodyPr>
          <a:lstStyle/>
          <a:p>
            <a:pPr marL="0" indent="0">
              <a:buNone/>
            </a:pPr>
            <a:br>
              <a:rPr lang="en-US" sz="2000" dirty="0"/>
            </a:br>
            <a:endParaRPr lang="en-US" sz="2000" dirty="0"/>
          </a:p>
          <a:p>
            <a:pPr marL="0" indent="0" algn="just">
              <a:buNone/>
            </a:pPr>
            <a:endParaRPr sz="2000" dirty="0"/>
          </a:p>
        </p:txBody>
      </p:sp>
      <p:pic>
        <p:nvPicPr>
          <p:cNvPr id="5" name="Picture 4">
            <a:extLst>
              <a:ext uri="{FF2B5EF4-FFF2-40B4-BE49-F238E27FC236}">
                <a16:creationId xmlns:a16="http://schemas.microsoft.com/office/drawing/2014/main" id="{04E21220-38EE-7A4C-83DF-AF657CAAC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256" y="6024172"/>
            <a:ext cx="1965488" cy="833828"/>
          </a:xfrm>
          <a:prstGeom prst="rect">
            <a:avLst/>
          </a:prstGeom>
        </p:spPr>
      </p:pic>
      <p:graphicFrame>
        <p:nvGraphicFramePr>
          <p:cNvPr id="7" name="Table 6">
            <a:extLst>
              <a:ext uri="{FF2B5EF4-FFF2-40B4-BE49-F238E27FC236}">
                <a16:creationId xmlns:a16="http://schemas.microsoft.com/office/drawing/2014/main" id="{9A3CEB3E-6248-08BC-D41C-336FD5CD535D}"/>
              </a:ext>
            </a:extLst>
          </p:cNvPr>
          <p:cNvGraphicFramePr>
            <a:graphicFrameLocks noGrp="1"/>
          </p:cNvGraphicFramePr>
          <p:nvPr>
            <p:extLst>
              <p:ext uri="{D42A27DB-BD31-4B8C-83A1-F6EECF244321}">
                <p14:modId xmlns:p14="http://schemas.microsoft.com/office/powerpoint/2010/main" val="591848314"/>
              </p:ext>
            </p:extLst>
          </p:nvPr>
        </p:nvGraphicFramePr>
        <p:xfrm>
          <a:off x="835742" y="1600200"/>
          <a:ext cx="7295535" cy="4525962"/>
        </p:xfrm>
        <a:graphic>
          <a:graphicData uri="http://schemas.openxmlformats.org/drawingml/2006/table">
            <a:tbl>
              <a:tblPr/>
              <a:tblGrid>
                <a:gridCol w="1459107">
                  <a:extLst>
                    <a:ext uri="{9D8B030D-6E8A-4147-A177-3AD203B41FA5}">
                      <a16:colId xmlns:a16="http://schemas.microsoft.com/office/drawing/2014/main" val="1414459354"/>
                    </a:ext>
                  </a:extLst>
                </a:gridCol>
                <a:gridCol w="1459107">
                  <a:extLst>
                    <a:ext uri="{9D8B030D-6E8A-4147-A177-3AD203B41FA5}">
                      <a16:colId xmlns:a16="http://schemas.microsoft.com/office/drawing/2014/main" val="2585897718"/>
                    </a:ext>
                  </a:extLst>
                </a:gridCol>
                <a:gridCol w="1459107">
                  <a:extLst>
                    <a:ext uri="{9D8B030D-6E8A-4147-A177-3AD203B41FA5}">
                      <a16:colId xmlns:a16="http://schemas.microsoft.com/office/drawing/2014/main" val="913539920"/>
                    </a:ext>
                  </a:extLst>
                </a:gridCol>
                <a:gridCol w="1459107">
                  <a:extLst>
                    <a:ext uri="{9D8B030D-6E8A-4147-A177-3AD203B41FA5}">
                      <a16:colId xmlns:a16="http://schemas.microsoft.com/office/drawing/2014/main" val="724174763"/>
                    </a:ext>
                  </a:extLst>
                </a:gridCol>
                <a:gridCol w="1459107">
                  <a:extLst>
                    <a:ext uri="{9D8B030D-6E8A-4147-A177-3AD203B41FA5}">
                      <a16:colId xmlns:a16="http://schemas.microsoft.com/office/drawing/2014/main" val="1615032589"/>
                    </a:ext>
                  </a:extLst>
                </a:gridCol>
              </a:tblGrid>
              <a:tr h="440024">
                <a:tc>
                  <a:txBody>
                    <a:bodyPr/>
                    <a:lstStyle/>
                    <a:p>
                      <a:pPr>
                        <a:buNone/>
                      </a:pPr>
                      <a:r>
                        <a:rPr lang="en-IN" sz="1200" b="1"/>
                        <a:t>Name</a:t>
                      </a:r>
                      <a:endParaRPr lang="en-IN" sz="1200"/>
                    </a:p>
                  </a:txBody>
                  <a:tcPr marL="62861" marR="62861" marT="31430" marB="31430" anchor="ctr">
                    <a:lnL>
                      <a:noFill/>
                    </a:lnL>
                    <a:lnR>
                      <a:noFill/>
                    </a:lnR>
                    <a:lnT>
                      <a:noFill/>
                    </a:lnT>
                    <a:lnB>
                      <a:noFill/>
                    </a:lnB>
                    <a:noFill/>
                  </a:tcPr>
                </a:tc>
                <a:tc>
                  <a:txBody>
                    <a:bodyPr/>
                    <a:lstStyle/>
                    <a:p>
                      <a:pPr>
                        <a:buNone/>
                      </a:pPr>
                      <a:r>
                        <a:rPr lang="en-IN" sz="1200" b="1"/>
                        <a:t>Sponsor / Founder</a:t>
                      </a:r>
                      <a:endParaRPr lang="en-IN" sz="1200"/>
                    </a:p>
                  </a:txBody>
                  <a:tcPr marL="62861" marR="62861" marT="31430" marB="31430" anchor="ctr">
                    <a:lnL>
                      <a:noFill/>
                    </a:lnL>
                    <a:lnR>
                      <a:noFill/>
                    </a:lnR>
                    <a:lnT>
                      <a:noFill/>
                    </a:lnT>
                    <a:lnB>
                      <a:noFill/>
                    </a:lnB>
                    <a:noFill/>
                  </a:tcPr>
                </a:tc>
                <a:tc>
                  <a:txBody>
                    <a:bodyPr/>
                    <a:lstStyle/>
                    <a:p>
                      <a:pPr>
                        <a:buNone/>
                      </a:pPr>
                      <a:r>
                        <a:rPr lang="en-IN" sz="1200" b="1"/>
                        <a:t>Year Founded</a:t>
                      </a:r>
                      <a:endParaRPr lang="en-IN" sz="1200"/>
                    </a:p>
                  </a:txBody>
                  <a:tcPr marL="62861" marR="62861" marT="31430" marB="31430" anchor="ctr">
                    <a:lnL>
                      <a:noFill/>
                    </a:lnL>
                    <a:lnR>
                      <a:noFill/>
                    </a:lnR>
                    <a:lnT>
                      <a:noFill/>
                    </a:lnT>
                    <a:lnB>
                      <a:noFill/>
                    </a:lnB>
                    <a:noFill/>
                  </a:tcPr>
                </a:tc>
                <a:tc>
                  <a:txBody>
                    <a:bodyPr/>
                    <a:lstStyle/>
                    <a:p>
                      <a:pPr>
                        <a:buNone/>
                      </a:pPr>
                      <a:r>
                        <a:rPr lang="en-IN" sz="1200" b="1"/>
                        <a:t>Fees</a:t>
                      </a:r>
                      <a:endParaRPr lang="en-IN" sz="1200"/>
                    </a:p>
                  </a:txBody>
                  <a:tcPr marL="62861" marR="62861" marT="31430" marB="31430" anchor="ctr">
                    <a:lnL>
                      <a:noFill/>
                    </a:lnL>
                    <a:lnR>
                      <a:noFill/>
                    </a:lnR>
                    <a:lnT>
                      <a:noFill/>
                    </a:lnT>
                    <a:lnB>
                      <a:noFill/>
                    </a:lnB>
                    <a:noFill/>
                  </a:tcPr>
                </a:tc>
                <a:tc>
                  <a:txBody>
                    <a:bodyPr/>
                    <a:lstStyle/>
                    <a:p>
                      <a:pPr>
                        <a:buNone/>
                      </a:pPr>
                      <a:r>
                        <a:rPr lang="en-IN" sz="1200" b="1"/>
                        <a:t>Type</a:t>
                      </a:r>
                      <a:endParaRPr lang="en-IN" sz="1200"/>
                    </a:p>
                  </a:txBody>
                  <a:tcPr marL="62861" marR="62861" marT="31430" marB="31430" anchor="ctr">
                    <a:lnL>
                      <a:noFill/>
                    </a:lnL>
                    <a:lnR>
                      <a:noFill/>
                    </a:lnR>
                    <a:lnT>
                      <a:noFill/>
                    </a:lnT>
                    <a:lnB>
                      <a:noFill/>
                    </a:lnB>
                    <a:noFill/>
                  </a:tcPr>
                </a:tc>
                <a:extLst>
                  <a:ext uri="{0D108BD9-81ED-4DB2-BD59-A6C34878D82A}">
                    <a16:rowId xmlns:a16="http://schemas.microsoft.com/office/drawing/2014/main" val="1464345844"/>
                  </a:ext>
                </a:extLst>
              </a:tr>
              <a:tr h="1005769">
                <a:tc>
                  <a:txBody>
                    <a:bodyPr/>
                    <a:lstStyle/>
                    <a:p>
                      <a:pPr>
                        <a:buNone/>
                      </a:pPr>
                      <a:r>
                        <a:rPr lang="en-IN" sz="1200" b="1"/>
                        <a:t>Coursera</a:t>
                      </a:r>
                      <a:endParaRPr lang="en-IN" sz="1200"/>
                    </a:p>
                  </a:txBody>
                  <a:tcPr marL="62861" marR="62861" marT="31430" marB="31430" anchor="ctr">
                    <a:lnL>
                      <a:noFill/>
                    </a:lnL>
                    <a:lnR>
                      <a:noFill/>
                    </a:lnR>
                    <a:lnT>
                      <a:noFill/>
                    </a:lnT>
                    <a:lnB>
                      <a:noFill/>
                    </a:lnB>
                    <a:noFill/>
                  </a:tcPr>
                </a:tc>
                <a:tc>
                  <a:txBody>
                    <a:bodyPr/>
                    <a:lstStyle/>
                    <a:p>
                      <a:pPr>
                        <a:buNone/>
                      </a:pPr>
                      <a:r>
                        <a:rPr lang="en-IN" sz="1200"/>
                        <a:t>Princeton, Stanford, UC Berkeley, Michigan, Pennsylvania</a:t>
                      </a:r>
                    </a:p>
                  </a:txBody>
                  <a:tcPr marL="62861" marR="62861" marT="31430" marB="31430" anchor="ctr">
                    <a:lnL>
                      <a:noFill/>
                    </a:lnL>
                    <a:lnR>
                      <a:noFill/>
                    </a:lnR>
                    <a:lnT>
                      <a:noFill/>
                    </a:lnT>
                    <a:lnB>
                      <a:noFill/>
                    </a:lnB>
                    <a:noFill/>
                  </a:tcPr>
                </a:tc>
                <a:tc>
                  <a:txBody>
                    <a:bodyPr/>
                    <a:lstStyle/>
                    <a:p>
                      <a:pPr>
                        <a:buNone/>
                      </a:pPr>
                      <a:r>
                        <a:rPr lang="en-IN" sz="1200"/>
                        <a:t>2011</a:t>
                      </a:r>
                    </a:p>
                  </a:txBody>
                  <a:tcPr marL="62861" marR="62861" marT="31430" marB="31430" anchor="ctr">
                    <a:lnL>
                      <a:noFill/>
                    </a:lnL>
                    <a:lnR>
                      <a:noFill/>
                    </a:lnR>
                    <a:lnT>
                      <a:noFill/>
                    </a:lnT>
                    <a:lnB>
                      <a:noFill/>
                    </a:lnB>
                    <a:noFill/>
                  </a:tcPr>
                </a:tc>
                <a:tc>
                  <a:txBody>
                    <a:bodyPr/>
                    <a:lstStyle/>
                    <a:p>
                      <a:pPr>
                        <a:buNone/>
                      </a:pPr>
                      <a:r>
                        <a:rPr lang="en-IN" sz="1200"/>
                        <a:t>Private (mostly paid)</a:t>
                      </a:r>
                    </a:p>
                  </a:txBody>
                  <a:tcPr marL="62861" marR="62861" marT="31430" marB="31430" anchor="ctr">
                    <a:lnL>
                      <a:noFill/>
                    </a:lnL>
                    <a:lnR>
                      <a:noFill/>
                    </a:lnR>
                    <a:lnT>
                      <a:noFill/>
                    </a:lnT>
                    <a:lnB>
                      <a:noFill/>
                    </a:lnB>
                    <a:noFill/>
                  </a:tcPr>
                </a:tc>
                <a:tc>
                  <a:txBody>
                    <a:bodyPr/>
                    <a:lstStyle/>
                    <a:p>
                      <a:pPr>
                        <a:buNone/>
                      </a:pPr>
                      <a:r>
                        <a:rPr lang="en-IN" sz="1200"/>
                        <a:t>Private</a:t>
                      </a:r>
                    </a:p>
                  </a:txBody>
                  <a:tcPr marL="62861" marR="62861" marT="31430" marB="31430" anchor="ctr">
                    <a:lnL>
                      <a:noFill/>
                    </a:lnL>
                    <a:lnR>
                      <a:noFill/>
                    </a:lnR>
                    <a:lnT>
                      <a:noFill/>
                    </a:lnT>
                    <a:lnB>
                      <a:noFill/>
                    </a:lnB>
                    <a:noFill/>
                  </a:tcPr>
                </a:tc>
                <a:extLst>
                  <a:ext uri="{0D108BD9-81ED-4DB2-BD59-A6C34878D82A}">
                    <a16:rowId xmlns:a16="http://schemas.microsoft.com/office/drawing/2014/main" val="2968761310"/>
                  </a:ext>
                </a:extLst>
              </a:tr>
              <a:tr h="628606">
                <a:tc>
                  <a:txBody>
                    <a:bodyPr/>
                    <a:lstStyle/>
                    <a:p>
                      <a:pPr>
                        <a:buNone/>
                      </a:pPr>
                      <a:r>
                        <a:rPr lang="en-IN" sz="1200" b="1"/>
                        <a:t>Khan Academy</a:t>
                      </a:r>
                      <a:endParaRPr lang="en-IN" sz="1200"/>
                    </a:p>
                  </a:txBody>
                  <a:tcPr marL="62861" marR="62861" marT="31430" marB="31430" anchor="ctr">
                    <a:lnL>
                      <a:noFill/>
                    </a:lnL>
                    <a:lnR>
                      <a:noFill/>
                    </a:lnR>
                    <a:lnT>
                      <a:noFill/>
                    </a:lnT>
                    <a:lnB>
                      <a:noFill/>
                    </a:lnB>
                    <a:noFill/>
                  </a:tcPr>
                </a:tc>
                <a:tc>
                  <a:txBody>
                    <a:bodyPr/>
                    <a:lstStyle/>
                    <a:p>
                      <a:pPr>
                        <a:buNone/>
                      </a:pPr>
                      <a:r>
                        <a:rPr lang="en-US" sz="1200"/>
                        <a:t>Salman Khan (Hedge Fund Manager)</a:t>
                      </a:r>
                    </a:p>
                  </a:txBody>
                  <a:tcPr marL="62861" marR="62861" marT="31430" marB="31430" anchor="ctr">
                    <a:lnL>
                      <a:noFill/>
                    </a:lnL>
                    <a:lnR>
                      <a:noFill/>
                    </a:lnR>
                    <a:lnT>
                      <a:noFill/>
                    </a:lnT>
                    <a:lnB>
                      <a:noFill/>
                    </a:lnB>
                    <a:noFill/>
                  </a:tcPr>
                </a:tc>
                <a:tc>
                  <a:txBody>
                    <a:bodyPr/>
                    <a:lstStyle/>
                    <a:p>
                      <a:pPr>
                        <a:buNone/>
                      </a:pPr>
                      <a:r>
                        <a:rPr lang="en-IN" sz="1200"/>
                        <a:t>2007</a:t>
                      </a:r>
                    </a:p>
                  </a:txBody>
                  <a:tcPr marL="62861" marR="62861" marT="31430" marB="31430" anchor="ctr">
                    <a:lnL>
                      <a:noFill/>
                    </a:lnL>
                    <a:lnR>
                      <a:noFill/>
                    </a:lnR>
                    <a:lnT>
                      <a:noFill/>
                    </a:lnT>
                    <a:lnB>
                      <a:noFill/>
                    </a:lnB>
                    <a:noFill/>
                  </a:tcPr>
                </a:tc>
                <a:tc>
                  <a:txBody>
                    <a:bodyPr/>
                    <a:lstStyle/>
                    <a:p>
                      <a:pPr>
                        <a:buNone/>
                      </a:pPr>
                      <a:r>
                        <a:rPr lang="en-IN" sz="1200"/>
                        <a:t>Free</a:t>
                      </a:r>
                    </a:p>
                  </a:txBody>
                  <a:tcPr marL="62861" marR="62861" marT="31430" marB="31430" anchor="ctr">
                    <a:lnL>
                      <a:noFill/>
                    </a:lnL>
                    <a:lnR>
                      <a:noFill/>
                    </a:lnR>
                    <a:lnT>
                      <a:noFill/>
                    </a:lnT>
                    <a:lnB>
                      <a:noFill/>
                    </a:lnB>
                    <a:noFill/>
                  </a:tcPr>
                </a:tc>
                <a:tc>
                  <a:txBody>
                    <a:bodyPr/>
                    <a:lstStyle/>
                    <a:p>
                      <a:pPr>
                        <a:buNone/>
                      </a:pPr>
                      <a:r>
                        <a:rPr lang="en-IN" sz="1200"/>
                        <a:t>Non-profit</a:t>
                      </a:r>
                    </a:p>
                  </a:txBody>
                  <a:tcPr marL="62861" marR="62861" marT="31430" marB="31430" anchor="ctr">
                    <a:lnL>
                      <a:noFill/>
                    </a:lnL>
                    <a:lnR>
                      <a:noFill/>
                    </a:lnR>
                    <a:lnT>
                      <a:noFill/>
                    </a:lnT>
                    <a:lnB>
                      <a:noFill/>
                    </a:lnB>
                    <a:noFill/>
                  </a:tcPr>
                </a:tc>
                <a:extLst>
                  <a:ext uri="{0D108BD9-81ED-4DB2-BD59-A6C34878D82A}">
                    <a16:rowId xmlns:a16="http://schemas.microsoft.com/office/drawing/2014/main" val="3783731529"/>
                  </a:ext>
                </a:extLst>
              </a:tr>
              <a:tr h="628606">
                <a:tc>
                  <a:txBody>
                    <a:bodyPr/>
                    <a:lstStyle/>
                    <a:p>
                      <a:pPr>
                        <a:buNone/>
                      </a:pPr>
                      <a:r>
                        <a:rPr lang="en-IN" sz="1200" b="1"/>
                        <a:t>edX</a:t>
                      </a:r>
                      <a:endParaRPr lang="en-IN" sz="1200"/>
                    </a:p>
                  </a:txBody>
                  <a:tcPr marL="62861" marR="62861" marT="31430" marB="31430" anchor="ctr">
                    <a:lnL>
                      <a:noFill/>
                    </a:lnL>
                    <a:lnR>
                      <a:noFill/>
                    </a:lnR>
                    <a:lnT>
                      <a:noFill/>
                    </a:lnT>
                    <a:lnB>
                      <a:noFill/>
                    </a:lnB>
                    <a:noFill/>
                  </a:tcPr>
                </a:tc>
                <a:tc>
                  <a:txBody>
                    <a:bodyPr/>
                    <a:lstStyle/>
                    <a:p>
                      <a:pPr>
                        <a:buNone/>
                      </a:pPr>
                      <a:r>
                        <a:rPr lang="en-IN" sz="1200"/>
                        <a:t>Harvard University &amp; MIT</a:t>
                      </a:r>
                    </a:p>
                  </a:txBody>
                  <a:tcPr marL="62861" marR="62861" marT="31430" marB="31430" anchor="ctr">
                    <a:lnL>
                      <a:noFill/>
                    </a:lnL>
                    <a:lnR>
                      <a:noFill/>
                    </a:lnR>
                    <a:lnT>
                      <a:noFill/>
                    </a:lnT>
                    <a:lnB>
                      <a:noFill/>
                    </a:lnB>
                    <a:noFill/>
                  </a:tcPr>
                </a:tc>
                <a:tc>
                  <a:txBody>
                    <a:bodyPr/>
                    <a:lstStyle/>
                    <a:p>
                      <a:pPr>
                        <a:buNone/>
                      </a:pPr>
                      <a:r>
                        <a:rPr lang="en-IN" sz="1200"/>
                        <a:t>2012</a:t>
                      </a:r>
                    </a:p>
                  </a:txBody>
                  <a:tcPr marL="62861" marR="62861" marT="31430" marB="31430" anchor="ctr">
                    <a:lnL>
                      <a:noFill/>
                    </a:lnL>
                    <a:lnR>
                      <a:noFill/>
                    </a:lnR>
                    <a:lnT>
                      <a:noFill/>
                    </a:lnT>
                    <a:lnB>
                      <a:noFill/>
                    </a:lnB>
                    <a:noFill/>
                  </a:tcPr>
                </a:tc>
                <a:tc>
                  <a:txBody>
                    <a:bodyPr/>
                    <a:lstStyle/>
                    <a:p>
                      <a:pPr>
                        <a:buNone/>
                      </a:pPr>
                      <a:r>
                        <a:rPr lang="en-IN" sz="1200"/>
                        <a:t>Mostly free, certificates paid</a:t>
                      </a:r>
                    </a:p>
                  </a:txBody>
                  <a:tcPr marL="62861" marR="62861" marT="31430" marB="31430" anchor="ctr">
                    <a:lnL>
                      <a:noFill/>
                    </a:lnL>
                    <a:lnR>
                      <a:noFill/>
                    </a:lnR>
                    <a:lnT>
                      <a:noFill/>
                    </a:lnT>
                    <a:lnB>
                      <a:noFill/>
                    </a:lnB>
                    <a:noFill/>
                  </a:tcPr>
                </a:tc>
                <a:tc>
                  <a:txBody>
                    <a:bodyPr/>
                    <a:lstStyle/>
                    <a:p>
                      <a:pPr>
                        <a:buNone/>
                      </a:pPr>
                      <a:r>
                        <a:rPr lang="en-IN" sz="1200"/>
                        <a:t>Non-profit</a:t>
                      </a:r>
                    </a:p>
                  </a:txBody>
                  <a:tcPr marL="62861" marR="62861" marT="31430" marB="31430" anchor="ctr">
                    <a:lnL>
                      <a:noFill/>
                    </a:lnL>
                    <a:lnR>
                      <a:noFill/>
                    </a:lnR>
                    <a:lnT>
                      <a:noFill/>
                    </a:lnT>
                    <a:lnB>
                      <a:noFill/>
                    </a:lnB>
                    <a:noFill/>
                  </a:tcPr>
                </a:tc>
                <a:extLst>
                  <a:ext uri="{0D108BD9-81ED-4DB2-BD59-A6C34878D82A}">
                    <a16:rowId xmlns:a16="http://schemas.microsoft.com/office/drawing/2014/main" val="3259959926"/>
                  </a:ext>
                </a:extLst>
              </a:tr>
              <a:tr h="628606">
                <a:tc>
                  <a:txBody>
                    <a:bodyPr/>
                    <a:lstStyle/>
                    <a:p>
                      <a:pPr>
                        <a:buNone/>
                      </a:pPr>
                      <a:r>
                        <a:rPr lang="en-IN" sz="1200" b="1"/>
                        <a:t>Udemy</a:t>
                      </a:r>
                      <a:endParaRPr lang="en-IN" sz="1200"/>
                    </a:p>
                  </a:txBody>
                  <a:tcPr marL="62861" marR="62861" marT="31430" marB="31430" anchor="ctr">
                    <a:lnL>
                      <a:noFill/>
                    </a:lnL>
                    <a:lnR>
                      <a:noFill/>
                    </a:lnR>
                    <a:lnT>
                      <a:noFill/>
                    </a:lnT>
                    <a:lnB>
                      <a:noFill/>
                    </a:lnB>
                    <a:noFill/>
                  </a:tcPr>
                </a:tc>
                <a:tc>
                  <a:txBody>
                    <a:bodyPr/>
                    <a:lstStyle/>
                    <a:p>
                      <a:pPr>
                        <a:buNone/>
                      </a:pPr>
                      <a:r>
                        <a:rPr lang="en-IN" sz="1200"/>
                        <a:t>Eren Bali</a:t>
                      </a:r>
                    </a:p>
                  </a:txBody>
                  <a:tcPr marL="62861" marR="62861" marT="31430" marB="31430" anchor="ctr">
                    <a:lnL>
                      <a:noFill/>
                    </a:lnL>
                    <a:lnR>
                      <a:noFill/>
                    </a:lnR>
                    <a:lnT>
                      <a:noFill/>
                    </a:lnT>
                    <a:lnB>
                      <a:noFill/>
                    </a:lnB>
                    <a:noFill/>
                  </a:tcPr>
                </a:tc>
                <a:tc>
                  <a:txBody>
                    <a:bodyPr/>
                    <a:lstStyle/>
                    <a:p>
                      <a:pPr>
                        <a:buNone/>
                      </a:pPr>
                      <a:r>
                        <a:rPr lang="en-IN" sz="1200"/>
                        <a:t>2010</a:t>
                      </a:r>
                    </a:p>
                  </a:txBody>
                  <a:tcPr marL="62861" marR="62861" marT="31430" marB="31430" anchor="ctr">
                    <a:lnL>
                      <a:noFill/>
                    </a:lnL>
                    <a:lnR>
                      <a:noFill/>
                    </a:lnR>
                    <a:lnT>
                      <a:noFill/>
                    </a:lnT>
                    <a:lnB>
                      <a:noFill/>
                    </a:lnB>
                    <a:noFill/>
                  </a:tcPr>
                </a:tc>
                <a:tc>
                  <a:txBody>
                    <a:bodyPr/>
                    <a:lstStyle/>
                    <a:p>
                      <a:pPr>
                        <a:buNone/>
                      </a:pPr>
                      <a:r>
                        <a:rPr lang="en-US" sz="1200"/>
                        <a:t>Mixed (some free, mostly paid)</a:t>
                      </a:r>
                    </a:p>
                  </a:txBody>
                  <a:tcPr marL="62861" marR="62861" marT="31430" marB="31430" anchor="ctr">
                    <a:lnL>
                      <a:noFill/>
                    </a:lnL>
                    <a:lnR>
                      <a:noFill/>
                    </a:lnR>
                    <a:lnT>
                      <a:noFill/>
                    </a:lnT>
                    <a:lnB>
                      <a:noFill/>
                    </a:lnB>
                    <a:noFill/>
                  </a:tcPr>
                </a:tc>
                <a:tc>
                  <a:txBody>
                    <a:bodyPr/>
                    <a:lstStyle/>
                    <a:p>
                      <a:pPr>
                        <a:buNone/>
                      </a:pPr>
                      <a:r>
                        <a:rPr lang="en-IN" sz="1200"/>
                        <a:t>For-profit</a:t>
                      </a:r>
                    </a:p>
                  </a:txBody>
                  <a:tcPr marL="62861" marR="62861" marT="31430" marB="31430" anchor="ctr">
                    <a:lnL>
                      <a:noFill/>
                    </a:lnL>
                    <a:lnR>
                      <a:noFill/>
                    </a:lnR>
                    <a:lnT>
                      <a:noFill/>
                    </a:lnT>
                    <a:lnB>
                      <a:noFill/>
                    </a:lnB>
                    <a:noFill/>
                  </a:tcPr>
                </a:tc>
                <a:extLst>
                  <a:ext uri="{0D108BD9-81ED-4DB2-BD59-A6C34878D82A}">
                    <a16:rowId xmlns:a16="http://schemas.microsoft.com/office/drawing/2014/main" val="2060049093"/>
                  </a:ext>
                </a:extLst>
              </a:tr>
              <a:tr h="1194351">
                <a:tc>
                  <a:txBody>
                    <a:bodyPr/>
                    <a:lstStyle/>
                    <a:p>
                      <a:pPr>
                        <a:buNone/>
                      </a:pPr>
                      <a:r>
                        <a:rPr lang="en-IN" sz="1200" b="1"/>
                        <a:t>Minerva</a:t>
                      </a:r>
                      <a:endParaRPr lang="en-IN" sz="1200"/>
                    </a:p>
                  </a:txBody>
                  <a:tcPr marL="62861" marR="62861" marT="31430" marB="31430" anchor="ctr">
                    <a:lnL>
                      <a:noFill/>
                    </a:lnL>
                    <a:lnR>
                      <a:noFill/>
                    </a:lnR>
                    <a:lnT>
                      <a:noFill/>
                    </a:lnT>
                    <a:lnB>
                      <a:noFill/>
                    </a:lnB>
                    <a:noFill/>
                  </a:tcPr>
                </a:tc>
                <a:tc>
                  <a:txBody>
                    <a:bodyPr/>
                    <a:lstStyle/>
                    <a:p>
                      <a:pPr>
                        <a:buNone/>
                      </a:pPr>
                      <a:r>
                        <a:rPr lang="en-US" sz="1200"/>
                        <a:t>Minerva Project &amp; Keck Graduate Institute (Larry Summers advisory board)</a:t>
                      </a:r>
                    </a:p>
                  </a:txBody>
                  <a:tcPr marL="62861" marR="62861" marT="31430" marB="31430" anchor="ctr">
                    <a:lnL>
                      <a:noFill/>
                    </a:lnL>
                    <a:lnR>
                      <a:noFill/>
                    </a:lnR>
                    <a:lnT>
                      <a:noFill/>
                    </a:lnT>
                    <a:lnB>
                      <a:noFill/>
                    </a:lnB>
                    <a:noFill/>
                  </a:tcPr>
                </a:tc>
                <a:tc>
                  <a:txBody>
                    <a:bodyPr/>
                    <a:lstStyle/>
                    <a:p>
                      <a:pPr>
                        <a:buNone/>
                      </a:pPr>
                      <a:r>
                        <a:rPr lang="en-IN" sz="1200"/>
                        <a:t>2012</a:t>
                      </a:r>
                    </a:p>
                  </a:txBody>
                  <a:tcPr marL="62861" marR="62861" marT="31430" marB="31430" anchor="ctr">
                    <a:lnL>
                      <a:noFill/>
                    </a:lnL>
                    <a:lnR>
                      <a:noFill/>
                    </a:lnR>
                    <a:lnT>
                      <a:noFill/>
                    </a:lnT>
                    <a:lnB>
                      <a:noFill/>
                    </a:lnB>
                    <a:noFill/>
                  </a:tcPr>
                </a:tc>
                <a:tc>
                  <a:txBody>
                    <a:bodyPr/>
                    <a:lstStyle/>
                    <a:p>
                      <a:pPr>
                        <a:buNone/>
                      </a:pPr>
                      <a:r>
                        <a:rPr lang="en-IN" sz="1200"/>
                        <a:t>Private (paid tuition)</a:t>
                      </a:r>
                    </a:p>
                  </a:txBody>
                  <a:tcPr marL="62861" marR="62861" marT="31430" marB="31430" anchor="ctr">
                    <a:lnL>
                      <a:noFill/>
                    </a:lnL>
                    <a:lnR>
                      <a:noFill/>
                    </a:lnR>
                    <a:lnT>
                      <a:noFill/>
                    </a:lnT>
                    <a:lnB>
                      <a:noFill/>
                    </a:lnB>
                    <a:noFill/>
                  </a:tcPr>
                </a:tc>
                <a:tc>
                  <a:txBody>
                    <a:bodyPr/>
                    <a:lstStyle/>
                    <a:p>
                      <a:pPr>
                        <a:buNone/>
                      </a:pPr>
                      <a:r>
                        <a:rPr lang="en-IN" sz="1200" dirty="0"/>
                        <a:t>Private</a:t>
                      </a:r>
                    </a:p>
                  </a:txBody>
                  <a:tcPr marL="62861" marR="62861" marT="31430" marB="31430" anchor="ctr">
                    <a:lnL>
                      <a:noFill/>
                    </a:lnL>
                    <a:lnR>
                      <a:noFill/>
                    </a:lnR>
                    <a:lnT>
                      <a:noFill/>
                    </a:lnT>
                    <a:lnB>
                      <a:noFill/>
                    </a:lnB>
                    <a:noFill/>
                  </a:tcPr>
                </a:tc>
                <a:extLst>
                  <a:ext uri="{0D108BD9-81ED-4DB2-BD59-A6C34878D82A}">
                    <a16:rowId xmlns:a16="http://schemas.microsoft.com/office/drawing/2014/main" val="396682623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9858854-72F0-18BF-A645-CCEEB3ED2549}"/>
              </a:ext>
            </a:extLst>
          </p:cNvPr>
          <p:cNvGraphicFramePr>
            <a:graphicFrameLocks noGrp="1"/>
          </p:cNvGraphicFramePr>
          <p:nvPr>
            <p:extLst>
              <p:ext uri="{D42A27DB-BD31-4B8C-83A1-F6EECF244321}">
                <p14:modId xmlns:p14="http://schemas.microsoft.com/office/powerpoint/2010/main" val="1812971652"/>
              </p:ext>
            </p:extLst>
          </p:nvPr>
        </p:nvGraphicFramePr>
        <p:xfrm>
          <a:off x="757083" y="1189703"/>
          <a:ext cx="7737988" cy="5049580"/>
        </p:xfrm>
        <a:graphic>
          <a:graphicData uri="http://schemas.openxmlformats.org/drawingml/2006/table">
            <a:tbl>
              <a:tblPr/>
              <a:tblGrid>
                <a:gridCol w="1934497">
                  <a:extLst>
                    <a:ext uri="{9D8B030D-6E8A-4147-A177-3AD203B41FA5}">
                      <a16:colId xmlns:a16="http://schemas.microsoft.com/office/drawing/2014/main" val="1813426389"/>
                    </a:ext>
                  </a:extLst>
                </a:gridCol>
                <a:gridCol w="1934497">
                  <a:extLst>
                    <a:ext uri="{9D8B030D-6E8A-4147-A177-3AD203B41FA5}">
                      <a16:colId xmlns:a16="http://schemas.microsoft.com/office/drawing/2014/main" val="1134319134"/>
                    </a:ext>
                  </a:extLst>
                </a:gridCol>
                <a:gridCol w="1934497">
                  <a:extLst>
                    <a:ext uri="{9D8B030D-6E8A-4147-A177-3AD203B41FA5}">
                      <a16:colId xmlns:a16="http://schemas.microsoft.com/office/drawing/2014/main" val="2489040948"/>
                    </a:ext>
                  </a:extLst>
                </a:gridCol>
                <a:gridCol w="1934497">
                  <a:extLst>
                    <a:ext uri="{9D8B030D-6E8A-4147-A177-3AD203B41FA5}">
                      <a16:colId xmlns:a16="http://schemas.microsoft.com/office/drawing/2014/main" val="1164084112"/>
                    </a:ext>
                  </a:extLst>
                </a:gridCol>
              </a:tblGrid>
              <a:tr h="280217">
                <a:tc>
                  <a:txBody>
                    <a:bodyPr/>
                    <a:lstStyle/>
                    <a:p>
                      <a:pPr>
                        <a:buNone/>
                      </a:pPr>
                      <a:r>
                        <a:rPr lang="en-IN" sz="1300" b="1"/>
                        <a:t>Title of Report</a:t>
                      </a:r>
                      <a:endParaRPr lang="en-IN" sz="1300"/>
                    </a:p>
                  </a:txBody>
                  <a:tcPr marL="65594" marR="65594" marT="32797" marB="32797" anchor="ctr">
                    <a:lnL>
                      <a:noFill/>
                    </a:lnL>
                    <a:lnR>
                      <a:noFill/>
                    </a:lnR>
                    <a:lnT>
                      <a:noFill/>
                    </a:lnT>
                    <a:lnB>
                      <a:noFill/>
                    </a:lnB>
                    <a:noFill/>
                  </a:tcPr>
                </a:tc>
                <a:tc>
                  <a:txBody>
                    <a:bodyPr/>
                    <a:lstStyle/>
                    <a:p>
                      <a:pPr>
                        <a:buNone/>
                      </a:pPr>
                      <a:r>
                        <a:rPr lang="en-IN" sz="1300" b="1"/>
                        <a:t>Authors</a:t>
                      </a:r>
                      <a:endParaRPr lang="en-IN" sz="1300"/>
                    </a:p>
                  </a:txBody>
                  <a:tcPr marL="65594" marR="65594" marT="32797" marB="32797" anchor="ctr">
                    <a:lnL>
                      <a:noFill/>
                    </a:lnL>
                    <a:lnR>
                      <a:noFill/>
                    </a:lnR>
                    <a:lnT>
                      <a:noFill/>
                    </a:lnT>
                    <a:lnB>
                      <a:noFill/>
                    </a:lnB>
                    <a:noFill/>
                  </a:tcPr>
                </a:tc>
                <a:tc>
                  <a:txBody>
                    <a:bodyPr/>
                    <a:lstStyle/>
                    <a:p>
                      <a:pPr>
                        <a:buNone/>
                      </a:pPr>
                      <a:r>
                        <a:rPr lang="en-IN" sz="1300" b="1"/>
                        <a:t>Year</a:t>
                      </a:r>
                      <a:endParaRPr lang="en-IN" sz="1300"/>
                    </a:p>
                  </a:txBody>
                  <a:tcPr marL="65594" marR="65594" marT="32797" marB="32797" anchor="ctr">
                    <a:lnL>
                      <a:noFill/>
                    </a:lnL>
                    <a:lnR>
                      <a:noFill/>
                    </a:lnR>
                    <a:lnT>
                      <a:noFill/>
                    </a:lnT>
                    <a:lnB>
                      <a:noFill/>
                    </a:lnB>
                    <a:noFill/>
                  </a:tcPr>
                </a:tc>
                <a:tc>
                  <a:txBody>
                    <a:bodyPr/>
                    <a:lstStyle/>
                    <a:p>
                      <a:pPr>
                        <a:buNone/>
                      </a:pPr>
                      <a:r>
                        <a:rPr lang="en-IN" sz="1300" b="1"/>
                        <a:t>Focus / Summary</a:t>
                      </a:r>
                      <a:endParaRPr lang="en-IN" sz="1300"/>
                    </a:p>
                  </a:txBody>
                  <a:tcPr marL="65594" marR="65594" marT="32797" marB="32797" anchor="ctr">
                    <a:lnL>
                      <a:noFill/>
                    </a:lnL>
                    <a:lnR>
                      <a:noFill/>
                    </a:lnR>
                    <a:lnT>
                      <a:noFill/>
                    </a:lnT>
                    <a:lnB>
                      <a:noFill/>
                    </a:lnB>
                    <a:noFill/>
                  </a:tcPr>
                </a:tc>
                <a:extLst>
                  <a:ext uri="{0D108BD9-81ED-4DB2-BD59-A6C34878D82A}">
                    <a16:rowId xmlns:a16="http://schemas.microsoft.com/office/drawing/2014/main" val="2732682188"/>
                  </a:ext>
                </a:extLst>
              </a:tr>
              <a:tr h="911769">
                <a:tc>
                  <a:txBody>
                    <a:bodyPr/>
                    <a:lstStyle/>
                    <a:p>
                      <a:pPr>
                        <a:buNone/>
                      </a:pPr>
                      <a:r>
                        <a:rPr lang="en-US" sz="1300" i="1"/>
                        <a:t>The Effectiveness of Online Learning: A Meta-Analysis</a:t>
                      </a:r>
                      <a:endParaRPr lang="en-US" sz="1300"/>
                    </a:p>
                  </a:txBody>
                  <a:tcPr marL="65594" marR="65594" marT="32797" marB="32797" anchor="ctr">
                    <a:lnL>
                      <a:noFill/>
                    </a:lnL>
                    <a:lnR>
                      <a:noFill/>
                    </a:lnR>
                    <a:lnT>
                      <a:noFill/>
                    </a:lnT>
                    <a:lnB>
                      <a:noFill/>
                    </a:lnB>
                    <a:noFill/>
                  </a:tcPr>
                </a:tc>
                <a:tc>
                  <a:txBody>
                    <a:bodyPr/>
                    <a:lstStyle/>
                    <a:p>
                      <a:pPr>
                        <a:buNone/>
                      </a:pPr>
                      <a:r>
                        <a:rPr lang="en-IN" sz="1300"/>
                        <a:t>Barbara Means, Yukie Toyama, et al.</a:t>
                      </a:r>
                    </a:p>
                  </a:txBody>
                  <a:tcPr marL="65594" marR="65594" marT="32797" marB="32797" anchor="ctr">
                    <a:lnL>
                      <a:noFill/>
                    </a:lnL>
                    <a:lnR>
                      <a:noFill/>
                    </a:lnR>
                    <a:lnT>
                      <a:noFill/>
                    </a:lnT>
                    <a:lnB>
                      <a:noFill/>
                    </a:lnB>
                    <a:noFill/>
                  </a:tcPr>
                </a:tc>
                <a:tc>
                  <a:txBody>
                    <a:bodyPr/>
                    <a:lstStyle/>
                    <a:p>
                      <a:pPr>
                        <a:buNone/>
                      </a:pPr>
                      <a:r>
                        <a:rPr lang="en-IN" sz="1300"/>
                        <a:t>2010</a:t>
                      </a:r>
                    </a:p>
                  </a:txBody>
                  <a:tcPr marL="65594" marR="65594" marT="32797" marB="32797" anchor="ctr">
                    <a:lnL>
                      <a:noFill/>
                    </a:lnL>
                    <a:lnR>
                      <a:noFill/>
                    </a:lnR>
                    <a:lnT>
                      <a:noFill/>
                    </a:lnT>
                    <a:lnB>
                      <a:noFill/>
                    </a:lnB>
                    <a:noFill/>
                  </a:tcPr>
                </a:tc>
                <a:tc>
                  <a:txBody>
                    <a:bodyPr/>
                    <a:lstStyle/>
                    <a:p>
                      <a:pPr>
                        <a:buNone/>
                      </a:pPr>
                      <a:r>
                        <a:rPr lang="en-US" sz="1300"/>
                        <a:t>Meta-analysis comparing online vs. face-to-face learning outcomes</a:t>
                      </a:r>
                    </a:p>
                  </a:txBody>
                  <a:tcPr marL="65594" marR="65594" marT="32797" marB="32797" anchor="ctr">
                    <a:lnL>
                      <a:noFill/>
                    </a:lnL>
                    <a:lnR>
                      <a:noFill/>
                    </a:lnR>
                    <a:lnT>
                      <a:noFill/>
                    </a:lnT>
                    <a:lnB>
                      <a:noFill/>
                    </a:lnB>
                    <a:noFill/>
                  </a:tcPr>
                </a:tc>
                <a:extLst>
                  <a:ext uri="{0D108BD9-81ED-4DB2-BD59-A6C34878D82A}">
                    <a16:rowId xmlns:a16="http://schemas.microsoft.com/office/drawing/2014/main" val="1233779608"/>
                  </a:ext>
                </a:extLst>
              </a:tr>
              <a:tr h="911769">
                <a:tc>
                  <a:txBody>
                    <a:bodyPr/>
                    <a:lstStyle/>
                    <a:p>
                      <a:pPr>
                        <a:buNone/>
                      </a:pPr>
                      <a:r>
                        <a:rPr lang="en-US" sz="1300" i="1"/>
                        <a:t>Online Education: A Study of Academic and Social Impact</a:t>
                      </a:r>
                      <a:endParaRPr lang="en-US" sz="1300"/>
                    </a:p>
                  </a:txBody>
                  <a:tcPr marL="65594" marR="65594" marT="32797" marB="32797" anchor="ctr">
                    <a:lnL>
                      <a:noFill/>
                    </a:lnL>
                    <a:lnR>
                      <a:noFill/>
                    </a:lnR>
                    <a:lnT>
                      <a:noFill/>
                    </a:lnT>
                    <a:lnB>
                      <a:noFill/>
                    </a:lnB>
                    <a:noFill/>
                  </a:tcPr>
                </a:tc>
                <a:tc>
                  <a:txBody>
                    <a:bodyPr/>
                    <a:lstStyle/>
                    <a:p>
                      <a:pPr>
                        <a:buNone/>
                      </a:pPr>
                      <a:r>
                        <a:rPr lang="en-US" sz="1300"/>
                        <a:t>John Seely Brown &amp; Paul Duguid</a:t>
                      </a:r>
                    </a:p>
                  </a:txBody>
                  <a:tcPr marL="65594" marR="65594" marT="32797" marB="32797" anchor="ctr">
                    <a:lnL>
                      <a:noFill/>
                    </a:lnL>
                    <a:lnR>
                      <a:noFill/>
                    </a:lnR>
                    <a:lnT>
                      <a:noFill/>
                    </a:lnT>
                    <a:lnB>
                      <a:noFill/>
                    </a:lnB>
                    <a:noFill/>
                  </a:tcPr>
                </a:tc>
                <a:tc>
                  <a:txBody>
                    <a:bodyPr/>
                    <a:lstStyle/>
                    <a:p>
                      <a:pPr>
                        <a:buNone/>
                      </a:pPr>
                      <a:r>
                        <a:rPr lang="en-IN" sz="1300"/>
                        <a:t>2016</a:t>
                      </a:r>
                    </a:p>
                  </a:txBody>
                  <a:tcPr marL="65594" marR="65594" marT="32797" marB="32797" anchor="ctr">
                    <a:lnL>
                      <a:noFill/>
                    </a:lnL>
                    <a:lnR>
                      <a:noFill/>
                    </a:lnR>
                    <a:lnT>
                      <a:noFill/>
                    </a:lnT>
                    <a:lnB>
                      <a:noFill/>
                    </a:lnB>
                    <a:noFill/>
                  </a:tcPr>
                </a:tc>
                <a:tc>
                  <a:txBody>
                    <a:bodyPr/>
                    <a:lstStyle/>
                    <a:p>
                      <a:pPr>
                        <a:buNone/>
                      </a:pPr>
                      <a:r>
                        <a:rPr lang="en-US" sz="1300"/>
                        <a:t>Examines academic success and social engagement in online settings</a:t>
                      </a:r>
                    </a:p>
                  </a:txBody>
                  <a:tcPr marL="65594" marR="65594" marT="32797" marB="32797" anchor="ctr">
                    <a:lnL>
                      <a:noFill/>
                    </a:lnL>
                    <a:lnR>
                      <a:noFill/>
                    </a:lnR>
                    <a:lnT>
                      <a:noFill/>
                    </a:lnT>
                    <a:lnB>
                      <a:noFill/>
                    </a:lnB>
                    <a:noFill/>
                  </a:tcPr>
                </a:tc>
                <a:extLst>
                  <a:ext uri="{0D108BD9-81ED-4DB2-BD59-A6C34878D82A}">
                    <a16:rowId xmlns:a16="http://schemas.microsoft.com/office/drawing/2014/main" val="1778698397"/>
                  </a:ext>
                </a:extLst>
              </a:tr>
              <a:tr h="1122287">
                <a:tc>
                  <a:txBody>
                    <a:bodyPr/>
                    <a:lstStyle/>
                    <a:p>
                      <a:pPr>
                        <a:buNone/>
                      </a:pPr>
                      <a:r>
                        <a:rPr lang="en-US" sz="1300" i="1"/>
                        <a:t>MOOCs and Open Education Around the World</a:t>
                      </a:r>
                      <a:endParaRPr lang="en-US" sz="1300"/>
                    </a:p>
                  </a:txBody>
                  <a:tcPr marL="65594" marR="65594" marT="32797" marB="32797" anchor="ctr">
                    <a:lnL>
                      <a:noFill/>
                    </a:lnL>
                    <a:lnR>
                      <a:noFill/>
                    </a:lnR>
                    <a:lnT>
                      <a:noFill/>
                    </a:lnT>
                    <a:lnB>
                      <a:noFill/>
                    </a:lnB>
                    <a:noFill/>
                  </a:tcPr>
                </a:tc>
                <a:tc>
                  <a:txBody>
                    <a:bodyPr/>
                    <a:lstStyle/>
                    <a:p>
                      <a:pPr>
                        <a:buNone/>
                      </a:pPr>
                      <a:r>
                        <a:rPr lang="fr-FR" sz="1300"/>
                        <a:t>Curtis J. Bonk, Mimi M. Lee, et al.</a:t>
                      </a:r>
                    </a:p>
                  </a:txBody>
                  <a:tcPr marL="65594" marR="65594" marT="32797" marB="32797" anchor="ctr">
                    <a:lnL>
                      <a:noFill/>
                    </a:lnL>
                    <a:lnR>
                      <a:noFill/>
                    </a:lnR>
                    <a:lnT>
                      <a:noFill/>
                    </a:lnT>
                    <a:lnB>
                      <a:noFill/>
                    </a:lnB>
                    <a:noFill/>
                  </a:tcPr>
                </a:tc>
                <a:tc>
                  <a:txBody>
                    <a:bodyPr/>
                    <a:lstStyle/>
                    <a:p>
                      <a:pPr>
                        <a:buNone/>
                      </a:pPr>
                      <a:r>
                        <a:rPr lang="en-IN" sz="1300"/>
                        <a:t>2015</a:t>
                      </a:r>
                    </a:p>
                  </a:txBody>
                  <a:tcPr marL="65594" marR="65594" marT="32797" marB="32797" anchor="ctr">
                    <a:lnL>
                      <a:noFill/>
                    </a:lnL>
                    <a:lnR>
                      <a:noFill/>
                    </a:lnR>
                    <a:lnT>
                      <a:noFill/>
                    </a:lnT>
                    <a:lnB>
                      <a:noFill/>
                    </a:lnB>
                    <a:noFill/>
                  </a:tcPr>
                </a:tc>
                <a:tc>
                  <a:txBody>
                    <a:bodyPr/>
                    <a:lstStyle/>
                    <a:p>
                      <a:pPr>
                        <a:buNone/>
                      </a:pPr>
                      <a:r>
                        <a:rPr lang="en-US" sz="1300"/>
                        <a:t>Explores the global impact of MOOCs and open education platforms</a:t>
                      </a:r>
                    </a:p>
                  </a:txBody>
                  <a:tcPr marL="65594" marR="65594" marT="32797" marB="32797" anchor="ctr">
                    <a:lnL>
                      <a:noFill/>
                    </a:lnL>
                    <a:lnR>
                      <a:noFill/>
                    </a:lnR>
                    <a:lnT>
                      <a:noFill/>
                    </a:lnT>
                    <a:lnB>
                      <a:noFill/>
                    </a:lnB>
                    <a:noFill/>
                  </a:tcPr>
                </a:tc>
                <a:extLst>
                  <a:ext uri="{0D108BD9-81ED-4DB2-BD59-A6C34878D82A}">
                    <a16:rowId xmlns:a16="http://schemas.microsoft.com/office/drawing/2014/main" val="3832879362"/>
                  </a:ext>
                </a:extLst>
              </a:tr>
              <a:tr h="911769">
                <a:tc>
                  <a:txBody>
                    <a:bodyPr/>
                    <a:lstStyle/>
                    <a:p>
                      <a:pPr>
                        <a:buNone/>
                      </a:pPr>
                      <a:r>
                        <a:rPr lang="en-US" sz="1300" i="1"/>
                        <a:t>Student Engagement in Online Learning: What Works?</a:t>
                      </a:r>
                      <a:endParaRPr lang="en-US" sz="1300"/>
                    </a:p>
                  </a:txBody>
                  <a:tcPr marL="65594" marR="65594" marT="32797" marB="32797" anchor="ctr">
                    <a:lnL>
                      <a:noFill/>
                    </a:lnL>
                    <a:lnR>
                      <a:noFill/>
                    </a:lnR>
                    <a:lnT>
                      <a:noFill/>
                    </a:lnT>
                    <a:lnB>
                      <a:noFill/>
                    </a:lnB>
                    <a:noFill/>
                  </a:tcPr>
                </a:tc>
                <a:tc>
                  <a:txBody>
                    <a:bodyPr/>
                    <a:lstStyle/>
                    <a:p>
                      <a:pPr>
                        <a:buNone/>
                      </a:pPr>
                      <a:r>
                        <a:rPr lang="en-IN" sz="1300"/>
                        <a:t>Heather Kanuka, Anthony Garrison</a:t>
                      </a:r>
                    </a:p>
                  </a:txBody>
                  <a:tcPr marL="65594" marR="65594" marT="32797" marB="32797" anchor="ctr">
                    <a:lnL>
                      <a:noFill/>
                    </a:lnL>
                    <a:lnR>
                      <a:noFill/>
                    </a:lnR>
                    <a:lnT>
                      <a:noFill/>
                    </a:lnT>
                    <a:lnB>
                      <a:noFill/>
                    </a:lnB>
                    <a:noFill/>
                  </a:tcPr>
                </a:tc>
                <a:tc>
                  <a:txBody>
                    <a:bodyPr/>
                    <a:lstStyle/>
                    <a:p>
                      <a:pPr>
                        <a:buNone/>
                      </a:pPr>
                      <a:r>
                        <a:rPr lang="en-IN" sz="1300"/>
                        <a:t>2017</a:t>
                      </a:r>
                    </a:p>
                  </a:txBody>
                  <a:tcPr marL="65594" marR="65594" marT="32797" marB="32797" anchor="ctr">
                    <a:lnL>
                      <a:noFill/>
                    </a:lnL>
                    <a:lnR>
                      <a:noFill/>
                    </a:lnR>
                    <a:lnT>
                      <a:noFill/>
                    </a:lnT>
                    <a:lnB>
                      <a:noFill/>
                    </a:lnB>
                    <a:noFill/>
                  </a:tcPr>
                </a:tc>
                <a:tc>
                  <a:txBody>
                    <a:bodyPr/>
                    <a:lstStyle/>
                    <a:p>
                      <a:pPr>
                        <a:buNone/>
                      </a:pPr>
                      <a:r>
                        <a:rPr lang="en-US" sz="1300"/>
                        <a:t>Analyzes methods to improve engagement in online courses</a:t>
                      </a:r>
                    </a:p>
                  </a:txBody>
                  <a:tcPr marL="65594" marR="65594" marT="32797" marB="32797" anchor="ctr">
                    <a:lnL>
                      <a:noFill/>
                    </a:lnL>
                    <a:lnR>
                      <a:noFill/>
                    </a:lnR>
                    <a:lnT>
                      <a:noFill/>
                    </a:lnT>
                    <a:lnB>
                      <a:noFill/>
                    </a:lnB>
                    <a:noFill/>
                  </a:tcPr>
                </a:tc>
                <a:extLst>
                  <a:ext uri="{0D108BD9-81ED-4DB2-BD59-A6C34878D82A}">
                    <a16:rowId xmlns:a16="http://schemas.microsoft.com/office/drawing/2014/main" val="3856264309"/>
                  </a:ext>
                </a:extLst>
              </a:tr>
              <a:tr h="911769">
                <a:tc>
                  <a:txBody>
                    <a:bodyPr/>
                    <a:lstStyle/>
                    <a:p>
                      <a:pPr>
                        <a:buNone/>
                      </a:pPr>
                      <a:r>
                        <a:rPr lang="en-US" sz="1300" i="1"/>
                        <a:t>Quality and Effectiveness of Online Education</a:t>
                      </a:r>
                      <a:endParaRPr lang="en-US" sz="1300"/>
                    </a:p>
                  </a:txBody>
                  <a:tcPr marL="65594" marR="65594" marT="32797" marB="32797" anchor="ctr">
                    <a:lnL>
                      <a:noFill/>
                    </a:lnL>
                    <a:lnR>
                      <a:noFill/>
                    </a:lnR>
                    <a:lnT>
                      <a:noFill/>
                    </a:lnT>
                    <a:lnB>
                      <a:noFill/>
                    </a:lnB>
                    <a:noFill/>
                  </a:tcPr>
                </a:tc>
                <a:tc>
                  <a:txBody>
                    <a:bodyPr/>
                    <a:lstStyle/>
                    <a:p>
                      <a:pPr>
                        <a:buNone/>
                      </a:pPr>
                      <a:r>
                        <a:rPr lang="nn-NO" sz="1300"/>
                        <a:t>Michael G. Moore &amp; Greg Kearsley</a:t>
                      </a:r>
                    </a:p>
                  </a:txBody>
                  <a:tcPr marL="65594" marR="65594" marT="32797" marB="32797" anchor="ctr">
                    <a:lnL>
                      <a:noFill/>
                    </a:lnL>
                    <a:lnR>
                      <a:noFill/>
                    </a:lnR>
                    <a:lnT>
                      <a:noFill/>
                    </a:lnT>
                    <a:lnB>
                      <a:noFill/>
                    </a:lnB>
                    <a:noFill/>
                  </a:tcPr>
                </a:tc>
                <a:tc>
                  <a:txBody>
                    <a:bodyPr/>
                    <a:lstStyle/>
                    <a:p>
                      <a:pPr>
                        <a:buNone/>
                      </a:pPr>
                      <a:r>
                        <a:rPr lang="en-IN" sz="1300"/>
                        <a:t>2011</a:t>
                      </a:r>
                    </a:p>
                  </a:txBody>
                  <a:tcPr marL="65594" marR="65594" marT="32797" marB="32797" anchor="ctr">
                    <a:lnL>
                      <a:noFill/>
                    </a:lnL>
                    <a:lnR>
                      <a:noFill/>
                    </a:lnR>
                    <a:lnT>
                      <a:noFill/>
                    </a:lnT>
                    <a:lnB>
                      <a:noFill/>
                    </a:lnB>
                    <a:noFill/>
                  </a:tcPr>
                </a:tc>
                <a:tc>
                  <a:txBody>
                    <a:bodyPr/>
                    <a:lstStyle/>
                    <a:p>
                      <a:pPr>
                        <a:buNone/>
                      </a:pPr>
                      <a:r>
                        <a:rPr lang="en-US" sz="1300" dirty="0"/>
                        <a:t>Discusses frameworks for evaluating online education quality</a:t>
                      </a:r>
                    </a:p>
                  </a:txBody>
                  <a:tcPr marL="65594" marR="65594" marT="32797" marB="32797" anchor="ctr">
                    <a:lnL>
                      <a:noFill/>
                    </a:lnL>
                    <a:lnR>
                      <a:noFill/>
                    </a:lnR>
                    <a:lnT>
                      <a:noFill/>
                    </a:lnT>
                    <a:lnB>
                      <a:noFill/>
                    </a:lnB>
                    <a:noFill/>
                  </a:tcPr>
                </a:tc>
                <a:extLst>
                  <a:ext uri="{0D108BD9-81ED-4DB2-BD59-A6C34878D82A}">
                    <a16:rowId xmlns:a16="http://schemas.microsoft.com/office/drawing/2014/main" val="3670489936"/>
                  </a:ext>
                </a:extLst>
              </a:tr>
            </a:tbl>
          </a:graphicData>
        </a:graphic>
      </p:graphicFrame>
      <p:sp>
        <p:nvSpPr>
          <p:cNvPr id="4" name="TextBox 3">
            <a:extLst>
              <a:ext uri="{FF2B5EF4-FFF2-40B4-BE49-F238E27FC236}">
                <a16:creationId xmlns:a16="http://schemas.microsoft.com/office/drawing/2014/main" id="{AA2787F0-3C0B-CCAA-F78B-F52A37C66CC5}"/>
              </a:ext>
            </a:extLst>
          </p:cNvPr>
          <p:cNvSpPr txBox="1"/>
          <p:nvPr/>
        </p:nvSpPr>
        <p:spPr>
          <a:xfrm>
            <a:off x="3372465" y="245806"/>
            <a:ext cx="1993494" cy="369332"/>
          </a:xfrm>
          <a:prstGeom prst="rect">
            <a:avLst/>
          </a:prstGeom>
          <a:noFill/>
        </p:spPr>
        <p:txBody>
          <a:bodyPr wrap="none" rtlCol="0">
            <a:spAutoFit/>
          </a:bodyPr>
          <a:lstStyle/>
          <a:p>
            <a:r>
              <a:rPr lang="en-IN" b="1" dirty="0"/>
              <a:t>RESEARCH REPORT</a:t>
            </a:r>
          </a:p>
        </p:txBody>
      </p:sp>
    </p:spTree>
    <p:extLst>
      <p:ext uri="{BB962C8B-B14F-4D97-AF65-F5344CB8AC3E}">
        <p14:creationId xmlns:p14="http://schemas.microsoft.com/office/powerpoint/2010/main" val="377887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164"/>
            <a:ext cx="9144000" cy="1143000"/>
          </a:xfrm>
        </p:spPr>
        <p:txBody>
          <a:bodyPr>
            <a:normAutofit fontScale="90000"/>
          </a:bodyPr>
          <a:lstStyle/>
          <a:p>
            <a:r>
              <a:rPr b="1" dirty="0"/>
              <a:t>Critical Analysis, Synthesis &amp; Gap Identification</a:t>
            </a:r>
          </a:p>
        </p:txBody>
      </p:sp>
      <p:pic>
        <p:nvPicPr>
          <p:cNvPr id="4" name="Picture 3">
            <a:extLst>
              <a:ext uri="{FF2B5EF4-FFF2-40B4-BE49-F238E27FC236}">
                <a16:creationId xmlns:a16="http://schemas.microsoft.com/office/drawing/2014/main" id="{D57C1180-C518-AF1E-D822-914A93D31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256" y="6024172"/>
            <a:ext cx="1965488" cy="833828"/>
          </a:xfrm>
          <a:prstGeom prst="rect">
            <a:avLst/>
          </a:prstGeom>
        </p:spPr>
      </p:pic>
      <p:sp>
        <p:nvSpPr>
          <p:cNvPr id="5" name="Rectangle 1">
            <a:extLst>
              <a:ext uri="{FF2B5EF4-FFF2-40B4-BE49-F238E27FC236}">
                <a16:creationId xmlns:a16="http://schemas.microsoft.com/office/drawing/2014/main" id="{614A979E-547E-7A8F-6026-FB65D42CEB06}"/>
              </a:ext>
            </a:extLst>
          </p:cNvPr>
          <p:cNvSpPr>
            <a:spLocks noGrp="1" noChangeArrowheads="1"/>
          </p:cNvSpPr>
          <p:nvPr>
            <p:ph idx="1"/>
          </p:nvPr>
        </p:nvSpPr>
        <p:spPr bwMode="auto">
          <a:xfrm>
            <a:off x="0" y="1215477"/>
            <a:ext cx="9144000" cy="547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0" i="0" u="none" strike="noStrike" cap="none" normalizeH="0" baseline="0" dirty="0">
                <a:ln>
                  <a:noFill/>
                </a:ln>
                <a:solidFill>
                  <a:schemeClr val="tx1"/>
                </a:solidFill>
                <a:effectLst/>
                <a:latin typeface="Arial" panose="020B0604020202020204" pitchFamily="34" charset="0"/>
              </a:rPr>
              <a:t>React powers Facebook &amp; Netflix, Angular drives Google tools, and Vue supports Alibaba &amp; Xiaomi — e-learning giants like Udemy &amp; Coursera use similar tech for smooth, responsive learning.</a:t>
            </a:r>
            <a:br>
              <a:rPr kumimoji="0" lang="en-US" altLang="en-US" sz="1150" b="0" i="0" u="none" strike="noStrike" cap="none" normalizeH="0" baseline="0" dirty="0">
                <a:ln>
                  <a:noFill/>
                </a:ln>
                <a:solidFill>
                  <a:schemeClr val="tx1"/>
                </a:solidFill>
                <a:effectLst/>
                <a:latin typeface="Arial" panose="020B0604020202020204" pitchFamily="34" charset="0"/>
              </a:rPr>
            </a:br>
            <a:endParaRPr kumimoji="0" lang="en-US" altLang="en-US" sz="1150" b="0" i="0" u="none" strike="noStrike" cap="none" normalizeH="0" baseline="0" dirty="0">
              <a:ln>
                <a:noFill/>
              </a:ln>
              <a:solidFill>
                <a:schemeClr val="tx1"/>
              </a:solidFill>
              <a:effectLst/>
              <a:latin typeface="Arial" panose="020B0604020202020204" pitchFamily="34" charset="0"/>
            </a:endParaRPr>
          </a:p>
          <a:p>
            <a:pPr marL="0" indent="0">
              <a:buNone/>
            </a:pPr>
            <a:r>
              <a:rPr lang="en-US" sz="1150" b="1" dirty="0"/>
              <a:t>1. Critical Analysis</a:t>
            </a:r>
            <a:endParaRPr lang="en-US" sz="1150" dirty="0"/>
          </a:p>
          <a:p>
            <a:r>
              <a:rPr lang="en-US" sz="1150" dirty="0"/>
              <a:t>Existing apps (</a:t>
            </a:r>
            <a:r>
              <a:rPr lang="en-US" sz="1150" dirty="0" err="1"/>
              <a:t>Byju’s</a:t>
            </a:r>
            <a:r>
              <a:rPr lang="en-US" sz="1150" dirty="0"/>
              <a:t>, </a:t>
            </a:r>
            <a:r>
              <a:rPr lang="en-US" sz="1150" dirty="0" err="1"/>
              <a:t>Vedantu</a:t>
            </a:r>
            <a:r>
              <a:rPr lang="en-US" sz="1150" dirty="0"/>
              <a:t>, </a:t>
            </a:r>
            <a:r>
              <a:rPr lang="en-US" sz="1150" dirty="0" err="1"/>
              <a:t>Unacademy</a:t>
            </a:r>
            <a:r>
              <a:rPr lang="en-US" sz="1150" dirty="0"/>
              <a:t>) offer </a:t>
            </a:r>
            <a:r>
              <a:rPr lang="en-US" sz="1150" b="1" dirty="0"/>
              <a:t>video lectures, live classes, and test series</a:t>
            </a:r>
            <a:r>
              <a:rPr lang="en-US" sz="1150" dirty="0"/>
              <a:t>.</a:t>
            </a:r>
          </a:p>
          <a:p>
            <a:r>
              <a:rPr lang="en-US" sz="1150" b="1" dirty="0"/>
              <a:t>Strong content</a:t>
            </a:r>
            <a:r>
              <a:rPr lang="en-US" sz="1150" dirty="0"/>
              <a:t> but </a:t>
            </a:r>
            <a:r>
              <a:rPr lang="en-US" sz="1150" b="1" dirty="0"/>
              <a:t>low personal interaction &amp; flexibility</a:t>
            </a:r>
            <a:r>
              <a:rPr lang="en-US" sz="1150" dirty="0"/>
              <a:t>.</a:t>
            </a:r>
          </a:p>
          <a:p>
            <a:r>
              <a:rPr lang="en-US" sz="1150" b="1" dirty="0"/>
              <a:t>High cost</a:t>
            </a:r>
            <a:r>
              <a:rPr lang="en-US" sz="1150" dirty="0"/>
              <a:t> → less accessible for all students.</a:t>
            </a:r>
          </a:p>
          <a:p>
            <a:r>
              <a:rPr lang="en-US" sz="1150" b="1" dirty="0"/>
              <a:t>Technical issues</a:t>
            </a:r>
            <a:r>
              <a:rPr lang="en-US" sz="1150" dirty="0"/>
              <a:t>: Lag/crash during high traffic, needs a strong internet.</a:t>
            </a:r>
          </a:p>
          <a:p>
            <a:pPr marL="0" indent="0">
              <a:buNone/>
            </a:pPr>
            <a:endParaRPr lang="en-US" sz="1150" dirty="0"/>
          </a:p>
          <a:p>
            <a:pPr marL="0" indent="0">
              <a:buNone/>
            </a:pPr>
            <a:r>
              <a:rPr lang="en-US" sz="1150" b="1" dirty="0"/>
              <a:t>2. Synthesis</a:t>
            </a:r>
            <a:endParaRPr lang="en-US" sz="1150" dirty="0"/>
          </a:p>
          <a:p>
            <a:r>
              <a:rPr lang="en-US" sz="1150" dirty="0"/>
              <a:t>Students need </a:t>
            </a:r>
            <a:r>
              <a:rPr lang="en-US" sz="1150" b="1" dirty="0"/>
              <a:t>more than videos</a:t>
            </a:r>
            <a:r>
              <a:rPr lang="en-US" sz="1150" dirty="0"/>
              <a:t> – handwritten notes, doubt-solving, and collaboration.</a:t>
            </a:r>
          </a:p>
          <a:p>
            <a:r>
              <a:rPr lang="en-US" sz="1150" dirty="0"/>
              <a:t>Materials are scattered → no organized revision tools.</a:t>
            </a:r>
          </a:p>
          <a:p>
            <a:r>
              <a:rPr lang="en-US" sz="1150" dirty="0"/>
              <a:t>Minimal focus on </a:t>
            </a:r>
            <a:r>
              <a:rPr lang="en-US" sz="1150" b="1" dirty="0"/>
              <a:t>daily learning habits &amp; mental wellness</a:t>
            </a:r>
            <a:r>
              <a:rPr lang="en-US" sz="1150" dirty="0"/>
              <a:t>.</a:t>
            </a:r>
          </a:p>
          <a:p>
            <a:pPr marL="0" indent="0">
              <a:buNone/>
            </a:pPr>
            <a:endParaRPr lang="en-US" sz="1150" dirty="0"/>
          </a:p>
          <a:p>
            <a:pPr marL="0" indent="0">
              <a:buNone/>
            </a:pPr>
            <a:r>
              <a:rPr lang="en-US" sz="1150" b="1" dirty="0"/>
              <a:t>3. Gap Identification</a:t>
            </a:r>
            <a:endParaRPr lang="en-US" sz="1150" dirty="0"/>
          </a:p>
          <a:p>
            <a:r>
              <a:rPr lang="en-US" sz="1150" dirty="0"/>
              <a:t>No </a:t>
            </a:r>
            <a:r>
              <a:rPr lang="en-US" sz="1150" b="1" dirty="0"/>
              <a:t>1-to-1 or peer learning</a:t>
            </a:r>
            <a:r>
              <a:rPr lang="en-US" sz="1150" dirty="0"/>
              <a:t>.</a:t>
            </a:r>
          </a:p>
          <a:p>
            <a:r>
              <a:rPr lang="en-US" sz="1150" dirty="0"/>
              <a:t>Weak </a:t>
            </a:r>
            <a:r>
              <a:rPr lang="en-US" sz="1150" b="1" dirty="0"/>
              <a:t>note management</a:t>
            </a:r>
            <a:r>
              <a:rPr lang="en-US" sz="1150" dirty="0"/>
              <a:t> &amp; missing smart tools (mind maps, past paper analysis).</a:t>
            </a:r>
          </a:p>
          <a:p>
            <a:r>
              <a:rPr lang="en-US" sz="1150" dirty="0"/>
              <a:t>No </a:t>
            </a:r>
            <a:r>
              <a:rPr lang="en-US" sz="1150" b="1" dirty="0"/>
              <a:t>offline mode</a:t>
            </a:r>
            <a:r>
              <a:rPr lang="en-US" sz="1150" dirty="0"/>
              <a:t> for low-internet areas.</a:t>
            </a:r>
          </a:p>
          <a:p>
            <a:r>
              <a:rPr lang="en-US" sz="1150" dirty="0"/>
              <a:t>Systems are </a:t>
            </a:r>
            <a:r>
              <a:rPr lang="en-US" sz="1150" b="1" dirty="0"/>
              <a:t>not crash-proof</a:t>
            </a:r>
            <a:r>
              <a:rPr lang="en-US" sz="1150" dirty="0"/>
              <a:t> for unlimited users.</a:t>
            </a:r>
          </a:p>
          <a:p>
            <a:pPr marL="0" indent="0">
              <a:buNone/>
            </a:pPr>
            <a:endParaRPr lang="en-US" sz="1150" dirty="0"/>
          </a:p>
          <a:p>
            <a:pPr marL="0" indent="0">
              <a:buNone/>
            </a:pPr>
            <a:r>
              <a:rPr lang="en-US" sz="1150" b="1" dirty="0"/>
              <a:t>→ Edu Craft bridges these gaps</a:t>
            </a:r>
            <a:r>
              <a:rPr lang="en-US" sz="1150" dirty="0"/>
              <a:t> with:</a:t>
            </a:r>
          </a:p>
          <a:p>
            <a:r>
              <a:rPr lang="en-US" sz="1150" b="1" dirty="0"/>
              <a:t>Crash-proof cloud system</a:t>
            </a:r>
            <a:r>
              <a:rPr lang="en-US" sz="1150" dirty="0"/>
              <a:t> for unlimited users.</a:t>
            </a:r>
          </a:p>
          <a:p>
            <a:r>
              <a:rPr lang="en-US" sz="1150" b="1" dirty="0"/>
              <a:t>Handwritten &amp; rough notes, mind maps, charts, roadmaps</a:t>
            </a:r>
            <a:r>
              <a:rPr lang="en-US" sz="1150" dirty="0"/>
              <a:t>.</a:t>
            </a:r>
          </a:p>
          <a:p>
            <a:r>
              <a:rPr lang="en-US" sz="1150" b="1" dirty="0"/>
              <a:t>AI-powered personalization + gamification</a:t>
            </a:r>
            <a:r>
              <a:rPr lang="en-US" sz="1150" dirty="0"/>
              <a:t>.</a:t>
            </a:r>
          </a:p>
          <a:p>
            <a:r>
              <a:rPr lang="en-US" sz="1150" b="1" dirty="0"/>
              <a:t>Wellness tools</a:t>
            </a:r>
            <a:r>
              <a:rPr lang="en-US" sz="1150" dirty="0"/>
              <a:t> (Pomodoro, mindfulness).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5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452"/>
            <a:ext cx="8229600" cy="1113183"/>
          </a:xfrm>
        </p:spPr>
        <p:txBody>
          <a:bodyPr/>
          <a:lstStyle/>
          <a:p>
            <a:r>
              <a:rPr b="1" dirty="0"/>
              <a:t>Project Implementation Started</a:t>
            </a:r>
          </a:p>
        </p:txBody>
      </p:sp>
      <p:sp>
        <p:nvSpPr>
          <p:cNvPr id="3" name="Content Placeholder 2"/>
          <p:cNvSpPr>
            <a:spLocks noGrp="1"/>
          </p:cNvSpPr>
          <p:nvPr>
            <p:ph idx="1"/>
          </p:nvPr>
        </p:nvSpPr>
        <p:spPr>
          <a:xfrm>
            <a:off x="0" y="881510"/>
            <a:ext cx="9144000" cy="5887038"/>
          </a:xfrm>
        </p:spPr>
        <p:txBody>
          <a:bodyPr>
            <a:normAutofit/>
          </a:bodyPr>
          <a:lstStyle/>
          <a:p>
            <a:pPr marL="0" indent="0">
              <a:buNone/>
            </a:pPr>
            <a:endParaRPr lang="en-US" sz="1400" b="1" dirty="0"/>
          </a:p>
          <a:p>
            <a:pPr>
              <a:buAutoNum type="arabicPeriod"/>
            </a:pPr>
            <a:r>
              <a:rPr lang="en-US" sz="1600" b="1" dirty="0"/>
              <a:t>Initial Progress</a:t>
            </a:r>
          </a:p>
          <a:p>
            <a:pPr>
              <a:buAutoNum type="arabicPeriod"/>
            </a:pPr>
            <a:endParaRPr lang="en-US" sz="1600" b="1" dirty="0"/>
          </a:p>
          <a:p>
            <a:pPr>
              <a:buAutoNum type="arabicPeriod"/>
            </a:pPr>
            <a:endParaRPr lang="en-US" sz="1600" b="1" dirty="0"/>
          </a:p>
          <a:p>
            <a:pPr>
              <a:buAutoNum type="arabicPeriod"/>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marL="0" indent="0">
              <a:buNone/>
            </a:pPr>
            <a:r>
              <a:rPr lang="en-US" sz="1600" b="1" dirty="0"/>
              <a:t>2. Frameworks, Libraries, and Tools that can be Used for further development</a:t>
            </a:r>
            <a:endParaRPr lang="en-US" sz="1600" dirty="0"/>
          </a:p>
          <a:p>
            <a:pPr marL="0" indent="0">
              <a:buNone/>
            </a:pPr>
            <a:r>
              <a:rPr lang="en-US" sz="1600" b="1" dirty="0"/>
              <a:t>React</a:t>
            </a:r>
            <a:r>
              <a:rPr lang="en-US" sz="1600" dirty="0"/>
              <a:t> - for building reusable and interactive components.</a:t>
            </a:r>
          </a:p>
          <a:p>
            <a:pPr marL="0" indent="0">
              <a:buNone/>
            </a:pPr>
            <a:r>
              <a:rPr lang="en-US" sz="1600" b="1" dirty="0"/>
              <a:t>Tailwind CSS</a:t>
            </a:r>
            <a:r>
              <a:rPr lang="en-US" sz="1600" dirty="0"/>
              <a:t> - for fast, responsive, and clean styling.</a:t>
            </a:r>
          </a:p>
          <a:p>
            <a:pPr marL="0" indent="0">
              <a:buNone/>
            </a:pPr>
            <a:r>
              <a:rPr lang="en-US" sz="1600" b="1" dirty="0"/>
              <a:t>React Router</a:t>
            </a:r>
            <a:r>
              <a:rPr lang="en-US" sz="1600" dirty="0"/>
              <a:t> - for seamless page navigation.</a:t>
            </a:r>
            <a:br>
              <a:rPr lang="en-US" sz="1600" dirty="0"/>
            </a:br>
            <a:endParaRPr lang="en-US" sz="1600" b="1" dirty="0"/>
          </a:p>
          <a:p>
            <a:pPr marL="0" indent="0">
              <a:buNone/>
            </a:pPr>
            <a:r>
              <a:rPr lang="en-US" sz="1600" b="1" dirty="0"/>
              <a:t>3. Expected Milestones for Next Review</a:t>
            </a:r>
            <a:endParaRPr lang="en-US" sz="1600" dirty="0"/>
          </a:p>
          <a:p>
            <a:pPr marL="0" indent="0">
              <a:buNone/>
            </a:pPr>
            <a:r>
              <a:rPr lang="en-US" sz="1600" dirty="0"/>
              <a:t>Integrate video upload and playback functionality.</a:t>
            </a:r>
          </a:p>
          <a:p>
            <a:pPr marL="0" indent="0">
              <a:buNone/>
            </a:pPr>
            <a:r>
              <a:rPr lang="en-US" sz="1600" dirty="0"/>
              <a:t>Build quiz creation and scoring logic.</a:t>
            </a:r>
          </a:p>
          <a:p>
            <a:pPr marL="0" indent="0">
              <a:buNone/>
            </a:pPr>
            <a:r>
              <a:rPr lang="en-US" sz="1600" dirty="0"/>
              <a:t>Make the platform responsive for mobile and tablet devices.</a:t>
            </a:r>
          </a:p>
          <a:p>
            <a:pPr marL="0" indent="0">
              <a:buNone/>
            </a:pPr>
            <a:r>
              <a:rPr lang="en-US" sz="1600" dirty="0"/>
              <a:t>Set up data storage for quizzes.</a:t>
            </a:r>
          </a:p>
          <a:p>
            <a:endParaRPr sz="1400" dirty="0"/>
          </a:p>
        </p:txBody>
      </p:sp>
      <p:pic>
        <p:nvPicPr>
          <p:cNvPr id="5" name="Picture 4">
            <a:extLst>
              <a:ext uri="{FF2B5EF4-FFF2-40B4-BE49-F238E27FC236}">
                <a16:creationId xmlns:a16="http://schemas.microsoft.com/office/drawing/2014/main" id="{1BAC2011-47E8-FDF3-1555-32E3F7F54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256" y="6351634"/>
            <a:ext cx="1965488" cy="833828"/>
          </a:xfrm>
          <a:prstGeom prst="rect">
            <a:avLst/>
          </a:prstGeom>
        </p:spPr>
      </p:pic>
      <p:sp>
        <p:nvSpPr>
          <p:cNvPr id="10" name="TextBox 9">
            <a:extLst>
              <a:ext uri="{FF2B5EF4-FFF2-40B4-BE49-F238E27FC236}">
                <a16:creationId xmlns:a16="http://schemas.microsoft.com/office/drawing/2014/main" id="{805662A6-BC16-5476-EB8E-5C580FD0ABD3}"/>
              </a:ext>
            </a:extLst>
          </p:cNvPr>
          <p:cNvSpPr txBox="1"/>
          <p:nvPr/>
        </p:nvSpPr>
        <p:spPr>
          <a:xfrm>
            <a:off x="4114800" y="3136490"/>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7F1CD6D9-BB61-05EF-1EDE-DBB0AF8B74A5}"/>
              </a:ext>
            </a:extLst>
          </p:cNvPr>
          <p:cNvSpPr txBox="1"/>
          <p:nvPr/>
        </p:nvSpPr>
        <p:spPr>
          <a:xfrm>
            <a:off x="255638" y="1573161"/>
            <a:ext cx="8573730" cy="2031325"/>
          </a:xfrm>
          <a:prstGeom prst="rect">
            <a:avLst/>
          </a:prstGeom>
          <a:noFill/>
        </p:spPr>
        <p:txBody>
          <a:bodyPr wrap="square" rtlCol="0">
            <a:spAutoFit/>
          </a:bodyPr>
          <a:lstStyle/>
          <a:p>
            <a:r>
              <a:rPr lang="en-US"/>
              <a:t>At the start of this project, our intention is to work solely using Visual Studio Code to build and refine the core structure of EduCraft. We aim to establish a strong foundation by creating the UI design and key components in a straightforward development environment. As the project evolves, we plan to transition towards using ReactJS for enhanced component-based architecture and smoother code integration. This approach will allow us to maintain modularity and scalability while ensuring efficient navigation and interaction within the application.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61A6F9-6046-9694-5981-B03F786E5DC0}"/>
              </a:ext>
            </a:extLst>
          </p:cNvPr>
          <p:cNvSpPr txBox="1"/>
          <p:nvPr/>
        </p:nvSpPr>
        <p:spPr>
          <a:xfrm>
            <a:off x="103239" y="107759"/>
            <a:ext cx="4572000" cy="1200329"/>
          </a:xfrm>
          <a:prstGeom prst="rect">
            <a:avLst/>
          </a:prstGeom>
          <a:noFill/>
        </p:spPr>
        <p:txBody>
          <a:bodyPr wrap="square">
            <a:spAutoFit/>
          </a:bodyPr>
          <a:lstStyle/>
          <a:p>
            <a:pPr marL="0" indent="0">
              <a:buNone/>
            </a:pPr>
            <a:r>
              <a:rPr lang="en-US" b="1" dirty="0"/>
              <a:t>4.</a:t>
            </a:r>
            <a:r>
              <a:rPr lang="en-US" sz="1800" b="1" dirty="0"/>
              <a:t> Screenshots / Code Snippets</a:t>
            </a:r>
          </a:p>
          <a:p>
            <a:pPr marL="0" indent="0">
              <a:buNone/>
            </a:pPr>
            <a:r>
              <a:rPr lang="en-US" sz="1800" dirty="0">
                <a:hlinkClick r:id="rId2"/>
              </a:rPr>
              <a:t>http://127.0.0.1:5500/search_agent/project%20fedf.html</a:t>
            </a:r>
            <a:endParaRPr lang="en-US" sz="1800" dirty="0"/>
          </a:p>
          <a:p>
            <a:pPr marL="0" indent="0">
              <a:buNone/>
            </a:pPr>
            <a:endParaRPr lang="en-US" sz="1800" dirty="0"/>
          </a:p>
        </p:txBody>
      </p:sp>
      <p:pic>
        <p:nvPicPr>
          <p:cNvPr id="6" name="Picture 5">
            <a:extLst>
              <a:ext uri="{FF2B5EF4-FFF2-40B4-BE49-F238E27FC236}">
                <a16:creationId xmlns:a16="http://schemas.microsoft.com/office/drawing/2014/main" id="{B3CEC2A2-0FC3-E4A4-FA46-C6D107D2ECD9}"/>
              </a:ext>
            </a:extLst>
          </p:cNvPr>
          <p:cNvPicPr>
            <a:picLocks noChangeAspect="1"/>
          </p:cNvPicPr>
          <p:nvPr/>
        </p:nvPicPr>
        <p:blipFill>
          <a:blip r:embed="rId3"/>
          <a:stretch>
            <a:fillRect/>
          </a:stretch>
        </p:blipFill>
        <p:spPr>
          <a:xfrm>
            <a:off x="0" y="1052052"/>
            <a:ext cx="9144000" cy="5805948"/>
          </a:xfrm>
          <a:prstGeom prst="rect">
            <a:avLst/>
          </a:prstGeom>
        </p:spPr>
      </p:pic>
    </p:spTree>
    <p:extLst>
      <p:ext uri="{BB962C8B-B14F-4D97-AF65-F5344CB8AC3E}">
        <p14:creationId xmlns:p14="http://schemas.microsoft.com/office/powerpoint/2010/main" val="4049248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11BD-FF51-8D04-0656-226031232F49}"/>
              </a:ext>
            </a:extLst>
          </p:cNvPr>
          <p:cNvSpPr>
            <a:spLocks noGrp="1"/>
          </p:cNvSpPr>
          <p:nvPr>
            <p:ph type="ctrTitle"/>
          </p:nvPr>
        </p:nvSpPr>
        <p:spPr>
          <a:xfrm>
            <a:off x="685800" y="2693987"/>
            <a:ext cx="7772400" cy="1470025"/>
          </a:xfrm>
        </p:spPr>
        <p:txBody>
          <a:bodyPr>
            <a:normAutofit/>
          </a:bodyPr>
          <a:lstStyle/>
          <a:p>
            <a:r>
              <a:rPr lang="en-US" sz="72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187655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177</TotalTime>
  <Words>1014</Words>
  <Application>Microsoft Office PowerPoint</Application>
  <PresentationFormat>On-screen Show (4:3)</PresentationFormat>
  <Paragraphs>117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Project Review-2 (Literature Review / Applications Survey)</vt:lpstr>
      <vt:lpstr>Relevance to Project Title</vt:lpstr>
      <vt:lpstr>Depth &amp; Quality of Literature Review</vt:lpstr>
      <vt:lpstr>PowerPoint Presentation</vt:lpstr>
      <vt:lpstr>Critical Analysis, Synthesis &amp; Gap Identification</vt:lpstr>
      <vt:lpstr>Project Implementation Started</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Sree Lakshmi P</dc:creator>
  <cp:keywords/>
  <dc:description>generated using python-pptx</dc:description>
  <cp:lastModifiedBy>Ashrita Sri Gayatri V</cp:lastModifiedBy>
  <cp:revision>11</cp:revision>
  <dcterms:created xsi:type="dcterms:W3CDTF">2013-01-27T09:14:16Z</dcterms:created>
  <dcterms:modified xsi:type="dcterms:W3CDTF">2025-08-19T07:03:07Z</dcterms:modified>
  <cp:category/>
</cp:coreProperties>
</file>