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1204" r:id="rId3"/>
    <p:sldId id="1205" r:id="rId4"/>
    <p:sldId id="1206" r:id="rId5"/>
    <p:sldId id="1207" r:id="rId7"/>
    <p:sldId id="1208" r:id="rId8"/>
    <p:sldId id="1209" r:id="rId9"/>
    <p:sldId id="1210" r:id="rId10"/>
    <p:sldId id="1211" r:id="rId11"/>
    <p:sldId id="1212" r:id="rId12"/>
    <p:sldId id="1213" r:id="rId13"/>
    <p:sldId id="1214" r:id="rId14"/>
    <p:sldId id="1215" r:id="rId15"/>
    <p:sldId id="1216" r:id="rId16"/>
    <p:sldId id="1217" r:id="rId17"/>
    <p:sldId id="1218" r:id="rId18"/>
    <p:sldId id="1219" r:id="rId19"/>
    <p:sldId id="1220" r:id="rId20"/>
    <p:sldId id="1221" r:id="rId21"/>
    <p:sldId id="1222" r:id="rId22"/>
    <p:sldId id="1223" r:id="rId23"/>
    <p:sldId id="1224" r:id="rId24"/>
    <p:sldId id="1225" r:id="rId25"/>
    <p:sldId id="1226" r:id="rId26"/>
    <p:sldId id="1227" r:id="rId27"/>
    <p:sldId id="1228" r:id="rId28"/>
    <p:sldId id="1229" r:id="rId29"/>
    <p:sldId id="1230" r:id="rId30"/>
    <p:sldId id="1231" r:id="rId3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0000"/>
    <a:srgbClr val="FF0066"/>
    <a:srgbClr val="0000FF"/>
    <a:srgbClr val="0000CC"/>
    <a:srgbClr val="FFFF99"/>
    <a:srgbClr val="FF66CC"/>
    <a:srgbClr val="66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7623"/>
    <p:restoredTop sz="94839"/>
  </p:normalViewPr>
  <p:slideViewPr>
    <p:cSldViewPr showGuides="1">
      <p:cViewPr varScale="1">
        <p:scale>
          <a:sx n="68" d="100"/>
          <a:sy n="68" d="100"/>
        </p:scale>
        <p:origin x="954" y="4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619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vi-VN" sz="1200" dirty="0"/>
            </a:fld>
            <a:endParaRPr lang="en-US" altLang="vi-V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ln/>
        </p:spPr>
        <p:txBody>
          <a:bodyPr wrap="square" lIns="91440" tIns="45720" rIns="91440" bIns="45720" anchor="t" anchorCtr="0"/>
          <a:p>
            <a:pPr lvl="0" eaLnBrk="1" hangingPunct="1"/>
            <a:r>
              <a:rPr lang="en-US" altLang="en-US" b="1" i="1" dirty="0"/>
              <a:t>a) Khái niệm tham nhũng</a:t>
            </a:r>
            <a:endParaRPr lang="en-US" altLang="en-US" dirty="0"/>
          </a:p>
          <a:p>
            <a:pPr lvl="0" eaLnBrk="1" hangingPunct="1"/>
            <a:r>
              <a:rPr lang="en-US" altLang="en-US" dirty="0"/>
              <a:t>Theo từ điển tiếng Việt, tham nhũng là "lợi dụng quyền hành để nhũng nhiễu dân và lấy của”</a:t>
            </a:r>
            <a:r>
              <a:rPr lang="en-US" altLang="en-US" baseline="30000" dirty="0"/>
              <a:t>1</a:t>
            </a:r>
            <a:r>
              <a:rPr lang="en-US" altLang="en-US" dirty="0"/>
              <a:t>. Theo cách hiểu của nhân dân thì tham nhũng là hành vi của bọn “tham quan, ô lại” biển thủ tài sản công, chiếm đoạt tài sản của người dân, ăn hối lộ, hối lộ. Đi kèm với từ “tham nhũng” luôn hình thành cụm từ “quan lại tham nhũng", không có cụm từ “dân tham nhũng", vì có chức vụ, quyền hành mới có khả năng tham nhũng.</a:t>
            </a:r>
            <a:endParaRPr lang="en-US" altLang="en-US" dirty="0"/>
          </a:p>
          <a:p>
            <a:pPr lvl="0" eaLnBrk="1" hangingPunct="1"/>
            <a:r>
              <a:rPr lang="en-US" altLang="en-US" dirty="0"/>
              <a:t>Luật Phòng, chống tham nhũng của Việt Nam được Quốc hội thông qua ngày 29-11-2005 nêu khái niệm: “Tham nhũng là hành vi của người có chức vụ, quyền hạn đã lợi dụng chức vụ, quyền hạn đó vì vụ lợi"</a:t>
            </a:r>
            <a:r>
              <a:rPr lang="en-US" altLang="en-US" baseline="30000" dirty="0"/>
              <a:t>2</a:t>
            </a:r>
            <a:r>
              <a:rPr lang="en-US" altLang="en-US" dirty="0"/>
              <a:t>, tức là vì các lợi ích vật chất, tinh thần mà làm các việc sai với chức trách được giao. Tại Điều 2 Luật Phòng, chống tham nhũng cũng giải thích cụ thể là lợi ích vật chất, tinh thần mà người có chức vụ, quyền hạn đạt được hoặc có thể đạt được thông qua hành vi tham nhũng.</a:t>
            </a:r>
            <a:endParaRPr lang="en-US" altLang="en-US" dirty="0"/>
          </a:p>
          <a:p>
            <a:pPr lvl="0" eaLnBrk="1" hangingPunct="1"/>
            <a:r>
              <a:rPr lang="en-US" altLang="en-US" dirty="0"/>
              <a:t>Người có chức vụ, quyền hạn được xác định là cán bộ, công chức, viên chức; sĩ quan, quân nhân chuyên nghiệp, công nhân quốc phòng trong cơ quan, đơn vị thuộc Quân đội nhân dân; sĩ quan, hạ sĩ quan nghiệp vụ, sĩ quan, hạ sĩ quan chuyên môn </a:t>
            </a:r>
            <a:r>
              <a:rPr lang="en-US" altLang="en-US" i="1" dirty="0"/>
              <a:t>- </a:t>
            </a:r>
            <a:r>
              <a:rPr lang="en-US" altLang="en-US" dirty="0"/>
              <a:t>kỹ thuật trong cơ quan, đơn vị thuộc Công an nhân dân; cán bộ lãnh đạo, quản lý trong doanh nghiệp của Nhà nước; cán bộ lãnh đạo, quản lý là người đại diện phần vốn góp của Nhà nước tại doanh nghiệp; người được giao thực hiện nhiệm vụ, công vụ có quyền hạn trong khi thực hiện nhiệm vụ, công vụ đó.</a:t>
            </a:r>
            <a:endParaRPr lang="en-US" altLang="en-US" dirty="0"/>
          </a:p>
          <a:p>
            <a:pPr lvl="0" eaLnBrk="1" hangingPunct="1"/>
            <a:endParaRPr lang="en-US" altLang="en-US" dirty="0"/>
          </a:p>
        </p:txBody>
      </p:sp>
      <p:sp>
        <p:nvSpPr>
          <p:cNvPr id="81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ln/>
        </p:spPr>
        <p:txBody>
          <a:bodyPr wrap="square" lIns="91440" tIns="45720" rIns="91440" bIns="45720" anchor="t" anchorCtr="0"/>
          <a:p>
            <a:pPr lvl="0"/>
            <a:r>
              <a:rPr lang="en-US" altLang="en-US" dirty="0"/>
              <a:t>1. Tham ô tài sản.</a:t>
            </a:r>
            <a:endParaRPr lang="en-US" altLang="en-US" dirty="0"/>
          </a:p>
          <a:p>
            <a:pPr lvl="0"/>
            <a:r>
              <a:rPr lang="en-US" altLang="en-US" dirty="0"/>
              <a:t>2. Nhận hối lộ.</a:t>
            </a:r>
            <a:endParaRPr lang="en-US" altLang="en-US" dirty="0"/>
          </a:p>
          <a:p>
            <a:pPr lvl="0"/>
            <a:r>
              <a:rPr lang="en-US" altLang="en-US" dirty="0"/>
              <a:t>3. Lạm dụng chức vụ, quyền hạn chiếm đoạt tài sản.</a:t>
            </a:r>
            <a:endParaRPr lang="en-US" altLang="en-US" dirty="0"/>
          </a:p>
          <a:p>
            <a:pPr lvl="0"/>
            <a:r>
              <a:rPr lang="en-US" altLang="en-US" dirty="0"/>
              <a:t>4. Lợi dụng chức vụ, quyền hạn trong khi thi hành nhiệm vụ, công vụ vì vụ lợi.</a:t>
            </a:r>
            <a:endParaRPr lang="en-US" altLang="en-US" dirty="0"/>
          </a:p>
          <a:p>
            <a:pPr lvl="0"/>
            <a:r>
              <a:rPr lang="en-US" altLang="en-US" dirty="0"/>
              <a:t>5. Lạm quyền trong khi thi hành nhiệm vụ, công vụ vì vụ lợi.</a:t>
            </a:r>
            <a:endParaRPr lang="en-US" altLang="en-US" dirty="0"/>
          </a:p>
          <a:p>
            <a:pPr lvl="0"/>
            <a:r>
              <a:rPr lang="en-US" altLang="en-US" dirty="0"/>
              <a:t>6. Lợi dụng chức vụ, quyền hạn gây ảnh hưởng với người khác để trục lợi.</a:t>
            </a:r>
            <a:endParaRPr lang="en-US" altLang="en-US" dirty="0"/>
          </a:p>
          <a:p>
            <a:pPr lvl="0"/>
            <a:r>
              <a:rPr lang="en-US" altLang="en-US" dirty="0"/>
              <a:t>7. Giả mạo trong công tác vì vụ lợi.</a:t>
            </a:r>
            <a:endParaRPr lang="en-US" altLang="en-US" dirty="0"/>
          </a:p>
          <a:p>
            <a:pPr lvl="0"/>
            <a:r>
              <a:rPr lang="en-US" altLang="en-US" dirty="0"/>
              <a:t>8. Đưa hối lộ, môi giới hối lộ được thực hiện bởi người có chức vụ, quyền hạn để giải quyết công việc của cơ quan, tổ chức, đơn vị hoặc địa phương vì vụ lợi.</a:t>
            </a:r>
            <a:endParaRPr lang="en-US" altLang="en-US" dirty="0"/>
          </a:p>
          <a:p>
            <a:pPr lvl="0"/>
            <a:r>
              <a:rPr lang="en-US" altLang="en-US" dirty="0"/>
              <a:t>9. Lợi dụng chức vụ, quyền hạn sử dụng trái phép tài sản của Nhà nước vì vụ lợi.</a:t>
            </a:r>
            <a:endParaRPr lang="en-US" altLang="en-US" dirty="0"/>
          </a:p>
          <a:p>
            <a:pPr lvl="0"/>
            <a:r>
              <a:rPr lang="en-US" altLang="en-US" dirty="0"/>
              <a:t>10. Nhũng nhiễu vì vụ lợi.</a:t>
            </a:r>
            <a:endParaRPr lang="en-US" altLang="en-US" dirty="0"/>
          </a:p>
          <a:p>
            <a:pPr lvl="0"/>
            <a:r>
              <a:rPr lang="en-US" altLang="en-US" dirty="0"/>
              <a:t>11. Không thực hiện nhiệm vụ, công vụ vì vụ lợi.</a:t>
            </a:r>
            <a:endParaRPr lang="en-US" altLang="en-US" dirty="0"/>
          </a:p>
          <a:p>
            <a:pPr lvl="0"/>
            <a:r>
              <a:rPr lang="en-US" altLang="en-US" dirty="0"/>
              <a:t>12. Lợi dụng chức vụ, quyền hạn để bao che cho người có hành vi vi phạm pháp luật vì vụ lợi; cản trở, can thiệp trái pháp luật vào việc kiểm tra, thanh tra, kiểm toán, điều tra, truy tố, xét xử, thi hành án vì vụ lợi.</a:t>
            </a:r>
            <a:endParaRPr lang="en-US" altLang="en-US" dirty="0"/>
          </a:p>
          <a:p>
            <a:pPr lvl="0"/>
            <a:endParaRPr lang="en-US" altLang="en-US" dirty="0"/>
          </a:p>
        </p:txBody>
      </p:sp>
      <p:sp>
        <p:nvSpPr>
          <p:cNvPr id="122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ln/>
        </p:spPr>
        <p:txBody>
          <a:bodyPr wrap="square" lIns="91440" tIns="45720" rIns="91440" bIns="45720" anchor="t" anchorCtr="0"/>
          <a:p>
            <a:pPr lvl="0" eaLnBrk="1" hangingPunct="1"/>
            <a:r>
              <a:rPr lang="en-US" altLang="en-US" dirty="0"/>
              <a:t>Các hành vi tham nhũng, bao gồm:</a:t>
            </a:r>
            <a:endParaRPr lang="en-US" altLang="en-US" dirty="0"/>
          </a:p>
          <a:p>
            <a:pPr lvl="0" eaLnBrk="1" hangingPunct="1"/>
            <a:r>
              <a:rPr lang="en-US" altLang="en-US" i="1" dirty="0"/>
              <a:t>+ </a:t>
            </a:r>
            <a:r>
              <a:rPr lang="en-US" altLang="en-US" dirty="0"/>
              <a:t>Tham ô tài sản.</a:t>
            </a:r>
            <a:endParaRPr lang="en-US" altLang="en-US" dirty="0"/>
          </a:p>
          <a:p>
            <a:pPr lvl="0" eaLnBrk="1" hangingPunct="1"/>
            <a:r>
              <a:rPr lang="en-US" altLang="en-US" i="1" dirty="0"/>
              <a:t>+ </a:t>
            </a:r>
            <a:r>
              <a:rPr lang="en-US" altLang="en-US" dirty="0"/>
              <a:t>Nhận hối lộ.</a:t>
            </a:r>
            <a:endParaRPr lang="en-US" altLang="en-US" dirty="0"/>
          </a:p>
          <a:p>
            <a:pPr lvl="0" eaLnBrk="1" hangingPunct="1"/>
            <a:r>
              <a:rPr lang="en-US" altLang="en-US" i="1" dirty="0"/>
              <a:t>+ </a:t>
            </a:r>
            <a:r>
              <a:rPr lang="en-US" altLang="en-US" dirty="0"/>
              <a:t>Lạm dụng chức vụ, quyền hạn chiếm đoạt tài sản.</a:t>
            </a:r>
            <a:endParaRPr lang="en-US" altLang="en-US" dirty="0"/>
          </a:p>
          <a:p>
            <a:pPr lvl="0" eaLnBrk="1" hangingPunct="1"/>
            <a:r>
              <a:rPr lang="en-US" altLang="en-US" i="1" dirty="0"/>
              <a:t>+ </a:t>
            </a:r>
            <a:r>
              <a:rPr lang="en-US" altLang="en-US" dirty="0"/>
              <a:t>Lợi dụng chức vụ, quyền hạn trong khi thi hành nhiệm vụ, công vụ vì vụ lợi.</a:t>
            </a:r>
            <a:endParaRPr lang="en-US" altLang="en-US" dirty="0"/>
          </a:p>
          <a:p>
            <a:pPr lvl="0" eaLnBrk="1" hangingPunct="1"/>
            <a:r>
              <a:rPr lang="en-US" altLang="en-US" i="1" dirty="0"/>
              <a:t>+ </a:t>
            </a:r>
            <a:r>
              <a:rPr lang="en-US" altLang="en-US" dirty="0"/>
              <a:t>Lạm quyền trong khi thi hành nhiệm vụ, công vụ vì vụ lợi.</a:t>
            </a:r>
            <a:endParaRPr lang="en-US" altLang="en-US" dirty="0"/>
          </a:p>
          <a:p>
            <a:pPr lvl="0" eaLnBrk="1" hangingPunct="1"/>
            <a:r>
              <a:rPr lang="en-US" altLang="en-US" dirty="0"/>
              <a:t>+ Lợi dụng chức vụ, quyền hạn gây ảnh hưởng với người khác để trục lợi.</a:t>
            </a:r>
            <a:endParaRPr lang="en-US" altLang="en-US" dirty="0"/>
          </a:p>
          <a:p>
            <a:pPr lvl="0" eaLnBrk="1" hangingPunct="1"/>
            <a:r>
              <a:rPr lang="en-US" altLang="en-US" i="1" dirty="0"/>
              <a:t>+ </a:t>
            </a:r>
            <a:r>
              <a:rPr lang="en-US" altLang="en-US" dirty="0"/>
              <a:t>Giả mạo trong công tác vì vụ lợi.</a:t>
            </a:r>
            <a:endParaRPr lang="en-US" altLang="en-US" dirty="0"/>
          </a:p>
          <a:p>
            <a:pPr lvl="0" eaLnBrk="1" hangingPunct="1"/>
            <a:r>
              <a:rPr lang="en-US" altLang="en-US" dirty="0"/>
              <a:t>+ Đưa hối lộ, môi giới hối lộ được thực hiện bởi người có chức vụ, có quyền hạn để giải quyết công việc của cơ quan, tổ chức, đơn vị hoặc địa phương vì vụ lợi.</a:t>
            </a:r>
            <a:endParaRPr lang="en-US" altLang="en-US" dirty="0"/>
          </a:p>
          <a:p>
            <a:pPr lvl="0" eaLnBrk="1" hangingPunct="1"/>
            <a:r>
              <a:rPr lang="en-US" altLang="en-US" dirty="0"/>
              <a:t>+ Nhũng nhiễu vì vụ lợi.</a:t>
            </a:r>
            <a:endParaRPr lang="en-US" altLang="en-US" dirty="0"/>
          </a:p>
          <a:p>
            <a:pPr lvl="0" eaLnBrk="1" hangingPunct="1"/>
            <a:r>
              <a:rPr lang="en-US" altLang="en-US" dirty="0"/>
              <a:t>+ Không thực hiện nhiệm vụ công vụ vì vụ lợi.</a:t>
            </a:r>
            <a:endParaRPr lang="en-US" altLang="en-US" dirty="0"/>
          </a:p>
          <a:p>
            <a:pPr lvl="0" eaLnBrk="1" hangingPunct="1"/>
            <a:r>
              <a:rPr lang="en-US" altLang="en-US" i="1" dirty="0"/>
              <a:t>+ </a:t>
            </a:r>
            <a:r>
              <a:rPr lang="en-US" altLang="en-US" dirty="0"/>
              <a:t>Lợi dụng chức vụ, quyền hạn để bao che cho người có hành vi vi phạm pháp luật vì vụ lợi; cản trở, can thiệp trái pháp luật vào việc kiểm tra, thanh tra, kiểm toán, điều tra, truy tố, xét xử,</a:t>
            </a:r>
            <a:r>
              <a:rPr lang="en-US" altLang="en-US" i="1" dirty="0"/>
              <a:t> </a:t>
            </a:r>
            <a:r>
              <a:rPr lang="en-US" altLang="en-US" dirty="0"/>
              <a:t>thi hành án vì vụ lợi.</a:t>
            </a:r>
            <a:endParaRPr lang="en-US" altLang="en-US" dirty="0"/>
          </a:p>
          <a:p>
            <a:pPr lvl="0" eaLnBrk="1" hangingPunct="1"/>
            <a:r>
              <a:rPr lang="en-US" altLang="en-US" dirty="0"/>
              <a:t>Như vậy, pháp luật của nước ta cũng xác định chủ thể của tham nhũng là người có chức vụ, quyền hạn trong bộ máy nhà nước, tức là những người được sử dụng quyền lực công; hành vi tham nhũng là lợi dụng chức vụ, quyền hạn, bao gồm những việc làm và những việc không làm (làm ngơ, bỏ qua, cho qua, né tránh) vì mục đích vụ lợi nhằm nhận được các lợi ích vật chất (tiền, quà biếu…) và các lợi ích tinh thần không bằng công sức của mình.</a:t>
            </a:r>
            <a:endParaRPr lang="en-US" altLang="en-US" dirty="0"/>
          </a:p>
        </p:txBody>
      </p:sp>
      <p:sp>
        <p:nvSpPr>
          <p:cNvPr id="143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ln/>
        </p:spPr>
        <p:txBody>
          <a:bodyPr wrap="square" lIns="91440" tIns="45720" rIns="91440" bIns="45720" anchor="t" anchorCtr="0"/>
          <a:p>
            <a:pPr lvl="0"/>
            <a:r>
              <a:rPr lang="en-US" altLang="en-US" b="1" dirty="0"/>
              <a:t>Điều 4. </a:t>
            </a:r>
            <a:r>
              <a:rPr lang="en-US" altLang="en-US" b="1" i="1" dirty="0"/>
              <a:t>Nguyên tắc xử lý tham nhũng</a:t>
            </a:r>
            <a:endParaRPr lang="en-US" altLang="en-US" dirty="0"/>
          </a:p>
          <a:p>
            <a:pPr lvl="0"/>
            <a:r>
              <a:rPr lang="en-US" altLang="en-US" dirty="0"/>
              <a:t>1. Mọi hành vi tham nhũng đều phải được phát hiện, ngăn chặn và xử lý kịp thời, nghiêm minh.</a:t>
            </a:r>
            <a:endParaRPr lang="en-US" altLang="en-US" dirty="0"/>
          </a:p>
          <a:p>
            <a:pPr lvl="0"/>
            <a:r>
              <a:rPr lang="en-US" altLang="en-US" dirty="0"/>
              <a:t>2. Người có hành vi tham nhũng ở bất kỳ cương vị, chức vụ nào phải bị xử lý theo quy định của pháp luật.</a:t>
            </a:r>
            <a:endParaRPr lang="en-US" altLang="en-US" dirty="0"/>
          </a:p>
          <a:p>
            <a:pPr lvl="0"/>
            <a:r>
              <a:rPr lang="en-US" altLang="en-US" dirty="0"/>
              <a:t>3. Tài sản tham nhũng phải được thu hồi, tịch thu; người có hành vi tham nhũng gây thiệt hại thì phải bồi thường, bồi hoàn theo quy định của pháp luật.</a:t>
            </a:r>
            <a:endParaRPr lang="en-US" altLang="en-US" dirty="0"/>
          </a:p>
          <a:p>
            <a:pPr lvl="0"/>
            <a:r>
              <a:rPr lang="en-US" altLang="en-US" dirty="0"/>
              <a:t>4. Người có hành vi tham nhũng đã chủ động khai báo trước khi bị phát hiện, tích cực hạn chế thiệt hại do hành vi trái pháp luật của mình gây ra, tự giác nộp lại tài sản tham nhũng thì có thể được xem xét giảm nhẹ hình thức kỷ luật, giảm nhẹ hình phạt hoặc miễn truy cứu trách nhiệm hình sự theo quy định của pháp luật. </a:t>
            </a:r>
            <a:endParaRPr lang="en-US" altLang="en-US" dirty="0"/>
          </a:p>
          <a:p>
            <a:pPr lvl="0"/>
            <a:r>
              <a:rPr lang="en-US" altLang="en-US" dirty="0"/>
              <a:t>5. Việc xử lý tham nhũng phải được thực hiện công khai theo quy định của pháp luật.</a:t>
            </a:r>
            <a:endParaRPr lang="en-US" altLang="en-US" dirty="0"/>
          </a:p>
          <a:p>
            <a:pPr lvl="0"/>
            <a:r>
              <a:rPr lang="en-US" altLang="en-US" dirty="0"/>
              <a:t>6. Người có hành vi tham nhũng đã nghỉ hưu, thôi việc, chuyển công tác vẫn phải bị xử lý về hành vi tham nhũng do mình đã thực hiện.</a:t>
            </a:r>
            <a:endParaRPr lang="en-US" altLang="en-US" dirty="0"/>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ln/>
        </p:spPr>
        <p:txBody>
          <a:bodyPr wrap="square" lIns="91440" tIns="45720" rIns="91440" bIns="45720" anchor="t" anchorCtr="0"/>
          <a:p>
            <a:pPr lvl="0"/>
            <a:r>
              <a:rPr lang="en-US" altLang="en-US" b="1" dirty="0"/>
              <a:t>Điều 5. </a:t>
            </a:r>
            <a:r>
              <a:rPr lang="en-US" altLang="en-US" b="1" i="1" dirty="0"/>
              <a:t>Trách nhiệm của cơ quan, tổ chức, đơn vị và người có chức vụ, quyền hạn</a:t>
            </a:r>
            <a:endParaRPr lang="en-US" altLang="en-US" dirty="0"/>
          </a:p>
          <a:p>
            <a:pPr lvl="0"/>
            <a:r>
              <a:rPr lang="en-US" altLang="en-US" dirty="0"/>
              <a:t>1. Cơ quan, tổ chức, đơn vị trong phạm vi nhiệm vụ, quyền hạn của mình có trách nhiệm sau đây:</a:t>
            </a:r>
            <a:endParaRPr lang="en-US" altLang="en-US" dirty="0"/>
          </a:p>
          <a:p>
            <a:pPr lvl="0"/>
            <a:r>
              <a:rPr lang="en-US" altLang="en-US" dirty="0"/>
              <a:t>a) Tổ chức thực hiện văn bản quy phạm pháp luật về phòng, chống tham nhũng;</a:t>
            </a:r>
            <a:endParaRPr lang="en-US" altLang="en-US" dirty="0"/>
          </a:p>
          <a:p>
            <a:pPr lvl="0"/>
            <a:r>
              <a:rPr lang="en-US" altLang="en-US" dirty="0"/>
              <a:t>b) Tiếp nhận, xử lý kịp thời báo cáo, tố giác, tố cáo và thông tin khác về hành vi tham nhũng; </a:t>
            </a:r>
            <a:endParaRPr lang="en-US" altLang="en-US" dirty="0"/>
          </a:p>
          <a:p>
            <a:pPr lvl="0"/>
            <a:r>
              <a:rPr lang="en-US" altLang="en-US" dirty="0"/>
              <a:t>c) Bảo vệ quyền và lợi ích hợp pháp của người phát hiện, báo cáo, tố giác, tố cáo hành vi tham nhũng;</a:t>
            </a:r>
            <a:endParaRPr lang="en-US" altLang="en-US" dirty="0"/>
          </a:p>
          <a:p>
            <a:pPr lvl="0"/>
            <a:r>
              <a:rPr lang="en-US" altLang="en-US" dirty="0"/>
              <a:t>d) Chủ động phòng ngừa, phát hiện hành vi tham nhũng; kịp thời cung cấp thông tin, tài liệu và thực hiện yêu cầu của cơ quan, tổ chức, cá nhân có thẩm quyền trong quá trình phát hiện, xử lý người có hành vi tham nhũng.</a:t>
            </a:r>
            <a:endParaRPr lang="en-US" altLang="en-US" dirty="0"/>
          </a:p>
          <a:p>
            <a:pPr lvl="0"/>
            <a:r>
              <a:rPr lang="en-US" altLang="en-US" dirty="0"/>
              <a:t>2. Người đứng đầu cơ quan, tổ chức, đơn vị trong phạm vi nhiệm vụ, quyền hạn của mình có trách nhiệm sau đây:</a:t>
            </a:r>
            <a:endParaRPr lang="en-US" altLang="en-US" dirty="0"/>
          </a:p>
          <a:p>
            <a:pPr lvl="0"/>
            <a:r>
              <a:rPr lang="en-US" altLang="en-US" dirty="0"/>
              <a:t>a) Chỉ đạo việc thực hiện các quy định tại khoản 1 Điều này;</a:t>
            </a:r>
            <a:endParaRPr lang="en-US" altLang="en-US" dirty="0"/>
          </a:p>
          <a:p>
            <a:pPr lvl="0"/>
            <a:r>
              <a:rPr lang="en-US" altLang="en-US" dirty="0"/>
              <a:t>b) Gương mẫu, liêm khiết; định kỳ kiểm điểm việc thực hiện chức trách, nhiệm vụ và trách nhiệm của mình trong việc phòng ngừa, phát hiện hành vi tham nhũng, xử lý người có hành vi tham nhũng;</a:t>
            </a:r>
            <a:endParaRPr lang="en-US" altLang="en-US" dirty="0"/>
          </a:p>
          <a:p>
            <a:pPr lvl="0"/>
            <a:r>
              <a:rPr lang="en-US" altLang="en-US" dirty="0"/>
              <a:t>c) Chịu trách nhiệm khi để xảy ra hành vi tham nhũng trong cơ quan, tổ chức, đơn vị do mình quản lý, phụ trách.</a:t>
            </a:r>
            <a:endParaRPr lang="en-US" altLang="en-US" dirty="0"/>
          </a:p>
          <a:p>
            <a:pPr lvl="0"/>
            <a:r>
              <a:rPr lang="en-US" altLang="en-US" dirty="0"/>
              <a:t>3. Người có chức vụ, quyền hạn có trách nhiệm sau đây:</a:t>
            </a:r>
            <a:endParaRPr lang="en-US" altLang="en-US" dirty="0"/>
          </a:p>
          <a:p>
            <a:pPr lvl="0"/>
            <a:r>
              <a:rPr lang="en-US" altLang="en-US" dirty="0"/>
              <a:t>a) Thực hiện nhiệm vụ, công vụ đúng quy định của pháp luật; </a:t>
            </a:r>
            <a:endParaRPr lang="en-US" altLang="en-US" dirty="0"/>
          </a:p>
          <a:p>
            <a:pPr lvl="0"/>
            <a:r>
              <a:rPr lang="en-US" altLang="en-US" dirty="0"/>
              <a:t>b) Gương mẫu, liêm khiết; chấp hành nghiêm chỉnh quy định của pháp luật về phòng, chống tham nhũng, quy tắc ứng xử, quy tắc đạo đức nghề nghiệp; </a:t>
            </a:r>
            <a:endParaRPr lang="en-US" altLang="en-US" dirty="0"/>
          </a:p>
          <a:p>
            <a:pPr lvl="0"/>
            <a:r>
              <a:rPr lang="en-US" altLang="en-US" dirty="0"/>
              <a:t>c) Kê khai tài sản theo quy định của Luật này và chịu trách nhiệm về tính chính xác, trung thực của việc kê khai đó.</a:t>
            </a:r>
            <a:endParaRPr lang="en-US" altLang="en-US" dirty="0"/>
          </a:p>
          <a:p>
            <a:pPr lvl="0"/>
            <a:endParaRPr lang="en-US" altLang="en-US" dirty="0"/>
          </a:p>
        </p:txBody>
      </p:sp>
      <p:sp>
        <p:nvSpPr>
          <p:cNvPr id="276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ln/>
        </p:spPr>
        <p:txBody>
          <a:bodyPr wrap="square" lIns="91440" tIns="45720" rIns="91440" bIns="45720" anchor="t" anchorCtr="0"/>
          <a:p>
            <a:pPr lvl="0"/>
            <a:r>
              <a:rPr lang="en-US" altLang="en-US" b="1" dirty="0"/>
              <a:t>Chương IV</a:t>
            </a:r>
            <a:endParaRPr lang="en-US" altLang="en-US" b="1" dirty="0"/>
          </a:p>
          <a:p>
            <a:pPr lvl="0"/>
            <a:r>
              <a:rPr lang="en-US" altLang="en-US" b="1" dirty="0"/>
              <a:t>XỬ LÝ HÀNH VI THAM NHŨNG VÀ CÁC HÀNH VI VI PHẠM PHÁP LUẬT KHÁC</a:t>
            </a:r>
            <a:endParaRPr lang="en-US" altLang="en-US" b="1" dirty="0"/>
          </a:p>
          <a:p>
            <a:pPr lvl="0"/>
            <a:r>
              <a:rPr lang="en-US" altLang="en-US" b="1" i="1" dirty="0"/>
              <a:t>Mục 1</a:t>
            </a:r>
            <a:endParaRPr lang="en-US" altLang="en-US" b="1" dirty="0"/>
          </a:p>
          <a:p>
            <a:pPr lvl="0"/>
            <a:r>
              <a:rPr lang="en-US" altLang="en-US" b="1" dirty="0"/>
              <a:t>XỬ LÝ KỶ LUẬT, XỬ LÝ HÌNH SỰ</a:t>
            </a:r>
            <a:endParaRPr lang="en-US" altLang="en-US" b="1" dirty="0"/>
          </a:p>
          <a:p>
            <a:pPr lvl="0"/>
            <a:r>
              <a:rPr lang="en-US" altLang="en-US" b="1" dirty="0"/>
              <a:t>Điều 68. </a:t>
            </a:r>
            <a:r>
              <a:rPr lang="en-US" altLang="en-US" b="1" i="1" dirty="0"/>
              <a:t>Đối tượng bị xử lý kỷ luật, xử lý hình sự </a:t>
            </a:r>
            <a:endParaRPr lang="en-US" altLang="en-US" dirty="0"/>
          </a:p>
          <a:p>
            <a:pPr lvl="0"/>
            <a:r>
              <a:rPr lang="en-US" altLang="en-US" dirty="0"/>
              <a:t>1. Người có hành vi tham nhũng quy định tại Điều 3 của Luật này.</a:t>
            </a:r>
            <a:endParaRPr lang="en-US" altLang="en-US" dirty="0"/>
          </a:p>
          <a:p>
            <a:pPr lvl="0"/>
            <a:r>
              <a:rPr lang="en-US" altLang="en-US" dirty="0"/>
              <a:t>2. Người không báo cáo, tố giác khi biết được hành vi tham nhũng.</a:t>
            </a:r>
            <a:endParaRPr lang="en-US" altLang="en-US" dirty="0"/>
          </a:p>
          <a:p>
            <a:pPr lvl="0"/>
            <a:r>
              <a:rPr lang="en-US" altLang="en-US" dirty="0"/>
              <a:t>3. Người không xử lý báo cáo, tố giác, tố cáo về hành vi tham nhũng.</a:t>
            </a:r>
            <a:endParaRPr lang="en-US" altLang="en-US" dirty="0"/>
          </a:p>
          <a:p>
            <a:pPr lvl="0"/>
            <a:r>
              <a:rPr lang="en-US" altLang="en-US" dirty="0"/>
              <a:t>4. Người có hành vi đe doạ, trả thù, trù dập người phát hiện, báo cáo, tố giác, tố cáo, cung cấp thông tin về hành vi tham nhũng.</a:t>
            </a:r>
            <a:endParaRPr lang="en-US" altLang="en-US" dirty="0"/>
          </a:p>
          <a:p>
            <a:pPr lvl="0"/>
            <a:r>
              <a:rPr lang="en-US" altLang="en-US" dirty="0"/>
              <a:t>5. Người đứng đầu cơ quan, tổ chức, đơn vị để xảy ra hành vi tham nhũng trong cơ quan, tổ chức, đơn vị do mình quản lý, phụ trách.</a:t>
            </a:r>
            <a:endParaRPr lang="en-US" altLang="en-US" dirty="0"/>
          </a:p>
          <a:p>
            <a:pPr lvl="0"/>
            <a:r>
              <a:rPr lang="en-US" altLang="en-US" dirty="0"/>
              <a:t>6. Người thực hiện hành vi khác vi phạm quy định của Luật này và quy định khác của pháp luật có liên quan.</a:t>
            </a:r>
            <a:endParaRPr lang="en-US" altLang="en-US" dirty="0"/>
          </a:p>
          <a:p>
            <a:pPr lvl="0"/>
            <a:r>
              <a:rPr lang="en-US" altLang="en-US" b="1" dirty="0"/>
              <a:t>Điều 69. </a:t>
            </a:r>
            <a:r>
              <a:rPr lang="en-US" altLang="en-US" b="1" i="1" dirty="0"/>
              <a:t>Xử lý đối với người có hành vi tham nhũng </a:t>
            </a:r>
            <a:endParaRPr lang="en-US" altLang="en-US" dirty="0"/>
          </a:p>
          <a:p>
            <a:pPr lvl="0"/>
            <a:r>
              <a:rPr lang="en-US" altLang="en-US" dirty="0"/>
              <a:t>Người có hành vi tham nhũng thì tuỳ theo tính chất, mức độ vi phạm mà bị xử lý kỷ luật, truy cứu trách nhiệm hình sự; trong trường hợp bị kết án về hành vi tham nhũng và bản án, quyết định đã có hiệu lực pháp luật thì phải bị buộc thôi việc; đối với đại biểu Quốc hội, đại biểu Hội đồng nhân dân thì đương nhiên mất quyền đại biểu Quốc hội, đại biểu Hội đồng nhân dân.</a:t>
            </a:r>
            <a:endParaRPr lang="en-US" altLang="en-US" dirty="0"/>
          </a:p>
          <a:p>
            <a:pPr lvl="0"/>
            <a:r>
              <a:rPr lang="en-US" altLang="en-US" b="1" i="1" dirty="0"/>
              <a:t>Mục 2</a:t>
            </a:r>
            <a:endParaRPr lang="en-US" altLang="en-US" dirty="0"/>
          </a:p>
          <a:p>
            <a:pPr lvl="0"/>
            <a:r>
              <a:rPr lang="en-US" altLang="en-US" b="1" dirty="0"/>
              <a:t>XỬ LÝ TÀI SẢN THAM NHŨNG</a:t>
            </a:r>
            <a:endParaRPr lang="en-US" altLang="en-US" dirty="0"/>
          </a:p>
          <a:p>
            <a:pPr lvl="0"/>
            <a:r>
              <a:rPr lang="en-US" altLang="en-US" b="1" dirty="0"/>
              <a:t>Điều 70. </a:t>
            </a:r>
            <a:r>
              <a:rPr lang="en-US" altLang="en-US" b="1" i="1" dirty="0"/>
              <a:t>Nguyên tắc xử lý tài sản tham nhũng</a:t>
            </a:r>
            <a:endParaRPr lang="en-US" altLang="en-US" dirty="0"/>
          </a:p>
          <a:p>
            <a:pPr lvl="0"/>
            <a:r>
              <a:rPr lang="en-US" altLang="en-US" dirty="0"/>
              <a:t>1. Cơ quan, tổ chức có thẩm quyền phải áp dụng các biện pháp cần thiết để thu hồi, tịch thu tài sản tham nhũng.</a:t>
            </a:r>
            <a:endParaRPr lang="en-US" altLang="en-US" dirty="0"/>
          </a:p>
          <a:p>
            <a:pPr lvl="0"/>
            <a:r>
              <a:rPr lang="en-US" altLang="en-US" dirty="0"/>
              <a:t>2. Tài sản tham nhũng phải được trả lại cho chủ sở hữu, người quản lý hợp pháp hoặc sung quỹ nhà nước.</a:t>
            </a:r>
            <a:endParaRPr lang="en-US" altLang="en-US" dirty="0"/>
          </a:p>
          <a:p>
            <a:pPr lvl="0"/>
            <a:r>
              <a:rPr lang="en-US" altLang="en-US" dirty="0"/>
              <a:t>3. Người đưa hối lộ mà chủ động khai báo trước khi bị phát hiện hành vi đưa hối lộ thì được trả lại tài sản đã dùng để hối lộ.</a:t>
            </a:r>
            <a:endParaRPr lang="en-US" altLang="en-US" dirty="0"/>
          </a:p>
          <a:p>
            <a:pPr lvl="0"/>
            <a:r>
              <a:rPr lang="en-US" altLang="en-US" dirty="0"/>
              <a:t>4. Việc tịch thu tài sản tham nhũng, thu hồi tài sản tham nhũng được thực hiện bằng quyết định của cơ quan nhà nước có thẩm quyền theo quy định của pháp luật.</a:t>
            </a:r>
            <a:endParaRPr lang="en-US" altLang="en-US" dirty="0"/>
          </a:p>
          <a:p>
            <a:pPr lvl="0"/>
            <a:r>
              <a:rPr lang="en-US" altLang="en-US" b="1" dirty="0"/>
              <a:t>Điều 71. </a:t>
            </a:r>
            <a:r>
              <a:rPr lang="en-US" altLang="en-US" b="1" i="1" dirty="0"/>
              <a:t>Thu hồi tài sản tham nhũng có yếu tố nước ngoài </a:t>
            </a:r>
            <a:endParaRPr lang="en-US" altLang="en-US" dirty="0"/>
          </a:p>
          <a:p>
            <a:pPr lvl="0"/>
            <a:r>
              <a:rPr lang="en-US" altLang="en-US" dirty="0"/>
              <a:t>Trên cơ sở điều ước quốc tế mà Cộng hoà xã hội chủ nghĩa Việt Nam là thành viên và phù hợp với các nguyên tắc cơ bản của pháp luật Việt Nam, Chính phủ Việt Nam hợp tác với Chính phủ nước ngoài trong việc thu hồi tài sản của Việt Nam hoặc của nước ngoài bị tham nhũng và trả lại tài sản đó cho chủ sở hữu hợp pháp. </a:t>
            </a:r>
            <a:endParaRPr lang="en-US" altLang="en-US" dirty="0"/>
          </a:p>
          <a:p>
            <a:pPr lvl="0"/>
            <a:endParaRPr lang="en-US" altLang="en-US" dirty="0"/>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ln/>
        </p:spPr>
        <p:txBody>
          <a:bodyPr wrap="square" lIns="91440" tIns="45720" rIns="91440" bIns="45720" anchor="t" anchorCtr="0"/>
          <a:p>
            <a:pPr lvl="0"/>
            <a:r>
              <a:rPr lang="en-US" altLang="en-US" b="1" dirty="0"/>
              <a:t>Chương VI</a:t>
            </a:r>
            <a:endParaRPr lang="en-US" altLang="en-US" b="1" dirty="0"/>
          </a:p>
          <a:p>
            <a:pPr lvl="0"/>
            <a:r>
              <a:rPr lang="en-US" altLang="en-US" b="1" dirty="0"/>
              <a:t>VAI TRÒ VÀ TRÁCH NHIỆM CỦA XÃ HỘI TRONG PHÒNG, CHỐNG THAM NHŨNG</a:t>
            </a:r>
            <a:endParaRPr lang="en-US" altLang="en-US" b="1" dirty="0"/>
          </a:p>
          <a:p>
            <a:pPr lvl="0"/>
            <a:r>
              <a:rPr lang="en-US" altLang="en-US" b="1" dirty="0"/>
              <a:t>Điều 85. </a:t>
            </a:r>
            <a:r>
              <a:rPr lang="en-US" altLang="en-US" b="1" i="1" dirty="0"/>
              <a:t>Vai trò và trách nhiệm của Mặt trận Tổ quốc Việt Nam và các tổ chức thành viên</a:t>
            </a:r>
            <a:endParaRPr lang="en-US" altLang="en-US" dirty="0"/>
          </a:p>
          <a:p>
            <a:pPr lvl="0"/>
            <a:r>
              <a:rPr lang="en-US" altLang="en-US" dirty="0"/>
              <a:t>1. Mặt trận Tổ quốc Việt Nam và các tổ chức thành viên có trách nhiệm sau đây:</a:t>
            </a:r>
            <a:endParaRPr lang="en-US" altLang="en-US" dirty="0"/>
          </a:p>
          <a:p>
            <a:pPr lvl="0"/>
            <a:r>
              <a:rPr lang="en-US" altLang="en-US" dirty="0"/>
              <a:t>a) Phối hợp với cơ quan nhà nước có thẩm quyền tuyên truyền, giáo dục nhân dân và các thành viên tổ chức mình thực hiện các quy định của pháp luật về phòng, chống tham nhũng; kiến nghị các biện pháp nhằm phát hiện và phòng ngừa tham nhũng;</a:t>
            </a:r>
            <a:endParaRPr lang="en-US" altLang="en-US" dirty="0"/>
          </a:p>
          <a:p>
            <a:pPr lvl="0"/>
            <a:r>
              <a:rPr lang="en-US" altLang="en-US" dirty="0"/>
              <a:t>b) Động viên nhân dân tham gia tích cực vào việc phát hiện, tố cáo hành vi tham nhũng;</a:t>
            </a:r>
            <a:endParaRPr lang="en-US" altLang="en-US" dirty="0"/>
          </a:p>
          <a:p>
            <a:pPr lvl="0"/>
            <a:r>
              <a:rPr lang="en-US" altLang="en-US" dirty="0"/>
              <a:t>c) Cung cấp thông tin và phối hợp với cơ quan, tổ chức, cá nhân có thẩm quyền trong việc phát hiện, xác minh, xử lý vụ việc tham nhũng;</a:t>
            </a:r>
            <a:endParaRPr lang="en-US" altLang="en-US" dirty="0"/>
          </a:p>
          <a:p>
            <a:pPr lvl="0"/>
            <a:r>
              <a:rPr lang="en-US" altLang="en-US" dirty="0"/>
              <a:t>d) Giám sát việc thực hiện pháp luật về phòng, chống tham nhũng.</a:t>
            </a:r>
            <a:endParaRPr lang="en-US" altLang="en-US" dirty="0"/>
          </a:p>
          <a:p>
            <a:pPr lvl="0"/>
            <a:r>
              <a:rPr lang="en-US" altLang="en-US" dirty="0"/>
              <a:t>2. Mặt trận Tổ quốc Việt Nam và các tổ chức thành viên có quyền yêu cầu cơ quan, tổ chức, cá nhân có thẩm quyền áp dụng biện pháp phòng ngừa tham nhũng, xác minh vụ việc tham nhũng, xử lý người có hành vi tham nhũng; cơ quan, tổ chức, cá nhân có thẩm quyền phải xem xét, trả lời trong thời hạn mười lăm ngày, kể từ ngày nhận được yêu cầu; trường hợp vụ việc phức tạp thì thời hạn trên có thể kéo dài nhưng không quá ba mươi ngày.</a:t>
            </a:r>
            <a:endParaRPr lang="en-US" altLang="en-US" dirty="0"/>
          </a:p>
          <a:p>
            <a:pPr lvl="0"/>
            <a:r>
              <a:rPr lang="en-US" altLang="en-US" b="1" dirty="0"/>
              <a:t>Điều 86. </a:t>
            </a:r>
            <a:r>
              <a:rPr lang="en-US" altLang="en-US" b="1" i="1" dirty="0"/>
              <a:t>Vai trò và trách nhiệm của báo chí</a:t>
            </a:r>
            <a:endParaRPr lang="en-US" altLang="en-US" dirty="0"/>
          </a:p>
          <a:p>
            <a:pPr lvl="0"/>
            <a:r>
              <a:rPr lang="en-US" altLang="en-US" dirty="0"/>
              <a:t>1. Nhà nước khuyến khích cơ quan báo chí, phóng viên đưa tin phản ánh về vụ việc tham nhũng và hoạt động phòng, chống tham nhũng.</a:t>
            </a:r>
            <a:endParaRPr lang="en-US" altLang="en-US" dirty="0"/>
          </a:p>
          <a:p>
            <a:pPr lvl="0"/>
            <a:r>
              <a:rPr lang="en-US" altLang="en-US" dirty="0"/>
              <a:t>2. Cơ quan báo chí có trách nhiệm biểu dương tinh thần và những việc làm tích cực trong công tác phòng, chống tham nhũng; lên án, đấu tranh đối với những người có hành vi tham nhũng; tham gia tuyên truyền, phổ biến pháp luật về phòng, chống tham nhũng.</a:t>
            </a:r>
            <a:endParaRPr lang="en-US" altLang="en-US" dirty="0"/>
          </a:p>
          <a:p>
            <a:pPr lvl="0"/>
            <a:r>
              <a:rPr lang="en-US" altLang="en-US" dirty="0"/>
              <a:t>3. Cơ quan báo chí, phóng viên có quyền yêu cầu cơ quan, tổ chức, cá nhân có thẩm quyền cung cấp thông tin, tài liệu liên quan đến hành vi tham nhũng. Cơ quan, tổ chức, cá nhân được yêu cầu có trách nhiệm cung cấp thông tin, tài liệu đó theo quy định của pháp luật; trường hợp không cung cấp thì phải trả lời bằng văn bản và nêu rõ lý do.</a:t>
            </a:r>
            <a:endParaRPr lang="en-US" altLang="en-US" dirty="0"/>
          </a:p>
          <a:p>
            <a:pPr lvl="0"/>
            <a:r>
              <a:rPr lang="en-US" altLang="en-US" dirty="0"/>
              <a:t>4. Cơ quan báo chí, phóng viên phải đưa tin trung thực, khách quan. Tổng biên tập, phóng viên chịu trách nhiệm về việc đưa tin và chấp hành pháp luật về báo chí, quy tắc đạo đức nghề nghiệp.</a:t>
            </a:r>
            <a:endParaRPr lang="en-US" altLang="en-US" dirty="0"/>
          </a:p>
          <a:p>
            <a:pPr lvl="0"/>
            <a:r>
              <a:rPr lang="en-US" altLang="en-US" b="1" dirty="0"/>
              <a:t>Điều 87. </a:t>
            </a:r>
            <a:r>
              <a:rPr lang="en-US" altLang="en-US" b="1" i="1" dirty="0"/>
              <a:t>Vai trò và trách nhiệm của doanh nghiệp, hiệp hội ngành nghề </a:t>
            </a:r>
            <a:endParaRPr lang="en-US" altLang="en-US" dirty="0"/>
          </a:p>
          <a:p>
            <a:pPr lvl="0"/>
            <a:r>
              <a:rPr lang="en-US" altLang="en-US" dirty="0"/>
              <a:t>1. Doanh nghiệp có trách nhiệm thông báo về hành vi tham nhũng và phối hợp với cơ quan, tổ chức, cá nhân có thẩm quyền trong việc xác minh, kết luận về hành vi tham nhũng.</a:t>
            </a:r>
            <a:endParaRPr lang="en-US" altLang="en-US" dirty="0"/>
          </a:p>
          <a:p>
            <a:pPr lvl="0"/>
            <a:r>
              <a:rPr lang="en-US" altLang="en-US" dirty="0"/>
              <a:t>2. Hiệp hội doanh nghiệp, hiệp hội ngành nghề có trách nhiệm tổ chức, động viên, khuyến khích hội viên của mình xây dựng văn hoá kinh doanh lành mạnh, phi tham nhũng.</a:t>
            </a:r>
            <a:endParaRPr lang="en-US" altLang="en-US" dirty="0"/>
          </a:p>
          <a:p>
            <a:pPr lvl="0"/>
            <a:r>
              <a:rPr lang="en-US" altLang="en-US" dirty="0"/>
              <a:t>3. Hiệp hội doanh nghiệp, hiệp hội ngành nghề và hội viên có trách nhiệm kiến nghị với Nhà nước hoàn thiện cơ chế, chính sách quản lý nhằm phòng, chống tham nhũng.</a:t>
            </a:r>
            <a:endParaRPr lang="en-US" altLang="en-US" dirty="0"/>
          </a:p>
          <a:p>
            <a:pPr lvl="0"/>
            <a:r>
              <a:rPr lang="en-US" altLang="en-US" dirty="0"/>
              <a:t>4. Nhà nước khuyến khích các doanh nghiệp cạnh tranh lành mạnh, có cơ chế kiểm soát nội bộ nhằm ngăn chặn hành vi tham ô, đưa hối lộ. </a:t>
            </a:r>
            <a:endParaRPr lang="en-US" altLang="en-US" dirty="0"/>
          </a:p>
          <a:p>
            <a:pPr lvl="0"/>
            <a:r>
              <a:rPr lang="en-US" altLang="en-US" dirty="0"/>
              <a:t>5. Cơ quan, tổ chức, cá nhân có thẩm quyền có trách nhiệm phối hợp với Phòng Thương mại và Công nghiệp Việt Nam, hiệp hội doanh nghiệp, hiệp hội ngành nghề và các tổ chức khác tổ chức diễn đàn để trao đổi, cung cấp thông tin, phục vụ công tác phòng, chống tham nhũng.</a:t>
            </a:r>
            <a:endParaRPr lang="en-US" altLang="en-US" dirty="0"/>
          </a:p>
          <a:p>
            <a:pPr lvl="0"/>
            <a:r>
              <a:rPr lang="en-US" altLang="en-US" b="1" dirty="0"/>
              <a:t>Điều 88. </a:t>
            </a:r>
            <a:r>
              <a:rPr lang="en-US" altLang="en-US" b="1" i="1" dirty="0"/>
              <a:t>Trách nhiệm công dân, Ban thanh tra nhân dân </a:t>
            </a:r>
            <a:endParaRPr lang="en-US" altLang="en-US" dirty="0"/>
          </a:p>
          <a:p>
            <a:pPr lvl="0"/>
            <a:r>
              <a:rPr lang="en-US" altLang="en-US" dirty="0"/>
              <a:t>1. Công dân tự mình, thông qua Ban thanh tra nhân dân hoặc thông qua tổ chức mà mình là thành viên tham gia phòng, chống tham nhũng.</a:t>
            </a:r>
            <a:endParaRPr lang="en-US" altLang="en-US" dirty="0"/>
          </a:p>
          <a:p>
            <a:pPr lvl="0"/>
            <a:r>
              <a:rPr lang="en-US" altLang="en-US" dirty="0"/>
              <a:t>2. Ban thanh tra nhân dân tại xã, phường, thị trấn, trong cơ quan nhà nước, đơn vị sự nghiệp, doanh nghiệp của Nhà nước trong phạm vi nhiệm vụ, quyền hạn của mình giám sát việc thực hiện các quy định của pháp luật về phòng, chống tham nhũng.</a:t>
            </a:r>
            <a:endParaRPr lang="en-US" altLang="en-US" dirty="0"/>
          </a:p>
          <a:p>
            <a:pPr lvl="0"/>
            <a:endParaRPr lang="en-US" altLang="en-US" dirty="0"/>
          </a:p>
        </p:txBody>
      </p:sp>
      <p:sp>
        <p:nvSpPr>
          <p:cNvPr id="389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409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vi-VN" dirty="0"/>
              <a:t>Click to edit Master title style</a:t>
            </a:r>
            <a:endParaRPr lang="en-US" altLang="vi-V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vi-VN" dirty="0"/>
              <a:t>Click to edit Master text styles</a:t>
            </a:r>
            <a:endParaRPr lang="en-US" altLang="vi-VN" dirty="0"/>
          </a:p>
          <a:p>
            <a:pPr lvl="1"/>
            <a:r>
              <a:rPr lang="en-US" altLang="vi-VN" dirty="0"/>
              <a:t>Second level</a:t>
            </a:r>
            <a:endParaRPr lang="en-US" altLang="vi-VN" dirty="0"/>
          </a:p>
          <a:p>
            <a:pPr lvl="2"/>
            <a:r>
              <a:rPr lang="en-US" altLang="vi-VN" dirty="0"/>
              <a:t>Third level</a:t>
            </a:r>
            <a:endParaRPr lang="en-US" altLang="vi-VN" dirty="0"/>
          </a:p>
          <a:p>
            <a:pPr lvl="3"/>
            <a:r>
              <a:rPr lang="en-US" altLang="vi-VN" dirty="0"/>
              <a:t>Fourth level</a:t>
            </a:r>
            <a:endParaRPr lang="en-US" altLang="vi-VN" dirty="0"/>
          </a:p>
          <a:p>
            <a:pPr lvl="4"/>
            <a:r>
              <a:rPr lang="en-US" altLang="vi-VN" dirty="0"/>
              <a:t>Fifth level</a:t>
            </a:r>
            <a:endParaRPr lang="en-US" altLang="vi-V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0563" y="457200"/>
            <a:ext cx="8001000" cy="1143000"/>
          </a:xfrm>
        </p:spPr>
        <p:txBody>
          <a:bodyPr vert="horz" wrap="square" lIns="91440" tIns="45720" rIns="91440" bIns="45720" numCol="1" anchor="ctr" anchorCtr="0" compatLnSpc="1"/>
          <a:p>
            <a:pPr>
              <a:buNone/>
            </a:pPr>
            <a:r>
              <a:rPr lang="en-US" altLang="en-US" b="1" dirty="0">
                <a:solidFill>
                  <a:srgbClr val="FF0000"/>
                </a:solidFill>
                <a:effectLst>
                  <a:outerShdw blurRad="38100" dist="38100" dir="2700000">
                    <a:srgbClr val="C0C0C0"/>
                  </a:outerShdw>
                </a:effectLst>
                <a:latin typeface="Times New Roman" panose="02020603050405020304" pitchFamily="18" charset="0"/>
                <a:cs typeface="Times New Roman" panose="02020603050405020304" pitchFamily="18" charset="0"/>
              </a:rPr>
              <a:t>NỘI DUNG CHÍNH</a:t>
            </a:r>
            <a:endParaRPr dirty="0">
              <a:solidFill>
                <a:srgbClr val="FF0000"/>
              </a:solidFill>
              <a:effectLst>
                <a:outerShdw blurRad="38100" dist="38100" dir="2700000">
                  <a:srgbClr val="C0C0C0"/>
                </a:outerShdw>
              </a:effectLst>
              <a:latin typeface="Times New Roman" panose="02020603050405020304" pitchFamily="18" charset="0"/>
              <a:ea typeface="Times New Roman" panose="02020603050405020304" pitchFamily="18" charset="0"/>
            </a:endParaRPr>
          </a:p>
        </p:txBody>
      </p:sp>
      <p:sp>
        <p:nvSpPr>
          <p:cNvPr id="5123" name="Content Placeholder 3"/>
          <p:cNvSpPr>
            <a:spLocks noGrp="1"/>
          </p:cNvSpPr>
          <p:nvPr>
            <p:ph sz="half" idx="2"/>
          </p:nvPr>
        </p:nvSpPr>
        <p:spPr>
          <a:xfrm>
            <a:off x="4648200" y="1600200"/>
            <a:ext cx="4275138" cy="4525963"/>
          </a:xfrm>
          <a:ln/>
        </p:spPr>
        <p:txBody>
          <a:bodyPr vert="horz" wrap="square" lIns="91440" tIns="45720" rIns="91440" bIns="45720" anchor="t" anchorCtr="0"/>
          <a:p>
            <a:pPr marL="0" indent="0" algn="just" eaLnBrk="1" hangingPunct="1">
              <a:lnSpc>
                <a:spcPct val="150000"/>
              </a:lnSpc>
              <a:buClrTx/>
              <a:buSzTx/>
              <a:buFont typeface="Wingdings 2" pitchFamily="18" charset="2"/>
              <a:buNone/>
            </a:pPr>
            <a:r>
              <a:rPr lang="en-US" altLang="en-US" b="1" i="1" dirty="0">
                <a:solidFill>
                  <a:srgbClr val="002060"/>
                </a:solidFill>
                <a:latin typeface="Times New Roman" panose="02020603050405020304" pitchFamily="18" charset="0"/>
                <a:cs typeface="Times New Roman" panose="02020603050405020304" pitchFamily="18" charset="0"/>
              </a:rPr>
              <a:t>I. Những vấn đề cơ bản về tham nhũng.</a:t>
            </a:r>
            <a:endParaRPr lang="en-US" altLang="en-US" b="1" i="1" dirty="0">
              <a:solidFill>
                <a:srgbClr val="002060"/>
              </a:solidFill>
              <a:latin typeface="Times New Roman" panose="02020603050405020304" pitchFamily="18" charset="0"/>
              <a:cs typeface="Times New Roman" panose="02020603050405020304" pitchFamily="18" charset="0"/>
            </a:endParaRPr>
          </a:p>
          <a:p>
            <a:pPr marL="0" indent="0" algn="just" eaLnBrk="1" hangingPunct="1">
              <a:lnSpc>
                <a:spcPct val="150000"/>
              </a:lnSpc>
              <a:buClrTx/>
              <a:buSzTx/>
              <a:buFont typeface="Wingdings 2" pitchFamily="18" charset="2"/>
              <a:buNone/>
            </a:pPr>
            <a:r>
              <a:rPr lang="en-US" altLang="en-US" b="1" i="1" dirty="0">
                <a:solidFill>
                  <a:srgbClr val="002060"/>
                </a:solidFill>
                <a:latin typeface="Times New Roman" panose="02020603050405020304" pitchFamily="18" charset="0"/>
                <a:cs typeface="Times New Roman" panose="02020603050405020304" pitchFamily="18" charset="0"/>
              </a:rPr>
              <a:t>II. Nguyên nhân v</a:t>
            </a:r>
            <a:r>
              <a:rPr lang="en-US" altLang="en-US" b="1" i="1" dirty="0">
                <a:solidFill>
                  <a:srgbClr val="002060"/>
                </a:solidFill>
                <a:latin typeface="Times New Roman" panose="02020603050405020304" pitchFamily="18" charset="0"/>
                <a:ea typeface="Times New Roman" panose="02020603050405020304" pitchFamily="18" charset="0"/>
              </a:rPr>
              <a:t>à</a:t>
            </a:r>
            <a:r>
              <a:rPr lang="en-US" altLang="en-US" b="1" i="1" dirty="0">
                <a:solidFill>
                  <a:srgbClr val="002060"/>
                </a:solidFill>
                <a:latin typeface="Times New Roman" panose="02020603050405020304" pitchFamily="18" charset="0"/>
                <a:cs typeface="Times New Roman" panose="02020603050405020304" pitchFamily="18" charset="0"/>
              </a:rPr>
              <a:t> tác hại của tham nhũng.</a:t>
            </a:r>
            <a:endParaRPr lang="en-US" altLang="en-US" b="1" i="1" dirty="0">
              <a:solidFill>
                <a:srgbClr val="002060"/>
              </a:solidFill>
              <a:latin typeface="Times New Roman" panose="02020603050405020304" pitchFamily="18" charset="0"/>
              <a:cs typeface="Times New Roman" panose="02020603050405020304" pitchFamily="18" charset="0"/>
            </a:endParaRPr>
          </a:p>
          <a:p>
            <a:pPr marL="0" indent="0" algn="just" eaLnBrk="1" hangingPunct="1">
              <a:lnSpc>
                <a:spcPct val="150000"/>
              </a:lnSpc>
              <a:buClrTx/>
              <a:buSzTx/>
              <a:buFont typeface="Wingdings 2" pitchFamily="18" charset="2"/>
              <a:buNone/>
            </a:pPr>
            <a:r>
              <a:rPr lang="en-US" altLang="en-US" b="1" i="1" dirty="0">
                <a:solidFill>
                  <a:srgbClr val="002060"/>
                </a:solidFill>
                <a:latin typeface="Times New Roman" panose="02020603050405020304" pitchFamily="18" charset="0"/>
                <a:cs typeface="Times New Roman" panose="02020603050405020304" pitchFamily="18" charset="0"/>
              </a:rPr>
              <a:t>III. Các biện pháp v</a:t>
            </a:r>
            <a:r>
              <a:rPr lang="en-US" altLang="en-US" b="1" i="1" dirty="0">
                <a:solidFill>
                  <a:srgbClr val="002060"/>
                </a:solidFill>
                <a:latin typeface="Times New Roman" panose="02020603050405020304" pitchFamily="18" charset="0"/>
                <a:ea typeface="Times New Roman" panose="02020603050405020304" pitchFamily="18" charset="0"/>
              </a:rPr>
              <a:t>à</a:t>
            </a:r>
            <a:r>
              <a:rPr lang="en-US" altLang="en-US" b="1" i="1" dirty="0">
                <a:solidFill>
                  <a:srgbClr val="002060"/>
                </a:solidFill>
                <a:latin typeface="Times New Roman" panose="02020603050405020304" pitchFamily="18" charset="0"/>
                <a:cs typeface="Times New Roman" panose="02020603050405020304" pitchFamily="18" charset="0"/>
              </a:rPr>
              <a:t> vai trò của công tác phòng chống tham nhũng</a:t>
            </a:r>
            <a:endParaRPr lang="en-US" altLang="en-US" b="1" i="1" dirty="0">
              <a:solidFill>
                <a:srgbClr val="002060"/>
              </a:solidFill>
              <a:latin typeface="Times New Roman" panose="02020603050405020304" pitchFamily="18" charset="0"/>
              <a:cs typeface="Times New Roman" panose="02020603050405020304" pitchFamily="18" charset="0"/>
            </a:endParaRPr>
          </a:p>
          <a:p>
            <a:pPr marL="0" indent="0" algn="just" eaLnBrk="1" hangingPunct="1">
              <a:lnSpc>
                <a:spcPct val="150000"/>
              </a:lnSpc>
              <a:buClrTx/>
              <a:buSzTx/>
              <a:buFont typeface="Wingdings 2" pitchFamily="18" charset="2"/>
              <a:buNone/>
            </a:pPr>
            <a:r>
              <a:rPr lang="en-US" altLang="en-US" b="1" i="1" dirty="0">
                <a:solidFill>
                  <a:srgbClr val="002060"/>
                </a:solidFill>
                <a:latin typeface="Times New Roman" panose="02020603050405020304" pitchFamily="18" charset="0"/>
                <a:cs typeface="Times New Roman" panose="02020603050405020304" pitchFamily="18" charset="0"/>
              </a:rPr>
              <a:t>IV. Trách nhiệm của công dân trong phòng, chống tham nhũng.</a:t>
            </a:r>
            <a:endParaRPr lang="en-US" altLang="en-US" b="1" i="1" dirty="0">
              <a:solidFill>
                <a:srgbClr val="002060"/>
              </a:solidFill>
              <a:latin typeface="Times New Roman" panose="02020603050405020304" pitchFamily="18" charset="0"/>
              <a:ea typeface="Times New Roman" panose="02020603050405020304" pitchFamily="18" charset="0"/>
            </a:endParaRPr>
          </a:p>
        </p:txBody>
      </p:sp>
      <p:pic>
        <p:nvPicPr>
          <p:cNvPr id="5124" name="Picture 2"/>
          <p:cNvPicPr>
            <a:picLocks noChangeAspect="1"/>
          </p:cNvPicPr>
          <p:nvPr/>
        </p:nvPicPr>
        <p:blipFill>
          <a:blip r:embed="rId1"/>
          <a:stretch>
            <a:fillRect/>
          </a:stretch>
        </p:blipFill>
        <p:spPr>
          <a:xfrm>
            <a:off x="533400" y="1881188"/>
            <a:ext cx="3962400" cy="39624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a:xfrm>
            <a:off x="762000" y="274638"/>
            <a:ext cx="7924800" cy="1143000"/>
          </a:xfrm>
          <a:ln/>
        </p:spPr>
        <p:txBody>
          <a:bodyPr vert="horz" wrap="square" lIns="91440" tIns="45720" rIns="91440" bIns="45720" anchor="ctr" anchorCtr="0"/>
          <a:p>
            <a:pPr algn="just"/>
            <a:r>
              <a:rPr lang="en-US" altLang="en-US" sz="3200" b="1" dirty="0">
                <a:solidFill>
                  <a:srgbClr val="0070C0"/>
                </a:solidFill>
                <a:latin typeface="Times New Roman" panose="02020603050405020304" pitchFamily="18" charset="0"/>
              </a:rPr>
              <a:t>2. Nguyên nhân và tác hại của tham nhũng</a:t>
            </a:r>
            <a:endParaRPr lang="en-US" altLang="vi-VN" sz="3200" b="1" dirty="0">
              <a:solidFill>
                <a:srgbClr val="0070C0"/>
              </a:solidFill>
            </a:endParaRPr>
          </a:p>
        </p:txBody>
      </p:sp>
      <p:sp>
        <p:nvSpPr>
          <p:cNvPr id="17411" name="Content Placeholder 3"/>
          <p:cNvSpPr>
            <a:spLocks noGrp="1"/>
          </p:cNvSpPr>
          <p:nvPr>
            <p:ph sz="half" idx="2"/>
          </p:nvPr>
        </p:nvSpPr>
        <p:spPr>
          <a:ln/>
        </p:spPr>
        <p:txBody>
          <a:bodyPr vert="horz" wrap="square" lIns="91440" tIns="45720" rIns="91440" bIns="45720" anchor="t" anchorCtr="0"/>
          <a:p>
            <a:pPr indent="-273050" algn="just" eaLnBrk="1" hangingPunct="1">
              <a:lnSpc>
                <a:spcPct val="150000"/>
              </a:lnSpc>
              <a:spcBef>
                <a:spcPts val="600"/>
              </a:spcBef>
              <a:spcAft>
                <a:spcPts val="600"/>
              </a:spcAft>
              <a:buClrTx/>
              <a:buSzTx/>
              <a:buFont typeface="Wingdings 2" pitchFamily="18" charset="2"/>
              <a:buNone/>
            </a:pPr>
            <a:r>
              <a:rPr lang="en-US" altLang="en-US" sz="2600" b="1" i="1" dirty="0">
                <a:latin typeface="Times New Roman" panose="02020603050405020304" pitchFamily="18" charset="0"/>
                <a:cs typeface="Times New Roman" panose="02020603050405020304" pitchFamily="18" charset="0"/>
              </a:rPr>
              <a:t>- </a:t>
            </a:r>
            <a:r>
              <a:rPr lang="vi-VN" altLang="en-US" sz="2600" b="1" i="1" dirty="0">
                <a:latin typeface="Times New Roman" panose="02020603050405020304" pitchFamily="18" charset="0"/>
                <a:cs typeface="Times New Roman" panose="02020603050405020304" pitchFamily="18" charset="0"/>
              </a:rPr>
              <a:t>Những hạn chế trong chính sách, pháp luật</a:t>
            </a:r>
            <a:r>
              <a:rPr lang="en-US" altLang="en-US" sz="2600" b="1" i="1" dirty="0">
                <a:latin typeface="Times New Roman" panose="02020603050405020304" pitchFamily="18" charset="0"/>
                <a:cs typeface="Times New Roman" panose="02020603050405020304" pitchFamily="18" charset="0"/>
              </a:rPr>
              <a:t>.</a:t>
            </a:r>
            <a:endParaRPr lang="en-US" altLang="en-US" sz="2600" b="1" i="1" dirty="0">
              <a:latin typeface="Times New Roman" panose="02020603050405020304" pitchFamily="18" charset="0"/>
              <a:cs typeface="Times New Roman" panose="02020603050405020304" pitchFamily="18" charset="0"/>
            </a:endParaRPr>
          </a:p>
          <a:p>
            <a:pPr indent="-273050" algn="just" eaLnBrk="1" hangingPunct="1">
              <a:lnSpc>
                <a:spcPct val="150000"/>
              </a:lnSpc>
              <a:spcBef>
                <a:spcPts val="600"/>
              </a:spcBef>
              <a:spcAft>
                <a:spcPts val="600"/>
              </a:spcAft>
              <a:buClrTx/>
              <a:buSzTx/>
              <a:buFont typeface="Wingdings 2" pitchFamily="18" charset="2"/>
              <a:buNone/>
            </a:pPr>
            <a:r>
              <a:rPr lang="en-US" altLang="en-US" sz="2600" b="1" i="1" dirty="0">
                <a:latin typeface="Times New Roman" panose="02020603050405020304" pitchFamily="18" charset="0"/>
                <a:cs typeface="Times New Roman" panose="02020603050405020304" pitchFamily="18" charset="0"/>
              </a:rPr>
              <a:t>- Những hạn chế trong quản lí, điều h</a:t>
            </a:r>
            <a:r>
              <a:rPr lang="en-US" altLang="en-US" sz="2600" b="1" i="1" dirty="0">
                <a:latin typeface="Times New Roman" panose="02020603050405020304" pitchFamily="18" charset="0"/>
                <a:ea typeface="Times New Roman" panose="02020603050405020304" pitchFamily="18" charset="0"/>
              </a:rPr>
              <a:t>à</a:t>
            </a:r>
            <a:r>
              <a:rPr lang="en-US" altLang="en-US" sz="2600" b="1" i="1" dirty="0">
                <a:latin typeface="Times New Roman" panose="02020603050405020304" pitchFamily="18" charset="0"/>
                <a:cs typeface="Times New Roman" panose="02020603050405020304" pitchFamily="18" charset="0"/>
              </a:rPr>
              <a:t>nh nền kinh tế v</a:t>
            </a:r>
            <a:r>
              <a:rPr lang="en-US" altLang="en-US" sz="2600" b="1" i="1" dirty="0">
                <a:latin typeface="Times New Roman" panose="02020603050405020304" pitchFamily="18" charset="0"/>
                <a:ea typeface="Times New Roman" panose="02020603050405020304" pitchFamily="18" charset="0"/>
              </a:rPr>
              <a:t>à</a:t>
            </a:r>
            <a:r>
              <a:rPr lang="en-US" altLang="en-US" sz="2600" b="1" i="1" dirty="0">
                <a:latin typeface="Times New Roman" panose="02020603050405020304" pitchFamily="18" charset="0"/>
                <a:cs typeface="Times New Roman" panose="02020603050405020304" pitchFamily="18" charset="0"/>
              </a:rPr>
              <a:t> trong hoạt động của các cơ quan Nh</a:t>
            </a:r>
            <a:r>
              <a:rPr lang="en-US" altLang="en-US" sz="2600" b="1" i="1" dirty="0">
                <a:latin typeface="Times New Roman" panose="02020603050405020304" pitchFamily="18" charset="0"/>
                <a:ea typeface="Times New Roman" panose="02020603050405020304" pitchFamily="18" charset="0"/>
              </a:rPr>
              <a:t>à</a:t>
            </a:r>
            <a:r>
              <a:rPr lang="en-US" altLang="en-US" sz="2600" b="1" i="1" dirty="0">
                <a:latin typeface="Times New Roman" panose="02020603050405020304" pitchFamily="18" charset="0"/>
                <a:cs typeface="Times New Roman" panose="02020603050405020304" pitchFamily="18" charset="0"/>
              </a:rPr>
              <a:t> nước, tổ chức xã hội.</a:t>
            </a:r>
            <a:endParaRPr lang="en-US" altLang="en-US" sz="2600" b="1" i="1" dirty="0">
              <a:latin typeface="Times New Roman" panose="02020603050405020304" pitchFamily="18" charset="0"/>
              <a:ea typeface="Times New Roman" panose="02020603050405020304" pitchFamily="18" charset="0"/>
            </a:endParaRPr>
          </a:p>
        </p:txBody>
      </p:sp>
      <p:pic>
        <p:nvPicPr>
          <p:cNvPr id="17412" name="Picture 6"/>
          <p:cNvPicPr>
            <a:picLocks noChangeAspect="1"/>
          </p:cNvPicPr>
          <p:nvPr/>
        </p:nvPicPr>
        <p:blipFill>
          <a:blip r:embed="rId1"/>
          <a:stretch>
            <a:fillRect/>
          </a:stretch>
        </p:blipFill>
        <p:spPr>
          <a:xfrm>
            <a:off x="177800" y="1981200"/>
            <a:ext cx="4470400" cy="3810000"/>
          </a:xfrm>
          <a:prstGeom prst="rect">
            <a:avLst/>
          </a:prstGeom>
          <a:noFill/>
          <a:ln w="9525">
            <a:noFill/>
          </a:ln>
        </p:spPr>
      </p:pic>
      <p:sp>
        <p:nvSpPr>
          <p:cNvPr id="5" name="Title 1"/>
          <p:cNvSpPr txBox="1"/>
          <p:nvPr/>
        </p:nvSpPr>
        <p:spPr bwMode="auto">
          <a:xfrm>
            <a:off x="914400" y="1152525"/>
            <a:ext cx="5486400" cy="676275"/>
          </a:xfrm>
          <a:prstGeom prst="rect">
            <a:avLst/>
          </a:prstGeom>
          <a:noFill/>
          <a:ln>
            <a:noFill/>
          </a:ln>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l" defTabSz="685800" rtl="0" eaLnBrk="0" fontAlgn="base" latinLnBrk="0" hangingPunct="0">
              <a:lnSpc>
                <a:spcPct val="90000"/>
              </a:lnSpc>
              <a:spcBef>
                <a:spcPct val="0"/>
              </a:spcBef>
              <a:spcAft>
                <a:spcPct val="0"/>
              </a:spcAft>
              <a:buClrTx/>
              <a:buSzTx/>
              <a:buFontTx/>
              <a:buNone/>
              <a:defRPr/>
            </a:pPr>
            <a:r>
              <a:rPr kumimoji="0" lang="en-US" altLang="en-US" sz="3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2.1. </a:t>
            </a:r>
            <a:r>
              <a:rPr kumimoji="0" lang="en-US" altLang="en-US" sz="30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Nguyên</a:t>
            </a:r>
            <a:r>
              <a:rPr kumimoji="0" lang="en-US" altLang="en-US" sz="3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30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nhân</a:t>
            </a:r>
            <a:endParaRPr kumimoji="0" lang="en-US" sz="3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Content Placeholder 3"/>
          <p:cNvSpPr>
            <a:spLocks noGrp="1"/>
          </p:cNvSpPr>
          <p:nvPr>
            <p:ph sz="half" idx="2"/>
          </p:nvPr>
        </p:nvSpPr>
        <p:spPr>
          <a:ln/>
        </p:spPr>
        <p:txBody>
          <a:bodyPr vert="horz" wrap="square" lIns="91440" tIns="45720" rIns="91440" bIns="45720" anchor="t" anchorCtr="0"/>
          <a:p>
            <a:pPr algn="just" eaLnBrk="1" hangingPunct="1">
              <a:spcAft>
                <a:spcPts val="600"/>
              </a:spcAft>
              <a:buClrTx/>
              <a:buSzTx/>
              <a:buFont typeface="Wingdings 2" pitchFamily="18" charset="2"/>
              <a:buNone/>
            </a:pPr>
            <a:r>
              <a:rPr lang="en-US" altLang="en-US" sz="3000" dirty="0">
                <a:solidFill>
                  <a:srgbClr val="0000FF"/>
                </a:solidFill>
                <a:latin typeface="Times New Roman" panose="02020603050405020304" pitchFamily="18" charset="0"/>
                <a:cs typeface="Times New Roman" panose="02020603050405020304" pitchFamily="18" charset="0"/>
              </a:rPr>
              <a:t>- Những hạn chế trong việc phát hiện v</a:t>
            </a:r>
            <a:r>
              <a:rPr lang="en-US" altLang="en-US" sz="3000" dirty="0">
                <a:solidFill>
                  <a:srgbClr val="0000FF"/>
                </a:solidFill>
                <a:latin typeface="Times New Roman" panose="02020603050405020304" pitchFamily="18" charset="0"/>
                <a:ea typeface="Times New Roman" panose="02020603050405020304" pitchFamily="18" charset="0"/>
              </a:rPr>
              <a:t>à</a:t>
            </a:r>
            <a:r>
              <a:rPr lang="en-US" altLang="en-US" sz="3000" dirty="0">
                <a:solidFill>
                  <a:srgbClr val="0000FF"/>
                </a:solidFill>
                <a:latin typeface="Times New Roman" panose="02020603050405020304" pitchFamily="18" charset="0"/>
                <a:cs typeface="Times New Roman" panose="02020603050405020304" pitchFamily="18" charset="0"/>
              </a:rPr>
              <a:t> xử lí tham nhũng.</a:t>
            </a:r>
            <a:endParaRPr lang="en-US" altLang="en-US" sz="3000" dirty="0">
              <a:solidFill>
                <a:srgbClr val="0000FF"/>
              </a:solidFill>
              <a:latin typeface="Times New Roman" panose="02020603050405020304" pitchFamily="18" charset="0"/>
              <a:cs typeface="Times New Roman" panose="02020603050405020304" pitchFamily="18" charset="0"/>
            </a:endParaRPr>
          </a:p>
          <a:p>
            <a:pPr algn="just" eaLnBrk="1" hangingPunct="1">
              <a:spcAft>
                <a:spcPts val="600"/>
              </a:spcAft>
              <a:buClrTx/>
              <a:buSzTx/>
              <a:buFont typeface="Wingdings 2" pitchFamily="18" charset="2"/>
              <a:buNone/>
            </a:pPr>
            <a:r>
              <a:rPr lang="en-US" altLang="en-US" sz="3000" dirty="0">
                <a:solidFill>
                  <a:srgbClr val="0000FF"/>
                </a:solidFill>
                <a:latin typeface="Times New Roman" panose="02020603050405020304" pitchFamily="18" charset="0"/>
                <a:cs typeface="Times New Roman" panose="02020603050405020304" pitchFamily="18" charset="0"/>
              </a:rPr>
              <a:t>- Những hạn chế trong nhận thức, tư tưởng của cán bộ, công chức cũng như trong hoạt động bổ nhiệm, luân chuyển cán bộ.</a:t>
            </a:r>
            <a:endParaRPr lang="en-US" altLang="en-US" sz="3000" dirty="0">
              <a:solidFill>
                <a:srgbClr val="0000FF"/>
              </a:solidFill>
              <a:latin typeface="Times New Roman" panose="02020603050405020304" pitchFamily="18" charset="0"/>
              <a:ea typeface="Times New Roman" panose="02020603050405020304" pitchFamily="18" charset="0"/>
            </a:endParaRPr>
          </a:p>
        </p:txBody>
      </p:sp>
      <p:pic>
        <p:nvPicPr>
          <p:cNvPr id="18435" name="Picture 6"/>
          <p:cNvPicPr>
            <a:picLocks noChangeAspect="1"/>
          </p:cNvPicPr>
          <p:nvPr/>
        </p:nvPicPr>
        <p:blipFill>
          <a:blip r:embed="rId1"/>
          <a:stretch>
            <a:fillRect/>
          </a:stretch>
        </p:blipFill>
        <p:spPr>
          <a:xfrm>
            <a:off x="285750" y="1751013"/>
            <a:ext cx="4286250" cy="4117975"/>
          </a:xfrm>
          <a:prstGeom prst="rect">
            <a:avLst/>
          </a:prstGeom>
          <a:noFill/>
          <a:ln w="9525">
            <a:noFill/>
          </a:ln>
        </p:spPr>
      </p:pic>
      <p:sp>
        <p:nvSpPr>
          <p:cNvPr id="6" name="Title 1"/>
          <p:cNvSpPr txBox="1"/>
          <p:nvPr/>
        </p:nvSpPr>
        <p:spPr bwMode="auto">
          <a:xfrm>
            <a:off x="685800" y="476250"/>
            <a:ext cx="5486400" cy="676275"/>
          </a:xfrm>
          <a:prstGeom prst="rect">
            <a:avLst/>
          </a:prstGeom>
          <a:noFill/>
          <a:ln>
            <a:noFill/>
          </a:ln>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l" defTabSz="685800" rtl="0" eaLnBrk="0" fontAlgn="base" latinLnBrk="0" hangingPunct="0">
              <a:lnSpc>
                <a:spcPct val="90000"/>
              </a:lnSpc>
              <a:spcBef>
                <a:spcPct val="0"/>
              </a:spcBef>
              <a:spcAft>
                <a:spcPct val="0"/>
              </a:spcAft>
              <a:buClrTx/>
              <a:buSzTx/>
              <a:buFontTx/>
              <a:buNone/>
              <a:defRPr/>
            </a:pPr>
            <a:r>
              <a:rPr kumimoji="0" lang="en-US" altLang="en-US" sz="3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2.1. </a:t>
            </a:r>
            <a:r>
              <a:rPr kumimoji="0" lang="en-US" altLang="en-US" sz="30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Nguyên</a:t>
            </a:r>
            <a:r>
              <a:rPr kumimoji="0" lang="en-US" altLang="en-US" sz="3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30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nhân</a:t>
            </a:r>
            <a:endParaRPr kumimoji="0" lang="en-US" sz="3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18437" name="Picture 6" descr="Hình ảnh có liên quan"/>
          <p:cNvPicPr>
            <a:picLocks noChangeAspect="1"/>
          </p:cNvPicPr>
          <p:nvPr/>
        </p:nvPicPr>
        <p:blipFill>
          <a:blip r:embed="rId2"/>
          <a:stretch>
            <a:fillRect/>
          </a:stretch>
        </p:blipFill>
        <p:spPr>
          <a:xfrm>
            <a:off x="228600" y="1676400"/>
            <a:ext cx="4419600" cy="42672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274638"/>
            <a:ext cx="7924800" cy="1143000"/>
          </a:xfrm>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2.2.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Tác</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hại</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của</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tham</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nhũng</a:t>
            </a:r>
            <a:endParaRPr kumimoji="0" 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9459" name="Content Placeholder 3"/>
          <p:cNvSpPr>
            <a:spLocks noGrp="1"/>
          </p:cNvSpPr>
          <p:nvPr>
            <p:ph sz="half" idx="2"/>
          </p:nvPr>
        </p:nvSpPr>
        <p:spPr>
          <a:ln/>
        </p:spPr>
        <p:txBody>
          <a:bodyPr vert="horz" wrap="square" lIns="91440" tIns="45720" rIns="91440" bIns="45720" anchor="t" anchorCtr="0"/>
          <a:p>
            <a:pPr algn="just">
              <a:buClrTx/>
              <a:buSzTx/>
              <a:buFont typeface="Wingdings 2" pitchFamily="18" charset="2"/>
              <a:buNone/>
            </a:pPr>
            <a:r>
              <a:rPr lang="en-US" altLang="en-US" sz="2800" b="1" i="1" dirty="0">
                <a:latin typeface="Times New Roman" panose="02020603050405020304" pitchFamily="18" charset="0"/>
                <a:cs typeface="Times New Roman" panose="02020603050405020304" pitchFamily="18" charset="0"/>
              </a:rPr>
              <a:t>2.2.1. Tác hại về chính trị.</a:t>
            </a:r>
            <a:endParaRPr lang="en-US" altLang="en-US" sz="2800" b="1" i="1" dirty="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800" i="1" dirty="0">
                <a:latin typeface="Times New Roman" panose="02020603050405020304" pitchFamily="18" charset="0"/>
                <a:cs typeface="Times New Roman" panose="02020603050405020304" pitchFamily="18" charset="0"/>
              </a:rPr>
              <a:t>Tham nhũng tạo ra những r</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o cản, cản trở việc thực hiện các chủ trương, chính sách của Đảng v</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 Nh</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 nước</a:t>
            </a:r>
            <a:endParaRPr lang="en-US" altLang="en-US" sz="2800" i="1" dirty="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800" i="1" dirty="0">
                <a:latin typeface="Times New Roman" panose="02020603050405020304" pitchFamily="18" charset="0"/>
                <a:cs typeface="Times New Roman" panose="02020603050405020304" pitchFamily="18" charset="0"/>
              </a:rPr>
              <a:t>L</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m giảm sút lòng tin của nhân dân v</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o sự lãnh đạo của Đảng v</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 sự quản lý Nh</a:t>
            </a:r>
            <a:r>
              <a:rPr lang="en-US" altLang="en-US" sz="2800" i="1" dirty="0">
                <a:latin typeface="Times New Roman" panose="02020603050405020304" pitchFamily="18" charset="0"/>
                <a:ea typeface="Times New Roman" panose="02020603050405020304" pitchFamily="18" charset="0"/>
              </a:rPr>
              <a:t>à</a:t>
            </a:r>
            <a:r>
              <a:rPr lang="en-US" altLang="en-US" sz="2800" i="1" dirty="0">
                <a:latin typeface="Times New Roman" panose="02020603050405020304" pitchFamily="18" charset="0"/>
                <a:cs typeface="Times New Roman" panose="02020603050405020304" pitchFamily="18" charset="0"/>
              </a:rPr>
              <a:t> nước</a:t>
            </a:r>
            <a:endParaRPr lang="en-US" altLang="en-US" sz="2800" b="1" i="1" dirty="0">
              <a:latin typeface="Times New Roman" panose="02020603050405020304" pitchFamily="18" charset="0"/>
              <a:ea typeface="Times New Roman" panose="02020603050405020304" pitchFamily="18" charset="0"/>
            </a:endParaRPr>
          </a:p>
        </p:txBody>
      </p:sp>
      <p:pic>
        <p:nvPicPr>
          <p:cNvPr id="19460" name="Picture 6"/>
          <p:cNvPicPr>
            <a:picLocks noChangeAspect="1"/>
          </p:cNvPicPr>
          <p:nvPr/>
        </p:nvPicPr>
        <p:blipFill>
          <a:blip r:embed="rId1"/>
          <a:stretch>
            <a:fillRect/>
          </a:stretch>
        </p:blipFill>
        <p:spPr>
          <a:xfrm>
            <a:off x="228600" y="1752600"/>
            <a:ext cx="4419600" cy="41910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274638"/>
            <a:ext cx="7924800" cy="1143000"/>
          </a:xfrm>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2.2.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Tác</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hại</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của</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tham</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nhũng</a:t>
            </a:r>
            <a:endParaRPr kumimoji="0" 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20483" name="Content Placeholder 3"/>
          <p:cNvSpPr>
            <a:spLocks noGrp="1"/>
          </p:cNvSpPr>
          <p:nvPr>
            <p:ph sz="half" idx="2"/>
          </p:nvPr>
        </p:nvSpPr>
        <p:spPr>
          <a:ln/>
        </p:spPr>
        <p:txBody>
          <a:bodyPr vert="horz" wrap="square" lIns="91440" tIns="45720" rIns="91440" bIns="45720" anchor="t" anchorCtr="0"/>
          <a:p>
            <a:pPr algn="just" eaLnBrk="1" hangingPunct="1">
              <a:spcAft>
                <a:spcPts val="600"/>
              </a:spcAft>
              <a:buClrTx/>
              <a:buSzTx/>
              <a:buFont typeface="Tw Cen MT" pitchFamily="34" charset="0"/>
              <a:buNone/>
            </a:pPr>
            <a:r>
              <a:rPr lang="en-US" altLang="en-US" sz="2200" b="1" i="1" dirty="0">
                <a:latin typeface="Times New Roman" panose="02020603050405020304" pitchFamily="18" charset="0"/>
                <a:cs typeface="Times New Roman" panose="02020603050405020304" pitchFamily="18" charset="0"/>
              </a:rPr>
              <a:t>2.2.2. Tác hại về kinh tế</a:t>
            </a:r>
            <a:endParaRPr lang="en-US" altLang="en-US" sz="2200" b="1" i="1" dirty="0">
              <a:latin typeface="Times New Roman" panose="02020603050405020304" pitchFamily="18" charset="0"/>
              <a:cs typeface="Times New Roman" panose="02020603050405020304" pitchFamily="18" charset="0"/>
            </a:endParaRPr>
          </a:p>
          <a:p>
            <a:pPr algn="just" eaLnBrk="1" hangingPunct="1">
              <a:spcAft>
                <a:spcPts val="600"/>
              </a:spcAft>
              <a:buClrTx/>
              <a:buSzTx/>
              <a:buFont typeface="Arial" panose="020B0604020202020204" pitchFamily="34" charset="0"/>
              <a:buChar char="•"/>
            </a:pPr>
            <a:r>
              <a:rPr lang="en-US" altLang="en-US" sz="2200" b="1" i="1" dirty="0">
                <a:latin typeface="Times New Roman" panose="02020603050405020304" pitchFamily="18" charset="0"/>
                <a:cs typeface="Times New Roman" panose="02020603050405020304" pitchFamily="18" charset="0"/>
              </a:rPr>
              <a:t>Tham nhũng l</a:t>
            </a:r>
            <a:r>
              <a:rPr lang="en-US" altLang="en-US" sz="2200" b="1" i="1" dirty="0">
                <a:latin typeface="Times New Roman" panose="02020603050405020304" pitchFamily="18" charset="0"/>
                <a:ea typeface="Times New Roman" panose="02020603050405020304" pitchFamily="18" charset="0"/>
              </a:rPr>
              <a:t>à</a:t>
            </a:r>
            <a:r>
              <a:rPr lang="en-US" altLang="en-US" sz="2200" b="1" i="1" dirty="0">
                <a:latin typeface="Times New Roman" panose="02020603050405020304" pitchFamily="18" charset="0"/>
                <a:cs typeface="Times New Roman" panose="02020603050405020304" pitchFamily="18" charset="0"/>
              </a:rPr>
              <a:t>m thất thoát những khoản tiền lớn.</a:t>
            </a:r>
            <a:endParaRPr lang="en-US" altLang="en-US" sz="2200" b="1" i="1" dirty="0">
              <a:latin typeface="Times New Roman" panose="02020603050405020304" pitchFamily="18" charset="0"/>
              <a:cs typeface="Times New Roman" panose="02020603050405020304" pitchFamily="18" charset="0"/>
            </a:endParaRPr>
          </a:p>
          <a:p>
            <a:pPr algn="just" eaLnBrk="1" hangingPunct="1">
              <a:spcAft>
                <a:spcPts val="600"/>
              </a:spcAft>
              <a:buClrTx/>
              <a:buSzTx/>
              <a:buFont typeface="Arial" panose="020B0604020202020204" pitchFamily="34" charset="0"/>
              <a:buChar char="•"/>
            </a:pPr>
            <a:r>
              <a:rPr lang="en-US" altLang="en-US" sz="2200" b="1" i="1" dirty="0">
                <a:latin typeface="Times New Roman" panose="02020603050405020304" pitchFamily="18" charset="0"/>
                <a:cs typeface="Times New Roman" panose="02020603050405020304" pitchFamily="18" charset="0"/>
              </a:rPr>
              <a:t>Tham nhũng gây tổn thất lớn cho nguồn thu của ngân sách nh</a:t>
            </a:r>
            <a:r>
              <a:rPr lang="en-US" altLang="en-US" sz="2200" b="1" i="1" dirty="0">
                <a:latin typeface="Times New Roman" panose="02020603050405020304" pitchFamily="18" charset="0"/>
                <a:ea typeface="Times New Roman" panose="02020603050405020304" pitchFamily="18" charset="0"/>
              </a:rPr>
              <a:t>à</a:t>
            </a:r>
            <a:r>
              <a:rPr lang="en-US" altLang="en-US" sz="2200" b="1" i="1" dirty="0">
                <a:latin typeface="Times New Roman" panose="02020603050405020304" pitchFamily="18" charset="0"/>
                <a:cs typeface="Times New Roman" panose="02020603050405020304" pitchFamily="18" charset="0"/>
              </a:rPr>
              <a:t> nước thông qua thuế.</a:t>
            </a:r>
            <a:endParaRPr lang="en-US" altLang="en-US" sz="2200" b="1" i="1" dirty="0">
              <a:latin typeface="Times New Roman" panose="02020603050405020304" pitchFamily="18" charset="0"/>
              <a:cs typeface="Times New Roman" panose="02020603050405020304" pitchFamily="18" charset="0"/>
            </a:endParaRPr>
          </a:p>
          <a:p>
            <a:pPr algn="just" eaLnBrk="1" hangingPunct="1">
              <a:spcAft>
                <a:spcPts val="600"/>
              </a:spcAft>
              <a:buClrTx/>
              <a:buSzTx/>
              <a:buFont typeface="Arial" panose="020B0604020202020204" pitchFamily="34" charset="0"/>
              <a:buChar char="•"/>
            </a:pPr>
            <a:r>
              <a:rPr lang="en-US" altLang="en-US" sz="2200" b="1" i="1" dirty="0">
                <a:latin typeface="Times New Roman" panose="02020603050405020304" pitchFamily="18" charset="0"/>
                <a:cs typeface="Times New Roman" panose="02020603050405020304" pitchFamily="18" charset="0"/>
              </a:rPr>
              <a:t>Tham nhũng gây ra những thiệt hại nghiêm trọng cho các công trình xây dựng</a:t>
            </a:r>
            <a:endParaRPr lang="en-US" altLang="en-US" sz="2200" b="1" i="1" dirty="0">
              <a:latin typeface="Times New Roman" panose="02020603050405020304" pitchFamily="18" charset="0"/>
              <a:cs typeface="Times New Roman" panose="02020603050405020304" pitchFamily="18" charset="0"/>
            </a:endParaRPr>
          </a:p>
          <a:p>
            <a:pPr algn="just" eaLnBrk="1" hangingPunct="1">
              <a:spcAft>
                <a:spcPts val="600"/>
              </a:spcAft>
              <a:buClrTx/>
              <a:buSzTx/>
              <a:buFont typeface="Arial" panose="020B0604020202020204" pitchFamily="34" charset="0"/>
              <a:buChar char="•"/>
            </a:pPr>
            <a:r>
              <a:rPr lang="en-US" altLang="en-US" sz="2200" b="1" i="1" dirty="0">
                <a:latin typeface="Times New Roman" panose="02020603050405020304" pitchFamily="18" charset="0"/>
                <a:cs typeface="Times New Roman" panose="02020603050405020304" pitchFamily="18" charset="0"/>
              </a:rPr>
              <a:t>Tham nhũng gây ảnh hưởng lớn đến môi trường kinh doanh</a:t>
            </a:r>
            <a:endParaRPr lang="en-US" altLang="en-US" sz="2200" b="1" i="1" dirty="0">
              <a:latin typeface="Times New Roman" panose="02020603050405020304" pitchFamily="18" charset="0"/>
              <a:ea typeface="Times New Roman" panose="02020603050405020304" pitchFamily="18" charset="0"/>
            </a:endParaRPr>
          </a:p>
        </p:txBody>
      </p:sp>
      <p:pic>
        <p:nvPicPr>
          <p:cNvPr id="20484" name="Picture 6"/>
          <p:cNvPicPr>
            <a:picLocks noChangeAspect="1"/>
          </p:cNvPicPr>
          <p:nvPr/>
        </p:nvPicPr>
        <p:blipFill>
          <a:blip r:embed="rId1"/>
          <a:stretch>
            <a:fillRect/>
          </a:stretch>
        </p:blipFill>
        <p:spPr>
          <a:xfrm>
            <a:off x="228600" y="1524000"/>
            <a:ext cx="4495800" cy="439896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274638"/>
            <a:ext cx="7924800" cy="1143000"/>
          </a:xfrm>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2.2.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Tác</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hại</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của</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tham</a:t>
            </a:r>
            <a:r>
              <a:rPr kumimoji="0" lang="en-US"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altLang="en-US" sz="44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nhũng</a:t>
            </a:r>
            <a:endParaRPr kumimoji="0" 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21507" name="Content Placeholder 3"/>
          <p:cNvSpPr>
            <a:spLocks noGrp="1"/>
          </p:cNvSpPr>
          <p:nvPr>
            <p:ph sz="half" idx="2"/>
          </p:nvPr>
        </p:nvSpPr>
        <p:spPr>
          <a:ln/>
        </p:spPr>
        <p:txBody>
          <a:bodyPr vert="horz" wrap="square" lIns="91440" tIns="45720" rIns="91440" bIns="45720" anchor="t" anchorCtr="0"/>
          <a:p>
            <a:pPr algn="just" eaLnBrk="1" hangingPunct="1">
              <a:buClrTx/>
              <a:buSzTx/>
              <a:buFont typeface="Tw Cen MT" pitchFamily="34" charset="0"/>
              <a:buNone/>
            </a:pPr>
            <a:r>
              <a:rPr lang="en-US" altLang="en-US" sz="2900" b="1" dirty="0">
                <a:solidFill>
                  <a:srgbClr val="FF0000"/>
                </a:solidFill>
                <a:latin typeface="Times New Roman" panose="02020603050405020304" pitchFamily="18" charset="0"/>
                <a:cs typeface="Times New Roman" panose="02020603050405020304" pitchFamily="18" charset="0"/>
              </a:rPr>
              <a:t>2.2.3. Tác hại về xã hội</a:t>
            </a:r>
            <a:endParaRPr lang="en-US" altLang="en-US" sz="2900" b="1" dirty="0">
              <a:solidFill>
                <a:srgbClr val="FF0000"/>
              </a:solidFill>
              <a:latin typeface="Times New Roman" panose="02020603050405020304" pitchFamily="18" charset="0"/>
              <a:cs typeface="Times New Roman" panose="02020603050405020304" pitchFamily="18" charset="0"/>
            </a:endParaRPr>
          </a:p>
          <a:p>
            <a:pPr algn="just" eaLnBrk="1" hangingPunct="1">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Tham nhũng l</a:t>
            </a:r>
            <a:r>
              <a:rPr lang="en-US" altLang="en-US" dirty="0">
                <a:latin typeface="Times New Roman" panose="02020603050405020304" pitchFamily="18" charset="0"/>
                <a:ea typeface="Times New Roman" panose="02020603050405020304" pitchFamily="18" charset="0"/>
              </a:rPr>
              <a:t>à</a:t>
            </a:r>
            <a:r>
              <a:rPr lang="en-US" altLang="en-US" dirty="0">
                <a:latin typeface="Times New Roman" panose="02020603050405020304" pitchFamily="18" charset="0"/>
                <a:cs typeface="Times New Roman" panose="02020603050405020304" pitchFamily="18" charset="0"/>
              </a:rPr>
              <a:t>m ảnh hưởng đến các giá trị, các chuẩn mực đạo đức v</a:t>
            </a:r>
            <a:r>
              <a:rPr lang="en-US" altLang="en-US" dirty="0">
                <a:latin typeface="Times New Roman" panose="02020603050405020304" pitchFamily="18" charset="0"/>
                <a:ea typeface="Times New Roman" panose="02020603050405020304" pitchFamily="18" charset="0"/>
              </a:rPr>
              <a:t>à</a:t>
            </a:r>
            <a:r>
              <a:rPr lang="en-US" altLang="en-US" dirty="0">
                <a:latin typeface="Times New Roman" panose="02020603050405020304" pitchFamily="18" charset="0"/>
                <a:cs typeface="Times New Roman" panose="02020603050405020304" pitchFamily="18" charset="0"/>
              </a:rPr>
              <a:t> pháp luật</a:t>
            </a:r>
            <a:endParaRPr lang="en-US" altLang="en-US" dirty="0">
              <a:latin typeface="Times New Roman" panose="02020603050405020304" pitchFamily="18" charset="0"/>
              <a:cs typeface="Times New Roman" panose="02020603050405020304" pitchFamily="18" charset="0"/>
            </a:endParaRPr>
          </a:p>
          <a:p>
            <a:pPr algn="just" eaLnBrk="1" hangingPunct="1">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Tham nhũng l</a:t>
            </a:r>
            <a:r>
              <a:rPr lang="en-US" altLang="en-US" dirty="0">
                <a:latin typeface="Times New Roman" panose="02020603050405020304" pitchFamily="18" charset="0"/>
                <a:ea typeface="Times New Roman" panose="02020603050405020304" pitchFamily="18" charset="0"/>
              </a:rPr>
              <a:t>à</a:t>
            </a:r>
            <a:r>
              <a:rPr lang="en-US" altLang="en-US" dirty="0">
                <a:latin typeface="Times New Roman" panose="02020603050405020304" pitchFamily="18" charset="0"/>
                <a:cs typeface="Times New Roman" panose="02020603050405020304" pitchFamily="18" charset="0"/>
              </a:rPr>
              <a:t>m xáo trộn trật tự xã hội</a:t>
            </a:r>
            <a:endParaRPr lang="en-US" altLang="en-US" b="1" dirty="0">
              <a:latin typeface="Times New Roman" panose="02020603050405020304" pitchFamily="18" charset="0"/>
              <a:ea typeface="Times New Roman" panose="02020603050405020304" pitchFamily="18" charset="0"/>
            </a:endParaRPr>
          </a:p>
        </p:txBody>
      </p:sp>
      <p:pic>
        <p:nvPicPr>
          <p:cNvPr id="21508" name="Picture 6"/>
          <p:cNvPicPr>
            <a:picLocks noChangeAspect="1"/>
          </p:cNvPicPr>
          <p:nvPr/>
        </p:nvPicPr>
        <p:blipFill>
          <a:blip r:embed="rId1"/>
          <a:stretch>
            <a:fillRect/>
          </a:stretch>
        </p:blipFill>
        <p:spPr>
          <a:xfrm>
            <a:off x="228600" y="1676400"/>
            <a:ext cx="4254500" cy="38862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685800" y="274638"/>
            <a:ext cx="8001000" cy="1143000"/>
          </a:xfrm>
          <a:ln/>
        </p:spPr>
        <p:txBody>
          <a:bodyPr vert="horz" wrap="square" lIns="91440" tIns="45720" rIns="91440" bIns="45720" anchor="ctr" anchorCtr="0"/>
          <a:p>
            <a:r>
              <a:rPr lang="en-US" altLang="en-US" b="1" dirty="0">
                <a:solidFill>
                  <a:srgbClr val="FF0000"/>
                </a:solidFill>
              </a:rPr>
              <a:t>3. Ý nghĩa PCTN</a:t>
            </a:r>
            <a:r>
              <a:rPr lang="en-US" altLang="en-US" b="1" dirty="0"/>
              <a:t> </a:t>
            </a:r>
            <a:endParaRPr lang="en-US" altLang="vi-VN" b="1" dirty="0"/>
          </a:p>
        </p:txBody>
      </p:sp>
      <p:sp>
        <p:nvSpPr>
          <p:cNvPr id="22531" name="Text Placeholder 2"/>
          <p:cNvSpPr>
            <a:spLocks noGrp="1"/>
          </p:cNvSpPr>
          <p:nvPr>
            <p:ph type="body" sz="half" idx="1"/>
          </p:nvPr>
        </p:nvSpPr>
        <p:spPr>
          <a:xfrm>
            <a:off x="381000" y="1600200"/>
            <a:ext cx="4038600" cy="4525963"/>
          </a:xfrm>
          <a:ln/>
        </p:spPr>
        <p:txBody>
          <a:bodyPr vert="horz" wrap="square" lIns="91440" tIns="45720" rIns="91440" bIns="45720" anchor="t" anchorCtr="0"/>
          <a:p>
            <a:pPr>
              <a:buClrTx/>
              <a:buSzTx/>
              <a:buFont typeface="Arial" panose="020B0604020202020204" pitchFamily="34" charset="0"/>
            </a:pPr>
            <a:endParaRPr lang="en-US" altLang="en-US" dirty="0"/>
          </a:p>
        </p:txBody>
      </p:sp>
      <p:sp>
        <p:nvSpPr>
          <p:cNvPr id="22532" name="Content Placeholder 3"/>
          <p:cNvSpPr>
            <a:spLocks noGrp="1"/>
          </p:cNvSpPr>
          <p:nvPr>
            <p:ph sz="half" idx="2"/>
          </p:nvPr>
        </p:nvSpPr>
        <p:spPr>
          <a:xfrm>
            <a:off x="4419600" y="1600200"/>
            <a:ext cx="4191000" cy="4525963"/>
          </a:xfrm>
          <a:ln/>
        </p:spPr>
        <p:txBody>
          <a:bodyPr vert="horz" wrap="square" lIns="91440" tIns="45720" rIns="91440" bIns="45720" anchor="t" anchorCtr="0"/>
          <a:p>
            <a:pPr algn="just">
              <a:buClrTx/>
              <a:buSzTx/>
              <a:buFont typeface="Wingdings 2" pitchFamily="18" charset="2"/>
              <a:buNone/>
            </a:pPr>
            <a:r>
              <a:rPr lang="en-US" altLang="en-US" i="1" dirty="0">
                <a:latin typeface="Times New Roman" panose="02020603050405020304" pitchFamily="18" charset="0"/>
                <a:cs typeface="Times New Roman" panose="02020603050405020304" pitchFamily="18" charset="0"/>
              </a:rPr>
              <a:t>3.1. Phòng, chống tham nhũng góp phần bảo vệ chế độ, xây dựng Nh</a:t>
            </a:r>
            <a:r>
              <a:rPr lang="en-US" altLang="en-US" i="1" dirty="0">
                <a:latin typeface="Times New Roman" panose="02020603050405020304" pitchFamily="18" charset="0"/>
                <a:ea typeface="Times New Roman" panose="02020603050405020304" pitchFamily="18" charset="0"/>
              </a:rPr>
              <a:t>à</a:t>
            </a:r>
            <a:r>
              <a:rPr lang="en-US" altLang="en-US" i="1" dirty="0">
                <a:latin typeface="Times New Roman" panose="02020603050405020304" pitchFamily="18" charset="0"/>
                <a:cs typeface="Times New Roman" panose="02020603050405020304" pitchFamily="18" charset="0"/>
              </a:rPr>
              <a:t> nước pháp quyền</a:t>
            </a:r>
            <a:endParaRPr lang="en-US" altLang="en-US" i="1" dirty="0">
              <a:latin typeface="Times New Roman" panose="02020603050405020304" pitchFamily="18" charset="0"/>
              <a:cs typeface="Times New Roman" panose="02020603050405020304" pitchFamily="18" charset="0"/>
            </a:endParaRPr>
          </a:p>
          <a:p>
            <a:pPr algn="just" eaLnBrk="1" hangingPunct="1">
              <a:buClrTx/>
              <a:buSzTx/>
              <a:buFont typeface="Tw Cen MT" pitchFamily="34" charset="0"/>
              <a:buNone/>
            </a:pPr>
            <a:r>
              <a:rPr lang="en-US" altLang="en-US" i="1" dirty="0">
                <a:latin typeface="Times New Roman" panose="02020603050405020304" pitchFamily="18" charset="0"/>
                <a:cs typeface="Times New Roman" panose="02020603050405020304" pitchFamily="18" charset="0"/>
              </a:rPr>
              <a:t>3.2. Phòng, chống tham nhũng góp phần tăng trưởng kinh tế đất nước, nâng cao đời sống nhân dân</a:t>
            </a:r>
            <a:endParaRPr lang="en-US" altLang="en-US" i="1" dirty="0">
              <a:latin typeface="Times New Roman" panose="02020603050405020304" pitchFamily="18" charset="0"/>
              <a:ea typeface="Times New Roman" panose="02020603050405020304" pitchFamily="18" charset="0"/>
            </a:endParaRPr>
          </a:p>
        </p:txBody>
      </p:sp>
      <p:pic>
        <p:nvPicPr>
          <p:cNvPr id="22533" name="Picture 6" descr="Kết quả hình ảnh cho Tham nhũng là gì? Phòng, chống tham nhũng góp phần bảo vệ chế độ, xây dựng Nhà nước pháp quyền"/>
          <p:cNvPicPr>
            <a:picLocks noChangeAspect="1"/>
          </p:cNvPicPr>
          <p:nvPr/>
        </p:nvPicPr>
        <p:blipFill>
          <a:blip r:embed="rId1"/>
          <a:stretch>
            <a:fillRect/>
          </a:stretch>
        </p:blipFill>
        <p:spPr>
          <a:xfrm>
            <a:off x="228600" y="1600200"/>
            <a:ext cx="3906838" cy="41910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685800" y="274638"/>
            <a:ext cx="8001000" cy="1143000"/>
          </a:xfrm>
          <a:ln/>
        </p:spPr>
        <p:txBody>
          <a:bodyPr vert="horz" wrap="square" lIns="91440" tIns="45720" rIns="91440" bIns="45720" anchor="ctr" anchorCtr="0"/>
          <a:p>
            <a:r>
              <a:rPr lang="en-US" altLang="en-US" b="1" dirty="0">
                <a:solidFill>
                  <a:srgbClr val="FF0000"/>
                </a:solidFill>
              </a:rPr>
              <a:t>3. Ý nghĩa PCTN</a:t>
            </a:r>
            <a:r>
              <a:rPr lang="en-US" altLang="en-US" b="1" dirty="0"/>
              <a:t> </a:t>
            </a:r>
            <a:endParaRPr lang="en-US" altLang="vi-VN" b="1" dirty="0"/>
          </a:p>
        </p:txBody>
      </p:sp>
      <p:sp>
        <p:nvSpPr>
          <p:cNvPr id="23555" name="Content Placeholder 3"/>
          <p:cNvSpPr>
            <a:spLocks noGrp="1"/>
          </p:cNvSpPr>
          <p:nvPr>
            <p:ph sz="half" idx="2"/>
          </p:nvPr>
        </p:nvSpPr>
        <p:spPr>
          <a:xfrm>
            <a:off x="4572000" y="1600200"/>
            <a:ext cx="4419600" cy="4525963"/>
          </a:xfrm>
          <a:ln/>
        </p:spPr>
        <p:txBody>
          <a:bodyPr vert="horz" wrap="square" lIns="91440" tIns="45720" rIns="91440" bIns="45720" anchor="t" anchorCtr="0"/>
          <a:p>
            <a:pPr algn="just" eaLnBrk="1" hangingPunct="1">
              <a:buClrTx/>
              <a:buSzTx/>
              <a:buFont typeface="Tw Cen MT" pitchFamily="34" charset="0"/>
              <a:buNone/>
            </a:pPr>
            <a:r>
              <a:rPr lang="en-US" altLang="en-US" i="1" dirty="0">
                <a:latin typeface="Times New Roman" panose="02020603050405020304" pitchFamily="18" charset="0"/>
                <a:cs typeface="Times New Roman" panose="02020603050405020304" pitchFamily="18" charset="0"/>
              </a:rPr>
              <a:t>3.3. Phòng, chống tham nhũng góp phần duy trì các giá trị đạo đức truyền thống, l</a:t>
            </a:r>
            <a:r>
              <a:rPr lang="en-US" altLang="en-US" i="1" dirty="0">
                <a:latin typeface="Times New Roman" panose="02020603050405020304" pitchFamily="18" charset="0"/>
                <a:ea typeface="Times New Roman" panose="02020603050405020304" pitchFamily="18" charset="0"/>
              </a:rPr>
              <a:t>à</a:t>
            </a:r>
            <a:r>
              <a:rPr lang="en-US" altLang="en-US" i="1" dirty="0">
                <a:latin typeface="Times New Roman" panose="02020603050405020304" pitchFamily="18" charset="0"/>
                <a:cs typeface="Times New Roman" panose="02020603050405020304" pitchFamily="18" charset="0"/>
              </a:rPr>
              <a:t>m l</a:t>
            </a:r>
            <a:r>
              <a:rPr lang="en-US" altLang="en-US" i="1" dirty="0">
                <a:latin typeface="Times New Roman" panose="02020603050405020304" pitchFamily="18" charset="0"/>
                <a:ea typeface="Times New Roman" panose="02020603050405020304" pitchFamily="18" charset="0"/>
              </a:rPr>
              <a:t>à</a:t>
            </a:r>
            <a:r>
              <a:rPr lang="en-US" altLang="en-US" i="1" dirty="0">
                <a:latin typeface="Times New Roman" panose="02020603050405020304" pitchFamily="18" charset="0"/>
                <a:cs typeface="Times New Roman" panose="02020603050405020304" pitchFamily="18" charset="0"/>
              </a:rPr>
              <a:t>nh mạnh các quan hệ xã hội </a:t>
            </a:r>
            <a:endParaRPr lang="en-US" altLang="en-US" i="1" dirty="0">
              <a:latin typeface="Times New Roman" panose="02020603050405020304" pitchFamily="18" charset="0"/>
              <a:cs typeface="Times New Roman" panose="02020603050405020304" pitchFamily="18" charset="0"/>
            </a:endParaRPr>
          </a:p>
          <a:p>
            <a:pPr algn="just" eaLnBrk="1" hangingPunct="1">
              <a:buClrTx/>
              <a:buSzTx/>
              <a:buFont typeface="Tw Cen MT" pitchFamily="34" charset="0"/>
              <a:buNone/>
            </a:pPr>
            <a:r>
              <a:rPr lang="en-US" altLang="en-US" i="1" dirty="0">
                <a:latin typeface="Times New Roman" panose="02020603050405020304" pitchFamily="18" charset="0"/>
                <a:cs typeface="Times New Roman" panose="02020603050405020304" pitchFamily="18" charset="0"/>
              </a:rPr>
              <a:t>3.4. Phòng, chống tham nhũng góp phần củng cố niềm tin của nhân dân v</a:t>
            </a:r>
            <a:r>
              <a:rPr lang="en-US" altLang="en-US" i="1" dirty="0">
                <a:latin typeface="Times New Roman" panose="02020603050405020304" pitchFamily="18" charset="0"/>
                <a:ea typeface="Times New Roman" panose="02020603050405020304" pitchFamily="18" charset="0"/>
              </a:rPr>
              <a:t>à</a:t>
            </a:r>
            <a:r>
              <a:rPr lang="en-US" altLang="en-US" i="1" dirty="0">
                <a:latin typeface="Times New Roman" panose="02020603050405020304" pitchFamily="18" charset="0"/>
                <a:cs typeface="Times New Roman" panose="02020603050405020304" pitchFamily="18" charset="0"/>
              </a:rPr>
              <a:t>o chế độ v</a:t>
            </a:r>
            <a:r>
              <a:rPr lang="en-US" altLang="en-US" i="1" dirty="0">
                <a:latin typeface="Times New Roman" panose="02020603050405020304" pitchFamily="18" charset="0"/>
                <a:ea typeface="Times New Roman" panose="02020603050405020304" pitchFamily="18" charset="0"/>
              </a:rPr>
              <a:t>à</a:t>
            </a:r>
            <a:r>
              <a:rPr lang="en-US" altLang="en-US" i="1" dirty="0">
                <a:latin typeface="Times New Roman" panose="02020603050405020304" pitchFamily="18" charset="0"/>
                <a:cs typeface="Times New Roman" panose="02020603050405020304" pitchFamily="18" charset="0"/>
              </a:rPr>
              <a:t> pháp luật  </a:t>
            </a:r>
            <a:endParaRPr lang="en-US" altLang="en-US" i="1" dirty="0">
              <a:latin typeface="Times New Roman" panose="02020603050405020304" pitchFamily="18" charset="0"/>
              <a:ea typeface="Times New Roman" panose="02020603050405020304" pitchFamily="18" charset="0"/>
            </a:endParaRPr>
          </a:p>
        </p:txBody>
      </p:sp>
      <p:pic>
        <p:nvPicPr>
          <p:cNvPr id="23556" name="Picture 6"/>
          <p:cNvPicPr>
            <a:picLocks noChangeAspect="1"/>
          </p:cNvPicPr>
          <p:nvPr/>
        </p:nvPicPr>
        <p:blipFill>
          <a:blip r:embed="rId1"/>
          <a:stretch>
            <a:fillRect/>
          </a:stretch>
        </p:blipFill>
        <p:spPr>
          <a:xfrm>
            <a:off x="190500" y="1752600"/>
            <a:ext cx="4381500" cy="42672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838200" y="304800"/>
            <a:ext cx="8229600" cy="1143000"/>
          </a:xfrm>
          <a:ln/>
        </p:spPr>
        <p:txBody>
          <a:bodyPr vert="horz" wrap="square" lIns="91440" tIns="45720" rIns="91440" bIns="45720" anchor="ctr" anchorCtr="0"/>
          <a:p>
            <a:r>
              <a:rPr lang="en-US" altLang="vi-VN" sz="3500" b="1" dirty="0">
                <a:solidFill>
                  <a:srgbClr val="FF0000"/>
                </a:solidFill>
              </a:rPr>
              <a:t>Nguyên tắc xử lý tham nhũng</a:t>
            </a:r>
            <a:endParaRPr lang="en-US" altLang="vi-VN" sz="3500" b="1" dirty="0">
              <a:solidFill>
                <a:srgbClr val="FF0000"/>
              </a:solidFill>
            </a:endParaRPr>
          </a:p>
        </p:txBody>
      </p:sp>
      <p:sp>
        <p:nvSpPr>
          <p:cNvPr id="24579" name="Content Placeholder 3"/>
          <p:cNvSpPr>
            <a:spLocks noGrp="1"/>
          </p:cNvSpPr>
          <p:nvPr>
            <p:ph sz="half" idx="2"/>
          </p:nvPr>
        </p:nvSpPr>
        <p:spPr>
          <a:xfrm>
            <a:off x="4495800" y="1371600"/>
            <a:ext cx="4191000" cy="5029200"/>
          </a:xfrm>
          <a:ln/>
        </p:spPr>
        <p:txBody>
          <a:bodyPr vert="horz" wrap="square" lIns="91440" tIns="45720" rIns="91440" bIns="45720" anchor="t" anchorCtr="0"/>
          <a:p>
            <a:pPr marL="457200" indent="-457200" algn="just">
              <a:buClrTx/>
              <a:buSzTx/>
              <a:buFont typeface="Tw Cen MT Condensed" pitchFamily="34" charset="0"/>
              <a:buAutoNum type="arabicPeriod"/>
            </a:pPr>
            <a:r>
              <a:rPr lang="en-US" altLang="en-US" sz="2500" dirty="0">
                <a:solidFill>
                  <a:srgbClr val="002060"/>
                </a:solidFill>
                <a:latin typeface="Times New Roman" panose="02020603050405020304" pitchFamily="18" charset="0"/>
                <a:cs typeface="Times New Roman" panose="02020603050405020304" pitchFamily="18" charset="0"/>
              </a:rPr>
              <a:t>Phát hiện, ngăn chặn v</a:t>
            </a:r>
            <a:r>
              <a:rPr lang="en-US" altLang="en-US" sz="2500" dirty="0">
                <a:solidFill>
                  <a:srgbClr val="002060"/>
                </a:solidFill>
                <a:latin typeface="Times New Roman" panose="02020603050405020304" pitchFamily="18" charset="0"/>
                <a:ea typeface="Times New Roman" panose="02020603050405020304" pitchFamily="18" charset="0"/>
              </a:rPr>
              <a:t>à</a:t>
            </a:r>
            <a:r>
              <a:rPr lang="en-US" altLang="en-US" sz="2500" dirty="0">
                <a:solidFill>
                  <a:srgbClr val="002060"/>
                </a:solidFill>
                <a:latin typeface="Times New Roman" panose="02020603050405020304" pitchFamily="18" charset="0"/>
                <a:cs typeface="Times New Roman" panose="02020603050405020304" pitchFamily="18" charset="0"/>
              </a:rPr>
              <a:t> xử lý kịp thời, nghiêm minh</a:t>
            </a:r>
            <a:endParaRPr lang="en-US" altLang="en-US" sz="25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500" dirty="0">
                <a:solidFill>
                  <a:srgbClr val="002060"/>
                </a:solidFill>
                <a:latin typeface="Times New Roman" panose="02020603050405020304" pitchFamily="18" charset="0"/>
                <a:cs typeface="Times New Roman" panose="02020603050405020304" pitchFamily="18" charset="0"/>
              </a:rPr>
              <a:t>Bất kỳ cương vị, chức vụ n</a:t>
            </a:r>
            <a:r>
              <a:rPr lang="en-US" altLang="en-US" sz="2500" dirty="0">
                <a:solidFill>
                  <a:srgbClr val="002060"/>
                </a:solidFill>
                <a:latin typeface="Times New Roman" panose="02020603050405020304" pitchFamily="18" charset="0"/>
                <a:ea typeface="Times New Roman" panose="02020603050405020304" pitchFamily="18" charset="0"/>
              </a:rPr>
              <a:t>à</a:t>
            </a:r>
            <a:r>
              <a:rPr lang="en-US" altLang="en-US" sz="2500" dirty="0">
                <a:solidFill>
                  <a:srgbClr val="002060"/>
                </a:solidFill>
                <a:latin typeface="Times New Roman" panose="02020603050405020304" pitchFamily="18" charset="0"/>
                <a:cs typeface="Times New Roman" panose="02020603050405020304" pitchFamily="18" charset="0"/>
              </a:rPr>
              <a:t>o phải bị xử lý</a:t>
            </a:r>
            <a:endParaRPr lang="en-US" altLang="en-US" sz="25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500" dirty="0">
                <a:solidFill>
                  <a:srgbClr val="002060"/>
                </a:solidFill>
                <a:latin typeface="Times New Roman" panose="02020603050405020304" pitchFamily="18" charset="0"/>
                <a:cs typeface="Times New Roman" panose="02020603050405020304" pitchFamily="18" charset="0"/>
              </a:rPr>
              <a:t>T</a:t>
            </a:r>
            <a:r>
              <a:rPr lang="en-US" altLang="en-US" sz="2500" dirty="0">
                <a:solidFill>
                  <a:srgbClr val="002060"/>
                </a:solidFill>
                <a:latin typeface="Times New Roman" panose="02020603050405020304" pitchFamily="18" charset="0"/>
                <a:ea typeface="Times New Roman" panose="02020603050405020304" pitchFamily="18" charset="0"/>
              </a:rPr>
              <a:t>à</a:t>
            </a:r>
            <a:r>
              <a:rPr lang="en-US" altLang="en-US" sz="2500" dirty="0">
                <a:solidFill>
                  <a:srgbClr val="002060"/>
                </a:solidFill>
                <a:latin typeface="Times New Roman" panose="02020603050405020304" pitchFamily="18" charset="0"/>
                <a:cs typeface="Times New Roman" panose="02020603050405020304" pitchFamily="18" charset="0"/>
              </a:rPr>
              <a:t>i sản tham nhũng phải được thu hồi, tịch thu</a:t>
            </a:r>
            <a:endParaRPr lang="en-US" altLang="en-US" sz="25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500" dirty="0">
                <a:solidFill>
                  <a:srgbClr val="002060"/>
                </a:solidFill>
                <a:latin typeface="Times New Roman" panose="02020603050405020304" pitchFamily="18" charset="0"/>
                <a:cs typeface="Times New Roman" panose="02020603050405020304" pitchFamily="18" charset="0"/>
              </a:rPr>
              <a:t>Tự giác nộp lại t</a:t>
            </a:r>
            <a:r>
              <a:rPr lang="en-US" altLang="en-US" sz="2500" dirty="0">
                <a:solidFill>
                  <a:srgbClr val="002060"/>
                </a:solidFill>
                <a:latin typeface="Times New Roman" panose="02020603050405020304" pitchFamily="18" charset="0"/>
                <a:ea typeface="Times New Roman" panose="02020603050405020304" pitchFamily="18" charset="0"/>
              </a:rPr>
              <a:t>à</a:t>
            </a:r>
            <a:r>
              <a:rPr lang="en-US" altLang="en-US" sz="2500" dirty="0">
                <a:solidFill>
                  <a:srgbClr val="002060"/>
                </a:solidFill>
                <a:latin typeface="Times New Roman" panose="02020603050405020304" pitchFamily="18" charset="0"/>
                <a:cs typeface="Times New Roman" panose="02020603050405020304" pitchFamily="18" charset="0"/>
              </a:rPr>
              <a:t>i sản tham nhũng </a:t>
            </a:r>
            <a:endParaRPr lang="en-US" altLang="en-US" sz="25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500" dirty="0">
                <a:solidFill>
                  <a:srgbClr val="002060"/>
                </a:solidFill>
                <a:latin typeface="Times New Roman" panose="02020603050405020304" pitchFamily="18" charset="0"/>
                <a:cs typeface="Times New Roman" panose="02020603050405020304" pitchFamily="18" charset="0"/>
              </a:rPr>
              <a:t>Việc xử lý tham nhũng phải được thực hiện công khai </a:t>
            </a:r>
            <a:endParaRPr lang="en-US" altLang="en-US" sz="25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500" dirty="0">
                <a:solidFill>
                  <a:srgbClr val="002060"/>
                </a:solidFill>
                <a:latin typeface="Times New Roman" panose="02020603050405020304" pitchFamily="18" charset="0"/>
                <a:cs typeface="Times New Roman" panose="02020603050405020304" pitchFamily="18" charset="0"/>
              </a:rPr>
              <a:t>Nghỉ hưu, thôi việc, chuyển công tác vẫn phải bị xử lý </a:t>
            </a:r>
            <a:endParaRPr lang="en-US" altLang="en-US" sz="2500" dirty="0">
              <a:solidFill>
                <a:srgbClr val="002060"/>
              </a:solidFill>
              <a:latin typeface="Times New Roman" panose="02020603050405020304" pitchFamily="18" charset="0"/>
              <a:ea typeface="Times New Roman" panose="02020603050405020304" pitchFamily="18" charset="0"/>
            </a:endParaRPr>
          </a:p>
        </p:txBody>
      </p:sp>
      <p:pic>
        <p:nvPicPr>
          <p:cNvPr id="24580" name="Picture 2" descr="Kết quả hình ảnh cho Nguyên tắc xử lý tham nhũng"/>
          <p:cNvPicPr>
            <a:picLocks noChangeAspect="1"/>
          </p:cNvPicPr>
          <p:nvPr/>
        </p:nvPicPr>
        <p:blipFill>
          <a:blip r:embed="rId1"/>
          <a:stretch>
            <a:fillRect/>
          </a:stretch>
        </p:blipFill>
        <p:spPr>
          <a:xfrm>
            <a:off x="39688" y="1676400"/>
            <a:ext cx="4219575" cy="4191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74638"/>
            <a:ext cx="8991600" cy="1143000"/>
          </a:xfrm>
        </p:spPr>
        <p:txBody>
          <a:bodyPr vert="horz" wrap="square" lIns="91440" tIns="45720" rIns="91440" bIns="45720" numCol="1" anchor="ctr" anchorCtr="0" compatLnSpc="1">
            <a:noAutofit/>
          </a:bodyPr>
          <a:p>
            <a:pPr>
              <a:buNone/>
            </a:pPr>
            <a:r>
              <a:rPr sz="2400" b="1" dirty="0">
                <a:solidFill>
                  <a:srgbClr val="FF0000"/>
                </a:solidFill>
                <a:effectLst>
                  <a:outerShdw blurRad="38100" dist="38100" dir="2700000">
                    <a:srgbClr val="C0C0C0"/>
                  </a:outerShdw>
                </a:effectLst>
                <a:latin typeface="Times New Roman" panose="02020603050405020304" pitchFamily="18" charset="0"/>
                <a:cs typeface="Times New Roman" panose="02020603050405020304" pitchFamily="18" charset="0"/>
              </a:rPr>
              <a:t>Trách nhiệm của cơ quan, tổ chức, đơn vị v</a:t>
            </a:r>
            <a:r>
              <a:rPr sz="2400" b="1" dirty="0">
                <a:solidFill>
                  <a:srgbClr val="FF0000"/>
                </a:solidFill>
                <a:effectLst>
                  <a:outerShdw blurRad="38100" dist="38100" dir="2700000">
                    <a:srgbClr val="C0C0C0"/>
                  </a:outerShdw>
                </a:effectLst>
                <a:latin typeface="Times New Roman" panose="02020603050405020304" pitchFamily="18" charset="0"/>
                <a:ea typeface="Times New Roman" panose="02020603050405020304" pitchFamily="18" charset="0"/>
              </a:rPr>
              <a:t>à</a:t>
            </a:r>
            <a:r>
              <a:rPr sz="2400" b="1" dirty="0">
                <a:solidFill>
                  <a:srgbClr val="FF0000"/>
                </a:solidFill>
                <a:effectLst>
                  <a:outerShdw blurRad="38100" dist="38100" dir="2700000">
                    <a:srgbClr val="C0C0C0"/>
                  </a:outerShdw>
                </a:effectLst>
                <a:latin typeface="Times New Roman" panose="02020603050405020304" pitchFamily="18" charset="0"/>
                <a:cs typeface="Times New Roman" panose="02020603050405020304" pitchFamily="18" charset="0"/>
              </a:rPr>
              <a:t> người có chức vụ, quyền hạn</a:t>
            </a:r>
            <a:endParaRPr sz="2400" dirty="0">
              <a:solidFill>
                <a:srgbClr val="FF0000"/>
              </a:solidFill>
              <a:effectLst>
                <a:outerShdw blurRad="38100" dist="38100" dir="2700000">
                  <a:srgbClr val="C0C0C0"/>
                </a:outerShdw>
              </a:effectLst>
              <a:latin typeface="Times New Roman" panose="02020603050405020304" pitchFamily="18" charset="0"/>
              <a:ea typeface="Times New Roman" panose="02020603050405020304" pitchFamily="18" charset="0"/>
            </a:endParaRPr>
          </a:p>
        </p:txBody>
      </p:sp>
      <p:sp>
        <p:nvSpPr>
          <p:cNvPr id="26627" name="Content Placeholder 3"/>
          <p:cNvSpPr>
            <a:spLocks noGrp="1"/>
          </p:cNvSpPr>
          <p:nvPr>
            <p:ph sz="half" idx="2"/>
          </p:nvPr>
        </p:nvSpPr>
        <p:spPr>
          <a:xfrm>
            <a:off x="4648200" y="1600200"/>
            <a:ext cx="4419600" cy="4648200"/>
          </a:xfrm>
          <a:ln/>
        </p:spPr>
        <p:txBody>
          <a:bodyPr vert="horz" wrap="square" lIns="91440" tIns="45720" rIns="91440" bIns="45720" anchor="t" anchorCtr="0"/>
          <a:p>
            <a:pPr marL="457200" indent="-457200" algn="just">
              <a:buClrTx/>
              <a:buSzTx/>
              <a:buFont typeface="Tw Cen MT Condensed" pitchFamily="34" charset="0"/>
              <a:buAutoNum type="arabicPeriod"/>
            </a:pPr>
            <a:r>
              <a:rPr lang="en-US" altLang="en-US" sz="2800" dirty="0">
                <a:latin typeface="Times New Roman" panose="02020603050405020304" pitchFamily="18" charset="0"/>
                <a:cs typeface="Times New Roman" panose="02020603050405020304" pitchFamily="18" charset="0"/>
              </a:rPr>
              <a:t>Cơ quan, tổ chức, đơn vị trong phạm vi nhiệm vụ, quyền hạn của mình có trách nhiệm </a:t>
            </a:r>
            <a:endParaRPr lang="en-US" altLang="en-US" sz="2800"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800" dirty="0">
                <a:latin typeface="Times New Roman" panose="02020603050405020304" pitchFamily="18" charset="0"/>
                <a:cs typeface="Times New Roman" panose="02020603050405020304" pitchFamily="18" charset="0"/>
              </a:rPr>
              <a:t>Người đứng đầu cơ quan, tổ chức, đơn vị trong phạm vi nhiệm vụ, quyền hạn của mình có trách nhiệm</a:t>
            </a:r>
            <a:endParaRPr lang="en-US" altLang="en-US" sz="2800"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800" dirty="0">
                <a:latin typeface="Times New Roman" panose="02020603050405020304" pitchFamily="18" charset="0"/>
                <a:cs typeface="Times New Roman" panose="02020603050405020304" pitchFamily="18" charset="0"/>
              </a:rPr>
              <a:t>Người có chức vụ, quyền hạn có trách </a:t>
            </a:r>
            <a:endParaRPr lang="en-US" altLang="en-US" sz="2800" dirty="0">
              <a:latin typeface="Times New Roman" panose="02020603050405020304" pitchFamily="18" charset="0"/>
              <a:ea typeface="Times New Roman" panose="02020603050405020304" pitchFamily="18" charset="0"/>
            </a:endParaRPr>
          </a:p>
        </p:txBody>
      </p:sp>
      <p:pic>
        <p:nvPicPr>
          <p:cNvPr id="26628" name="Picture 2"/>
          <p:cNvPicPr>
            <a:picLocks noChangeAspect="1"/>
          </p:cNvPicPr>
          <p:nvPr/>
        </p:nvPicPr>
        <p:blipFill>
          <a:blip r:embed="rId1"/>
          <a:stretch>
            <a:fillRect/>
          </a:stretch>
        </p:blipFill>
        <p:spPr>
          <a:xfrm>
            <a:off x="225425" y="1752600"/>
            <a:ext cx="4346575" cy="41910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274638"/>
            <a:ext cx="7924800" cy="1143000"/>
          </a:xfrm>
        </p:spPr>
        <p:txBody>
          <a:bodyPr vert="horz" wrap="square" lIns="91440" tIns="45720" rIns="91440" bIns="45720" numCol="1" anchor="ctr" anchorCtr="0" compatLnSpc="1">
            <a:noAutofit/>
          </a:bodyPr>
          <a:p>
            <a:pPr algn="just">
              <a:buNone/>
            </a:pPr>
            <a:r>
              <a:rPr sz="2800" b="1" dirty="0">
                <a:solidFill>
                  <a:srgbClr val="FF0000"/>
                </a:solidFill>
                <a:effectLst>
                  <a:outerShdw blurRad="38100" dist="38100" dir="2700000">
                    <a:srgbClr val="C0C0C0"/>
                  </a:outerShdw>
                </a:effectLst>
                <a:latin typeface="Times New Roman" panose="02020603050405020304" pitchFamily="18" charset="0"/>
                <a:cs typeface="Times New Roman" panose="02020603050405020304" pitchFamily="18" charset="0"/>
              </a:rPr>
              <a:t>Quyền v</a:t>
            </a:r>
            <a:r>
              <a:rPr sz="2800" b="1" dirty="0">
                <a:solidFill>
                  <a:srgbClr val="FF0000"/>
                </a:solidFill>
                <a:effectLst>
                  <a:outerShdw blurRad="38100" dist="38100" dir="2700000">
                    <a:srgbClr val="C0C0C0"/>
                  </a:outerShdw>
                </a:effectLst>
                <a:latin typeface="Times New Roman" panose="02020603050405020304" pitchFamily="18" charset="0"/>
                <a:ea typeface="Times New Roman" panose="02020603050405020304" pitchFamily="18" charset="0"/>
              </a:rPr>
              <a:t>à</a:t>
            </a:r>
            <a:r>
              <a:rPr sz="2800" b="1" dirty="0">
                <a:solidFill>
                  <a:srgbClr val="FF0000"/>
                </a:solidFill>
                <a:effectLst>
                  <a:outerShdw blurRad="38100" dist="38100" dir="2700000">
                    <a:srgbClr val="C0C0C0"/>
                  </a:outerShdw>
                </a:effectLst>
                <a:latin typeface="Times New Roman" panose="02020603050405020304" pitchFamily="18" charset="0"/>
                <a:cs typeface="Times New Roman" panose="02020603050405020304" pitchFamily="18" charset="0"/>
              </a:rPr>
              <a:t> nghĩa vụ của công dân trong phòng, chống tham nhũng</a:t>
            </a:r>
            <a:endParaRPr sz="2800" dirty="0">
              <a:solidFill>
                <a:srgbClr val="FF0000"/>
              </a:solidFill>
              <a:effectLst>
                <a:outerShdw blurRad="38100" dist="38100" dir="2700000">
                  <a:srgbClr val="C0C0C0"/>
                </a:outerShdw>
              </a:effectLst>
              <a:latin typeface="Times New Roman" panose="02020603050405020304" pitchFamily="18" charset="0"/>
              <a:ea typeface="Times New Roman" panose="02020603050405020304" pitchFamily="18" charset="0"/>
            </a:endParaRPr>
          </a:p>
        </p:txBody>
      </p:sp>
      <p:sp>
        <p:nvSpPr>
          <p:cNvPr id="28675" name="Content Placeholder 3"/>
          <p:cNvSpPr>
            <a:spLocks noGrp="1"/>
          </p:cNvSpPr>
          <p:nvPr>
            <p:ph sz="half" idx="2"/>
          </p:nvPr>
        </p:nvSpPr>
        <p:spPr>
          <a:ln/>
        </p:spPr>
        <p:txBody>
          <a:bodyPr vert="horz" wrap="square" lIns="91440" tIns="45720" rIns="91440" bIns="45720" anchor="t" anchorCtr="0"/>
          <a:p>
            <a:pPr algn="just">
              <a:buClrTx/>
              <a:buSzTx/>
              <a:buFont typeface="Arial" panose="020B0604020202020204" pitchFamily="34" charset="0"/>
            </a:pPr>
            <a:r>
              <a:rPr lang="en-US" altLang="en-US" dirty="0">
                <a:solidFill>
                  <a:srgbClr val="002060"/>
                </a:solidFill>
                <a:latin typeface="Times New Roman" panose="02020603050405020304" pitchFamily="18" charset="0"/>
                <a:cs typeface="Times New Roman" panose="02020603050405020304" pitchFamily="18" charset="0"/>
              </a:rPr>
              <a:t>Công dân có quyền phát hiện, tố cáo h</a:t>
            </a:r>
            <a:r>
              <a:rPr lang="en-US" altLang="en-US" dirty="0">
                <a:solidFill>
                  <a:srgbClr val="002060"/>
                </a:solidFill>
                <a:latin typeface="Times New Roman" panose="02020603050405020304" pitchFamily="18" charset="0"/>
                <a:ea typeface="Times New Roman" panose="02020603050405020304" pitchFamily="18" charset="0"/>
              </a:rPr>
              <a:t>à</a:t>
            </a:r>
            <a:r>
              <a:rPr lang="en-US" altLang="en-US" dirty="0">
                <a:solidFill>
                  <a:srgbClr val="002060"/>
                </a:solidFill>
                <a:latin typeface="Times New Roman" panose="02020603050405020304" pitchFamily="18" charset="0"/>
                <a:cs typeface="Times New Roman" panose="02020603050405020304" pitchFamily="18" charset="0"/>
              </a:rPr>
              <a:t>nh vi tham nhũng; có nghĩa vụ hợp tác, giúp đỡ cơ quan, tổ chức, cá nhân có thẩm quyền trong việc phát hiện, xử lý người có h</a:t>
            </a:r>
            <a:r>
              <a:rPr lang="en-US" altLang="en-US" dirty="0">
                <a:solidFill>
                  <a:srgbClr val="002060"/>
                </a:solidFill>
                <a:latin typeface="Times New Roman" panose="02020603050405020304" pitchFamily="18" charset="0"/>
                <a:ea typeface="Times New Roman" panose="02020603050405020304" pitchFamily="18" charset="0"/>
              </a:rPr>
              <a:t>à</a:t>
            </a:r>
            <a:r>
              <a:rPr lang="en-US" altLang="en-US" dirty="0">
                <a:solidFill>
                  <a:srgbClr val="002060"/>
                </a:solidFill>
                <a:latin typeface="Times New Roman" panose="02020603050405020304" pitchFamily="18" charset="0"/>
                <a:cs typeface="Times New Roman" panose="02020603050405020304" pitchFamily="18" charset="0"/>
              </a:rPr>
              <a:t>nh vi tham nhũng.</a:t>
            </a:r>
            <a:endParaRPr lang="en-US" altLang="en-US" dirty="0">
              <a:solidFill>
                <a:srgbClr val="002060"/>
              </a:solidFill>
              <a:latin typeface="Times New Roman" panose="02020603050405020304" pitchFamily="18" charset="0"/>
              <a:ea typeface="Times New Roman" panose="02020603050405020304" pitchFamily="18" charset="0"/>
            </a:endParaRPr>
          </a:p>
        </p:txBody>
      </p:sp>
      <p:pic>
        <p:nvPicPr>
          <p:cNvPr id="28676" name="Picture 2"/>
          <p:cNvPicPr>
            <a:picLocks noChangeAspect="1"/>
          </p:cNvPicPr>
          <p:nvPr/>
        </p:nvPicPr>
        <p:blipFill>
          <a:blip r:embed="rId1"/>
          <a:stretch>
            <a:fillRect/>
          </a:stretch>
        </p:blipFill>
        <p:spPr>
          <a:xfrm>
            <a:off x="496888" y="1752600"/>
            <a:ext cx="3922712" cy="37338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7"/>
          <p:cNvSpPr txBox="1"/>
          <p:nvPr/>
        </p:nvSpPr>
        <p:spPr>
          <a:xfrm>
            <a:off x="609600" y="1447800"/>
            <a:ext cx="2057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vi-VN" sz="2000" b="1" i="1" dirty="0">
                <a:latin typeface="Arial" panose="020B0604020202020204" pitchFamily="34" charset="0"/>
                <a:cs typeface="Arial" panose="020B0604020202020204" pitchFamily="34" charset="0"/>
              </a:rPr>
              <a:t>1.1 KHÁI NIỆM</a:t>
            </a:r>
            <a:endParaRPr lang="en-US" altLang="vi-VN" sz="2000" b="1" i="1" dirty="0">
              <a:latin typeface="Arial" panose="020B0604020202020204" pitchFamily="34" charset="0"/>
              <a:ea typeface="Arial" panose="020B0604020202020204" pitchFamily="34" charset="0"/>
            </a:endParaRPr>
          </a:p>
        </p:txBody>
      </p:sp>
      <p:sp>
        <p:nvSpPr>
          <p:cNvPr id="6147" name="AutoShape 8"/>
          <p:cNvSpPr/>
          <p:nvPr/>
        </p:nvSpPr>
        <p:spPr>
          <a:xfrm>
            <a:off x="7924800" y="76200"/>
            <a:ext cx="1219200" cy="990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vi-VN" altLang="vi-VN" sz="1800" dirty="0">
              <a:latin typeface="Arial" panose="020B0604020202020204" pitchFamily="34" charset="0"/>
              <a:ea typeface="Arial" panose="020B0604020202020204" pitchFamily="34" charset="0"/>
            </a:endParaRPr>
          </a:p>
        </p:txBody>
      </p:sp>
      <p:sp>
        <p:nvSpPr>
          <p:cNvPr id="6148" name="Rectangle 12"/>
          <p:cNvSpPr/>
          <p:nvPr/>
        </p:nvSpPr>
        <p:spPr>
          <a:xfrm>
            <a:off x="609600" y="409575"/>
            <a:ext cx="7165975" cy="477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vi-VN" sz="2500" b="1" dirty="0">
                <a:latin typeface="Arial" panose="020B0604020202020204" pitchFamily="34" charset="0"/>
                <a:cs typeface="Arial" panose="020B0604020202020204" pitchFamily="34" charset="0"/>
              </a:rPr>
              <a:t>I/ NHỮNG VẤN ĐỀ CƠ BẢN VỀ THAM NHŨNG</a:t>
            </a:r>
            <a:endParaRPr lang="en-US" altLang="vi-VN" sz="2500" b="1" dirty="0">
              <a:latin typeface="Arial" panose="020B0604020202020204" pitchFamily="34" charset="0"/>
              <a:ea typeface="Arial" panose="020B0604020202020204" pitchFamily="34" charset="0"/>
            </a:endParaRPr>
          </a:p>
        </p:txBody>
      </p:sp>
      <p:sp>
        <p:nvSpPr>
          <p:cNvPr id="4102" name="AutoShape 13"/>
          <p:cNvSpPr>
            <a:spLocks noChangeArrowheads="1"/>
          </p:cNvSpPr>
          <p:nvPr/>
        </p:nvSpPr>
        <p:spPr bwMode="auto">
          <a:xfrm rot="-298352">
            <a:off x="838200" y="2046288"/>
            <a:ext cx="7696200" cy="3074988"/>
          </a:xfrm>
          <a:prstGeom prst="flowChartTerminator">
            <a:avLst/>
          </a:prstGeom>
          <a:solidFill>
            <a:schemeClr val="accent6">
              <a:lumMod val="20000"/>
              <a:lumOff val="80000"/>
            </a:schemeClr>
          </a:solidFill>
          <a:ln w="9525">
            <a:solidFill>
              <a:srgbClr val="D60093"/>
            </a:solidFill>
            <a:miter lim="800000"/>
          </a:ln>
          <a:effectLst>
            <a:outerShdw dist="107763" dir="18900000" algn="ctr" rotWithShape="0">
              <a:schemeClr val="bg2">
                <a:alpha val="50000"/>
              </a:schemeClr>
            </a:outerShdw>
          </a:effectLst>
        </p:spPr>
        <p:txBody>
          <a:bodyPr wrap="none" anchor="ctr"/>
          <a:p>
            <a:pPr algn="ctr" eaLnBrk="1" hangingPunct="1">
              <a:lnSpc>
                <a:spcPct val="150000"/>
              </a:lnSpc>
              <a:buNone/>
            </a:pPr>
            <a:r>
              <a:rPr lang="vi-VN" altLang="x-none" sz="3500" i="1" dirty="0">
                <a:latin typeface="Arial" panose="020B0604020202020204" pitchFamily="34" charset="0"/>
              </a:rPr>
              <a:t>Tham nhũng</a:t>
            </a:r>
            <a:r>
              <a:rPr lang="vi-VN" altLang="x-none" sz="3500" dirty="0">
                <a:latin typeface="Arial" panose="020B0604020202020204" pitchFamily="34" charset="0"/>
              </a:rPr>
              <a:t> là hành vi của người </a:t>
            </a:r>
            <a:endParaRPr sz="3500" dirty="0">
              <a:latin typeface="Arial" panose="020B0604020202020204" pitchFamily="34" charset="0"/>
            </a:endParaRPr>
          </a:p>
          <a:p>
            <a:pPr algn="ctr" eaLnBrk="1" hangingPunct="1">
              <a:lnSpc>
                <a:spcPct val="150000"/>
              </a:lnSpc>
              <a:buNone/>
            </a:pPr>
            <a:r>
              <a:rPr lang="vi-VN" altLang="x-none" sz="3500" dirty="0">
                <a:latin typeface="Arial" panose="020B0604020202020204" pitchFamily="34" charset="0"/>
              </a:rPr>
              <a:t>có chức vụ, quyền hạn đã lợi dụng </a:t>
            </a:r>
            <a:endParaRPr sz="3500" dirty="0">
              <a:latin typeface="Arial" panose="020B0604020202020204" pitchFamily="34" charset="0"/>
            </a:endParaRPr>
          </a:p>
          <a:p>
            <a:pPr algn="ctr" eaLnBrk="1" hangingPunct="1">
              <a:lnSpc>
                <a:spcPct val="150000"/>
              </a:lnSpc>
              <a:buNone/>
            </a:pPr>
            <a:r>
              <a:rPr lang="vi-VN" altLang="x-none" sz="3500" dirty="0">
                <a:latin typeface="Arial" panose="020B0604020202020204" pitchFamily="34" charset="0"/>
              </a:rPr>
              <a:t>chức vụ, quyền hạn đó vì vụ lợi.</a:t>
            </a:r>
            <a:endParaRPr sz="3500" b="1" i="1" dirty="0">
              <a:solidFill>
                <a:srgbClr val="000099"/>
              </a:solidFill>
              <a:latin typeface="Arial" panose="020B0604020202020204" pitchFamily="34" charset="0"/>
            </a:endParaRPr>
          </a:p>
        </p:txBody>
      </p:sp>
      <p:sp>
        <p:nvSpPr>
          <p:cNvPr id="6150" name="AutoShape 15"/>
          <p:cNvSpPr/>
          <p:nvPr/>
        </p:nvSpPr>
        <p:spPr>
          <a:xfrm>
            <a:off x="304800" y="5334000"/>
            <a:ext cx="1219200" cy="990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vi-VN" altLang="vi-VN" sz="1800" dirty="0">
              <a:latin typeface="Arial" panose="020B0604020202020204" pitchFamily="34" charset="0"/>
              <a:ea typeface="Arial" panose="020B0604020202020204" pitchFamily="34" charset="0"/>
            </a:endParaRPr>
          </a:p>
        </p:txBody>
      </p:sp>
      <p:sp>
        <p:nvSpPr>
          <p:cNvPr id="6151" name="Line 16"/>
          <p:cNvSpPr/>
          <p:nvPr/>
        </p:nvSpPr>
        <p:spPr>
          <a:xfrm>
            <a:off x="8763000" y="2286000"/>
            <a:ext cx="0" cy="4343400"/>
          </a:xfrm>
          <a:prstGeom prst="line">
            <a:avLst/>
          </a:prstGeom>
          <a:ln w="9525" cap="flat" cmpd="sng">
            <a:solidFill>
              <a:srgbClr val="D60093"/>
            </a:solidFill>
            <a:prstDash val="solid"/>
            <a:headEnd type="none" w="med" len="med"/>
            <a:tailEnd type="none" w="med" len="med"/>
          </a:ln>
        </p:spPr>
      </p:sp>
      <p:sp>
        <p:nvSpPr>
          <p:cNvPr id="6152" name="Line 17"/>
          <p:cNvSpPr/>
          <p:nvPr/>
        </p:nvSpPr>
        <p:spPr>
          <a:xfrm>
            <a:off x="4495800" y="6172200"/>
            <a:ext cx="4572000" cy="0"/>
          </a:xfrm>
          <a:prstGeom prst="line">
            <a:avLst/>
          </a:prstGeom>
          <a:ln w="9525" cap="flat" cmpd="sng">
            <a:solidFill>
              <a:schemeClr val="bg1"/>
            </a:solidFill>
            <a:prstDash val="solid"/>
            <a:headEnd type="none" w="med" len="med"/>
            <a:tailEnd type="none" w="med" len="med"/>
          </a:ln>
        </p:spPr>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152400" y="274638"/>
            <a:ext cx="8534400" cy="1143000"/>
          </a:xfrm>
          <a:ln/>
        </p:spPr>
        <p:txBody>
          <a:bodyPr vert="horz" wrap="square" lIns="91440" tIns="45720" rIns="91440" bIns="45720" anchor="ctr" anchorCtr="0"/>
          <a:p>
            <a:r>
              <a:rPr lang="en-US" altLang="en-US" sz="3500" b="1" dirty="0">
                <a:solidFill>
                  <a:srgbClr val="FF0000"/>
                </a:solidFill>
              </a:rPr>
              <a:t>4.1 Trách nhiệm công dân trong PCTN</a:t>
            </a:r>
            <a:endParaRPr lang="en-US" altLang="vi-VN" sz="3500" b="1" dirty="0"/>
          </a:p>
        </p:txBody>
      </p:sp>
      <p:sp>
        <p:nvSpPr>
          <p:cNvPr id="29699" name="Content Placeholder 3"/>
          <p:cNvSpPr>
            <a:spLocks noGrp="1"/>
          </p:cNvSpPr>
          <p:nvPr>
            <p:ph sz="half" idx="2"/>
          </p:nvPr>
        </p:nvSpPr>
        <p:spPr>
          <a:ln/>
        </p:spPr>
        <p:txBody>
          <a:bodyPr vert="horz" wrap="square" lIns="91440" tIns="45720" rIns="91440" bIns="45720" anchor="t" anchorCtr="0"/>
          <a:p>
            <a:pPr algn="just">
              <a:buClrTx/>
              <a:buSzTx/>
              <a:buFont typeface="Wingdings 2" pitchFamily="18" charset="2"/>
              <a:buNone/>
            </a:pPr>
            <a:r>
              <a:rPr lang="en-US" altLang="en-US" dirty="0">
                <a:latin typeface="Times New Roman" panose="02020603050405020304" pitchFamily="18" charset="0"/>
                <a:cs typeface="Times New Roman" panose="02020603050405020304" pitchFamily="18" charset="0"/>
              </a:rPr>
              <a:t>- Chấp h</a:t>
            </a:r>
            <a:r>
              <a:rPr lang="en-US" altLang="en-US" dirty="0">
                <a:latin typeface="Times New Roman" panose="02020603050405020304" pitchFamily="18" charset="0"/>
                <a:ea typeface="Times New Roman" panose="02020603050405020304" pitchFamily="18" charset="0"/>
              </a:rPr>
              <a:t>à</a:t>
            </a:r>
            <a:r>
              <a:rPr lang="en-US" altLang="en-US" dirty="0">
                <a:latin typeface="Times New Roman" panose="02020603050405020304" pitchFamily="18" charset="0"/>
                <a:cs typeface="Times New Roman" panose="02020603050405020304" pitchFamily="18" charset="0"/>
              </a:rPr>
              <a:t>nh nghiêm chỉnh pháp luật về phòng, chống tham nhũng.</a:t>
            </a:r>
            <a:endParaRPr lang="en-US" altLang="en-US" dirty="0">
              <a:latin typeface="Times New Roman" panose="02020603050405020304" pitchFamily="18" charset="0"/>
              <a:cs typeface="Times New Roman" panose="02020603050405020304" pitchFamily="18" charset="0"/>
            </a:endParaRPr>
          </a:p>
          <a:p>
            <a:pPr algn="just">
              <a:buClrTx/>
              <a:buSzTx/>
              <a:buFont typeface="Wingdings 2" pitchFamily="18" charset="2"/>
              <a:buNone/>
            </a:pPr>
            <a:r>
              <a:rPr lang="en-US" altLang="en-US" dirty="0">
                <a:latin typeface="Times New Roman" panose="02020603050405020304" pitchFamily="18" charset="0"/>
                <a:cs typeface="Times New Roman" panose="02020603050405020304" pitchFamily="18" charset="0"/>
              </a:rPr>
              <a:t>- Lên án, đấu tranh với những người có h</a:t>
            </a:r>
            <a:r>
              <a:rPr lang="en-US" altLang="en-US" dirty="0">
                <a:latin typeface="Times New Roman" panose="02020603050405020304" pitchFamily="18" charset="0"/>
                <a:ea typeface="Times New Roman" panose="02020603050405020304" pitchFamily="18" charset="0"/>
              </a:rPr>
              <a:t>à</a:t>
            </a:r>
            <a:r>
              <a:rPr lang="en-US" altLang="en-US" dirty="0">
                <a:latin typeface="Times New Roman" panose="02020603050405020304" pitchFamily="18" charset="0"/>
                <a:cs typeface="Times New Roman" panose="02020603050405020304" pitchFamily="18" charset="0"/>
              </a:rPr>
              <a:t>nh vi tham nhũng</a:t>
            </a:r>
            <a:endParaRPr lang="en-US" altLang="en-US" dirty="0">
              <a:latin typeface="Times New Roman" panose="02020603050405020304" pitchFamily="18" charset="0"/>
              <a:ea typeface="Times New Roman" panose="02020603050405020304" pitchFamily="18" charset="0"/>
            </a:endParaRPr>
          </a:p>
        </p:txBody>
      </p:sp>
      <p:pic>
        <p:nvPicPr>
          <p:cNvPr id="29700" name="Picture 6"/>
          <p:cNvPicPr>
            <a:picLocks noChangeAspect="1"/>
          </p:cNvPicPr>
          <p:nvPr/>
        </p:nvPicPr>
        <p:blipFill>
          <a:blip r:embed="rId1"/>
          <a:stretch>
            <a:fillRect/>
          </a:stretch>
        </p:blipFill>
        <p:spPr>
          <a:xfrm>
            <a:off x="304800" y="1752600"/>
            <a:ext cx="3835400" cy="35052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762000" y="274638"/>
            <a:ext cx="7924800" cy="1143000"/>
          </a:xfrm>
          <a:ln/>
        </p:spPr>
        <p:txBody>
          <a:bodyPr vert="horz" wrap="square" lIns="91440" tIns="45720" rIns="91440" bIns="45720" anchor="ctr" anchorCtr="0"/>
          <a:p>
            <a:r>
              <a:rPr lang="en-US" altLang="en-US" sz="3000" b="1" dirty="0">
                <a:solidFill>
                  <a:srgbClr val="FF0000"/>
                </a:solidFill>
              </a:rPr>
              <a:t>4.1 Trách nhiệm công dân trong PCTN</a:t>
            </a:r>
            <a:endParaRPr lang="en-US" altLang="vi-VN" sz="3000" b="1" dirty="0"/>
          </a:p>
        </p:txBody>
      </p:sp>
      <p:sp>
        <p:nvSpPr>
          <p:cNvPr id="30723" name="Content Placeholder 3"/>
          <p:cNvSpPr>
            <a:spLocks noGrp="1"/>
          </p:cNvSpPr>
          <p:nvPr>
            <p:ph sz="half" idx="2"/>
          </p:nvPr>
        </p:nvSpPr>
        <p:spPr>
          <a:xfrm>
            <a:off x="4648200" y="1600200"/>
            <a:ext cx="4191000" cy="4525963"/>
          </a:xfrm>
          <a:ln/>
        </p:spPr>
        <p:txBody>
          <a:bodyPr vert="horz" wrap="square" lIns="91440" tIns="45720" rIns="91440" bIns="45720" anchor="t" anchorCtr="0"/>
          <a:p>
            <a:pPr algn="just">
              <a:buClrTx/>
              <a:buSzTx/>
              <a:buFont typeface="Wingdings 2" pitchFamily="18" charset="2"/>
              <a:buNone/>
            </a:pPr>
            <a:r>
              <a:rPr lang="en-US" altLang="en-US" sz="3600" dirty="0">
                <a:latin typeface="Times New Roman" panose="02020603050405020304" pitchFamily="18" charset="0"/>
                <a:cs typeface="Times New Roman" panose="02020603050405020304" pitchFamily="18" charset="0"/>
              </a:rPr>
              <a:t>- Phát hiện, tố cáo h</a:t>
            </a:r>
            <a:r>
              <a:rPr lang="en-US" altLang="en-US" sz="3600" dirty="0">
                <a:latin typeface="Times New Roman" panose="02020603050405020304" pitchFamily="18" charset="0"/>
                <a:ea typeface="Times New Roman" panose="02020603050405020304" pitchFamily="18" charset="0"/>
              </a:rPr>
              <a:t>à</a:t>
            </a:r>
            <a:r>
              <a:rPr lang="en-US" altLang="en-US" sz="3600" dirty="0">
                <a:latin typeface="Times New Roman" panose="02020603050405020304" pitchFamily="18" charset="0"/>
                <a:cs typeface="Times New Roman" panose="02020603050405020304" pitchFamily="18" charset="0"/>
              </a:rPr>
              <a:t>nh vi tham nhũng</a:t>
            </a:r>
            <a:endParaRPr lang="en-US" altLang="en-US" sz="3600" dirty="0">
              <a:latin typeface="Times New Roman" panose="02020603050405020304" pitchFamily="18" charset="0"/>
              <a:cs typeface="Times New Roman" panose="02020603050405020304" pitchFamily="18" charset="0"/>
            </a:endParaRPr>
          </a:p>
          <a:p>
            <a:pPr algn="just">
              <a:buClrTx/>
              <a:buSzTx/>
              <a:buFont typeface="Wingdings 2" pitchFamily="18" charset="2"/>
              <a:buNone/>
            </a:pPr>
            <a:r>
              <a:rPr lang="en-US" altLang="en-US" sz="3600" dirty="0">
                <a:latin typeface="Times New Roman" panose="02020603050405020304" pitchFamily="18" charset="0"/>
                <a:cs typeface="Times New Roman" panose="02020603050405020304" pitchFamily="18" charset="0"/>
              </a:rPr>
              <a:t>- Hợp tác với các cơ quan có thẩm quyền trong việc xác minh, xử lý h</a:t>
            </a:r>
            <a:r>
              <a:rPr lang="en-US" altLang="en-US" sz="3600" dirty="0">
                <a:latin typeface="Times New Roman" panose="02020603050405020304" pitchFamily="18" charset="0"/>
                <a:ea typeface="Times New Roman" panose="02020603050405020304" pitchFamily="18" charset="0"/>
              </a:rPr>
              <a:t>à</a:t>
            </a:r>
            <a:r>
              <a:rPr lang="en-US" altLang="en-US" sz="3600" dirty="0">
                <a:latin typeface="Times New Roman" panose="02020603050405020304" pitchFamily="18" charset="0"/>
                <a:cs typeface="Times New Roman" panose="02020603050405020304" pitchFamily="18" charset="0"/>
              </a:rPr>
              <a:t>nh vi tham nhũng</a:t>
            </a:r>
            <a:endParaRPr lang="en-US" altLang="en-US" sz="3600" dirty="0">
              <a:latin typeface="Times New Roman" panose="02020603050405020304" pitchFamily="18" charset="0"/>
              <a:ea typeface="Times New Roman" panose="02020603050405020304" pitchFamily="18" charset="0"/>
            </a:endParaRPr>
          </a:p>
        </p:txBody>
      </p:sp>
      <p:pic>
        <p:nvPicPr>
          <p:cNvPr id="30724" name="Picture 6"/>
          <p:cNvPicPr>
            <a:picLocks noChangeAspect="1"/>
          </p:cNvPicPr>
          <p:nvPr/>
        </p:nvPicPr>
        <p:blipFill>
          <a:blip r:embed="rId1"/>
          <a:stretch>
            <a:fillRect/>
          </a:stretch>
        </p:blipFill>
        <p:spPr>
          <a:xfrm>
            <a:off x="498475" y="1752600"/>
            <a:ext cx="3956050" cy="332581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762000" y="274638"/>
            <a:ext cx="7924800" cy="1143000"/>
          </a:xfrm>
          <a:ln/>
        </p:spPr>
        <p:txBody>
          <a:bodyPr vert="horz" wrap="square" lIns="91440" tIns="45720" rIns="91440" bIns="45720" anchor="ctr" anchorCtr="0"/>
          <a:p>
            <a:r>
              <a:rPr lang="en-US" altLang="en-US" sz="3000" b="1" dirty="0">
                <a:solidFill>
                  <a:srgbClr val="FF0000"/>
                </a:solidFill>
              </a:rPr>
              <a:t>4.1 Trách nhiệm công dân trong PCTN</a:t>
            </a:r>
            <a:endParaRPr lang="en-US" altLang="vi-VN" sz="3000" b="1" dirty="0"/>
          </a:p>
        </p:txBody>
      </p:sp>
      <p:sp>
        <p:nvSpPr>
          <p:cNvPr id="31747" name="Content Placeholder 3"/>
          <p:cNvSpPr>
            <a:spLocks noGrp="1"/>
          </p:cNvSpPr>
          <p:nvPr>
            <p:ph sz="half" idx="2"/>
          </p:nvPr>
        </p:nvSpPr>
        <p:spPr>
          <a:ln/>
        </p:spPr>
        <p:txBody>
          <a:bodyPr vert="horz" wrap="square" lIns="91440" tIns="45720" rIns="91440" bIns="45720" anchor="t" anchorCtr="0"/>
          <a:p>
            <a:pPr algn="just">
              <a:lnSpc>
                <a:spcPct val="150000"/>
              </a:lnSpc>
              <a:buClrTx/>
              <a:buSzTx/>
              <a:buFont typeface="Wingdings 2" pitchFamily="18" charset="2"/>
              <a:buNone/>
            </a:pPr>
            <a:r>
              <a:rPr lang="en-US" altLang="en-US" sz="2500" b="1" i="1" dirty="0">
                <a:latin typeface="Times New Roman" panose="02020603050405020304" pitchFamily="18" charset="0"/>
                <a:cs typeface="Times New Roman" panose="02020603050405020304" pitchFamily="18" charset="0"/>
              </a:rPr>
              <a:t>- Kiến nghị với cơ quan nh</a:t>
            </a:r>
            <a:r>
              <a:rPr lang="en-US" altLang="en-US" sz="2500" b="1" i="1" dirty="0">
                <a:latin typeface="Times New Roman" panose="02020603050405020304" pitchFamily="18" charset="0"/>
                <a:ea typeface="Times New Roman" panose="02020603050405020304" pitchFamily="18" charset="0"/>
              </a:rPr>
              <a:t>à</a:t>
            </a:r>
            <a:r>
              <a:rPr lang="en-US" altLang="en-US" sz="2500" b="1" i="1" dirty="0">
                <a:latin typeface="Times New Roman" panose="02020603050405020304" pitchFamily="18" charset="0"/>
                <a:cs typeface="Times New Roman" panose="02020603050405020304" pitchFamily="18" charset="0"/>
              </a:rPr>
              <a:t> nước có thẩm quyền ho</a:t>
            </a:r>
            <a:r>
              <a:rPr lang="en-US" altLang="en-US" sz="2500" b="1" i="1" dirty="0">
                <a:latin typeface="Times New Roman" panose="02020603050405020304" pitchFamily="18" charset="0"/>
                <a:ea typeface="Times New Roman" panose="02020603050405020304" pitchFamily="18" charset="0"/>
              </a:rPr>
              <a:t>à</a:t>
            </a:r>
            <a:r>
              <a:rPr lang="en-US" altLang="en-US" sz="2500" b="1" i="1" dirty="0">
                <a:latin typeface="Times New Roman" panose="02020603050405020304" pitchFamily="18" charset="0"/>
                <a:cs typeface="Times New Roman" panose="02020603050405020304" pitchFamily="18" charset="0"/>
              </a:rPr>
              <a:t>n thiện cơ chế, chính sách pháp luật về phòng, chống tham nhũng</a:t>
            </a:r>
            <a:endParaRPr lang="en-US" altLang="en-US" sz="2500" b="1" dirty="0">
              <a:latin typeface="Times New Roman" panose="02020603050405020304" pitchFamily="18" charset="0"/>
              <a:cs typeface="Times New Roman" panose="02020603050405020304" pitchFamily="18" charset="0"/>
            </a:endParaRPr>
          </a:p>
          <a:p>
            <a:pPr algn="just">
              <a:lnSpc>
                <a:spcPct val="150000"/>
              </a:lnSpc>
              <a:buClrTx/>
              <a:buSzTx/>
              <a:buFont typeface="Wingdings 2" pitchFamily="18" charset="2"/>
              <a:buNone/>
            </a:pPr>
            <a:r>
              <a:rPr lang="en-US" altLang="en-US" sz="2500" b="1" i="1" dirty="0">
                <a:latin typeface="Times New Roman" panose="02020603050405020304" pitchFamily="18" charset="0"/>
                <a:cs typeface="Times New Roman" panose="02020603050405020304" pitchFamily="18" charset="0"/>
              </a:rPr>
              <a:t>- Góp ý kiến xây dựng pháp luật về phòng, chống tham nhũng</a:t>
            </a:r>
            <a:endParaRPr lang="en-US" altLang="en-US" sz="2500" b="1" dirty="0">
              <a:latin typeface="Times New Roman" panose="02020603050405020304" pitchFamily="18" charset="0"/>
              <a:ea typeface="Times New Roman" panose="02020603050405020304" pitchFamily="18" charset="0"/>
            </a:endParaRPr>
          </a:p>
        </p:txBody>
      </p:sp>
      <p:pic>
        <p:nvPicPr>
          <p:cNvPr id="31748" name="Picture 6"/>
          <p:cNvPicPr>
            <a:picLocks noChangeAspect="1"/>
          </p:cNvPicPr>
          <p:nvPr/>
        </p:nvPicPr>
        <p:blipFill>
          <a:blip r:embed="rId1"/>
          <a:stretch>
            <a:fillRect/>
          </a:stretch>
        </p:blipFill>
        <p:spPr>
          <a:xfrm>
            <a:off x="407988" y="1752600"/>
            <a:ext cx="4208462" cy="41148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762000" y="381000"/>
            <a:ext cx="7924800" cy="1143000"/>
          </a:xfrm>
          <a:ln/>
        </p:spPr>
        <p:txBody>
          <a:bodyPr vert="horz" wrap="square" lIns="91440" tIns="45720" rIns="91440" bIns="45720" anchor="ctr" anchorCtr="0"/>
          <a:p>
            <a:pPr algn="just"/>
            <a:r>
              <a:rPr lang="vi-VN" altLang="vi-VN" sz="2400" b="1" dirty="0">
                <a:solidFill>
                  <a:srgbClr val="FF0000"/>
                </a:solidFill>
                <a:latin typeface="Times New Roman" panose="02020603050405020304" pitchFamily="18" charset="0"/>
                <a:cs typeface="Times New Roman" panose="02020603050405020304" pitchFamily="18" charset="0"/>
              </a:rPr>
              <a:t>4.2. Trách nhiệm </a:t>
            </a:r>
            <a:r>
              <a:rPr lang="en-US" altLang="vi-VN" sz="2400" b="1" dirty="0">
                <a:solidFill>
                  <a:srgbClr val="FF0000"/>
                </a:solidFill>
                <a:latin typeface="Times New Roman" panose="02020603050405020304" pitchFamily="18" charset="0"/>
                <a:cs typeface="Times New Roman" panose="02020603050405020304" pitchFamily="18" charset="0"/>
              </a:rPr>
              <a:t>của công dân l</a:t>
            </a:r>
            <a:r>
              <a:rPr lang="en-US" altLang="vi-VN" sz="2400" b="1" dirty="0">
                <a:solidFill>
                  <a:srgbClr val="FF0000"/>
                </a:solidFill>
                <a:latin typeface="Times New Roman" panose="02020603050405020304" pitchFamily="18" charset="0"/>
                <a:ea typeface="Times New Roman" panose="02020603050405020304" pitchFamily="18" charset="0"/>
              </a:rPr>
              <a:t>à</a:t>
            </a:r>
            <a:r>
              <a:rPr lang="en-US" altLang="vi-VN" sz="2400" b="1" dirty="0">
                <a:solidFill>
                  <a:srgbClr val="FF0000"/>
                </a:solidFill>
                <a:latin typeface="Times New Roman" panose="02020603050405020304" pitchFamily="18" charset="0"/>
                <a:cs typeface="Times New Roman" panose="02020603050405020304" pitchFamily="18" charset="0"/>
              </a:rPr>
              <a:t> cán bộ, công chức, viên chức</a:t>
            </a:r>
            <a:r>
              <a:rPr lang="vi-VN" altLang="vi-VN" sz="2400" b="1" dirty="0">
                <a:solidFill>
                  <a:srgbClr val="FF0000"/>
                </a:solidFill>
                <a:latin typeface="Times New Roman" panose="02020603050405020304" pitchFamily="18" charset="0"/>
                <a:cs typeface="Times New Roman" panose="02020603050405020304" pitchFamily="18" charset="0"/>
              </a:rPr>
              <a:t> trong phòng</a:t>
            </a:r>
            <a:r>
              <a:rPr lang="en-US" altLang="vi-VN" sz="2400" b="1" dirty="0">
                <a:solidFill>
                  <a:srgbClr val="FF0000"/>
                </a:solidFill>
                <a:latin typeface="Times New Roman" panose="02020603050405020304" pitchFamily="18" charset="0"/>
                <a:cs typeface="Times New Roman" panose="02020603050405020304" pitchFamily="18" charset="0"/>
              </a:rPr>
              <a:t>, chống</a:t>
            </a:r>
            <a:r>
              <a:rPr lang="vi-VN" altLang="vi-VN" sz="2400" b="1" dirty="0">
                <a:solidFill>
                  <a:srgbClr val="FF0000"/>
                </a:solidFill>
                <a:latin typeface="Times New Roman" panose="02020603050405020304" pitchFamily="18" charset="0"/>
                <a:cs typeface="Times New Roman" panose="02020603050405020304" pitchFamily="18" charset="0"/>
              </a:rPr>
              <a:t> tham nhũng</a:t>
            </a:r>
            <a:endParaRPr lang="en-US" altLang="vi-VN" sz="2400" dirty="0">
              <a:latin typeface="Times New Roman" panose="02020603050405020304" pitchFamily="18" charset="0"/>
              <a:ea typeface="Times New Roman" panose="02020603050405020304" pitchFamily="18" charset="0"/>
            </a:endParaRPr>
          </a:p>
        </p:txBody>
      </p:sp>
      <p:sp>
        <p:nvSpPr>
          <p:cNvPr id="32771" name="Content Placeholder 3"/>
          <p:cNvSpPr>
            <a:spLocks noGrp="1"/>
          </p:cNvSpPr>
          <p:nvPr>
            <p:ph sz="half" idx="2"/>
          </p:nvPr>
        </p:nvSpPr>
        <p:spPr>
          <a:ln/>
        </p:spPr>
        <p:txBody>
          <a:bodyPr vert="horz" wrap="square" lIns="91440" tIns="45720" rIns="91440" bIns="45720" anchor="t" anchorCtr="0"/>
          <a:p>
            <a:pPr algn="just">
              <a:lnSpc>
                <a:spcPct val="150000"/>
              </a:lnSpc>
              <a:buClrTx/>
              <a:buSzTx/>
              <a:buFont typeface="Wingdings 2" pitchFamily="18" charset="2"/>
              <a:buNone/>
            </a:pPr>
            <a:r>
              <a:rPr lang="en-US" altLang="en-US" sz="3000" dirty="0">
                <a:latin typeface="Times New Roman" panose="02020603050405020304" pitchFamily="18" charset="0"/>
                <a:cs typeface="Times New Roman" panose="02020603050405020304" pitchFamily="18" charset="0"/>
              </a:rPr>
              <a:t>- Đối với </a:t>
            </a:r>
            <a:r>
              <a:rPr lang="vi-VN" altLang="en-US" sz="3000" dirty="0">
                <a:latin typeface="Times New Roman" panose="02020603050405020304" pitchFamily="18" charset="0"/>
                <a:cs typeface="Times New Roman" panose="02020603050405020304" pitchFamily="18" charset="0"/>
              </a:rPr>
              <a:t>cán bộ, công chức, viên chức</a:t>
            </a:r>
            <a:r>
              <a:rPr lang="en-US" altLang="en-US" sz="3000" dirty="0">
                <a:latin typeface="Times New Roman" panose="02020603050405020304" pitchFamily="18" charset="0"/>
                <a:cs typeface="Times New Roman" panose="02020603050405020304" pitchFamily="18" charset="0"/>
              </a:rPr>
              <a:t> bình thường</a:t>
            </a:r>
            <a:endParaRPr lang="en-US" altLang="en-US" sz="3000" dirty="0">
              <a:latin typeface="Times New Roman" panose="02020603050405020304" pitchFamily="18" charset="0"/>
              <a:cs typeface="Times New Roman" panose="02020603050405020304" pitchFamily="18" charset="0"/>
            </a:endParaRPr>
          </a:p>
          <a:p>
            <a:pPr algn="just">
              <a:lnSpc>
                <a:spcPct val="150000"/>
              </a:lnSpc>
              <a:buClrTx/>
              <a:buSzTx/>
              <a:buFont typeface="Wingdings 2" pitchFamily="18" charset="2"/>
              <a:buNone/>
            </a:pPr>
            <a:r>
              <a:rPr lang="en-US" altLang="en-US" sz="3000" dirty="0">
                <a:latin typeface="Times New Roman" panose="02020603050405020304" pitchFamily="18" charset="0"/>
                <a:cs typeface="Times New Roman" panose="02020603050405020304" pitchFamily="18" charset="0"/>
              </a:rPr>
              <a:t>- Đối với </a:t>
            </a:r>
            <a:r>
              <a:rPr lang="vi-VN" altLang="en-US" sz="3000" dirty="0">
                <a:latin typeface="Times New Roman" panose="02020603050405020304" pitchFamily="18" charset="0"/>
                <a:cs typeface="Times New Roman" panose="02020603050405020304" pitchFamily="18" charset="0"/>
              </a:rPr>
              <a:t>cán bộ, công chức, viên chức</a:t>
            </a:r>
            <a:r>
              <a:rPr lang="en-US" altLang="en-US" sz="3000" dirty="0">
                <a:latin typeface="Times New Roman" panose="02020603050405020304" pitchFamily="18" charset="0"/>
                <a:cs typeface="Times New Roman" panose="02020603050405020304" pitchFamily="18" charset="0"/>
              </a:rPr>
              <a:t> lãnh đạo trong cơ quan, tổ chức, đơn vị </a:t>
            </a:r>
            <a:endParaRPr lang="en-US" altLang="en-US" sz="3000" dirty="0">
              <a:latin typeface="Times New Roman" panose="02020603050405020304" pitchFamily="18" charset="0"/>
              <a:ea typeface="Times New Roman" panose="02020603050405020304" pitchFamily="18" charset="0"/>
            </a:endParaRPr>
          </a:p>
        </p:txBody>
      </p:sp>
      <p:pic>
        <p:nvPicPr>
          <p:cNvPr id="32772" name="Picture 6" descr="Kết quả hình ảnh cho Tham nhũng là gì? Trách nhiệm của công dân là cán bộ, công chức, viên chức trong phòng, chống tham nhũng"/>
          <p:cNvPicPr>
            <a:picLocks noChangeAspect="1"/>
          </p:cNvPicPr>
          <p:nvPr/>
        </p:nvPicPr>
        <p:blipFill>
          <a:blip r:embed="rId1"/>
          <a:srcRect l="5240" b="8652"/>
          <a:stretch>
            <a:fillRect/>
          </a:stretch>
        </p:blipFill>
        <p:spPr>
          <a:xfrm>
            <a:off x="381000" y="1752600"/>
            <a:ext cx="4191000" cy="44958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914400" y="274638"/>
            <a:ext cx="7772400" cy="1143000"/>
          </a:xfrm>
          <a:ln/>
        </p:spPr>
        <p:txBody>
          <a:bodyPr vert="horz" wrap="square" lIns="91440" tIns="45720" rIns="91440" bIns="45720" anchor="ctr" anchorCtr="0"/>
          <a:p>
            <a:r>
              <a:rPr lang="en-US" altLang="vi-VN" b="1" dirty="0"/>
              <a:t>PHÒNG NGỪA THAM NHŨNG</a:t>
            </a:r>
            <a:endParaRPr lang="en-US" altLang="vi-VN" b="1" dirty="0"/>
          </a:p>
        </p:txBody>
      </p:sp>
      <p:sp>
        <p:nvSpPr>
          <p:cNvPr id="4" name="Content Placeholder 3"/>
          <p:cNvSpPr>
            <a:spLocks noGrp="1"/>
          </p:cNvSpPr>
          <p:nvPr>
            <p:ph sz="half" idx="2"/>
          </p:nvPr>
        </p:nvSpPr>
        <p:spPr>
          <a:xfrm>
            <a:off x="3886200" y="1371600"/>
            <a:ext cx="5181600" cy="5791200"/>
          </a:xfrm>
        </p:spPr>
        <p:txBody>
          <a:bodyPr vert="horz" wrap="square" lIns="91440" tIns="45720" rIns="91440" bIns="45720" numCol="1" anchor="t" anchorCtr="0" compatLnSpc="1"/>
          <a:p>
            <a:pPr marL="457200" indent="-457200" algn="just">
              <a:buClrTx/>
              <a:buSzTx/>
              <a:buFont typeface="Calibri" panose="020F0502020204030204" pitchFamily="34" charset="0"/>
              <a:buAutoNum type="arabicPeriod"/>
            </a:pPr>
            <a:r>
              <a:rPr sz="2600" dirty="0">
                <a:latin typeface="Times New Roman" panose="02020603050405020304" pitchFamily="18" charset="0"/>
                <a:cs typeface="Times New Roman" panose="02020603050405020304" pitchFamily="18" charset="0"/>
              </a:rPr>
              <a:t>Công khai, minh bạch trong hoạt động của cơ quan, tổ chức, đơn vị</a:t>
            </a:r>
            <a:endParaRPr sz="2600" dirty="0">
              <a:latin typeface="Times New Roman" panose="02020603050405020304" pitchFamily="18" charset="0"/>
              <a:cs typeface="Times New Roman" panose="02020603050405020304" pitchFamily="18" charset="0"/>
            </a:endParaRPr>
          </a:p>
          <a:p>
            <a:pPr marL="457200" indent="-457200" algn="just">
              <a:buClrTx/>
              <a:buSzTx/>
              <a:buFont typeface="Calibri" panose="020F0502020204030204" pitchFamily="34" charset="0"/>
              <a:buAutoNum type="arabicPeriod"/>
            </a:pPr>
            <a:r>
              <a:rPr sz="2600" dirty="0">
                <a:latin typeface="Times New Roman" panose="02020603050405020304" pitchFamily="18" charset="0"/>
                <a:cs typeface="Times New Roman" panose="02020603050405020304" pitchFamily="18" charset="0"/>
              </a:rPr>
              <a:t>Xây dựng v</a:t>
            </a:r>
            <a:r>
              <a:rPr sz="2600" dirty="0">
                <a:latin typeface="Times New Roman" panose="02020603050405020304" pitchFamily="18" charset="0"/>
                <a:ea typeface="Times New Roman" panose="02020603050405020304" pitchFamily="18" charset="0"/>
              </a:rPr>
              <a:t>à</a:t>
            </a:r>
            <a:r>
              <a:rPr sz="2600" dirty="0">
                <a:latin typeface="Times New Roman" panose="02020603050405020304" pitchFamily="18" charset="0"/>
                <a:cs typeface="Times New Roman" panose="02020603050405020304" pitchFamily="18" charset="0"/>
              </a:rPr>
              <a:t> thực hiện các chế độ, định mức, tiêu chuẩn</a:t>
            </a:r>
            <a:endParaRPr sz="2600" dirty="0">
              <a:latin typeface="Times New Roman" panose="02020603050405020304" pitchFamily="18" charset="0"/>
              <a:cs typeface="Times New Roman" panose="02020603050405020304" pitchFamily="18" charset="0"/>
            </a:endParaRPr>
          </a:p>
          <a:p>
            <a:pPr marL="457200" indent="-457200" algn="just">
              <a:buClrTx/>
              <a:buSzTx/>
              <a:buFont typeface="Calibri" panose="020F0502020204030204" pitchFamily="34" charset="0"/>
              <a:buAutoNum type="arabicPeriod"/>
            </a:pPr>
            <a:r>
              <a:rPr sz="2600" dirty="0">
                <a:latin typeface="Times New Roman" panose="02020603050405020304" pitchFamily="18" charset="0"/>
                <a:cs typeface="Times New Roman" panose="02020603050405020304" pitchFamily="18" charset="0"/>
              </a:rPr>
              <a:t>Quy tắc ứng xử, quy tắc đạo đức nghề nghiệp việc chuyển đổi vị trí công tác của cán bộ, công chức, viên chức</a:t>
            </a:r>
            <a:endParaRPr sz="2600" dirty="0">
              <a:latin typeface="Times New Roman" panose="02020603050405020304" pitchFamily="18" charset="0"/>
              <a:cs typeface="Times New Roman" panose="02020603050405020304" pitchFamily="18" charset="0"/>
            </a:endParaRPr>
          </a:p>
          <a:p>
            <a:pPr marL="457200" indent="-457200" algn="just">
              <a:buClrTx/>
              <a:buSzTx/>
              <a:buFont typeface="Calibri" panose="020F0502020204030204" pitchFamily="34" charset="0"/>
              <a:buAutoNum type="arabicPeriod"/>
            </a:pPr>
            <a:r>
              <a:rPr sz="2600" dirty="0">
                <a:latin typeface="Times New Roman" panose="02020603050405020304" pitchFamily="18" charset="0"/>
                <a:cs typeface="Times New Roman" panose="02020603050405020304" pitchFamily="18" charset="0"/>
              </a:rPr>
              <a:t>Minh bạch t</a:t>
            </a:r>
            <a:r>
              <a:rPr sz="2600" dirty="0">
                <a:latin typeface="Times New Roman" panose="02020603050405020304" pitchFamily="18" charset="0"/>
                <a:ea typeface="Times New Roman" panose="02020603050405020304" pitchFamily="18" charset="0"/>
              </a:rPr>
              <a:t>à</a:t>
            </a:r>
            <a:r>
              <a:rPr sz="2600" dirty="0">
                <a:latin typeface="Times New Roman" panose="02020603050405020304" pitchFamily="18" charset="0"/>
                <a:cs typeface="Times New Roman" panose="02020603050405020304" pitchFamily="18" charset="0"/>
              </a:rPr>
              <a:t>i sản, thu nhập</a:t>
            </a:r>
            <a:endParaRPr sz="2600" dirty="0">
              <a:latin typeface="Times New Roman" panose="02020603050405020304" pitchFamily="18" charset="0"/>
              <a:cs typeface="Times New Roman" panose="02020603050405020304" pitchFamily="18" charset="0"/>
            </a:endParaRPr>
          </a:p>
          <a:p>
            <a:pPr marL="457200" indent="-457200" algn="just">
              <a:buClrTx/>
              <a:buSzTx/>
              <a:buFont typeface="Calibri" panose="020F0502020204030204" pitchFamily="34" charset="0"/>
              <a:buAutoNum type="arabicPeriod"/>
            </a:pPr>
            <a:r>
              <a:rPr sz="2600" dirty="0">
                <a:latin typeface="Times New Roman" panose="02020603050405020304" pitchFamily="18" charset="0"/>
                <a:cs typeface="Times New Roman" panose="02020603050405020304" pitchFamily="18" charset="0"/>
              </a:rPr>
              <a:t>Cải cách h</a:t>
            </a:r>
            <a:r>
              <a:rPr sz="2600" dirty="0">
                <a:latin typeface="Times New Roman" panose="02020603050405020304" pitchFamily="18" charset="0"/>
                <a:ea typeface="Times New Roman" panose="02020603050405020304" pitchFamily="18" charset="0"/>
              </a:rPr>
              <a:t>à</a:t>
            </a:r>
            <a:r>
              <a:rPr sz="2600" dirty="0">
                <a:latin typeface="Times New Roman" panose="02020603050405020304" pitchFamily="18" charset="0"/>
                <a:cs typeface="Times New Roman" panose="02020603050405020304" pitchFamily="18" charset="0"/>
              </a:rPr>
              <a:t>nh chính, đổi mới công nghệ quản lý v</a:t>
            </a:r>
            <a:r>
              <a:rPr sz="2600" dirty="0">
                <a:latin typeface="Times New Roman" panose="02020603050405020304" pitchFamily="18" charset="0"/>
                <a:ea typeface="Times New Roman" panose="02020603050405020304" pitchFamily="18" charset="0"/>
              </a:rPr>
              <a:t>à</a:t>
            </a:r>
            <a:r>
              <a:rPr sz="2600" dirty="0">
                <a:latin typeface="Times New Roman" panose="02020603050405020304" pitchFamily="18" charset="0"/>
                <a:cs typeface="Times New Roman" panose="02020603050405020304" pitchFamily="18" charset="0"/>
              </a:rPr>
              <a:t> phương thức thanh toán</a:t>
            </a:r>
            <a:endParaRPr sz="2600" dirty="0">
              <a:latin typeface="Times New Roman" panose="02020603050405020304" pitchFamily="18" charset="0"/>
              <a:cs typeface="Times New Roman" panose="02020603050405020304" pitchFamily="18" charset="0"/>
            </a:endParaRPr>
          </a:p>
          <a:p>
            <a:pPr marL="457200" indent="-457200">
              <a:buClrTx/>
              <a:buSzTx/>
              <a:buFont typeface="Arial" panose="020B0604020202020204" pitchFamily="34" charset="0"/>
            </a:pPr>
            <a:endParaRPr sz="2600" dirty="0">
              <a:latin typeface="Times New Roman" panose="02020603050405020304" pitchFamily="18" charset="0"/>
              <a:cs typeface="Times New Roman" panose="02020603050405020304" pitchFamily="18" charset="0"/>
            </a:endParaRPr>
          </a:p>
          <a:p>
            <a:pPr marL="457200" indent="-457200">
              <a:buClrTx/>
              <a:buSzTx/>
              <a:buFont typeface="Arial" panose="020B0604020202020204" pitchFamily="34" charset="0"/>
            </a:pPr>
            <a:endParaRPr sz="2600" dirty="0">
              <a:latin typeface="Times New Roman" panose="02020603050405020304" pitchFamily="18" charset="0"/>
              <a:ea typeface="Times New Roman" panose="02020603050405020304" pitchFamily="18" charset="0"/>
            </a:endParaRPr>
          </a:p>
        </p:txBody>
      </p:sp>
      <p:pic>
        <p:nvPicPr>
          <p:cNvPr id="33796" name="Picture 2" descr="Hình ảnh có liên quan"/>
          <p:cNvPicPr>
            <a:picLocks noChangeAspect="1"/>
          </p:cNvPicPr>
          <p:nvPr/>
        </p:nvPicPr>
        <p:blipFill>
          <a:blip r:embed="rId1"/>
          <a:stretch>
            <a:fillRect/>
          </a:stretch>
        </p:blipFill>
        <p:spPr>
          <a:xfrm>
            <a:off x="228600" y="2133600"/>
            <a:ext cx="3800475" cy="35052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3900" y="457200"/>
            <a:ext cx="7848600" cy="1143000"/>
          </a:xfrm>
        </p:spPr>
        <p:txBody>
          <a:bodyPr vert="horz" wrap="square" lIns="91440" tIns="45720" rIns="91440" bIns="45720" numCol="1" anchor="ctr" anchorCtr="0" compatLnSpc="1"/>
          <a:p>
            <a:pPr>
              <a:buNone/>
            </a:pPr>
            <a:r>
              <a:rPr sz="3600" b="1" dirty="0">
                <a:solidFill>
                  <a:srgbClr val="FF0000"/>
                </a:solidFill>
                <a:effectLst>
                  <a:outerShdw blurRad="38100" dist="38100" dir="2700000">
                    <a:srgbClr val="C0C0C0"/>
                  </a:outerShdw>
                </a:effectLst>
                <a:latin typeface="Times New Roman" panose="02020603050405020304" pitchFamily="18" charset="0"/>
                <a:cs typeface="Times New Roman" panose="02020603050405020304" pitchFamily="18" charset="0"/>
              </a:rPr>
              <a:t>PHÁT HIỆN THAM NHŨNG</a:t>
            </a:r>
            <a:endParaRPr sz="3600" b="1" dirty="0">
              <a:solidFill>
                <a:srgbClr val="FF0000"/>
              </a:solidFill>
              <a:effectLst>
                <a:outerShdw blurRad="38100" dist="38100" dir="2700000">
                  <a:srgbClr val="C0C0C0"/>
                </a:outerShdw>
              </a:effectLst>
              <a:latin typeface="Times New Roman" panose="02020603050405020304" pitchFamily="18" charset="0"/>
              <a:ea typeface="Times New Roman" panose="02020603050405020304" pitchFamily="18" charset="0"/>
            </a:endParaRPr>
          </a:p>
        </p:txBody>
      </p:sp>
      <p:sp>
        <p:nvSpPr>
          <p:cNvPr id="34819" name="Content Placeholder 3"/>
          <p:cNvSpPr>
            <a:spLocks noGrp="1"/>
          </p:cNvSpPr>
          <p:nvPr>
            <p:ph sz="half" idx="2"/>
          </p:nvPr>
        </p:nvSpPr>
        <p:spPr>
          <a:xfrm>
            <a:off x="4648200" y="1600200"/>
            <a:ext cx="4191000" cy="4525963"/>
          </a:xfrm>
          <a:ln/>
        </p:spPr>
        <p:txBody>
          <a:bodyPr vert="horz" wrap="square" lIns="91440" tIns="45720" rIns="91440" bIns="45720" anchor="t" anchorCtr="0"/>
          <a:p>
            <a:pPr marL="457200" indent="-457200" algn="just">
              <a:buClrTx/>
              <a:buSzTx/>
              <a:buFont typeface="Tw Cen MT Condensed" pitchFamily="34" charset="0"/>
              <a:buAutoNum type="arabicPeriod"/>
            </a:pPr>
            <a:r>
              <a:rPr lang="en-US" altLang="en-US" sz="2800" dirty="0">
                <a:solidFill>
                  <a:srgbClr val="002060"/>
                </a:solidFill>
                <a:latin typeface="Times New Roman" panose="02020603050405020304" pitchFamily="18" charset="0"/>
                <a:cs typeface="Times New Roman" panose="02020603050405020304" pitchFamily="18" charset="0"/>
              </a:rPr>
              <a:t>Công tác kiểm tra của cơ quan, tổ chức, đơn vị</a:t>
            </a:r>
            <a:endParaRPr lang="en-US" altLang="en-US" sz="28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800" dirty="0">
                <a:solidFill>
                  <a:srgbClr val="002060"/>
                </a:solidFill>
                <a:latin typeface="Times New Roman" panose="02020603050405020304" pitchFamily="18" charset="0"/>
                <a:cs typeface="Times New Roman" panose="02020603050405020304" pitchFamily="18" charset="0"/>
              </a:rPr>
              <a:t>Phát hiện tham nhũng thông qua hoạt động thanh tra, kiểm toán, điều tra, kiểm sát, xét xử, giám sát</a:t>
            </a:r>
            <a:endParaRPr lang="en-US" altLang="en-US" sz="28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2800" dirty="0">
                <a:solidFill>
                  <a:srgbClr val="002060"/>
                </a:solidFill>
                <a:latin typeface="Times New Roman" panose="02020603050405020304" pitchFamily="18" charset="0"/>
                <a:cs typeface="Times New Roman" panose="02020603050405020304" pitchFamily="18" charset="0"/>
              </a:rPr>
              <a:t>Tố cáo v</a:t>
            </a:r>
            <a:r>
              <a:rPr lang="en-US" altLang="en-US" sz="2800" dirty="0">
                <a:solidFill>
                  <a:srgbClr val="002060"/>
                </a:solidFill>
                <a:latin typeface="Times New Roman" panose="02020603050405020304" pitchFamily="18" charset="0"/>
                <a:ea typeface="Times New Roman" panose="02020603050405020304" pitchFamily="18" charset="0"/>
              </a:rPr>
              <a:t>à</a:t>
            </a:r>
            <a:r>
              <a:rPr lang="en-US" altLang="en-US" sz="2800" dirty="0">
                <a:solidFill>
                  <a:srgbClr val="002060"/>
                </a:solidFill>
                <a:latin typeface="Times New Roman" panose="02020603050405020304" pitchFamily="18" charset="0"/>
                <a:cs typeface="Times New Roman" panose="02020603050405020304" pitchFamily="18" charset="0"/>
              </a:rPr>
              <a:t> giải quyết tố cáo về h</a:t>
            </a:r>
            <a:r>
              <a:rPr lang="en-US" altLang="en-US" sz="2800" dirty="0">
                <a:solidFill>
                  <a:srgbClr val="002060"/>
                </a:solidFill>
                <a:latin typeface="Times New Roman" panose="02020603050405020304" pitchFamily="18" charset="0"/>
                <a:ea typeface="Times New Roman" panose="02020603050405020304" pitchFamily="18" charset="0"/>
              </a:rPr>
              <a:t>à</a:t>
            </a:r>
            <a:r>
              <a:rPr lang="en-US" altLang="en-US" sz="2800" dirty="0">
                <a:solidFill>
                  <a:srgbClr val="002060"/>
                </a:solidFill>
                <a:latin typeface="Times New Roman" panose="02020603050405020304" pitchFamily="18" charset="0"/>
                <a:cs typeface="Times New Roman" panose="02020603050405020304" pitchFamily="18" charset="0"/>
              </a:rPr>
              <a:t>nh vi tham nhũng</a:t>
            </a:r>
            <a:endParaRPr lang="en-US" altLang="en-US" sz="2800"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endParaRPr lang="en-US" altLang="en-US" dirty="0">
              <a:latin typeface="Times New Roman" panose="02020603050405020304" pitchFamily="18" charset="0"/>
              <a:ea typeface="Times New Roman" panose="02020603050405020304" pitchFamily="18" charset="0"/>
            </a:endParaRPr>
          </a:p>
        </p:txBody>
      </p:sp>
      <p:pic>
        <p:nvPicPr>
          <p:cNvPr id="34820" name="Picture 2" descr="Kết quả hình ảnh cho phát hiện tham nhũng"/>
          <p:cNvPicPr>
            <a:picLocks noChangeAspect="1"/>
          </p:cNvPicPr>
          <p:nvPr/>
        </p:nvPicPr>
        <p:blipFill>
          <a:blip r:embed="rId1"/>
          <a:stretch>
            <a:fillRect/>
          </a:stretch>
        </p:blipFill>
        <p:spPr>
          <a:xfrm>
            <a:off x="87313" y="2057400"/>
            <a:ext cx="4586287" cy="44958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638"/>
            <a:ext cx="80772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XỬ</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LÝ</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HÀNH</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VI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THAM</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NHŨNG</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VÀ</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CÁC</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HÀNH</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VI VI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PHẠM</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PHÁP</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LUẬT</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 </a:t>
            </a:r>
            <a:r>
              <a:rPr kumimoji="0" lang="en-US" sz="36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mj-lt"/>
                <a:ea typeface="+mj-ea"/>
                <a:cs typeface="+mj-cs"/>
              </a:rPr>
              <a:t>KHÁC</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endParaRPr>
          </a:p>
        </p:txBody>
      </p:sp>
      <p:sp>
        <p:nvSpPr>
          <p:cNvPr id="4" name="Content Placeholder 3"/>
          <p:cNvSpPr>
            <a:spLocks noGrp="1"/>
          </p:cNvSpPr>
          <p:nvPr>
            <p:ph sz="half" idx="2"/>
          </p:nvPr>
        </p:nvSpPr>
        <p:spPr>
          <a:xfrm>
            <a:off x="4953000" y="1905000"/>
            <a:ext cx="4038600" cy="4525963"/>
          </a:xfrm>
        </p:spPr>
        <p:txBody>
          <a:bodyPr vert="horz" wrap="square" lIns="91440" tIns="45720" rIns="91440" bIns="45720" numCol="1" anchor="t" anchorCtr="0" compatLnSpc="1"/>
          <a:p>
            <a:pPr marL="457200" indent="-457200" algn="just">
              <a:buClrTx/>
              <a:buSzTx/>
              <a:buFont typeface="Wingdings" panose="05000000000000000000" pitchFamily="2" charset="2"/>
              <a:buChar char="§"/>
            </a:pPr>
            <a:r>
              <a:rPr sz="4400" dirty="0">
                <a:latin typeface="Times New Roman" panose="02020603050405020304" pitchFamily="18" charset="0"/>
                <a:cs typeface="Times New Roman" panose="02020603050405020304" pitchFamily="18" charset="0"/>
              </a:rPr>
              <a:t>Xử lý kỷ luật, xử lý hình sự</a:t>
            </a:r>
            <a:endParaRPr sz="4400" dirty="0">
              <a:latin typeface="Times New Roman" panose="02020603050405020304" pitchFamily="18" charset="0"/>
              <a:cs typeface="Times New Roman" panose="02020603050405020304" pitchFamily="18" charset="0"/>
            </a:endParaRPr>
          </a:p>
          <a:p>
            <a:pPr marL="457200" indent="-457200" algn="just">
              <a:buClrTx/>
              <a:buSzTx/>
              <a:buFont typeface="Wingdings" panose="05000000000000000000" pitchFamily="2" charset="2"/>
              <a:buChar char="§"/>
            </a:pPr>
            <a:r>
              <a:rPr sz="4400" dirty="0">
                <a:latin typeface="Times New Roman" panose="02020603050405020304" pitchFamily="18" charset="0"/>
                <a:cs typeface="Times New Roman" panose="02020603050405020304" pitchFamily="18" charset="0"/>
              </a:rPr>
              <a:t>Xử lý t</a:t>
            </a:r>
            <a:r>
              <a:rPr sz="4400" dirty="0">
                <a:latin typeface="Times New Roman" panose="02020603050405020304" pitchFamily="18" charset="0"/>
                <a:ea typeface="Times New Roman" panose="02020603050405020304" pitchFamily="18" charset="0"/>
              </a:rPr>
              <a:t>à</a:t>
            </a:r>
            <a:r>
              <a:rPr sz="4400" dirty="0">
                <a:latin typeface="Times New Roman" panose="02020603050405020304" pitchFamily="18" charset="0"/>
                <a:cs typeface="Times New Roman" panose="02020603050405020304" pitchFamily="18" charset="0"/>
              </a:rPr>
              <a:t>i sản tham nhũng</a:t>
            </a:r>
            <a:endParaRPr sz="4400" dirty="0">
              <a:latin typeface="Times New Roman" panose="02020603050405020304" pitchFamily="18" charset="0"/>
              <a:cs typeface="Times New Roman" panose="02020603050405020304" pitchFamily="18" charset="0"/>
            </a:endParaRPr>
          </a:p>
          <a:p>
            <a:pPr marL="457200" indent="-457200" algn="just">
              <a:buClrTx/>
              <a:buSzTx/>
              <a:buFont typeface="Arial" panose="020B0604020202020204" pitchFamily="34" charset="0"/>
              <a:buChar char="•"/>
            </a:pPr>
            <a:endParaRPr sz="4400" dirty="0">
              <a:latin typeface="Times New Roman" panose="02020603050405020304" pitchFamily="18" charset="0"/>
              <a:ea typeface="Times New Roman" panose="02020603050405020304" pitchFamily="18" charset="0"/>
            </a:endParaRPr>
          </a:p>
        </p:txBody>
      </p:sp>
      <p:pic>
        <p:nvPicPr>
          <p:cNvPr id="35844" name="Picture 2" descr="Kết quả hình ảnh cho XỬ LÝ HÀNH VI THAM NHŨNG VÀ CÁC HÀNH VI VI PHẠM PHÁP LUẬT KHÁC"/>
          <p:cNvPicPr>
            <a:picLocks noChangeAspect="1"/>
          </p:cNvPicPr>
          <p:nvPr/>
        </p:nvPicPr>
        <p:blipFill>
          <a:blip r:embed="rId1"/>
          <a:stretch>
            <a:fillRect/>
          </a:stretch>
        </p:blipFill>
        <p:spPr>
          <a:xfrm>
            <a:off x="95250" y="2076450"/>
            <a:ext cx="4762500" cy="35718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a:xfrm>
            <a:off x="762000" y="274638"/>
            <a:ext cx="7924800" cy="1143000"/>
          </a:xfrm>
          <a:ln/>
        </p:spPr>
        <p:txBody>
          <a:bodyPr vert="horz" wrap="square" lIns="91440" tIns="45720" rIns="91440" bIns="45720" anchor="ctr" anchorCtr="0"/>
          <a:p>
            <a:r>
              <a:rPr lang="en-US" altLang="vi-VN" sz="2400" b="1" dirty="0">
                <a:latin typeface="Times New Roman" panose="02020603050405020304" pitchFamily="18" charset="0"/>
                <a:cs typeface="Times New Roman" panose="02020603050405020304" pitchFamily="18" charset="0"/>
              </a:rPr>
              <a:t>VAI TRÒ VÀ TRÁCH NHIỆM CỦA XÃ HỘI TRONG PHÒNG, CHỐNG THAM NHŨNG</a:t>
            </a:r>
            <a:endParaRPr lang="en-US" altLang="vi-VN" sz="2400" b="1" dirty="0">
              <a:latin typeface="Times New Roman" panose="02020603050405020304" pitchFamily="18" charset="0"/>
              <a:ea typeface="Times New Roman" panose="02020603050405020304" pitchFamily="18" charset="0"/>
            </a:endParaRPr>
          </a:p>
        </p:txBody>
      </p:sp>
      <p:sp>
        <p:nvSpPr>
          <p:cNvPr id="37891" name="Content Placeholder 3"/>
          <p:cNvSpPr>
            <a:spLocks noGrp="1"/>
          </p:cNvSpPr>
          <p:nvPr>
            <p:ph sz="half" idx="2"/>
          </p:nvPr>
        </p:nvSpPr>
        <p:spPr>
          <a:xfrm>
            <a:off x="3810000" y="1600200"/>
            <a:ext cx="4953000" cy="4648200"/>
          </a:xfrm>
          <a:ln/>
        </p:spPr>
        <p:txBody>
          <a:bodyPr vert="horz" wrap="square" lIns="91440" tIns="45720" rIns="91440" bIns="45720" anchor="t" anchorCtr="0"/>
          <a:p>
            <a:pPr marL="457200" indent="-457200" algn="just">
              <a:buClrTx/>
              <a:buSzTx/>
              <a:buFont typeface="Tw Cen MT Condensed" pitchFamily="34" charset="0"/>
              <a:buAutoNum type="arabicPeriod"/>
            </a:pPr>
            <a:r>
              <a:rPr lang="en-US" altLang="en-US" sz="3000" b="1" dirty="0">
                <a:latin typeface="Times New Roman" panose="02020603050405020304" pitchFamily="18" charset="0"/>
                <a:cs typeface="Times New Roman" panose="02020603050405020304" pitchFamily="18" charset="0"/>
              </a:rPr>
              <a:t>Mặt trận tổ quốc việt nam v</a:t>
            </a:r>
            <a:r>
              <a:rPr lang="en-US" altLang="en-US" sz="3000" b="1" dirty="0">
                <a:latin typeface="Times New Roman" panose="02020603050405020304" pitchFamily="18" charset="0"/>
                <a:ea typeface="Times New Roman" panose="02020603050405020304" pitchFamily="18" charset="0"/>
              </a:rPr>
              <a:t>à</a:t>
            </a:r>
            <a:r>
              <a:rPr lang="en-US" altLang="en-US" sz="3000" b="1" dirty="0">
                <a:latin typeface="Times New Roman" panose="02020603050405020304" pitchFamily="18" charset="0"/>
                <a:cs typeface="Times New Roman" panose="02020603050405020304" pitchFamily="18" charset="0"/>
              </a:rPr>
              <a:t> các tổ chức th</a:t>
            </a:r>
            <a:r>
              <a:rPr lang="en-US" altLang="en-US" sz="3000" b="1" dirty="0">
                <a:latin typeface="Times New Roman" panose="02020603050405020304" pitchFamily="18" charset="0"/>
                <a:ea typeface="Times New Roman" panose="02020603050405020304" pitchFamily="18" charset="0"/>
              </a:rPr>
              <a:t>à</a:t>
            </a:r>
            <a:r>
              <a:rPr lang="en-US" altLang="en-US" sz="3000" b="1" dirty="0">
                <a:latin typeface="Times New Roman" panose="02020603050405020304" pitchFamily="18" charset="0"/>
                <a:cs typeface="Times New Roman" panose="02020603050405020304" pitchFamily="18" charset="0"/>
              </a:rPr>
              <a:t>nh viên</a:t>
            </a:r>
            <a:endParaRPr lang="en-US" altLang="en-US" sz="3000" b="1"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3000" b="1" dirty="0">
                <a:latin typeface="Times New Roman" panose="02020603050405020304" pitchFamily="18" charset="0"/>
                <a:cs typeface="Times New Roman" panose="02020603050405020304" pitchFamily="18" charset="0"/>
              </a:rPr>
              <a:t>Báo chí</a:t>
            </a:r>
            <a:endParaRPr lang="en-US" altLang="en-US" sz="3000" b="1"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3000" b="1" dirty="0">
                <a:latin typeface="Times New Roman" panose="02020603050405020304" pitchFamily="18" charset="0"/>
                <a:cs typeface="Times New Roman" panose="02020603050405020304" pitchFamily="18" charset="0"/>
              </a:rPr>
              <a:t>Doanh nghiệp, hiệp hội ng</a:t>
            </a:r>
            <a:r>
              <a:rPr lang="en-US" altLang="en-US" sz="3000" b="1" dirty="0">
                <a:latin typeface="Times New Roman" panose="02020603050405020304" pitchFamily="18" charset="0"/>
                <a:ea typeface="Times New Roman" panose="02020603050405020304" pitchFamily="18" charset="0"/>
              </a:rPr>
              <a:t>à</a:t>
            </a:r>
            <a:r>
              <a:rPr lang="en-US" altLang="en-US" sz="3000" b="1" dirty="0">
                <a:latin typeface="Times New Roman" panose="02020603050405020304" pitchFamily="18" charset="0"/>
                <a:cs typeface="Times New Roman" panose="02020603050405020304" pitchFamily="18" charset="0"/>
              </a:rPr>
              <a:t>nh nghề </a:t>
            </a:r>
            <a:endParaRPr lang="en-US" altLang="en-US" sz="3000"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sz="3000" b="1" dirty="0">
                <a:latin typeface="Times New Roman" panose="02020603050405020304" pitchFamily="18" charset="0"/>
                <a:cs typeface="Times New Roman" panose="02020603050405020304" pitchFamily="18" charset="0"/>
              </a:rPr>
              <a:t>Công dân, ban thanh tra nhân dân </a:t>
            </a:r>
            <a:endParaRPr lang="en-US" altLang="en-US" sz="3000" dirty="0">
              <a:latin typeface="Times New Roman" panose="02020603050405020304" pitchFamily="18" charset="0"/>
              <a:ea typeface="Times New Roman" panose="02020603050405020304" pitchFamily="18" charset="0"/>
            </a:endParaRPr>
          </a:p>
        </p:txBody>
      </p:sp>
      <p:pic>
        <p:nvPicPr>
          <p:cNvPr id="37892" name="Picture 2"/>
          <p:cNvPicPr>
            <a:picLocks noChangeAspect="1"/>
          </p:cNvPicPr>
          <p:nvPr/>
        </p:nvPicPr>
        <p:blipFill>
          <a:blip r:embed="rId1"/>
          <a:stretch>
            <a:fillRect/>
          </a:stretch>
        </p:blipFill>
        <p:spPr>
          <a:xfrm>
            <a:off x="533400" y="1752600"/>
            <a:ext cx="3429000" cy="42672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xfrm>
            <a:off x="304800" y="274638"/>
            <a:ext cx="8686800" cy="1143000"/>
          </a:xfrm>
          <a:ln/>
        </p:spPr>
        <p:txBody>
          <a:bodyPr vert="horz" wrap="square" lIns="91440" tIns="45720" rIns="91440" bIns="45720" anchor="ctr" anchorCtr="0"/>
          <a:p>
            <a:r>
              <a:rPr lang="en-US" altLang="vi-VN" sz="3000" b="1" dirty="0"/>
              <a:t>HỢP TÁC QUỐC TẾ VỀ PHÒNG, CHỐNG THAM NHŨNG</a:t>
            </a:r>
            <a:endParaRPr lang="en-US" altLang="vi-VN" sz="3000" b="1" dirty="0"/>
          </a:p>
        </p:txBody>
      </p:sp>
      <p:sp>
        <p:nvSpPr>
          <p:cNvPr id="39939" name="Content Placeholder 3"/>
          <p:cNvSpPr>
            <a:spLocks noGrp="1"/>
          </p:cNvSpPr>
          <p:nvPr>
            <p:ph sz="half" idx="2"/>
          </p:nvPr>
        </p:nvSpPr>
        <p:spPr>
          <a:ln/>
        </p:spPr>
        <p:txBody>
          <a:bodyPr vert="horz" wrap="square" lIns="91440" tIns="45720" rIns="91440" bIns="45720" anchor="t" anchorCtr="0"/>
          <a:p>
            <a:pPr marL="457200" indent="-457200" algn="just">
              <a:buClrTx/>
              <a:buSzTx/>
              <a:buFont typeface="Tw Cen MT Condensed" pitchFamily="34" charset="0"/>
              <a:buAutoNum type="arabicPeriod"/>
            </a:pPr>
            <a:r>
              <a:rPr lang="en-US" altLang="en-US" dirty="0">
                <a:solidFill>
                  <a:srgbClr val="002060"/>
                </a:solidFill>
                <a:latin typeface="Times New Roman" panose="02020603050405020304" pitchFamily="18" charset="0"/>
                <a:cs typeface="Times New Roman" panose="02020603050405020304" pitchFamily="18" charset="0"/>
              </a:rPr>
              <a:t>Công tác phòng chống</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dirty="0">
                <a:solidFill>
                  <a:srgbClr val="002060"/>
                </a:solidFill>
                <a:latin typeface="Times New Roman" panose="02020603050405020304" pitchFamily="18" charset="0"/>
                <a:cs typeface="Times New Roman" panose="02020603050405020304" pitchFamily="18" charset="0"/>
              </a:rPr>
              <a:t>Hình sự hóa tội phạm tham nhũng</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dirty="0">
                <a:solidFill>
                  <a:srgbClr val="002060"/>
                </a:solidFill>
                <a:latin typeface="Times New Roman" panose="02020603050405020304" pitchFamily="18" charset="0"/>
                <a:cs typeface="Times New Roman" panose="02020603050405020304" pitchFamily="18" charset="0"/>
              </a:rPr>
              <a:t>Thu hồi t</a:t>
            </a:r>
            <a:r>
              <a:rPr lang="en-US" altLang="en-US" dirty="0">
                <a:solidFill>
                  <a:srgbClr val="002060"/>
                </a:solidFill>
                <a:latin typeface="Times New Roman" panose="02020603050405020304" pitchFamily="18" charset="0"/>
                <a:ea typeface="Times New Roman" panose="02020603050405020304" pitchFamily="18" charset="0"/>
              </a:rPr>
              <a:t>à</a:t>
            </a:r>
            <a:r>
              <a:rPr lang="en-US" altLang="en-US" dirty="0">
                <a:solidFill>
                  <a:srgbClr val="002060"/>
                </a:solidFill>
                <a:latin typeface="Times New Roman" panose="02020603050405020304" pitchFamily="18" charset="0"/>
                <a:cs typeface="Times New Roman" panose="02020603050405020304" pitchFamily="18" charset="0"/>
              </a:rPr>
              <a:t>i sản bị thất thoát</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a:pPr>
            <a:r>
              <a:rPr lang="en-US" altLang="en-US" dirty="0">
                <a:solidFill>
                  <a:srgbClr val="002060"/>
                </a:solidFill>
                <a:latin typeface="Times New Roman" panose="02020603050405020304" pitchFamily="18" charset="0"/>
                <a:cs typeface="Times New Roman" panose="02020603050405020304" pitchFamily="18" charset="0"/>
              </a:rPr>
              <a:t>Hợp tác quốc tế v</a:t>
            </a:r>
            <a:r>
              <a:rPr lang="en-US" altLang="en-US" dirty="0">
                <a:solidFill>
                  <a:srgbClr val="002060"/>
                </a:solidFill>
                <a:latin typeface="Times New Roman" panose="02020603050405020304" pitchFamily="18" charset="0"/>
                <a:ea typeface="Times New Roman" panose="02020603050405020304" pitchFamily="18" charset="0"/>
              </a:rPr>
              <a:t>à</a:t>
            </a:r>
            <a:r>
              <a:rPr lang="en-US" altLang="en-US" dirty="0">
                <a:solidFill>
                  <a:srgbClr val="002060"/>
                </a:solidFill>
                <a:latin typeface="Times New Roman" panose="02020603050405020304" pitchFamily="18" charset="0"/>
                <a:cs typeface="Times New Roman" panose="02020603050405020304" pitchFamily="18" charset="0"/>
              </a:rPr>
              <a:t> hỗ trợ kỹ thuật</a:t>
            </a:r>
            <a:endParaRPr lang="en-US" altLang="en-US" dirty="0">
              <a:solidFill>
                <a:srgbClr val="002060"/>
              </a:solidFill>
              <a:latin typeface="Times New Roman" panose="02020603050405020304" pitchFamily="18" charset="0"/>
              <a:ea typeface="Times New Roman" panose="02020603050405020304" pitchFamily="18" charset="0"/>
            </a:endParaRPr>
          </a:p>
        </p:txBody>
      </p:sp>
      <p:pic>
        <p:nvPicPr>
          <p:cNvPr id="39940" name="Picture 2"/>
          <p:cNvPicPr>
            <a:picLocks noChangeAspect="1"/>
          </p:cNvPicPr>
          <p:nvPr/>
        </p:nvPicPr>
        <p:blipFill>
          <a:blip r:embed="rId1"/>
          <a:stretch>
            <a:fillRect/>
          </a:stretch>
        </p:blipFill>
        <p:spPr>
          <a:xfrm>
            <a:off x="304800" y="1676400"/>
            <a:ext cx="4191000" cy="399097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xfrm>
            <a:off x="914400" y="457200"/>
            <a:ext cx="7772400" cy="1143000"/>
          </a:xfrm>
          <a:ln/>
        </p:spPr>
        <p:txBody>
          <a:bodyPr vert="horz" wrap="square" lIns="91440" tIns="45720" rIns="91440" bIns="45720" anchor="ctr" anchorCtr="0"/>
          <a:p>
            <a:pPr marL="609600" indent="-609600" eaLnBrk="1" hangingPunct="1"/>
            <a:r>
              <a:rPr lang="en-US" altLang="en-US" b="1" dirty="0">
                <a:solidFill>
                  <a:srgbClr val="00B050"/>
                </a:solidFill>
                <a:latin typeface="Times New Roman" panose="02020603050405020304" pitchFamily="18" charset="0"/>
                <a:cs typeface="Times New Roman" panose="02020603050405020304" pitchFamily="18" charset="0"/>
              </a:rPr>
              <a:t>Tham nhũng l</a:t>
            </a:r>
            <a:r>
              <a:rPr lang="en-US" altLang="en-US" b="1" dirty="0">
                <a:solidFill>
                  <a:srgbClr val="00B050"/>
                </a:solidFill>
                <a:latin typeface="Times New Roman" panose="02020603050405020304" pitchFamily="18" charset="0"/>
                <a:ea typeface="Times New Roman" panose="02020603050405020304" pitchFamily="18" charset="0"/>
              </a:rPr>
              <a:t>à</a:t>
            </a:r>
            <a:r>
              <a:rPr lang="en-US" altLang="en-US" b="1" dirty="0">
                <a:solidFill>
                  <a:srgbClr val="00B050"/>
                </a:solidFill>
                <a:latin typeface="Times New Roman" panose="02020603050405020304" pitchFamily="18" charset="0"/>
                <a:cs typeface="Times New Roman" panose="02020603050405020304" pitchFamily="18" charset="0"/>
              </a:rPr>
              <a:t> gì? </a:t>
            </a:r>
            <a:endParaRPr lang="en-US" altLang="en-US" b="1" dirty="0">
              <a:solidFill>
                <a:srgbClr val="00B050"/>
              </a:solidFill>
              <a:latin typeface="Times New Roman" panose="02020603050405020304" pitchFamily="18" charset="0"/>
              <a:ea typeface="Times New Roman" panose="02020603050405020304" pitchFamily="18" charset="0"/>
            </a:endParaRPr>
          </a:p>
        </p:txBody>
      </p:sp>
      <p:sp>
        <p:nvSpPr>
          <p:cNvPr id="7171" name="Text Placeholder 2"/>
          <p:cNvSpPr>
            <a:spLocks noGrp="1"/>
          </p:cNvSpPr>
          <p:nvPr>
            <p:ph type="body" sz="half" idx="1"/>
          </p:nvPr>
        </p:nvSpPr>
        <p:spPr>
          <a:ln/>
        </p:spPr>
        <p:txBody>
          <a:bodyPr vert="horz" wrap="square" lIns="91440" tIns="45720" rIns="91440" bIns="45720" anchor="t" anchorCtr="0"/>
          <a:p>
            <a:pPr>
              <a:buClrTx/>
              <a:buSzTx/>
              <a:buFont typeface="Arial" panose="020B0604020202020204" pitchFamily="34" charset="0"/>
            </a:pPr>
            <a:endParaRPr lang="en-US" altLang="en-US" dirty="0"/>
          </a:p>
        </p:txBody>
      </p:sp>
      <p:sp>
        <p:nvSpPr>
          <p:cNvPr id="7172" name="Content Placeholder 3"/>
          <p:cNvSpPr>
            <a:spLocks noGrp="1"/>
          </p:cNvSpPr>
          <p:nvPr>
            <p:ph sz="half" idx="2"/>
          </p:nvPr>
        </p:nvSpPr>
        <p:spPr>
          <a:ln/>
        </p:spPr>
        <p:txBody>
          <a:bodyPr vert="horz" wrap="square" lIns="91440" tIns="45720" rIns="91440" bIns="45720" anchor="t" anchorCtr="0"/>
          <a:p>
            <a:pPr marL="609600" indent="-609600" eaLnBrk="1" hangingPunct="1">
              <a:buClrTx/>
              <a:buSzTx/>
              <a:buFont typeface="Tw Cen MT" pitchFamily="34" charset="0"/>
              <a:buNone/>
            </a:pPr>
            <a:r>
              <a:rPr lang="en-US" altLang="en-US" b="1" dirty="0">
                <a:latin typeface="Times New Roman" panose="02020603050405020304" pitchFamily="18" charset="0"/>
                <a:cs typeface="Times New Roman" panose="02020603050405020304" pitchFamily="18" charset="0"/>
              </a:rPr>
              <a:t>TN l</a:t>
            </a:r>
            <a:r>
              <a:rPr lang="en-US" altLang="en-US" b="1" dirty="0">
                <a:latin typeface="Times New Roman" panose="02020603050405020304" pitchFamily="18" charset="0"/>
                <a:ea typeface="Times New Roman" panose="02020603050405020304" pitchFamily="18" charset="0"/>
              </a:rPr>
              <a:t>à</a:t>
            </a:r>
            <a:r>
              <a:rPr lang="en-US" altLang="en-US" b="1" dirty="0">
                <a:latin typeface="Times New Roman" panose="02020603050405020304" pitchFamily="18" charset="0"/>
                <a:cs typeface="Times New Roman" panose="02020603050405020304" pitchFamily="18" charset="0"/>
              </a:rPr>
              <a:t> căn bệnh của nh</a:t>
            </a:r>
            <a:r>
              <a:rPr lang="en-US" altLang="en-US" b="1" dirty="0">
                <a:latin typeface="Times New Roman" panose="02020603050405020304" pitchFamily="18" charset="0"/>
                <a:ea typeface="Times New Roman" panose="02020603050405020304" pitchFamily="18" charset="0"/>
              </a:rPr>
              <a:t>à</a:t>
            </a:r>
            <a:r>
              <a:rPr lang="en-US" altLang="en-US" b="1" dirty="0">
                <a:latin typeface="Times New Roman" panose="02020603050405020304" pitchFamily="18" charset="0"/>
                <a:cs typeface="Times New Roman" panose="02020603050405020304" pitchFamily="18" charset="0"/>
              </a:rPr>
              <a:t> nước</a:t>
            </a:r>
            <a:endParaRPr lang="en-US" altLang="en-US" b="1" dirty="0">
              <a:latin typeface="Times New Roman" panose="02020603050405020304" pitchFamily="18" charset="0"/>
              <a:cs typeface="Times New Roman" panose="02020603050405020304" pitchFamily="18" charset="0"/>
            </a:endParaRPr>
          </a:p>
          <a:p>
            <a:pPr marL="609600" indent="-609600" algn="ctr" eaLnBrk="1" hangingPunct="1">
              <a:buClrTx/>
              <a:buSzTx/>
              <a:buFont typeface="Tw Cen MT" pitchFamily="34" charset="0"/>
              <a:buNone/>
            </a:pPr>
            <a:r>
              <a:rPr lang="en-US" altLang="en-US" b="1" dirty="0">
                <a:solidFill>
                  <a:srgbClr val="FF0000"/>
                </a:solidFill>
                <a:latin typeface="Times New Roman" panose="02020603050405020304" pitchFamily="18" charset="0"/>
                <a:cs typeface="Times New Roman" panose="02020603050405020304" pitchFamily="18" charset="0"/>
              </a:rPr>
              <a:t>Tham nhũng = Lòng tham + quyền lực</a:t>
            </a:r>
            <a:endParaRPr lang="en-US" altLang="en-US" b="1" dirty="0">
              <a:solidFill>
                <a:srgbClr val="FF0000"/>
              </a:solidFill>
              <a:latin typeface="Times New Roman" panose="02020603050405020304" pitchFamily="18" charset="0"/>
              <a:cs typeface="Times New Roman" panose="02020603050405020304" pitchFamily="18" charset="0"/>
            </a:endParaRPr>
          </a:p>
          <a:p>
            <a:pPr marL="609600" indent="-609600" algn="ctr" eaLnBrk="1" hangingPunct="1">
              <a:buClrTx/>
              <a:buSzTx/>
              <a:buFont typeface="Tw Cen MT" pitchFamily="34" charset="0"/>
              <a:buNone/>
            </a:pPr>
            <a:r>
              <a:rPr lang="en-US" altLang="en-US" b="1" dirty="0">
                <a:solidFill>
                  <a:srgbClr val="00B050"/>
                </a:solidFill>
                <a:latin typeface="Times New Roman" panose="02020603050405020304" pitchFamily="18" charset="0"/>
                <a:cs typeface="Times New Roman" panose="02020603050405020304" pitchFamily="18" charset="0"/>
              </a:rPr>
              <a:t>Tham nhũng : </a:t>
            </a:r>
            <a:r>
              <a:rPr lang="en-US" altLang="en-US" b="1" dirty="0">
                <a:latin typeface="Times New Roman" panose="02020603050405020304" pitchFamily="18" charset="0"/>
                <a:cs typeface="Times New Roman" panose="02020603050405020304" pitchFamily="18" charset="0"/>
              </a:rPr>
              <a:t>Quyền lực nh</a:t>
            </a:r>
            <a:r>
              <a:rPr lang="en-US" altLang="en-US" b="1" dirty="0">
                <a:latin typeface="Times New Roman" panose="02020603050405020304" pitchFamily="18" charset="0"/>
                <a:ea typeface="Times New Roman" panose="02020603050405020304" pitchFamily="18" charset="0"/>
              </a:rPr>
              <a:t>à</a:t>
            </a:r>
            <a:r>
              <a:rPr lang="en-US" altLang="en-US" b="1" dirty="0">
                <a:latin typeface="Times New Roman" panose="02020603050405020304" pitchFamily="18" charset="0"/>
                <a:cs typeface="Times New Roman" panose="02020603050405020304" pitchFamily="18" charset="0"/>
              </a:rPr>
              <a:t> nước + Quyết định tùy tiện – chịu trách nhiệm</a:t>
            </a:r>
            <a:endParaRPr lang="en-US" altLang="en-US" b="1" dirty="0">
              <a:latin typeface="Times New Roman" panose="02020603050405020304" pitchFamily="18" charset="0"/>
              <a:ea typeface="Times New Roman" panose="02020603050405020304" pitchFamily="18" charset="0"/>
            </a:endParaRPr>
          </a:p>
        </p:txBody>
      </p:sp>
      <p:pic>
        <p:nvPicPr>
          <p:cNvPr id="30726" name="Picture 6" descr="Kết quả hình ảnh"/>
          <p:cNvPicPr>
            <a:picLocks noChangeAspect="1" noChangeArrowheads="1"/>
          </p:cNvPicPr>
          <p:nvPr/>
        </p:nvPicPr>
        <p:blipFill>
          <a:blip r:embed="rId1"/>
          <a:srcRect/>
          <a:stretch>
            <a:fillRect/>
          </a:stretch>
        </p:blipFill>
        <p:spPr bwMode="auto">
          <a:xfrm>
            <a:off x="277728" y="1524000"/>
            <a:ext cx="4286251" cy="4648200"/>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685800" y="444500"/>
            <a:ext cx="8001000" cy="1143000"/>
          </a:xfrm>
          <a:ln/>
        </p:spPr>
        <p:txBody>
          <a:bodyPr vert="horz" wrap="square" lIns="91440" tIns="45720" rIns="91440" bIns="45720" anchor="ctr" anchorCtr="0"/>
          <a:p>
            <a:r>
              <a:rPr lang="en-US" altLang="en-US" b="1" dirty="0">
                <a:solidFill>
                  <a:srgbClr val="00B050"/>
                </a:solidFill>
                <a:latin typeface="Times New Roman" panose="02020603050405020304" pitchFamily="18" charset="0"/>
                <a:cs typeface="Times New Roman" panose="02020603050405020304" pitchFamily="18" charset="0"/>
              </a:rPr>
              <a:t>Tham nhũng l</a:t>
            </a:r>
            <a:r>
              <a:rPr lang="en-US" altLang="en-US" b="1" dirty="0">
                <a:solidFill>
                  <a:srgbClr val="00B050"/>
                </a:solidFill>
                <a:latin typeface="Times New Roman" panose="02020603050405020304" pitchFamily="18" charset="0"/>
                <a:ea typeface="Times New Roman" panose="02020603050405020304" pitchFamily="18" charset="0"/>
              </a:rPr>
              <a:t>à</a:t>
            </a:r>
            <a:r>
              <a:rPr lang="en-US" altLang="en-US" b="1" dirty="0">
                <a:solidFill>
                  <a:srgbClr val="00B050"/>
                </a:solidFill>
                <a:latin typeface="Times New Roman" panose="02020603050405020304" pitchFamily="18" charset="0"/>
                <a:cs typeface="Times New Roman" panose="02020603050405020304" pitchFamily="18" charset="0"/>
              </a:rPr>
              <a:t> gì? </a:t>
            </a:r>
            <a:endParaRPr lang="en-US" altLang="vi-VN" dirty="0"/>
          </a:p>
        </p:txBody>
      </p:sp>
      <p:sp>
        <p:nvSpPr>
          <p:cNvPr id="33796" name="Content Placeholder 3"/>
          <p:cNvSpPr>
            <a:spLocks noGrp="1"/>
          </p:cNvSpPr>
          <p:nvPr>
            <p:ph sz="half" idx="2"/>
          </p:nvPr>
        </p:nvSpPr>
        <p:spPr/>
        <p:txBody>
          <a:bodyPr vert="horz" wrap="square" lIns="91440" tIns="45720" rIns="91440" bIns="45720" numCol="1" anchor="t" anchorCtr="0" compatLnSpc="1"/>
          <a:p>
            <a:pPr marL="0" indent="0" algn="just">
              <a:lnSpc>
                <a:spcPct val="150000"/>
              </a:lnSpc>
              <a:buClrTx/>
              <a:buSzTx/>
              <a:buFont typeface="Arial" panose="020B0604020202020204" pitchFamily="34" charset="0"/>
              <a:buNone/>
            </a:pPr>
            <a:r>
              <a:rPr lang="vi-VN" altLang="x-none" sz="3300" dirty="0">
                <a:solidFill>
                  <a:srgbClr val="0000FF"/>
                </a:solidFill>
                <a:latin typeface="Arial" panose="020B0604020202020204" pitchFamily="34" charset="0"/>
              </a:rPr>
              <a:t>Tham nhũng là hành vi của người có chức vụ, quyền hạn đã lợi dụng chức vụ, quyền hạn đó vì vụ lợi.</a:t>
            </a:r>
            <a:endParaRPr sz="3300" b="1" dirty="0">
              <a:solidFill>
                <a:srgbClr val="0000FF"/>
              </a:solidFill>
            </a:endParaRPr>
          </a:p>
          <a:p>
            <a:pPr marL="0" indent="0" algn="just">
              <a:lnSpc>
                <a:spcPct val="150000"/>
              </a:lnSpc>
              <a:buClrTx/>
              <a:buSzTx/>
              <a:buFont typeface="Arial" panose="020B0604020202020204" pitchFamily="34" charset="0"/>
            </a:pPr>
            <a:endParaRPr lang="en-US" altLang="en-US" sz="3300" dirty="0">
              <a:solidFill>
                <a:srgbClr val="0000FF"/>
              </a:solidFill>
            </a:endParaRPr>
          </a:p>
        </p:txBody>
      </p:sp>
      <p:pic>
        <p:nvPicPr>
          <p:cNvPr id="9220" name="Picture 6"/>
          <p:cNvPicPr>
            <a:picLocks noChangeAspect="1"/>
          </p:cNvPicPr>
          <p:nvPr/>
        </p:nvPicPr>
        <p:blipFill>
          <a:blip r:embed="rId1"/>
          <a:stretch>
            <a:fillRect/>
          </a:stretch>
        </p:blipFill>
        <p:spPr>
          <a:xfrm>
            <a:off x="249238" y="1524000"/>
            <a:ext cx="4286250" cy="44958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685800" y="274638"/>
            <a:ext cx="8001000" cy="1143000"/>
          </a:xfrm>
          <a:ln/>
        </p:spPr>
        <p:txBody>
          <a:bodyPr vert="horz" wrap="square" lIns="91440" tIns="45720" rIns="91440" bIns="45720" anchor="ctr" anchorCtr="0"/>
          <a:p>
            <a:pPr marL="609600" indent="-609600" eaLnBrk="1" hangingPunct="1"/>
            <a:r>
              <a:rPr lang="en-US" altLang="en-US" b="1" dirty="0">
                <a:solidFill>
                  <a:srgbClr val="0070C0"/>
                </a:solidFill>
                <a:latin typeface="Times New Roman" panose="02020603050405020304" pitchFamily="18" charset="0"/>
                <a:cs typeface="Times New Roman" panose="02020603050405020304" pitchFamily="18" charset="0"/>
              </a:rPr>
              <a:t>2. Đặc điểm của tham nhũng </a:t>
            </a:r>
            <a:endParaRPr lang="en-US" altLang="en-US" b="1" dirty="0">
              <a:solidFill>
                <a:srgbClr val="0070C0"/>
              </a:solidFill>
              <a:latin typeface="Times New Roman" panose="02020603050405020304" pitchFamily="18" charset="0"/>
              <a:ea typeface="Times New Roman" panose="02020603050405020304" pitchFamily="18" charset="0"/>
            </a:endParaRPr>
          </a:p>
        </p:txBody>
      </p:sp>
      <p:sp>
        <p:nvSpPr>
          <p:cNvPr id="10243" name="Content Placeholder 3"/>
          <p:cNvSpPr>
            <a:spLocks noGrp="1"/>
          </p:cNvSpPr>
          <p:nvPr>
            <p:ph sz="half" idx="2"/>
          </p:nvPr>
        </p:nvSpPr>
        <p:spPr>
          <a:ln/>
        </p:spPr>
        <p:txBody>
          <a:bodyPr vert="horz" wrap="square" lIns="91440" tIns="45720" rIns="91440" bIns="45720" anchor="t" anchorCtr="0"/>
          <a:p>
            <a:pPr marL="396875" indent="-396875" algn="just" eaLnBrk="1" hangingPunct="1">
              <a:buClrTx/>
              <a:buSzTx/>
              <a:buFont typeface="Wingdings" panose="05000000000000000000" pitchFamily="2" charset="2"/>
              <a:buChar char="Ø"/>
            </a:pPr>
            <a:r>
              <a:rPr lang="en-US" altLang="en-US" b="1" i="1" dirty="0">
                <a:latin typeface="Times New Roman" panose="02020603050405020304" pitchFamily="18" charset="0"/>
                <a:cs typeface="Times New Roman" panose="02020603050405020304" pitchFamily="18" charset="0"/>
              </a:rPr>
              <a:t>Chủ thể của tham nhũng l</a:t>
            </a:r>
            <a:r>
              <a:rPr lang="en-US" altLang="en-US" b="1" i="1" dirty="0">
                <a:latin typeface="Times New Roman" panose="02020603050405020304" pitchFamily="18" charset="0"/>
                <a:ea typeface="Times New Roman" panose="02020603050405020304" pitchFamily="18" charset="0"/>
              </a:rPr>
              <a:t>à</a:t>
            </a:r>
            <a:r>
              <a:rPr lang="en-US" altLang="en-US" b="1" i="1" dirty="0">
                <a:latin typeface="Times New Roman" panose="02020603050405020304" pitchFamily="18" charset="0"/>
                <a:cs typeface="Times New Roman" panose="02020603050405020304" pitchFamily="18" charset="0"/>
              </a:rPr>
              <a:t> người có chức vụ, quyền hạn.</a:t>
            </a:r>
            <a:endParaRPr lang="en-US" altLang="en-US" b="1" i="1" dirty="0">
              <a:latin typeface="Times New Roman" panose="02020603050405020304" pitchFamily="18" charset="0"/>
              <a:cs typeface="Times New Roman" panose="02020603050405020304" pitchFamily="18" charset="0"/>
            </a:endParaRPr>
          </a:p>
          <a:p>
            <a:pPr marL="396875" indent="-396875" algn="just" eaLnBrk="1" hangingPunct="1">
              <a:buClrTx/>
              <a:buSzTx/>
              <a:buFont typeface="Wingdings" panose="05000000000000000000" pitchFamily="2" charset="2"/>
              <a:buChar char="Ø"/>
            </a:pPr>
            <a:r>
              <a:rPr lang="en-US" altLang="en-US" b="1" i="1" dirty="0">
                <a:latin typeface="Times New Roman" panose="02020603050405020304" pitchFamily="18" charset="0"/>
                <a:cs typeface="Times New Roman" panose="02020603050405020304" pitchFamily="18" charset="0"/>
              </a:rPr>
              <a:t>Chủ thể tham nhũng lợi dụng chức vụ, quyền hạn được giao</a:t>
            </a:r>
            <a:endParaRPr lang="en-US" altLang="en-US" b="1" i="1" dirty="0">
              <a:latin typeface="Times New Roman" panose="02020603050405020304" pitchFamily="18" charset="0"/>
              <a:cs typeface="Times New Roman" panose="02020603050405020304" pitchFamily="18" charset="0"/>
            </a:endParaRPr>
          </a:p>
          <a:p>
            <a:pPr marL="396875" indent="-396875" algn="just" eaLnBrk="1" hangingPunct="1">
              <a:buClrTx/>
              <a:buSzTx/>
              <a:buFont typeface="Wingdings" panose="05000000000000000000" pitchFamily="2" charset="2"/>
              <a:buChar char="Ø"/>
            </a:pPr>
            <a:r>
              <a:rPr lang="en-US" altLang="en-US" b="1" i="1" dirty="0">
                <a:latin typeface="Times New Roman" panose="02020603050405020304" pitchFamily="18" charset="0"/>
                <a:cs typeface="Times New Roman" panose="02020603050405020304" pitchFamily="18" charset="0"/>
              </a:rPr>
              <a:t>Mục đích của tham nhũng vì vụ lợi</a:t>
            </a:r>
            <a:endParaRPr lang="en-US" altLang="en-US" b="1" dirty="0">
              <a:latin typeface="Times New Roman" panose="02020603050405020304" pitchFamily="18" charset="0"/>
              <a:ea typeface="Times New Roman" panose="02020603050405020304" pitchFamily="18" charset="0"/>
            </a:endParaRPr>
          </a:p>
        </p:txBody>
      </p:sp>
      <p:pic>
        <p:nvPicPr>
          <p:cNvPr id="10244" name="Picture 6"/>
          <p:cNvPicPr>
            <a:picLocks noChangeAspect="1"/>
          </p:cNvPicPr>
          <p:nvPr/>
        </p:nvPicPr>
        <p:blipFill>
          <a:blip r:embed="rId1"/>
          <a:stretch>
            <a:fillRect/>
          </a:stretch>
        </p:blipFill>
        <p:spPr>
          <a:xfrm>
            <a:off x="228600" y="1752600"/>
            <a:ext cx="4267200" cy="40386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ln/>
        </p:spPr>
        <p:txBody>
          <a:bodyPr vert="horz" wrap="square" lIns="91440" tIns="45720" rIns="91440" bIns="45720" anchor="ctr" anchorCtr="0"/>
          <a:p>
            <a:r>
              <a:rPr lang="en-US" altLang="vi-VN" b="1" i="1" dirty="0"/>
              <a:t>Các hành vi tham nhũng</a:t>
            </a:r>
            <a:endParaRPr lang="en-US" altLang="vi-VN" dirty="0"/>
          </a:p>
        </p:txBody>
      </p:sp>
      <p:sp>
        <p:nvSpPr>
          <p:cNvPr id="11267" name="Text Placeholder 2"/>
          <p:cNvSpPr>
            <a:spLocks noGrp="1"/>
          </p:cNvSpPr>
          <p:nvPr>
            <p:ph type="body" sz="half" idx="1"/>
          </p:nvPr>
        </p:nvSpPr>
        <p:spPr>
          <a:ln/>
        </p:spPr>
        <p:txBody>
          <a:bodyPr vert="horz" wrap="square" lIns="91440" tIns="45720" rIns="91440" bIns="45720" anchor="t" anchorCtr="0"/>
          <a:p>
            <a:pPr>
              <a:buClrTx/>
              <a:buSzTx/>
              <a:buFont typeface="Arial" panose="020B0604020202020204" pitchFamily="34" charset="0"/>
            </a:pPr>
            <a:endParaRPr lang="en-US" altLang="en-US" dirty="0"/>
          </a:p>
        </p:txBody>
      </p:sp>
      <p:pic>
        <p:nvPicPr>
          <p:cNvPr id="11268" name="Picture 4"/>
          <p:cNvPicPr>
            <a:picLocks noChangeAspect="1"/>
          </p:cNvPicPr>
          <p:nvPr/>
        </p:nvPicPr>
        <p:blipFill>
          <a:blip r:embed="rId1"/>
          <a:stretch>
            <a:fillRect/>
          </a:stretch>
        </p:blipFill>
        <p:spPr>
          <a:xfrm>
            <a:off x="1530350" y="1066800"/>
            <a:ext cx="7205663" cy="5410200"/>
          </a:xfrm>
          <a:prstGeom prst="rect">
            <a:avLst/>
          </a:prstGeom>
          <a:noFill/>
          <a:ln w="9525">
            <a:noFill/>
          </a:ln>
        </p:spPr>
      </p:pic>
      <p:pic>
        <p:nvPicPr>
          <p:cNvPr id="11269" name="Picture 2"/>
          <p:cNvPicPr>
            <a:picLocks noChangeAspect="1"/>
          </p:cNvPicPr>
          <p:nvPr/>
        </p:nvPicPr>
        <p:blipFill>
          <a:blip r:embed="rId2"/>
          <a:stretch>
            <a:fillRect/>
          </a:stretch>
        </p:blipFill>
        <p:spPr>
          <a:xfrm>
            <a:off x="312738" y="1066800"/>
            <a:ext cx="4259262" cy="2667000"/>
          </a:xfrm>
          <a:prstGeom prst="rect">
            <a:avLst/>
          </a:prstGeom>
          <a:noFill/>
          <a:ln w="9525">
            <a:noFill/>
          </a:ln>
        </p:spPr>
      </p:pic>
      <p:pic>
        <p:nvPicPr>
          <p:cNvPr id="11270" name="Picture 6"/>
          <p:cNvPicPr>
            <a:picLocks noChangeAspect="1"/>
          </p:cNvPicPr>
          <p:nvPr/>
        </p:nvPicPr>
        <p:blipFill>
          <a:blip r:embed="rId3"/>
          <a:stretch>
            <a:fillRect/>
          </a:stretch>
        </p:blipFill>
        <p:spPr>
          <a:xfrm>
            <a:off x="312738" y="3733800"/>
            <a:ext cx="4259262" cy="250983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685800" y="274638"/>
            <a:ext cx="8001000" cy="1143000"/>
          </a:xfrm>
          <a:ln/>
        </p:spPr>
        <p:txBody>
          <a:bodyPr vert="horz" wrap="square" lIns="91440" tIns="45720" rIns="91440" bIns="45720" anchor="ctr" anchorCtr="0"/>
          <a:p>
            <a:r>
              <a:rPr lang="en-US" altLang="en-US" sz="3200" b="1" dirty="0">
                <a:solidFill>
                  <a:srgbClr val="FF0000"/>
                </a:solidFill>
                <a:latin typeface="Times New Roman" panose="02020603050405020304" pitchFamily="18" charset="0"/>
              </a:rPr>
              <a:t>Các hành vi của Tham nhũng</a:t>
            </a:r>
            <a:endParaRPr lang="en-US" altLang="vi-VN" sz="3200" b="1" dirty="0"/>
          </a:p>
        </p:txBody>
      </p:sp>
      <p:sp>
        <p:nvSpPr>
          <p:cNvPr id="13315" name="Content Placeholder 3"/>
          <p:cNvSpPr>
            <a:spLocks noGrp="1"/>
          </p:cNvSpPr>
          <p:nvPr>
            <p:ph sz="half" idx="2"/>
          </p:nvPr>
        </p:nvSpPr>
        <p:spPr>
          <a:ln/>
        </p:spPr>
        <p:txBody>
          <a:bodyPr vert="horz" wrap="square" lIns="91440" tIns="45720" rIns="91440" bIns="45720" anchor="t" anchorCtr="0"/>
          <a:p>
            <a:pPr algn="just">
              <a:buClrTx/>
              <a:buSzTx/>
              <a:buFont typeface="Calibri" panose="020F0502020204030204" pitchFamily="34" charset="0"/>
              <a:buAutoNum type="arabicPeriod"/>
            </a:pPr>
            <a:r>
              <a:rPr lang="en-US" altLang="en-US" sz="2400" b="1" i="1" dirty="0">
                <a:latin typeface="Times New Roman" panose="02020603050405020304" pitchFamily="18" charset="0"/>
                <a:cs typeface="Times New Roman" panose="02020603050405020304" pitchFamily="18" charset="0"/>
              </a:rPr>
              <a:t>Tham ô t</a:t>
            </a:r>
            <a:r>
              <a:rPr lang="en-US" altLang="en-US" sz="2400" b="1" i="1" dirty="0">
                <a:latin typeface="Times New Roman" panose="02020603050405020304" pitchFamily="18" charset="0"/>
                <a:ea typeface="Times New Roman" panose="02020603050405020304" pitchFamily="18" charset="0"/>
              </a:rPr>
              <a:t>à</a:t>
            </a:r>
            <a:r>
              <a:rPr lang="en-US" altLang="en-US" sz="2400" b="1" i="1" dirty="0">
                <a:latin typeface="Times New Roman" panose="02020603050405020304" pitchFamily="18" charset="0"/>
                <a:cs typeface="Times New Roman" panose="02020603050405020304" pitchFamily="18" charset="0"/>
              </a:rPr>
              <a:t>i sản (Đ353 Luật HS 2015); </a:t>
            </a:r>
            <a:endParaRPr lang="en-US" altLang="en-US" sz="2400" dirty="0">
              <a:latin typeface="Times New Roman" panose="02020603050405020304" pitchFamily="18" charset="0"/>
              <a:cs typeface="Times New Roman" panose="02020603050405020304" pitchFamily="18" charset="0"/>
            </a:endParaRPr>
          </a:p>
          <a:p>
            <a:pPr algn="just">
              <a:buClrTx/>
              <a:buSzTx/>
              <a:buFont typeface="Calibri" panose="020F0502020204030204" pitchFamily="34" charset="0"/>
              <a:buAutoNum type="arabicPeriod"/>
            </a:pPr>
            <a:r>
              <a:rPr lang="en-US" altLang="en-US" sz="2400" b="1" i="1" dirty="0">
                <a:latin typeface="Times New Roman" panose="02020603050405020304" pitchFamily="18" charset="0"/>
                <a:cs typeface="Times New Roman" panose="02020603050405020304" pitchFamily="18" charset="0"/>
              </a:rPr>
              <a:t>Nhận hối lộ (Đ354 Luật HS 2015);  </a:t>
            </a:r>
            <a:endParaRPr lang="en-US" altLang="en-US" sz="2400" dirty="0">
              <a:latin typeface="Times New Roman" panose="02020603050405020304" pitchFamily="18" charset="0"/>
              <a:cs typeface="Times New Roman" panose="02020603050405020304" pitchFamily="18" charset="0"/>
            </a:endParaRPr>
          </a:p>
          <a:p>
            <a:pPr algn="just">
              <a:buClrTx/>
              <a:buSzTx/>
              <a:buFont typeface="Calibri" panose="020F0502020204030204" pitchFamily="34" charset="0"/>
              <a:buAutoNum type="arabicPeriod"/>
            </a:pPr>
            <a:r>
              <a:rPr lang="en-US" altLang="en-US" sz="2400" b="1" i="1" dirty="0">
                <a:latin typeface="Times New Roman" panose="02020603050405020304" pitchFamily="18" charset="0"/>
                <a:cs typeface="Times New Roman" panose="02020603050405020304" pitchFamily="18" charset="0"/>
              </a:rPr>
              <a:t>Lạm dụng chức vụ, quyền hạn chiếm đoạt t</a:t>
            </a:r>
            <a:r>
              <a:rPr lang="en-US" altLang="en-US" sz="2400" b="1" i="1" dirty="0">
                <a:latin typeface="Times New Roman" panose="02020603050405020304" pitchFamily="18" charset="0"/>
                <a:ea typeface="Times New Roman" panose="02020603050405020304" pitchFamily="18" charset="0"/>
              </a:rPr>
              <a:t>à</a:t>
            </a:r>
            <a:r>
              <a:rPr lang="en-US" altLang="en-US" sz="2400" b="1" i="1" dirty="0">
                <a:latin typeface="Times New Roman" panose="02020603050405020304" pitchFamily="18" charset="0"/>
                <a:cs typeface="Times New Roman" panose="02020603050405020304" pitchFamily="18" charset="0"/>
              </a:rPr>
              <a:t>i sản (Đ355 Luật HS 2015); </a:t>
            </a:r>
            <a:endParaRPr lang="en-US" altLang="en-US" sz="2400" dirty="0">
              <a:latin typeface="Times New Roman" panose="02020603050405020304" pitchFamily="18" charset="0"/>
              <a:cs typeface="Times New Roman" panose="02020603050405020304" pitchFamily="18" charset="0"/>
            </a:endParaRPr>
          </a:p>
          <a:p>
            <a:pPr algn="just">
              <a:buClrTx/>
              <a:buSzTx/>
              <a:buFont typeface="Calibri" panose="020F0502020204030204" pitchFamily="34" charset="0"/>
              <a:buAutoNum type="arabicPeriod"/>
            </a:pPr>
            <a:r>
              <a:rPr lang="en-US" altLang="vi-VN" sz="2400" b="1" i="1" dirty="0">
                <a:latin typeface="Times New Roman" panose="02020603050405020304" pitchFamily="18" charset="0"/>
                <a:cs typeface="Times New Roman" panose="02020603050405020304" pitchFamily="18" charset="0"/>
              </a:rPr>
              <a:t>Tội lợi dụng chức vụ, quyền hạn trong khi thi h</a:t>
            </a:r>
            <a:r>
              <a:rPr lang="en-US" altLang="vi-VN" sz="2400" b="1" i="1" dirty="0">
                <a:latin typeface="Times New Roman" panose="02020603050405020304" pitchFamily="18" charset="0"/>
                <a:ea typeface="Times New Roman" panose="02020603050405020304" pitchFamily="18" charset="0"/>
              </a:rPr>
              <a:t>à</a:t>
            </a:r>
            <a:r>
              <a:rPr lang="en-US" altLang="vi-VN" sz="2400" b="1" i="1" dirty="0">
                <a:latin typeface="Times New Roman" panose="02020603050405020304" pitchFamily="18" charset="0"/>
                <a:cs typeface="Times New Roman" panose="02020603050405020304" pitchFamily="18" charset="0"/>
              </a:rPr>
              <a:t>nh công </a:t>
            </a:r>
            <a:r>
              <a:rPr lang="en-US" altLang="vi-VN" sz="2400" b="1" i="1" dirty="0"/>
              <a:t>v</a:t>
            </a:r>
            <a:r>
              <a:rPr lang="en-US" altLang="vi-VN" sz="2400" b="1" i="1" dirty="0">
                <a:latin typeface="Times New Roman" panose="02020603050405020304" pitchFamily="18" charset="0"/>
                <a:cs typeface="Times New Roman" panose="02020603050405020304" pitchFamily="18" charset="0"/>
              </a:rPr>
              <a:t>ụ </a:t>
            </a:r>
            <a:r>
              <a:rPr lang="en-US" altLang="en-US" sz="2400" b="1" i="1" dirty="0">
                <a:latin typeface="Times New Roman" panose="02020603050405020304" pitchFamily="18" charset="0"/>
                <a:cs typeface="Times New Roman" panose="02020603050405020304" pitchFamily="18" charset="0"/>
              </a:rPr>
              <a:t>(Đ356 Luật HS 2015);   </a:t>
            </a:r>
            <a:endParaRPr lang="en-US" altLang="en-US" dirty="0">
              <a:latin typeface="Times New Roman" panose="02020603050405020304" pitchFamily="18" charset="0"/>
              <a:ea typeface="Times New Roman" panose="02020603050405020304" pitchFamily="18" charset="0"/>
            </a:endParaRPr>
          </a:p>
        </p:txBody>
      </p:sp>
      <p:pic>
        <p:nvPicPr>
          <p:cNvPr id="13316" name="Picture 6"/>
          <p:cNvPicPr>
            <a:picLocks noChangeAspect="1"/>
          </p:cNvPicPr>
          <p:nvPr/>
        </p:nvPicPr>
        <p:blipFill>
          <a:blip r:embed="rId1"/>
          <a:stretch>
            <a:fillRect/>
          </a:stretch>
        </p:blipFill>
        <p:spPr>
          <a:xfrm>
            <a:off x="654050" y="1600200"/>
            <a:ext cx="3841750" cy="38862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685800" y="274638"/>
            <a:ext cx="8001000" cy="1143000"/>
          </a:xfrm>
          <a:ln/>
        </p:spPr>
        <p:txBody>
          <a:bodyPr vert="horz" wrap="square" lIns="91440" tIns="45720" rIns="91440" bIns="45720" anchor="ctr" anchorCtr="0"/>
          <a:p>
            <a:r>
              <a:rPr lang="en-US" altLang="en-US" sz="3200" b="1" dirty="0">
                <a:solidFill>
                  <a:srgbClr val="FF0000"/>
                </a:solidFill>
                <a:latin typeface="Times New Roman" panose="02020603050405020304" pitchFamily="18" charset="0"/>
              </a:rPr>
              <a:t>Các hành vi của Tham nhũng</a:t>
            </a:r>
            <a:endParaRPr lang="en-US" altLang="vi-VN" sz="3200" b="1" dirty="0"/>
          </a:p>
        </p:txBody>
      </p:sp>
      <p:sp>
        <p:nvSpPr>
          <p:cNvPr id="15363" name="Content Placeholder 3"/>
          <p:cNvSpPr>
            <a:spLocks noGrp="1"/>
          </p:cNvSpPr>
          <p:nvPr>
            <p:ph sz="half" idx="2"/>
          </p:nvPr>
        </p:nvSpPr>
        <p:spPr>
          <a:ln/>
        </p:spPr>
        <p:txBody>
          <a:bodyPr vert="horz" wrap="square" lIns="91440" tIns="45720" rIns="91440" bIns="45720" anchor="t" anchorCtr="0"/>
          <a:p>
            <a:pPr marL="457200" indent="-457200" algn="just">
              <a:buClrTx/>
              <a:buSzTx/>
              <a:buFont typeface="Tw Cen MT Condensed" pitchFamily="34" charset="0"/>
              <a:buAutoNum type="arabicPeriod" startAt="5"/>
            </a:pPr>
            <a:r>
              <a:rPr lang="en-US" altLang="vi-VN" sz="2000" b="1" i="1" dirty="0">
                <a:latin typeface="Times New Roman" panose="02020603050405020304" pitchFamily="18" charset="0"/>
                <a:cs typeface="Times New Roman" panose="02020603050405020304" pitchFamily="18" charset="0"/>
              </a:rPr>
              <a:t>Tội lạm quyền trong khi thi h</a:t>
            </a:r>
            <a:r>
              <a:rPr lang="en-US" altLang="vi-VN" sz="2000" b="1" i="1" dirty="0">
                <a:latin typeface="Times New Roman" panose="02020603050405020304" pitchFamily="18" charset="0"/>
                <a:ea typeface="Times New Roman" panose="02020603050405020304" pitchFamily="18" charset="0"/>
              </a:rPr>
              <a:t>à</a:t>
            </a:r>
            <a:r>
              <a:rPr lang="en-US" altLang="vi-VN" sz="2000" b="1" i="1" dirty="0">
                <a:latin typeface="Times New Roman" panose="02020603050405020304" pitchFamily="18" charset="0"/>
                <a:cs typeface="Times New Roman" panose="02020603050405020304" pitchFamily="18" charset="0"/>
              </a:rPr>
              <a:t>nh công vụ </a:t>
            </a:r>
            <a:r>
              <a:rPr lang="en-US" altLang="en-US" sz="2000" b="1" i="1" dirty="0">
                <a:latin typeface="Times New Roman" panose="02020603050405020304" pitchFamily="18" charset="0"/>
                <a:cs typeface="Times New Roman" panose="02020603050405020304" pitchFamily="18" charset="0"/>
              </a:rPr>
              <a:t>(Đ357 Luật HS 2015);   </a:t>
            </a:r>
            <a:endParaRPr lang="en-US" altLang="en-US" sz="2000"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startAt="5"/>
            </a:pPr>
            <a:r>
              <a:rPr lang="vi-VN" altLang="vi-VN" sz="2000" b="1" i="1" dirty="0">
                <a:latin typeface="Times New Roman" panose="02020603050405020304" pitchFamily="18" charset="0"/>
                <a:cs typeface="Times New Roman" panose="02020603050405020304" pitchFamily="18" charset="0"/>
              </a:rPr>
              <a:t>Tội lợi dụng chức vụ, quyền hạn gây ảnh hưởng đối với người khác để trục lợi</a:t>
            </a:r>
            <a:r>
              <a:rPr lang="en-US" altLang="en-US" sz="2000" b="1" i="1" dirty="0">
                <a:latin typeface="Times New Roman" panose="02020603050405020304" pitchFamily="18" charset="0"/>
                <a:cs typeface="Times New Roman" panose="02020603050405020304" pitchFamily="18" charset="0"/>
              </a:rPr>
              <a:t> (Đ358 Luật HS 2015); </a:t>
            </a:r>
            <a:endParaRPr lang="en-US" altLang="en-US" sz="2000"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startAt="5"/>
            </a:pPr>
            <a:r>
              <a:rPr lang="vi-VN" altLang="vi-VN" sz="2000" b="1" i="1" dirty="0">
                <a:latin typeface="Times New Roman" panose="02020603050405020304" pitchFamily="18" charset="0"/>
                <a:cs typeface="Times New Roman" panose="02020603050405020304" pitchFamily="18" charset="0"/>
              </a:rPr>
              <a:t>Tội</a:t>
            </a:r>
            <a:r>
              <a:rPr lang="en-US" altLang="vi-VN" sz="2000" b="1" i="1" dirty="0">
                <a:latin typeface="Times New Roman" panose="02020603050405020304" pitchFamily="18" charset="0"/>
                <a:cs typeface="Times New Roman" panose="02020603050405020304" pitchFamily="18" charset="0"/>
              </a:rPr>
              <a:t> giả mạo trong công tác</a:t>
            </a:r>
            <a:r>
              <a:rPr lang="en-US" altLang="en-US" sz="2000" b="1" i="1" dirty="0">
                <a:latin typeface="Times New Roman" panose="02020603050405020304" pitchFamily="18" charset="0"/>
                <a:cs typeface="Times New Roman" panose="02020603050405020304" pitchFamily="18" charset="0"/>
              </a:rPr>
              <a:t> (Đ359 Luật HS 2015);  </a:t>
            </a:r>
            <a:endParaRPr lang="en-US" altLang="en-US" sz="2000"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startAt="5"/>
            </a:pPr>
            <a:r>
              <a:rPr lang="en-US" altLang="en-US" sz="2000" b="1" i="1" dirty="0">
                <a:latin typeface="Times New Roman" panose="02020603050405020304" pitchFamily="18" charset="0"/>
                <a:cs typeface="Times New Roman" panose="02020603050405020304" pitchFamily="18" charset="0"/>
              </a:rPr>
              <a:t>Đưa hối lộ, môi giới hối lộ được thực hiện bởi người có chức vụ, quyền hạn để giải quyết công việc của cơ quan, tổ chức, đơn vị hoặc địa phương vì vụ lợi; </a:t>
            </a:r>
            <a:endParaRPr lang="en-US" altLang="en-US" sz="2000" b="1" i="1" dirty="0">
              <a:latin typeface="Times New Roman" panose="02020603050405020304" pitchFamily="18" charset="0"/>
              <a:ea typeface="Times New Roman" panose="02020603050405020304" pitchFamily="18" charset="0"/>
            </a:endParaRPr>
          </a:p>
        </p:txBody>
      </p:sp>
      <p:pic>
        <p:nvPicPr>
          <p:cNvPr id="15364" name="Picture 6"/>
          <p:cNvPicPr>
            <a:picLocks noChangeAspect="1"/>
          </p:cNvPicPr>
          <p:nvPr/>
        </p:nvPicPr>
        <p:blipFill>
          <a:blip r:embed="rId1"/>
          <a:stretch>
            <a:fillRect/>
          </a:stretch>
        </p:blipFill>
        <p:spPr>
          <a:xfrm>
            <a:off x="381000" y="1676400"/>
            <a:ext cx="4191000" cy="4572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xfrm>
            <a:off x="685800" y="274638"/>
            <a:ext cx="8001000" cy="1143000"/>
          </a:xfrm>
          <a:ln/>
        </p:spPr>
        <p:txBody>
          <a:bodyPr vert="horz" wrap="square" lIns="91440" tIns="45720" rIns="91440" bIns="45720" anchor="ctr" anchorCtr="0"/>
          <a:p>
            <a:r>
              <a:rPr lang="en-US" altLang="en-US" sz="3200" b="1" dirty="0">
                <a:solidFill>
                  <a:srgbClr val="FF0000"/>
                </a:solidFill>
                <a:latin typeface="Times New Roman" panose="02020603050405020304" pitchFamily="18" charset="0"/>
              </a:rPr>
              <a:t>Các hành vi của Tham nhũng</a:t>
            </a:r>
            <a:endParaRPr lang="en-US" altLang="vi-VN" sz="3200" b="1" dirty="0"/>
          </a:p>
        </p:txBody>
      </p:sp>
      <p:sp>
        <p:nvSpPr>
          <p:cNvPr id="16387" name="Content Placeholder 3"/>
          <p:cNvSpPr>
            <a:spLocks noGrp="1"/>
          </p:cNvSpPr>
          <p:nvPr>
            <p:ph sz="half" idx="2"/>
          </p:nvPr>
        </p:nvSpPr>
        <p:spPr>
          <a:ln/>
        </p:spPr>
        <p:txBody>
          <a:bodyPr vert="horz" wrap="square" lIns="91440" tIns="45720" rIns="91440" bIns="45720" anchor="t" anchorCtr="0"/>
          <a:p>
            <a:pPr marL="457200" indent="-457200" algn="just">
              <a:buClrTx/>
              <a:buSzTx/>
              <a:buFont typeface="Tw Cen MT Condensed" pitchFamily="34" charset="0"/>
              <a:buAutoNum type="arabicPeriod" startAt="9"/>
            </a:pPr>
            <a:r>
              <a:rPr lang="en-US" altLang="en-US" b="1" i="1" dirty="0">
                <a:latin typeface="Times New Roman" panose="02020603050405020304" pitchFamily="18" charset="0"/>
                <a:cs typeface="Times New Roman" panose="02020603050405020304" pitchFamily="18" charset="0"/>
              </a:rPr>
              <a:t>Lợi dụng chức vụ, quyền hạn sử dụng trái phép t</a:t>
            </a:r>
            <a:r>
              <a:rPr lang="en-US" altLang="en-US" b="1" i="1" dirty="0">
                <a:latin typeface="Times New Roman" panose="02020603050405020304" pitchFamily="18" charset="0"/>
                <a:ea typeface="Times New Roman" panose="02020603050405020304" pitchFamily="18" charset="0"/>
              </a:rPr>
              <a:t>à</a:t>
            </a:r>
            <a:r>
              <a:rPr lang="en-US" altLang="en-US" b="1" i="1" dirty="0">
                <a:latin typeface="Times New Roman" panose="02020603050405020304" pitchFamily="18" charset="0"/>
                <a:cs typeface="Times New Roman" panose="02020603050405020304" pitchFamily="18" charset="0"/>
              </a:rPr>
              <a:t>i sản của Nh</a:t>
            </a:r>
            <a:r>
              <a:rPr lang="en-US" altLang="en-US" b="1" i="1" dirty="0">
                <a:latin typeface="Times New Roman" panose="02020603050405020304" pitchFamily="18" charset="0"/>
                <a:ea typeface="Times New Roman" panose="02020603050405020304" pitchFamily="18" charset="0"/>
              </a:rPr>
              <a:t>à</a:t>
            </a:r>
            <a:r>
              <a:rPr lang="en-US" altLang="en-US" b="1" i="1" dirty="0">
                <a:latin typeface="Times New Roman" panose="02020603050405020304" pitchFamily="18" charset="0"/>
                <a:cs typeface="Times New Roman" panose="02020603050405020304" pitchFamily="18" charset="0"/>
              </a:rPr>
              <a:t> nước vì vụ lợi;</a:t>
            </a:r>
            <a:endParaRPr lang="en-US" altLang="en-US"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startAt="9"/>
            </a:pPr>
            <a:r>
              <a:rPr lang="en-US" altLang="en-US" b="1" i="1" dirty="0">
                <a:latin typeface="Times New Roman" panose="02020603050405020304" pitchFamily="18" charset="0"/>
                <a:cs typeface="Times New Roman" panose="02020603050405020304" pitchFamily="18" charset="0"/>
              </a:rPr>
              <a:t>Nhũng nhiễu vì vụ lợi; </a:t>
            </a:r>
            <a:endParaRPr lang="en-US" altLang="en-US"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startAt="9"/>
            </a:pPr>
            <a:r>
              <a:rPr lang="en-US" altLang="en-US" b="1" i="1" dirty="0">
                <a:latin typeface="Times New Roman" panose="02020603050405020304" pitchFamily="18" charset="0"/>
                <a:cs typeface="Times New Roman" panose="02020603050405020304" pitchFamily="18" charset="0"/>
              </a:rPr>
              <a:t>Không thực hiện nhiệm vụ, công vụ vì vụ lợi; </a:t>
            </a:r>
            <a:endParaRPr lang="en-US" altLang="en-US" dirty="0">
              <a:latin typeface="Times New Roman" panose="02020603050405020304" pitchFamily="18" charset="0"/>
              <a:cs typeface="Times New Roman" panose="02020603050405020304" pitchFamily="18" charset="0"/>
            </a:endParaRPr>
          </a:p>
          <a:p>
            <a:pPr marL="457200" indent="-457200" algn="just">
              <a:buClrTx/>
              <a:buSzTx/>
              <a:buFont typeface="Tw Cen MT Condensed" pitchFamily="34" charset="0"/>
              <a:buAutoNum type="arabicPeriod" startAt="9"/>
            </a:pPr>
            <a:r>
              <a:rPr lang="en-US" altLang="en-US" b="1" i="1" dirty="0">
                <a:latin typeface="Times New Roman" panose="02020603050405020304" pitchFamily="18" charset="0"/>
                <a:cs typeface="Times New Roman" panose="02020603050405020304" pitchFamily="18" charset="0"/>
              </a:rPr>
              <a:t>Lợi dụng chức vụ, quyền hạn để bao che cho người có h</a:t>
            </a:r>
            <a:r>
              <a:rPr lang="en-US" altLang="en-US" b="1" i="1" dirty="0">
                <a:latin typeface="Times New Roman" panose="02020603050405020304" pitchFamily="18" charset="0"/>
                <a:ea typeface="Times New Roman" panose="02020603050405020304" pitchFamily="18" charset="0"/>
              </a:rPr>
              <a:t>à</a:t>
            </a:r>
            <a:r>
              <a:rPr lang="en-US" altLang="en-US" b="1" i="1" dirty="0">
                <a:latin typeface="Times New Roman" panose="02020603050405020304" pitchFamily="18" charset="0"/>
                <a:cs typeface="Times New Roman" panose="02020603050405020304" pitchFamily="18" charset="0"/>
              </a:rPr>
              <a:t>nh vi vi phạm pháp luật vì vụ lợi; cản trở, can thiệp trái pháp luật v</a:t>
            </a:r>
            <a:r>
              <a:rPr lang="en-US" altLang="en-US" b="1" i="1" dirty="0">
                <a:latin typeface="Times New Roman" panose="02020603050405020304" pitchFamily="18" charset="0"/>
                <a:ea typeface="Times New Roman" panose="02020603050405020304" pitchFamily="18" charset="0"/>
              </a:rPr>
              <a:t>à</a:t>
            </a:r>
            <a:r>
              <a:rPr lang="en-US" altLang="en-US" b="1" i="1" dirty="0">
                <a:latin typeface="Times New Roman" panose="02020603050405020304" pitchFamily="18" charset="0"/>
                <a:cs typeface="Times New Roman" panose="02020603050405020304" pitchFamily="18" charset="0"/>
              </a:rPr>
              <a:t>o việc kiểm tra, thanh tra, kiểm toán, điều tra, truy tố, xét xử, thi h</a:t>
            </a:r>
            <a:r>
              <a:rPr lang="en-US" altLang="en-US" b="1" i="1" dirty="0">
                <a:latin typeface="Times New Roman" panose="02020603050405020304" pitchFamily="18" charset="0"/>
                <a:ea typeface="Times New Roman" panose="02020603050405020304" pitchFamily="18" charset="0"/>
              </a:rPr>
              <a:t>à</a:t>
            </a:r>
            <a:r>
              <a:rPr lang="en-US" altLang="en-US" b="1" i="1" dirty="0">
                <a:latin typeface="Times New Roman" panose="02020603050405020304" pitchFamily="18" charset="0"/>
                <a:cs typeface="Times New Roman" panose="02020603050405020304" pitchFamily="18" charset="0"/>
              </a:rPr>
              <a:t>nh án vì vụ lợi.   </a:t>
            </a:r>
            <a:endParaRPr lang="en-US" altLang="en-US" dirty="0">
              <a:latin typeface="Times New Roman" panose="02020603050405020304" pitchFamily="18" charset="0"/>
              <a:ea typeface="Times New Roman" panose="02020603050405020304" pitchFamily="18" charset="0"/>
            </a:endParaRPr>
          </a:p>
        </p:txBody>
      </p:sp>
      <p:pic>
        <p:nvPicPr>
          <p:cNvPr id="16388" name="Picture 6"/>
          <p:cNvPicPr>
            <a:picLocks noChangeAspect="1"/>
          </p:cNvPicPr>
          <p:nvPr/>
        </p:nvPicPr>
        <p:blipFill>
          <a:blip r:embed="rId1"/>
          <a:stretch>
            <a:fillRect/>
          </a:stretch>
        </p:blipFill>
        <p:spPr>
          <a:xfrm>
            <a:off x="381000" y="1676400"/>
            <a:ext cx="4267200" cy="41910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5978</Words>
  <Application>WPS Presentation</Application>
  <PresentationFormat/>
  <Paragraphs>173</Paragraphs>
  <Slides>28</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SimSun</vt:lpstr>
      <vt:lpstr>Wingdings</vt:lpstr>
      <vt:lpstr>Calibri</vt:lpstr>
      <vt:lpstr>Times New Roman</vt:lpstr>
      <vt:lpstr>Wingdings 2</vt:lpstr>
      <vt:lpstr>Wingdings</vt:lpstr>
      <vt:lpstr>Tw Cen MT</vt:lpstr>
      <vt:lpstr>Segoe Print</vt:lpstr>
      <vt:lpstr>Tw Cen MT Condensed</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MP</cp:lastModifiedBy>
  <cp:revision>2</cp:revision>
  <dcterms:created xsi:type="dcterms:W3CDTF">2008-11-11T08:49:07Z</dcterms:created>
  <dcterms:modified xsi:type="dcterms:W3CDTF">2024-09-30T05:58:43Z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B9456BD103B544E4B436E7061FC4BDC4_12</vt:lpwstr>
  </property>
  <property fmtid="{D5CDD505-2E9C-101B-9397-08002B2CF9AE}" pid="3" name="KSOProductBuildVer">
    <vt:lpwstr>1033-12.2.0.18283</vt:lpwstr>
  </property>
</Properties>
</file>