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grandir Wide Medium" charset="1" panose="00000605000000000000"/>
      <p:regular r:id="rId14"/>
    </p:embeddedFont>
    <p:embeddedFont>
      <p:font typeface="Agrandir Wide Thin" charset="1" panose="00000205000000000000"/>
      <p:regular r:id="rId15"/>
    </p:embeddedFont>
    <p:embeddedFont>
      <p:font typeface="Agrandir Wide Bold" charset="1" panose="00000805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65538" y="0"/>
            <a:ext cx="18288000" cy="13241746"/>
          </a:xfrm>
          <a:custGeom>
            <a:avLst/>
            <a:gdLst/>
            <a:ahLst/>
            <a:cxnLst/>
            <a:rect r="r" b="b" t="t" l="l"/>
            <a:pathLst>
              <a:path h="13241746" w="18288000">
                <a:moveTo>
                  <a:pt x="0" y="0"/>
                </a:moveTo>
                <a:lnTo>
                  <a:pt x="18288000" y="0"/>
                </a:lnTo>
                <a:lnTo>
                  <a:pt x="18288000" y="13241746"/>
                </a:lnTo>
                <a:lnTo>
                  <a:pt x="0" y="13241746"/>
                </a:lnTo>
                <a:lnTo>
                  <a:pt x="0" y="0"/>
                </a:lnTo>
                <a:close/>
              </a:path>
            </a:pathLst>
          </a:custGeom>
          <a:blipFill>
            <a:blip r:embed="rId2"/>
            <a:stretch>
              <a:fillRect l="-15215" t="-20016" r="-15215" b="0"/>
            </a:stretch>
          </a:blipFill>
        </p:spPr>
      </p:sp>
      <p:sp>
        <p:nvSpPr>
          <p:cNvPr name="Freeform 3" id="3"/>
          <p:cNvSpPr/>
          <p:nvPr/>
        </p:nvSpPr>
        <p:spPr>
          <a:xfrm flipH="false" flipV="false" rot="0">
            <a:off x="6140622" y="2556398"/>
            <a:ext cx="5168113" cy="7048472"/>
          </a:xfrm>
          <a:custGeom>
            <a:avLst/>
            <a:gdLst/>
            <a:ahLst/>
            <a:cxnLst/>
            <a:rect r="r" b="b" t="t" l="l"/>
            <a:pathLst>
              <a:path h="7048472" w="5168113">
                <a:moveTo>
                  <a:pt x="0" y="0"/>
                </a:moveTo>
                <a:lnTo>
                  <a:pt x="5168112" y="0"/>
                </a:lnTo>
                <a:lnTo>
                  <a:pt x="5168112" y="7048472"/>
                </a:lnTo>
                <a:lnTo>
                  <a:pt x="0" y="7048472"/>
                </a:lnTo>
                <a:lnTo>
                  <a:pt x="0" y="0"/>
                </a:lnTo>
                <a:close/>
              </a:path>
            </a:pathLst>
          </a:custGeom>
          <a:blipFill>
            <a:blip r:embed="rId3"/>
            <a:stretch>
              <a:fillRect l="0" t="0" r="-2287" b="0"/>
            </a:stretch>
          </a:blipFill>
        </p:spPr>
      </p:sp>
      <p:sp>
        <p:nvSpPr>
          <p:cNvPr name="Freeform 4" id="4"/>
          <p:cNvSpPr/>
          <p:nvPr/>
        </p:nvSpPr>
        <p:spPr>
          <a:xfrm flipH="false" flipV="false" rot="0">
            <a:off x="719224" y="4023234"/>
            <a:ext cx="4174077" cy="4114800"/>
          </a:xfrm>
          <a:custGeom>
            <a:avLst/>
            <a:gdLst/>
            <a:ahLst/>
            <a:cxnLst/>
            <a:rect r="r" b="b" t="t" l="l"/>
            <a:pathLst>
              <a:path h="4114800" w="4174077">
                <a:moveTo>
                  <a:pt x="0" y="0"/>
                </a:moveTo>
                <a:lnTo>
                  <a:pt x="4174077" y="0"/>
                </a:lnTo>
                <a:lnTo>
                  <a:pt x="41740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65601" y="4023234"/>
            <a:ext cx="4174077" cy="4114800"/>
          </a:xfrm>
          <a:custGeom>
            <a:avLst/>
            <a:gdLst/>
            <a:ahLst/>
            <a:cxnLst/>
            <a:rect r="r" b="b" t="t" l="l"/>
            <a:pathLst>
              <a:path h="4114800" w="4174077">
                <a:moveTo>
                  <a:pt x="0" y="0"/>
                </a:moveTo>
                <a:lnTo>
                  <a:pt x="4174077" y="0"/>
                </a:lnTo>
                <a:lnTo>
                  <a:pt x="41740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42313" y="2559088"/>
            <a:ext cx="5764730" cy="7045781"/>
          </a:xfrm>
          <a:custGeom>
            <a:avLst/>
            <a:gdLst/>
            <a:ahLst/>
            <a:cxnLst/>
            <a:rect r="r" b="b" t="t" l="l"/>
            <a:pathLst>
              <a:path h="7045781" w="5764730">
                <a:moveTo>
                  <a:pt x="0" y="0"/>
                </a:moveTo>
                <a:lnTo>
                  <a:pt x="5764730" y="0"/>
                </a:lnTo>
                <a:lnTo>
                  <a:pt x="5764730" y="7045782"/>
                </a:lnTo>
                <a:lnTo>
                  <a:pt x="0" y="70457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60131" y="545314"/>
            <a:ext cx="9970337" cy="1628775"/>
          </a:xfrm>
          <a:prstGeom prst="rect">
            <a:avLst/>
          </a:prstGeom>
        </p:spPr>
        <p:txBody>
          <a:bodyPr anchor="t" rtlCol="false" tIns="0" lIns="0" bIns="0" rIns="0">
            <a:spAutoFit/>
          </a:bodyPr>
          <a:lstStyle/>
          <a:p>
            <a:pPr algn="l">
              <a:lnSpc>
                <a:spcPts val="3000"/>
              </a:lnSpc>
            </a:pPr>
            <a:r>
              <a:rPr lang="en-US" sz="3000" b="true">
                <a:solidFill>
                  <a:srgbClr val="1F2020"/>
                </a:solidFill>
                <a:latin typeface="Agrandir Wide Medium"/>
                <a:ea typeface="Agrandir Wide Medium"/>
                <a:cs typeface="Agrandir Wide Medium"/>
                <a:sym typeface="Agrandir Wide Medium"/>
              </a:rPr>
              <a:t>NAMA : WEMVI AFRIALDO  </a:t>
            </a:r>
          </a:p>
          <a:p>
            <a:pPr algn="l">
              <a:lnSpc>
                <a:spcPts val="3000"/>
              </a:lnSpc>
            </a:pPr>
            <a:r>
              <a:rPr lang="en-US" sz="3000" b="true">
                <a:solidFill>
                  <a:srgbClr val="1F2020"/>
                </a:solidFill>
                <a:latin typeface="Agrandir Wide Medium"/>
                <a:ea typeface="Agrandir Wide Medium"/>
                <a:cs typeface="Agrandir Wide Medium"/>
                <a:sym typeface="Agrandir Wide Medium"/>
              </a:rPr>
              <a:t>NPM : 2413025052 </a:t>
            </a:r>
          </a:p>
          <a:p>
            <a:pPr algn="l">
              <a:lnSpc>
                <a:spcPts val="3000"/>
              </a:lnSpc>
            </a:pPr>
            <a:r>
              <a:rPr lang="en-US" sz="3000" b="true">
                <a:solidFill>
                  <a:srgbClr val="1F2020"/>
                </a:solidFill>
                <a:latin typeface="Agrandir Wide Medium"/>
                <a:ea typeface="Agrandir Wide Medium"/>
                <a:cs typeface="Agrandir Wide Medium"/>
                <a:sym typeface="Agrandir Wide Medium"/>
              </a:rPr>
              <a:t>PRODI : PENDIDIKAN TELKNOLOGI INFORMASI </a:t>
            </a:r>
          </a:p>
          <a:p>
            <a:pPr algn="l">
              <a:lnSpc>
                <a:spcPts val="3000"/>
              </a:lnSpc>
            </a:pPr>
            <a:r>
              <a:rPr lang="en-US" b="true" sz="3000">
                <a:solidFill>
                  <a:srgbClr val="1F2020"/>
                </a:solidFill>
                <a:latin typeface="Agrandir Wide Medium"/>
                <a:ea typeface="Agrandir Wide Medium"/>
                <a:cs typeface="Agrandir Wide Medium"/>
                <a:sym typeface="Agrandir Wide Medium"/>
              </a:rPr>
              <a:t>KLS : 2024B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516079" y="2174089"/>
            <a:ext cx="7288963" cy="7241595"/>
          </a:xfrm>
          <a:custGeom>
            <a:avLst/>
            <a:gdLst/>
            <a:ahLst/>
            <a:cxnLst/>
            <a:rect r="r" b="b" t="t" l="l"/>
            <a:pathLst>
              <a:path h="7241595" w="7288963">
                <a:moveTo>
                  <a:pt x="0" y="0"/>
                </a:moveTo>
                <a:lnTo>
                  <a:pt x="7288963" y="0"/>
                </a:lnTo>
                <a:lnTo>
                  <a:pt x="7288963" y="7241594"/>
                </a:lnTo>
                <a:lnTo>
                  <a:pt x="0" y="7241594"/>
                </a:lnTo>
                <a:lnTo>
                  <a:pt x="0" y="0"/>
                </a:lnTo>
                <a:close/>
              </a:path>
            </a:pathLst>
          </a:custGeom>
          <a:blipFill>
            <a:blip r:embed="rId2"/>
            <a:stretch>
              <a:fillRect l="-54416" t="-11173" r="-19810" b="-5664"/>
            </a:stretch>
          </a:blipFill>
        </p:spPr>
      </p:sp>
      <p:sp>
        <p:nvSpPr>
          <p:cNvPr name="Freeform 3" id="3"/>
          <p:cNvSpPr/>
          <p:nvPr/>
        </p:nvSpPr>
        <p:spPr>
          <a:xfrm flipH="false" flipV="false" rot="0">
            <a:off x="2142626" y="2701124"/>
            <a:ext cx="6035869" cy="6187524"/>
          </a:xfrm>
          <a:custGeom>
            <a:avLst/>
            <a:gdLst/>
            <a:ahLst/>
            <a:cxnLst/>
            <a:rect r="r" b="b" t="t" l="l"/>
            <a:pathLst>
              <a:path h="6187524" w="6035869">
                <a:moveTo>
                  <a:pt x="0" y="0"/>
                </a:moveTo>
                <a:lnTo>
                  <a:pt x="6035869" y="0"/>
                </a:lnTo>
                <a:lnTo>
                  <a:pt x="6035869" y="6187524"/>
                </a:lnTo>
                <a:lnTo>
                  <a:pt x="0" y="6187524"/>
                </a:lnTo>
                <a:lnTo>
                  <a:pt x="0" y="0"/>
                </a:lnTo>
                <a:close/>
              </a:path>
            </a:pathLst>
          </a:custGeom>
          <a:blipFill>
            <a:blip r:embed="rId3"/>
            <a:stretch>
              <a:fillRect l="0" t="0" r="0" b="0"/>
            </a:stretch>
          </a:blipFill>
        </p:spPr>
      </p:sp>
      <p:sp>
        <p:nvSpPr>
          <p:cNvPr name="Freeform 4" id="4"/>
          <p:cNvSpPr/>
          <p:nvPr/>
        </p:nvSpPr>
        <p:spPr>
          <a:xfrm flipH="false" flipV="false" rot="0">
            <a:off x="9970337" y="2174089"/>
            <a:ext cx="7288963" cy="7241595"/>
          </a:xfrm>
          <a:custGeom>
            <a:avLst/>
            <a:gdLst/>
            <a:ahLst/>
            <a:cxnLst/>
            <a:rect r="r" b="b" t="t" l="l"/>
            <a:pathLst>
              <a:path h="7241595" w="7288963">
                <a:moveTo>
                  <a:pt x="0" y="0"/>
                </a:moveTo>
                <a:lnTo>
                  <a:pt x="7288963" y="0"/>
                </a:lnTo>
                <a:lnTo>
                  <a:pt x="7288963" y="7241594"/>
                </a:lnTo>
                <a:lnTo>
                  <a:pt x="0" y="7241594"/>
                </a:lnTo>
                <a:lnTo>
                  <a:pt x="0" y="0"/>
                </a:lnTo>
                <a:close/>
              </a:path>
            </a:pathLst>
          </a:custGeom>
          <a:blipFill>
            <a:blip r:embed="rId2"/>
            <a:stretch>
              <a:fillRect l="-54416" t="-11173" r="-19810" b="-5664"/>
            </a:stretch>
          </a:blipFill>
        </p:spPr>
      </p:sp>
      <p:sp>
        <p:nvSpPr>
          <p:cNvPr name="Freeform 5" id="5"/>
          <p:cNvSpPr/>
          <p:nvPr/>
        </p:nvSpPr>
        <p:spPr>
          <a:xfrm flipH="false" flipV="false" rot="0">
            <a:off x="11084096" y="2701124"/>
            <a:ext cx="4575598" cy="6013223"/>
          </a:xfrm>
          <a:custGeom>
            <a:avLst/>
            <a:gdLst/>
            <a:ahLst/>
            <a:cxnLst/>
            <a:rect r="r" b="b" t="t" l="l"/>
            <a:pathLst>
              <a:path h="6013223" w="4575598">
                <a:moveTo>
                  <a:pt x="0" y="0"/>
                </a:moveTo>
                <a:lnTo>
                  <a:pt x="4575598" y="0"/>
                </a:lnTo>
                <a:lnTo>
                  <a:pt x="4575598" y="6013223"/>
                </a:lnTo>
                <a:lnTo>
                  <a:pt x="0" y="6013223"/>
                </a:lnTo>
                <a:lnTo>
                  <a:pt x="0" y="0"/>
                </a:lnTo>
                <a:close/>
              </a:path>
            </a:pathLst>
          </a:custGeom>
          <a:blipFill>
            <a:blip r:embed="rId4"/>
            <a:stretch>
              <a:fillRect l="0" t="0" r="-8540" b="0"/>
            </a:stretch>
          </a:blipFill>
        </p:spPr>
      </p:sp>
      <p:sp>
        <p:nvSpPr>
          <p:cNvPr name="TextBox 6" id="6"/>
          <p:cNvSpPr txBox="true"/>
          <p:nvPr/>
        </p:nvSpPr>
        <p:spPr>
          <a:xfrm rot="0">
            <a:off x="792217" y="584835"/>
            <a:ext cx="9392276" cy="1298576"/>
          </a:xfrm>
          <a:prstGeom prst="rect">
            <a:avLst/>
          </a:prstGeom>
        </p:spPr>
        <p:txBody>
          <a:bodyPr anchor="t" rtlCol="false" tIns="0" lIns="0" bIns="0" rIns="0">
            <a:spAutoFit/>
          </a:bodyPr>
          <a:lstStyle/>
          <a:p>
            <a:pPr algn="l">
              <a:lnSpc>
                <a:spcPts val="8000"/>
              </a:lnSpc>
            </a:pPr>
            <a:r>
              <a:rPr lang="en-US" b="true" sz="8000">
                <a:solidFill>
                  <a:srgbClr val="1F2020"/>
                </a:solidFill>
                <a:latin typeface="Agrandir Wide Medium"/>
                <a:ea typeface="Agrandir Wide Medium"/>
                <a:cs typeface="Agrandir Wide Medium"/>
                <a:sym typeface="Agrandir Wide Medium"/>
              </a:rPr>
              <a:t>DANIEL J. SADIN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F2020"/>
                </a:solidFill>
                <a:latin typeface="Agrandir Wide Thin"/>
                <a:ea typeface="Agrandir Wide Thin"/>
                <a:cs typeface="Agrandir Wide Thin"/>
                <a:sym typeface="Agrandir Wide Thin"/>
              </a:rPr>
              <a:t>2</a:t>
            </a:r>
          </a:p>
        </p:txBody>
      </p:sp>
      <p:sp>
        <p:nvSpPr>
          <p:cNvPr name="TextBox 3" id="3"/>
          <p:cNvSpPr txBox="true"/>
          <p:nvPr/>
        </p:nvSpPr>
        <p:spPr>
          <a:xfrm rot="0">
            <a:off x="4114951" y="516863"/>
            <a:ext cx="6358901" cy="1792605"/>
          </a:xfrm>
          <a:prstGeom prst="rect">
            <a:avLst/>
          </a:prstGeom>
        </p:spPr>
        <p:txBody>
          <a:bodyPr anchor="t" rtlCol="false" tIns="0" lIns="0" bIns="0" rIns="0">
            <a:spAutoFit/>
          </a:bodyPr>
          <a:lstStyle/>
          <a:p>
            <a:pPr algn="l">
              <a:lnSpc>
                <a:spcPts val="6719"/>
              </a:lnSpc>
            </a:pPr>
            <a:r>
              <a:rPr lang="en-US" sz="4800" b="true">
                <a:solidFill>
                  <a:srgbClr val="1F2020"/>
                </a:solidFill>
                <a:latin typeface="Agrandir Wide Medium"/>
                <a:ea typeface="Agrandir Wide Medium"/>
                <a:cs typeface="Agrandir Wide Medium"/>
                <a:sym typeface="Agrandir Wide Medium"/>
              </a:rPr>
              <a:t>LATAR BELAKANG</a:t>
            </a:r>
          </a:p>
          <a:p>
            <a:pPr algn="l">
              <a:lnSpc>
                <a:spcPts val="6719"/>
              </a:lnSpc>
            </a:pPr>
          </a:p>
        </p:txBody>
      </p:sp>
      <p:sp>
        <p:nvSpPr>
          <p:cNvPr name="TextBox 4" id="4"/>
          <p:cNvSpPr txBox="true"/>
          <p:nvPr/>
        </p:nvSpPr>
        <p:spPr>
          <a:xfrm rot="0">
            <a:off x="4114951" y="2293620"/>
            <a:ext cx="9485269" cy="6004560"/>
          </a:xfrm>
          <a:prstGeom prst="rect">
            <a:avLst/>
          </a:prstGeom>
        </p:spPr>
        <p:txBody>
          <a:bodyPr anchor="t" rtlCol="false" tIns="0" lIns="0" bIns="0" rIns="0">
            <a:spAutoFit/>
          </a:bodyPr>
          <a:lstStyle/>
          <a:p>
            <a:pPr algn="l">
              <a:lnSpc>
                <a:spcPts val="3600"/>
              </a:lnSpc>
            </a:pPr>
            <a:r>
              <a:rPr lang="en-US" b="true" sz="2400" strike="noStrike" u="none">
                <a:solidFill>
                  <a:srgbClr val="1F2020"/>
                </a:solidFill>
                <a:latin typeface="Agrandir Wide Bold"/>
                <a:ea typeface="Agrandir Wide Bold"/>
                <a:cs typeface="Agrandir Wide Bold"/>
                <a:sym typeface="Agrandir Wide Bold"/>
              </a:rPr>
              <a:t>DANIEL J. SANDIN ADALAH SEORANG TOKOH PENTING DALAM BIDANG GRAFIKA KOMPUTER. BELIAU DIKENAL LUAS KARENA KONTRIBUSINYA DALAM MENGEMBANGKAN VISUALISASI KOMPUTER DAN MEMPERKENALKAN BERBAGAI TEKNIK INOVATIF YANG MEMPENGARUHI PERKEMBANGAN GRAFIKA KOMPUTER MODERN. DANIEL J.SANDIN MEMAINKAN PERAN PENTING DALAM PENGEMBANGAN PERANGKAT LUNAK UNTUK SENI DIGITAL DAN EKSPERIMEN VISUAL YANG DIDORONG OLEH KOMPUTASI.</a:t>
            </a:r>
          </a:p>
          <a:p>
            <a:pPr algn="just" marL="0" indent="0" lvl="0">
              <a:lnSpc>
                <a:spcPts val="3600"/>
              </a:lnSpc>
              <a:spcBef>
                <a:spcPct val="0"/>
              </a:spcBef>
            </a:pPr>
          </a:p>
          <a:p>
            <a:pPr algn="just" marL="0" indent="0" lvl="0">
              <a:lnSpc>
                <a:spcPts val="3600"/>
              </a:lnSpc>
              <a:spcBef>
                <a:spcPct val="0"/>
              </a:spcBef>
            </a:pPr>
          </a:p>
        </p:txBody>
      </p:sp>
      <p:sp>
        <p:nvSpPr>
          <p:cNvPr name="Freeform 5" id="5"/>
          <p:cNvSpPr/>
          <p:nvPr/>
        </p:nvSpPr>
        <p:spPr>
          <a:xfrm flipH="false" flipV="false" rot="0">
            <a:off x="0" y="1522703"/>
            <a:ext cx="2273981" cy="7241595"/>
          </a:xfrm>
          <a:custGeom>
            <a:avLst/>
            <a:gdLst/>
            <a:ahLst/>
            <a:cxnLst/>
            <a:rect r="r" b="b" t="t" l="l"/>
            <a:pathLst>
              <a:path h="7241595" w="2273981">
                <a:moveTo>
                  <a:pt x="0" y="0"/>
                </a:moveTo>
                <a:lnTo>
                  <a:pt x="2273981" y="0"/>
                </a:lnTo>
                <a:lnTo>
                  <a:pt x="2273981" y="7241594"/>
                </a:lnTo>
                <a:lnTo>
                  <a:pt x="0" y="7241594"/>
                </a:lnTo>
                <a:lnTo>
                  <a:pt x="0" y="0"/>
                </a:lnTo>
                <a:close/>
              </a:path>
            </a:pathLst>
          </a:custGeom>
          <a:blipFill>
            <a:blip r:embed="rId2"/>
            <a:stretch>
              <a:fillRect l="-394961" t="-11173" r="-63500" b="-566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F2020"/>
                </a:solidFill>
                <a:latin typeface="Agrandir Wide Thin"/>
                <a:ea typeface="Agrandir Wide Thin"/>
                <a:cs typeface="Agrandir Wide Thin"/>
                <a:sym typeface="Agrandir Wide Thin"/>
              </a:rPr>
              <a:t>3</a:t>
            </a:r>
          </a:p>
        </p:txBody>
      </p:sp>
      <p:sp>
        <p:nvSpPr>
          <p:cNvPr name="TextBox 3" id="3"/>
          <p:cNvSpPr txBox="true"/>
          <p:nvPr/>
        </p:nvSpPr>
        <p:spPr>
          <a:xfrm rot="0">
            <a:off x="672084" y="3628972"/>
            <a:ext cx="8115300" cy="1792605"/>
          </a:xfrm>
          <a:prstGeom prst="rect">
            <a:avLst/>
          </a:prstGeom>
        </p:spPr>
        <p:txBody>
          <a:bodyPr anchor="t" rtlCol="false" tIns="0" lIns="0" bIns="0" rIns="0">
            <a:spAutoFit/>
          </a:bodyPr>
          <a:lstStyle/>
          <a:p>
            <a:pPr algn="l">
              <a:lnSpc>
                <a:spcPts val="6719"/>
              </a:lnSpc>
            </a:pPr>
            <a:r>
              <a:rPr lang="en-US" sz="4800" b="true">
                <a:solidFill>
                  <a:srgbClr val="1F2020"/>
                </a:solidFill>
                <a:latin typeface="Agrandir Wide Medium"/>
                <a:ea typeface="Agrandir Wide Medium"/>
                <a:cs typeface="Agrandir Wide Medium"/>
                <a:sym typeface="Agrandir Wide Medium"/>
              </a:rPr>
              <a:t>RIWAYAT PENDIDIKAN</a:t>
            </a:r>
          </a:p>
          <a:p>
            <a:pPr algn="l">
              <a:lnSpc>
                <a:spcPts val="6719"/>
              </a:lnSpc>
            </a:pPr>
          </a:p>
        </p:txBody>
      </p:sp>
      <p:sp>
        <p:nvSpPr>
          <p:cNvPr name="TextBox 4" id="4"/>
          <p:cNvSpPr txBox="true"/>
          <p:nvPr/>
        </p:nvSpPr>
        <p:spPr>
          <a:xfrm rot="0">
            <a:off x="672084" y="5530596"/>
            <a:ext cx="12142907" cy="2804160"/>
          </a:xfrm>
          <a:prstGeom prst="rect">
            <a:avLst/>
          </a:prstGeom>
        </p:spPr>
        <p:txBody>
          <a:bodyPr anchor="t" rtlCol="false" tIns="0" lIns="0" bIns="0" rIns="0">
            <a:spAutoFit/>
          </a:bodyPr>
          <a:lstStyle/>
          <a:p>
            <a:pPr algn="just">
              <a:lnSpc>
                <a:spcPts val="3600"/>
              </a:lnSpc>
            </a:pPr>
            <a:r>
              <a:rPr lang="en-US" sz="2400" b="true">
                <a:solidFill>
                  <a:srgbClr val="1F2020"/>
                </a:solidFill>
                <a:latin typeface="Agrandir Wide Bold"/>
                <a:ea typeface="Agrandir Wide Bold"/>
                <a:cs typeface="Agrandir Wide Bold"/>
                <a:sym typeface="Agrandir Wide Bold"/>
              </a:rPr>
              <a:t>      Daniel J. Sandin menyelesaikan pendidikannya di bidang teknik dan seni yang berhubungan dengan grafika komputer. Ia memperoleh gelar Bachelor of Arts di bidang seni dari University of Iowa dan kemudian melanjutkan ke University of Illinois at Chicago, di mana ia menjadi salah satu pendiri Electronic Visualization Laboratory (EVL).</a:t>
            </a:r>
          </a:p>
          <a:p>
            <a:pPr algn="just">
              <a:lnSpc>
                <a:spcPts val="3600"/>
              </a:lnSpc>
            </a:pPr>
          </a:p>
        </p:txBody>
      </p:sp>
      <p:sp>
        <p:nvSpPr>
          <p:cNvPr name="Freeform 5" id="5"/>
          <p:cNvSpPr/>
          <p:nvPr/>
        </p:nvSpPr>
        <p:spPr>
          <a:xfrm flipH="false" flipV="false" rot="0">
            <a:off x="0" y="0"/>
            <a:ext cx="18288000" cy="3120284"/>
          </a:xfrm>
          <a:custGeom>
            <a:avLst/>
            <a:gdLst/>
            <a:ahLst/>
            <a:cxnLst/>
            <a:rect r="r" b="b" t="t" l="l"/>
            <a:pathLst>
              <a:path h="3120284" w="18288000">
                <a:moveTo>
                  <a:pt x="0" y="0"/>
                </a:moveTo>
                <a:lnTo>
                  <a:pt x="18288000" y="0"/>
                </a:lnTo>
                <a:lnTo>
                  <a:pt x="18288000" y="3120284"/>
                </a:lnTo>
                <a:lnTo>
                  <a:pt x="0" y="3120284"/>
                </a:lnTo>
                <a:lnTo>
                  <a:pt x="0" y="0"/>
                </a:lnTo>
                <a:close/>
              </a:path>
            </a:pathLst>
          </a:custGeom>
          <a:blipFill>
            <a:blip r:embed="rId2"/>
            <a:stretch>
              <a:fillRect l="0" t="-65125" r="0" b="-225364"/>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028700" y="809625"/>
            <a:ext cx="10982532" cy="2640330"/>
          </a:xfrm>
          <a:prstGeom prst="rect">
            <a:avLst/>
          </a:prstGeom>
        </p:spPr>
        <p:txBody>
          <a:bodyPr anchor="t" rtlCol="false" tIns="0" lIns="0" bIns="0" rIns="0">
            <a:spAutoFit/>
          </a:bodyPr>
          <a:lstStyle/>
          <a:p>
            <a:pPr algn="l">
              <a:lnSpc>
                <a:spcPts val="6719"/>
              </a:lnSpc>
            </a:pPr>
            <a:r>
              <a:rPr lang="en-US" sz="4800" b="true">
                <a:solidFill>
                  <a:srgbClr val="1F2020"/>
                </a:solidFill>
                <a:latin typeface="Agrandir Wide Medium"/>
                <a:ea typeface="Agrandir Wide Medium"/>
                <a:cs typeface="Agrandir Wide Medium"/>
                <a:sym typeface="Agrandir Wide Medium"/>
              </a:rPr>
              <a:t>KONTRIBUSI NYA DALAM GRAFIKA KOMPUTER</a:t>
            </a:r>
          </a:p>
          <a:p>
            <a:pPr algn="l">
              <a:lnSpc>
                <a:spcPts val="6719"/>
              </a:lnSpc>
            </a:pPr>
          </a:p>
        </p:txBody>
      </p:sp>
      <p:sp>
        <p:nvSpPr>
          <p:cNvPr name="TextBox 3" id="3"/>
          <p:cNvSpPr txBox="true"/>
          <p:nvPr/>
        </p:nvSpPr>
        <p:spPr>
          <a:xfrm rot="0">
            <a:off x="1028700" y="3285317"/>
            <a:ext cx="9393132" cy="5090160"/>
          </a:xfrm>
          <a:prstGeom prst="rect">
            <a:avLst/>
          </a:prstGeom>
        </p:spPr>
        <p:txBody>
          <a:bodyPr anchor="t" rtlCol="false" tIns="0" lIns="0" bIns="0" rIns="0">
            <a:spAutoFit/>
          </a:bodyPr>
          <a:lstStyle/>
          <a:p>
            <a:pPr algn="just">
              <a:lnSpc>
                <a:spcPts val="3600"/>
              </a:lnSpc>
            </a:pPr>
            <a:r>
              <a:rPr lang="en-US" sz="2400" b="true">
                <a:solidFill>
                  <a:srgbClr val="1F2020"/>
                </a:solidFill>
                <a:latin typeface="Agrandir Wide Bold"/>
                <a:ea typeface="Agrandir Wide Bold"/>
                <a:cs typeface="Agrandir Wide Bold"/>
                <a:sym typeface="Agrandir Wide Bold"/>
              </a:rPr>
              <a:t>Daniel J. Sandin adalah pionir dalam penggunaan komputer untuk menciptakan seni visual. Salah satu kontribusinya yang sangat terkenal adalah "The Sandin Image Processor", yang merupakan salah satu perangkat keras komputer pertama yang dirancang khusus untuk memanipulasi gambar dalam waktu nyata. Alat ini memungkinkan seniman untuk berinteraksi dengan gambar digital dan menciptakan seni yang lebih dinamis dibandingkan dengan pendekatan tradisional.</a:t>
            </a:r>
          </a:p>
          <a:p>
            <a:pPr algn="just">
              <a:lnSpc>
                <a:spcPts val="3600"/>
              </a:lnSpc>
            </a:pPr>
          </a:p>
        </p:txBody>
      </p:sp>
      <p:sp>
        <p:nvSpPr>
          <p:cNvPr name="TextBox 4" id="4"/>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F2020"/>
                </a:solidFill>
                <a:latin typeface="Agrandir Wide Thin"/>
                <a:ea typeface="Agrandir Wide Thin"/>
                <a:cs typeface="Agrandir Wide Thin"/>
                <a:sym typeface="Agrandir Wide Thin"/>
              </a:rPr>
              <a:t>5</a:t>
            </a:r>
          </a:p>
        </p:txBody>
      </p:sp>
      <p:sp>
        <p:nvSpPr>
          <p:cNvPr name="Freeform 5" id="5"/>
          <p:cNvSpPr/>
          <p:nvPr/>
        </p:nvSpPr>
        <p:spPr>
          <a:xfrm flipH="true" flipV="false" rot="0">
            <a:off x="16014019" y="0"/>
            <a:ext cx="2273981" cy="8964806"/>
          </a:xfrm>
          <a:custGeom>
            <a:avLst/>
            <a:gdLst/>
            <a:ahLst/>
            <a:cxnLst/>
            <a:rect r="r" b="b" t="t" l="l"/>
            <a:pathLst>
              <a:path h="8964806" w="2273981">
                <a:moveTo>
                  <a:pt x="2273981" y="0"/>
                </a:moveTo>
                <a:lnTo>
                  <a:pt x="0" y="0"/>
                </a:lnTo>
                <a:lnTo>
                  <a:pt x="0" y="8964806"/>
                </a:lnTo>
                <a:lnTo>
                  <a:pt x="2273981" y="8964806"/>
                </a:lnTo>
                <a:lnTo>
                  <a:pt x="2273981" y="0"/>
                </a:lnTo>
                <a:close/>
              </a:path>
            </a:pathLst>
          </a:custGeom>
          <a:blipFill>
            <a:blip r:embed="rId2"/>
            <a:stretch>
              <a:fillRect l="-471243" t="0" r="-82958" b="-10559"/>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F2020"/>
                </a:solidFill>
                <a:latin typeface="Agrandir Wide Thin"/>
                <a:ea typeface="Agrandir Wide Thin"/>
                <a:cs typeface="Agrandir Wide Thin"/>
                <a:sym typeface="Agrandir Wide Thin"/>
              </a:rPr>
              <a:t>3</a:t>
            </a:r>
          </a:p>
        </p:txBody>
      </p:sp>
      <p:sp>
        <p:nvSpPr>
          <p:cNvPr name="TextBox 3" id="3"/>
          <p:cNvSpPr txBox="true"/>
          <p:nvPr/>
        </p:nvSpPr>
        <p:spPr>
          <a:xfrm rot="0">
            <a:off x="672084" y="3628972"/>
            <a:ext cx="11599164" cy="2640330"/>
          </a:xfrm>
          <a:prstGeom prst="rect">
            <a:avLst/>
          </a:prstGeom>
        </p:spPr>
        <p:txBody>
          <a:bodyPr anchor="t" rtlCol="false" tIns="0" lIns="0" bIns="0" rIns="0">
            <a:spAutoFit/>
          </a:bodyPr>
          <a:lstStyle/>
          <a:p>
            <a:pPr algn="l">
              <a:lnSpc>
                <a:spcPts val="6719"/>
              </a:lnSpc>
            </a:pPr>
            <a:r>
              <a:rPr lang="en-US" sz="4800" b="true">
                <a:solidFill>
                  <a:srgbClr val="1F2020"/>
                </a:solidFill>
                <a:latin typeface="Agrandir Wide Medium"/>
                <a:ea typeface="Agrandir Wide Medium"/>
                <a:cs typeface="Agrandir Wide Medium"/>
                <a:sym typeface="Agrandir Wide Medium"/>
              </a:rPr>
              <a:t>PENGEMBANGAN ALAT VISUAL INTERAKTIF: </a:t>
            </a:r>
          </a:p>
          <a:p>
            <a:pPr algn="l">
              <a:lnSpc>
                <a:spcPts val="6719"/>
              </a:lnSpc>
            </a:pPr>
          </a:p>
        </p:txBody>
      </p:sp>
      <p:sp>
        <p:nvSpPr>
          <p:cNvPr name="TextBox 4" id="4"/>
          <p:cNvSpPr txBox="true"/>
          <p:nvPr/>
        </p:nvSpPr>
        <p:spPr>
          <a:xfrm rot="0">
            <a:off x="672084" y="5859780"/>
            <a:ext cx="12142907" cy="2346960"/>
          </a:xfrm>
          <a:prstGeom prst="rect">
            <a:avLst/>
          </a:prstGeom>
        </p:spPr>
        <p:txBody>
          <a:bodyPr anchor="t" rtlCol="false" tIns="0" lIns="0" bIns="0" rIns="0">
            <a:spAutoFit/>
          </a:bodyPr>
          <a:lstStyle/>
          <a:p>
            <a:pPr algn="just">
              <a:lnSpc>
                <a:spcPts val="3600"/>
              </a:lnSpc>
            </a:pPr>
            <a:r>
              <a:rPr lang="en-US" b="true" sz="2400">
                <a:solidFill>
                  <a:srgbClr val="1F2020"/>
                </a:solidFill>
                <a:latin typeface="Agrandir Wide Bold"/>
                <a:ea typeface="Agrandir Wide Bold"/>
                <a:cs typeface="Agrandir Wide Bold"/>
                <a:sym typeface="Agrandir Wide Bold"/>
              </a:rPr>
              <a:t>Sandin mengembangkan alat untuk menciptakan visualisasi yang responsif terhadap input pengguna, yang berfungsi untuk meningkatkan pengalaman interaktif dalam seni digital. Hal ini mengarah pada perubahan besar dalam cara teknologi digunakan dalam bidang seni visual</a:t>
            </a:r>
          </a:p>
        </p:txBody>
      </p:sp>
      <p:sp>
        <p:nvSpPr>
          <p:cNvPr name="Freeform 5" id="5"/>
          <p:cNvSpPr/>
          <p:nvPr/>
        </p:nvSpPr>
        <p:spPr>
          <a:xfrm flipH="false" flipV="false" rot="0">
            <a:off x="0" y="0"/>
            <a:ext cx="18288000" cy="3120284"/>
          </a:xfrm>
          <a:custGeom>
            <a:avLst/>
            <a:gdLst/>
            <a:ahLst/>
            <a:cxnLst/>
            <a:rect r="r" b="b" t="t" l="l"/>
            <a:pathLst>
              <a:path h="3120284" w="18288000">
                <a:moveTo>
                  <a:pt x="0" y="0"/>
                </a:moveTo>
                <a:lnTo>
                  <a:pt x="18288000" y="0"/>
                </a:lnTo>
                <a:lnTo>
                  <a:pt x="18288000" y="3120284"/>
                </a:lnTo>
                <a:lnTo>
                  <a:pt x="0" y="3120284"/>
                </a:lnTo>
                <a:lnTo>
                  <a:pt x="0" y="0"/>
                </a:lnTo>
                <a:close/>
              </a:path>
            </a:pathLst>
          </a:custGeom>
          <a:blipFill>
            <a:blip r:embed="rId2"/>
            <a:stretch>
              <a:fillRect l="0" t="-65125" r="0" b="-225364"/>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true" flipV="false" rot="0">
            <a:off x="16014019" y="0"/>
            <a:ext cx="2273981" cy="8964806"/>
          </a:xfrm>
          <a:custGeom>
            <a:avLst/>
            <a:gdLst/>
            <a:ahLst/>
            <a:cxnLst/>
            <a:rect r="r" b="b" t="t" l="l"/>
            <a:pathLst>
              <a:path h="8964806" w="2273981">
                <a:moveTo>
                  <a:pt x="2273981" y="0"/>
                </a:moveTo>
                <a:lnTo>
                  <a:pt x="0" y="0"/>
                </a:lnTo>
                <a:lnTo>
                  <a:pt x="0" y="8964806"/>
                </a:lnTo>
                <a:lnTo>
                  <a:pt x="2273981" y="8964806"/>
                </a:lnTo>
                <a:lnTo>
                  <a:pt x="2273981" y="0"/>
                </a:lnTo>
                <a:close/>
              </a:path>
            </a:pathLst>
          </a:custGeom>
          <a:blipFill>
            <a:blip r:embed="rId2"/>
            <a:stretch>
              <a:fillRect l="-471243" t="0" r="-82958" b="-10559"/>
            </a:stretch>
          </a:blipFill>
        </p:spPr>
      </p:sp>
      <p:sp>
        <p:nvSpPr>
          <p:cNvPr name="Freeform 3" id="3"/>
          <p:cNvSpPr/>
          <p:nvPr/>
        </p:nvSpPr>
        <p:spPr>
          <a:xfrm flipH="false" flipV="false" rot="0">
            <a:off x="10726880" y="4347902"/>
            <a:ext cx="5005958" cy="5399175"/>
          </a:xfrm>
          <a:custGeom>
            <a:avLst/>
            <a:gdLst/>
            <a:ahLst/>
            <a:cxnLst/>
            <a:rect r="r" b="b" t="t" l="l"/>
            <a:pathLst>
              <a:path h="5399175" w="5005958">
                <a:moveTo>
                  <a:pt x="0" y="0"/>
                </a:moveTo>
                <a:lnTo>
                  <a:pt x="5005958" y="0"/>
                </a:lnTo>
                <a:lnTo>
                  <a:pt x="5005958" y="5399175"/>
                </a:lnTo>
                <a:lnTo>
                  <a:pt x="0" y="5399175"/>
                </a:lnTo>
                <a:lnTo>
                  <a:pt x="0" y="0"/>
                </a:lnTo>
                <a:close/>
              </a:path>
            </a:pathLst>
          </a:custGeom>
          <a:blipFill>
            <a:blip r:embed="rId3"/>
            <a:stretch>
              <a:fillRect l="0" t="0" r="0" b="0"/>
            </a:stretch>
          </a:blipFill>
        </p:spPr>
      </p:sp>
      <p:sp>
        <p:nvSpPr>
          <p:cNvPr name="Freeform 4" id="4"/>
          <p:cNvSpPr/>
          <p:nvPr/>
        </p:nvSpPr>
        <p:spPr>
          <a:xfrm flipH="false" flipV="false" rot="0">
            <a:off x="5170300" y="6673326"/>
            <a:ext cx="4207458" cy="2087951"/>
          </a:xfrm>
          <a:custGeom>
            <a:avLst/>
            <a:gdLst/>
            <a:ahLst/>
            <a:cxnLst/>
            <a:rect r="r" b="b" t="t" l="l"/>
            <a:pathLst>
              <a:path h="2087951" w="4207458">
                <a:moveTo>
                  <a:pt x="0" y="0"/>
                </a:moveTo>
                <a:lnTo>
                  <a:pt x="4207458" y="0"/>
                </a:lnTo>
                <a:lnTo>
                  <a:pt x="4207458" y="2087951"/>
                </a:lnTo>
                <a:lnTo>
                  <a:pt x="0" y="20879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809625"/>
            <a:ext cx="10982532" cy="944880"/>
          </a:xfrm>
          <a:prstGeom prst="rect">
            <a:avLst/>
          </a:prstGeom>
        </p:spPr>
        <p:txBody>
          <a:bodyPr anchor="t" rtlCol="false" tIns="0" lIns="0" bIns="0" rIns="0">
            <a:spAutoFit/>
          </a:bodyPr>
          <a:lstStyle/>
          <a:p>
            <a:pPr algn="l">
              <a:lnSpc>
                <a:spcPts val="6719"/>
              </a:lnSpc>
            </a:pPr>
            <a:r>
              <a:rPr lang="en-US" b="true" sz="4800">
                <a:solidFill>
                  <a:srgbClr val="1F2020"/>
                </a:solidFill>
                <a:latin typeface="Agrandir Wide Medium"/>
                <a:ea typeface="Agrandir Wide Medium"/>
                <a:cs typeface="Agrandir Wide Medium"/>
                <a:sym typeface="Agrandir Wide Medium"/>
              </a:rPr>
              <a:t>HASIL KARYA DANIEL J. SADIN</a:t>
            </a:r>
          </a:p>
        </p:txBody>
      </p:sp>
      <p:sp>
        <p:nvSpPr>
          <p:cNvPr name="TextBox 6" id="6"/>
          <p:cNvSpPr txBox="true"/>
          <p:nvPr/>
        </p:nvSpPr>
        <p:spPr>
          <a:xfrm rot="0">
            <a:off x="1291246" y="1805510"/>
            <a:ext cx="9154454" cy="4175760"/>
          </a:xfrm>
          <a:prstGeom prst="rect">
            <a:avLst/>
          </a:prstGeom>
        </p:spPr>
        <p:txBody>
          <a:bodyPr anchor="t" rtlCol="false" tIns="0" lIns="0" bIns="0" rIns="0">
            <a:spAutoFit/>
          </a:bodyPr>
          <a:lstStyle/>
          <a:p>
            <a:pPr algn="just">
              <a:lnSpc>
                <a:spcPts val="3600"/>
              </a:lnSpc>
            </a:pPr>
            <a:r>
              <a:rPr lang="en-US" b="true" sz="2400">
                <a:solidFill>
                  <a:srgbClr val="1F2020"/>
                </a:solidFill>
                <a:latin typeface="Agrandir Wide Bold"/>
                <a:ea typeface="Agrandir Wide Bold"/>
                <a:cs typeface="Agrandir Wide Bold"/>
                <a:sym typeface="Agrandir Wide Bold"/>
              </a:rPr>
              <a:t>Salah satu karya ikonik dari Daniel J. Sandin adalah penggunaan The Sandin Image Processor dalam berbagai proyek seni interaktif yang menggambarkan bagaimana teknologi komputer bisa digunakan untuk menciptakan efek visual yang kompleks dan dinamis. Ilustrasi dari karya-karyanya sering kali berupa instalasi seni yang menggabungkan layar, proyeksi video, dan respons suara.</a:t>
            </a:r>
          </a:p>
        </p:txBody>
      </p:sp>
      <p:sp>
        <p:nvSpPr>
          <p:cNvPr name="TextBox 7" id="7"/>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F2020"/>
                </a:solidFill>
                <a:latin typeface="Agrandir Wide Thin"/>
                <a:ea typeface="Agrandir Wide Thin"/>
                <a:cs typeface="Agrandir Wide Thin"/>
                <a:sym typeface="Agrandir Wide Thin"/>
              </a:rPr>
              <a:t>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3847113"/>
            <a:ext cx="7145690" cy="2308226"/>
          </a:xfrm>
          <a:prstGeom prst="rect">
            <a:avLst/>
          </a:prstGeom>
        </p:spPr>
        <p:txBody>
          <a:bodyPr anchor="t" rtlCol="false" tIns="0" lIns="0" bIns="0" rIns="0">
            <a:spAutoFit/>
          </a:bodyPr>
          <a:lstStyle/>
          <a:p>
            <a:pPr algn="l">
              <a:lnSpc>
                <a:spcPts val="8000"/>
              </a:lnSpc>
            </a:pPr>
            <a:r>
              <a:rPr lang="en-US" sz="8000" b="true">
                <a:solidFill>
                  <a:srgbClr val="1F2020"/>
                </a:solidFill>
                <a:latin typeface="Agrandir Wide Medium"/>
                <a:ea typeface="Agrandir Wide Medium"/>
                <a:cs typeface="Agrandir Wide Medium"/>
                <a:sym typeface="Agrandir Wide Medium"/>
              </a:rPr>
              <a:t>FOR</a:t>
            </a:r>
          </a:p>
          <a:p>
            <a:pPr algn="l">
              <a:lnSpc>
                <a:spcPts val="8000"/>
              </a:lnSpc>
            </a:pPr>
            <a:r>
              <a:rPr lang="en-US" b="true" sz="8000">
                <a:solidFill>
                  <a:srgbClr val="1F2020"/>
                </a:solidFill>
                <a:latin typeface="Agrandir Wide Medium"/>
                <a:ea typeface="Agrandir Wide Medium"/>
                <a:cs typeface="Agrandir Wide Medium"/>
                <a:sym typeface="Agrandir Wide Medium"/>
              </a:rPr>
              <a:t>LISTENING</a:t>
            </a:r>
          </a:p>
        </p:txBody>
      </p:sp>
      <p:sp>
        <p:nvSpPr>
          <p:cNvPr name="TextBox 4" id="4"/>
          <p:cNvSpPr txBox="true"/>
          <p:nvPr/>
        </p:nvSpPr>
        <p:spPr>
          <a:xfrm rot="0">
            <a:off x="1028700" y="3031138"/>
            <a:ext cx="5158409" cy="600075"/>
          </a:xfrm>
          <a:prstGeom prst="rect">
            <a:avLst/>
          </a:prstGeom>
        </p:spPr>
        <p:txBody>
          <a:bodyPr anchor="t" rtlCol="false" tIns="0" lIns="0" bIns="0" rIns="0">
            <a:spAutoFit/>
          </a:bodyPr>
          <a:lstStyle/>
          <a:p>
            <a:pPr algn="l">
              <a:lnSpc>
                <a:spcPts val="4200"/>
              </a:lnSpc>
            </a:pPr>
            <a:r>
              <a:rPr lang="en-US" sz="3000">
                <a:solidFill>
                  <a:srgbClr val="1F2020"/>
                </a:solidFill>
                <a:latin typeface="Agrandir Wide Thin"/>
                <a:ea typeface="Agrandir Wide Thin"/>
                <a:cs typeface="Agrandir Wide Thin"/>
                <a:sym typeface="Agrandir Wide Thin"/>
              </a:rPr>
              <a:t>THANK YOU</a:t>
            </a:r>
          </a:p>
        </p:txBody>
      </p:sp>
      <p:sp>
        <p:nvSpPr>
          <p:cNvPr name="TextBox 5" id="5"/>
          <p:cNvSpPr txBox="true"/>
          <p:nvPr/>
        </p:nvSpPr>
        <p:spPr>
          <a:xfrm rot="0">
            <a:off x="1028700" y="8366160"/>
            <a:ext cx="5913783" cy="481965"/>
          </a:xfrm>
          <a:prstGeom prst="rect">
            <a:avLst/>
          </a:prstGeom>
        </p:spPr>
        <p:txBody>
          <a:bodyPr anchor="t" rtlCol="false" tIns="0" lIns="0" bIns="0" rIns="0">
            <a:spAutoFit/>
          </a:bodyPr>
          <a:lstStyle/>
          <a:p>
            <a:pPr algn="l">
              <a:lnSpc>
                <a:spcPts val="3359"/>
              </a:lnSpc>
            </a:pPr>
            <a:r>
              <a:rPr lang="en-US" sz="2400">
                <a:solidFill>
                  <a:srgbClr val="1F2020"/>
                </a:solidFill>
                <a:latin typeface="Agrandir Wide Thin"/>
                <a:ea typeface="Agrandir Wide Thin"/>
                <a:cs typeface="Agrandir Wide Thin"/>
                <a:sym typeface="Agrandir Wide Thin"/>
              </a:rPr>
              <a:t>WEMVI AFRIALDO</a:t>
            </a:r>
          </a:p>
        </p:txBody>
      </p:sp>
      <p:sp>
        <p:nvSpPr>
          <p:cNvPr name="TextBox 6" id="6"/>
          <p:cNvSpPr txBox="true"/>
          <p:nvPr/>
        </p:nvSpPr>
        <p:spPr>
          <a:xfrm rot="0">
            <a:off x="1028700" y="7960395"/>
            <a:ext cx="2956891" cy="481965"/>
          </a:xfrm>
          <a:prstGeom prst="rect">
            <a:avLst/>
          </a:prstGeom>
        </p:spPr>
        <p:txBody>
          <a:bodyPr anchor="t" rtlCol="false" tIns="0" lIns="0" bIns="0" rIns="0">
            <a:spAutoFit/>
          </a:bodyPr>
          <a:lstStyle/>
          <a:p>
            <a:pPr algn="l">
              <a:lnSpc>
                <a:spcPts val="3359"/>
              </a:lnSpc>
            </a:pPr>
            <a:r>
              <a:rPr lang="en-US" sz="2400">
                <a:solidFill>
                  <a:srgbClr val="1F2020"/>
                </a:solidFill>
                <a:latin typeface="Agrandir Wide Thin"/>
                <a:ea typeface="Agrandir Wide Thin"/>
                <a:cs typeface="Agrandir Wide Thin"/>
                <a:sym typeface="Agrandir Wide Thin"/>
              </a:rPr>
              <a:t>21 Februari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DAGgFLe0z7Q</dc:identifier>
  <dcterms:modified xsi:type="dcterms:W3CDTF">2011-08-01T06:04:30Z</dcterms:modified>
  <cp:revision>1</cp:revision>
  <dc:title>Green Gradient Monotone Minimalist Presentation Template</dc:title>
</cp:coreProperties>
</file>