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9" r:id="rId14"/>
  </p:sldMasterIdLst>
  <p:notesMasterIdLst>
    <p:notesMasterId r:id="rId16"/>
  </p:notesMasterIdLst>
  <p:sldIdLst>
    <p:sldId id="269" r:id="rId18"/>
    <p:sldId id="270" r:id="rId19"/>
    <p:sldId id="271" r:id="rId20"/>
  </p:sldIdLst>
  <p:sldSz cx="9144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51F3E"/>
    <a:srgbClr val="122A46"/>
    <a:srgbClr val="091A45"/>
    <a:srgbClr val="081A42"/>
    <a:srgbClr val="E890BC"/>
    <a:srgbClr val="D32D80"/>
    <a:srgbClr val="FFFFCC"/>
    <a:srgbClr val="494F8D"/>
    <a:srgbClr val="767CB8"/>
    <a:srgbClr val="547A9A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19" autoAdjust="0"/>
    <p:restoredTop sz="94632" autoAdjust="0"/>
  </p:normalViewPr>
  <p:slideViewPr>
    <p:cSldViewPr snapToGrid="1" snapToObjects="1">
      <p:cViewPr varScale="1">
        <p:scale>
          <a:sx n="82" d="100"/>
          <a:sy n="82" d="100"/>
        </p:scale>
        <p:origin x="102" y="726"/>
      </p:cViewPr>
      <p:guideLst>
        <p:guide orient="horz" pos="215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8A9F-B518-4417-A0FF-A187D7BBDD3B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D94CC-67B7-4DE3-9300-EB514B449F8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5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C2EEC-B4CD-4E12-9527-47187C184B39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ED02B-884C-4607-A480-F0CA32DDFC2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28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9BD88-6E3D-4720-A750-F306BD1F54F7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F0307-74B0-4719-9564-E52910D965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1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48EE3-54B3-40FC-BF92-D070470EFE7C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83DBF-3A96-49DE-A345-FF44EB85480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1F91B-B479-49A3-80AE-12CD7F155906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665A-5D9A-4318-9E10-FE018779D03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030D9-FF3D-4F9E-96B0-265C90C6868D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A119B-3533-4FAF-8BB0-386D420805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44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1580-A743-44D0-8FAE-835551B78BA9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398BE-F2C9-49C8-B0FC-3EC21E4154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89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364" y="418654"/>
            <a:ext cx="8363272" cy="490066"/>
          </a:xfrm>
        </p:spPr>
        <p:txBody>
          <a:bodyPr/>
          <a:lstStyle>
            <a:lvl1pPr algn="ctr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4E796-CBE8-460B-82D1-116C07311942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06A3A-72A4-45A1-9F86-0F29EF6840A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B73C6-A75F-4E3E-9853-332768C3952D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0865B-5673-4681-B794-440D5B1C519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D7B0-3E96-4E98-9A82-DA332D33A8B6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A31F-F253-42F1-A16F-5F3E2D93EFE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6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84C84-0C0E-42EE-9301-B1C22AA25FFA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FEEE-CB04-4BC7-A545-46D2CA65774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5270" cy="6859270"/>
          </a:xfrm>
          <a:prstGeom prst="rect">
            <a:avLst/>
          </a:prstGeom>
          <a:noFill/>
        </p:spPr>
      </p:pic>
      <p:sp>
        <p:nvSpPr>
          <p:cNvPr id="2" name="직사각형 1"/>
          <p:cNvSpPr>
            <a:spLocks/>
          </p:cNvSpPr>
          <p:nvPr/>
        </p:nvSpPr>
        <p:spPr>
          <a:xfrm>
            <a:off x="5003800" y="0"/>
            <a:ext cx="4140835" cy="6858635"/>
          </a:xfrm>
          <a:prstGeom prst="rect">
            <a:avLst/>
          </a:prstGeom>
          <a:solidFill>
            <a:srgbClr val="051F3E">
              <a:alpha val="9380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375275" y="1229360"/>
            <a:ext cx="3403600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5725" algn="l"/>
                <a:tab pos="180975" algn="l"/>
              </a:tabLst>
            </a:pPr>
            <a:r>
              <a:rPr lang="en-US" altLang="ko-KR" sz="5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J S P</a:t>
            </a:r>
            <a:endParaRPr lang="ko-KR" altLang="en-US" sz="5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5725" algn="l"/>
                <a:tab pos="180975" algn="l"/>
              </a:tabLst>
            </a:pPr>
            <a:r>
              <a:rPr lang="en-US" altLang="ko-KR" sz="5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처리과정</a:t>
            </a:r>
            <a:endParaRPr lang="ko-KR" altLang="en-US" sz="5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3090" y="3551555"/>
            <a:ext cx="234315" cy="45720"/>
          </a:xfrm>
          <a:prstGeom prst="rect">
            <a:avLst/>
          </a:prstGeom>
          <a:solidFill>
            <a:schemeClr val="bg1"/>
          </a:solidFill>
          <a:ln w="2222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506210" y="3834765"/>
            <a:ext cx="1144905" cy="883920"/>
            <a:chOff x="6506210" y="3834765"/>
            <a:chExt cx="1144905" cy="883920"/>
          </a:xfrm>
        </p:grpSpPr>
        <p:sp>
          <p:nvSpPr>
            <p:cNvPr id="11" name="Text Box 7"/>
            <p:cNvSpPr txBox="1">
              <a:spLocks/>
            </p:cNvSpPr>
            <p:nvPr/>
          </p:nvSpPr>
          <p:spPr bwMode="auto">
            <a:xfrm rot="0">
              <a:off x="6485255" y="4107180"/>
              <a:ext cx="1186815" cy="64579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fontAlgn="base" defTabSz="9144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tabLst>
                  <a:tab pos="628650" algn="l"/>
                </a:tabLst>
              </a:pPr>
              <a:r>
                <a:rPr lang="en-US" altLang="ko-KR" sz="12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- JSP처리 그림</a:t>
              </a:r>
              <a:endParaRPr lang="ko-KR" altLang="en-US" sz="1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171450" indent="-171450" algn="ctr" fontAlgn="base" defTabSz="9144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  <a:tabLst>
                  <a:tab pos="628650" algn="l"/>
                </a:tabLst>
              </a:pPr>
              <a:r>
                <a:rPr lang="en-US" altLang="ko-KR" sz="12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JSP 순서</a:t>
              </a:r>
              <a:endParaRPr lang="ko-KR" altLang="en-US" sz="1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 Box 8"/>
            <p:cNvSpPr txBox="1">
              <a:spLocks/>
            </p:cNvSpPr>
            <p:nvPr/>
          </p:nvSpPr>
          <p:spPr bwMode="auto">
            <a:xfrm rot="0">
              <a:off x="6791325" y="3834765"/>
              <a:ext cx="488315" cy="27749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순서</a:t>
              </a:r>
              <a:endParaRPr lang="ko-KR" altLang="en-US" sz="12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9" name="텍스트 상자 18"/>
          <p:cNvSpPr txBox="1">
            <a:spLocks/>
          </p:cNvSpPr>
          <p:nvPr/>
        </p:nvSpPr>
        <p:spPr>
          <a:xfrm>
            <a:off x="5952490" y="1909445"/>
            <a:ext cx="2564130" cy="3981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rgbClr val="DDDDDD"/>
                </a:solidFill>
                <a:latin typeface="Arial" charset="0"/>
                <a:ea typeface="본고딕" charset="0"/>
              </a:rPr>
              <a:t>Java Server Pages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4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7005" y="168275"/>
            <a:ext cx="2325370" cy="9582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JSP처리</a:t>
            </a:r>
            <a:b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그림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2042160" y="2532033"/>
            <a:ext cx="1687830" cy="8045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웹 브라우저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(크롬,익스플러,파폭...)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166802" y="2510258"/>
            <a:ext cx="1849120" cy="8058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웹 컨테이너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315460" y="2532033"/>
            <a:ext cx="1384935" cy="7827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웹 서버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6610350" y="4626610"/>
            <a:ext cx="1384935" cy="11017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JSP.CLASS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365500" y="4625340"/>
            <a:ext cx="1384935" cy="10909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JSP.JAVA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68910" y="2532033"/>
            <a:ext cx="1385570" cy="7827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JSP 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요청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824500" y="1882188"/>
            <a:ext cx="1884343" cy="4629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 smtClean="0">
                <a:latin typeface="맑은 고딕" charset="0"/>
                <a:ea typeface="맑은 고딕" charset="0"/>
              </a:rPr>
              <a:t>사용자가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웹 </a:t>
            </a:r>
            <a:r>
              <a:rPr lang="en-US" altLang="ko-KR" sz="1200" b="0" strike="noStrike" cap="none" dirty="0" err="1" smtClean="0">
                <a:latin typeface="맑은 고딕" charset="0"/>
                <a:ea typeface="맑은 고딕" charset="0"/>
              </a:rPr>
              <a:t>브라우저를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 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사용합니다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1536065" y="2769236"/>
            <a:ext cx="526415" cy="3857"/>
          </a:xfrm>
          <a:prstGeom prst="straightConnector1">
            <a:avLst/>
          </a:prstGeom>
          <a:ln w="9525" cap="flat" cmpd="sng">
            <a:solidFill>
              <a:schemeClr val="accent4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endCxn id="10" idx="2"/>
          </p:cNvCxnSpPr>
          <p:nvPr/>
        </p:nvCxnSpPr>
        <p:spPr>
          <a:xfrm flipV="1">
            <a:off x="1766672" y="2345135"/>
            <a:ext cx="0" cy="427960"/>
          </a:xfrm>
          <a:prstGeom prst="line">
            <a:avLst/>
          </a:prstGeom>
          <a:ln w="9525" cap="flat" cmpd="sng">
            <a:solidFill>
              <a:schemeClr val="accent4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flipV="1">
            <a:off x="3723640" y="2741295"/>
            <a:ext cx="591820" cy="10160"/>
          </a:xfrm>
          <a:prstGeom prst="straightConnector1">
            <a:avLst/>
          </a:prstGeom>
          <a:ln w="9525" cap="flat" cmpd="sng">
            <a:solidFill>
              <a:srgbClr val="4D009A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>
            <a:off x="5723255" y="2759075"/>
            <a:ext cx="462915" cy="11430"/>
          </a:xfrm>
          <a:prstGeom prst="straightConnector1">
            <a:avLst/>
          </a:prstGeom>
          <a:ln w="9525" cap="flat" cmpd="sng">
            <a:solidFill>
              <a:schemeClr val="accent4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stCxn id="4" idx="2"/>
            <a:endCxn id="8" idx="0"/>
          </p:cNvCxnSpPr>
          <p:nvPr/>
        </p:nvCxnSpPr>
        <p:spPr>
          <a:xfrm rot="5400000">
            <a:off x="4920032" y="2454009"/>
            <a:ext cx="1309267" cy="3033394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rgbClr val="FF0066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8" idx="3"/>
            <a:endCxn id="6" idx="1"/>
          </p:cNvCxnSpPr>
          <p:nvPr/>
        </p:nvCxnSpPr>
        <p:spPr>
          <a:xfrm>
            <a:off x="4749800" y="5170805"/>
            <a:ext cx="1861185" cy="6985"/>
          </a:xfrm>
          <a:prstGeom prst="straightConnector1">
            <a:avLst/>
          </a:prstGeom>
          <a:ln w="9525" cap="flat" cmpd="sng">
            <a:solidFill>
              <a:srgbClr val="FF0066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6" idx="3"/>
            <a:endCxn id="4" idx="3"/>
          </p:cNvCxnSpPr>
          <p:nvPr/>
        </p:nvCxnSpPr>
        <p:spPr>
          <a:xfrm flipV="1">
            <a:off x="7995285" y="2913166"/>
            <a:ext cx="20637" cy="2264307"/>
          </a:xfrm>
          <a:prstGeom prst="bentConnector3">
            <a:avLst>
              <a:gd name="adj1" fmla="val 1207719"/>
            </a:avLst>
          </a:prstGeom>
          <a:ln w="9525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flipH="1" flipV="1">
            <a:off x="5688330" y="3169920"/>
            <a:ext cx="506730" cy="4445"/>
          </a:xfrm>
          <a:prstGeom prst="straightConnector1">
            <a:avLst/>
          </a:prstGeom>
          <a:ln w="9525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flipH="1">
            <a:off x="3723640" y="3134360"/>
            <a:ext cx="581026" cy="635"/>
          </a:xfrm>
          <a:prstGeom prst="straightConnector1">
            <a:avLst/>
          </a:prstGeom>
          <a:ln w="9525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flipH="1" flipV="1">
            <a:off x="1536065" y="3100801"/>
            <a:ext cx="509270" cy="15779"/>
          </a:xfrm>
          <a:prstGeom prst="straightConnector1">
            <a:avLst/>
          </a:prstGeom>
          <a:ln w="9525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>
            <a:spLocks/>
          </p:cNvSpPr>
          <p:nvPr/>
        </p:nvSpPr>
        <p:spPr>
          <a:xfrm>
            <a:off x="5405755" y="3756025"/>
            <a:ext cx="1363345" cy="4629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JSP파일을 servlet으로 변환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4975225" y="4912360"/>
            <a:ext cx="1443990" cy="7391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컴파일을 하면 jsp.class가 생성됨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7673340" y="3693795"/>
            <a:ext cx="1229360" cy="8324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컴파일을 끝낸 class파일을 웹브라우저에 전송합니다.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4088130" y="1200150"/>
            <a:ext cx="1810385" cy="122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웹 서버의 주된 기능은 웹 페이지를 클라이언트로 전달하는 것이다. 주로 그림, CSS, 자바스크립트를 포함한 HTML 문서가 클라이언트로 전달된다.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6185535" y="1219200"/>
            <a:ext cx="1811655" cy="899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웹 컨테이너 : 서브릿(servlet)에 대한 요청을 받고 서브릿(servlet)을 관리 답변을 해주는 중간매개체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1282065" y="3630930"/>
            <a:ext cx="1847850" cy="186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자바 서블릿(Java Servlet):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1. 자바를 사용하여 웹페이지를 동적으로 생성하는 서버측 프로그램 혹은 그 사양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2. 자바 서블릿은 웹 서버의 성능을 향상하기 위해 사용되는 자바 클래스의 일종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2492375" y="170180"/>
            <a:ext cx="3084830" cy="577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numCol="1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JSP = HTML내에 자바 코드를 삽입하여 웹 서버에서 동적으로 웹 페이지를 생성하여 웹 브라우저에 돌려주는 언어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>
            <a:endCxn id="5" idx="0"/>
          </p:cNvCxnSpPr>
          <p:nvPr/>
        </p:nvCxnSpPr>
        <p:spPr>
          <a:xfrm>
            <a:off x="5001895" y="2413000"/>
            <a:ext cx="6033" cy="119033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28" idx="2"/>
            <a:endCxn id="4" idx="0"/>
          </p:cNvCxnSpPr>
          <p:nvPr/>
        </p:nvCxnSpPr>
        <p:spPr>
          <a:xfrm flipH="1">
            <a:off x="7091362" y="2118995"/>
            <a:ext cx="1" cy="391263"/>
          </a:xfrm>
          <a:prstGeom prst="line">
            <a:avLst/>
          </a:prstGeom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flipV="1">
            <a:off x="3128645" y="4097020"/>
            <a:ext cx="2295525" cy="41275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75240" cy="6408712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유저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→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JSP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를 요청 </a:t>
            </a:r>
            <a:r>
              <a:rPr lang="ko-KR" altLang="en-US" sz="2400" dirty="0" smtClean="0">
                <a:latin typeface="+mj-ea"/>
              </a:rPr>
              <a:t>→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ko-KR" altLang="en-US" sz="2400" dirty="0" smtClean="0">
                <a:latin typeface="+mj-ea"/>
              </a:rPr>
              <a:t> 웹 서버</a:t>
            </a:r>
            <a:r>
              <a:rPr lang="ko-KR" altLang="en-US" sz="2400" dirty="0">
                <a:latin typeface="+mj-ea"/>
              </a:rPr>
              <a:t> →</a:t>
            </a:r>
            <a:r>
              <a:rPr lang="ko-KR" altLang="en-US" sz="2400" dirty="0" smtClean="0">
                <a:latin typeface="+mj-ea"/>
              </a:rPr>
              <a:t>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전달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 </a:t>
            </a:r>
            <a:r>
              <a:rPr lang="ko-KR" altLang="en-US" sz="2400" dirty="0" smtClean="0">
                <a:latin typeface="+mj-ea"/>
              </a:rPr>
              <a:t>→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>
                <a:latin typeface="+mj-ea"/>
              </a:rPr>
              <a:t/>
            </a:r>
            <a:br>
              <a:rPr lang="en-US" altLang="ko-KR" sz="2400" dirty="0">
                <a:latin typeface="+mj-ea"/>
              </a:rPr>
            </a:br>
            <a:r>
              <a:rPr lang="ko-KR" altLang="en-US" sz="2400" dirty="0" smtClean="0">
                <a:latin typeface="+mj-ea"/>
              </a:rPr>
              <a:t> 웹 컨테이너 →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(JSP.FILE 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을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JSP.JAVA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로 변환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</a:t>
            </a:r>
            <a:r>
              <a:rPr lang="ko-KR" altLang="en-US" sz="2400" dirty="0">
                <a:solidFill>
                  <a:srgbClr val="FFC000"/>
                </a:solidFill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→ 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>
                <a:latin typeface="+mj-ea"/>
              </a:rPr>
              <a:t/>
            </a:r>
            <a:br>
              <a:rPr lang="en-US" altLang="ko-KR" sz="2400" dirty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>JSP.JAVA </a:t>
            </a:r>
            <a:r>
              <a:rPr lang="ko-KR" altLang="en-US" sz="2400" dirty="0" smtClean="0">
                <a:latin typeface="+mj-ea"/>
              </a:rPr>
              <a:t>→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컴파일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 </a:t>
            </a:r>
            <a:r>
              <a:rPr lang="ko-KR" altLang="en-US" sz="2400" dirty="0" smtClean="0">
                <a:latin typeface="+mj-ea"/>
              </a:rPr>
              <a:t>→ 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>JSP.CALSS</a:t>
            </a:r>
            <a:r>
              <a:rPr lang="ko-KR" altLang="en-US" sz="2400" dirty="0" smtClean="0">
                <a:latin typeface="+mj-ea"/>
              </a:rPr>
              <a:t>로 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변환</a:t>
            </a:r>
            <a:r>
              <a:rPr lang="ko-KR" altLang="en-US" sz="2400" dirty="0" smtClean="0">
                <a:latin typeface="+mj-ea"/>
              </a:rPr>
              <a:t> → 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>JSP.CLASS </a:t>
            </a:r>
            <a:r>
              <a:rPr lang="ko-KR" altLang="en-US" sz="2400" dirty="0" smtClean="0">
                <a:latin typeface="+mj-ea"/>
              </a:rPr>
              <a:t>파일</a:t>
            </a:r>
            <a:r>
              <a:rPr lang="ko-KR" altLang="en-US" sz="2400" dirty="0">
                <a:latin typeface="+mj-ea"/>
              </a:rPr>
              <a:t> →</a:t>
            </a:r>
            <a:r>
              <a:rPr lang="ko-KR" altLang="en-US" sz="2400" dirty="0" smtClean="0">
                <a:latin typeface="+mj-ea"/>
              </a:rPr>
              <a:t> 웹 컨테이너 →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전달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 </a:t>
            </a:r>
            <a:r>
              <a:rPr lang="ko-KR" altLang="en-US" sz="2400" dirty="0" smtClean="0">
                <a:latin typeface="+mj-ea"/>
              </a:rPr>
              <a:t>→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ko-KR" altLang="en-US" sz="2400" dirty="0" smtClean="0">
                <a:latin typeface="+mj-ea"/>
              </a:rPr>
              <a:t> 웹 서버 →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전달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 </a:t>
            </a:r>
            <a:r>
              <a:rPr lang="ko-KR" altLang="en-US" sz="2400" dirty="0" smtClean="0">
                <a:latin typeface="+mj-ea"/>
              </a:rPr>
              <a:t>→</a:t>
            </a:r>
            <a:r>
              <a:rPr lang="en-US" altLang="ko-KR" sz="2400" smtClean="0">
                <a:latin typeface="+mj-ea"/>
              </a:rPr>
              <a:t/>
            </a:r>
            <a:br>
              <a:rPr lang="en-US" altLang="ko-KR" sz="240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ko-KR" altLang="en-US" sz="2400" dirty="0" smtClean="0">
                <a:latin typeface="+mj-ea"/>
              </a:rPr>
              <a:t>웹 브라우저 → 유저에게 보임</a:t>
            </a:r>
            <a:endParaRPr lang="ko-KR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8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808080"/>
      </a:lt2>
      <a:accent1>
        <a:srgbClr val="0A3466"/>
      </a:accent1>
      <a:accent2>
        <a:srgbClr val="71B04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2225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27</Paragraphs>
  <Words>149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category>본 문서의 저작권은 비즈폼에 있습니다.</cp:category>
  <dc:creator>㈜비즈폼</dc:creator>
  <cp:lastModifiedBy>gjk0473</cp:lastModifiedBy>
  <dc:title>파워포인트배경(초록 숲 배경)</dc:title>
  <dcterms:modified xsi:type="dcterms:W3CDTF">2018-08-01T15:16:29Z</dcterms:modified>
</cp:coreProperties>
</file>