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8288000" cy="10287000"/>
  <p:notesSz cx="6858000" cy="9144000"/>
  <p:embeddedFontLst>
    <p:embeddedFont>
      <p:font typeface="Canva Sans" panose="020B0604020202020204" charset="0"/>
      <p:regular r:id="rId25"/>
    </p:embeddedFont>
    <p:embeddedFont>
      <p:font typeface="Canva Sans Bold" panose="020B0604020202020204" charset="0"/>
      <p:regular r:id="rId26"/>
    </p:embeddedFont>
    <p:embeddedFont>
      <p:font typeface="Canva Sans Bold Italics" panose="020B0604020202020204" charset="0"/>
      <p:regular r:id="rId27"/>
    </p:embeddedFont>
    <p:embeddedFont>
      <p:font typeface="DM Sans" pitchFamily="2" charset="0"/>
      <p:regular r:id="rId28"/>
      <p:bold r:id="rId29"/>
      <p:italic r:id="rId30"/>
      <p:boldItalic r:id="rId31"/>
    </p:embeddedFont>
    <p:embeddedFont>
      <p:font typeface="DM Sans Bold" pitchFamily="2" charset="0"/>
      <p:regular r:id="rId32"/>
      <p:bold r:id="rId33"/>
    </p:embeddedFont>
    <p:embeddedFont>
      <p:font typeface="DM Sans Bold Italics" panose="020B0604020202020204" charset="0"/>
      <p:regular r:id="rId34"/>
    </p:embeddedFont>
    <p:embeddedFont>
      <p:font typeface="DM Sans Italics" panose="020B0604020202020204" charset="0"/>
      <p:regular r:id="rId35"/>
    </p:embeddedFont>
    <p:embeddedFont>
      <p:font typeface="Montserrat Bold" panose="020B0604020202020204" charset="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6" d="100"/>
          <a:sy n="46" d="100"/>
        </p:scale>
        <p:origin x="540"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svg"/></Relationships>
</file>

<file path=ppt/slides/_rels/slide16.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7.jpe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2.sv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svg"/><Relationship Id="rId7" Type="http://schemas.openxmlformats.org/officeDocument/2006/relationships/image" Target="../media/image20.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2.sv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2.svg"/><Relationship Id="rId7" Type="http://schemas.openxmlformats.org/officeDocument/2006/relationships/image" Target="../media/image2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2.jpeg"/><Relationship Id="rId5" Type="http://schemas.openxmlformats.org/officeDocument/2006/relationships/image" Target="../media/image6.sv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jpeg"/><Relationship Id="rId5" Type="http://schemas.openxmlformats.org/officeDocument/2006/relationships/image" Target="../media/image6.sv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id="4" name="TextBox 4"/>
            <p:cNvSpPr txBox="1"/>
            <p:nvPr/>
          </p:nvSpPr>
          <p:spPr>
            <a:xfrm>
              <a:off x="0" y="-38100"/>
              <a:ext cx="4274726" cy="2205567"/>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981200" y="-94024"/>
            <a:ext cx="4102978" cy="2245448"/>
          </a:xfrm>
          <a:custGeom>
            <a:avLst/>
            <a:gdLst/>
            <a:ahLst/>
            <a:cxnLst/>
            <a:rect l="l" t="t" r="r" b="b"/>
            <a:pathLst>
              <a:path w="4102978" h="224544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2428023" y="3361052"/>
            <a:ext cx="13497777" cy="3241676"/>
          </a:xfrm>
          <a:prstGeom prst="rect">
            <a:avLst/>
          </a:prstGeom>
        </p:spPr>
        <p:txBody>
          <a:bodyPr lIns="0" tIns="0" rIns="0" bIns="0" rtlCol="0" anchor="t">
            <a:spAutoFit/>
          </a:bodyPr>
          <a:lstStyle/>
          <a:p>
            <a:pPr algn="ctr">
              <a:lnSpc>
                <a:spcPts val="12500"/>
              </a:lnSpc>
            </a:pPr>
            <a:r>
              <a:rPr lang="en-US" sz="12500" b="1">
                <a:solidFill>
                  <a:srgbClr val="FFFFFF"/>
                </a:solidFill>
                <a:latin typeface="DM Sans Bold"/>
                <a:ea typeface="DM Sans Bold"/>
                <a:cs typeface="DM Sans Bold"/>
                <a:sym typeface="DM Sans Bold"/>
              </a:rPr>
              <a:t>FIBONACCI</a:t>
            </a:r>
          </a:p>
          <a:p>
            <a:pPr algn="ctr">
              <a:lnSpc>
                <a:spcPts val="12500"/>
              </a:lnSpc>
            </a:pPr>
            <a:r>
              <a:rPr lang="en-US" sz="12500" b="1">
                <a:solidFill>
                  <a:srgbClr val="FFFFFF"/>
                </a:solidFill>
                <a:latin typeface="DM Sans Bold"/>
                <a:ea typeface="DM Sans Bold"/>
                <a:cs typeface="DM Sans Bold"/>
                <a:sym typeface="DM Sans Bold"/>
              </a:rPr>
              <a:t>SEQUENCE</a:t>
            </a:r>
          </a:p>
        </p:txBody>
      </p:sp>
      <p:sp>
        <p:nvSpPr>
          <p:cNvPr id="7" name="TextBox 7"/>
          <p:cNvSpPr txBox="1"/>
          <p:nvPr/>
        </p:nvSpPr>
        <p:spPr>
          <a:xfrm>
            <a:off x="7682066" y="6360154"/>
            <a:ext cx="5722116" cy="523246"/>
          </a:xfrm>
          <a:prstGeom prst="rect">
            <a:avLst/>
          </a:prstGeom>
        </p:spPr>
        <p:txBody>
          <a:bodyPr lIns="0" tIns="0" rIns="0" bIns="0" rtlCol="0" anchor="t">
            <a:spAutoFit/>
          </a:bodyPr>
          <a:lstStyle/>
          <a:p>
            <a:pPr algn="r">
              <a:lnSpc>
                <a:spcPts val="4070"/>
              </a:lnSpc>
            </a:pPr>
            <a:r>
              <a:rPr lang="en-US" sz="3700" i="1">
                <a:solidFill>
                  <a:srgbClr val="FFFFFF"/>
                </a:solidFill>
                <a:latin typeface="DM Sans Italics"/>
                <a:ea typeface="DM Sans Italics"/>
                <a:cs typeface="DM Sans Italics"/>
                <a:sym typeface="DM Sans Italics"/>
              </a:rPr>
              <a:t>Group 8</a:t>
            </a:r>
          </a:p>
        </p:txBody>
      </p:sp>
      <p:sp>
        <p:nvSpPr>
          <p:cNvPr id="8" name="Freeform 8"/>
          <p:cNvSpPr/>
          <p:nvPr/>
        </p:nvSpPr>
        <p:spPr>
          <a:xfrm>
            <a:off x="1981200" y="6267450"/>
            <a:ext cx="2880360" cy="4114800"/>
          </a:xfrm>
          <a:custGeom>
            <a:avLst/>
            <a:gdLst/>
            <a:ahLst/>
            <a:cxnLst/>
            <a:rect l="l" t="t" r="r" b="b"/>
            <a:pathLst>
              <a:path w="2880360" h="4114800">
                <a:moveTo>
                  <a:pt x="0" y="0"/>
                </a:moveTo>
                <a:lnTo>
                  <a:pt x="2880360" y="0"/>
                </a:lnTo>
                <a:lnTo>
                  <a:pt x="28803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10800000">
            <a:off x="5623560" y="7673106"/>
            <a:ext cx="3422956" cy="2613894"/>
          </a:xfrm>
          <a:custGeom>
            <a:avLst/>
            <a:gdLst/>
            <a:ahLst/>
            <a:cxnLst/>
            <a:rect l="l" t="t" r="r" b="b"/>
            <a:pathLst>
              <a:path w="3422956" h="2613894">
                <a:moveTo>
                  <a:pt x="0" y="0"/>
                </a:moveTo>
                <a:lnTo>
                  <a:pt x="3422956" y="0"/>
                </a:lnTo>
                <a:lnTo>
                  <a:pt x="3422956" y="2613894"/>
                </a:lnTo>
                <a:lnTo>
                  <a:pt x="0" y="261389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TextBox 10"/>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305895" y="1193519"/>
            <a:ext cx="9676209" cy="596899"/>
          </a:xfrm>
          <a:prstGeom prst="rect">
            <a:avLst/>
          </a:prstGeom>
        </p:spPr>
        <p:txBody>
          <a:bodyPr lIns="0" tIns="0" rIns="0" bIns="0" rtlCol="0" anchor="t">
            <a:spAutoFit/>
          </a:bodyPr>
          <a:lstStyle/>
          <a:p>
            <a:pPr algn="ctr">
              <a:lnSpc>
                <a:spcPts val="4900"/>
              </a:lnSpc>
            </a:pPr>
            <a:r>
              <a:rPr lang="en-US" sz="3500" b="1">
                <a:solidFill>
                  <a:srgbClr val="8CA9AD"/>
                </a:solidFill>
                <a:latin typeface="Canva Sans Bold"/>
                <a:ea typeface="Canva Sans Bold"/>
                <a:cs typeface="Canva Sans Bold"/>
                <a:sym typeface="Canva Sans Bold"/>
              </a:rPr>
              <a:t>An Exact Formula for the Fibonacci Numbers</a:t>
            </a:r>
          </a:p>
        </p:txBody>
      </p:sp>
      <p:sp>
        <p:nvSpPr>
          <p:cNvPr id="3" name="TextBox 3"/>
          <p:cNvSpPr txBox="1"/>
          <p:nvPr/>
        </p:nvSpPr>
        <p:spPr>
          <a:xfrm>
            <a:off x="3601775" y="1212569"/>
            <a:ext cx="11084450" cy="5320929"/>
          </a:xfrm>
          <a:prstGeom prst="rect">
            <a:avLst/>
          </a:prstGeom>
        </p:spPr>
        <p:txBody>
          <a:bodyPr lIns="0" tIns="0" rIns="0" bIns="0" rtlCol="0" anchor="t">
            <a:spAutoFit/>
          </a:bodyPr>
          <a:lstStyle/>
          <a:p>
            <a:pPr algn="l">
              <a:lnSpc>
                <a:spcPts val="3870"/>
              </a:lnSpc>
            </a:pPr>
            <a:endParaRPr/>
          </a:p>
          <a:p>
            <a:pPr algn="ctr">
              <a:lnSpc>
                <a:spcPts val="3870"/>
              </a:lnSpc>
            </a:pPr>
            <a:endParaRPr/>
          </a:p>
          <a:p>
            <a:pPr algn="ctr">
              <a:lnSpc>
                <a:spcPts val="3870"/>
              </a:lnSpc>
            </a:pPr>
            <a:endParaRPr/>
          </a:p>
          <a:p>
            <a:pPr algn="ctr">
              <a:lnSpc>
                <a:spcPts val="3870"/>
              </a:lnSpc>
            </a:pPr>
            <a:endParaRPr/>
          </a:p>
          <a:p>
            <a:pPr algn="ctr">
              <a:lnSpc>
                <a:spcPts val="3870"/>
              </a:lnSpc>
            </a:pPr>
            <a:r>
              <a:rPr lang="en-US" sz="2764" b="1" i="1">
                <a:solidFill>
                  <a:srgbClr val="000000"/>
                </a:solidFill>
                <a:latin typeface="Canva Sans Bold Italics"/>
                <a:ea typeface="Canva Sans Bold Italics"/>
                <a:cs typeface="Canva Sans Bold Italics"/>
                <a:sym typeface="Canva Sans Bold Italics"/>
              </a:rPr>
              <a:t>WE’LL DISCUSS SOMETHING THAT’S A LITTLE MORE COMPLICATED, BUT IT SHOWS HOW REASONING INDUCTION CAN LEAD TO SOME NON-OBVIOUS DISCOVERIES. SPECIFICALLY, WE WILL USE IT TO COME UP WITH AN EXACT FORMULA FOR THE FIBONACCI NUMBERS, WRITING FN DIRECTLY IN TERMS OF N.</a:t>
            </a:r>
          </a:p>
          <a:p>
            <a:pPr algn="l">
              <a:lnSpc>
                <a:spcPts val="3870"/>
              </a:lnSpc>
              <a:spcBef>
                <a:spcPct val="0"/>
              </a:spcBef>
            </a:pPr>
            <a:endParaRPr lang="en-US" sz="2764" b="1" i="1">
              <a:solidFill>
                <a:srgbClr val="000000"/>
              </a:solidFill>
              <a:latin typeface="Canva Sans Bold Italics"/>
              <a:ea typeface="Canva Sans Bold Italics"/>
              <a:cs typeface="Canva Sans Bold Italics"/>
              <a:sym typeface="Canva Sans Bold Italics"/>
            </a:endParaRPr>
          </a:p>
        </p:txBody>
      </p:sp>
      <p:sp>
        <p:nvSpPr>
          <p:cNvPr id="4" name="Freeform 4"/>
          <p:cNvSpPr/>
          <p:nvPr/>
        </p:nvSpPr>
        <p:spPr>
          <a:xfrm rot="-10800000">
            <a:off x="-2955871" y="5398042"/>
            <a:ext cx="5450085" cy="4161883"/>
          </a:xfrm>
          <a:custGeom>
            <a:avLst/>
            <a:gdLst/>
            <a:ahLst/>
            <a:cxnLst/>
            <a:rect l="l" t="t" r="r" b="b"/>
            <a:pathLst>
              <a:path w="5450085" h="4161883">
                <a:moveTo>
                  <a:pt x="0" y="0"/>
                </a:moveTo>
                <a:lnTo>
                  <a:pt x="5450086" y="0"/>
                </a:lnTo>
                <a:lnTo>
                  <a:pt x="5450086" y="4161883"/>
                </a:lnTo>
                <a:lnTo>
                  <a:pt x="0" y="41618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12700661" y="1546"/>
            <a:ext cx="7549688" cy="9362608"/>
            <a:chOff x="0" y="0"/>
            <a:chExt cx="10066251" cy="12483477"/>
          </a:xfrm>
        </p:grpSpPr>
        <p:sp>
          <p:nvSpPr>
            <p:cNvPr id="6" name="AutoShape 6"/>
            <p:cNvSpPr/>
            <p:nvPr/>
          </p:nvSpPr>
          <p:spPr>
            <a:xfrm flipV="1">
              <a:off x="23415" y="9844"/>
              <a:ext cx="5240240" cy="12463788"/>
            </a:xfrm>
            <a:prstGeom prst="line">
              <a:avLst/>
            </a:prstGeom>
            <a:ln w="50800" cap="flat">
              <a:solidFill>
                <a:srgbClr val="BBCBCD"/>
              </a:solidFill>
              <a:prstDash val="solid"/>
              <a:headEnd type="none" w="sm" len="sm"/>
              <a:tailEnd type="none" w="sm" len="sm"/>
            </a:ln>
          </p:spPr>
        </p:sp>
        <p:sp>
          <p:nvSpPr>
            <p:cNvPr id="7" name="AutoShape 7"/>
            <p:cNvSpPr/>
            <p:nvPr/>
          </p:nvSpPr>
          <p:spPr>
            <a:xfrm flipV="1">
              <a:off x="554435" y="9844"/>
              <a:ext cx="5240240" cy="12463788"/>
            </a:xfrm>
            <a:prstGeom prst="line">
              <a:avLst/>
            </a:prstGeom>
            <a:ln w="50800" cap="flat">
              <a:solidFill>
                <a:srgbClr val="BBCBCD"/>
              </a:solidFill>
              <a:prstDash val="solid"/>
              <a:headEnd type="none" w="sm" len="sm"/>
              <a:tailEnd type="none" w="sm" len="sm"/>
            </a:ln>
          </p:spPr>
        </p:sp>
        <p:sp>
          <p:nvSpPr>
            <p:cNvPr id="8" name="AutoShape 8"/>
            <p:cNvSpPr/>
            <p:nvPr/>
          </p:nvSpPr>
          <p:spPr>
            <a:xfrm flipV="1">
              <a:off x="1085455" y="9844"/>
              <a:ext cx="5240240" cy="12463788"/>
            </a:xfrm>
            <a:prstGeom prst="line">
              <a:avLst/>
            </a:prstGeom>
            <a:ln w="50800" cap="flat">
              <a:solidFill>
                <a:srgbClr val="BBCBCD"/>
              </a:solidFill>
              <a:prstDash val="solid"/>
              <a:headEnd type="none" w="sm" len="sm"/>
              <a:tailEnd type="none" w="sm" len="sm"/>
            </a:ln>
          </p:spPr>
        </p:sp>
        <p:sp>
          <p:nvSpPr>
            <p:cNvPr id="9" name="AutoShape 9"/>
            <p:cNvSpPr/>
            <p:nvPr/>
          </p:nvSpPr>
          <p:spPr>
            <a:xfrm flipV="1">
              <a:off x="1616475" y="9844"/>
              <a:ext cx="5240240" cy="12463788"/>
            </a:xfrm>
            <a:prstGeom prst="line">
              <a:avLst/>
            </a:prstGeom>
            <a:ln w="50800" cap="flat">
              <a:solidFill>
                <a:srgbClr val="BBCBCD"/>
              </a:solidFill>
              <a:prstDash val="solid"/>
              <a:headEnd type="none" w="sm" len="sm"/>
              <a:tailEnd type="none" w="sm" len="sm"/>
            </a:ln>
          </p:spPr>
        </p:sp>
        <p:sp>
          <p:nvSpPr>
            <p:cNvPr id="10" name="AutoShape 10"/>
            <p:cNvSpPr/>
            <p:nvPr/>
          </p:nvSpPr>
          <p:spPr>
            <a:xfrm flipV="1">
              <a:off x="2147496" y="9844"/>
              <a:ext cx="5240240" cy="12463788"/>
            </a:xfrm>
            <a:prstGeom prst="line">
              <a:avLst/>
            </a:prstGeom>
            <a:ln w="50800" cap="flat">
              <a:solidFill>
                <a:srgbClr val="BBCBCD"/>
              </a:solidFill>
              <a:prstDash val="solid"/>
              <a:headEnd type="none" w="sm" len="sm"/>
              <a:tailEnd type="none" w="sm" len="sm"/>
            </a:ln>
          </p:spPr>
        </p:sp>
        <p:sp>
          <p:nvSpPr>
            <p:cNvPr id="11" name="AutoShape 11"/>
            <p:cNvSpPr/>
            <p:nvPr/>
          </p:nvSpPr>
          <p:spPr>
            <a:xfrm flipV="1">
              <a:off x="2678516" y="9844"/>
              <a:ext cx="5240240" cy="12463788"/>
            </a:xfrm>
            <a:prstGeom prst="line">
              <a:avLst/>
            </a:prstGeom>
            <a:ln w="50800" cap="flat">
              <a:solidFill>
                <a:srgbClr val="BBCBCD"/>
              </a:solidFill>
              <a:prstDash val="solid"/>
              <a:headEnd type="none" w="sm" len="sm"/>
              <a:tailEnd type="none" w="sm" len="sm"/>
            </a:ln>
          </p:spPr>
        </p:sp>
        <p:sp>
          <p:nvSpPr>
            <p:cNvPr id="12" name="AutoShape 12"/>
            <p:cNvSpPr/>
            <p:nvPr/>
          </p:nvSpPr>
          <p:spPr>
            <a:xfrm flipV="1">
              <a:off x="3209536" y="9844"/>
              <a:ext cx="5240240" cy="12463788"/>
            </a:xfrm>
            <a:prstGeom prst="line">
              <a:avLst/>
            </a:prstGeom>
            <a:ln w="50800" cap="flat">
              <a:solidFill>
                <a:srgbClr val="BBCBCD"/>
              </a:solidFill>
              <a:prstDash val="solid"/>
              <a:headEnd type="none" w="sm" len="sm"/>
              <a:tailEnd type="none" w="sm" len="sm"/>
            </a:ln>
          </p:spPr>
        </p:sp>
        <p:sp>
          <p:nvSpPr>
            <p:cNvPr id="13" name="AutoShape 13"/>
            <p:cNvSpPr/>
            <p:nvPr/>
          </p:nvSpPr>
          <p:spPr>
            <a:xfrm flipV="1">
              <a:off x="3740556" y="9844"/>
              <a:ext cx="5240240" cy="12463788"/>
            </a:xfrm>
            <a:prstGeom prst="line">
              <a:avLst/>
            </a:prstGeom>
            <a:ln w="50800" cap="flat">
              <a:solidFill>
                <a:srgbClr val="BBCBCD"/>
              </a:solidFill>
              <a:prstDash val="solid"/>
              <a:headEnd type="none" w="sm" len="sm"/>
              <a:tailEnd type="none" w="sm" len="sm"/>
            </a:ln>
          </p:spPr>
        </p:sp>
        <p:sp>
          <p:nvSpPr>
            <p:cNvPr id="14" name="AutoShape 14"/>
            <p:cNvSpPr/>
            <p:nvPr/>
          </p:nvSpPr>
          <p:spPr>
            <a:xfrm flipV="1">
              <a:off x="4271576" y="9844"/>
              <a:ext cx="5240240" cy="12463788"/>
            </a:xfrm>
            <a:prstGeom prst="line">
              <a:avLst/>
            </a:prstGeom>
            <a:ln w="50800" cap="flat">
              <a:solidFill>
                <a:srgbClr val="BBCBCD"/>
              </a:solidFill>
              <a:prstDash val="solid"/>
              <a:headEnd type="none" w="sm" len="sm"/>
              <a:tailEnd type="none" w="sm" len="sm"/>
            </a:ln>
          </p:spPr>
        </p:sp>
        <p:sp>
          <p:nvSpPr>
            <p:cNvPr id="15" name="AutoShape 15"/>
            <p:cNvSpPr/>
            <p:nvPr/>
          </p:nvSpPr>
          <p:spPr>
            <a:xfrm flipV="1">
              <a:off x="4802597" y="9844"/>
              <a:ext cx="5240240" cy="12463788"/>
            </a:xfrm>
            <a:prstGeom prst="line">
              <a:avLst/>
            </a:prstGeom>
            <a:ln w="50800" cap="flat">
              <a:solidFill>
                <a:srgbClr val="BBCBCD"/>
              </a:solidFill>
              <a:prstDash val="solid"/>
              <a:headEnd type="none" w="sm" len="sm"/>
              <a:tailEnd type="none" w="sm" len="sm"/>
            </a:ln>
          </p:spPr>
        </p:sp>
      </p:grpSp>
      <p:sp>
        <p:nvSpPr>
          <p:cNvPr id="16" name="TextBox 16"/>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10</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231865" y="1195748"/>
            <a:ext cx="13396291" cy="8238719"/>
          </a:xfrm>
          <a:custGeom>
            <a:avLst/>
            <a:gdLst/>
            <a:ahLst/>
            <a:cxnLst/>
            <a:rect l="l" t="t" r="r" b="b"/>
            <a:pathLst>
              <a:path w="13396291" h="8238719">
                <a:moveTo>
                  <a:pt x="0" y="0"/>
                </a:moveTo>
                <a:lnTo>
                  <a:pt x="13396290" y="0"/>
                </a:lnTo>
                <a:lnTo>
                  <a:pt x="13396290" y="8238719"/>
                </a:lnTo>
                <a:lnTo>
                  <a:pt x="0" y="8238719"/>
                </a:lnTo>
                <a:lnTo>
                  <a:pt x="0" y="0"/>
                </a:lnTo>
                <a:close/>
              </a:path>
            </a:pathLst>
          </a:custGeom>
          <a:blipFill>
            <a:blip r:embed="rId2"/>
            <a:stretch>
              <a:fillRect/>
            </a:stretch>
          </a:blipFill>
        </p:spPr>
      </p:sp>
      <p:grpSp>
        <p:nvGrpSpPr>
          <p:cNvPr id="3" name="Group 3"/>
          <p:cNvGrpSpPr/>
          <p:nvPr/>
        </p:nvGrpSpPr>
        <p:grpSpPr>
          <a:xfrm>
            <a:off x="13905284" y="-3485556"/>
            <a:ext cx="7549688" cy="9362608"/>
            <a:chOff x="0" y="0"/>
            <a:chExt cx="10066251" cy="12483477"/>
          </a:xfrm>
        </p:grpSpPr>
        <p:sp>
          <p:nvSpPr>
            <p:cNvPr id="4" name="AutoShape 4"/>
            <p:cNvSpPr/>
            <p:nvPr/>
          </p:nvSpPr>
          <p:spPr>
            <a:xfrm flipV="1">
              <a:off x="23415" y="9844"/>
              <a:ext cx="5240240" cy="12463788"/>
            </a:xfrm>
            <a:prstGeom prst="line">
              <a:avLst/>
            </a:prstGeom>
            <a:ln w="50800" cap="flat">
              <a:solidFill>
                <a:srgbClr val="BBCBCD"/>
              </a:solidFill>
              <a:prstDash val="solid"/>
              <a:headEnd type="none" w="sm" len="sm"/>
              <a:tailEnd type="none" w="sm" len="sm"/>
            </a:ln>
          </p:spPr>
        </p:sp>
        <p:sp>
          <p:nvSpPr>
            <p:cNvPr id="5" name="AutoShape 5"/>
            <p:cNvSpPr/>
            <p:nvPr/>
          </p:nvSpPr>
          <p:spPr>
            <a:xfrm flipV="1">
              <a:off x="554435" y="9844"/>
              <a:ext cx="5240240" cy="12463788"/>
            </a:xfrm>
            <a:prstGeom prst="line">
              <a:avLst/>
            </a:prstGeom>
            <a:ln w="50800" cap="flat">
              <a:solidFill>
                <a:srgbClr val="BBCBCD"/>
              </a:solidFill>
              <a:prstDash val="solid"/>
              <a:headEnd type="none" w="sm" len="sm"/>
              <a:tailEnd type="none" w="sm" len="sm"/>
            </a:ln>
          </p:spPr>
        </p:sp>
        <p:sp>
          <p:nvSpPr>
            <p:cNvPr id="6" name="AutoShape 6"/>
            <p:cNvSpPr/>
            <p:nvPr/>
          </p:nvSpPr>
          <p:spPr>
            <a:xfrm flipV="1">
              <a:off x="1085455" y="9844"/>
              <a:ext cx="5240240" cy="12463788"/>
            </a:xfrm>
            <a:prstGeom prst="line">
              <a:avLst/>
            </a:prstGeom>
            <a:ln w="50800" cap="flat">
              <a:solidFill>
                <a:srgbClr val="BBCBCD"/>
              </a:solidFill>
              <a:prstDash val="solid"/>
              <a:headEnd type="none" w="sm" len="sm"/>
              <a:tailEnd type="none" w="sm" len="sm"/>
            </a:ln>
          </p:spPr>
        </p:sp>
        <p:sp>
          <p:nvSpPr>
            <p:cNvPr id="7" name="AutoShape 7"/>
            <p:cNvSpPr/>
            <p:nvPr/>
          </p:nvSpPr>
          <p:spPr>
            <a:xfrm flipV="1">
              <a:off x="1616475" y="9844"/>
              <a:ext cx="5240240" cy="12463788"/>
            </a:xfrm>
            <a:prstGeom prst="line">
              <a:avLst/>
            </a:prstGeom>
            <a:ln w="50800" cap="flat">
              <a:solidFill>
                <a:srgbClr val="BBCBCD"/>
              </a:solidFill>
              <a:prstDash val="solid"/>
              <a:headEnd type="none" w="sm" len="sm"/>
              <a:tailEnd type="none" w="sm" len="sm"/>
            </a:ln>
          </p:spPr>
        </p:sp>
        <p:sp>
          <p:nvSpPr>
            <p:cNvPr id="8" name="AutoShape 8"/>
            <p:cNvSpPr/>
            <p:nvPr/>
          </p:nvSpPr>
          <p:spPr>
            <a:xfrm flipV="1">
              <a:off x="2147496" y="9844"/>
              <a:ext cx="5240240" cy="12463788"/>
            </a:xfrm>
            <a:prstGeom prst="line">
              <a:avLst/>
            </a:prstGeom>
            <a:ln w="50800" cap="flat">
              <a:solidFill>
                <a:srgbClr val="BBCBCD"/>
              </a:solidFill>
              <a:prstDash val="solid"/>
              <a:headEnd type="none" w="sm" len="sm"/>
              <a:tailEnd type="none" w="sm" len="sm"/>
            </a:ln>
          </p:spPr>
        </p:sp>
        <p:sp>
          <p:nvSpPr>
            <p:cNvPr id="9" name="AutoShape 9"/>
            <p:cNvSpPr/>
            <p:nvPr/>
          </p:nvSpPr>
          <p:spPr>
            <a:xfrm flipV="1">
              <a:off x="2678516" y="9844"/>
              <a:ext cx="5240240" cy="12463788"/>
            </a:xfrm>
            <a:prstGeom prst="line">
              <a:avLst/>
            </a:prstGeom>
            <a:ln w="50800" cap="flat">
              <a:solidFill>
                <a:srgbClr val="BBCBCD"/>
              </a:solidFill>
              <a:prstDash val="solid"/>
              <a:headEnd type="none" w="sm" len="sm"/>
              <a:tailEnd type="none" w="sm" len="sm"/>
            </a:ln>
          </p:spPr>
        </p:sp>
        <p:sp>
          <p:nvSpPr>
            <p:cNvPr id="10" name="AutoShape 10"/>
            <p:cNvSpPr/>
            <p:nvPr/>
          </p:nvSpPr>
          <p:spPr>
            <a:xfrm flipV="1">
              <a:off x="3209536" y="9844"/>
              <a:ext cx="5240240" cy="12463788"/>
            </a:xfrm>
            <a:prstGeom prst="line">
              <a:avLst/>
            </a:prstGeom>
            <a:ln w="50800" cap="flat">
              <a:solidFill>
                <a:srgbClr val="BBCBCD"/>
              </a:solidFill>
              <a:prstDash val="solid"/>
              <a:headEnd type="none" w="sm" len="sm"/>
              <a:tailEnd type="none" w="sm" len="sm"/>
            </a:ln>
          </p:spPr>
        </p:sp>
        <p:sp>
          <p:nvSpPr>
            <p:cNvPr id="11" name="AutoShape 11"/>
            <p:cNvSpPr/>
            <p:nvPr/>
          </p:nvSpPr>
          <p:spPr>
            <a:xfrm flipV="1">
              <a:off x="3740556" y="9844"/>
              <a:ext cx="5240240" cy="12463788"/>
            </a:xfrm>
            <a:prstGeom prst="line">
              <a:avLst/>
            </a:prstGeom>
            <a:ln w="50800" cap="flat">
              <a:solidFill>
                <a:srgbClr val="BBCBCD"/>
              </a:solidFill>
              <a:prstDash val="solid"/>
              <a:headEnd type="none" w="sm" len="sm"/>
              <a:tailEnd type="none" w="sm" len="sm"/>
            </a:ln>
          </p:spPr>
        </p:sp>
        <p:sp>
          <p:nvSpPr>
            <p:cNvPr id="12" name="AutoShape 12"/>
            <p:cNvSpPr/>
            <p:nvPr/>
          </p:nvSpPr>
          <p:spPr>
            <a:xfrm flipV="1">
              <a:off x="4271576" y="9844"/>
              <a:ext cx="5240240" cy="12463788"/>
            </a:xfrm>
            <a:prstGeom prst="line">
              <a:avLst/>
            </a:prstGeom>
            <a:ln w="50800" cap="flat">
              <a:solidFill>
                <a:srgbClr val="BBCBCD"/>
              </a:solidFill>
              <a:prstDash val="solid"/>
              <a:headEnd type="none" w="sm" len="sm"/>
              <a:tailEnd type="none" w="sm" len="sm"/>
            </a:ln>
          </p:spPr>
        </p:sp>
        <p:sp>
          <p:nvSpPr>
            <p:cNvPr id="13" name="AutoShape 13"/>
            <p:cNvSpPr/>
            <p:nvPr/>
          </p:nvSpPr>
          <p:spPr>
            <a:xfrm flipV="1">
              <a:off x="4802597" y="9844"/>
              <a:ext cx="5240240" cy="12463788"/>
            </a:xfrm>
            <a:prstGeom prst="line">
              <a:avLst/>
            </a:prstGeom>
            <a:ln w="50800" cap="flat">
              <a:solidFill>
                <a:srgbClr val="BBCBCD"/>
              </a:solidFill>
              <a:prstDash val="solid"/>
              <a:headEnd type="none" w="sm" len="sm"/>
              <a:tailEnd type="none" w="sm" len="sm"/>
            </a:ln>
          </p:spPr>
        </p:sp>
      </p:grpSp>
      <p:sp>
        <p:nvSpPr>
          <p:cNvPr id="14" name="Freeform 14"/>
          <p:cNvSpPr/>
          <p:nvPr/>
        </p:nvSpPr>
        <p:spPr>
          <a:xfrm>
            <a:off x="-1022789" y="-370844"/>
            <a:ext cx="4102978" cy="3133183"/>
          </a:xfrm>
          <a:custGeom>
            <a:avLst/>
            <a:gdLst/>
            <a:ahLst/>
            <a:cxnLst/>
            <a:rect l="l" t="t" r="r" b="b"/>
            <a:pathLst>
              <a:path w="4102978" h="3133183">
                <a:moveTo>
                  <a:pt x="0" y="0"/>
                </a:moveTo>
                <a:lnTo>
                  <a:pt x="4102978" y="0"/>
                </a:lnTo>
                <a:lnTo>
                  <a:pt x="4102978" y="3133183"/>
                </a:lnTo>
                <a:lnTo>
                  <a:pt x="0" y="31331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5" name="TextBox 15"/>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11</a:t>
            </a:r>
          </a:p>
        </p:txBody>
      </p:sp>
    </p:spTree>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42025" y="0"/>
            <a:ext cx="4102978" cy="3133183"/>
          </a:xfrm>
          <a:custGeom>
            <a:avLst/>
            <a:gdLst/>
            <a:ahLst/>
            <a:cxnLst/>
            <a:rect l="l" t="t" r="r" b="b"/>
            <a:pathLst>
              <a:path w="4102978" h="3133183">
                <a:moveTo>
                  <a:pt x="0" y="0"/>
                </a:moveTo>
                <a:lnTo>
                  <a:pt x="4102978" y="0"/>
                </a:lnTo>
                <a:lnTo>
                  <a:pt x="4102978" y="3133183"/>
                </a:lnTo>
                <a:lnTo>
                  <a:pt x="0" y="31331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982973" y="3831375"/>
            <a:ext cx="14684004" cy="2606411"/>
          </a:xfrm>
          <a:custGeom>
            <a:avLst/>
            <a:gdLst/>
            <a:ahLst/>
            <a:cxnLst/>
            <a:rect l="l" t="t" r="r" b="b"/>
            <a:pathLst>
              <a:path w="14684004" h="2606411">
                <a:moveTo>
                  <a:pt x="0" y="0"/>
                </a:moveTo>
                <a:lnTo>
                  <a:pt x="14684004" y="0"/>
                </a:lnTo>
                <a:lnTo>
                  <a:pt x="14684004" y="2606411"/>
                </a:lnTo>
                <a:lnTo>
                  <a:pt x="0" y="2606411"/>
                </a:lnTo>
                <a:lnTo>
                  <a:pt x="0" y="0"/>
                </a:lnTo>
                <a:close/>
              </a:path>
            </a:pathLst>
          </a:custGeom>
          <a:blipFill>
            <a:blip r:embed="rId4"/>
            <a:stretch>
              <a:fillRect/>
            </a:stretch>
          </a:blipFill>
        </p:spPr>
      </p:sp>
      <p:sp>
        <p:nvSpPr>
          <p:cNvPr id="4" name="TextBox 4"/>
          <p:cNvSpPr txBox="1"/>
          <p:nvPr/>
        </p:nvSpPr>
        <p:spPr>
          <a:xfrm>
            <a:off x="1197905" y="3095083"/>
            <a:ext cx="15469072" cy="405438"/>
          </a:xfrm>
          <a:prstGeom prst="rect">
            <a:avLst/>
          </a:prstGeom>
        </p:spPr>
        <p:txBody>
          <a:bodyPr lIns="0" tIns="0" rIns="0" bIns="0" rtlCol="0" anchor="t">
            <a:spAutoFit/>
          </a:bodyPr>
          <a:lstStyle/>
          <a:p>
            <a:pPr algn="ctr">
              <a:lnSpc>
                <a:spcPts val="3378"/>
              </a:lnSpc>
              <a:spcBef>
                <a:spcPct val="0"/>
              </a:spcBef>
            </a:pPr>
            <a:r>
              <a:rPr lang="en-US" sz="2412" b="1">
                <a:solidFill>
                  <a:srgbClr val="000000"/>
                </a:solidFill>
                <a:latin typeface="Montserrat Bold"/>
                <a:ea typeface="Montserrat Bold"/>
                <a:cs typeface="Montserrat Bold"/>
                <a:sym typeface="Montserrat Bold"/>
              </a:rPr>
              <a:t>This is the Binet’s formula!</a:t>
            </a:r>
          </a:p>
        </p:txBody>
      </p:sp>
      <p:sp>
        <p:nvSpPr>
          <p:cNvPr id="5" name="Freeform 5"/>
          <p:cNvSpPr/>
          <p:nvPr/>
        </p:nvSpPr>
        <p:spPr>
          <a:xfrm>
            <a:off x="13812376" y="5397827"/>
            <a:ext cx="4906089" cy="2684969"/>
          </a:xfrm>
          <a:custGeom>
            <a:avLst/>
            <a:gdLst/>
            <a:ahLst/>
            <a:cxnLst/>
            <a:rect l="l" t="t" r="r" b="b"/>
            <a:pathLst>
              <a:path w="4906089" h="2684969">
                <a:moveTo>
                  <a:pt x="0" y="0"/>
                </a:moveTo>
                <a:lnTo>
                  <a:pt x="4906090" y="0"/>
                </a:lnTo>
                <a:lnTo>
                  <a:pt x="4906090" y="2684969"/>
                </a:lnTo>
                <a:lnTo>
                  <a:pt x="0" y="268496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12</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246632"/>
            <a:ext cx="15490508" cy="6621143"/>
          </a:xfrm>
          <a:prstGeom prst="rect">
            <a:avLst/>
          </a:prstGeom>
        </p:spPr>
        <p:txBody>
          <a:bodyPr lIns="0" tIns="0" rIns="0" bIns="0" rtlCol="0" anchor="t">
            <a:spAutoFit/>
          </a:bodyPr>
          <a:lstStyle/>
          <a:p>
            <a:pPr algn="l">
              <a:lnSpc>
                <a:spcPts val="3080"/>
              </a:lnSpc>
            </a:pPr>
            <a:r>
              <a:rPr lang="en-US" sz="2200" b="1">
                <a:solidFill>
                  <a:srgbClr val="8CA9AD"/>
                </a:solidFill>
                <a:latin typeface="Canva Sans Bold"/>
                <a:ea typeface="Canva Sans Bold"/>
                <a:cs typeface="Canva Sans Bold"/>
                <a:sym typeface="Canva Sans Bold"/>
              </a:rPr>
              <a:t>1. TIME COMPLEXITY AT EACH LEVEL:</a:t>
            </a:r>
          </a:p>
          <a:p>
            <a:pPr algn="ctr">
              <a:lnSpc>
                <a:spcPts val="3080"/>
              </a:lnSpc>
            </a:pPr>
            <a:endParaRPr lang="en-US" sz="2200" b="1">
              <a:solidFill>
                <a:srgbClr val="8CA9AD"/>
              </a:solidFill>
              <a:latin typeface="Canva Sans Bold"/>
              <a:ea typeface="Canva Sans Bold"/>
              <a:cs typeface="Canva Sans Bold"/>
              <a:sym typeface="Canva Sans Bold"/>
            </a:endParaRPr>
          </a:p>
          <a:p>
            <a:pPr algn="ctr">
              <a:lnSpc>
                <a:spcPts val="3080"/>
              </a:lnSpc>
            </a:pPr>
            <a:r>
              <a:rPr lang="en-US" sz="2200" b="1">
                <a:solidFill>
                  <a:srgbClr val="000000"/>
                </a:solidFill>
                <a:latin typeface="Canva Sans Bold"/>
                <a:ea typeface="Canva Sans Bold"/>
                <a:cs typeface="Canva Sans Bold"/>
                <a:sym typeface="Canva Sans Bold"/>
              </a:rPr>
              <a:t>At each level of a Fibonacci binary tree, the number of nodes doubles:</a:t>
            </a:r>
          </a:p>
          <a:p>
            <a:pPr algn="ctr">
              <a:lnSpc>
                <a:spcPts val="3080"/>
              </a:lnSpc>
            </a:pPr>
            <a:endParaRPr lang="en-US" sz="2200" b="1">
              <a:solidFill>
                <a:srgbClr val="000000"/>
              </a:solidFill>
              <a:latin typeface="Canva Sans Bold"/>
              <a:ea typeface="Canva Sans Bold"/>
              <a:cs typeface="Canva Sans Bold"/>
              <a:sym typeface="Canva Sans Bold"/>
            </a:endParaRPr>
          </a:p>
          <a:p>
            <a:pPr algn="l">
              <a:lnSpc>
                <a:spcPts val="3080"/>
              </a:lnSpc>
            </a:pPr>
            <a:r>
              <a:rPr lang="en-US" sz="2200" b="1">
                <a:solidFill>
                  <a:srgbClr val="5F7C80"/>
                </a:solidFill>
                <a:latin typeface="Canva Sans Bold"/>
                <a:ea typeface="Canva Sans Bold"/>
                <a:cs typeface="Canva Sans Bold"/>
                <a:sym typeface="Canva Sans Bold"/>
              </a:rPr>
              <a:t> - Level 0: 1 node (root, F(n)).</a:t>
            </a:r>
          </a:p>
          <a:p>
            <a:pPr algn="l">
              <a:lnSpc>
                <a:spcPts val="3080"/>
              </a:lnSpc>
            </a:pPr>
            <a:endParaRPr lang="en-US" sz="2200" b="1">
              <a:solidFill>
                <a:srgbClr val="5F7C80"/>
              </a:solidFill>
              <a:latin typeface="Canva Sans Bold"/>
              <a:ea typeface="Canva Sans Bold"/>
              <a:cs typeface="Canva Sans Bold"/>
              <a:sym typeface="Canva Sans Bold"/>
            </a:endParaRPr>
          </a:p>
          <a:p>
            <a:pPr algn="l">
              <a:lnSpc>
                <a:spcPts val="3080"/>
              </a:lnSpc>
            </a:pPr>
            <a:r>
              <a:rPr lang="en-US" sz="2200" b="1">
                <a:solidFill>
                  <a:srgbClr val="5F7C80"/>
                </a:solidFill>
                <a:latin typeface="Canva Sans Bold"/>
                <a:ea typeface="Canva Sans Bold"/>
                <a:cs typeface="Canva Sans Bold"/>
                <a:sym typeface="Canva Sans Bold"/>
              </a:rPr>
              <a:t> - Level 1: 2 nodes (F(n-1), F(n-2)).</a:t>
            </a:r>
          </a:p>
          <a:p>
            <a:pPr algn="l">
              <a:lnSpc>
                <a:spcPts val="3080"/>
              </a:lnSpc>
            </a:pPr>
            <a:endParaRPr lang="en-US" sz="2200" b="1">
              <a:solidFill>
                <a:srgbClr val="5F7C80"/>
              </a:solidFill>
              <a:latin typeface="Canva Sans Bold"/>
              <a:ea typeface="Canva Sans Bold"/>
              <a:cs typeface="Canva Sans Bold"/>
              <a:sym typeface="Canva Sans Bold"/>
            </a:endParaRPr>
          </a:p>
          <a:p>
            <a:pPr algn="l">
              <a:lnSpc>
                <a:spcPts val="3080"/>
              </a:lnSpc>
            </a:pPr>
            <a:r>
              <a:rPr lang="en-US" sz="2200" b="1">
                <a:solidFill>
                  <a:srgbClr val="5F7C80"/>
                </a:solidFill>
                <a:latin typeface="Canva Sans Bold"/>
                <a:ea typeface="Canva Sans Bold"/>
                <a:cs typeface="Canva Sans Bold"/>
                <a:sym typeface="Canva Sans Bold"/>
              </a:rPr>
              <a:t> - Level 2: 4 nodes (F(n-2), F(n-3), F(n-3), F(n-4)).</a:t>
            </a:r>
          </a:p>
          <a:p>
            <a:pPr algn="l">
              <a:lnSpc>
                <a:spcPts val="3080"/>
              </a:lnSpc>
            </a:pPr>
            <a:endParaRPr lang="en-US" sz="2200" b="1">
              <a:solidFill>
                <a:srgbClr val="5F7C80"/>
              </a:solidFill>
              <a:latin typeface="Canva Sans Bold"/>
              <a:ea typeface="Canva Sans Bold"/>
              <a:cs typeface="Canva Sans Bold"/>
              <a:sym typeface="Canva Sans Bold"/>
            </a:endParaRPr>
          </a:p>
          <a:p>
            <a:pPr algn="l">
              <a:lnSpc>
                <a:spcPts val="3080"/>
              </a:lnSpc>
            </a:pPr>
            <a:r>
              <a:rPr lang="en-US" sz="2200" b="1">
                <a:solidFill>
                  <a:srgbClr val="5F7C80"/>
                </a:solidFill>
                <a:latin typeface="Canva Sans Bold"/>
                <a:ea typeface="Canva Sans Bold"/>
                <a:cs typeface="Canva Sans Bold"/>
                <a:sym typeface="Canva Sans Bold"/>
              </a:rPr>
              <a:t> - Level k: 2^k nodes.</a:t>
            </a:r>
          </a:p>
          <a:p>
            <a:pPr algn="l">
              <a:lnSpc>
                <a:spcPts val="3080"/>
              </a:lnSpc>
            </a:pPr>
            <a:endParaRPr lang="en-US" sz="2200" b="1">
              <a:solidFill>
                <a:srgbClr val="5F7C80"/>
              </a:solidFill>
              <a:latin typeface="Canva Sans Bold"/>
              <a:ea typeface="Canva Sans Bold"/>
              <a:cs typeface="Canva Sans Bold"/>
              <a:sym typeface="Canva Sans Bold"/>
            </a:endParaRPr>
          </a:p>
          <a:p>
            <a:pPr algn="ctr">
              <a:lnSpc>
                <a:spcPts val="3080"/>
              </a:lnSpc>
            </a:pPr>
            <a:endParaRPr lang="en-US" sz="2200" b="1">
              <a:solidFill>
                <a:srgbClr val="5F7C80"/>
              </a:solidFill>
              <a:latin typeface="Canva Sans Bold"/>
              <a:ea typeface="Canva Sans Bold"/>
              <a:cs typeface="Canva Sans Bold"/>
              <a:sym typeface="Canva Sans Bold"/>
            </a:endParaRPr>
          </a:p>
          <a:p>
            <a:pPr algn="ctr">
              <a:lnSpc>
                <a:spcPts val="3080"/>
              </a:lnSpc>
            </a:pPr>
            <a:r>
              <a:rPr lang="en-US" sz="2200" b="1">
                <a:solidFill>
                  <a:srgbClr val="000000"/>
                </a:solidFill>
                <a:latin typeface="Canva Sans Bold"/>
                <a:ea typeface="Canva Sans Bold"/>
                <a:cs typeface="Canva Sans Bold"/>
                <a:sym typeface="Canva Sans Bold"/>
              </a:rPr>
              <a:t>Work per node is constant, so the total work at level k is proportional to the number of nodes:</a:t>
            </a:r>
          </a:p>
          <a:p>
            <a:pPr algn="ctr">
              <a:lnSpc>
                <a:spcPts val="3080"/>
              </a:lnSpc>
            </a:pPr>
            <a:endParaRPr lang="en-US" sz="2200" b="1">
              <a:solidFill>
                <a:srgbClr val="000000"/>
              </a:solidFill>
              <a:latin typeface="Canva Sans Bold"/>
              <a:ea typeface="Canva Sans Bold"/>
              <a:cs typeface="Canva Sans Bold"/>
              <a:sym typeface="Canva Sans Bold"/>
            </a:endParaRPr>
          </a:p>
          <a:p>
            <a:pPr algn="ctr">
              <a:lnSpc>
                <a:spcPts val="3080"/>
              </a:lnSpc>
            </a:pPr>
            <a:r>
              <a:rPr lang="en-US" sz="2200" b="1">
                <a:solidFill>
                  <a:srgbClr val="000000"/>
                </a:solidFill>
                <a:latin typeface="Canva Sans Bold"/>
                <a:ea typeface="Canva Sans Bold"/>
                <a:cs typeface="Canva Sans Bold"/>
                <a:sym typeface="Canva Sans Bold"/>
              </a:rPr>
              <a:t> </a:t>
            </a:r>
            <a:r>
              <a:rPr lang="en-US" sz="2200" b="1" i="1">
                <a:solidFill>
                  <a:srgbClr val="5F7C80"/>
                </a:solidFill>
                <a:latin typeface="Canva Sans Bold Italics"/>
                <a:ea typeface="Canva Sans Bold Italics"/>
                <a:cs typeface="Canva Sans Bold Italics"/>
                <a:sym typeface="Canva Sans Bold Italics"/>
              </a:rPr>
              <a:t>Work at level k: O(2^k).</a:t>
            </a:r>
          </a:p>
          <a:p>
            <a:pPr algn="ctr">
              <a:lnSpc>
                <a:spcPts val="3080"/>
              </a:lnSpc>
              <a:spcBef>
                <a:spcPct val="0"/>
              </a:spcBef>
            </a:pPr>
            <a:endParaRPr lang="en-US" sz="2200" b="1" i="1">
              <a:solidFill>
                <a:srgbClr val="5F7C80"/>
              </a:solidFill>
              <a:latin typeface="Canva Sans Bold Italics"/>
              <a:ea typeface="Canva Sans Bold Italics"/>
              <a:cs typeface="Canva Sans Bold Italics"/>
              <a:sym typeface="Canva Sans Bold Italics"/>
            </a:endParaRPr>
          </a:p>
        </p:txBody>
      </p:sp>
      <p:sp>
        <p:nvSpPr>
          <p:cNvPr id="3" name="TextBox 3"/>
          <p:cNvSpPr txBox="1"/>
          <p:nvPr/>
        </p:nvSpPr>
        <p:spPr>
          <a:xfrm>
            <a:off x="3526393" y="962025"/>
            <a:ext cx="11235214" cy="596899"/>
          </a:xfrm>
          <a:prstGeom prst="rect">
            <a:avLst/>
          </a:prstGeom>
        </p:spPr>
        <p:txBody>
          <a:bodyPr lIns="0" tIns="0" rIns="0" bIns="0" rtlCol="0" anchor="t">
            <a:spAutoFit/>
          </a:bodyPr>
          <a:lstStyle/>
          <a:p>
            <a:pPr algn="ctr">
              <a:lnSpc>
                <a:spcPts val="4900"/>
              </a:lnSpc>
            </a:pPr>
            <a:r>
              <a:rPr lang="en-US" sz="3500" b="1">
                <a:solidFill>
                  <a:srgbClr val="8CA9AD"/>
                </a:solidFill>
                <a:latin typeface="Canva Sans Bold"/>
                <a:ea typeface="Canva Sans Bold"/>
                <a:cs typeface="Canva Sans Bold"/>
                <a:sym typeface="Canva Sans Bold"/>
              </a:rPr>
              <a:t>Fibonacci Binary Trees: Time Complexity and Levels</a:t>
            </a:r>
          </a:p>
        </p:txBody>
      </p:sp>
      <p:sp>
        <p:nvSpPr>
          <p:cNvPr id="4" name="Freeform 4"/>
          <p:cNvSpPr/>
          <p:nvPr/>
        </p:nvSpPr>
        <p:spPr>
          <a:xfrm rot="-10800000">
            <a:off x="-2725043" y="7505637"/>
            <a:ext cx="5450085" cy="4161883"/>
          </a:xfrm>
          <a:custGeom>
            <a:avLst/>
            <a:gdLst/>
            <a:ahLst/>
            <a:cxnLst/>
            <a:rect l="l" t="t" r="r" b="b"/>
            <a:pathLst>
              <a:path w="5450085" h="4161883">
                <a:moveTo>
                  <a:pt x="0" y="0"/>
                </a:moveTo>
                <a:lnTo>
                  <a:pt x="5450086" y="0"/>
                </a:lnTo>
                <a:lnTo>
                  <a:pt x="5450086" y="4161883"/>
                </a:lnTo>
                <a:lnTo>
                  <a:pt x="0" y="41618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10800000">
            <a:off x="11061889" y="-806818"/>
            <a:ext cx="4165223" cy="5950318"/>
          </a:xfrm>
          <a:custGeom>
            <a:avLst/>
            <a:gdLst/>
            <a:ahLst/>
            <a:cxnLst/>
            <a:rect l="l" t="t" r="r" b="b"/>
            <a:pathLst>
              <a:path w="4165223" h="5950318">
                <a:moveTo>
                  <a:pt x="0" y="0"/>
                </a:moveTo>
                <a:lnTo>
                  <a:pt x="4165222" y="0"/>
                </a:lnTo>
                <a:lnTo>
                  <a:pt x="4165222" y="5950318"/>
                </a:lnTo>
                <a:lnTo>
                  <a:pt x="0" y="595031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1855217" y="3415703"/>
            <a:ext cx="4663991" cy="3808926"/>
          </a:xfrm>
          <a:custGeom>
            <a:avLst/>
            <a:gdLst/>
            <a:ahLst/>
            <a:cxnLst/>
            <a:rect l="l" t="t" r="r" b="b"/>
            <a:pathLst>
              <a:path w="4663991" h="3808926">
                <a:moveTo>
                  <a:pt x="0" y="0"/>
                </a:moveTo>
                <a:lnTo>
                  <a:pt x="4663991" y="0"/>
                </a:lnTo>
                <a:lnTo>
                  <a:pt x="4663991" y="3808926"/>
                </a:lnTo>
                <a:lnTo>
                  <a:pt x="0" y="3808926"/>
                </a:lnTo>
                <a:lnTo>
                  <a:pt x="0" y="0"/>
                </a:lnTo>
                <a:close/>
              </a:path>
            </a:pathLst>
          </a:custGeom>
          <a:blipFill>
            <a:blip r:embed="rId6"/>
            <a:stretch>
              <a:fillRect/>
            </a:stretch>
          </a:blipFill>
        </p:spPr>
      </p:sp>
      <p:sp>
        <p:nvSpPr>
          <p:cNvPr id="7" name="TextBox 7"/>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13</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246632"/>
            <a:ext cx="13311664" cy="4277993"/>
          </a:xfrm>
          <a:prstGeom prst="rect">
            <a:avLst/>
          </a:prstGeom>
        </p:spPr>
        <p:txBody>
          <a:bodyPr lIns="0" tIns="0" rIns="0" bIns="0" rtlCol="0" anchor="t">
            <a:spAutoFit/>
          </a:bodyPr>
          <a:lstStyle/>
          <a:p>
            <a:pPr algn="l">
              <a:lnSpc>
                <a:spcPts val="3080"/>
              </a:lnSpc>
            </a:pPr>
            <a:r>
              <a:rPr lang="en-US" sz="2200" b="1">
                <a:solidFill>
                  <a:srgbClr val="8CA9AD"/>
                </a:solidFill>
                <a:latin typeface="Canva Sans Bold"/>
                <a:ea typeface="Canva Sans Bold"/>
                <a:cs typeface="Canva Sans Bold"/>
                <a:sym typeface="Canva Sans Bold"/>
              </a:rPr>
              <a:t>2. TOTAL TIME COMPLEXITY:</a:t>
            </a:r>
          </a:p>
          <a:p>
            <a:pPr algn="l">
              <a:lnSpc>
                <a:spcPts val="3080"/>
              </a:lnSpc>
            </a:pPr>
            <a:endParaRPr lang="en-US" sz="2200" b="1">
              <a:solidFill>
                <a:srgbClr val="8CA9AD"/>
              </a:solidFill>
              <a:latin typeface="Canva Sans Bold"/>
              <a:ea typeface="Canva Sans Bold"/>
              <a:cs typeface="Canva Sans Bold"/>
              <a:sym typeface="Canva Sans Bold"/>
            </a:endParaRPr>
          </a:p>
          <a:p>
            <a:pPr marL="474996" lvl="1" indent="-237498" algn="l">
              <a:lnSpc>
                <a:spcPts val="3080"/>
              </a:lnSpc>
              <a:buFont typeface="Arial"/>
              <a:buChar char="•"/>
            </a:pPr>
            <a:r>
              <a:rPr lang="en-US" sz="2200" b="1">
                <a:solidFill>
                  <a:srgbClr val="000000"/>
                </a:solidFill>
                <a:latin typeface="Canva Sans Bold"/>
                <a:ea typeface="Canva Sans Bold"/>
                <a:cs typeface="Canva Sans Bold"/>
                <a:sym typeface="Canva Sans Bold"/>
              </a:rPr>
              <a:t>Total work is the sum of work at all levels.</a:t>
            </a:r>
          </a:p>
          <a:p>
            <a:pPr algn="l">
              <a:lnSpc>
                <a:spcPts val="3080"/>
              </a:lnSpc>
            </a:pPr>
            <a:endParaRPr lang="en-US" sz="2200" b="1">
              <a:solidFill>
                <a:srgbClr val="000000"/>
              </a:solidFill>
              <a:latin typeface="Canva Sans Bold"/>
              <a:ea typeface="Canva Sans Bold"/>
              <a:cs typeface="Canva Sans Bold"/>
              <a:sym typeface="Canva Sans Bold"/>
            </a:endParaRPr>
          </a:p>
          <a:p>
            <a:pPr marL="474996" lvl="1" indent="-237498" algn="l">
              <a:lnSpc>
                <a:spcPts val="3080"/>
              </a:lnSpc>
              <a:buFont typeface="Arial"/>
              <a:buChar char="•"/>
            </a:pPr>
            <a:r>
              <a:rPr lang="en-US" sz="2200" b="1">
                <a:solidFill>
                  <a:srgbClr val="000000"/>
                </a:solidFill>
                <a:latin typeface="Canva Sans Bold"/>
                <a:ea typeface="Canva Sans Bold"/>
                <a:cs typeface="Canva Sans Bold"/>
                <a:sym typeface="Canva Sans Bold"/>
              </a:rPr>
              <a:t>The Fibonacci tree of order n has exactly F(n+2)−1 nodes.</a:t>
            </a:r>
          </a:p>
          <a:p>
            <a:pPr algn="l">
              <a:lnSpc>
                <a:spcPts val="3080"/>
              </a:lnSpc>
            </a:pPr>
            <a:endParaRPr lang="en-US" sz="2200" b="1">
              <a:solidFill>
                <a:srgbClr val="000000"/>
              </a:solidFill>
              <a:latin typeface="Canva Sans Bold"/>
              <a:ea typeface="Canva Sans Bold"/>
              <a:cs typeface="Canva Sans Bold"/>
              <a:sym typeface="Canva Sans Bold"/>
            </a:endParaRPr>
          </a:p>
          <a:p>
            <a:pPr algn="l">
              <a:lnSpc>
                <a:spcPts val="3080"/>
              </a:lnSpc>
            </a:pPr>
            <a:endParaRPr lang="en-US" sz="2200" b="1">
              <a:solidFill>
                <a:srgbClr val="000000"/>
              </a:solidFill>
              <a:latin typeface="Canva Sans Bold"/>
              <a:ea typeface="Canva Sans Bold"/>
              <a:cs typeface="Canva Sans Bold"/>
              <a:sym typeface="Canva Sans Bold"/>
            </a:endParaRPr>
          </a:p>
          <a:p>
            <a:pPr algn="l">
              <a:lnSpc>
                <a:spcPts val="3080"/>
              </a:lnSpc>
            </a:pPr>
            <a:r>
              <a:rPr lang="en-US" sz="2200" b="1">
                <a:solidFill>
                  <a:srgbClr val="000000"/>
                </a:solidFill>
                <a:latin typeface="Canva Sans Bold"/>
                <a:ea typeface="Canva Sans Bold"/>
                <a:cs typeface="Canva Sans Bold"/>
                <a:sym typeface="Canva Sans Bold"/>
              </a:rPr>
              <a:t>- Since the height of the tree is n (the Fibonacci index), the total time complexity is:</a:t>
            </a:r>
          </a:p>
          <a:p>
            <a:pPr algn="l">
              <a:lnSpc>
                <a:spcPts val="3080"/>
              </a:lnSpc>
            </a:pPr>
            <a:endParaRPr lang="en-US" sz="2200" b="1">
              <a:solidFill>
                <a:srgbClr val="000000"/>
              </a:solidFill>
              <a:latin typeface="Canva Sans Bold"/>
              <a:ea typeface="Canva Sans Bold"/>
              <a:cs typeface="Canva Sans Bold"/>
              <a:sym typeface="Canva Sans Bold"/>
            </a:endParaRPr>
          </a:p>
          <a:p>
            <a:pPr algn="ctr">
              <a:lnSpc>
                <a:spcPts val="3080"/>
              </a:lnSpc>
            </a:pPr>
            <a:r>
              <a:rPr lang="en-US" sz="2200" b="1">
                <a:solidFill>
                  <a:srgbClr val="8CA9AD"/>
                </a:solidFill>
                <a:latin typeface="Canva Sans Bold"/>
                <a:ea typeface="Canva Sans Bold"/>
                <a:cs typeface="Canva Sans Bold"/>
                <a:sym typeface="Canva Sans Bold"/>
              </a:rPr>
              <a:t> </a:t>
            </a:r>
            <a:r>
              <a:rPr lang="en-US" sz="2200" b="1" i="1">
                <a:solidFill>
                  <a:srgbClr val="5F7C80"/>
                </a:solidFill>
                <a:latin typeface="Canva Sans Bold Italics"/>
                <a:ea typeface="Canva Sans Bold Italics"/>
                <a:cs typeface="Canva Sans Bold Italics"/>
                <a:sym typeface="Canva Sans Bold Italics"/>
              </a:rPr>
              <a:t>Total Time Complexity = O(2^n)</a:t>
            </a:r>
          </a:p>
          <a:p>
            <a:pPr algn="ctr">
              <a:lnSpc>
                <a:spcPts val="3080"/>
              </a:lnSpc>
              <a:spcBef>
                <a:spcPct val="0"/>
              </a:spcBef>
            </a:pPr>
            <a:endParaRPr lang="en-US" sz="2200" b="1" i="1">
              <a:solidFill>
                <a:srgbClr val="5F7C80"/>
              </a:solidFill>
              <a:latin typeface="Canva Sans Bold Italics"/>
              <a:ea typeface="Canva Sans Bold Italics"/>
              <a:cs typeface="Canva Sans Bold Italics"/>
              <a:sym typeface="Canva Sans Bold Italics"/>
            </a:endParaRPr>
          </a:p>
        </p:txBody>
      </p:sp>
      <p:sp>
        <p:nvSpPr>
          <p:cNvPr id="3" name="TextBox 3"/>
          <p:cNvSpPr txBox="1"/>
          <p:nvPr/>
        </p:nvSpPr>
        <p:spPr>
          <a:xfrm>
            <a:off x="3526393" y="962025"/>
            <a:ext cx="11235214" cy="596899"/>
          </a:xfrm>
          <a:prstGeom prst="rect">
            <a:avLst/>
          </a:prstGeom>
        </p:spPr>
        <p:txBody>
          <a:bodyPr lIns="0" tIns="0" rIns="0" bIns="0" rtlCol="0" anchor="t">
            <a:spAutoFit/>
          </a:bodyPr>
          <a:lstStyle/>
          <a:p>
            <a:pPr algn="ctr">
              <a:lnSpc>
                <a:spcPts val="4900"/>
              </a:lnSpc>
            </a:pPr>
            <a:r>
              <a:rPr lang="en-US" sz="3500" b="1">
                <a:solidFill>
                  <a:srgbClr val="8CA9AD"/>
                </a:solidFill>
                <a:latin typeface="Canva Sans Bold"/>
                <a:ea typeface="Canva Sans Bold"/>
                <a:cs typeface="Canva Sans Bold"/>
                <a:sym typeface="Canva Sans Bold"/>
              </a:rPr>
              <a:t>Fibonacci Binary Trees: Time Complexity and Levels</a:t>
            </a:r>
          </a:p>
        </p:txBody>
      </p:sp>
      <p:sp>
        <p:nvSpPr>
          <p:cNvPr id="4" name="Freeform 4"/>
          <p:cNvSpPr/>
          <p:nvPr/>
        </p:nvSpPr>
        <p:spPr>
          <a:xfrm rot="-10800000">
            <a:off x="10419457" y="6125117"/>
            <a:ext cx="5450085" cy="4161883"/>
          </a:xfrm>
          <a:custGeom>
            <a:avLst/>
            <a:gdLst/>
            <a:ahLst/>
            <a:cxnLst/>
            <a:rect l="l" t="t" r="r" b="b"/>
            <a:pathLst>
              <a:path w="5450085" h="4161883">
                <a:moveTo>
                  <a:pt x="0" y="0"/>
                </a:moveTo>
                <a:lnTo>
                  <a:pt x="5450086" y="0"/>
                </a:lnTo>
                <a:lnTo>
                  <a:pt x="5450086" y="4161883"/>
                </a:lnTo>
                <a:lnTo>
                  <a:pt x="0" y="41618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10800000">
            <a:off x="11061889" y="-806818"/>
            <a:ext cx="4165223" cy="5950318"/>
          </a:xfrm>
          <a:custGeom>
            <a:avLst/>
            <a:gdLst/>
            <a:ahLst/>
            <a:cxnLst/>
            <a:rect l="l" t="t" r="r" b="b"/>
            <a:pathLst>
              <a:path w="4165223" h="5950318">
                <a:moveTo>
                  <a:pt x="0" y="0"/>
                </a:moveTo>
                <a:lnTo>
                  <a:pt x="4165222" y="0"/>
                </a:lnTo>
                <a:lnTo>
                  <a:pt x="4165222" y="5950318"/>
                </a:lnTo>
                <a:lnTo>
                  <a:pt x="0" y="595031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14</a:t>
            </a:r>
          </a:p>
        </p:txBody>
      </p:sp>
      <p:sp>
        <p:nvSpPr>
          <p:cNvPr id="7" name="Freeform 7"/>
          <p:cNvSpPr/>
          <p:nvPr/>
        </p:nvSpPr>
        <p:spPr>
          <a:xfrm>
            <a:off x="4480009" y="6301595"/>
            <a:ext cx="4663991" cy="3808926"/>
          </a:xfrm>
          <a:custGeom>
            <a:avLst/>
            <a:gdLst/>
            <a:ahLst/>
            <a:cxnLst/>
            <a:rect l="l" t="t" r="r" b="b"/>
            <a:pathLst>
              <a:path w="4663991" h="3808926">
                <a:moveTo>
                  <a:pt x="0" y="0"/>
                </a:moveTo>
                <a:lnTo>
                  <a:pt x="4663991" y="0"/>
                </a:lnTo>
                <a:lnTo>
                  <a:pt x="4663991" y="3808926"/>
                </a:lnTo>
                <a:lnTo>
                  <a:pt x="0" y="3808926"/>
                </a:lnTo>
                <a:lnTo>
                  <a:pt x="0" y="0"/>
                </a:lnTo>
                <a:close/>
              </a:path>
            </a:pathLst>
          </a:custGeom>
          <a:blipFill>
            <a:blip r:embed="rId6"/>
            <a:stretch>
              <a:fillRect/>
            </a:stretch>
          </a:blipFill>
        </p:spPr>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638137" y="3994782"/>
            <a:ext cx="5621163" cy="4260670"/>
          </a:xfrm>
          <a:custGeom>
            <a:avLst/>
            <a:gdLst/>
            <a:ahLst/>
            <a:cxnLst/>
            <a:rect l="l" t="t" r="r" b="b"/>
            <a:pathLst>
              <a:path w="5621163" h="4260670">
                <a:moveTo>
                  <a:pt x="0" y="0"/>
                </a:moveTo>
                <a:lnTo>
                  <a:pt x="5621163" y="0"/>
                </a:lnTo>
                <a:lnTo>
                  <a:pt x="5621163" y="4260670"/>
                </a:lnTo>
                <a:lnTo>
                  <a:pt x="0" y="4260670"/>
                </a:lnTo>
                <a:lnTo>
                  <a:pt x="0" y="0"/>
                </a:lnTo>
                <a:close/>
              </a:path>
            </a:pathLst>
          </a:custGeom>
          <a:blipFill>
            <a:blip r:embed="rId2"/>
            <a:stretch>
              <a:fillRect t="-3872" b="-3872"/>
            </a:stretch>
          </a:blipFill>
        </p:spPr>
      </p:sp>
      <p:sp>
        <p:nvSpPr>
          <p:cNvPr id="3" name="TextBox 3"/>
          <p:cNvSpPr txBox="1"/>
          <p:nvPr/>
        </p:nvSpPr>
        <p:spPr>
          <a:xfrm>
            <a:off x="3526393" y="4087266"/>
            <a:ext cx="6893064" cy="2548563"/>
          </a:xfrm>
          <a:prstGeom prst="rect">
            <a:avLst/>
          </a:prstGeom>
        </p:spPr>
        <p:txBody>
          <a:bodyPr lIns="0" tIns="0" rIns="0" bIns="0" rtlCol="0" anchor="t">
            <a:spAutoFit/>
          </a:bodyPr>
          <a:lstStyle/>
          <a:p>
            <a:pPr marL="520943" lvl="1" indent="-260472" algn="l">
              <a:lnSpc>
                <a:spcPts val="3378"/>
              </a:lnSpc>
              <a:spcBef>
                <a:spcPct val="0"/>
              </a:spcBef>
              <a:buFont typeface="Arial"/>
              <a:buChar char="•"/>
            </a:pPr>
            <a:r>
              <a:rPr lang="en-US" sz="2412" b="1">
                <a:solidFill>
                  <a:srgbClr val="5F7C80"/>
                </a:solidFill>
                <a:latin typeface="Canva Sans Bold"/>
                <a:ea typeface="Canva Sans Bold"/>
                <a:cs typeface="Canva Sans Bold"/>
                <a:sym typeface="Canva Sans Bold"/>
              </a:rPr>
              <a:t> ROOT IS AT LEVEL 0.</a:t>
            </a:r>
          </a:p>
          <a:p>
            <a:pPr algn="l">
              <a:lnSpc>
                <a:spcPts val="3378"/>
              </a:lnSpc>
              <a:spcBef>
                <a:spcPct val="0"/>
              </a:spcBef>
            </a:pPr>
            <a:endParaRPr lang="en-US" sz="2412" b="1">
              <a:solidFill>
                <a:srgbClr val="5F7C80"/>
              </a:solidFill>
              <a:latin typeface="Canva Sans Bold"/>
              <a:ea typeface="Canva Sans Bold"/>
              <a:cs typeface="Canva Sans Bold"/>
              <a:sym typeface="Canva Sans Bold"/>
            </a:endParaRPr>
          </a:p>
          <a:p>
            <a:pPr marL="520943" lvl="1" indent="-260472" algn="l">
              <a:lnSpc>
                <a:spcPts val="3378"/>
              </a:lnSpc>
              <a:spcBef>
                <a:spcPct val="0"/>
              </a:spcBef>
              <a:buFont typeface="Arial"/>
              <a:buChar char="•"/>
            </a:pPr>
            <a:r>
              <a:rPr lang="en-US" sz="2412" b="1">
                <a:solidFill>
                  <a:srgbClr val="5F7C80"/>
                </a:solidFill>
                <a:latin typeface="Canva Sans Bold"/>
                <a:ea typeface="Canva Sans Bold"/>
                <a:cs typeface="Canva Sans Bold"/>
                <a:sym typeface="Canva Sans Bold"/>
              </a:rPr>
              <a:t> TREE HEIGHT: N.</a:t>
            </a:r>
          </a:p>
          <a:p>
            <a:pPr algn="l">
              <a:lnSpc>
                <a:spcPts val="3378"/>
              </a:lnSpc>
              <a:spcBef>
                <a:spcPct val="0"/>
              </a:spcBef>
            </a:pPr>
            <a:endParaRPr lang="en-US" sz="2412" b="1">
              <a:solidFill>
                <a:srgbClr val="5F7C80"/>
              </a:solidFill>
              <a:latin typeface="Canva Sans Bold"/>
              <a:ea typeface="Canva Sans Bold"/>
              <a:cs typeface="Canva Sans Bold"/>
              <a:sym typeface="Canva Sans Bold"/>
            </a:endParaRPr>
          </a:p>
          <a:p>
            <a:pPr marL="520943" lvl="1" indent="-260472" algn="l">
              <a:lnSpc>
                <a:spcPts val="3378"/>
              </a:lnSpc>
              <a:spcBef>
                <a:spcPct val="0"/>
              </a:spcBef>
              <a:buFont typeface="Arial"/>
              <a:buChar char="•"/>
            </a:pPr>
            <a:r>
              <a:rPr lang="en-US" sz="2412" b="1">
                <a:solidFill>
                  <a:srgbClr val="5F7C80"/>
                </a:solidFill>
                <a:latin typeface="Canva Sans Bold"/>
                <a:ea typeface="Canva Sans Bold"/>
                <a:cs typeface="Canva Sans Bold"/>
                <a:sym typeface="Canva Sans Bold"/>
              </a:rPr>
              <a:t> TOTAL LEVELS: N + 1</a:t>
            </a:r>
          </a:p>
          <a:p>
            <a:pPr algn="l">
              <a:lnSpc>
                <a:spcPts val="3378"/>
              </a:lnSpc>
              <a:spcBef>
                <a:spcPct val="0"/>
              </a:spcBef>
            </a:pPr>
            <a:endParaRPr lang="en-US" sz="2412" b="1">
              <a:solidFill>
                <a:srgbClr val="5F7C80"/>
              </a:solidFill>
              <a:latin typeface="Canva Sans Bold"/>
              <a:ea typeface="Canva Sans Bold"/>
              <a:cs typeface="Canva Sans Bold"/>
              <a:sym typeface="Canva Sans Bold"/>
            </a:endParaRPr>
          </a:p>
        </p:txBody>
      </p:sp>
      <p:sp>
        <p:nvSpPr>
          <p:cNvPr id="4" name="Freeform 4"/>
          <p:cNvSpPr/>
          <p:nvPr/>
        </p:nvSpPr>
        <p:spPr>
          <a:xfrm rot="-5400000">
            <a:off x="-783418" y="5481016"/>
            <a:ext cx="5450085" cy="4161883"/>
          </a:xfrm>
          <a:custGeom>
            <a:avLst/>
            <a:gdLst/>
            <a:ahLst/>
            <a:cxnLst/>
            <a:rect l="l" t="t" r="r" b="b"/>
            <a:pathLst>
              <a:path w="5450085" h="4161883">
                <a:moveTo>
                  <a:pt x="0" y="0"/>
                </a:moveTo>
                <a:lnTo>
                  <a:pt x="5450085" y="0"/>
                </a:lnTo>
                <a:lnTo>
                  <a:pt x="5450085" y="4161883"/>
                </a:lnTo>
                <a:lnTo>
                  <a:pt x="0" y="41618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0800000">
            <a:off x="11638137" y="-428288"/>
            <a:ext cx="4165223" cy="5950318"/>
          </a:xfrm>
          <a:custGeom>
            <a:avLst/>
            <a:gdLst/>
            <a:ahLst/>
            <a:cxnLst/>
            <a:rect l="l" t="t" r="r" b="b"/>
            <a:pathLst>
              <a:path w="4165223" h="5950318">
                <a:moveTo>
                  <a:pt x="0" y="0"/>
                </a:moveTo>
                <a:lnTo>
                  <a:pt x="4165222" y="0"/>
                </a:lnTo>
                <a:lnTo>
                  <a:pt x="4165222" y="5950318"/>
                </a:lnTo>
                <a:lnTo>
                  <a:pt x="0" y="595031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2696349" y="962025"/>
            <a:ext cx="12895302" cy="596899"/>
          </a:xfrm>
          <a:prstGeom prst="rect">
            <a:avLst/>
          </a:prstGeom>
        </p:spPr>
        <p:txBody>
          <a:bodyPr lIns="0" tIns="0" rIns="0" bIns="0" rtlCol="0" anchor="t">
            <a:spAutoFit/>
          </a:bodyPr>
          <a:lstStyle/>
          <a:p>
            <a:pPr algn="ctr">
              <a:lnSpc>
                <a:spcPts val="4900"/>
              </a:lnSpc>
            </a:pPr>
            <a:r>
              <a:rPr lang="en-US" sz="3500" b="1">
                <a:solidFill>
                  <a:srgbClr val="8CA9AD"/>
                </a:solidFill>
                <a:latin typeface="Canva Sans Bold"/>
                <a:ea typeface="Canva Sans Bold"/>
                <a:cs typeface="Canva Sans Bold"/>
                <a:sym typeface="Canva Sans Bold"/>
              </a:rPr>
              <a:t>FIBONACCI BINARY TREES: TIME COMPLEXITY AND LEVELS</a:t>
            </a:r>
          </a:p>
        </p:txBody>
      </p:sp>
      <p:sp>
        <p:nvSpPr>
          <p:cNvPr id="7" name="TextBox 7"/>
          <p:cNvSpPr txBox="1"/>
          <p:nvPr/>
        </p:nvSpPr>
        <p:spPr>
          <a:xfrm>
            <a:off x="1028700" y="2111191"/>
            <a:ext cx="16230600" cy="3060698"/>
          </a:xfrm>
          <a:prstGeom prst="rect">
            <a:avLst/>
          </a:prstGeom>
        </p:spPr>
        <p:txBody>
          <a:bodyPr lIns="0" tIns="0" rIns="0" bIns="0" rtlCol="0" anchor="t">
            <a:spAutoFit/>
          </a:bodyPr>
          <a:lstStyle/>
          <a:p>
            <a:pPr algn="ctr">
              <a:lnSpc>
                <a:spcPts val="3500"/>
              </a:lnSpc>
            </a:pPr>
            <a:endParaRPr/>
          </a:p>
          <a:p>
            <a:pPr algn="l">
              <a:lnSpc>
                <a:spcPts val="3500"/>
              </a:lnSpc>
            </a:pPr>
            <a:r>
              <a:rPr lang="en-US" sz="2500" b="1">
                <a:solidFill>
                  <a:srgbClr val="8CA9AD"/>
                </a:solidFill>
                <a:latin typeface="Canva Sans Bold"/>
                <a:ea typeface="Canva Sans Bold"/>
                <a:cs typeface="Canva Sans Bold"/>
                <a:sym typeface="Canva Sans Bold"/>
              </a:rPr>
              <a:t>3. NUMBER OF LEVELS:</a:t>
            </a:r>
          </a:p>
          <a:p>
            <a:pPr algn="ctr">
              <a:lnSpc>
                <a:spcPts val="3500"/>
              </a:lnSpc>
            </a:pPr>
            <a:endParaRPr lang="en-US" sz="2500" b="1">
              <a:solidFill>
                <a:srgbClr val="8CA9AD"/>
              </a:solidFill>
              <a:latin typeface="Canva Sans Bold"/>
              <a:ea typeface="Canva Sans Bold"/>
              <a:cs typeface="Canva Sans Bold"/>
              <a:sym typeface="Canva Sans Bold"/>
            </a:endParaRPr>
          </a:p>
          <a:p>
            <a:pPr algn="ctr">
              <a:lnSpc>
                <a:spcPts val="3500"/>
              </a:lnSpc>
            </a:pPr>
            <a:r>
              <a:rPr lang="en-US" sz="2500" b="1">
                <a:solidFill>
                  <a:srgbClr val="000000"/>
                </a:solidFill>
                <a:latin typeface="Canva Sans Bold"/>
                <a:ea typeface="Canva Sans Bold"/>
                <a:cs typeface="Canva Sans Bold"/>
                <a:sym typeface="Canva Sans Bold"/>
              </a:rPr>
              <a:t>THE NUMBER OF LEVELS CORRESPONDS TO THE HEIGHT OF THE TREE, WHICH IS DETERMINED BY N:</a:t>
            </a:r>
          </a:p>
          <a:p>
            <a:pPr algn="ctr">
              <a:lnSpc>
                <a:spcPts val="3500"/>
              </a:lnSpc>
            </a:pPr>
            <a:endParaRPr lang="en-US" sz="2500" b="1">
              <a:solidFill>
                <a:srgbClr val="000000"/>
              </a:solidFill>
              <a:latin typeface="Canva Sans Bold"/>
              <a:ea typeface="Canva Sans Bold"/>
              <a:cs typeface="Canva Sans Bold"/>
              <a:sym typeface="Canva Sans Bold"/>
            </a:endParaRPr>
          </a:p>
          <a:p>
            <a:pPr algn="l">
              <a:lnSpc>
                <a:spcPts val="3500"/>
              </a:lnSpc>
            </a:pPr>
            <a:endParaRPr lang="en-US" sz="2500" b="1">
              <a:solidFill>
                <a:srgbClr val="000000"/>
              </a:solidFill>
              <a:latin typeface="Canva Sans Bold"/>
              <a:ea typeface="Canva Sans Bold"/>
              <a:cs typeface="Canva Sans Bold"/>
              <a:sym typeface="Canva Sans Bold"/>
            </a:endParaRPr>
          </a:p>
          <a:p>
            <a:pPr algn="ctr">
              <a:lnSpc>
                <a:spcPts val="3500"/>
              </a:lnSpc>
              <a:spcBef>
                <a:spcPct val="0"/>
              </a:spcBef>
            </a:pPr>
            <a:endParaRPr lang="en-US" sz="2500" b="1">
              <a:solidFill>
                <a:srgbClr val="000000"/>
              </a:solidFill>
              <a:latin typeface="Canva Sans Bold"/>
              <a:ea typeface="Canva Sans Bold"/>
              <a:cs typeface="Canva Sans Bold"/>
              <a:sym typeface="Canva Sans Bold"/>
            </a:endParaRPr>
          </a:p>
        </p:txBody>
      </p:sp>
      <p:sp>
        <p:nvSpPr>
          <p:cNvPr id="8" name="TextBox 8"/>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15</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flipH="1" flipV="1">
            <a:off x="-644101" y="8206058"/>
            <a:ext cx="5450085" cy="4161883"/>
          </a:xfrm>
          <a:custGeom>
            <a:avLst/>
            <a:gdLst/>
            <a:ahLst/>
            <a:cxnLst/>
            <a:rect l="l" t="t" r="r" b="b"/>
            <a:pathLst>
              <a:path w="5450085" h="4161883">
                <a:moveTo>
                  <a:pt x="5450085" y="4161884"/>
                </a:moveTo>
                <a:lnTo>
                  <a:pt x="0" y="4161884"/>
                </a:lnTo>
                <a:lnTo>
                  <a:pt x="0" y="0"/>
                </a:lnTo>
                <a:lnTo>
                  <a:pt x="5450085" y="0"/>
                </a:lnTo>
                <a:lnTo>
                  <a:pt x="5450085" y="416188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3482016" y="-2080942"/>
            <a:ext cx="5450085" cy="4161883"/>
          </a:xfrm>
          <a:custGeom>
            <a:avLst/>
            <a:gdLst/>
            <a:ahLst/>
            <a:cxnLst/>
            <a:rect l="l" t="t" r="r" b="b"/>
            <a:pathLst>
              <a:path w="5450085" h="4161883">
                <a:moveTo>
                  <a:pt x="0" y="0"/>
                </a:moveTo>
                <a:lnTo>
                  <a:pt x="5450085" y="0"/>
                </a:lnTo>
                <a:lnTo>
                  <a:pt x="5450085" y="4161884"/>
                </a:lnTo>
                <a:lnTo>
                  <a:pt x="0" y="41618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2548795" y="8852546"/>
            <a:ext cx="4102978" cy="2245448"/>
          </a:xfrm>
          <a:custGeom>
            <a:avLst/>
            <a:gdLst/>
            <a:ahLst/>
            <a:cxnLst/>
            <a:rect l="l" t="t" r="r" b="b"/>
            <a:pathLst>
              <a:path w="4102978" h="2245448">
                <a:moveTo>
                  <a:pt x="0" y="0"/>
                </a:moveTo>
                <a:lnTo>
                  <a:pt x="4102979" y="0"/>
                </a:lnTo>
                <a:lnTo>
                  <a:pt x="4102979" y="2245448"/>
                </a:lnTo>
                <a:lnTo>
                  <a:pt x="0" y="224544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4507604" y="1028700"/>
            <a:ext cx="9272792" cy="7052687"/>
          </a:xfrm>
          <a:custGeom>
            <a:avLst/>
            <a:gdLst/>
            <a:ahLst/>
            <a:cxnLst/>
            <a:rect l="l" t="t" r="r" b="b"/>
            <a:pathLst>
              <a:path w="9272792" h="7052687">
                <a:moveTo>
                  <a:pt x="0" y="0"/>
                </a:moveTo>
                <a:lnTo>
                  <a:pt x="9272792" y="0"/>
                </a:lnTo>
                <a:lnTo>
                  <a:pt x="9272792" y="7052687"/>
                </a:lnTo>
                <a:lnTo>
                  <a:pt x="0" y="7052687"/>
                </a:lnTo>
                <a:lnTo>
                  <a:pt x="0" y="0"/>
                </a:lnTo>
                <a:close/>
              </a:path>
            </a:pathLst>
          </a:custGeom>
          <a:blipFill>
            <a:blip r:embed="rId6"/>
            <a:stretch>
              <a:fillRect t="-9" b="-9"/>
            </a:stretch>
          </a:blipFill>
        </p:spPr>
      </p:sp>
      <p:sp>
        <p:nvSpPr>
          <p:cNvPr id="6" name="Freeform 6"/>
          <p:cNvSpPr/>
          <p:nvPr/>
        </p:nvSpPr>
        <p:spPr>
          <a:xfrm>
            <a:off x="4507604" y="8732078"/>
            <a:ext cx="9272792" cy="1199889"/>
          </a:xfrm>
          <a:custGeom>
            <a:avLst/>
            <a:gdLst/>
            <a:ahLst/>
            <a:cxnLst/>
            <a:rect l="l" t="t" r="r" b="b"/>
            <a:pathLst>
              <a:path w="9272792" h="1199889">
                <a:moveTo>
                  <a:pt x="0" y="0"/>
                </a:moveTo>
                <a:lnTo>
                  <a:pt x="9272792" y="0"/>
                </a:lnTo>
                <a:lnTo>
                  <a:pt x="9272792" y="1199890"/>
                </a:lnTo>
                <a:lnTo>
                  <a:pt x="0" y="1199890"/>
                </a:lnTo>
                <a:lnTo>
                  <a:pt x="0" y="0"/>
                </a:lnTo>
                <a:close/>
              </a:path>
            </a:pathLst>
          </a:custGeom>
          <a:blipFill>
            <a:blip r:embed="rId7"/>
            <a:stretch>
              <a:fillRect r="-35133" b="-70516"/>
            </a:stretch>
          </a:blipFill>
        </p:spPr>
      </p:sp>
      <p:sp>
        <p:nvSpPr>
          <p:cNvPr id="7" name="TextBox 7"/>
          <p:cNvSpPr txBox="1"/>
          <p:nvPr/>
        </p:nvSpPr>
        <p:spPr>
          <a:xfrm>
            <a:off x="8023191" y="160655"/>
            <a:ext cx="2241618" cy="646429"/>
          </a:xfrm>
          <a:prstGeom prst="rect">
            <a:avLst/>
          </a:prstGeom>
        </p:spPr>
        <p:txBody>
          <a:bodyPr lIns="0" tIns="0" rIns="0" bIns="0" rtlCol="0" anchor="t">
            <a:spAutoFit/>
          </a:bodyPr>
          <a:lstStyle/>
          <a:p>
            <a:pPr algn="ctr">
              <a:lnSpc>
                <a:spcPts val="5320"/>
              </a:lnSpc>
            </a:pPr>
            <a:r>
              <a:rPr lang="en-US" sz="3800" b="1">
                <a:solidFill>
                  <a:srgbClr val="8CA9AD"/>
                </a:solidFill>
                <a:latin typeface="Canva Sans Bold"/>
                <a:ea typeface="Canva Sans Bold"/>
                <a:cs typeface="Canva Sans Bold"/>
                <a:sym typeface="Canva Sans Bold"/>
              </a:rPr>
              <a:t>CODE</a:t>
            </a:r>
          </a:p>
        </p:txBody>
      </p:sp>
      <p:sp>
        <p:nvSpPr>
          <p:cNvPr id="8" name="TextBox 8"/>
          <p:cNvSpPr txBox="1"/>
          <p:nvPr/>
        </p:nvSpPr>
        <p:spPr>
          <a:xfrm>
            <a:off x="4507604" y="8135179"/>
            <a:ext cx="9272792" cy="596899"/>
          </a:xfrm>
          <a:prstGeom prst="rect">
            <a:avLst/>
          </a:prstGeom>
        </p:spPr>
        <p:txBody>
          <a:bodyPr lIns="0" tIns="0" rIns="0" bIns="0" rtlCol="0" anchor="t">
            <a:spAutoFit/>
          </a:bodyPr>
          <a:lstStyle/>
          <a:p>
            <a:pPr algn="l">
              <a:lnSpc>
                <a:spcPts val="4900"/>
              </a:lnSpc>
              <a:spcBef>
                <a:spcPct val="0"/>
              </a:spcBef>
            </a:pPr>
            <a:r>
              <a:rPr lang="en-US" sz="3500" b="1">
                <a:solidFill>
                  <a:srgbClr val="8CA9AD"/>
                </a:solidFill>
                <a:latin typeface="Canva Sans Bold"/>
                <a:ea typeface="Canva Sans Bold"/>
                <a:cs typeface="Canva Sans Bold"/>
                <a:sym typeface="Canva Sans Bold"/>
              </a:rPr>
              <a:t>OUTPUT:</a:t>
            </a:r>
          </a:p>
        </p:txBody>
      </p:sp>
      <p:sp>
        <p:nvSpPr>
          <p:cNvPr id="9" name="TextBox 9"/>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10419457" y="6125117"/>
            <a:ext cx="5450085" cy="4161883"/>
          </a:xfrm>
          <a:custGeom>
            <a:avLst/>
            <a:gdLst/>
            <a:ahLst/>
            <a:cxnLst/>
            <a:rect l="l" t="t" r="r" b="b"/>
            <a:pathLst>
              <a:path w="5450085" h="4161883">
                <a:moveTo>
                  <a:pt x="0" y="0"/>
                </a:moveTo>
                <a:lnTo>
                  <a:pt x="5450086" y="0"/>
                </a:lnTo>
                <a:lnTo>
                  <a:pt x="5450086" y="4161883"/>
                </a:lnTo>
                <a:lnTo>
                  <a:pt x="0" y="41618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0800000">
            <a:off x="11061889" y="-806818"/>
            <a:ext cx="4165223" cy="5950318"/>
          </a:xfrm>
          <a:custGeom>
            <a:avLst/>
            <a:gdLst/>
            <a:ahLst/>
            <a:cxnLst/>
            <a:rect l="l" t="t" r="r" b="b"/>
            <a:pathLst>
              <a:path w="4165223" h="5950318">
                <a:moveTo>
                  <a:pt x="0" y="0"/>
                </a:moveTo>
                <a:lnTo>
                  <a:pt x="4165222" y="0"/>
                </a:lnTo>
                <a:lnTo>
                  <a:pt x="4165222" y="5950318"/>
                </a:lnTo>
                <a:lnTo>
                  <a:pt x="0" y="595031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252117" y="2438936"/>
            <a:ext cx="16007183" cy="3692525"/>
          </a:xfrm>
          <a:prstGeom prst="rect">
            <a:avLst/>
          </a:prstGeom>
        </p:spPr>
        <p:txBody>
          <a:bodyPr lIns="0" tIns="0" rIns="0" bIns="0" rtlCol="0" anchor="t">
            <a:spAutoFit/>
          </a:bodyPr>
          <a:lstStyle/>
          <a:p>
            <a:pPr algn="l">
              <a:lnSpc>
                <a:spcPts val="4900"/>
              </a:lnSpc>
            </a:pPr>
            <a:r>
              <a:rPr lang="en-US" sz="3500" b="1">
                <a:solidFill>
                  <a:srgbClr val="000000"/>
                </a:solidFill>
                <a:latin typeface="Canva Sans Bold"/>
                <a:ea typeface="Canva Sans Bold"/>
                <a:cs typeface="Canva Sans Bold"/>
                <a:sym typeface="Canva Sans Bold"/>
              </a:rPr>
              <a:t>        THE GOLDEN RATIO () IS A MATHEMATICAL CONSTANT OFTEN ASSOCIATED WITH AESTHETICS, DEFINED AS: </a:t>
            </a:r>
          </a:p>
          <a:p>
            <a:pPr algn="l">
              <a:lnSpc>
                <a:spcPts val="4900"/>
              </a:lnSpc>
            </a:pPr>
            <a:endParaRPr lang="en-US" sz="3500" b="1">
              <a:solidFill>
                <a:srgbClr val="000000"/>
              </a:solidFill>
              <a:latin typeface="Canva Sans Bold"/>
              <a:ea typeface="Canva Sans Bold"/>
              <a:cs typeface="Canva Sans Bold"/>
              <a:sym typeface="Canva Sans Bold"/>
            </a:endParaRPr>
          </a:p>
          <a:p>
            <a:pPr algn="ctr">
              <a:lnSpc>
                <a:spcPts val="4900"/>
              </a:lnSpc>
            </a:pPr>
            <a:r>
              <a:rPr lang="en-US" sz="3500" b="1" i="1">
                <a:solidFill>
                  <a:srgbClr val="000000"/>
                </a:solidFill>
                <a:latin typeface="Canva Sans Bold Italics"/>
                <a:ea typeface="Canva Sans Bold Italics"/>
                <a:cs typeface="Canva Sans Bold Italics"/>
                <a:sym typeface="Canva Sans Bold Italics"/>
              </a:rPr>
              <a:t>Ф=(1+√5)/2=1.618</a:t>
            </a:r>
          </a:p>
          <a:p>
            <a:pPr algn="l">
              <a:lnSpc>
                <a:spcPts val="4900"/>
              </a:lnSpc>
            </a:pPr>
            <a:endParaRPr lang="en-US" sz="3500" b="1" i="1">
              <a:solidFill>
                <a:srgbClr val="000000"/>
              </a:solidFill>
              <a:latin typeface="Canva Sans Bold Italics"/>
              <a:ea typeface="Canva Sans Bold Italics"/>
              <a:cs typeface="Canva Sans Bold Italics"/>
              <a:sym typeface="Canva Sans Bold Italics"/>
            </a:endParaRPr>
          </a:p>
          <a:p>
            <a:pPr algn="l">
              <a:lnSpc>
                <a:spcPts val="4900"/>
              </a:lnSpc>
              <a:spcBef>
                <a:spcPct val="0"/>
              </a:spcBef>
            </a:pPr>
            <a:endParaRPr lang="en-US" sz="3500" b="1" i="1">
              <a:solidFill>
                <a:srgbClr val="000000"/>
              </a:solidFill>
              <a:latin typeface="Canva Sans Bold Italics"/>
              <a:ea typeface="Canva Sans Bold Italics"/>
              <a:cs typeface="Canva Sans Bold Italics"/>
              <a:sym typeface="Canva Sans Bold Italics"/>
            </a:endParaRPr>
          </a:p>
        </p:txBody>
      </p:sp>
      <p:sp>
        <p:nvSpPr>
          <p:cNvPr id="5" name="TextBox 5"/>
          <p:cNvSpPr txBox="1"/>
          <p:nvPr/>
        </p:nvSpPr>
        <p:spPr>
          <a:xfrm>
            <a:off x="687032" y="1745346"/>
            <a:ext cx="4406305" cy="763203"/>
          </a:xfrm>
          <a:prstGeom prst="rect">
            <a:avLst/>
          </a:prstGeom>
        </p:spPr>
        <p:txBody>
          <a:bodyPr lIns="0" tIns="0" rIns="0" bIns="0" rtlCol="0" anchor="t">
            <a:spAutoFit/>
          </a:bodyPr>
          <a:lstStyle/>
          <a:p>
            <a:pPr algn="ctr">
              <a:lnSpc>
                <a:spcPts val="6233"/>
              </a:lnSpc>
              <a:spcBef>
                <a:spcPct val="0"/>
              </a:spcBef>
            </a:pPr>
            <a:r>
              <a:rPr lang="en-US" sz="4452" b="1">
                <a:solidFill>
                  <a:srgbClr val="8CA9AD"/>
                </a:solidFill>
                <a:latin typeface="Canva Sans Bold"/>
                <a:ea typeface="Canva Sans Bold"/>
                <a:cs typeface="Canva Sans Bold"/>
                <a:sym typeface="Canva Sans Bold"/>
              </a:rPr>
              <a:t>GOLDEN RATIO </a:t>
            </a:r>
          </a:p>
        </p:txBody>
      </p:sp>
      <p:sp>
        <p:nvSpPr>
          <p:cNvPr id="6" name="TextBox 6"/>
          <p:cNvSpPr txBox="1"/>
          <p:nvPr/>
        </p:nvSpPr>
        <p:spPr>
          <a:xfrm>
            <a:off x="687032" y="5494708"/>
            <a:ext cx="9314855" cy="1313180"/>
          </a:xfrm>
          <a:prstGeom prst="rect">
            <a:avLst/>
          </a:prstGeom>
        </p:spPr>
        <p:txBody>
          <a:bodyPr lIns="0" tIns="0" rIns="0" bIns="0" rtlCol="0" anchor="t">
            <a:spAutoFit/>
          </a:bodyPr>
          <a:lstStyle/>
          <a:p>
            <a:pPr algn="ctr">
              <a:lnSpc>
                <a:spcPts val="5320"/>
              </a:lnSpc>
            </a:pPr>
            <a:r>
              <a:rPr lang="en-US" sz="3800" b="1">
                <a:solidFill>
                  <a:srgbClr val="8CA9AD"/>
                </a:solidFill>
                <a:latin typeface="Canva Sans Bold"/>
                <a:ea typeface="Canva Sans Bold"/>
                <a:cs typeface="Canva Sans Bold"/>
                <a:sym typeface="Canva Sans Bold"/>
              </a:rPr>
              <a:t>CONVERGENCE TO THE GOLDEN RATIO</a:t>
            </a:r>
          </a:p>
          <a:p>
            <a:pPr algn="ctr">
              <a:lnSpc>
                <a:spcPts val="5320"/>
              </a:lnSpc>
            </a:pPr>
            <a:endParaRPr lang="en-US" sz="3800" b="1">
              <a:solidFill>
                <a:srgbClr val="8CA9AD"/>
              </a:solidFill>
              <a:latin typeface="Canva Sans Bold"/>
              <a:ea typeface="Canva Sans Bold"/>
              <a:cs typeface="Canva Sans Bold"/>
              <a:sym typeface="Canva Sans Bold"/>
            </a:endParaRPr>
          </a:p>
        </p:txBody>
      </p:sp>
      <p:sp>
        <p:nvSpPr>
          <p:cNvPr id="7" name="TextBox 7"/>
          <p:cNvSpPr txBox="1"/>
          <p:nvPr/>
        </p:nvSpPr>
        <p:spPr>
          <a:xfrm>
            <a:off x="1028700" y="6122723"/>
            <a:ext cx="16230600" cy="3073400"/>
          </a:xfrm>
          <a:prstGeom prst="rect">
            <a:avLst/>
          </a:prstGeom>
        </p:spPr>
        <p:txBody>
          <a:bodyPr lIns="0" tIns="0" rIns="0" bIns="0" rtlCol="0" anchor="t">
            <a:spAutoFit/>
          </a:bodyPr>
          <a:lstStyle/>
          <a:p>
            <a:pPr algn="l">
              <a:lnSpc>
                <a:spcPts val="4900"/>
              </a:lnSpc>
            </a:pPr>
            <a:r>
              <a:rPr lang="en-US" sz="3500" b="1">
                <a:solidFill>
                  <a:srgbClr val="000000"/>
                </a:solidFill>
                <a:latin typeface="Canva Sans Bold"/>
                <a:ea typeface="Canva Sans Bold"/>
                <a:cs typeface="Canva Sans Bold"/>
                <a:sym typeface="Canva Sans Bold"/>
              </a:rPr>
              <a:t>         AS WE MOVE FURTHER ALONG THE FIBONACCI SEQUENCE, THE RATIO BETWEEN CONSECUTIVE TERMS APPROACHES THE GOLDEN RATIO, REFLECTING A NATURALLY RECURRING PATTERN THAT APPEARS IN ART, NATURE, AND ARCHITECTURE.</a:t>
            </a:r>
          </a:p>
          <a:p>
            <a:pPr algn="l">
              <a:lnSpc>
                <a:spcPts val="4900"/>
              </a:lnSpc>
              <a:spcBef>
                <a:spcPct val="0"/>
              </a:spcBef>
            </a:pPr>
            <a:endParaRPr lang="en-US" sz="3500" b="1">
              <a:solidFill>
                <a:srgbClr val="000000"/>
              </a:solidFill>
              <a:latin typeface="Canva Sans Bold"/>
              <a:ea typeface="Canva Sans Bold"/>
              <a:cs typeface="Canva Sans Bold"/>
              <a:sym typeface="Canva Sans Bold"/>
            </a:endParaRPr>
          </a:p>
        </p:txBody>
      </p:sp>
      <p:sp>
        <p:nvSpPr>
          <p:cNvPr id="8" name="TextBox 8"/>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17</a:t>
            </a: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598986" y="1167041"/>
            <a:ext cx="7750256" cy="8644819"/>
          </a:xfrm>
          <a:custGeom>
            <a:avLst/>
            <a:gdLst/>
            <a:ahLst/>
            <a:cxnLst/>
            <a:rect l="l" t="t" r="r" b="b"/>
            <a:pathLst>
              <a:path w="7750256" h="8644819">
                <a:moveTo>
                  <a:pt x="0" y="0"/>
                </a:moveTo>
                <a:lnTo>
                  <a:pt x="7750256" y="0"/>
                </a:lnTo>
                <a:lnTo>
                  <a:pt x="7750256" y="8644819"/>
                </a:lnTo>
                <a:lnTo>
                  <a:pt x="0" y="8644819"/>
                </a:lnTo>
                <a:lnTo>
                  <a:pt x="0" y="0"/>
                </a:lnTo>
                <a:close/>
              </a:path>
            </a:pathLst>
          </a:custGeom>
          <a:blipFill>
            <a:blip r:embed="rId2"/>
            <a:stretch>
              <a:fillRect b="-703"/>
            </a:stretch>
          </a:blipFill>
        </p:spPr>
      </p:sp>
      <p:sp>
        <p:nvSpPr>
          <p:cNvPr id="3" name="TextBox 3"/>
          <p:cNvSpPr txBox="1"/>
          <p:nvPr/>
        </p:nvSpPr>
        <p:spPr>
          <a:xfrm>
            <a:off x="6940848" y="403838"/>
            <a:ext cx="4406305" cy="763203"/>
          </a:xfrm>
          <a:prstGeom prst="rect">
            <a:avLst/>
          </a:prstGeom>
        </p:spPr>
        <p:txBody>
          <a:bodyPr lIns="0" tIns="0" rIns="0" bIns="0" rtlCol="0" anchor="t">
            <a:spAutoFit/>
          </a:bodyPr>
          <a:lstStyle/>
          <a:p>
            <a:pPr algn="ctr">
              <a:lnSpc>
                <a:spcPts val="6233"/>
              </a:lnSpc>
              <a:spcBef>
                <a:spcPct val="0"/>
              </a:spcBef>
            </a:pPr>
            <a:r>
              <a:rPr lang="en-US" sz="4452" b="1">
                <a:solidFill>
                  <a:srgbClr val="8CA9AD"/>
                </a:solidFill>
                <a:latin typeface="Canva Sans Bold"/>
                <a:ea typeface="Canva Sans Bold"/>
                <a:cs typeface="Canva Sans Bold"/>
                <a:sym typeface="Canva Sans Bold"/>
              </a:rPr>
              <a:t>GOLDEN RATIO </a:t>
            </a:r>
          </a:p>
        </p:txBody>
      </p:sp>
      <p:sp>
        <p:nvSpPr>
          <p:cNvPr id="4" name="TextBox 4"/>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18</a:t>
            </a: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17556" y="9164276"/>
            <a:ext cx="4102978" cy="2245448"/>
          </a:xfrm>
          <a:custGeom>
            <a:avLst/>
            <a:gdLst/>
            <a:ahLst/>
            <a:cxnLst/>
            <a:rect l="l" t="t" r="r" b="b"/>
            <a:pathLst>
              <a:path w="4102978" h="224544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3482016" y="-2080942"/>
            <a:ext cx="5450085" cy="4161883"/>
          </a:xfrm>
          <a:custGeom>
            <a:avLst/>
            <a:gdLst/>
            <a:ahLst/>
            <a:cxnLst/>
            <a:rect l="l" t="t" r="r" b="b"/>
            <a:pathLst>
              <a:path w="5450085" h="4161883">
                <a:moveTo>
                  <a:pt x="0" y="0"/>
                </a:moveTo>
                <a:lnTo>
                  <a:pt x="5450085" y="0"/>
                </a:lnTo>
                <a:lnTo>
                  <a:pt x="5450085" y="4161884"/>
                </a:lnTo>
                <a:lnTo>
                  <a:pt x="0" y="41618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1946074" y="5443699"/>
            <a:ext cx="5313226" cy="3337733"/>
          </a:xfrm>
          <a:custGeom>
            <a:avLst/>
            <a:gdLst/>
            <a:ahLst/>
            <a:cxnLst/>
            <a:rect l="l" t="t" r="r" b="b"/>
            <a:pathLst>
              <a:path w="5313226" h="3337733">
                <a:moveTo>
                  <a:pt x="0" y="0"/>
                </a:moveTo>
                <a:lnTo>
                  <a:pt x="5313226" y="0"/>
                </a:lnTo>
                <a:lnTo>
                  <a:pt x="5313226" y="3337733"/>
                </a:lnTo>
                <a:lnTo>
                  <a:pt x="0" y="3337733"/>
                </a:lnTo>
                <a:lnTo>
                  <a:pt x="0" y="0"/>
                </a:lnTo>
                <a:close/>
              </a:path>
            </a:pathLst>
          </a:custGeom>
          <a:blipFill>
            <a:blip r:embed="rId6"/>
            <a:stretch>
              <a:fillRect l="-9104" r="-11412"/>
            </a:stretch>
          </a:blipFill>
        </p:spPr>
      </p:sp>
      <p:sp>
        <p:nvSpPr>
          <p:cNvPr id="5" name="Freeform 5"/>
          <p:cNvSpPr/>
          <p:nvPr/>
        </p:nvSpPr>
        <p:spPr>
          <a:xfrm>
            <a:off x="6701530" y="5411230"/>
            <a:ext cx="4542742" cy="3402672"/>
          </a:xfrm>
          <a:custGeom>
            <a:avLst/>
            <a:gdLst/>
            <a:ahLst/>
            <a:cxnLst/>
            <a:rect l="l" t="t" r="r" b="b"/>
            <a:pathLst>
              <a:path w="4542742" h="3402672">
                <a:moveTo>
                  <a:pt x="0" y="0"/>
                </a:moveTo>
                <a:lnTo>
                  <a:pt x="4542742" y="0"/>
                </a:lnTo>
                <a:lnTo>
                  <a:pt x="4542742" y="3402671"/>
                </a:lnTo>
                <a:lnTo>
                  <a:pt x="0" y="3402671"/>
                </a:lnTo>
                <a:lnTo>
                  <a:pt x="0" y="0"/>
                </a:lnTo>
                <a:close/>
              </a:path>
            </a:pathLst>
          </a:custGeom>
          <a:blipFill>
            <a:blip r:embed="rId7"/>
            <a:stretch>
              <a:fillRect/>
            </a:stretch>
          </a:blipFill>
        </p:spPr>
      </p:sp>
      <p:sp>
        <p:nvSpPr>
          <p:cNvPr id="6" name="Freeform 6"/>
          <p:cNvSpPr/>
          <p:nvPr/>
        </p:nvSpPr>
        <p:spPr>
          <a:xfrm>
            <a:off x="2139921" y="5443699"/>
            <a:ext cx="3859807" cy="3337733"/>
          </a:xfrm>
          <a:custGeom>
            <a:avLst/>
            <a:gdLst/>
            <a:ahLst/>
            <a:cxnLst/>
            <a:rect l="l" t="t" r="r" b="b"/>
            <a:pathLst>
              <a:path w="3859807" h="3337733">
                <a:moveTo>
                  <a:pt x="0" y="0"/>
                </a:moveTo>
                <a:lnTo>
                  <a:pt x="3859807" y="0"/>
                </a:lnTo>
                <a:lnTo>
                  <a:pt x="3859807" y="3337733"/>
                </a:lnTo>
                <a:lnTo>
                  <a:pt x="0" y="3337733"/>
                </a:lnTo>
                <a:lnTo>
                  <a:pt x="0" y="0"/>
                </a:lnTo>
                <a:close/>
              </a:path>
            </a:pathLst>
          </a:custGeom>
          <a:blipFill>
            <a:blip r:embed="rId8"/>
            <a:stretch>
              <a:fillRect l="-4629" r="-3053" b="-1931"/>
            </a:stretch>
          </a:blipFill>
        </p:spPr>
      </p:sp>
      <p:sp>
        <p:nvSpPr>
          <p:cNvPr id="7" name="TextBox 7"/>
          <p:cNvSpPr txBox="1"/>
          <p:nvPr/>
        </p:nvSpPr>
        <p:spPr>
          <a:xfrm>
            <a:off x="2139921" y="537527"/>
            <a:ext cx="13606991" cy="887095"/>
          </a:xfrm>
          <a:prstGeom prst="rect">
            <a:avLst/>
          </a:prstGeom>
        </p:spPr>
        <p:txBody>
          <a:bodyPr lIns="0" tIns="0" rIns="0" bIns="0" rtlCol="0" anchor="t">
            <a:spAutoFit/>
          </a:bodyPr>
          <a:lstStyle/>
          <a:p>
            <a:pPr algn="ctr">
              <a:lnSpc>
                <a:spcPts val="7279"/>
              </a:lnSpc>
            </a:pPr>
            <a:r>
              <a:rPr lang="en-US" sz="5199" b="1">
                <a:solidFill>
                  <a:srgbClr val="8CA9AD"/>
                </a:solidFill>
                <a:latin typeface="Canva Sans Bold"/>
                <a:ea typeface="Canva Sans Bold"/>
                <a:cs typeface="Canva Sans Bold"/>
                <a:sym typeface="Canva Sans Bold"/>
              </a:rPr>
              <a:t>APPLICATIONS</a:t>
            </a:r>
          </a:p>
        </p:txBody>
      </p:sp>
      <p:sp>
        <p:nvSpPr>
          <p:cNvPr id="8" name="TextBox 8"/>
          <p:cNvSpPr txBox="1"/>
          <p:nvPr/>
        </p:nvSpPr>
        <p:spPr>
          <a:xfrm>
            <a:off x="260665" y="2128143"/>
            <a:ext cx="6259869" cy="596900"/>
          </a:xfrm>
          <a:prstGeom prst="rect">
            <a:avLst/>
          </a:prstGeom>
        </p:spPr>
        <p:txBody>
          <a:bodyPr lIns="0" tIns="0" rIns="0" bIns="0" rtlCol="0" anchor="t">
            <a:spAutoFit/>
          </a:bodyPr>
          <a:lstStyle/>
          <a:p>
            <a:pPr marL="755651" lvl="1" indent="-377825" algn="ctr">
              <a:lnSpc>
                <a:spcPts val="4900"/>
              </a:lnSpc>
              <a:buFont typeface="Arial"/>
              <a:buChar char="•"/>
            </a:pPr>
            <a:r>
              <a:rPr lang="en-US" sz="3500" b="1">
                <a:solidFill>
                  <a:srgbClr val="8CA9AD"/>
                </a:solidFill>
                <a:latin typeface="Canva Sans Bold"/>
                <a:ea typeface="Canva Sans Bold"/>
                <a:cs typeface="Canva Sans Bold"/>
                <a:sym typeface="Canva Sans Bold"/>
              </a:rPr>
              <a:t>PATTERNS IN NATURE</a:t>
            </a:r>
          </a:p>
        </p:txBody>
      </p:sp>
      <p:sp>
        <p:nvSpPr>
          <p:cNvPr id="9" name="TextBox 9"/>
          <p:cNvSpPr txBox="1"/>
          <p:nvPr/>
        </p:nvSpPr>
        <p:spPr>
          <a:xfrm>
            <a:off x="1331583" y="2881367"/>
            <a:ext cx="15927717" cy="2114550"/>
          </a:xfrm>
          <a:prstGeom prst="rect">
            <a:avLst/>
          </a:prstGeom>
        </p:spPr>
        <p:txBody>
          <a:bodyPr lIns="0" tIns="0" rIns="0" bIns="0" rtlCol="0" anchor="t">
            <a:spAutoFit/>
          </a:bodyPr>
          <a:lstStyle/>
          <a:p>
            <a:pPr algn="l">
              <a:lnSpc>
                <a:spcPts val="4200"/>
              </a:lnSpc>
            </a:pPr>
            <a:r>
              <a:rPr lang="en-US" sz="3000" b="1">
                <a:solidFill>
                  <a:srgbClr val="000000"/>
                </a:solidFill>
                <a:latin typeface="Canva Sans Bold"/>
                <a:ea typeface="Canva Sans Bold"/>
                <a:cs typeface="Canva Sans Bold"/>
                <a:sym typeface="Canva Sans Bold"/>
              </a:rPr>
              <a:t>            THE FIBONACCI SEQUENCE IS VISIBLE IN NATURAL PHENOMENA, INCLUDING THE ARRANGEMENT OF LEAVES, BRANCHING OF TREES, AND PATTERNS IN SHELLS AND FLOWERS.</a:t>
            </a:r>
          </a:p>
          <a:p>
            <a:pPr algn="ctr">
              <a:lnSpc>
                <a:spcPts val="4200"/>
              </a:lnSpc>
              <a:spcBef>
                <a:spcPct val="0"/>
              </a:spcBef>
            </a:pPr>
            <a:endParaRPr lang="en-US" sz="3000" b="1">
              <a:solidFill>
                <a:srgbClr val="000000"/>
              </a:solidFill>
              <a:latin typeface="Canva Sans Bold"/>
              <a:ea typeface="Canva Sans Bold"/>
              <a:cs typeface="Canva Sans Bold"/>
              <a:sym typeface="Canva Sans Bold"/>
            </a:endParaRPr>
          </a:p>
        </p:txBody>
      </p:sp>
      <p:sp>
        <p:nvSpPr>
          <p:cNvPr id="10" name="TextBox 10"/>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19</a:t>
            </a:r>
          </a:p>
        </p:txBody>
      </p:sp>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156322" y="0"/>
            <a:ext cx="4102978" cy="3133183"/>
          </a:xfrm>
          <a:custGeom>
            <a:avLst/>
            <a:gdLst/>
            <a:ahLst/>
            <a:cxnLst/>
            <a:rect l="l" t="t" r="r" b="b"/>
            <a:pathLst>
              <a:path w="4102978" h="3133183">
                <a:moveTo>
                  <a:pt x="0" y="0"/>
                </a:moveTo>
                <a:lnTo>
                  <a:pt x="4102978" y="0"/>
                </a:lnTo>
                <a:lnTo>
                  <a:pt x="4102978" y="3133183"/>
                </a:lnTo>
                <a:lnTo>
                  <a:pt x="0" y="31331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2417556" y="9164276"/>
            <a:ext cx="4102978" cy="2245448"/>
          </a:xfrm>
          <a:custGeom>
            <a:avLst/>
            <a:gdLst/>
            <a:ahLst/>
            <a:cxnLst/>
            <a:rect l="l" t="t" r="r" b="b"/>
            <a:pathLst>
              <a:path w="4102978" h="2245448">
                <a:moveTo>
                  <a:pt x="0" y="0"/>
                </a:moveTo>
                <a:lnTo>
                  <a:pt x="4102979" y="0"/>
                </a:lnTo>
                <a:lnTo>
                  <a:pt x="4102979" y="2245448"/>
                </a:lnTo>
                <a:lnTo>
                  <a:pt x="0" y="224544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0772196" y="3713204"/>
            <a:ext cx="6487104" cy="4060892"/>
          </a:xfrm>
          <a:custGeom>
            <a:avLst/>
            <a:gdLst/>
            <a:ahLst/>
            <a:cxnLst/>
            <a:rect l="l" t="t" r="r" b="b"/>
            <a:pathLst>
              <a:path w="6487104" h="4060892">
                <a:moveTo>
                  <a:pt x="0" y="0"/>
                </a:moveTo>
                <a:lnTo>
                  <a:pt x="6487104" y="0"/>
                </a:lnTo>
                <a:lnTo>
                  <a:pt x="6487104" y="4060892"/>
                </a:lnTo>
                <a:lnTo>
                  <a:pt x="0" y="4060892"/>
                </a:lnTo>
                <a:lnTo>
                  <a:pt x="0" y="0"/>
                </a:lnTo>
                <a:close/>
              </a:path>
            </a:pathLst>
          </a:custGeom>
          <a:blipFill>
            <a:blip r:embed="rId6"/>
            <a:stretch>
              <a:fillRect/>
            </a:stretch>
          </a:blipFill>
        </p:spPr>
      </p:sp>
      <p:sp>
        <p:nvSpPr>
          <p:cNvPr id="5" name="TextBox 5"/>
          <p:cNvSpPr txBox="1"/>
          <p:nvPr/>
        </p:nvSpPr>
        <p:spPr>
          <a:xfrm>
            <a:off x="1801765" y="2091250"/>
            <a:ext cx="12790254" cy="4691694"/>
          </a:xfrm>
          <a:prstGeom prst="rect">
            <a:avLst/>
          </a:prstGeom>
        </p:spPr>
        <p:txBody>
          <a:bodyPr lIns="0" tIns="0" rIns="0" bIns="0" rtlCol="0" anchor="t">
            <a:spAutoFit/>
          </a:bodyPr>
          <a:lstStyle/>
          <a:p>
            <a:pPr algn="l">
              <a:lnSpc>
                <a:spcPts val="3382"/>
              </a:lnSpc>
            </a:pPr>
            <a:r>
              <a:rPr lang="en-US" sz="3074" b="1">
                <a:solidFill>
                  <a:srgbClr val="000000"/>
                </a:solidFill>
                <a:latin typeface="DM Sans Bold"/>
                <a:ea typeface="DM Sans Bold"/>
                <a:cs typeface="DM Sans Bold"/>
                <a:sym typeface="DM Sans Bold"/>
              </a:rPr>
              <a:t>THE FIBONACCI SEQUENCE IS A SERIES OF NUMBERS WHERE EACH NUMBER IS THE SUM OF THE TWO PRECEDING ONES. </a:t>
            </a:r>
          </a:p>
          <a:p>
            <a:pPr algn="l">
              <a:lnSpc>
                <a:spcPts val="4152"/>
              </a:lnSpc>
            </a:pPr>
            <a:endParaRPr lang="en-US" sz="3074" b="1">
              <a:solidFill>
                <a:srgbClr val="000000"/>
              </a:solidFill>
              <a:latin typeface="DM Sans Bold"/>
              <a:ea typeface="DM Sans Bold"/>
              <a:cs typeface="DM Sans Bold"/>
              <a:sym typeface="DM Sans Bold"/>
            </a:endParaRPr>
          </a:p>
          <a:p>
            <a:pPr algn="l">
              <a:lnSpc>
                <a:spcPts val="4152"/>
              </a:lnSpc>
            </a:pPr>
            <a:endParaRPr lang="en-US" sz="3074" b="1">
              <a:solidFill>
                <a:srgbClr val="000000"/>
              </a:solidFill>
              <a:latin typeface="DM Sans Bold"/>
              <a:ea typeface="DM Sans Bold"/>
              <a:cs typeface="DM Sans Bold"/>
              <a:sym typeface="DM Sans Bold"/>
            </a:endParaRPr>
          </a:p>
          <a:p>
            <a:pPr algn="l">
              <a:lnSpc>
                <a:spcPts val="4152"/>
              </a:lnSpc>
            </a:pPr>
            <a:endParaRPr lang="en-US" sz="3074" b="1">
              <a:solidFill>
                <a:srgbClr val="000000"/>
              </a:solidFill>
              <a:latin typeface="DM Sans Bold"/>
              <a:ea typeface="DM Sans Bold"/>
              <a:cs typeface="DM Sans Bold"/>
              <a:sym typeface="DM Sans Bold"/>
            </a:endParaRPr>
          </a:p>
          <a:p>
            <a:pPr algn="l">
              <a:lnSpc>
                <a:spcPts val="3492"/>
              </a:lnSpc>
            </a:pPr>
            <a:r>
              <a:rPr lang="en-US" sz="3174" b="1">
                <a:solidFill>
                  <a:srgbClr val="8CA9AD"/>
                </a:solidFill>
                <a:latin typeface="DM Sans Bold"/>
                <a:ea typeface="DM Sans Bold"/>
                <a:cs typeface="DM Sans Bold"/>
                <a:sym typeface="DM Sans Bold"/>
              </a:rPr>
              <a:t>MATHEMATICALLY: </a:t>
            </a:r>
          </a:p>
          <a:p>
            <a:pPr algn="l">
              <a:lnSpc>
                <a:spcPts val="3382"/>
              </a:lnSpc>
            </a:pPr>
            <a:r>
              <a:rPr lang="en-US" sz="3074" b="1">
                <a:solidFill>
                  <a:srgbClr val="000000"/>
                </a:solidFill>
                <a:latin typeface="DM Sans Bold"/>
                <a:ea typeface="DM Sans Bold"/>
                <a:cs typeface="DM Sans Bold"/>
                <a:sym typeface="DM Sans Bold"/>
              </a:rPr>
              <a:t>F(n) = F(n-1) + F(n-2) with initial</a:t>
            </a:r>
          </a:p>
          <a:p>
            <a:pPr algn="l">
              <a:lnSpc>
                <a:spcPts val="3382"/>
              </a:lnSpc>
            </a:pPr>
            <a:r>
              <a:rPr lang="en-US" sz="3074" b="1">
                <a:solidFill>
                  <a:srgbClr val="000000"/>
                </a:solidFill>
                <a:latin typeface="DM Sans Bold"/>
                <a:ea typeface="DM Sans Bold"/>
                <a:cs typeface="DM Sans Bold"/>
                <a:sym typeface="DM Sans Bold"/>
              </a:rPr>
              <a:t> values F(0) =0 and F(1) =1</a:t>
            </a:r>
          </a:p>
          <a:p>
            <a:pPr algn="l">
              <a:lnSpc>
                <a:spcPts val="3382"/>
              </a:lnSpc>
            </a:pPr>
            <a:r>
              <a:rPr lang="en-US" sz="3074" b="1">
                <a:solidFill>
                  <a:srgbClr val="000000"/>
                </a:solidFill>
                <a:latin typeface="DM Sans Bold"/>
                <a:ea typeface="DM Sans Bold"/>
                <a:cs typeface="DM Sans Bold"/>
                <a:sym typeface="DM Sans Bold"/>
              </a:rPr>
              <a:t>The sequence begins: 0, 1, 1, 2, 3, 5, 8, 13, etc.</a:t>
            </a:r>
          </a:p>
          <a:p>
            <a:pPr algn="ctr">
              <a:lnSpc>
                <a:spcPts val="4152"/>
              </a:lnSpc>
              <a:spcBef>
                <a:spcPct val="0"/>
              </a:spcBef>
            </a:pPr>
            <a:endParaRPr lang="en-US" sz="3074" b="1">
              <a:solidFill>
                <a:srgbClr val="000000"/>
              </a:solidFill>
              <a:latin typeface="DM Sans Bold"/>
              <a:ea typeface="DM Sans Bold"/>
              <a:cs typeface="DM Sans Bold"/>
              <a:sym typeface="DM Sans Bold"/>
            </a:endParaRPr>
          </a:p>
        </p:txBody>
      </p:sp>
      <p:sp>
        <p:nvSpPr>
          <p:cNvPr id="6" name="TextBox 6"/>
          <p:cNvSpPr txBox="1"/>
          <p:nvPr/>
        </p:nvSpPr>
        <p:spPr>
          <a:xfrm>
            <a:off x="849922" y="946683"/>
            <a:ext cx="5491835" cy="1115992"/>
          </a:xfrm>
          <a:prstGeom prst="rect">
            <a:avLst/>
          </a:prstGeom>
        </p:spPr>
        <p:txBody>
          <a:bodyPr lIns="0" tIns="0" rIns="0" bIns="0" rtlCol="0" anchor="t">
            <a:spAutoFit/>
          </a:bodyPr>
          <a:lstStyle/>
          <a:p>
            <a:pPr algn="ctr">
              <a:lnSpc>
                <a:spcPts val="9160"/>
              </a:lnSpc>
            </a:pPr>
            <a:r>
              <a:rPr lang="en-US" sz="6542" b="1">
                <a:solidFill>
                  <a:srgbClr val="8CA9AD"/>
                </a:solidFill>
                <a:latin typeface="Canva Sans Bold"/>
                <a:ea typeface="Canva Sans Bold"/>
                <a:cs typeface="Canva Sans Bold"/>
                <a:sym typeface="Canva Sans Bold"/>
              </a:rPr>
              <a:t> Introduction </a:t>
            </a:r>
          </a:p>
        </p:txBody>
      </p:sp>
      <p:sp>
        <p:nvSpPr>
          <p:cNvPr id="7" name="TextBox 7"/>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2</a:t>
            </a:r>
          </a:p>
        </p:txBody>
      </p:sp>
    </p:spTree>
  </p:cSld>
  <p:clrMapOvr>
    <a:masterClrMapping/>
  </p:clrMapOvr>
  <p:transition>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17556" y="9164276"/>
            <a:ext cx="4102978" cy="2245448"/>
          </a:xfrm>
          <a:custGeom>
            <a:avLst/>
            <a:gdLst/>
            <a:ahLst/>
            <a:cxnLst/>
            <a:rect l="l" t="t" r="r" b="b"/>
            <a:pathLst>
              <a:path w="4102978" h="224544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3482016" y="-2080942"/>
            <a:ext cx="5450085" cy="4161883"/>
          </a:xfrm>
          <a:custGeom>
            <a:avLst/>
            <a:gdLst/>
            <a:ahLst/>
            <a:cxnLst/>
            <a:rect l="l" t="t" r="r" b="b"/>
            <a:pathLst>
              <a:path w="5450085" h="4161883">
                <a:moveTo>
                  <a:pt x="0" y="0"/>
                </a:moveTo>
                <a:lnTo>
                  <a:pt x="5450085" y="0"/>
                </a:lnTo>
                <a:lnTo>
                  <a:pt x="5450085" y="4161884"/>
                </a:lnTo>
                <a:lnTo>
                  <a:pt x="0" y="41618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2023583" y="4825534"/>
            <a:ext cx="3687424" cy="4604694"/>
          </a:xfrm>
          <a:custGeom>
            <a:avLst/>
            <a:gdLst/>
            <a:ahLst/>
            <a:cxnLst/>
            <a:rect l="l" t="t" r="r" b="b"/>
            <a:pathLst>
              <a:path w="3687424" h="4604694">
                <a:moveTo>
                  <a:pt x="0" y="0"/>
                </a:moveTo>
                <a:lnTo>
                  <a:pt x="3687425" y="0"/>
                </a:lnTo>
                <a:lnTo>
                  <a:pt x="3687425" y="4604695"/>
                </a:lnTo>
                <a:lnTo>
                  <a:pt x="0" y="4604695"/>
                </a:lnTo>
                <a:lnTo>
                  <a:pt x="0" y="0"/>
                </a:lnTo>
                <a:close/>
              </a:path>
            </a:pathLst>
          </a:custGeom>
          <a:blipFill>
            <a:blip r:embed="rId6"/>
            <a:stretch>
              <a:fillRect/>
            </a:stretch>
          </a:blipFill>
        </p:spPr>
      </p:sp>
      <p:sp>
        <p:nvSpPr>
          <p:cNvPr id="5" name="Freeform 5"/>
          <p:cNvSpPr/>
          <p:nvPr/>
        </p:nvSpPr>
        <p:spPr>
          <a:xfrm>
            <a:off x="5909507" y="5738867"/>
            <a:ext cx="5670821" cy="3691362"/>
          </a:xfrm>
          <a:custGeom>
            <a:avLst/>
            <a:gdLst/>
            <a:ahLst/>
            <a:cxnLst/>
            <a:rect l="l" t="t" r="r" b="b"/>
            <a:pathLst>
              <a:path w="5670821" h="3691362">
                <a:moveTo>
                  <a:pt x="0" y="0"/>
                </a:moveTo>
                <a:lnTo>
                  <a:pt x="5670821" y="0"/>
                </a:lnTo>
                <a:lnTo>
                  <a:pt x="5670821" y="3691362"/>
                </a:lnTo>
                <a:lnTo>
                  <a:pt x="0" y="3691362"/>
                </a:lnTo>
                <a:lnTo>
                  <a:pt x="0" y="0"/>
                </a:lnTo>
                <a:close/>
              </a:path>
            </a:pathLst>
          </a:custGeom>
          <a:blipFill>
            <a:blip r:embed="rId7"/>
            <a:stretch>
              <a:fillRect l="-8119" r="-8119"/>
            </a:stretch>
          </a:blipFill>
        </p:spPr>
      </p:sp>
      <p:sp>
        <p:nvSpPr>
          <p:cNvPr id="6" name="Freeform 6"/>
          <p:cNvSpPr/>
          <p:nvPr/>
        </p:nvSpPr>
        <p:spPr>
          <a:xfrm>
            <a:off x="11778827" y="6096289"/>
            <a:ext cx="5334303" cy="3333939"/>
          </a:xfrm>
          <a:custGeom>
            <a:avLst/>
            <a:gdLst/>
            <a:ahLst/>
            <a:cxnLst/>
            <a:rect l="l" t="t" r="r" b="b"/>
            <a:pathLst>
              <a:path w="5334303" h="3333939">
                <a:moveTo>
                  <a:pt x="0" y="0"/>
                </a:moveTo>
                <a:lnTo>
                  <a:pt x="5334303" y="0"/>
                </a:lnTo>
                <a:lnTo>
                  <a:pt x="5334303" y="3333940"/>
                </a:lnTo>
                <a:lnTo>
                  <a:pt x="0" y="3333940"/>
                </a:lnTo>
                <a:lnTo>
                  <a:pt x="0" y="0"/>
                </a:lnTo>
                <a:close/>
              </a:path>
            </a:pathLst>
          </a:custGeom>
          <a:blipFill>
            <a:blip r:embed="rId8"/>
            <a:stretch>
              <a:fillRect/>
            </a:stretch>
          </a:blipFill>
        </p:spPr>
      </p:sp>
      <p:sp>
        <p:nvSpPr>
          <p:cNvPr id="7" name="TextBox 7"/>
          <p:cNvSpPr txBox="1"/>
          <p:nvPr/>
        </p:nvSpPr>
        <p:spPr>
          <a:xfrm>
            <a:off x="2139921" y="537527"/>
            <a:ext cx="13606991" cy="887095"/>
          </a:xfrm>
          <a:prstGeom prst="rect">
            <a:avLst/>
          </a:prstGeom>
        </p:spPr>
        <p:txBody>
          <a:bodyPr lIns="0" tIns="0" rIns="0" bIns="0" rtlCol="0" anchor="t">
            <a:spAutoFit/>
          </a:bodyPr>
          <a:lstStyle/>
          <a:p>
            <a:pPr algn="ctr">
              <a:lnSpc>
                <a:spcPts val="7279"/>
              </a:lnSpc>
            </a:pPr>
            <a:r>
              <a:rPr lang="en-US" sz="5199" b="1">
                <a:solidFill>
                  <a:srgbClr val="8CA9AD"/>
                </a:solidFill>
                <a:latin typeface="Canva Sans Bold"/>
                <a:ea typeface="Canva Sans Bold"/>
                <a:cs typeface="Canva Sans Bold"/>
                <a:sym typeface="Canva Sans Bold"/>
              </a:rPr>
              <a:t>APPLICATIONS</a:t>
            </a:r>
          </a:p>
        </p:txBody>
      </p:sp>
      <p:sp>
        <p:nvSpPr>
          <p:cNvPr id="8" name="TextBox 8"/>
          <p:cNvSpPr txBox="1"/>
          <p:nvPr/>
        </p:nvSpPr>
        <p:spPr>
          <a:xfrm>
            <a:off x="1091681" y="2881367"/>
            <a:ext cx="16167619" cy="2647950"/>
          </a:xfrm>
          <a:prstGeom prst="rect">
            <a:avLst/>
          </a:prstGeom>
        </p:spPr>
        <p:txBody>
          <a:bodyPr lIns="0" tIns="0" rIns="0" bIns="0" rtlCol="0" anchor="t">
            <a:spAutoFit/>
          </a:bodyPr>
          <a:lstStyle/>
          <a:p>
            <a:pPr algn="l">
              <a:lnSpc>
                <a:spcPts val="4200"/>
              </a:lnSpc>
            </a:pPr>
            <a:r>
              <a:rPr lang="en-US" sz="3000" b="1">
                <a:solidFill>
                  <a:srgbClr val="000000"/>
                </a:solidFill>
                <a:latin typeface="Canva Sans Bold"/>
                <a:ea typeface="Canva Sans Bold"/>
                <a:cs typeface="Canva Sans Bold"/>
                <a:sym typeface="Canva Sans Bold"/>
              </a:rPr>
              <a:t>           ARTISTS AND ARCHITECTS USE THE GOLDEN RATIO TO ACHIEVE HARMONY IN THEIR WORK. THE PARTHENON IN GREECE AND PAINTINGS BY LEONARDO DA VINCI ILLUSTRATE THE PLEASING PROPORTIONS DERIVED FROM FIBONACCI NUMBERS.</a:t>
            </a:r>
          </a:p>
          <a:p>
            <a:pPr algn="l">
              <a:lnSpc>
                <a:spcPts val="4200"/>
              </a:lnSpc>
            </a:pPr>
            <a:endParaRPr lang="en-US" sz="3000" b="1">
              <a:solidFill>
                <a:srgbClr val="000000"/>
              </a:solidFill>
              <a:latin typeface="Canva Sans Bold"/>
              <a:ea typeface="Canva Sans Bold"/>
              <a:cs typeface="Canva Sans Bold"/>
              <a:sym typeface="Canva Sans Bold"/>
            </a:endParaRPr>
          </a:p>
          <a:p>
            <a:pPr algn="ctr">
              <a:lnSpc>
                <a:spcPts val="4200"/>
              </a:lnSpc>
              <a:spcBef>
                <a:spcPct val="0"/>
              </a:spcBef>
            </a:pPr>
            <a:endParaRPr lang="en-US" sz="3000" b="1">
              <a:solidFill>
                <a:srgbClr val="000000"/>
              </a:solidFill>
              <a:latin typeface="Canva Sans Bold"/>
              <a:ea typeface="Canva Sans Bold"/>
              <a:cs typeface="Canva Sans Bold"/>
              <a:sym typeface="Canva Sans Bold"/>
            </a:endParaRPr>
          </a:p>
        </p:txBody>
      </p:sp>
      <p:sp>
        <p:nvSpPr>
          <p:cNvPr id="9" name="TextBox 9"/>
          <p:cNvSpPr txBox="1"/>
          <p:nvPr/>
        </p:nvSpPr>
        <p:spPr>
          <a:xfrm>
            <a:off x="305144" y="2128143"/>
            <a:ext cx="8991256" cy="596900"/>
          </a:xfrm>
          <a:prstGeom prst="rect">
            <a:avLst/>
          </a:prstGeom>
        </p:spPr>
        <p:txBody>
          <a:bodyPr wrap="square" lIns="0" tIns="0" rIns="0" bIns="0" rtlCol="0" anchor="t">
            <a:spAutoFit/>
          </a:bodyPr>
          <a:lstStyle/>
          <a:p>
            <a:pPr marL="755651" lvl="1" indent="-377825" algn="ctr">
              <a:lnSpc>
                <a:spcPts val="4900"/>
              </a:lnSpc>
              <a:buFont typeface="Arial"/>
              <a:buChar char="•"/>
            </a:pPr>
            <a:r>
              <a:rPr lang="en-US" sz="3500" b="1" dirty="0">
                <a:solidFill>
                  <a:srgbClr val="8CA9AD"/>
                </a:solidFill>
                <a:latin typeface="Canva Sans Bold"/>
                <a:ea typeface="Canva Sans Bold"/>
                <a:cs typeface="Canva Sans Bold"/>
                <a:sym typeface="Canva Sans Bold"/>
              </a:rPr>
              <a:t>ART AND AESTHETIC APPEAL</a:t>
            </a:r>
          </a:p>
        </p:txBody>
      </p:sp>
      <p:sp>
        <p:nvSpPr>
          <p:cNvPr id="10" name="Freeform 10"/>
          <p:cNvSpPr/>
          <p:nvPr/>
        </p:nvSpPr>
        <p:spPr>
          <a:xfrm>
            <a:off x="3177170" y="9164276"/>
            <a:ext cx="4102978" cy="2245448"/>
          </a:xfrm>
          <a:custGeom>
            <a:avLst/>
            <a:gdLst/>
            <a:ahLst/>
            <a:cxnLst/>
            <a:rect l="l" t="t" r="r" b="b"/>
            <a:pathLst>
              <a:path w="4102978" h="224544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TextBox 11"/>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20</a:t>
            </a:r>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17556" y="9164276"/>
            <a:ext cx="4102978" cy="2245448"/>
          </a:xfrm>
          <a:custGeom>
            <a:avLst/>
            <a:gdLst/>
            <a:ahLst/>
            <a:cxnLst/>
            <a:rect l="l" t="t" r="r" b="b"/>
            <a:pathLst>
              <a:path w="4102978" h="224544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3482016" y="-2080942"/>
            <a:ext cx="5450085" cy="4161883"/>
          </a:xfrm>
          <a:custGeom>
            <a:avLst/>
            <a:gdLst/>
            <a:ahLst/>
            <a:cxnLst/>
            <a:rect l="l" t="t" r="r" b="b"/>
            <a:pathLst>
              <a:path w="5450085" h="4161883">
                <a:moveTo>
                  <a:pt x="0" y="0"/>
                </a:moveTo>
                <a:lnTo>
                  <a:pt x="5450085" y="0"/>
                </a:lnTo>
                <a:lnTo>
                  <a:pt x="5450085" y="4161884"/>
                </a:lnTo>
                <a:lnTo>
                  <a:pt x="0" y="41618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091681" y="2881367"/>
            <a:ext cx="16167619" cy="6991350"/>
          </a:xfrm>
          <a:prstGeom prst="rect">
            <a:avLst/>
          </a:prstGeom>
        </p:spPr>
        <p:txBody>
          <a:bodyPr lIns="0" tIns="0" rIns="0" bIns="0" rtlCol="0" anchor="t">
            <a:spAutoFit/>
          </a:bodyPr>
          <a:lstStyle/>
          <a:p>
            <a:pPr marL="647700" lvl="1" indent="-323850" algn="l">
              <a:lnSpc>
                <a:spcPts val="4200"/>
              </a:lnSpc>
              <a:buAutoNum type="arabicPeriod"/>
            </a:pPr>
            <a:r>
              <a:rPr lang="en-US" sz="3000" b="1">
                <a:solidFill>
                  <a:srgbClr val="8CA9AD"/>
                </a:solidFill>
                <a:latin typeface="Canva Sans Bold"/>
                <a:ea typeface="Canva Sans Bold"/>
                <a:cs typeface="Canva Sans Bold"/>
                <a:sym typeface="Canva Sans Bold"/>
              </a:rPr>
              <a:t>FIBONACCI SEARCH ALGORITHM:</a:t>
            </a:r>
          </a:p>
          <a:p>
            <a:pPr algn="l">
              <a:lnSpc>
                <a:spcPts val="3779"/>
              </a:lnSpc>
            </a:pPr>
            <a:r>
              <a:rPr lang="en-US" sz="2700" b="1">
                <a:solidFill>
                  <a:srgbClr val="000000"/>
                </a:solidFill>
                <a:latin typeface="Canva Sans Bold"/>
                <a:ea typeface="Canva Sans Bold"/>
                <a:cs typeface="Canva Sans Bold"/>
                <a:sym typeface="Canva Sans Bold"/>
              </a:rPr>
              <a:t>             THE FIBONACCI SEQUENCE IS USED IN SEARCH ALGORITHMS, </a:t>
            </a:r>
          </a:p>
          <a:p>
            <a:pPr algn="l">
              <a:lnSpc>
                <a:spcPts val="3779"/>
              </a:lnSpc>
            </a:pPr>
            <a:r>
              <a:rPr lang="en-US" sz="2700" b="1">
                <a:solidFill>
                  <a:srgbClr val="000000"/>
                </a:solidFill>
                <a:latin typeface="Canva Sans Bold"/>
                <a:ea typeface="Canva Sans Bold"/>
                <a:cs typeface="Canva Sans Bold"/>
                <a:sym typeface="Canva Sans Bold"/>
              </a:rPr>
              <a:t>PROVIDING AN EFFICIENT METHOD FOR SEARCHING SORTED ARRAYS.</a:t>
            </a:r>
          </a:p>
          <a:p>
            <a:pPr algn="l">
              <a:lnSpc>
                <a:spcPts val="3779"/>
              </a:lnSpc>
            </a:pPr>
            <a:endParaRPr lang="en-US" sz="2700" b="1">
              <a:solidFill>
                <a:srgbClr val="000000"/>
              </a:solidFill>
              <a:latin typeface="Canva Sans Bold"/>
              <a:ea typeface="Canva Sans Bold"/>
              <a:cs typeface="Canva Sans Bold"/>
              <a:sym typeface="Canva Sans Bold"/>
            </a:endParaRPr>
          </a:p>
          <a:p>
            <a:pPr algn="l">
              <a:lnSpc>
                <a:spcPts val="3779"/>
              </a:lnSpc>
            </a:pPr>
            <a:endParaRPr lang="en-US" sz="2700" b="1">
              <a:solidFill>
                <a:srgbClr val="000000"/>
              </a:solidFill>
              <a:latin typeface="Canva Sans Bold"/>
              <a:ea typeface="Canva Sans Bold"/>
              <a:cs typeface="Canva Sans Bold"/>
              <a:sym typeface="Canva Sans Bold"/>
            </a:endParaRPr>
          </a:p>
          <a:p>
            <a:pPr algn="l">
              <a:lnSpc>
                <a:spcPts val="3779"/>
              </a:lnSpc>
            </a:pPr>
            <a:endParaRPr lang="en-US" sz="2700" b="1">
              <a:solidFill>
                <a:srgbClr val="000000"/>
              </a:solidFill>
              <a:latin typeface="Canva Sans Bold"/>
              <a:ea typeface="Canva Sans Bold"/>
              <a:cs typeface="Canva Sans Bold"/>
              <a:sym typeface="Canva Sans Bold"/>
            </a:endParaRPr>
          </a:p>
          <a:p>
            <a:pPr algn="l">
              <a:lnSpc>
                <a:spcPts val="4200"/>
              </a:lnSpc>
            </a:pPr>
            <a:r>
              <a:rPr lang="en-US" sz="3000" b="1">
                <a:solidFill>
                  <a:srgbClr val="8CA9AD"/>
                </a:solidFill>
                <a:latin typeface="Canva Sans Bold"/>
                <a:ea typeface="Canva Sans Bold"/>
                <a:cs typeface="Canva Sans Bold"/>
                <a:sym typeface="Canva Sans Bold"/>
              </a:rPr>
              <a:t>   </a:t>
            </a:r>
            <a:r>
              <a:rPr lang="en-US" sz="3000">
                <a:solidFill>
                  <a:srgbClr val="8CA9AD"/>
                </a:solidFill>
                <a:latin typeface="Canva Sans"/>
                <a:ea typeface="Canva Sans"/>
                <a:cs typeface="Canva Sans"/>
                <a:sym typeface="Canva Sans"/>
              </a:rPr>
              <a:t>2.</a:t>
            </a:r>
            <a:r>
              <a:rPr lang="en-US" sz="3000" b="1">
                <a:solidFill>
                  <a:srgbClr val="8CA9AD"/>
                </a:solidFill>
                <a:latin typeface="Canva Sans Bold"/>
                <a:ea typeface="Canva Sans Bold"/>
                <a:cs typeface="Canva Sans Bold"/>
                <a:sym typeface="Canva Sans Bold"/>
              </a:rPr>
              <a:t>DYNAMIC PROGRAMMING EXAMPLE:</a:t>
            </a:r>
          </a:p>
          <a:p>
            <a:pPr algn="l">
              <a:lnSpc>
                <a:spcPts val="3779"/>
              </a:lnSpc>
            </a:pPr>
            <a:r>
              <a:rPr lang="en-US" sz="2700" b="1">
                <a:solidFill>
                  <a:srgbClr val="000000"/>
                </a:solidFill>
                <a:latin typeface="Canva Sans Bold"/>
                <a:ea typeface="Canva Sans Bold"/>
                <a:cs typeface="Canva Sans Bold"/>
                <a:sym typeface="Canva Sans Bold"/>
              </a:rPr>
              <a:t>             THE SEQUENCE OFTEN APPEARS IN DYNAMIC PROGRAMMING PROBLEMS, WHERE RECURSIVE SOLUTIONS CAN BE OPTIMIZED THROUGH MEMOIZATION, ILLUSTRATING EFFICIENT PROBLEM-SOLVING TECHNIQUES.</a:t>
            </a:r>
          </a:p>
          <a:p>
            <a:pPr algn="l">
              <a:lnSpc>
                <a:spcPts val="4200"/>
              </a:lnSpc>
            </a:pPr>
            <a:endParaRPr lang="en-US" sz="2700" b="1">
              <a:solidFill>
                <a:srgbClr val="000000"/>
              </a:solidFill>
              <a:latin typeface="Canva Sans Bold"/>
              <a:ea typeface="Canva Sans Bold"/>
              <a:cs typeface="Canva Sans Bold"/>
              <a:sym typeface="Canva Sans Bold"/>
            </a:endParaRPr>
          </a:p>
          <a:p>
            <a:pPr algn="l">
              <a:lnSpc>
                <a:spcPts val="4200"/>
              </a:lnSpc>
            </a:pPr>
            <a:endParaRPr lang="en-US" sz="2700" b="1">
              <a:solidFill>
                <a:srgbClr val="000000"/>
              </a:solidFill>
              <a:latin typeface="Canva Sans Bold"/>
              <a:ea typeface="Canva Sans Bold"/>
              <a:cs typeface="Canva Sans Bold"/>
              <a:sym typeface="Canva Sans Bold"/>
            </a:endParaRPr>
          </a:p>
          <a:p>
            <a:pPr algn="l">
              <a:lnSpc>
                <a:spcPts val="4200"/>
              </a:lnSpc>
            </a:pPr>
            <a:endParaRPr lang="en-US" sz="2700" b="1">
              <a:solidFill>
                <a:srgbClr val="000000"/>
              </a:solidFill>
              <a:latin typeface="Canva Sans Bold"/>
              <a:ea typeface="Canva Sans Bold"/>
              <a:cs typeface="Canva Sans Bold"/>
              <a:sym typeface="Canva Sans Bold"/>
            </a:endParaRPr>
          </a:p>
          <a:p>
            <a:pPr algn="ctr">
              <a:lnSpc>
                <a:spcPts val="4200"/>
              </a:lnSpc>
              <a:spcBef>
                <a:spcPct val="0"/>
              </a:spcBef>
            </a:pPr>
            <a:endParaRPr lang="en-US" sz="2700" b="1">
              <a:solidFill>
                <a:srgbClr val="000000"/>
              </a:solidFill>
              <a:latin typeface="Canva Sans Bold"/>
              <a:ea typeface="Canva Sans Bold"/>
              <a:cs typeface="Canva Sans Bold"/>
              <a:sym typeface="Canva Sans Bold"/>
            </a:endParaRPr>
          </a:p>
        </p:txBody>
      </p:sp>
      <p:sp>
        <p:nvSpPr>
          <p:cNvPr id="5" name="Freeform 5"/>
          <p:cNvSpPr/>
          <p:nvPr/>
        </p:nvSpPr>
        <p:spPr>
          <a:xfrm>
            <a:off x="13435392" y="2459930"/>
            <a:ext cx="3823908" cy="3345920"/>
          </a:xfrm>
          <a:custGeom>
            <a:avLst/>
            <a:gdLst/>
            <a:ahLst/>
            <a:cxnLst/>
            <a:rect l="l" t="t" r="r" b="b"/>
            <a:pathLst>
              <a:path w="3823908" h="3345920">
                <a:moveTo>
                  <a:pt x="0" y="0"/>
                </a:moveTo>
                <a:lnTo>
                  <a:pt x="3823908" y="0"/>
                </a:lnTo>
                <a:lnTo>
                  <a:pt x="3823908" y="3345920"/>
                </a:lnTo>
                <a:lnTo>
                  <a:pt x="0" y="3345920"/>
                </a:lnTo>
                <a:lnTo>
                  <a:pt x="0" y="0"/>
                </a:lnTo>
                <a:close/>
              </a:path>
            </a:pathLst>
          </a:custGeom>
          <a:blipFill>
            <a:blip r:embed="rId6"/>
            <a:stretch>
              <a:fillRect/>
            </a:stretch>
          </a:blipFill>
        </p:spPr>
      </p:sp>
      <p:sp>
        <p:nvSpPr>
          <p:cNvPr id="6" name="TextBox 6"/>
          <p:cNvSpPr txBox="1"/>
          <p:nvPr/>
        </p:nvSpPr>
        <p:spPr>
          <a:xfrm>
            <a:off x="2139921" y="537527"/>
            <a:ext cx="13606991" cy="887095"/>
          </a:xfrm>
          <a:prstGeom prst="rect">
            <a:avLst/>
          </a:prstGeom>
        </p:spPr>
        <p:txBody>
          <a:bodyPr lIns="0" tIns="0" rIns="0" bIns="0" rtlCol="0" anchor="t">
            <a:spAutoFit/>
          </a:bodyPr>
          <a:lstStyle/>
          <a:p>
            <a:pPr algn="ctr">
              <a:lnSpc>
                <a:spcPts val="7279"/>
              </a:lnSpc>
            </a:pPr>
            <a:r>
              <a:rPr lang="en-US" sz="5199" b="1">
                <a:solidFill>
                  <a:srgbClr val="8CA9AD"/>
                </a:solidFill>
                <a:latin typeface="Canva Sans Bold"/>
                <a:ea typeface="Canva Sans Bold"/>
                <a:cs typeface="Canva Sans Bold"/>
                <a:sym typeface="Canva Sans Bold"/>
              </a:rPr>
              <a:t>APPLICATIONS</a:t>
            </a:r>
          </a:p>
        </p:txBody>
      </p:sp>
      <p:sp>
        <p:nvSpPr>
          <p:cNvPr id="7" name="TextBox 7"/>
          <p:cNvSpPr txBox="1"/>
          <p:nvPr/>
        </p:nvSpPr>
        <p:spPr>
          <a:xfrm>
            <a:off x="286410" y="2128143"/>
            <a:ext cx="5885790" cy="587148"/>
          </a:xfrm>
          <a:prstGeom prst="rect">
            <a:avLst/>
          </a:prstGeom>
        </p:spPr>
        <p:txBody>
          <a:bodyPr wrap="square" lIns="0" tIns="0" rIns="0" bIns="0" rtlCol="0" anchor="t">
            <a:spAutoFit/>
          </a:bodyPr>
          <a:lstStyle/>
          <a:p>
            <a:pPr marL="755651" lvl="1" indent="-377825" algn="ctr">
              <a:lnSpc>
                <a:spcPts val="4900"/>
              </a:lnSpc>
              <a:buFont typeface="Arial"/>
              <a:buChar char="•"/>
            </a:pPr>
            <a:r>
              <a:rPr lang="en-US" sz="3500" b="1" dirty="0">
                <a:solidFill>
                  <a:srgbClr val="8CA9AD"/>
                </a:solidFill>
                <a:latin typeface="Canva Sans Bold"/>
                <a:ea typeface="Canva Sans Bold"/>
                <a:cs typeface="Canva Sans Bold"/>
                <a:sym typeface="Canva Sans Bold"/>
              </a:rPr>
              <a:t>COMPUTER SCIENCE</a:t>
            </a:r>
          </a:p>
        </p:txBody>
      </p:sp>
      <p:sp>
        <p:nvSpPr>
          <p:cNvPr id="8" name="TextBox 8"/>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21</a:t>
            </a:r>
          </a:p>
        </p:txBody>
      </p:sp>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17556" y="9164276"/>
            <a:ext cx="4102978" cy="2245448"/>
          </a:xfrm>
          <a:custGeom>
            <a:avLst/>
            <a:gdLst/>
            <a:ahLst/>
            <a:cxnLst/>
            <a:rect l="l" t="t" r="r" b="b"/>
            <a:pathLst>
              <a:path w="4102978" h="224544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3482016" y="-2080942"/>
            <a:ext cx="5450085" cy="4161883"/>
          </a:xfrm>
          <a:custGeom>
            <a:avLst/>
            <a:gdLst/>
            <a:ahLst/>
            <a:cxnLst/>
            <a:rect l="l" t="t" r="r" b="b"/>
            <a:pathLst>
              <a:path w="5450085" h="4161883">
                <a:moveTo>
                  <a:pt x="0" y="0"/>
                </a:moveTo>
                <a:lnTo>
                  <a:pt x="5450085" y="0"/>
                </a:lnTo>
                <a:lnTo>
                  <a:pt x="5450085" y="4161884"/>
                </a:lnTo>
                <a:lnTo>
                  <a:pt x="0" y="41618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2139921" y="537527"/>
            <a:ext cx="13606991" cy="887095"/>
          </a:xfrm>
          <a:prstGeom prst="rect">
            <a:avLst/>
          </a:prstGeom>
        </p:spPr>
        <p:txBody>
          <a:bodyPr lIns="0" tIns="0" rIns="0" bIns="0" rtlCol="0" anchor="t">
            <a:spAutoFit/>
          </a:bodyPr>
          <a:lstStyle/>
          <a:p>
            <a:pPr algn="ctr">
              <a:lnSpc>
                <a:spcPts val="7279"/>
              </a:lnSpc>
            </a:pPr>
            <a:r>
              <a:rPr lang="en-US" sz="5199" b="1">
                <a:solidFill>
                  <a:srgbClr val="8CA9AD"/>
                </a:solidFill>
                <a:latin typeface="Canva Sans Bold"/>
                <a:ea typeface="Canva Sans Bold"/>
                <a:cs typeface="Canva Sans Bold"/>
                <a:sym typeface="Canva Sans Bold"/>
              </a:rPr>
              <a:t>APPLICATIONS</a:t>
            </a:r>
          </a:p>
        </p:txBody>
      </p:sp>
      <p:sp>
        <p:nvSpPr>
          <p:cNvPr id="5" name="TextBox 5"/>
          <p:cNvSpPr txBox="1"/>
          <p:nvPr/>
        </p:nvSpPr>
        <p:spPr>
          <a:xfrm>
            <a:off x="1091681" y="4056211"/>
            <a:ext cx="16167619" cy="4552950"/>
          </a:xfrm>
          <a:prstGeom prst="rect">
            <a:avLst/>
          </a:prstGeom>
        </p:spPr>
        <p:txBody>
          <a:bodyPr lIns="0" tIns="0" rIns="0" bIns="0" rtlCol="0" anchor="t">
            <a:spAutoFit/>
          </a:bodyPr>
          <a:lstStyle/>
          <a:p>
            <a:pPr marL="647700" lvl="1" indent="-323850" algn="l">
              <a:lnSpc>
                <a:spcPts val="4200"/>
              </a:lnSpc>
              <a:buAutoNum type="arabicPeriod"/>
            </a:pPr>
            <a:r>
              <a:rPr lang="en-US" sz="3000" b="1">
                <a:solidFill>
                  <a:srgbClr val="8CA9AD"/>
                </a:solidFill>
                <a:latin typeface="Canva Sans Bold"/>
                <a:ea typeface="Canva Sans Bold"/>
                <a:cs typeface="Canva Sans Bold"/>
                <a:sym typeface="Canva Sans Bold"/>
              </a:rPr>
              <a:t>FIBONACCI RATIOS AND TRADING</a:t>
            </a:r>
          </a:p>
          <a:p>
            <a:pPr algn="l">
              <a:lnSpc>
                <a:spcPts val="3779"/>
              </a:lnSpc>
            </a:pPr>
            <a:r>
              <a:rPr lang="en-US" sz="2700" b="1">
                <a:solidFill>
                  <a:srgbClr val="000000"/>
                </a:solidFill>
                <a:latin typeface="Canva Sans Bold"/>
                <a:ea typeface="Canva Sans Bold"/>
                <a:cs typeface="Canva Sans Bold"/>
                <a:sym typeface="Canva Sans Bold"/>
              </a:rPr>
              <a:t>             IN TECHNICAL ANALYSIS, </a:t>
            </a:r>
            <a:r>
              <a:rPr lang="en-US" sz="2700" b="1">
                <a:solidFill>
                  <a:srgbClr val="8CA9AD"/>
                </a:solidFill>
                <a:latin typeface="Canva Sans Bold"/>
                <a:ea typeface="Canva Sans Bold"/>
                <a:cs typeface="Canva Sans Bold"/>
                <a:sym typeface="Canva Sans Bold"/>
              </a:rPr>
              <a:t>FIBONACCI RATIOS (SUCH AS 23.6%, 38.2%, 61.8%)</a:t>
            </a:r>
            <a:r>
              <a:rPr lang="en-US" sz="2700" b="1">
                <a:solidFill>
                  <a:srgbClr val="000000"/>
                </a:solidFill>
                <a:latin typeface="Canva Sans Bold"/>
                <a:ea typeface="Canva Sans Bold"/>
                <a:cs typeface="Canva Sans Bold"/>
                <a:sym typeface="Canva Sans Bold"/>
              </a:rPr>
              <a:t> ARE USED TO PREDICT POTENTIAL REVERSAL POINTS AND IDENTIFY PRICE TRENDS, MAKING THEM A VALUABLE TOOL FOR TRADERS.</a:t>
            </a:r>
          </a:p>
          <a:p>
            <a:pPr algn="l">
              <a:lnSpc>
                <a:spcPts val="3779"/>
              </a:lnSpc>
            </a:pPr>
            <a:endParaRPr lang="en-US" sz="2700" b="1">
              <a:solidFill>
                <a:srgbClr val="000000"/>
              </a:solidFill>
              <a:latin typeface="Canva Sans Bold"/>
              <a:ea typeface="Canva Sans Bold"/>
              <a:cs typeface="Canva Sans Bold"/>
              <a:sym typeface="Canva Sans Bold"/>
            </a:endParaRPr>
          </a:p>
          <a:p>
            <a:pPr algn="l">
              <a:lnSpc>
                <a:spcPts val="4200"/>
              </a:lnSpc>
            </a:pPr>
            <a:endParaRPr lang="en-US" sz="2700" b="1">
              <a:solidFill>
                <a:srgbClr val="000000"/>
              </a:solidFill>
              <a:latin typeface="Canva Sans Bold"/>
              <a:ea typeface="Canva Sans Bold"/>
              <a:cs typeface="Canva Sans Bold"/>
              <a:sym typeface="Canva Sans Bold"/>
            </a:endParaRPr>
          </a:p>
          <a:p>
            <a:pPr algn="l">
              <a:lnSpc>
                <a:spcPts val="4200"/>
              </a:lnSpc>
            </a:pPr>
            <a:endParaRPr lang="en-US" sz="2700" b="1">
              <a:solidFill>
                <a:srgbClr val="000000"/>
              </a:solidFill>
              <a:latin typeface="Canva Sans Bold"/>
              <a:ea typeface="Canva Sans Bold"/>
              <a:cs typeface="Canva Sans Bold"/>
              <a:sym typeface="Canva Sans Bold"/>
            </a:endParaRPr>
          </a:p>
          <a:p>
            <a:pPr algn="l">
              <a:lnSpc>
                <a:spcPts val="4200"/>
              </a:lnSpc>
            </a:pPr>
            <a:endParaRPr lang="en-US" sz="2700" b="1">
              <a:solidFill>
                <a:srgbClr val="000000"/>
              </a:solidFill>
              <a:latin typeface="Canva Sans Bold"/>
              <a:ea typeface="Canva Sans Bold"/>
              <a:cs typeface="Canva Sans Bold"/>
              <a:sym typeface="Canva Sans Bold"/>
            </a:endParaRPr>
          </a:p>
          <a:p>
            <a:pPr algn="ctr">
              <a:lnSpc>
                <a:spcPts val="4200"/>
              </a:lnSpc>
              <a:spcBef>
                <a:spcPct val="0"/>
              </a:spcBef>
            </a:pPr>
            <a:endParaRPr lang="en-US" sz="2700" b="1">
              <a:solidFill>
                <a:srgbClr val="000000"/>
              </a:solidFill>
              <a:latin typeface="Canva Sans Bold"/>
              <a:ea typeface="Canva Sans Bold"/>
              <a:cs typeface="Canva Sans Bold"/>
              <a:sym typeface="Canva Sans Bold"/>
            </a:endParaRPr>
          </a:p>
        </p:txBody>
      </p:sp>
      <p:sp>
        <p:nvSpPr>
          <p:cNvPr id="6" name="TextBox 6"/>
          <p:cNvSpPr txBox="1"/>
          <p:nvPr/>
        </p:nvSpPr>
        <p:spPr>
          <a:xfrm>
            <a:off x="259146" y="3274333"/>
            <a:ext cx="7360854" cy="596900"/>
          </a:xfrm>
          <a:prstGeom prst="rect">
            <a:avLst/>
          </a:prstGeom>
        </p:spPr>
        <p:txBody>
          <a:bodyPr wrap="square" lIns="0" tIns="0" rIns="0" bIns="0" rtlCol="0" anchor="t">
            <a:spAutoFit/>
          </a:bodyPr>
          <a:lstStyle/>
          <a:p>
            <a:pPr marL="755651" lvl="1" indent="-377825" algn="ctr">
              <a:lnSpc>
                <a:spcPts val="4900"/>
              </a:lnSpc>
              <a:buFont typeface="Arial"/>
              <a:buChar char="•"/>
            </a:pPr>
            <a:r>
              <a:rPr lang="en-US" sz="3500" b="1" dirty="0">
                <a:solidFill>
                  <a:srgbClr val="8CA9AD"/>
                </a:solidFill>
                <a:latin typeface="Canva Sans Bold"/>
                <a:ea typeface="Canva Sans Bold"/>
                <a:cs typeface="Canva Sans Bold"/>
                <a:sym typeface="Canva Sans Bold"/>
              </a:rPr>
              <a:t>FINANCIAL ANALYSIS</a:t>
            </a:r>
          </a:p>
        </p:txBody>
      </p:sp>
      <p:sp>
        <p:nvSpPr>
          <p:cNvPr id="7" name="TextBox 7"/>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22</a:t>
            </a:r>
          </a:p>
        </p:txBody>
      </p:sp>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3482016" y="-2080942"/>
            <a:ext cx="5450085" cy="4161883"/>
          </a:xfrm>
          <a:custGeom>
            <a:avLst/>
            <a:gdLst/>
            <a:ahLst/>
            <a:cxnLst/>
            <a:rect l="l" t="t" r="r" b="b"/>
            <a:pathLst>
              <a:path w="5450085" h="4161883">
                <a:moveTo>
                  <a:pt x="0" y="0"/>
                </a:moveTo>
                <a:lnTo>
                  <a:pt x="5450085" y="0"/>
                </a:lnTo>
                <a:lnTo>
                  <a:pt x="5450085" y="4161884"/>
                </a:lnTo>
                <a:lnTo>
                  <a:pt x="0" y="41618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179649" y="141605"/>
            <a:ext cx="13606991" cy="887095"/>
          </a:xfrm>
          <a:prstGeom prst="rect">
            <a:avLst/>
          </a:prstGeom>
        </p:spPr>
        <p:txBody>
          <a:bodyPr lIns="0" tIns="0" rIns="0" bIns="0" rtlCol="0" anchor="t">
            <a:spAutoFit/>
          </a:bodyPr>
          <a:lstStyle/>
          <a:p>
            <a:pPr algn="ctr">
              <a:lnSpc>
                <a:spcPts val="7279"/>
              </a:lnSpc>
            </a:pPr>
            <a:r>
              <a:rPr lang="en-US" sz="5199" b="1">
                <a:solidFill>
                  <a:srgbClr val="8CA9AD"/>
                </a:solidFill>
                <a:latin typeface="Canva Sans Bold"/>
                <a:ea typeface="Canva Sans Bold"/>
                <a:cs typeface="Canva Sans Bold"/>
                <a:sym typeface="Canva Sans Bold"/>
              </a:rPr>
              <a:t>APPLICATIONS</a:t>
            </a:r>
          </a:p>
        </p:txBody>
      </p:sp>
      <p:sp>
        <p:nvSpPr>
          <p:cNvPr id="4" name="TextBox 4"/>
          <p:cNvSpPr txBox="1"/>
          <p:nvPr/>
        </p:nvSpPr>
        <p:spPr>
          <a:xfrm>
            <a:off x="842605" y="971550"/>
            <a:ext cx="3496151" cy="464820"/>
          </a:xfrm>
          <a:prstGeom prst="rect">
            <a:avLst/>
          </a:prstGeom>
        </p:spPr>
        <p:txBody>
          <a:bodyPr lIns="0" tIns="0" rIns="0" bIns="0" rtlCol="0" anchor="t">
            <a:spAutoFit/>
          </a:bodyPr>
          <a:lstStyle/>
          <a:p>
            <a:pPr marL="582930" lvl="1" indent="-291465" algn="ctr">
              <a:lnSpc>
                <a:spcPts val="3779"/>
              </a:lnSpc>
              <a:buFont typeface="Arial"/>
              <a:buChar char="•"/>
            </a:pPr>
            <a:r>
              <a:rPr lang="en-US" sz="2700" b="1">
                <a:solidFill>
                  <a:srgbClr val="8CA9AD"/>
                </a:solidFill>
                <a:latin typeface="Canva Sans Bold"/>
                <a:ea typeface="Canva Sans Bold"/>
                <a:cs typeface="Canva Sans Bold"/>
                <a:sym typeface="Canva Sans Bold"/>
              </a:rPr>
              <a:t>CRYPTOGRAPHY:</a:t>
            </a:r>
          </a:p>
        </p:txBody>
      </p:sp>
      <p:sp>
        <p:nvSpPr>
          <p:cNvPr id="5" name="TextBox 5"/>
          <p:cNvSpPr txBox="1"/>
          <p:nvPr/>
        </p:nvSpPr>
        <p:spPr>
          <a:xfrm>
            <a:off x="1028700" y="2349981"/>
            <a:ext cx="16230600" cy="5548938"/>
          </a:xfrm>
          <a:prstGeom prst="rect">
            <a:avLst/>
          </a:prstGeom>
        </p:spPr>
        <p:txBody>
          <a:bodyPr lIns="0" tIns="0" rIns="0" bIns="0" rtlCol="0" anchor="t">
            <a:spAutoFit/>
          </a:bodyPr>
          <a:lstStyle/>
          <a:p>
            <a:pPr marL="520943" lvl="1" indent="-260472" algn="l">
              <a:lnSpc>
                <a:spcPts val="3378"/>
              </a:lnSpc>
              <a:buAutoNum type="arabicPeriod"/>
            </a:pPr>
            <a:r>
              <a:rPr lang="en-US" sz="2412" b="1">
                <a:solidFill>
                  <a:srgbClr val="8CA9AD"/>
                </a:solidFill>
                <a:latin typeface="Canva Sans Bold"/>
                <a:ea typeface="Canva Sans Bold"/>
                <a:cs typeface="Canva Sans Bold"/>
                <a:sym typeface="Canva Sans Bold"/>
              </a:rPr>
              <a:t>PSEUDORANDOM NUMBER GENERATORS:</a:t>
            </a:r>
          </a:p>
          <a:p>
            <a:pPr algn="ctr">
              <a:lnSpc>
                <a:spcPts val="3378"/>
              </a:lnSpc>
            </a:pPr>
            <a:r>
              <a:rPr lang="en-US" sz="2412">
                <a:solidFill>
                  <a:srgbClr val="000000"/>
                </a:solidFill>
                <a:latin typeface="Canva Sans"/>
                <a:ea typeface="Canva Sans"/>
                <a:cs typeface="Canva Sans"/>
                <a:sym typeface="Canva Sans"/>
              </a:rPr>
              <a:t>                              </a:t>
            </a:r>
            <a:r>
              <a:rPr lang="en-US" sz="2412" b="1">
                <a:solidFill>
                  <a:srgbClr val="000000"/>
                </a:solidFill>
                <a:latin typeface="Canva Sans Bold"/>
                <a:ea typeface="Canva Sans Bold"/>
                <a:cs typeface="Canva Sans Bold"/>
                <a:sym typeface="Canva Sans Bold"/>
              </a:rPr>
              <a:t>Fibonacci sequences can seed random number generators for cryptographic          applications.</a:t>
            </a:r>
          </a:p>
          <a:p>
            <a:pPr algn="ctr">
              <a:lnSpc>
                <a:spcPts val="3378"/>
              </a:lnSpc>
            </a:pPr>
            <a:endParaRPr lang="en-US" sz="2412" b="1">
              <a:solidFill>
                <a:srgbClr val="000000"/>
              </a:solidFill>
              <a:latin typeface="Canva Sans Bold"/>
              <a:ea typeface="Canva Sans Bold"/>
              <a:cs typeface="Canva Sans Bold"/>
              <a:sym typeface="Canva Sans Bold"/>
            </a:endParaRPr>
          </a:p>
          <a:p>
            <a:pPr algn="l">
              <a:lnSpc>
                <a:spcPts val="3378"/>
              </a:lnSpc>
            </a:pPr>
            <a:r>
              <a:rPr lang="en-US" sz="2412">
                <a:solidFill>
                  <a:srgbClr val="8CA9AD"/>
                </a:solidFill>
                <a:latin typeface="Canva Sans"/>
                <a:ea typeface="Canva Sans"/>
                <a:cs typeface="Canva Sans"/>
                <a:sym typeface="Canva Sans"/>
              </a:rPr>
              <a:t>   </a:t>
            </a:r>
            <a:r>
              <a:rPr lang="en-US" sz="2412">
                <a:solidFill>
                  <a:srgbClr val="000000"/>
                </a:solidFill>
                <a:latin typeface="Canva Sans"/>
                <a:ea typeface="Canva Sans"/>
                <a:cs typeface="Canva Sans"/>
                <a:sym typeface="Canva Sans"/>
              </a:rPr>
              <a:t>2.</a:t>
            </a:r>
            <a:r>
              <a:rPr lang="en-US" sz="2412">
                <a:solidFill>
                  <a:srgbClr val="8CA9AD"/>
                </a:solidFill>
                <a:latin typeface="Canva Sans"/>
                <a:ea typeface="Canva Sans"/>
                <a:cs typeface="Canva Sans"/>
                <a:sym typeface="Canva Sans"/>
              </a:rPr>
              <a:t> </a:t>
            </a:r>
            <a:r>
              <a:rPr lang="en-US" sz="2412" b="1">
                <a:solidFill>
                  <a:srgbClr val="8CA9AD"/>
                </a:solidFill>
                <a:latin typeface="Canva Sans Bold"/>
                <a:ea typeface="Canva Sans Bold"/>
                <a:cs typeface="Canva Sans Bold"/>
                <a:sym typeface="Canva Sans Bold"/>
              </a:rPr>
              <a:t>Steganography:</a:t>
            </a:r>
          </a:p>
          <a:p>
            <a:pPr algn="ctr">
              <a:lnSpc>
                <a:spcPts val="3378"/>
              </a:lnSpc>
            </a:pPr>
            <a:r>
              <a:rPr lang="en-US" sz="2412" b="1">
                <a:solidFill>
                  <a:srgbClr val="000000"/>
                </a:solidFill>
                <a:latin typeface="Canva Sans Bold"/>
                <a:ea typeface="Canva Sans Bold"/>
                <a:cs typeface="Canva Sans Bold"/>
                <a:sym typeface="Canva Sans Bold"/>
              </a:rPr>
              <a:t>Fibonacci-based encoding schemes hide data within other media</a:t>
            </a:r>
          </a:p>
          <a:p>
            <a:pPr algn="ctr">
              <a:lnSpc>
                <a:spcPts val="3378"/>
              </a:lnSpc>
            </a:pPr>
            <a:endParaRPr lang="en-US" sz="2412" b="1">
              <a:solidFill>
                <a:srgbClr val="000000"/>
              </a:solidFill>
              <a:latin typeface="Canva Sans Bold"/>
              <a:ea typeface="Canva Sans Bold"/>
              <a:cs typeface="Canva Sans Bold"/>
              <a:sym typeface="Canva Sans Bold"/>
            </a:endParaRPr>
          </a:p>
          <a:p>
            <a:pPr algn="l">
              <a:lnSpc>
                <a:spcPts val="3378"/>
              </a:lnSpc>
            </a:pPr>
            <a:r>
              <a:rPr lang="en-US" sz="2412">
                <a:solidFill>
                  <a:srgbClr val="8CA9AD"/>
                </a:solidFill>
                <a:latin typeface="Canva Sans"/>
                <a:ea typeface="Canva Sans"/>
                <a:cs typeface="Canva Sans"/>
                <a:sym typeface="Canva Sans"/>
              </a:rPr>
              <a:t>   </a:t>
            </a:r>
            <a:r>
              <a:rPr lang="en-US" sz="2412">
                <a:solidFill>
                  <a:srgbClr val="000000"/>
                </a:solidFill>
                <a:latin typeface="Canva Sans"/>
                <a:ea typeface="Canva Sans"/>
                <a:cs typeface="Canva Sans"/>
                <a:sym typeface="Canva Sans"/>
              </a:rPr>
              <a:t>3.</a:t>
            </a:r>
            <a:r>
              <a:rPr lang="en-US" sz="2412">
                <a:solidFill>
                  <a:srgbClr val="8CA9AD"/>
                </a:solidFill>
                <a:latin typeface="Canva Sans"/>
                <a:ea typeface="Canva Sans"/>
                <a:cs typeface="Canva Sans"/>
                <a:sym typeface="Canva Sans"/>
              </a:rPr>
              <a:t> </a:t>
            </a:r>
            <a:r>
              <a:rPr lang="en-US" sz="2412" b="1">
                <a:solidFill>
                  <a:srgbClr val="8CA9AD"/>
                </a:solidFill>
                <a:latin typeface="Canva Sans Bold"/>
                <a:ea typeface="Canva Sans Bold"/>
                <a:cs typeface="Canva Sans Bold"/>
                <a:sym typeface="Canva Sans Bold"/>
              </a:rPr>
              <a:t>Network Theory:</a:t>
            </a:r>
          </a:p>
          <a:p>
            <a:pPr algn="l">
              <a:lnSpc>
                <a:spcPts val="3378"/>
              </a:lnSpc>
            </a:pPr>
            <a:endParaRPr lang="en-US" sz="2412" b="1">
              <a:solidFill>
                <a:srgbClr val="8CA9AD"/>
              </a:solidFill>
              <a:latin typeface="Canva Sans Bold"/>
              <a:ea typeface="Canva Sans Bold"/>
              <a:cs typeface="Canva Sans Bold"/>
              <a:sym typeface="Canva Sans Bold"/>
            </a:endParaRPr>
          </a:p>
          <a:p>
            <a:pPr algn="ctr">
              <a:lnSpc>
                <a:spcPts val="3378"/>
              </a:lnSpc>
            </a:pPr>
            <a:r>
              <a:rPr lang="en-US" sz="2412" b="1">
                <a:solidFill>
                  <a:srgbClr val="000000"/>
                </a:solidFill>
                <a:latin typeface="Canva Sans Bold"/>
                <a:ea typeface="Canva Sans Bold"/>
                <a:cs typeface="Canva Sans Bold"/>
                <a:sym typeface="Canva Sans Bold"/>
              </a:rPr>
              <a:t>Fibonacci numbers optimize packet routing and load balancing.</a:t>
            </a:r>
          </a:p>
          <a:p>
            <a:pPr algn="l">
              <a:lnSpc>
                <a:spcPts val="3378"/>
              </a:lnSpc>
            </a:pPr>
            <a:endParaRPr lang="en-US" sz="2412" b="1">
              <a:solidFill>
                <a:srgbClr val="000000"/>
              </a:solidFill>
              <a:latin typeface="Canva Sans Bold"/>
              <a:ea typeface="Canva Sans Bold"/>
              <a:cs typeface="Canva Sans Bold"/>
              <a:sym typeface="Canva Sans Bold"/>
            </a:endParaRPr>
          </a:p>
          <a:p>
            <a:pPr algn="ctr">
              <a:lnSpc>
                <a:spcPts val="3378"/>
              </a:lnSpc>
            </a:pPr>
            <a:r>
              <a:rPr lang="en-US" sz="2412" b="1">
                <a:solidFill>
                  <a:srgbClr val="000000"/>
                </a:solidFill>
                <a:latin typeface="Canva Sans Bold"/>
                <a:ea typeface="Canva Sans Bold"/>
                <a:cs typeface="Canva Sans Bold"/>
                <a:sym typeface="Canva Sans Bold"/>
              </a:rPr>
              <a:t>Nodes follow Fibonacci rules for failover or task reassignment.</a:t>
            </a:r>
          </a:p>
          <a:p>
            <a:pPr algn="ctr">
              <a:lnSpc>
                <a:spcPts val="3378"/>
              </a:lnSpc>
              <a:spcBef>
                <a:spcPct val="0"/>
              </a:spcBef>
            </a:pPr>
            <a:endParaRPr lang="en-US" sz="2412" b="1">
              <a:solidFill>
                <a:srgbClr val="000000"/>
              </a:solidFill>
              <a:latin typeface="Canva Sans Bold"/>
              <a:ea typeface="Canva Sans Bold"/>
              <a:cs typeface="Canva Sans Bold"/>
              <a:sym typeface="Canva Sans Bold"/>
            </a:endParaRPr>
          </a:p>
        </p:txBody>
      </p:sp>
      <p:sp>
        <p:nvSpPr>
          <p:cNvPr id="6" name="TextBox 6"/>
          <p:cNvSpPr txBox="1"/>
          <p:nvPr/>
        </p:nvSpPr>
        <p:spPr>
          <a:xfrm>
            <a:off x="2057400" y="5797377"/>
            <a:ext cx="16230600" cy="405438"/>
          </a:xfrm>
          <a:prstGeom prst="rect">
            <a:avLst/>
          </a:prstGeom>
        </p:spPr>
        <p:txBody>
          <a:bodyPr lIns="0" tIns="0" rIns="0" bIns="0" rtlCol="0" anchor="t">
            <a:spAutoFit/>
          </a:bodyPr>
          <a:lstStyle/>
          <a:p>
            <a:pPr marL="520943" lvl="1" indent="-260472" algn="l">
              <a:lnSpc>
                <a:spcPts val="3378"/>
              </a:lnSpc>
              <a:buFont typeface="Arial"/>
              <a:buChar char="•"/>
            </a:pPr>
            <a:r>
              <a:rPr lang="en-US" sz="2412" b="1">
                <a:solidFill>
                  <a:srgbClr val="5F7C80"/>
                </a:solidFill>
                <a:latin typeface="Canva Sans Bold"/>
                <a:ea typeface="Canva Sans Bold"/>
                <a:cs typeface="Canva Sans Bold"/>
                <a:sym typeface="Canva Sans Bold"/>
              </a:rPr>
              <a:t>ROUTING ALGORITHMS:</a:t>
            </a:r>
          </a:p>
        </p:txBody>
      </p:sp>
      <p:sp>
        <p:nvSpPr>
          <p:cNvPr id="7" name="TextBox 7"/>
          <p:cNvSpPr txBox="1"/>
          <p:nvPr/>
        </p:nvSpPr>
        <p:spPr>
          <a:xfrm>
            <a:off x="2057400" y="6630055"/>
            <a:ext cx="4146709" cy="405438"/>
          </a:xfrm>
          <a:prstGeom prst="rect">
            <a:avLst/>
          </a:prstGeom>
        </p:spPr>
        <p:txBody>
          <a:bodyPr lIns="0" tIns="0" rIns="0" bIns="0" rtlCol="0" anchor="t">
            <a:spAutoFit/>
          </a:bodyPr>
          <a:lstStyle/>
          <a:p>
            <a:pPr marL="520943" lvl="1" indent="-260472" algn="ctr">
              <a:lnSpc>
                <a:spcPts val="3378"/>
              </a:lnSpc>
              <a:buFont typeface="Arial"/>
              <a:buChar char="•"/>
            </a:pPr>
            <a:r>
              <a:rPr lang="en-US" sz="2412" b="1">
                <a:solidFill>
                  <a:srgbClr val="5F7C80"/>
                </a:solidFill>
                <a:latin typeface="Canva Sans Bold"/>
                <a:ea typeface="Canva Sans Bold"/>
                <a:cs typeface="Canva Sans Bold"/>
                <a:sym typeface="Canva Sans Bold"/>
              </a:rPr>
              <a:t>DISTRIBUTED SYSTEMS:</a:t>
            </a:r>
          </a:p>
        </p:txBody>
      </p:sp>
      <p:sp>
        <p:nvSpPr>
          <p:cNvPr id="8" name="TextBox 8"/>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23</a:t>
            </a:r>
          </a:p>
        </p:txBody>
      </p:sp>
    </p:spTree>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CA9AD"/>
        </a:solidFill>
        <a:effectLst/>
      </p:bgPr>
    </p:bg>
    <p:spTree>
      <p:nvGrpSpPr>
        <p:cNvPr id="1" name=""/>
        <p:cNvGrpSpPr/>
        <p:nvPr/>
      </p:nvGrpSpPr>
      <p:grpSpPr>
        <a:xfrm>
          <a:off x="0" y="0"/>
          <a:ext cx="0" cy="0"/>
          <a:chOff x="0" y="0"/>
          <a:chExt cx="0" cy="0"/>
        </a:xfrm>
      </p:grpSpPr>
      <p:sp>
        <p:nvSpPr>
          <p:cNvPr id="2" name="Freeform 2"/>
          <p:cNvSpPr/>
          <p:nvPr/>
        </p:nvSpPr>
        <p:spPr>
          <a:xfrm>
            <a:off x="13156322" y="9164276"/>
            <a:ext cx="4102978" cy="2245448"/>
          </a:xfrm>
          <a:custGeom>
            <a:avLst/>
            <a:gdLst/>
            <a:ahLst/>
            <a:cxnLst/>
            <a:rect l="l" t="t" r="r" b="b"/>
            <a:pathLst>
              <a:path w="4102978" h="224544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28700" y="0"/>
            <a:ext cx="4102978" cy="3133183"/>
          </a:xfrm>
          <a:custGeom>
            <a:avLst/>
            <a:gdLst/>
            <a:ahLst/>
            <a:cxnLst/>
            <a:rect l="l" t="t" r="r" b="b"/>
            <a:pathLst>
              <a:path w="4102978" h="3133183">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028700" y="2251710"/>
            <a:ext cx="16230600" cy="6403340"/>
          </a:xfrm>
          <a:prstGeom prst="rect">
            <a:avLst/>
          </a:prstGeom>
        </p:spPr>
        <p:txBody>
          <a:bodyPr lIns="0" tIns="0" rIns="0" bIns="0" rtlCol="0" anchor="t">
            <a:spAutoFit/>
          </a:bodyPr>
          <a:lstStyle/>
          <a:p>
            <a:pPr algn="l">
              <a:lnSpc>
                <a:spcPts val="3520"/>
              </a:lnSpc>
            </a:pPr>
            <a:endParaRPr/>
          </a:p>
          <a:p>
            <a:pPr algn="l">
              <a:lnSpc>
                <a:spcPts val="2640"/>
              </a:lnSpc>
            </a:pPr>
            <a:r>
              <a:rPr lang="en-US" sz="2400">
                <a:solidFill>
                  <a:srgbClr val="000000"/>
                </a:solidFill>
                <a:latin typeface="DM Sans"/>
                <a:ea typeface="DM Sans"/>
                <a:cs typeface="DM Sans"/>
                <a:sym typeface="DM Sans"/>
              </a:rPr>
              <a:t>   </a:t>
            </a:r>
            <a:r>
              <a:rPr lang="en-US" sz="2400">
                <a:solidFill>
                  <a:srgbClr val="E4F4F6"/>
                </a:solidFill>
                <a:latin typeface="DM Sans"/>
                <a:ea typeface="DM Sans"/>
                <a:cs typeface="DM Sans"/>
                <a:sym typeface="DM Sans"/>
              </a:rPr>
              <a:t>       </a:t>
            </a:r>
            <a:r>
              <a:rPr lang="en-US" sz="2400" b="1">
                <a:solidFill>
                  <a:srgbClr val="E4F4F6"/>
                </a:solidFill>
                <a:latin typeface="DM Sans Bold"/>
                <a:ea typeface="DM Sans Bold"/>
                <a:cs typeface="DM Sans Bold"/>
                <a:sym typeface="DM Sans Bold"/>
              </a:rPr>
              <a:t>The sequence is named after Leonardo of Pisa, or Fibonacci, who introduced it in his 1202 book Liber Abaci. He used it to model rabbit population growth, leading to the discovery of </a:t>
            </a:r>
          </a:p>
          <a:p>
            <a:pPr algn="l">
              <a:lnSpc>
                <a:spcPts val="2640"/>
              </a:lnSpc>
            </a:pPr>
            <a:r>
              <a:rPr lang="en-US" sz="2400" b="1">
                <a:solidFill>
                  <a:srgbClr val="E4F4F6"/>
                </a:solidFill>
                <a:latin typeface="DM Sans Bold"/>
                <a:ea typeface="DM Sans Bold"/>
                <a:cs typeface="DM Sans Bold"/>
                <a:sym typeface="DM Sans Bold"/>
              </a:rPr>
              <a:t>a recurring pattern in nature.</a:t>
            </a:r>
          </a:p>
          <a:p>
            <a:pPr algn="l">
              <a:lnSpc>
                <a:spcPts val="3520"/>
              </a:lnSpc>
            </a:pPr>
            <a:endParaRPr lang="en-US" sz="2400" b="1">
              <a:solidFill>
                <a:srgbClr val="E4F4F6"/>
              </a:solidFill>
              <a:latin typeface="DM Sans Bold"/>
              <a:ea typeface="DM Sans Bold"/>
              <a:cs typeface="DM Sans Bold"/>
              <a:sym typeface="DM Sans Bold"/>
            </a:endParaRPr>
          </a:p>
          <a:p>
            <a:pPr algn="l">
              <a:lnSpc>
                <a:spcPts val="3520"/>
              </a:lnSpc>
            </a:pPr>
            <a:endParaRPr lang="en-US" sz="2400" b="1">
              <a:solidFill>
                <a:srgbClr val="E4F4F6"/>
              </a:solidFill>
              <a:latin typeface="DM Sans Bold"/>
              <a:ea typeface="DM Sans Bold"/>
              <a:cs typeface="DM Sans Bold"/>
              <a:sym typeface="DM Sans Bold"/>
            </a:endParaRPr>
          </a:p>
          <a:p>
            <a:pPr algn="l">
              <a:lnSpc>
                <a:spcPts val="3520"/>
              </a:lnSpc>
            </a:pPr>
            <a:endParaRPr lang="en-US" sz="2400" b="1">
              <a:solidFill>
                <a:srgbClr val="E4F4F6"/>
              </a:solidFill>
              <a:latin typeface="DM Sans Bold"/>
              <a:ea typeface="DM Sans Bold"/>
              <a:cs typeface="DM Sans Bold"/>
              <a:sym typeface="DM Sans Bold"/>
            </a:endParaRPr>
          </a:p>
          <a:p>
            <a:pPr algn="l">
              <a:lnSpc>
                <a:spcPts val="3520"/>
              </a:lnSpc>
            </a:pPr>
            <a:endParaRPr lang="en-US" sz="2400" b="1">
              <a:solidFill>
                <a:srgbClr val="E4F4F6"/>
              </a:solidFill>
              <a:latin typeface="DM Sans Bold"/>
              <a:ea typeface="DM Sans Bold"/>
              <a:cs typeface="DM Sans Bold"/>
              <a:sym typeface="DM Sans Bold"/>
            </a:endParaRPr>
          </a:p>
          <a:p>
            <a:pPr algn="l">
              <a:lnSpc>
                <a:spcPts val="3520"/>
              </a:lnSpc>
            </a:pPr>
            <a:endParaRPr lang="en-US" sz="2400" b="1">
              <a:solidFill>
                <a:srgbClr val="E4F4F6"/>
              </a:solidFill>
              <a:latin typeface="DM Sans Bold"/>
              <a:ea typeface="DM Sans Bold"/>
              <a:cs typeface="DM Sans Bold"/>
              <a:sym typeface="DM Sans Bold"/>
            </a:endParaRPr>
          </a:p>
          <a:p>
            <a:pPr algn="l">
              <a:lnSpc>
                <a:spcPts val="3520"/>
              </a:lnSpc>
            </a:pPr>
            <a:endParaRPr lang="en-US" sz="2400" b="1">
              <a:solidFill>
                <a:srgbClr val="E4F4F6"/>
              </a:solidFill>
              <a:latin typeface="DM Sans Bold"/>
              <a:ea typeface="DM Sans Bold"/>
              <a:cs typeface="DM Sans Bold"/>
              <a:sym typeface="DM Sans Bold"/>
            </a:endParaRPr>
          </a:p>
          <a:p>
            <a:pPr algn="l">
              <a:lnSpc>
                <a:spcPts val="3520"/>
              </a:lnSpc>
            </a:pPr>
            <a:endParaRPr lang="en-US" sz="2400" b="1">
              <a:solidFill>
                <a:srgbClr val="E4F4F6"/>
              </a:solidFill>
              <a:latin typeface="DM Sans Bold"/>
              <a:ea typeface="DM Sans Bold"/>
              <a:cs typeface="DM Sans Bold"/>
              <a:sym typeface="DM Sans Bold"/>
            </a:endParaRPr>
          </a:p>
          <a:p>
            <a:pPr algn="l">
              <a:lnSpc>
                <a:spcPts val="3520"/>
              </a:lnSpc>
            </a:pPr>
            <a:endParaRPr lang="en-US" sz="2400" b="1">
              <a:solidFill>
                <a:srgbClr val="E4F4F6"/>
              </a:solidFill>
              <a:latin typeface="DM Sans Bold"/>
              <a:ea typeface="DM Sans Bold"/>
              <a:cs typeface="DM Sans Bold"/>
              <a:sym typeface="DM Sans Bold"/>
            </a:endParaRPr>
          </a:p>
          <a:p>
            <a:pPr algn="l">
              <a:lnSpc>
                <a:spcPts val="2640"/>
              </a:lnSpc>
            </a:pPr>
            <a:r>
              <a:rPr lang="en-US" sz="2400">
                <a:solidFill>
                  <a:srgbClr val="000000"/>
                </a:solidFill>
                <a:latin typeface="DM Sans"/>
                <a:ea typeface="DM Sans"/>
                <a:cs typeface="DM Sans"/>
                <a:sym typeface="DM Sans"/>
              </a:rPr>
              <a:t>       </a:t>
            </a:r>
          </a:p>
          <a:p>
            <a:pPr algn="l">
              <a:lnSpc>
                <a:spcPts val="2640"/>
              </a:lnSpc>
            </a:pPr>
            <a:r>
              <a:rPr lang="en-US" sz="2400">
                <a:solidFill>
                  <a:srgbClr val="000000"/>
                </a:solidFill>
                <a:latin typeface="DM Sans"/>
                <a:ea typeface="DM Sans"/>
                <a:cs typeface="DM Sans"/>
                <a:sym typeface="DM Sans"/>
              </a:rPr>
              <a:t>          </a:t>
            </a:r>
            <a:r>
              <a:rPr lang="en-US" sz="2400" b="1">
                <a:solidFill>
                  <a:srgbClr val="E4F4F6"/>
                </a:solidFill>
                <a:latin typeface="DM Sans Bold"/>
                <a:ea typeface="DM Sans Bold"/>
                <a:cs typeface="DM Sans Bold"/>
                <a:sym typeface="DM Sans Bold"/>
              </a:rPr>
              <a:t>Since its discovery, the Fibonacci sequence has fascinated mathematicians and found relevance across fields like biology, art, finance, and computing.</a:t>
            </a:r>
          </a:p>
          <a:p>
            <a:pPr algn="l">
              <a:lnSpc>
                <a:spcPts val="3520"/>
              </a:lnSpc>
              <a:spcBef>
                <a:spcPct val="0"/>
              </a:spcBef>
            </a:pPr>
            <a:endParaRPr lang="en-US" sz="2400" b="1">
              <a:solidFill>
                <a:srgbClr val="E4F4F6"/>
              </a:solidFill>
              <a:latin typeface="DM Sans Bold"/>
              <a:ea typeface="DM Sans Bold"/>
              <a:cs typeface="DM Sans Bold"/>
              <a:sym typeface="DM Sans Bold"/>
            </a:endParaRPr>
          </a:p>
        </p:txBody>
      </p:sp>
      <p:sp>
        <p:nvSpPr>
          <p:cNvPr id="5" name="Freeform 5"/>
          <p:cNvSpPr/>
          <p:nvPr/>
        </p:nvSpPr>
        <p:spPr>
          <a:xfrm>
            <a:off x="6534342" y="3544626"/>
            <a:ext cx="6088759" cy="3197749"/>
          </a:xfrm>
          <a:custGeom>
            <a:avLst/>
            <a:gdLst/>
            <a:ahLst/>
            <a:cxnLst/>
            <a:rect l="l" t="t" r="r" b="b"/>
            <a:pathLst>
              <a:path w="6088759" h="3197749">
                <a:moveTo>
                  <a:pt x="0" y="0"/>
                </a:moveTo>
                <a:lnTo>
                  <a:pt x="6088759" y="0"/>
                </a:lnTo>
                <a:lnTo>
                  <a:pt x="6088759" y="3197748"/>
                </a:lnTo>
                <a:lnTo>
                  <a:pt x="0" y="3197748"/>
                </a:lnTo>
                <a:lnTo>
                  <a:pt x="0" y="0"/>
                </a:lnTo>
                <a:close/>
              </a:path>
            </a:pathLst>
          </a:custGeom>
          <a:blipFill>
            <a:blip r:embed="rId6"/>
            <a:stretch>
              <a:fillRect/>
            </a:stretch>
          </a:blipFill>
        </p:spPr>
      </p:sp>
      <p:sp>
        <p:nvSpPr>
          <p:cNvPr id="6" name="TextBox 6"/>
          <p:cNvSpPr txBox="1"/>
          <p:nvPr/>
        </p:nvSpPr>
        <p:spPr>
          <a:xfrm>
            <a:off x="3080189" y="755300"/>
            <a:ext cx="12997065" cy="811292"/>
          </a:xfrm>
          <a:prstGeom prst="rect">
            <a:avLst/>
          </a:prstGeom>
        </p:spPr>
        <p:txBody>
          <a:bodyPr lIns="0" tIns="0" rIns="0" bIns="0" rtlCol="0" anchor="t">
            <a:spAutoFit/>
          </a:bodyPr>
          <a:lstStyle/>
          <a:p>
            <a:pPr algn="ctr">
              <a:lnSpc>
                <a:spcPts val="6733"/>
              </a:lnSpc>
            </a:pPr>
            <a:r>
              <a:rPr lang="en-US" sz="4809" b="1">
                <a:solidFill>
                  <a:srgbClr val="D9D9D9"/>
                </a:solidFill>
                <a:latin typeface="Canva Sans Bold"/>
                <a:ea typeface="Canva Sans Bold"/>
                <a:cs typeface="Canva Sans Bold"/>
                <a:sym typeface="Canva Sans Bold"/>
              </a:rPr>
              <a:t>ORIGINS AND HISTORICAL BACKGROUND</a:t>
            </a:r>
          </a:p>
        </p:txBody>
      </p:sp>
      <p:sp>
        <p:nvSpPr>
          <p:cNvPr id="7" name="TextBox 7"/>
          <p:cNvSpPr txBox="1"/>
          <p:nvPr/>
        </p:nvSpPr>
        <p:spPr>
          <a:xfrm>
            <a:off x="1028700" y="2175510"/>
            <a:ext cx="16230600" cy="537845"/>
          </a:xfrm>
          <a:prstGeom prst="rect">
            <a:avLst/>
          </a:prstGeom>
        </p:spPr>
        <p:txBody>
          <a:bodyPr lIns="0" tIns="0" rIns="0" bIns="0" rtlCol="0" anchor="t">
            <a:spAutoFit/>
          </a:bodyPr>
          <a:lstStyle/>
          <a:p>
            <a:pPr algn="l">
              <a:lnSpc>
                <a:spcPts val="4480"/>
              </a:lnSpc>
            </a:pPr>
            <a:r>
              <a:rPr lang="en-US" sz="3200" b="1">
                <a:solidFill>
                  <a:srgbClr val="D9D9D9"/>
                </a:solidFill>
                <a:latin typeface="Canva Sans Bold"/>
                <a:ea typeface="Canva Sans Bold"/>
                <a:cs typeface="Canva Sans Bold"/>
                <a:sym typeface="Canva Sans Bold"/>
              </a:rPr>
              <a:t>FIBONACCI AND THE RABBIT PROBLEM</a:t>
            </a:r>
          </a:p>
        </p:txBody>
      </p:sp>
      <p:sp>
        <p:nvSpPr>
          <p:cNvPr id="8" name="TextBox 8"/>
          <p:cNvSpPr txBox="1"/>
          <p:nvPr/>
        </p:nvSpPr>
        <p:spPr>
          <a:xfrm>
            <a:off x="737807" y="6872191"/>
            <a:ext cx="16230600" cy="537845"/>
          </a:xfrm>
          <a:prstGeom prst="rect">
            <a:avLst/>
          </a:prstGeom>
        </p:spPr>
        <p:txBody>
          <a:bodyPr lIns="0" tIns="0" rIns="0" bIns="0" rtlCol="0" anchor="t">
            <a:spAutoFit/>
          </a:bodyPr>
          <a:lstStyle/>
          <a:p>
            <a:pPr algn="l">
              <a:lnSpc>
                <a:spcPts val="4480"/>
              </a:lnSpc>
            </a:pPr>
            <a:r>
              <a:rPr lang="en-US" sz="3200" b="1">
                <a:solidFill>
                  <a:srgbClr val="D9D9D9"/>
                </a:solidFill>
                <a:latin typeface="Canva Sans Bold"/>
                <a:ea typeface="Canva Sans Bold"/>
                <a:cs typeface="Canva Sans Bold"/>
                <a:sym typeface="Canva Sans Bold"/>
              </a:rPr>
              <a:t>SIGNIFICANCE IN MATHEMATICS</a:t>
            </a:r>
          </a:p>
        </p:txBody>
      </p:sp>
      <p:sp>
        <p:nvSpPr>
          <p:cNvPr id="9" name="TextBox 9"/>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3</a:t>
            </a:r>
          </a:p>
        </p:txBody>
      </p: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33400" y="398295"/>
            <a:ext cx="17520064" cy="9490409"/>
            <a:chOff x="0" y="0"/>
            <a:chExt cx="4614338" cy="2499532"/>
          </a:xfrm>
        </p:grpSpPr>
        <p:sp>
          <p:nvSpPr>
            <p:cNvPr id="3" name="Freeform 3"/>
            <p:cNvSpPr/>
            <p:nvPr/>
          </p:nvSpPr>
          <p:spPr>
            <a:xfrm>
              <a:off x="0" y="0"/>
              <a:ext cx="4614338" cy="2499532"/>
            </a:xfrm>
            <a:custGeom>
              <a:avLst/>
              <a:gdLst/>
              <a:ahLst/>
              <a:cxnLst/>
              <a:rect l="l" t="t" r="r" b="b"/>
              <a:pathLst>
                <a:path w="4614338" h="2499532">
                  <a:moveTo>
                    <a:pt x="21211" y="0"/>
                  </a:moveTo>
                  <a:lnTo>
                    <a:pt x="4593127" y="0"/>
                  </a:lnTo>
                  <a:cubicBezTo>
                    <a:pt x="4598753" y="0"/>
                    <a:pt x="4604148" y="2235"/>
                    <a:pt x="4608125" y="6212"/>
                  </a:cubicBezTo>
                  <a:cubicBezTo>
                    <a:pt x="4612103" y="10190"/>
                    <a:pt x="4614338" y="15585"/>
                    <a:pt x="4614338" y="21211"/>
                  </a:cubicBezTo>
                  <a:lnTo>
                    <a:pt x="4614338" y="2478321"/>
                  </a:lnTo>
                  <a:cubicBezTo>
                    <a:pt x="4614338" y="2490035"/>
                    <a:pt x="4604841" y="2499532"/>
                    <a:pt x="4593127" y="2499532"/>
                  </a:cubicBezTo>
                  <a:lnTo>
                    <a:pt x="21211" y="2499532"/>
                  </a:lnTo>
                  <a:cubicBezTo>
                    <a:pt x="15585" y="2499532"/>
                    <a:pt x="10190" y="2497297"/>
                    <a:pt x="6212" y="2493319"/>
                  </a:cubicBezTo>
                  <a:cubicBezTo>
                    <a:pt x="2235" y="2489341"/>
                    <a:pt x="0" y="2483946"/>
                    <a:pt x="0" y="2478321"/>
                  </a:cubicBezTo>
                  <a:lnTo>
                    <a:pt x="0" y="21211"/>
                  </a:lnTo>
                  <a:cubicBezTo>
                    <a:pt x="0" y="15585"/>
                    <a:pt x="2235" y="10190"/>
                    <a:pt x="6212" y="6212"/>
                  </a:cubicBezTo>
                  <a:cubicBezTo>
                    <a:pt x="10190" y="2235"/>
                    <a:pt x="15585" y="0"/>
                    <a:pt x="21211" y="0"/>
                  </a:cubicBezTo>
                  <a:close/>
                </a:path>
              </a:pathLst>
            </a:custGeom>
            <a:solidFill>
              <a:srgbClr val="8CA9AD"/>
            </a:solidFill>
          </p:spPr>
        </p:sp>
        <p:sp>
          <p:nvSpPr>
            <p:cNvPr id="4" name="TextBox 4"/>
            <p:cNvSpPr txBox="1"/>
            <p:nvPr/>
          </p:nvSpPr>
          <p:spPr>
            <a:xfrm>
              <a:off x="0" y="-38100"/>
              <a:ext cx="4614338" cy="2537632"/>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5893678" y="8135576"/>
            <a:ext cx="4102978" cy="2245448"/>
          </a:xfrm>
          <a:custGeom>
            <a:avLst/>
            <a:gdLst/>
            <a:ahLst/>
            <a:cxnLst/>
            <a:rect l="l" t="t" r="r" b="b"/>
            <a:pathLst>
              <a:path w="4102978" h="224544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028700" y="8135576"/>
            <a:ext cx="4102978" cy="3133183"/>
          </a:xfrm>
          <a:custGeom>
            <a:avLst/>
            <a:gdLst/>
            <a:ahLst/>
            <a:cxnLst/>
            <a:rect l="l" t="t" r="r" b="b"/>
            <a:pathLst>
              <a:path w="4102978" h="3133183">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7" name="Group 7"/>
          <p:cNvGrpSpPr/>
          <p:nvPr/>
        </p:nvGrpSpPr>
        <p:grpSpPr>
          <a:xfrm>
            <a:off x="13543121" y="-308824"/>
            <a:ext cx="7549097" cy="8444400"/>
            <a:chOff x="0" y="0"/>
            <a:chExt cx="10065462" cy="11259200"/>
          </a:xfrm>
        </p:grpSpPr>
        <p:sp>
          <p:nvSpPr>
            <p:cNvPr id="8" name="AutoShape 8"/>
            <p:cNvSpPr/>
            <p:nvPr/>
          </p:nvSpPr>
          <p:spPr>
            <a:xfrm flipV="1">
              <a:off x="23020" y="10735"/>
              <a:ext cx="5240240" cy="11237731"/>
            </a:xfrm>
            <a:prstGeom prst="line">
              <a:avLst/>
            </a:prstGeom>
            <a:ln w="50800" cap="flat">
              <a:solidFill>
                <a:srgbClr val="BBCBCD"/>
              </a:solidFill>
              <a:prstDash val="solid"/>
              <a:headEnd type="none" w="sm" len="sm"/>
              <a:tailEnd type="none" w="sm" len="sm"/>
            </a:ln>
          </p:spPr>
        </p:sp>
        <p:sp>
          <p:nvSpPr>
            <p:cNvPr id="9" name="AutoShape 9"/>
            <p:cNvSpPr/>
            <p:nvPr/>
          </p:nvSpPr>
          <p:spPr>
            <a:xfrm flipV="1">
              <a:off x="554040" y="10735"/>
              <a:ext cx="5240240" cy="11237731"/>
            </a:xfrm>
            <a:prstGeom prst="line">
              <a:avLst/>
            </a:prstGeom>
            <a:ln w="50800" cap="flat">
              <a:solidFill>
                <a:srgbClr val="BBCBCD"/>
              </a:solidFill>
              <a:prstDash val="solid"/>
              <a:headEnd type="none" w="sm" len="sm"/>
              <a:tailEnd type="none" w="sm" len="sm"/>
            </a:ln>
          </p:spPr>
        </p:sp>
        <p:sp>
          <p:nvSpPr>
            <p:cNvPr id="10" name="AutoShape 10"/>
            <p:cNvSpPr/>
            <p:nvPr/>
          </p:nvSpPr>
          <p:spPr>
            <a:xfrm flipV="1">
              <a:off x="1085061" y="10735"/>
              <a:ext cx="5240240" cy="11237731"/>
            </a:xfrm>
            <a:prstGeom prst="line">
              <a:avLst/>
            </a:prstGeom>
            <a:ln w="50800" cap="flat">
              <a:solidFill>
                <a:srgbClr val="BBCBCD"/>
              </a:solidFill>
              <a:prstDash val="solid"/>
              <a:headEnd type="none" w="sm" len="sm"/>
              <a:tailEnd type="none" w="sm" len="sm"/>
            </a:ln>
          </p:spPr>
        </p:sp>
        <p:sp>
          <p:nvSpPr>
            <p:cNvPr id="11" name="AutoShape 11"/>
            <p:cNvSpPr/>
            <p:nvPr/>
          </p:nvSpPr>
          <p:spPr>
            <a:xfrm flipV="1">
              <a:off x="1616081" y="10735"/>
              <a:ext cx="5240240" cy="11237731"/>
            </a:xfrm>
            <a:prstGeom prst="line">
              <a:avLst/>
            </a:prstGeom>
            <a:ln w="50800" cap="flat">
              <a:solidFill>
                <a:srgbClr val="BBCBCD"/>
              </a:solidFill>
              <a:prstDash val="solid"/>
              <a:headEnd type="none" w="sm" len="sm"/>
              <a:tailEnd type="none" w="sm" len="sm"/>
            </a:ln>
          </p:spPr>
        </p:sp>
        <p:sp>
          <p:nvSpPr>
            <p:cNvPr id="12" name="AutoShape 12"/>
            <p:cNvSpPr/>
            <p:nvPr/>
          </p:nvSpPr>
          <p:spPr>
            <a:xfrm flipV="1">
              <a:off x="2147101" y="10735"/>
              <a:ext cx="5240240" cy="11237731"/>
            </a:xfrm>
            <a:prstGeom prst="line">
              <a:avLst/>
            </a:prstGeom>
            <a:ln w="50800" cap="flat">
              <a:solidFill>
                <a:srgbClr val="BBCBCD"/>
              </a:solidFill>
              <a:prstDash val="solid"/>
              <a:headEnd type="none" w="sm" len="sm"/>
              <a:tailEnd type="none" w="sm" len="sm"/>
            </a:ln>
          </p:spPr>
        </p:sp>
        <p:sp>
          <p:nvSpPr>
            <p:cNvPr id="13" name="AutoShape 13"/>
            <p:cNvSpPr/>
            <p:nvPr/>
          </p:nvSpPr>
          <p:spPr>
            <a:xfrm flipV="1">
              <a:off x="2678121" y="10735"/>
              <a:ext cx="5240240" cy="11237731"/>
            </a:xfrm>
            <a:prstGeom prst="line">
              <a:avLst/>
            </a:prstGeom>
            <a:ln w="50800" cap="flat">
              <a:solidFill>
                <a:srgbClr val="BBCBCD"/>
              </a:solidFill>
              <a:prstDash val="solid"/>
              <a:headEnd type="none" w="sm" len="sm"/>
              <a:tailEnd type="none" w="sm" len="sm"/>
            </a:ln>
          </p:spPr>
        </p:sp>
        <p:sp>
          <p:nvSpPr>
            <p:cNvPr id="14" name="AutoShape 14"/>
            <p:cNvSpPr/>
            <p:nvPr/>
          </p:nvSpPr>
          <p:spPr>
            <a:xfrm flipV="1">
              <a:off x="3209142" y="10735"/>
              <a:ext cx="5240240" cy="11237731"/>
            </a:xfrm>
            <a:prstGeom prst="line">
              <a:avLst/>
            </a:prstGeom>
            <a:ln w="50800" cap="flat">
              <a:solidFill>
                <a:srgbClr val="BBCBCD"/>
              </a:solidFill>
              <a:prstDash val="solid"/>
              <a:headEnd type="none" w="sm" len="sm"/>
              <a:tailEnd type="none" w="sm" len="sm"/>
            </a:ln>
          </p:spPr>
        </p:sp>
        <p:sp>
          <p:nvSpPr>
            <p:cNvPr id="15" name="AutoShape 15"/>
            <p:cNvSpPr/>
            <p:nvPr/>
          </p:nvSpPr>
          <p:spPr>
            <a:xfrm flipV="1">
              <a:off x="3740162" y="10735"/>
              <a:ext cx="5240240" cy="11237731"/>
            </a:xfrm>
            <a:prstGeom prst="line">
              <a:avLst/>
            </a:prstGeom>
            <a:ln w="50800" cap="flat">
              <a:solidFill>
                <a:srgbClr val="BBCBCD"/>
              </a:solidFill>
              <a:prstDash val="solid"/>
              <a:headEnd type="none" w="sm" len="sm"/>
              <a:tailEnd type="none" w="sm" len="sm"/>
            </a:ln>
          </p:spPr>
        </p:sp>
        <p:sp>
          <p:nvSpPr>
            <p:cNvPr id="16" name="AutoShape 16"/>
            <p:cNvSpPr/>
            <p:nvPr/>
          </p:nvSpPr>
          <p:spPr>
            <a:xfrm flipV="1">
              <a:off x="4271182" y="10735"/>
              <a:ext cx="5240240" cy="11237731"/>
            </a:xfrm>
            <a:prstGeom prst="line">
              <a:avLst/>
            </a:prstGeom>
            <a:ln w="50800" cap="flat">
              <a:solidFill>
                <a:srgbClr val="BBCBCD"/>
              </a:solidFill>
              <a:prstDash val="solid"/>
              <a:headEnd type="none" w="sm" len="sm"/>
              <a:tailEnd type="none" w="sm" len="sm"/>
            </a:ln>
          </p:spPr>
        </p:sp>
        <p:sp>
          <p:nvSpPr>
            <p:cNvPr id="17" name="AutoShape 17"/>
            <p:cNvSpPr/>
            <p:nvPr/>
          </p:nvSpPr>
          <p:spPr>
            <a:xfrm flipV="1">
              <a:off x="4802202" y="10735"/>
              <a:ext cx="5240240" cy="11237731"/>
            </a:xfrm>
            <a:prstGeom prst="line">
              <a:avLst/>
            </a:prstGeom>
            <a:ln w="50800" cap="flat">
              <a:solidFill>
                <a:srgbClr val="BBCBCD"/>
              </a:solidFill>
              <a:prstDash val="solid"/>
              <a:headEnd type="none" w="sm" len="sm"/>
              <a:tailEnd type="none" w="sm" len="sm"/>
            </a:ln>
          </p:spPr>
        </p:sp>
      </p:grpSp>
      <p:sp>
        <p:nvSpPr>
          <p:cNvPr id="18" name="TextBox 18"/>
          <p:cNvSpPr txBox="1"/>
          <p:nvPr/>
        </p:nvSpPr>
        <p:spPr>
          <a:xfrm>
            <a:off x="3941081" y="952500"/>
            <a:ext cx="10405838" cy="2089150"/>
          </a:xfrm>
          <a:prstGeom prst="rect">
            <a:avLst/>
          </a:prstGeom>
        </p:spPr>
        <p:txBody>
          <a:bodyPr lIns="0" tIns="0" rIns="0" bIns="0" rtlCol="0" anchor="t">
            <a:spAutoFit/>
          </a:bodyPr>
          <a:lstStyle/>
          <a:p>
            <a:pPr algn="ctr">
              <a:lnSpc>
                <a:spcPts val="5599"/>
              </a:lnSpc>
            </a:pPr>
            <a:r>
              <a:rPr lang="en-US" sz="3999" b="1">
                <a:solidFill>
                  <a:srgbClr val="D9D9D9"/>
                </a:solidFill>
                <a:latin typeface="Canva Sans Bold"/>
                <a:ea typeface="Canva Sans Bold"/>
                <a:cs typeface="Canva Sans Bold"/>
                <a:sym typeface="Canva Sans Bold"/>
              </a:rPr>
              <a:t>Notable Properties and Patterns in Fibonacci Numbers</a:t>
            </a:r>
          </a:p>
          <a:p>
            <a:pPr algn="ctr">
              <a:lnSpc>
                <a:spcPts val="5599"/>
              </a:lnSpc>
            </a:pPr>
            <a:endParaRPr lang="en-US" sz="3999" b="1">
              <a:solidFill>
                <a:srgbClr val="D9D9D9"/>
              </a:solidFill>
              <a:latin typeface="Canva Sans Bold"/>
              <a:ea typeface="Canva Sans Bold"/>
              <a:cs typeface="Canva Sans Bold"/>
              <a:sym typeface="Canva Sans Bold"/>
            </a:endParaRPr>
          </a:p>
        </p:txBody>
      </p:sp>
      <p:sp>
        <p:nvSpPr>
          <p:cNvPr id="19" name="TextBox 19"/>
          <p:cNvSpPr txBox="1"/>
          <p:nvPr/>
        </p:nvSpPr>
        <p:spPr>
          <a:xfrm>
            <a:off x="1028700" y="2619554"/>
            <a:ext cx="6515100" cy="914285"/>
          </a:xfrm>
          <a:prstGeom prst="rect">
            <a:avLst/>
          </a:prstGeom>
        </p:spPr>
        <p:txBody>
          <a:bodyPr wrap="square" lIns="0" tIns="0" rIns="0" bIns="0" rtlCol="0" anchor="t">
            <a:spAutoFit/>
          </a:bodyPr>
          <a:lstStyle/>
          <a:p>
            <a:pPr marL="567717" lvl="1" indent="-283859" algn="ctr">
              <a:lnSpc>
                <a:spcPts val="3681"/>
              </a:lnSpc>
              <a:buFont typeface="Arial"/>
              <a:buChar char="•"/>
            </a:pPr>
            <a:r>
              <a:rPr lang="en-US" sz="2629" b="1" dirty="0">
                <a:solidFill>
                  <a:srgbClr val="D9D9D9"/>
                </a:solidFill>
                <a:latin typeface="Canva Sans Bold"/>
                <a:ea typeface="Canva Sans Bold"/>
                <a:cs typeface="Canva Sans Bold"/>
                <a:sym typeface="Canva Sans Bold"/>
              </a:rPr>
              <a:t>PROPERTIES OF DIVISIBILITY</a:t>
            </a:r>
          </a:p>
          <a:p>
            <a:pPr algn="ctr">
              <a:lnSpc>
                <a:spcPts val="3681"/>
              </a:lnSpc>
            </a:pPr>
            <a:endParaRPr lang="en-US" sz="2629" b="1" dirty="0">
              <a:solidFill>
                <a:srgbClr val="D9D9D9"/>
              </a:solidFill>
              <a:latin typeface="Canva Sans Bold"/>
              <a:ea typeface="Canva Sans Bold"/>
              <a:cs typeface="Canva Sans Bold"/>
              <a:sym typeface="Canva Sans Bold"/>
            </a:endParaRPr>
          </a:p>
        </p:txBody>
      </p:sp>
      <p:sp>
        <p:nvSpPr>
          <p:cNvPr id="20" name="TextBox 20"/>
          <p:cNvSpPr txBox="1"/>
          <p:nvPr/>
        </p:nvSpPr>
        <p:spPr>
          <a:xfrm>
            <a:off x="1341197" y="3240276"/>
            <a:ext cx="15918103" cy="1298575"/>
          </a:xfrm>
          <a:prstGeom prst="rect">
            <a:avLst/>
          </a:prstGeom>
        </p:spPr>
        <p:txBody>
          <a:bodyPr lIns="0" tIns="0" rIns="0" bIns="0" rtlCol="0" anchor="t">
            <a:spAutoFit/>
          </a:bodyPr>
          <a:lstStyle/>
          <a:p>
            <a:pPr algn="l">
              <a:lnSpc>
                <a:spcPts val="3499"/>
              </a:lnSpc>
            </a:pPr>
            <a:r>
              <a:rPr lang="en-US" sz="2499" b="1">
                <a:solidFill>
                  <a:srgbClr val="E4F4F6"/>
                </a:solidFill>
                <a:latin typeface="Canva Sans Bold"/>
                <a:ea typeface="Canva Sans Bold"/>
                <a:cs typeface="Canva Sans Bold"/>
                <a:sym typeface="Canva Sans Bold"/>
              </a:rPr>
              <a:t>            EVERY THIRD FIBONACCI NUMBER IS EVEN, AND EVERY FOURTH NUMBER IS A MULTIPLE OF THREE, HIGHLIGHTING THE INHERENT STRUCTURE WITHIN THE SEQUENCE.</a:t>
            </a:r>
          </a:p>
          <a:p>
            <a:pPr algn="l">
              <a:lnSpc>
                <a:spcPts val="3499"/>
              </a:lnSpc>
              <a:spcBef>
                <a:spcPct val="0"/>
              </a:spcBef>
            </a:pPr>
            <a:endParaRPr lang="en-US" sz="2499" b="1">
              <a:solidFill>
                <a:srgbClr val="E4F4F6"/>
              </a:solidFill>
              <a:latin typeface="Canva Sans Bold"/>
              <a:ea typeface="Canva Sans Bold"/>
              <a:cs typeface="Canva Sans Bold"/>
              <a:sym typeface="Canva Sans Bold"/>
            </a:endParaRPr>
          </a:p>
        </p:txBody>
      </p:sp>
      <p:sp>
        <p:nvSpPr>
          <p:cNvPr id="21" name="TextBox 21"/>
          <p:cNvSpPr txBox="1"/>
          <p:nvPr/>
        </p:nvSpPr>
        <p:spPr>
          <a:xfrm>
            <a:off x="1028700" y="5341025"/>
            <a:ext cx="7277100" cy="442878"/>
          </a:xfrm>
          <a:prstGeom prst="rect">
            <a:avLst/>
          </a:prstGeom>
        </p:spPr>
        <p:txBody>
          <a:bodyPr wrap="square" lIns="0" tIns="0" rIns="0" bIns="0" rtlCol="0" anchor="t">
            <a:spAutoFit/>
          </a:bodyPr>
          <a:lstStyle/>
          <a:p>
            <a:pPr marL="567816" lvl="1" indent="-283908" algn="ctr">
              <a:lnSpc>
                <a:spcPts val="3681"/>
              </a:lnSpc>
              <a:buFont typeface="Arial"/>
              <a:buChar char="•"/>
            </a:pPr>
            <a:r>
              <a:rPr lang="en-US" sz="2629" b="1" dirty="0">
                <a:solidFill>
                  <a:srgbClr val="D9D9D9"/>
                </a:solidFill>
                <a:latin typeface="Canva Sans Bold"/>
                <a:ea typeface="Canva Sans Bold"/>
                <a:cs typeface="Canva Sans Bold"/>
                <a:sym typeface="Canva Sans Bold"/>
              </a:rPr>
              <a:t>SUM OF FIBONACCI NUMBERS</a:t>
            </a:r>
          </a:p>
        </p:txBody>
      </p:sp>
      <p:sp>
        <p:nvSpPr>
          <p:cNvPr id="22" name="TextBox 22"/>
          <p:cNvSpPr txBox="1"/>
          <p:nvPr/>
        </p:nvSpPr>
        <p:spPr>
          <a:xfrm>
            <a:off x="1341197" y="6066419"/>
            <a:ext cx="15918103" cy="1298575"/>
          </a:xfrm>
          <a:prstGeom prst="rect">
            <a:avLst/>
          </a:prstGeom>
        </p:spPr>
        <p:txBody>
          <a:bodyPr lIns="0" tIns="0" rIns="0" bIns="0" rtlCol="0" anchor="t">
            <a:spAutoFit/>
          </a:bodyPr>
          <a:lstStyle/>
          <a:p>
            <a:pPr algn="l">
              <a:lnSpc>
                <a:spcPts val="3499"/>
              </a:lnSpc>
            </a:pPr>
            <a:r>
              <a:rPr lang="en-US" sz="2499" b="1">
                <a:solidFill>
                  <a:srgbClr val="E4F4F6"/>
                </a:solidFill>
                <a:latin typeface="Canva Sans Bold"/>
                <a:ea typeface="Canva Sans Bold"/>
                <a:cs typeface="Canva Sans Bold"/>
                <a:sym typeface="Canva Sans Bold"/>
              </a:rPr>
              <a:t>           THE SUM OF THE FIRST N FIBONACCI NUMBERS IS EQUAL TO THE (N + 2)TH FIBONACCI NUMBER MINUS 1.</a:t>
            </a:r>
          </a:p>
          <a:p>
            <a:pPr algn="l">
              <a:lnSpc>
                <a:spcPts val="3499"/>
              </a:lnSpc>
              <a:spcBef>
                <a:spcPct val="0"/>
              </a:spcBef>
            </a:pPr>
            <a:endParaRPr lang="en-US" sz="2499" b="1">
              <a:solidFill>
                <a:srgbClr val="E4F4F6"/>
              </a:solidFill>
              <a:latin typeface="Canva Sans Bold"/>
              <a:ea typeface="Canva Sans Bold"/>
              <a:cs typeface="Canva Sans Bold"/>
              <a:sym typeface="Canva Sans Bold"/>
            </a:endParaRPr>
          </a:p>
        </p:txBody>
      </p:sp>
      <p:sp>
        <p:nvSpPr>
          <p:cNvPr id="23" name="TextBox 23"/>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4</a:t>
            </a: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17556" y="9164276"/>
            <a:ext cx="4102978" cy="2245448"/>
          </a:xfrm>
          <a:custGeom>
            <a:avLst/>
            <a:gdLst/>
            <a:ahLst/>
            <a:cxnLst/>
            <a:rect l="l" t="t" r="r" b="b"/>
            <a:pathLst>
              <a:path w="4102978" h="224544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4337645" y="602632"/>
            <a:ext cx="9612710" cy="755950"/>
          </a:xfrm>
          <a:prstGeom prst="rect">
            <a:avLst/>
          </a:prstGeom>
        </p:spPr>
        <p:txBody>
          <a:bodyPr lIns="0" tIns="0" rIns="0" bIns="0" rtlCol="0" anchor="t">
            <a:spAutoFit/>
          </a:bodyPr>
          <a:lstStyle/>
          <a:p>
            <a:pPr algn="ctr">
              <a:lnSpc>
                <a:spcPts val="6108"/>
              </a:lnSpc>
            </a:pPr>
            <a:r>
              <a:rPr lang="en-US" sz="4363" b="1">
                <a:solidFill>
                  <a:srgbClr val="8CA9AD"/>
                </a:solidFill>
                <a:latin typeface="Canva Sans Bold"/>
                <a:ea typeface="Canva Sans Bold"/>
                <a:cs typeface="Canva Sans Bold"/>
                <a:sym typeface="Canva Sans Bold"/>
              </a:rPr>
              <a:t>MATHEMATICAL REPRESENTATION</a:t>
            </a:r>
          </a:p>
        </p:txBody>
      </p:sp>
      <p:sp>
        <p:nvSpPr>
          <p:cNvPr id="4" name="TextBox 4"/>
          <p:cNvSpPr txBox="1"/>
          <p:nvPr/>
        </p:nvSpPr>
        <p:spPr>
          <a:xfrm>
            <a:off x="296052" y="2289603"/>
            <a:ext cx="6638147" cy="1216025"/>
          </a:xfrm>
          <a:prstGeom prst="rect">
            <a:avLst/>
          </a:prstGeom>
        </p:spPr>
        <p:txBody>
          <a:bodyPr wrap="square" lIns="0" tIns="0" rIns="0" bIns="0" rtlCol="0" anchor="t">
            <a:spAutoFit/>
          </a:bodyPr>
          <a:lstStyle/>
          <a:p>
            <a:pPr marL="755651" lvl="1" indent="-377825" algn="ctr">
              <a:lnSpc>
                <a:spcPts val="4900"/>
              </a:lnSpc>
              <a:buFont typeface="Arial"/>
              <a:buChar char="•"/>
            </a:pPr>
            <a:r>
              <a:rPr lang="en-US" sz="3500" b="1" dirty="0">
                <a:solidFill>
                  <a:srgbClr val="8CA9AD"/>
                </a:solidFill>
                <a:latin typeface="Canva Sans Bold"/>
                <a:ea typeface="Canva Sans Bold"/>
                <a:cs typeface="Canva Sans Bold"/>
                <a:sym typeface="Canva Sans Bold"/>
              </a:rPr>
              <a:t>RECURSIVE FORMULA</a:t>
            </a:r>
          </a:p>
          <a:p>
            <a:pPr algn="ctr">
              <a:lnSpc>
                <a:spcPts val="4900"/>
              </a:lnSpc>
            </a:pPr>
            <a:endParaRPr lang="en-US" sz="3500" b="1" dirty="0">
              <a:solidFill>
                <a:srgbClr val="8CA9AD"/>
              </a:solidFill>
              <a:latin typeface="Canva Sans Bold"/>
              <a:ea typeface="Canva Sans Bold"/>
              <a:cs typeface="Canva Sans Bold"/>
              <a:sym typeface="Canva Sans Bold"/>
            </a:endParaRPr>
          </a:p>
        </p:txBody>
      </p:sp>
      <p:sp>
        <p:nvSpPr>
          <p:cNvPr id="5" name="TextBox 5"/>
          <p:cNvSpPr txBox="1"/>
          <p:nvPr/>
        </p:nvSpPr>
        <p:spPr>
          <a:xfrm>
            <a:off x="1028700" y="3021847"/>
            <a:ext cx="16230600" cy="1276350"/>
          </a:xfrm>
          <a:prstGeom prst="rect">
            <a:avLst/>
          </a:prstGeom>
        </p:spPr>
        <p:txBody>
          <a:bodyPr lIns="0" tIns="0" rIns="0" bIns="0" rtlCol="0" anchor="t">
            <a:spAutoFit/>
          </a:bodyPr>
          <a:lstStyle/>
          <a:p>
            <a:pPr algn="l">
              <a:lnSpc>
                <a:spcPts val="3300"/>
              </a:lnSpc>
            </a:pPr>
            <a:r>
              <a:rPr lang="en-US" sz="3000" b="1">
                <a:solidFill>
                  <a:srgbClr val="000000"/>
                </a:solidFill>
                <a:latin typeface="DM Sans Bold"/>
                <a:ea typeface="DM Sans Bold"/>
                <a:cs typeface="DM Sans Bold"/>
                <a:sym typeface="DM Sans Bold"/>
              </a:rPr>
              <a:t>         THE FIBONACCI SEQUENCE IS OFTEN DEFINED RECURSIVELY: </a:t>
            </a:r>
          </a:p>
          <a:p>
            <a:pPr algn="ctr">
              <a:lnSpc>
                <a:spcPts val="3300"/>
              </a:lnSpc>
            </a:pPr>
            <a:r>
              <a:rPr lang="en-US" sz="3000" b="1" i="1">
                <a:solidFill>
                  <a:srgbClr val="000000"/>
                </a:solidFill>
                <a:latin typeface="DM Sans Bold Italics"/>
                <a:ea typeface="DM Sans Bold Italics"/>
                <a:cs typeface="DM Sans Bold Italics"/>
                <a:sym typeface="DM Sans Bold Italics"/>
              </a:rPr>
              <a:t>F(n) = F(n-1) + F(n-2)</a:t>
            </a:r>
          </a:p>
          <a:p>
            <a:pPr algn="ctr">
              <a:lnSpc>
                <a:spcPts val="3300"/>
              </a:lnSpc>
              <a:spcBef>
                <a:spcPct val="0"/>
              </a:spcBef>
            </a:pPr>
            <a:endParaRPr lang="en-US" sz="3000" b="1" i="1">
              <a:solidFill>
                <a:srgbClr val="000000"/>
              </a:solidFill>
              <a:latin typeface="DM Sans Bold Italics"/>
              <a:ea typeface="DM Sans Bold Italics"/>
              <a:cs typeface="DM Sans Bold Italics"/>
              <a:sym typeface="DM Sans Bold Italics"/>
            </a:endParaRPr>
          </a:p>
        </p:txBody>
      </p:sp>
      <p:sp>
        <p:nvSpPr>
          <p:cNvPr id="6" name="TextBox 6"/>
          <p:cNvSpPr txBox="1"/>
          <p:nvPr/>
        </p:nvSpPr>
        <p:spPr>
          <a:xfrm>
            <a:off x="294439" y="4435712"/>
            <a:ext cx="11158592" cy="1216025"/>
          </a:xfrm>
          <a:prstGeom prst="rect">
            <a:avLst/>
          </a:prstGeom>
        </p:spPr>
        <p:txBody>
          <a:bodyPr lIns="0" tIns="0" rIns="0" bIns="0" rtlCol="0" anchor="t">
            <a:spAutoFit/>
          </a:bodyPr>
          <a:lstStyle/>
          <a:p>
            <a:pPr marL="755651" lvl="1" indent="-377825" algn="ctr">
              <a:lnSpc>
                <a:spcPts val="4900"/>
              </a:lnSpc>
              <a:buFont typeface="Arial"/>
              <a:buChar char="•"/>
            </a:pPr>
            <a:r>
              <a:rPr lang="en-US" sz="3500" b="1">
                <a:solidFill>
                  <a:srgbClr val="8CA9AD"/>
                </a:solidFill>
                <a:latin typeface="Canva Sans Bold"/>
                <a:ea typeface="Canva Sans Bold"/>
                <a:cs typeface="Canva Sans Bold"/>
                <a:sym typeface="Canva Sans Bold"/>
              </a:rPr>
              <a:t>CLOSED-FORM SOLUTION (BINET'S FORMULA)</a:t>
            </a:r>
          </a:p>
          <a:p>
            <a:pPr algn="ctr">
              <a:lnSpc>
                <a:spcPts val="4900"/>
              </a:lnSpc>
            </a:pPr>
            <a:endParaRPr lang="en-US" sz="3500" b="1">
              <a:solidFill>
                <a:srgbClr val="8CA9AD"/>
              </a:solidFill>
              <a:latin typeface="Canva Sans Bold"/>
              <a:ea typeface="Canva Sans Bold"/>
              <a:cs typeface="Canva Sans Bold"/>
              <a:sym typeface="Canva Sans Bold"/>
            </a:endParaRPr>
          </a:p>
        </p:txBody>
      </p:sp>
      <p:sp>
        <p:nvSpPr>
          <p:cNvPr id="7" name="TextBox 7"/>
          <p:cNvSpPr txBox="1"/>
          <p:nvPr/>
        </p:nvSpPr>
        <p:spPr>
          <a:xfrm>
            <a:off x="1028700" y="5019912"/>
            <a:ext cx="16873360" cy="3714750"/>
          </a:xfrm>
          <a:prstGeom prst="rect">
            <a:avLst/>
          </a:prstGeom>
        </p:spPr>
        <p:txBody>
          <a:bodyPr lIns="0" tIns="0" rIns="0" bIns="0" rtlCol="0" anchor="t">
            <a:spAutoFit/>
          </a:bodyPr>
          <a:lstStyle/>
          <a:p>
            <a:pPr algn="l">
              <a:lnSpc>
                <a:spcPts val="4200"/>
              </a:lnSpc>
            </a:pPr>
            <a:r>
              <a:rPr lang="en-US" sz="3000" b="1">
                <a:solidFill>
                  <a:srgbClr val="000000"/>
                </a:solidFill>
                <a:latin typeface="Canva Sans Bold"/>
                <a:ea typeface="Canva Sans Bold"/>
                <a:cs typeface="Canva Sans Bold"/>
                <a:sym typeface="Canva Sans Bold"/>
              </a:rPr>
              <a:t>         A NON-RECURSIVE FORMULA KNOWN AS BINET'S FORMULA APPROXIMATES THE NTH FIBONACCI NUMBER:</a:t>
            </a:r>
          </a:p>
          <a:p>
            <a:pPr algn="ctr">
              <a:lnSpc>
                <a:spcPts val="4200"/>
              </a:lnSpc>
            </a:pPr>
            <a:endParaRPr lang="en-US" sz="3000" b="1">
              <a:solidFill>
                <a:srgbClr val="000000"/>
              </a:solidFill>
              <a:latin typeface="Canva Sans Bold"/>
              <a:ea typeface="Canva Sans Bold"/>
              <a:cs typeface="Canva Sans Bold"/>
              <a:sym typeface="Canva Sans Bold"/>
            </a:endParaRPr>
          </a:p>
          <a:p>
            <a:pPr algn="ctr">
              <a:lnSpc>
                <a:spcPts val="4200"/>
              </a:lnSpc>
            </a:pPr>
            <a:r>
              <a:rPr lang="en-US" sz="3000" b="1" i="1">
                <a:solidFill>
                  <a:srgbClr val="000000"/>
                </a:solidFill>
                <a:latin typeface="Canva Sans Bold Italics"/>
                <a:ea typeface="Canva Sans Bold Italics"/>
                <a:cs typeface="Canva Sans Bold Italics"/>
                <a:sym typeface="Canva Sans Bold Italics"/>
              </a:rPr>
              <a:t>F(N) = (Фⁿ-(1-Фⁿ))/√5 </a:t>
            </a:r>
          </a:p>
          <a:p>
            <a:pPr algn="ctr">
              <a:lnSpc>
                <a:spcPts val="4200"/>
              </a:lnSpc>
            </a:pPr>
            <a:endParaRPr lang="en-US" sz="3000" b="1" i="1">
              <a:solidFill>
                <a:srgbClr val="000000"/>
              </a:solidFill>
              <a:latin typeface="Canva Sans Bold Italics"/>
              <a:ea typeface="Canva Sans Bold Italics"/>
              <a:cs typeface="Canva Sans Bold Italics"/>
              <a:sym typeface="Canva Sans Bold Italics"/>
            </a:endParaRPr>
          </a:p>
          <a:p>
            <a:pPr algn="l">
              <a:lnSpc>
                <a:spcPts val="4200"/>
              </a:lnSpc>
            </a:pPr>
            <a:r>
              <a:rPr lang="en-US" sz="3000" b="1">
                <a:solidFill>
                  <a:srgbClr val="000000"/>
                </a:solidFill>
                <a:latin typeface="Canva Sans Bold"/>
                <a:ea typeface="Canva Sans Bold"/>
                <a:cs typeface="Canva Sans Bold"/>
                <a:sym typeface="Canva Sans Bold"/>
              </a:rPr>
              <a:t> WHERE Ø (PHI) REPRESENTS THE GOLDEN RATIO, APPROXIMATELY 1.618.</a:t>
            </a:r>
          </a:p>
          <a:p>
            <a:pPr algn="ctr">
              <a:lnSpc>
                <a:spcPts val="4200"/>
              </a:lnSpc>
              <a:spcBef>
                <a:spcPct val="0"/>
              </a:spcBef>
            </a:pPr>
            <a:endParaRPr lang="en-US" sz="3000" b="1">
              <a:solidFill>
                <a:srgbClr val="000000"/>
              </a:solidFill>
              <a:latin typeface="Canva Sans Bold"/>
              <a:ea typeface="Canva Sans Bold"/>
              <a:cs typeface="Canva Sans Bold"/>
              <a:sym typeface="Canva Sans Bold"/>
            </a:endParaRPr>
          </a:p>
        </p:txBody>
      </p:sp>
      <p:sp>
        <p:nvSpPr>
          <p:cNvPr id="8" name="TextBox 8"/>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5</a:t>
            </a:r>
          </a:p>
        </p:txBody>
      </p:sp>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17556" y="9164276"/>
            <a:ext cx="4102978" cy="2245448"/>
          </a:xfrm>
          <a:custGeom>
            <a:avLst/>
            <a:gdLst/>
            <a:ahLst/>
            <a:cxnLst/>
            <a:rect l="l" t="t" r="r" b="b"/>
            <a:pathLst>
              <a:path w="4102978" h="224544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8247281" y="602632"/>
            <a:ext cx="1793438" cy="755950"/>
          </a:xfrm>
          <a:prstGeom prst="rect">
            <a:avLst/>
          </a:prstGeom>
        </p:spPr>
        <p:txBody>
          <a:bodyPr lIns="0" tIns="0" rIns="0" bIns="0" rtlCol="0" anchor="t">
            <a:spAutoFit/>
          </a:bodyPr>
          <a:lstStyle/>
          <a:p>
            <a:pPr algn="ctr">
              <a:lnSpc>
                <a:spcPts val="6108"/>
              </a:lnSpc>
            </a:pPr>
            <a:r>
              <a:rPr lang="en-US" sz="4363" b="1">
                <a:solidFill>
                  <a:srgbClr val="8CA9AD"/>
                </a:solidFill>
                <a:latin typeface="Canva Sans Bold"/>
                <a:ea typeface="Canva Sans Bold"/>
                <a:cs typeface="Canva Sans Bold"/>
                <a:sym typeface="Canva Sans Bold"/>
              </a:rPr>
              <a:t>CASES</a:t>
            </a:r>
          </a:p>
        </p:txBody>
      </p:sp>
      <p:sp>
        <p:nvSpPr>
          <p:cNvPr id="4" name="TextBox 4"/>
          <p:cNvSpPr txBox="1"/>
          <p:nvPr/>
        </p:nvSpPr>
        <p:spPr>
          <a:xfrm>
            <a:off x="3035116" y="4080444"/>
            <a:ext cx="6279312" cy="514350"/>
          </a:xfrm>
          <a:prstGeom prst="rect">
            <a:avLst/>
          </a:prstGeom>
        </p:spPr>
        <p:txBody>
          <a:bodyPr lIns="0" tIns="0" rIns="0" bIns="0" rtlCol="0" anchor="t">
            <a:spAutoFit/>
          </a:bodyPr>
          <a:lstStyle/>
          <a:p>
            <a:pPr marL="647703" lvl="1" indent="-323852" algn="ctr">
              <a:lnSpc>
                <a:spcPts val="4200"/>
              </a:lnSpc>
              <a:buFont typeface="Arial"/>
              <a:buChar char="•"/>
            </a:pPr>
            <a:r>
              <a:rPr lang="en-US" sz="3000" b="1">
                <a:solidFill>
                  <a:srgbClr val="8CA9AD"/>
                </a:solidFill>
                <a:latin typeface="Canva Sans Bold"/>
                <a:ea typeface="Canva Sans Bold"/>
                <a:cs typeface="Canva Sans Bold"/>
                <a:sym typeface="Canva Sans Bold"/>
              </a:rPr>
              <a:t>BASE CASE: </a:t>
            </a:r>
            <a:r>
              <a:rPr lang="en-US" sz="3000" b="1">
                <a:solidFill>
                  <a:srgbClr val="000000"/>
                </a:solidFill>
                <a:latin typeface="Canva Sans Bold"/>
                <a:ea typeface="Canva Sans Bold"/>
                <a:cs typeface="Canva Sans Bold"/>
                <a:sym typeface="Canva Sans Bold"/>
              </a:rPr>
              <a:t>F(0)=0,F(1)=1</a:t>
            </a:r>
          </a:p>
        </p:txBody>
      </p:sp>
      <p:sp>
        <p:nvSpPr>
          <p:cNvPr id="5" name="TextBox 5"/>
          <p:cNvSpPr txBox="1"/>
          <p:nvPr/>
        </p:nvSpPr>
        <p:spPr>
          <a:xfrm>
            <a:off x="3035116" y="5269096"/>
            <a:ext cx="10424330" cy="514350"/>
          </a:xfrm>
          <a:prstGeom prst="rect">
            <a:avLst/>
          </a:prstGeom>
        </p:spPr>
        <p:txBody>
          <a:bodyPr lIns="0" tIns="0" rIns="0" bIns="0" rtlCol="0" anchor="t">
            <a:spAutoFit/>
          </a:bodyPr>
          <a:lstStyle/>
          <a:p>
            <a:pPr marL="647703" lvl="1" indent="-323852" algn="l">
              <a:lnSpc>
                <a:spcPts val="4200"/>
              </a:lnSpc>
              <a:buFont typeface="Arial"/>
              <a:buChar char="•"/>
            </a:pPr>
            <a:r>
              <a:rPr lang="en-US" sz="3000" b="1">
                <a:solidFill>
                  <a:srgbClr val="8CA9AD"/>
                </a:solidFill>
                <a:latin typeface="Canva Sans Bold"/>
                <a:ea typeface="Canva Sans Bold"/>
                <a:cs typeface="Canva Sans Bold"/>
                <a:sym typeface="Canva Sans Bold"/>
              </a:rPr>
              <a:t>RECURSIVE CASE: </a:t>
            </a:r>
            <a:r>
              <a:rPr lang="en-US" sz="3000" b="1">
                <a:solidFill>
                  <a:srgbClr val="000000"/>
                </a:solidFill>
                <a:latin typeface="Canva Sans Bold"/>
                <a:ea typeface="Canva Sans Bold"/>
                <a:cs typeface="Canva Sans Bold"/>
                <a:sym typeface="Canva Sans Bold"/>
              </a:rPr>
              <a:t>F(N)=F(N-1)+F(N-2)</a:t>
            </a:r>
          </a:p>
        </p:txBody>
      </p:sp>
      <p:sp>
        <p:nvSpPr>
          <p:cNvPr id="6" name="TextBox 6"/>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6</a:t>
            </a:r>
          </a:p>
        </p:txBody>
      </p:sp>
    </p:spTree>
  </p:cSld>
  <p:clrMapOvr>
    <a:masterClrMapping/>
  </p:clrMapOvr>
  <p:transition>
    <p:cover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654660" y="3727187"/>
            <a:ext cx="12978680" cy="5037299"/>
          </a:xfrm>
          <a:custGeom>
            <a:avLst/>
            <a:gdLst/>
            <a:ahLst/>
            <a:cxnLst/>
            <a:rect l="l" t="t" r="r" b="b"/>
            <a:pathLst>
              <a:path w="12978680" h="5037299">
                <a:moveTo>
                  <a:pt x="0" y="0"/>
                </a:moveTo>
                <a:lnTo>
                  <a:pt x="12978680" y="0"/>
                </a:lnTo>
                <a:lnTo>
                  <a:pt x="12978680" y="5037300"/>
                </a:lnTo>
                <a:lnTo>
                  <a:pt x="0" y="5037300"/>
                </a:lnTo>
                <a:lnTo>
                  <a:pt x="0" y="0"/>
                </a:lnTo>
                <a:close/>
              </a:path>
            </a:pathLst>
          </a:custGeom>
          <a:blipFill>
            <a:blip r:embed="rId2"/>
            <a:stretch>
              <a:fillRect r="-1707"/>
            </a:stretch>
          </a:blipFill>
        </p:spPr>
      </p:sp>
      <p:sp>
        <p:nvSpPr>
          <p:cNvPr id="3" name="TextBox 3"/>
          <p:cNvSpPr txBox="1"/>
          <p:nvPr/>
        </p:nvSpPr>
        <p:spPr>
          <a:xfrm>
            <a:off x="1028700" y="2111374"/>
            <a:ext cx="4681180" cy="1216024"/>
          </a:xfrm>
          <a:prstGeom prst="rect">
            <a:avLst/>
          </a:prstGeom>
        </p:spPr>
        <p:txBody>
          <a:bodyPr lIns="0" tIns="0" rIns="0" bIns="0" rtlCol="0" anchor="t">
            <a:spAutoFit/>
          </a:bodyPr>
          <a:lstStyle/>
          <a:p>
            <a:pPr algn="ctr">
              <a:lnSpc>
                <a:spcPts val="4900"/>
              </a:lnSpc>
            </a:pPr>
            <a:r>
              <a:rPr lang="en-US" sz="3500" b="1">
                <a:solidFill>
                  <a:srgbClr val="8CA9AD"/>
                </a:solidFill>
                <a:latin typeface="Canva Sans Bold"/>
                <a:ea typeface="Canva Sans Bold"/>
                <a:cs typeface="Canva Sans Bold"/>
                <a:sym typeface="Canva Sans Bold"/>
              </a:rPr>
              <a:t>Proving By Induction:</a:t>
            </a:r>
          </a:p>
          <a:p>
            <a:pPr algn="ctr">
              <a:lnSpc>
                <a:spcPts val="4900"/>
              </a:lnSpc>
            </a:pPr>
            <a:endParaRPr lang="en-US" sz="3500" b="1">
              <a:solidFill>
                <a:srgbClr val="8CA9AD"/>
              </a:solidFill>
              <a:latin typeface="Canva Sans Bold"/>
              <a:ea typeface="Canva Sans Bold"/>
              <a:cs typeface="Canva Sans Bold"/>
              <a:sym typeface="Canva Sans Bold"/>
            </a:endParaRPr>
          </a:p>
        </p:txBody>
      </p:sp>
      <p:grpSp>
        <p:nvGrpSpPr>
          <p:cNvPr id="4" name="Group 4"/>
          <p:cNvGrpSpPr/>
          <p:nvPr/>
        </p:nvGrpSpPr>
        <p:grpSpPr>
          <a:xfrm>
            <a:off x="14706877" y="-3387492"/>
            <a:ext cx="7549688" cy="9362608"/>
            <a:chOff x="0" y="0"/>
            <a:chExt cx="10066251" cy="12483477"/>
          </a:xfrm>
        </p:grpSpPr>
        <p:sp>
          <p:nvSpPr>
            <p:cNvPr id="5" name="AutoShape 5"/>
            <p:cNvSpPr/>
            <p:nvPr/>
          </p:nvSpPr>
          <p:spPr>
            <a:xfrm flipV="1">
              <a:off x="23415" y="9844"/>
              <a:ext cx="5240240" cy="12463788"/>
            </a:xfrm>
            <a:prstGeom prst="line">
              <a:avLst/>
            </a:prstGeom>
            <a:ln w="50800" cap="flat">
              <a:solidFill>
                <a:srgbClr val="BBCBCD"/>
              </a:solidFill>
              <a:prstDash val="solid"/>
              <a:headEnd type="none" w="sm" len="sm"/>
              <a:tailEnd type="none" w="sm" len="sm"/>
            </a:ln>
          </p:spPr>
        </p:sp>
        <p:sp>
          <p:nvSpPr>
            <p:cNvPr id="6" name="AutoShape 6"/>
            <p:cNvSpPr/>
            <p:nvPr/>
          </p:nvSpPr>
          <p:spPr>
            <a:xfrm flipV="1">
              <a:off x="554435" y="9844"/>
              <a:ext cx="5240240" cy="12463788"/>
            </a:xfrm>
            <a:prstGeom prst="line">
              <a:avLst/>
            </a:prstGeom>
            <a:ln w="50800" cap="flat">
              <a:solidFill>
                <a:srgbClr val="BBCBCD"/>
              </a:solidFill>
              <a:prstDash val="solid"/>
              <a:headEnd type="none" w="sm" len="sm"/>
              <a:tailEnd type="none" w="sm" len="sm"/>
            </a:ln>
          </p:spPr>
        </p:sp>
        <p:sp>
          <p:nvSpPr>
            <p:cNvPr id="7" name="AutoShape 7"/>
            <p:cNvSpPr/>
            <p:nvPr/>
          </p:nvSpPr>
          <p:spPr>
            <a:xfrm flipV="1">
              <a:off x="1085455" y="9844"/>
              <a:ext cx="5240240" cy="12463788"/>
            </a:xfrm>
            <a:prstGeom prst="line">
              <a:avLst/>
            </a:prstGeom>
            <a:ln w="50800" cap="flat">
              <a:solidFill>
                <a:srgbClr val="BBCBCD"/>
              </a:solidFill>
              <a:prstDash val="solid"/>
              <a:headEnd type="none" w="sm" len="sm"/>
              <a:tailEnd type="none" w="sm" len="sm"/>
            </a:ln>
          </p:spPr>
        </p:sp>
        <p:sp>
          <p:nvSpPr>
            <p:cNvPr id="8" name="AutoShape 8"/>
            <p:cNvSpPr/>
            <p:nvPr/>
          </p:nvSpPr>
          <p:spPr>
            <a:xfrm flipV="1">
              <a:off x="1616475" y="9844"/>
              <a:ext cx="5240240" cy="12463788"/>
            </a:xfrm>
            <a:prstGeom prst="line">
              <a:avLst/>
            </a:prstGeom>
            <a:ln w="50800" cap="flat">
              <a:solidFill>
                <a:srgbClr val="BBCBCD"/>
              </a:solidFill>
              <a:prstDash val="solid"/>
              <a:headEnd type="none" w="sm" len="sm"/>
              <a:tailEnd type="none" w="sm" len="sm"/>
            </a:ln>
          </p:spPr>
        </p:sp>
        <p:sp>
          <p:nvSpPr>
            <p:cNvPr id="9" name="AutoShape 9"/>
            <p:cNvSpPr/>
            <p:nvPr/>
          </p:nvSpPr>
          <p:spPr>
            <a:xfrm flipV="1">
              <a:off x="2147496" y="9844"/>
              <a:ext cx="5240240" cy="12463788"/>
            </a:xfrm>
            <a:prstGeom prst="line">
              <a:avLst/>
            </a:prstGeom>
            <a:ln w="50800" cap="flat">
              <a:solidFill>
                <a:srgbClr val="BBCBCD"/>
              </a:solidFill>
              <a:prstDash val="solid"/>
              <a:headEnd type="none" w="sm" len="sm"/>
              <a:tailEnd type="none" w="sm" len="sm"/>
            </a:ln>
          </p:spPr>
        </p:sp>
        <p:sp>
          <p:nvSpPr>
            <p:cNvPr id="10" name="AutoShape 10"/>
            <p:cNvSpPr/>
            <p:nvPr/>
          </p:nvSpPr>
          <p:spPr>
            <a:xfrm flipV="1">
              <a:off x="2678516" y="9844"/>
              <a:ext cx="5240240" cy="12463788"/>
            </a:xfrm>
            <a:prstGeom prst="line">
              <a:avLst/>
            </a:prstGeom>
            <a:ln w="50800" cap="flat">
              <a:solidFill>
                <a:srgbClr val="BBCBCD"/>
              </a:solidFill>
              <a:prstDash val="solid"/>
              <a:headEnd type="none" w="sm" len="sm"/>
              <a:tailEnd type="none" w="sm" len="sm"/>
            </a:ln>
          </p:spPr>
        </p:sp>
        <p:sp>
          <p:nvSpPr>
            <p:cNvPr id="11" name="AutoShape 11"/>
            <p:cNvSpPr/>
            <p:nvPr/>
          </p:nvSpPr>
          <p:spPr>
            <a:xfrm flipV="1">
              <a:off x="3209536" y="9844"/>
              <a:ext cx="5240240" cy="12463788"/>
            </a:xfrm>
            <a:prstGeom prst="line">
              <a:avLst/>
            </a:prstGeom>
            <a:ln w="50800" cap="flat">
              <a:solidFill>
                <a:srgbClr val="BBCBCD"/>
              </a:solidFill>
              <a:prstDash val="solid"/>
              <a:headEnd type="none" w="sm" len="sm"/>
              <a:tailEnd type="none" w="sm" len="sm"/>
            </a:ln>
          </p:spPr>
        </p:sp>
        <p:sp>
          <p:nvSpPr>
            <p:cNvPr id="12" name="AutoShape 12"/>
            <p:cNvSpPr/>
            <p:nvPr/>
          </p:nvSpPr>
          <p:spPr>
            <a:xfrm flipV="1">
              <a:off x="3740556" y="9844"/>
              <a:ext cx="5240240" cy="12463788"/>
            </a:xfrm>
            <a:prstGeom prst="line">
              <a:avLst/>
            </a:prstGeom>
            <a:ln w="50800" cap="flat">
              <a:solidFill>
                <a:srgbClr val="BBCBCD"/>
              </a:solidFill>
              <a:prstDash val="solid"/>
              <a:headEnd type="none" w="sm" len="sm"/>
              <a:tailEnd type="none" w="sm" len="sm"/>
            </a:ln>
          </p:spPr>
        </p:sp>
        <p:sp>
          <p:nvSpPr>
            <p:cNvPr id="13" name="AutoShape 13"/>
            <p:cNvSpPr/>
            <p:nvPr/>
          </p:nvSpPr>
          <p:spPr>
            <a:xfrm flipV="1">
              <a:off x="4271576" y="9844"/>
              <a:ext cx="5240240" cy="12463788"/>
            </a:xfrm>
            <a:prstGeom prst="line">
              <a:avLst/>
            </a:prstGeom>
            <a:ln w="50800" cap="flat">
              <a:solidFill>
                <a:srgbClr val="BBCBCD"/>
              </a:solidFill>
              <a:prstDash val="solid"/>
              <a:headEnd type="none" w="sm" len="sm"/>
              <a:tailEnd type="none" w="sm" len="sm"/>
            </a:ln>
          </p:spPr>
        </p:sp>
        <p:sp>
          <p:nvSpPr>
            <p:cNvPr id="14" name="AutoShape 14"/>
            <p:cNvSpPr/>
            <p:nvPr/>
          </p:nvSpPr>
          <p:spPr>
            <a:xfrm flipV="1">
              <a:off x="4802597" y="9844"/>
              <a:ext cx="5240240" cy="12463788"/>
            </a:xfrm>
            <a:prstGeom prst="line">
              <a:avLst/>
            </a:prstGeom>
            <a:ln w="50800" cap="flat">
              <a:solidFill>
                <a:srgbClr val="BBCBCD"/>
              </a:solidFill>
              <a:prstDash val="solid"/>
              <a:headEnd type="none" w="sm" len="sm"/>
              <a:tailEnd type="none" w="sm" len="sm"/>
            </a:ln>
          </p:spPr>
        </p:sp>
      </p:grpSp>
      <p:sp>
        <p:nvSpPr>
          <p:cNvPr id="15" name="Freeform 15"/>
          <p:cNvSpPr/>
          <p:nvPr/>
        </p:nvSpPr>
        <p:spPr>
          <a:xfrm>
            <a:off x="1606902" y="8135576"/>
            <a:ext cx="4102978" cy="2245448"/>
          </a:xfrm>
          <a:custGeom>
            <a:avLst/>
            <a:gdLst/>
            <a:ahLst/>
            <a:cxnLst/>
            <a:rect l="l" t="t" r="r" b="b"/>
            <a:pathLst>
              <a:path w="4102978" h="2245448">
                <a:moveTo>
                  <a:pt x="0" y="0"/>
                </a:moveTo>
                <a:lnTo>
                  <a:pt x="4102978" y="0"/>
                </a:lnTo>
                <a:lnTo>
                  <a:pt x="4102978" y="2245448"/>
                </a:lnTo>
                <a:lnTo>
                  <a:pt x="0" y="224544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6" name="TextBox 16"/>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7</a:t>
            </a: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17556" y="9164276"/>
            <a:ext cx="4102978" cy="2245448"/>
          </a:xfrm>
          <a:custGeom>
            <a:avLst/>
            <a:gdLst/>
            <a:ahLst/>
            <a:cxnLst/>
            <a:rect l="l" t="t" r="r" b="b"/>
            <a:pathLst>
              <a:path w="4102978" h="224544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2691265" y="4370428"/>
            <a:ext cx="12804730" cy="2009579"/>
          </a:xfrm>
          <a:custGeom>
            <a:avLst/>
            <a:gdLst/>
            <a:ahLst/>
            <a:cxnLst/>
            <a:rect l="l" t="t" r="r" b="b"/>
            <a:pathLst>
              <a:path w="12804730" h="2009579">
                <a:moveTo>
                  <a:pt x="0" y="0"/>
                </a:moveTo>
                <a:lnTo>
                  <a:pt x="12804730" y="0"/>
                </a:lnTo>
                <a:lnTo>
                  <a:pt x="12804730" y="2009578"/>
                </a:lnTo>
                <a:lnTo>
                  <a:pt x="0" y="2009578"/>
                </a:lnTo>
                <a:lnTo>
                  <a:pt x="0" y="0"/>
                </a:lnTo>
                <a:close/>
              </a:path>
            </a:pathLst>
          </a:custGeom>
          <a:blipFill>
            <a:blip r:embed="rId4"/>
            <a:stretch>
              <a:fillRect l="-844"/>
            </a:stretch>
          </a:blipFill>
        </p:spPr>
      </p:sp>
      <p:sp>
        <p:nvSpPr>
          <p:cNvPr id="4" name="TextBox 4"/>
          <p:cNvSpPr txBox="1"/>
          <p:nvPr/>
        </p:nvSpPr>
        <p:spPr>
          <a:xfrm>
            <a:off x="1028700" y="2164087"/>
            <a:ext cx="4681180" cy="596899"/>
          </a:xfrm>
          <a:prstGeom prst="rect">
            <a:avLst/>
          </a:prstGeom>
        </p:spPr>
        <p:txBody>
          <a:bodyPr lIns="0" tIns="0" rIns="0" bIns="0" rtlCol="0" anchor="t">
            <a:spAutoFit/>
          </a:bodyPr>
          <a:lstStyle/>
          <a:p>
            <a:pPr algn="ctr">
              <a:lnSpc>
                <a:spcPts val="4900"/>
              </a:lnSpc>
            </a:pPr>
            <a:r>
              <a:rPr lang="en-US" sz="3500" b="1">
                <a:solidFill>
                  <a:srgbClr val="8CA9AD"/>
                </a:solidFill>
                <a:latin typeface="Canva Sans Bold"/>
                <a:ea typeface="Canva Sans Bold"/>
                <a:cs typeface="Canva Sans Bold"/>
                <a:sym typeface="Canva Sans Bold"/>
              </a:rPr>
              <a:t>Proving By Induction:</a:t>
            </a:r>
          </a:p>
        </p:txBody>
      </p:sp>
      <p:sp>
        <p:nvSpPr>
          <p:cNvPr id="5" name="TextBox 5"/>
          <p:cNvSpPr txBox="1"/>
          <p:nvPr/>
        </p:nvSpPr>
        <p:spPr>
          <a:xfrm>
            <a:off x="872835" y="3375673"/>
            <a:ext cx="16129860" cy="1099820"/>
          </a:xfrm>
          <a:prstGeom prst="rect">
            <a:avLst/>
          </a:prstGeom>
        </p:spPr>
        <p:txBody>
          <a:bodyPr lIns="0" tIns="0" rIns="0" bIns="0" rtlCol="0" anchor="t">
            <a:spAutoFit/>
          </a:bodyPr>
          <a:lstStyle/>
          <a:p>
            <a:pPr algn="ctr">
              <a:lnSpc>
                <a:spcPts val="4480"/>
              </a:lnSpc>
            </a:pPr>
            <a:r>
              <a:rPr lang="en-US" sz="3200" b="1">
                <a:solidFill>
                  <a:srgbClr val="8CA9AD"/>
                </a:solidFill>
                <a:latin typeface="Canva Sans Bold"/>
                <a:ea typeface="Canva Sans Bold"/>
                <a:cs typeface="Canva Sans Bold"/>
                <a:sym typeface="Canva Sans Bold"/>
              </a:rPr>
              <a:t>STEP 1: BASE CASES</a:t>
            </a:r>
          </a:p>
          <a:p>
            <a:pPr algn="ctr">
              <a:lnSpc>
                <a:spcPts val="4480"/>
              </a:lnSpc>
              <a:spcBef>
                <a:spcPct val="0"/>
              </a:spcBef>
            </a:pPr>
            <a:endParaRPr lang="en-US" sz="3200" b="1">
              <a:solidFill>
                <a:srgbClr val="8CA9AD"/>
              </a:solidFill>
              <a:latin typeface="Canva Sans Bold"/>
              <a:ea typeface="Canva Sans Bold"/>
              <a:cs typeface="Canva Sans Bold"/>
              <a:sym typeface="Canva Sans Bold"/>
            </a:endParaRPr>
          </a:p>
        </p:txBody>
      </p:sp>
      <p:sp>
        <p:nvSpPr>
          <p:cNvPr id="6" name="Freeform 6"/>
          <p:cNvSpPr/>
          <p:nvPr/>
        </p:nvSpPr>
        <p:spPr>
          <a:xfrm rot="-10800000" flipH="1" flipV="1">
            <a:off x="12488400" y="0"/>
            <a:ext cx="5450085" cy="4161883"/>
          </a:xfrm>
          <a:custGeom>
            <a:avLst/>
            <a:gdLst/>
            <a:ahLst/>
            <a:cxnLst/>
            <a:rect l="l" t="t" r="r" b="b"/>
            <a:pathLst>
              <a:path w="5450085" h="4161883">
                <a:moveTo>
                  <a:pt x="5450085" y="4161883"/>
                </a:moveTo>
                <a:lnTo>
                  <a:pt x="0" y="4161883"/>
                </a:lnTo>
                <a:lnTo>
                  <a:pt x="0" y="0"/>
                </a:lnTo>
                <a:lnTo>
                  <a:pt x="5450085" y="0"/>
                </a:lnTo>
                <a:lnTo>
                  <a:pt x="5450085" y="4161883"/>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TextBox 7"/>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8</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146838" y="2696317"/>
            <a:ext cx="9994325" cy="7292310"/>
          </a:xfrm>
          <a:custGeom>
            <a:avLst/>
            <a:gdLst/>
            <a:ahLst/>
            <a:cxnLst/>
            <a:rect l="l" t="t" r="r" b="b"/>
            <a:pathLst>
              <a:path w="9994325" h="7292310">
                <a:moveTo>
                  <a:pt x="0" y="0"/>
                </a:moveTo>
                <a:lnTo>
                  <a:pt x="9994324" y="0"/>
                </a:lnTo>
                <a:lnTo>
                  <a:pt x="9994324" y="7292310"/>
                </a:lnTo>
                <a:lnTo>
                  <a:pt x="0" y="7292310"/>
                </a:lnTo>
                <a:lnTo>
                  <a:pt x="0" y="0"/>
                </a:lnTo>
                <a:close/>
              </a:path>
            </a:pathLst>
          </a:custGeom>
          <a:blipFill>
            <a:blip r:embed="rId2"/>
            <a:stretch>
              <a:fillRect/>
            </a:stretch>
          </a:blipFill>
        </p:spPr>
      </p:sp>
      <p:sp>
        <p:nvSpPr>
          <p:cNvPr id="3" name="TextBox 3"/>
          <p:cNvSpPr txBox="1"/>
          <p:nvPr/>
        </p:nvSpPr>
        <p:spPr>
          <a:xfrm>
            <a:off x="1028700" y="1227137"/>
            <a:ext cx="4681180" cy="1216024"/>
          </a:xfrm>
          <a:prstGeom prst="rect">
            <a:avLst/>
          </a:prstGeom>
        </p:spPr>
        <p:txBody>
          <a:bodyPr lIns="0" tIns="0" rIns="0" bIns="0" rtlCol="0" anchor="t">
            <a:spAutoFit/>
          </a:bodyPr>
          <a:lstStyle/>
          <a:p>
            <a:pPr algn="ctr">
              <a:lnSpc>
                <a:spcPts val="4900"/>
              </a:lnSpc>
            </a:pPr>
            <a:r>
              <a:rPr lang="en-US" sz="3500" b="1">
                <a:solidFill>
                  <a:srgbClr val="8CA9AD"/>
                </a:solidFill>
                <a:latin typeface="Canva Sans Bold"/>
                <a:ea typeface="Canva Sans Bold"/>
                <a:cs typeface="Canva Sans Bold"/>
                <a:sym typeface="Canva Sans Bold"/>
              </a:rPr>
              <a:t>Proving By Induction:</a:t>
            </a:r>
          </a:p>
          <a:p>
            <a:pPr algn="ctr">
              <a:lnSpc>
                <a:spcPts val="4900"/>
              </a:lnSpc>
            </a:pPr>
            <a:endParaRPr lang="en-US" sz="3500" b="1">
              <a:solidFill>
                <a:srgbClr val="8CA9AD"/>
              </a:solidFill>
              <a:latin typeface="Canva Sans Bold"/>
              <a:ea typeface="Canva Sans Bold"/>
              <a:cs typeface="Canva Sans Bold"/>
              <a:sym typeface="Canva Sans Bold"/>
            </a:endParaRPr>
          </a:p>
        </p:txBody>
      </p:sp>
      <p:sp>
        <p:nvSpPr>
          <p:cNvPr id="4" name="TextBox 4"/>
          <p:cNvSpPr txBox="1"/>
          <p:nvPr/>
        </p:nvSpPr>
        <p:spPr>
          <a:xfrm>
            <a:off x="895101" y="1978342"/>
            <a:ext cx="16230600" cy="464819"/>
          </a:xfrm>
          <a:prstGeom prst="rect">
            <a:avLst/>
          </a:prstGeom>
        </p:spPr>
        <p:txBody>
          <a:bodyPr lIns="0" tIns="0" rIns="0" bIns="0" rtlCol="0" anchor="t">
            <a:spAutoFit/>
          </a:bodyPr>
          <a:lstStyle/>
          <a:p>
            <a:pPr algn="ctr">
              <a:lnSpc>
                <a:spcPts val="3780"/>
              </a:lnSpc>
              <a:spcBef>
                <a:spcPct val="0"/>
              </a:spcBef>
            </a:pPr>
            <a:r>
              <a:rPr lang="en-US" sz="2700" b="1">
                <a:solidFill>
                  <a:srgbClr val="8CA9AD"/>
                </a:solidFill>
                <a:latin typeface="Canva Sans Bold"/>
                <a:ea typeface="Canva Sans Bold"/>
                <a:cs typeface="Canva Sans Bold"/>
                <a:sym typeface="Canva Sans Bold"/>
              </a:rPr>
              <a:t>STEP 2: INDUCTIVE STEP</a:t>
            </a:r>
          </a:p>
        </p:txBody>
      </p:sp>
      <p:sp>
        <p:nvSpPr>
          <p:cNvPr id="5" name="Freeform 5"/>
          <p:cNvSpPr/>
          <p:nvPr/>
        </p:nvSpPr>
        <p:spPr>
          <a:xfrm>
            <a:off x="2439823" y="8652147"/>
            <a:ext cx="4102978" cy="2245448"/>
          </a:xfrm>
          <a:custGeom>
            <a:avLst/>
            <a:gdLst/>
            <a:ahLst/>
            <a:cxnLst/>
            <a:rect l="l" t="t" r="r" b="b"/>
            <a:pathLst>
              <a:path w="4102978" h="2245448">
                <a:moveTo>
                  <a:pt x="0" y="0"/>
                </a:moveTo>
                <a:lnTo>
                  <a:pt x="4102978" y="0"/>
                </a:lnTo>
                <a:lnTo>
                  <a:pt x="4102978" y="2245448"/>
                </a:lnTo>
                <a:lnTo>
                  <a:pt x="0" y="224544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rot="-10800000">
            <a:off x="13094077" y="-1400390"/>
            <a:ext cx="4165223" cy="5950318"/>
          </a:xfrm>
          <a:custGeom>
            <a:avLst/>
            <a:gdLst/>
            <a:ahLst/>
            <a:cxnLst/>
            <a:rect l="l" t="t" r="r" b="b"/>
            <a:pathLst>
              <a:path w="4165223" h="5950318">
                <a:moveTo>
                  <a:pt x="0" y="0"/>
                </a:moveTo>
                <a:lnTo>
                  <a:pt x="4165223" y="0"/>
                </a:lnTo>
                <a:lnTo>
                  <a:pt x="4165223" y="5950318"/>
                </a:lnTo>
                <a:lnTo>
                  <a:pt x="0" y="595031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TextBox 7"/>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9</a:t>
            </a:r>
          </a:p>
        </p:txBody>
      </p:sp>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995</Words>
  <Application>Microsoft Office PowerPoint</Application>
  <PresentationFormat>Custom</PresentationFormat>
  <Paragraphs>169</Paragraphs>
  <Slides>23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DM Sans Italics</vt:lpstr>
      <vt:lpstr>Canva Sans</vt:lpstr>
      <vt:lpstr>Canva Sans Bold</vt:lpstr>
      <vt:lpstr>DM Sans</vt:lpstr>
      <vt:lpstr>DM Sans Bold</vt:lpstr>
      <vt:lpstr>DM Sans Bold Italics</vt:lpstr>
      <vt:lpstr>Arial</vt:lpstr>
      <vt:lpstr>Calibri</vt:lpstr>
      <vt:lpstr>Montserrat Bold</vt:lpstr>
      <vt:lpstr>Canva Sans Bold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Minimalist Business Pitch Deck Presentation</dc:title>
  <cp:lastModifiedBy>Admin</cp:lastModifiedBy>
  <cp:revision>3</cp:revision>
  <dcterms:created xsi:type="dcterms:W3CDTF">2006-08-16T00:00:00Z</dcterms:created>
  <dcterms:modified xsi:type="dcterms:W3CDTF">2024-11-30T09:06:43Z</dcterms:modified>
  <dc:identifier>DAGW2bvWOJ4</dc:identifier>
</cp:coreProperties>
</file>